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5"/>
  </p:notesMasterIdLst>
  <p:sldIdLst>
    <p:sldId id="295" r:id="rId2"/>
    <p:sldId id="256" r:id="rId3"/>
    <p:sldId id="259" r:id="rId4"/>
    <p:sldId id="296" r:id="rId5"/>
    <p:sldId id="297" r:id="rId6"/>
    <p:sldId id="298" r:id="rId7"/>
    <p:sldId id="307" r:id="rId8"/>
    <p:sldId id="299" r:id="rId9"/>
    <p:sldId id="300" r:id="rId10"/>
    <p:sldId id="301" r:id="rId11"/>
    <p:sldId id="310" r:id="rId12"/>
    <p:sldId id="302" r:id="rId13"/>
    <p:sldId id="303" r:id="rId14"/>
    <p:sldId id="258" r:id="rId15"/>
    <p:sldId id="311" r:id="rId16"/>
    <p:sldId id="304" r:id="rId17"/>
    <p:sldId id="305" r:id="rId18"/>
    <p:sldId id="306" r:id="rId19"/>
    <p:sldId id="308" r:id="rId20"/>
    <p:sldId id="309" r:id="rId21"/>
    <p:sldId id="312" r:id="rId22"/>
    <p:sldId id="313" r:id="rId23"/>
    <p:sldId id="314" r:id="rId24"/>
    <p:sldId id="315" r:id="rId25"/>
    <p:sldId id="316" r:id="rId26"/>
    <p:sldId id="318" r:id="rId27"/>
    <p:sldId id="317" r:id="rId28"/>
    <p:sldId id="319" r:id="rId29"/>
    <p:sldId id="320" r:id="rId30"/>
    <p:sldId id="322" r:id="rId31"/>
    <p:sldId id="323" r:id="rId32"/>
    <p:sldId id="324" r:id="rId33"/>
    <p:sldId id="325" r:id="rId34"/>
  </p:sldIdLst>
  <p:sldSz cx="9144000" cy="5143500" type="screen16x9"/>
  <p:notesSz cx="6858000" cy="9144000"/>
  <p:embeddedFontLst>
    <p:embeddedFont>
      <p:font typeface="Roboto Condensed Light" panose="020B0604020202020204" charset="0"/>
      <p:regular r:id="rId36"/>
      <p:bold r:id="rId37"/>
      <p:italic r:id="rId38"/>
      <p:boldItalic r:id="rId39"/>
    </p:embeddedFont>
    <p:embeddedFont>
      <p:font typeface="Arvo" panose="020B0604020202020204" charset="0"/>
      <p:regular r:id="rId40"/>
      <p:bold r:id="rId41"/>
      <p:italic r:id="rId42"/>
      <p:boldItalic r:id="rId43"/>
    </p:embeddedFont>
    <p:embeddedFont>
      <p:font typeface="Roboto Condensed"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5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01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79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94243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22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0971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946850" y="4472737"/>
            <a:ext cx="2202831"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70" name="Google Shape;70;p5"/>
          <p:cNvGrpSpPr/>
          <p:nvPr/>
        </p:nvGrpSpPr>
        <p:grpSpPr>
          <a:xfrm>
            <a:off x="-4" y="54"/>
            <a:ext cx="7072431"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155" lvl="0" indent="-380962">
              <a:spcBef>
                <a:spcPts val="600"/>
              </a:spcBef>
              <a:spcAft>
                <a:spcPts val="0"/>
              </a:spcAft>
              <a:buSzPts val="2400"/>
              <a:buChar char="▰"/>
              <a:defRPr/>
            </a:lvl1pPr>
            <a:lvl2pPr marL="914308" lvl="1" indent="-380962">
              <a:spcBef>
                <a:spcPts val="1000"/>
              </a:spcBef>
              <a:spcAft>
                <a:spcPts val="0"/>
              </a:spcAft>
              <a:buSzPts val="2400"/>
              <a:buChar char="▻"/>
              <a:defRPr/>
            </a:lvl2pPr>
            <a:lvl3pPr marL="1371464" lvl="2" indent="-380962">
              <a:spcBef>
                <a:spcPts val="1000"/>
              </a:spcBef>
              <a:spcAft>
                <a:spcPts val="0"/>
              </a:spcAft>
              <a:buSzPts val="2400"/>
              <a:buChar char="▻"/>
              <a:defRPr/>
            </a:lvl3pPr>
            <a:lvl4pPr marL="1828618" lvl="3" indent="-380962">
              <a:spcBef>
                <a:spcPts val="1000"/>
              </a:spcBef>
              <a:spcAft>
                <a:spcPts val="0"/>
              </a:spcAft>
              <a:buSzPts val="2400"/>
              <a:buChar char="▻"/>
              <a:defRPr/>
            </a:lvl4pPr>
            <a:lvl5pPr marL="2285772" lvl="4" indent="-380962">
              <a:spcBef>
                <a:spcPts val="1000"/>
              </a:spcBef>
              <a:spcAft>
                <a:spcPts val="0"/>
              </a:spcAft>
              <a:buSzPts val="2400"/>
              <a:buChar char="▻"/>
              <a:defRPr/>
            </a:lvl5pPr>
            <a:lvl6pPr marL="2742926" lvl="5" indent="-380962">
              <a:spcBef>
                <a:spcPts val="1000"/>
              </a:spcBef>
              <a:spcAft>
                <a:spcPts val="0"/>
              </a:spcAft>
              <a:buSzPts val="2400"/>
              <a:buChar char="▻"/>
              <a:defRPr/>
            </a:lvl6pPr>
            <a:lvl7pPr marL="3200080" lvl="6" indent="-380962">
              <a:spcBef>
                <a:spcPts val="1000"/>
              </a:spcBef>
              <a:spcAft>
                <a:spcPts val="0"/>
              </a:spcAft>
              <a:buSzPts val="2400"/>
              <a:buChar char="▻"/>
              <a:defRPr/>
            </a:lvl7pPr>
            <a:lvl8pPr marL="3657235" lvl="7" indent="-380962">
              <a:spcBef>
                <a:spcPts val="1000"/>
              </a:spcBef>
              <a:spcAft>
                <a:spcPts val="0"/>
              </a:spcAft>
              <a:buSzPts val="2400"/>
              <a:buChar char="▻"/>
              <a:defRPr/>
            </a:lvl8pPr>
            <a:lvl9pPr marL="4114390" lvl="8" indent="-380962">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714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8" r:id="rId4"/>
    <p:sldLayoutId id="2147483659"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4" name="Picture 3"/>
          <p:cNvPicPr>
            <a:picLocks noChangeAspect="1"/>
          </p:cNvPicPr>
          <p:nvPr/>
        </p:nvPicPr>
        <p:blipFill>
          <a:blip r:embed="rId2"/>
          <a:stretch>
            <a:fillRect/>
          </a:stretch>
        </p:blipFill>
        <p:spPr>
          <a:xfrm>
            <a:off x="4857213" y="809981"/>
            <a:ext cx="4042088" cy="3594388"/>
          </a:xfrm>
          <a:prstGeom prst="rect">
            <a:avLst/>
          </a:prstGeom>
        </p:spPr>
      </p:pic>
      <p:sp>
        <p:nvSpPr>
          <p:cNvPr id="5" name="TextBox 4"/>
          <p:cNvSpPr txBox="1"/>
          <p:nvPr/>
        </p:nvSpPr>
        <p:spPr>
          <a:xfrm>
            <a:off x="2271870" y="0"/>
            <a:ext cx="6178067" cy="646331"/>
          </a:xfrm>
          <a:prstGeom prst="rect">
            <a:avLst/>
          </a:prstGeom>
          <a:noFill/>
        </p:spPr>
        <p:txBody>
          <a:bodyPr wrap="square" rtlCol="0">
            <a:spAutoFit/>
          </a:bodyPr>
          <a:lstStyle/>
          <a:p>
            <a:pPr>
              <a:lnSpc>
                <a:spcPct val="150000"/>
              </a:lnSpc>
            </a:pPr>
            <a:r>
              <a:rPr lang="en-US" sz="2400" dirty="0" smtClean="0"/>
              <a:t>Nam </a:t>
            </a:r>
            <a:r>
              <a:rPr lang="en-US" sz="2400" dirty="0" err="1" smtClean="0"/>
              <a:t>và</a:t>
            </a:r>
            <a:r>
              <a:rPr lang="en-US" sz="2400" dirty="0" smtClean="0"/>
              <a:t> Lan </a:t>
            </a:r>
            <a:r>
              <a:rPr lang="en-US" sz="2400" dirty="0" err="1" smtClean="0"/>
              <a:t>thực</a:t>
            </a:r>
            <a:r>
              <a:rPr lang="en-US" sz="2400" dirty="0" smtClean="0"/>
              <a:t> </a:t>
            </a:r>
            <a:r>
              <a:rPr lang="en-US" sz="2400" dirty="0" err="1" smtClean="0"/>
              <a:t>hiện</a:t>
            </a:r>
            <a:r>
              <a:rPr lang="en-US" sz="2400" dirty="0" smtClean="0"/>
              <a:t> </a:t>
            </a:r>
            <a:r>
              <a:rPr lang="en-US" sz="2400" dirty="0" err="1" smtClean="0"/>
              <a:t>phép</a:t>
            </a:r>
            <a:r>
              <a:rPr lang="en-US" sz="2400" dirty="0" smtClean="0"/>
              <a:t> </a:t>
            </a:r>
            <a:r>
              <a:rPr lang="en-US" sz="2400" dirty="0" err="1" smtClean="0"/>
              <a:t>tính</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6" name="Cloud Callout 5"/>
          <p:cNvSpPr/>
          <p:nvPr/>
        </p:nvSpPr>
        <p:spPr>
          <a:xfrm>
            <a:off x="-1" y="1056066"/>
            <a:ext cx="4857213" cy="1685539"/>
          </a:xfrm>
          <a:prstGeom prst="cloudCallout">
            <a:avLst>
              <a:gd name="adj1" fmla="val 5660"/>
              <a:gd name="adj2" fmla="val 8181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i="1" dirty="0" smtClean="0">
                <a:solidFill>
                  <a:schemeClr val="tx1"/>
                </a:solidFill>
              </a:rPr>
              <a:t>Theo </a:t>
            </a:r>
            <a:r>
              <a:rPr lang="en-US" sz="2200" i="1" dirty="0" err="1" smtClean="0">
                <a:solidFill>
                  <a:schemeClr val="tx1"/>
                </a:solidFill>
              </a:rPr>
              <a:t>em</a:t>
            </a:r>
            <a:r>
              <a:rPr lang="en-US" sz="2200" i="1" dirty="0" smtClean="0">
                <a:solidFill>
                  <a:schemeClr val="tx1"/>
                </a:solidFill>
              </a:rPr>
              <a:t>, </a:t>
            </a:r>
            <a:r>
              <a:rPr lang="en-US" sz="2200" i="1" dirty="0" err="1" smtClean="0">
                <a:solidFill>
                  <a:schemeClr val="tx1"/>
                </a:solidFill>
              </a:rPr>
              <a:t>bạn</a:t>
            </a:r>
            <a:r>
              <a:rPr lang="en-US" sz="2200" i="1" dirty="0" smtClean="0">
                <a:solidFill>
                  <a:schemeClr val="tx1"/>
                </a:solidFill>
              </a:rPr>
              <a:t> Nam hay </a:t>
            </a:r>
            <a:r>
              <a:rPr lang="en-US" sz="2200" i="1" dirty="0" err="1" smtClean="0">
                <a:solidFill>
                  <a:schemeClr val="tx1"/>
                </a:solidFill>
              </a:rPr>
              <a:t>bạn</a:t>
            </a:r>
            <a:r>
              <a:rPr lang="en-US" sz="2200" i="1" dirty="0" smtClean="0">
                <a:solidFill>
                  <a:schemeClr val="tx1"/>
                </a:solidFill>
              </a:rPr>
              <a:t> Lan </a:t>
            </a:r>
            <a:r>
              <a:rPr lang="en-US" sz="2200" i="1" dirty="0" err="1" smtClean="0">
                <a:solidFill>
                  <a:schemeClr val="tx1"/>
                </a:solidFill>
              </a:rPr>
              <a:t>tính</a:t>
            </a:r>
            <a:r>
              <a:rPr lang="en-US" sz="2200" i="1" dirty="0" smtClean="0">
                <a:solidFill>
                  <a:schemeClr val="tx1"/>
                </a:solidFill>
              </a:rPr>
              <a:t> </a:t>
            </a:r>
            <a:r>
              <a:rPr lang="en-US" sz="2200" i="1" dirty="0" err="1" smtClean="0">
                <a:solidFill>
                  <a:schemeClr val="tx1"/>
                </a:solidFill>
              </a:rPr>
              <a:t>đúng</a:t>
            </a:r>
            <a:r>
              <a:rPr lang="en-US" sz="2200" i="1" dirty="0" smtClean="0">
                <a:solidFill>
                  <a:schemeClr val="tx1"/>
                </a:solidFill>
              </a:rPr>
              <a:t>?</a:t>
            </a:r>
            <a:endParaRPr lang="vi-VN" sz="2200" i="1" dirty="0">
              <a:solidFill>
                <a:schemeClr val="tx1"/>
              </a:solidFill>
            </a:endParaRPr>
          </a:p>
        </p:txBody>
      </p:sp>
      <p:pic>
        <p:nvPicPr>
          <p:cNvPr id="7" name="Picture 6"/>
          <p:cNvPicPr>
            <a:picLocks noChangeAspect="1"/>
          </p:cNvPicPr>
          <p:nvPr/>
        </p:nvPicPr>
        <p:blipFill>
          <a:blip r:embed="rId3">
            <a:clrChange>
              <a:clrFrom>
                <a:srgbClr val="EEEEEE"/>
              </a:clrFrom>
              <a:clrTo>
                <a:srgbClr val="EEEEEE">
                  <a:alpha val="0"/>
                </a:srgbClr>
              </a:clrTo>
            </a:clrChange>
          </a:blip>
          <a:stretch>
            <a:fillRect/>
          </a:stretch>
        </p:blipFill>
        <p:spPr>
          <a:xfrm>
            <a:off x="1820036" y="3381375"/>
            <a:ext cx="1752600" cy="1762125"/>
          </a:xfrm>
          <a:prstGeom prst="rect">
            <a:avLst/>
          </a:prstGeom>
        </p:spPr>
      </p:pic>
    </p:spTree>
    <p:extLst>
      <p:ext uri="{BB962C8B-B14F-4D97-AF65-F5344CB8AC3E}">
        <p14:creationId xmlns:p14="http://schemas.microsoft.com/office/powerpoint/2010/main" val="164193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Right Arrow 2"/>
          <p:cNvSpPr/>
          <p:nvPr/>
        </p:nvSpPr>
        <p:spPr>
          <a:xfrm>
            <a:off x="103031" y="2234484"/>
            <a:ext cx="515155" cy="4507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811369" y="1068946"/>
            <a:ext cx="7870726" cy="2781837"/>
            <a:chOff x="650631" y="580293"/>
            <a:chExt cx="8179819" cy="2866292"/>
          </a:xfrm>
        </p:grpSpPr>
        <p:sp>
          <p:nvSpPr>
            <p:cNvPr id="5" name="Rounded Rectangle 4"/>
            <p:cNvSpPr/>
            <p:nvPr/>
          </p:nvSpPr>
          <p:spPr>
            <a:xfrm>
              <a:off x="650631" y="580293"/>
              <a:ext cx="8179819" cy="2866292"/>
            </a:xfrm>
            <a:prstGeom prst="roundRect">
              <a:avLst/>
            </a:prstGeom>
            <a:solidFill>
              <a:srgbClr val="D4F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800" b="1" i="1" dirty="0" smtClean="0">
                  <a:solidFill>
                    <a:schemeClr val="tx1"/>
                  </a:solidFill>
                </a:rPr>
                <a:t>Khi </a:t>
              </a:r>
              <a:r>
                <a:rPr lang="vi-VN" sz="2800" b="1" i="1" dirty="0">
                  <a:solidFill>
                    <a:schemeClr val="tx1"/>
                  </a:solidFill>
                </a:rPr>
                <a:t>biểu thức có các </a:t>
              </a:r>
              <a:r>
                <a:rPr lang="en-US" sz="2800" b="1" i="1" dirty="0" smtClean="0">
                  <a:solidFill>
                    <a:schemeClr val="tx1"/>
                  </a:solidFill>
                </a:rPr>
                <a:t>p</a:t>
              </a:r>
              <a:r>
                <a:rPr lang="vi-VN" sz="2800" b="1" i="1" dirty="0" smtClean="0">
                  <a:solidFill>
                    <a:schemeClr val="tx1"/>
                  </a:solidFill>
                </a:rPr>
                <a:t>hép </a:t>
              </a:r>
              <a:r>
                <a:rPr lang="vi-VN" sz="2800" b="1" i="1" dirty="0">
                  <a:solidFill>
                    <a:schemeClr val="tx1"/>
                  </a:solidFill>
                </a:rPr>
                <a:t>tính cộng, trừ, nhân, chia, ta thực hiện phép tính nhân và chia trước, rồi đến cộng và trừ.</a:t>
              </a:r>
              <a:endParaRPr lang="en-US" sz="2800" dirty="0">
                <a:solidFill>
                  <a:schemeClr val="tx1"/>
                </a:solidFill>
              </a:endParaRPr>
            </a:p>
          </p:txBody>
        </p:sp>
        <p:pic>
          <p:nvPicPr>
            <p:cNvPr id="6" name="Picture 5"/>
            <p:cNvPicPr>
              <a:picLocks noChangeAspect="1"/>
            </p:cNvPicPr>
            <p:nvPr/>
          </p:nvPicPr>
          <p:blipFill>
            <a:blip r:embed="rId2"/>
            <a:stretch>
              <a:fillRect/>
            </a:stretch>
          </p:blipFill>
          <p:spPr>
            <a:xfrm>
              <a:off x="880196" y="580293"/>
              <a:ext cx="673738" cy="485931"/>
            </a:xfrm>
            <a:prstGeom prst="rect">
              <a:avLst/>
            </a:prstGeom>
          </p:spPr>
        </p:pic>
      </p:grpSp>
    </p:spTree>
    <p:extLst>
      <p:ext uri="{BB962C8B-B14F-4D97-AF65-F5344CB8AC3E}">
        <p14:creationId xmlns:p14="http://schemas.microsoft.com/office/powerpoint/2010/main" val="31394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11</a:t>
            </a:fld>
            <a:endParaRPr lang="en"/>
          </a:p>
        </p:txBody>
      </p:sp>
      <p:grpSp>
        <p:nvGrpSpPr>
          <p:cNvPr id="4" name="Group 3"/>
          <p:cNvGrpSpPr/>
          <p:nvPr/>
        </p:nvGrpSpPr>
        <p:grpSpPr>
          <a:xfrm>
            <a:off x="269132" y="1557909"/>
            <a:ext cx="8836268" cy="530995"/>
            <a:chOff x="457201" y="793186"/>
            <a:chExt cx="8836268" cy="530995"/>
          </a:xfrm>
        </p:grpSpPr>
        <p:sp>
          <p:nvSpPr>
            <p:cNvPr id="5" name="TextBox 4"/>
            <p:cNvSpPr txBox="1"/>
            <p:nvPr/>
          </p:nvSpPr>
          <p:spPr>
            <a:xfrm>
              <a:off x="457201" y="800961"/>
              <a:ext cx="1547445" cy="523220"/>
            </a:xfrm>
            <a:prstGeom prst="rect">
              <a:avLst/>
            </a:prstGeom>
            <a:noFill/>
            <a:ln>
              <a:solidFill>
                <a:srgbClr val="FFC000"/>
              </a:solidFill>
            </a:ln>
          </p:spPr>
          <p:txBody>
            <a:bodyPr wrap="square" rtlCol="0">
              <a:spAutoFit/>
            </a:bodyPr>
            <a:lstStyle/>
            <a:p>
              <a:pPr algn="ctr"/>
              <a:r>
                <a:rPr lang="en-US" sz="2800" b="1" i="1" dirty="0" err="1" smtClean="0"/>
                <a:t>Ví</a:t>
              </a:r>
              <a:r>
                <a:rPr lang="en-US" sz="2800" b="1" i="1" dirty="0" smtClean="0"/>
                <a:t> </a:t>
              </a:r>
              <a:r>
                <a:rPr lang="en-US" sz="2800" b="1" i="1" dirty="0" err="1" smtClean="0"/>
                <a:t>dụ</a:t>
              </a:r>
              <a:r>
                <a:rPr lang="en-US" sz="2800" b="1" i="1" dirty="0" smtClean="0"/>
                <a:t> 2: </a:t>
              </a:r>
              <a:endParaRPr lang="vi-VN" sz="2800" b="1" i="1" dirty="0"/>
            </a:p>
          </p:txBody>
        </p:sp>
        <p:sp>
          <p:nvSpPr>
            <p:cNvPr id="6" name="TextBox 5"/>
            <p:cNvSpPr txBox="1"/>
            <p:nvPr/>
          </p:nvSpPr>
          <p:spPr>
            <a:xfrm>
              <a:off x="2004646" y="793186"/>
              <a:ext cx="7288823" cy="523220"/>
            </a:xfrm>
            <a:prstGeom prst="rect">
              <a:avLst/>
            </a:prstGeom>
            <a:noFill/>
          </p:spPr>
          <p:txBody>
            <a:bodyPr wrap="square" rtlCol="0">
              <a:spAutoFit/>
            </a:bodyPr>
            <a:lstStyle/>
            <a:p>
              <a:r>
                <a:rPr lang="en-US" sz="2800" dirty="0" err="1" smtClean="0"/>
                <a:t>Tính</a:t>
              </a:r>
              <a:r>
                <a:rPr lang="en-US" sz="2800" dirty="0" smtClean="0"/>
                <a:t> </a:t>
              </a:r>
              <a:r>
                <a:rPr lang="en-US" sz="2800" dirty="0" err="1" smtClean="0"/>
                <a:t>giá</a:t>
              </a:r>
              <a:r>
                <a:rPr lang="en-US" sz="2800" dirty="0" smtClean="0"/>
                <a:t> </a:t>
              </a:r>
              <a:r>
                <a:rPr lang="en-US" sz="2800" dirty="0" err="1" smtClean="0"/>
                <a:t>trị</a:t>
              </a:r>
              <a:r>
                <a:rPr lang="en-US" sz="2800" dirty="0" smtClean="0"/>
                <a:t> </a:t>
              </a:r>
              <a:r>
                <a:rPr lang="en-US" sz="2800" dirty="0" err="1" smtClean="0"/>
                <a:t>của</a:t>
              </a:r>
              <a:r>
                <a:rPr lang="en-US" sz="2800" dirty="0" smtClean="0"/>
                <a:t> </a:t>
              </a:r>
              <a:r>
                <a:rPr lang="en-US" sz="2800" dirty="0" err="1" smtClean="0"/>
                <a:t>biểu</a:t>
              </a:r>
              <a:r>
                <a:rPr lang="en-US" sz="2800" dirty="0" smtClean="0"/>
                <a:t> </a:t>
              </a:r>
              <a:r>
                <a:rPr lang="en-US" sz="2800" dirty="0" err="1" smtClean="0"/>
                <a:t>thức</a:t>
              </a:r>
              <a:r>
                <a:rPr lang="en-US" sz="2800" smtClean="0"/>
                <a:t>: 36 </a:t>
              </a:r>
              <a:r>
                <a:rPr lang="en-US" sz="2800" dirty="0" smtClean="0"/>
                <a:t>– 18 : 2 .3 + 8</a:t>
              </a:r>
              <a:endParaRPr lang="vi-VN" sz="2800" dirty="0"/>
            </a:p>
          </p:txBody>
        </p:sp>
      </p:grpSp>
      <p:sp>
        <p:nvSpPr>
          <p:cNvPr id="7" name="TextBox 6"/>
          <p:cNvSpPr txBox="1"/>
          <p:nvPr/>
        </p:nvSpPr>
        <p:spPr>
          <a:xfrm>
            <a:off x="2257650" y="2298970"/>
            <a:ext cx="3640015" cy="830997"/>
          </a:xfrm>
          <a:prstGeom prst="rect">
            <a:avLst/>
          </a:prstGeom>
          <a:noFill/>
        </p:spPr>
        <p:txBody>
          <a:bodyPr wrap="square" rtlCol="0">
            <a:spAutoFit/>
          </a:bodyPr>
          <a:lstStyle/>
          <a:p>
            <a:pPr>
              <a:lnSpc>
                <a:spcPct val="150000"/>
              </a:lnSpc>
            </a:pPr>
            <a:r>
              <a:rPr lang="en-US" sz="3200" dirty="0" smtClean="0"/>
              <a:t>36 – 18 : </a:t>
            </a:r>
            <a:r>
              <a:rPr lang="en-US" sz="3200" smtClean="0"/>
              <a:t>2 . 3 </a:t>
            </a:r>
            <a:r>
              <a:rPr lang="en-US" sz="3200" dirty="0" smtClean="0"/>
              <a:t>+ 8</a:t>
            </a:r>
          </a:p>
        </p:txBody>
      </p:sp>
      <p:sp>
        <p:nvSpPr>
          <p:cNvPr id="9" name="TextBox 8"/>
          <p:cNvSpPr txBox="1"/>
          <p:nvPr/>
        </p:nvSpPr>
        <p:spPr>
          <a:xfrm>
            <a:off x="1933209" y="3096106"/>
            <a:ext cx="3323492" cy="739754"/>
          </a:xfrm>
          <a:prstGeom prst="rect">
            <a:avLst/>
          </a:prstGeom>
          <a:noFill/>
        </p:spPr>
        <p:txBody>
          <a:bodyPr wrap="square" rtlCol="0">
            <a:spAutoFit/>
          </a:bodyPr>
          <a:lstStyle/>
          <a:p>
            <a:pPr>
              <a:lnSpc>
                <a:spcPct val="150000"/>
              </a:lnSpc>
            </a:pPr>
            <a:r>
              <a:rPr lang="en-US" sz="3200" dirty="0" smtClean="0"/>
              <a:t>=  36 – 9 . 3 + 8</a:t>
            </a:r>
          </a:p>
        </p:txBody>
      </p:sp>
      <p:sp>
        <p:nvSpPr>
          <p:cNvPr id="10" name="TextBox 9"/>
          <p:cNvSpPr txBox="1"/>
          <p:nvPr/>
        </p:nvSpPr>
        <p:spPr>
          <a:xfrm>
            <a:off x="1933209" y="3820689"/>
            <a:ext cx="3323492" cy="739754"/>
          </a:xfrm>
          <a:prstGeom prst="rect">
            <a:avLst/>
          </a:prstGeom>
          <a:noFill/>
        </p:spPr>
        <p:txBody>
          <a:bodyPr wrap="square" rtlCol="0">
            <a:spAutoFit/>
          </a:bodyPr>
          <a:lstStyle/>
          <a:p>
            <a:pPr>
              <a:lnSpc>
                <a:spcPct val="150000"/>
              </a:lnSpc>
            </a:pPr>
            <a:r>
              <a:rPr lang="en-US" sz="3200" dirty="0" smtClean="0"/>
              <a:t>=  36 – 27 + 8 </a:t>
            </a:r>
          </a:p>
        </p:txBody>
      </p:sp>
      <p:pic>
        <p:nvPicPr>
          <p:cNvPr id="13" name="Picture 12"/>
          <p:cNvPicPr>
            <a:picLocks noChangeAspect="1"/>
          </p:cNvPicPr>
          <p:nvPr/>
        </p:nvPicPr>
        <p:blipFill>
          <a:blip r:embed="rId2"/>
          <a:stretch>
            <a:fillRect/>
          </a:stretch>
        </p:blipFill>
        <p:spPr>
          <a:xfrm>
            <a:off x="7234970" y="17593"/>
            <a:ext cx="1909030" cy="1437971"/>
          </a:xfrm>
          <a:prstGeom prst="rect">
            <a:avLst/>
          </a:prstGeom>
        </p:spPr>
      </p:pic>
      <p:sp>
        <p:nvSpPr>
          <p:cNvPr id="14" name="TextBox 13"/>
          <p:cNvSpPr txBox="1"/>
          <p:nvPr/>
        </p:nvSpPr>
        <p:spPr>
          <a:xfrm>
            <a:off x="1933209" y="4469200"/>
            <a:ext cx="3323492" cy="830997"/>
          </a:xfrm>
          <a:prstGeom prst="rect">
            <a:avLst/>
          </a:prstGeom>
          <a:noFill/>
        </p:spPr>
        <p:txBody>
          <a:bodyPr wrap="square" rtlCol="0">
            <a:spAutoFit/>
          </a:bodyPr>
          <a:lstStyle/>
          <a:p>
            <a:pPr>
              <a:lnSpc>
                <a:spcPct val="150000"/>
              </a:lnSpc>
            </a:pPr>
            <a:r>
              <a:rPr lang="en-US" sz="3200" dirty="0" smtClean="0"/>
              <a:t>=  9 + 8 = 17 </a:t>
            </a:r>
          </a:p>
        </p:txBody>
      </p:sp>
    </p:spTree>
    <p:extLst>
      <p:ext uri="{BB962C8B-B14F-4D97-AF65-F5344CB8AC3E}">
        <p14:creationId xmlns:p14="http://schemas.microsoft.com/office/powerpoint/2010/main" val="411012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Horizontal Scroll 2"/>
          <p:cNvSpPr/>
          <p:nvPr/>
        </p:nvSpPr>
        <p:spPr>
          <a:xfrm>
            <a:off x="1553378" y="449004"/>
            <a:ext cx="6995866" cy="1855798"/>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u="sng" dirty="0" err="1" smtClean="0">
                <a:solidFill>
                  <a:schemeClr val="tx1"/>
                </a:solidFill>
              </a:rPr>
              <a:t>Luyện</a:t>
            </a:r>
            <a:r>
              <a:rPr lang="en-US" sz="2800" b="1" i="1" u="sng" dirty="0" smtClean="0">
                <a:solidFill>
                  <a:schemeClr val="tx1"/>
                </a:solidFill>
              </a:rPr>
              <a:t> </a:t>
            </a:r>
            <a:r>
              <a:rPr lang="en-US" sz="2800" b="1" i="1" u="sng" dirty="0" err="1" smtClean="0">
                <a:solidFill>
                  <a:schemeClr val="tx1"/>
                </a:solidFill>
              </a:rPr>
              <a:t>tập</a:t>
            </a:r>
            <a:r>
              <a:rPr lang="en-US" sz="2800" b="1" i="1" u="sng" dirty="0" smtClean="0">
                <a:solidFill>
                  <a:schemeClr val="tx1"/>
                </a:solidFill>
              </a:rPr>
              <a:t> 2</a:t>
            </a:r>
            <a:r>
              <a:rPr lang="en-US" sz="2800" b="1" dirty="0" smtClean="0">
                <a:solidFill>
                  <a:schemeClr val="tx1"/>
                </a:solidFill>
              </a:rPr>
              <a:t>:</a:t>
            </a:r>
            <a:r>
              <a:rPr lang="en-US" sz="2800" dirty="0" smtClean="0">
                <a:solidFill>
                  <a:schemeClr val="tx1"/>
                </a:solidFill>
              </a:rPr>
              <a:t> </a:t>
            </a:r>
            <a:r>
              <a:rPr lang="en-US" sz="2800" dirty="0" err="1" smtClean="0">
                <a:solidFill>
                  <a:schemeClr val="tx1"/>
                </a:solidFill>
              </a:rPr>
              <a:t>Tính</a:t>
            </a:r>
            <a:r>
              <a:rPr lang="en-US" sz="2800" dirty="0" smtClean="0">
                <a:solidFill>
                  <a:schemeClr val="tx1"/>
                </a:solidFill>
              </a:rPr>
              <a:t> </a:t>
            </a:r>
            <a:r>
              <a:rPr lang="en-US" sz="2800" dirty="0" err="1" smtClean="0">
                <a:solidFill>
                  <a:schemeClr val="tx1"/>
                </a:solidFill>
              </a:rPr>
              <a:t>giá</a:t>
            </a:r>
            <a:r>
              <a:rPr lang="en-US" sz="2800" dirty="0" smtClean="0">
                <a:solidFill>
                  <a:schemeClr val="tx1"/>
                </a:solidFill>
              </a:rPr>
              <a:t> </a:t>
            </a:r>
            <a:r>
              <a:rPr lang="en-US" sz="2800" dirty="0" err="1" smtClean="0">
                <a:solidFill>
                  <a:schemeClr val="tx1"/>
                </a:solidFill>
              </a:rPr>
              <a:t>trị</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biểu</a:t>
            </a:r>
            <a:r>
              <a:rPr lang="en-US" sz="2800" dirty="0" smtClean="0">
                <a:solidFill>
                  <a:schemeClr val="tx1"/>
                </a:solidFill>
              </a:rPr>
              <a:t> </a:t>
            </a:r>
            <a:r>
              <a:rPr lang="en-US" sz="2800" dirty="0" err="1" smtClean="0">
                <a:solidFill>
                  <a:schemeClr val="tx1"/>
                </a:solidFill>
              </a:rPr>
              <a:t>thức</a:t>
            </a:r>
            <a:r>
              <a:rPr lang="en-US" sz="2800" dirty="0" smtClean="0">
                <a:solidFill>
                  <a:schemeClr val="tx1"/>
                </a:solidFill>
              </a:rPr>
              <a:t>:</a:t>
            </a:r>
          </a:p>
          <a:p>
            <a:pPr algn="ctr">
              <a:lnSpc>
                <a:spcPct val="150000"/>
              </a:lnSpc>
            </a:pPr>
            <a:r>
              <a:rPr lang="en-US" sz="2800" dirty="0" smtClean="0">
                <a:solidFill>
                  <a:schemeClr val="tx1"/>
                </a:solidFill>
              </a:rPr>
              <a:t>18 – 4 . 3 : 6 + 12</a:t>
            </a:r>
          </a:p>
        </p:txBody>
      </p:sp>
      <p:sp>
        <p:nvSpPr>
          <p:cNvPr id="4" name="TextBox 3"/>
          <p:cNvSpPr txBox="1"/>
          <p:nvPr/>
        </p:nvSpPr>
        <p:spPr>
          <a:xfrm>
            <a:off x="2854317" y="2766467"/>
            <a:ext cx="3044207" cy="2308324"/>
          </a:xfrm>
          <a:prstGeom prst="rect">
            <a:avLst/>
          </a:prstGeom>
          <a:noFill/>
        </p:spPr>
        <p:txBody>
          <a:bodyPr wrap="square" rtlCol="0">
            <a:spAutoFit/>
          </a:bodyPr>
          <a:lstStyle/>
          <a:p>
            <a:pPr algn="just">
              <a:lnSpc>
                <a:spcPct val="150000"/>
              </a:lnSpc>
            </a:pPr>
            <a:r>
              <a:rPr lang="vi-VN" sz="2400" dirty="0"/>
              <a:t>18 - 4 . 3 : 6 + 12 </a:t>
            </a:r>
            <a:r>
              <a:rPr lang="en-US" sz="2400" dirty="0"/>
              <a:t> </a:t>
            </a:r>
            <a:endParaRPr lang="en-US" sz="2400" dirty="0" smtClean="0"/>
          </a:p>
          <a:p>
            <a:pPr algn="just">
              <a:lnSpc>
                <a:spcPct val="150000"/>
              </a:lnSpc>
            </a:pPr>
            <a:r>
              <a:rPr lang="vi-VN" sz="2400" dirty="0" smtClean="0"/>
              <a:t>= </a:t>
            </a:r>
            <a:r>
              <a:rPr lang="vi-VN" sz="2400" dirty="0"/>
              <a:t>18 - 12 : 6 + 12 </a:t>
            </a:r>
            <a:endParaRPr lang="en-US" sz="2400" dirty="0"/>
          </a:p>
          <a:p>
            <a:pPr algn="just">
              <a:lnSpc>
                <a:spcPct val="150000"/>
              </a:lnSpc>
            </a:pPr>
            <a:r>
              <a:rPr lang="vi-VN" sz="2400" dirty="0"/>
              <a:t>= 18 - 2 + 12 </a:t>
            </a:r>
            <a:endParaRPr lang="en-US" sz="2400" dirty="0"/>
          </a:p>
          <a:p>
            <a:pPr algn="just">
              <a:lnSpc>
                <a:spcPct val="150000"/>
              </a:lnSpc>
            </a:pPr>
            <a:r>
              <a:rPr lang="vi-VN" sz="2400" dirty="0"/>
              <a:t>= 16 + 12 = </a:t>
            </a:r>
            <a:r>
              <a:rPr lang="vi-VN" sz="2400" dirty="0" smtClean="0"/>
              <a:t>28</a:t>
            </a:r>
            <a:endParaRPr lang="en-US" sz="2400" dirty="0"/>
          </a:p>
        </p:txBody>
      </p:sp>
      <p:sp>
        <p:nvSpPr>
          <p:cNvPr id="6" name="TextBox 5"/>
          <p:cNvSpPr txBox="1"/>
          <p:nvPr/>
        </p:nvSpPr>
        <p:spPr>
          <a:xfrm>
            <a:off x="3760631" y="2304802"/>
            <a:ext cx="1777285"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5749528" y="2766467"/>
            <a:ext cx="3246219" cy="1436937"/>
          </a:xfrm>
          <a:prstGeom prst="rect">
            <a:avLst/>
          </a:prstGeom>
        </p:spPr>
      </p:pic>
      <p:pic>
        <p:nvPicPr>
          <p:cNvPr id="7" name="Picture 6"/>
          <p:cNvPicPr>
            <a:picLocks noChangeAspect="1"/>
          </p:cNvPicPr>
          <p:nvPr/>
        </p:nvPicPr>
        <p:blipFill rotWithShape="1">
          <a:blip r:embed="rId3"/>
          <a:srcRect l="1749" t="1818" r="699" b="2831"/>
          <a:stretch/>
        </p:blipFill>
        <p:spPr>
          <a:xfrm>
            <a:off x="145898" y="2853650"/>
            <a:ext cx="2521628" cy="1274371"/>
          </a:xfrm>
          <a:prstGeom prst="rect">
            <a:avLst/>
          </a:prstGeom>
        </p:spPr>
      </p:pic>
    </p:spTree>
    <p:extLst>
      <p:ext uri="{BB962C8B-B14F-4D97-AF65-F5344CB8AC3E}">
        <p14:creationId xmlns:p14="http://schemas.microsoft.com/office/powerpoint/2010/main" val="293786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5" name="Group 4"/>
          <p:cNvGrpSpPr/>
          <p:nvPr/>
        </p:nvGrpSpPr>
        <p:grpSpPr>
          <a:xfrm>
            <a:off x="2248643" y="51262"/>
            <a:ext cx="6895358" cy="1107996"/>
            <a:chOff x="1230901" y="687723"/>
            <a:chExt cx="7130799" cy="1107996"/>
          </a:xfrm>
        </p:grpSpPr>
        <p:pic>
          <p:nvPicPr>
            <p:cNvPr id="3" name="Picture 2"/>
            <p:cNvPicPr>
              <a:picLocks noChangeAspect="1"/>
            </p:cNvPicPr>
            <p:nvPr/>
          </p:nvPicPr>
          <p:blipFill>
            <a:blip r:embed="rId2"/>
            <a:stretch>
              <a:fillRect/>
            </a:stretch>
          </p:blipFill>
          <p:spPr>
            <a:xfrm>
              <a:off x="1230901" y="784885"/>
              <a:ext cx="779938" cy="396362"/>
            </a:xfrm>
            <a:prstGeom prst="rect">
              <a:avLst/>
            </a:prstGeom>
          </p:spPr>
        </p:pic>
        <p:sp>
          <p:nvSpPr>
            <p:cNvPr id="4" name="TextBox 3"/>
            <p:cNvSpPr txBox="1"/>
            <p:nvPr/>
          </p:nvSpPr>
          <p:spPr>
            <a:xfrm>
              <a:off x="2100032" y="687723"/>
              <a:ext cx="6261668" cy="1107996"/>
            </a:xfrm>
            <a:prstGeom prst="rect">
              <a:avLst/>
            </a:prstGeom>
            <a:noFill/>
          </p:spPr>
          <p:txBody>
            <a:bodyPr wrap="square" rtlCol="0">
              <a:spAutoFit/>
            </a:bodyPr>
            <a:lstStyle/>
            <a:p>
              <a:pPr>
                <a:lnSpc>
                  <a:spcPct val="150000"/>
                </a:lnSpc>
              </a:pPr>
              <a:r>
                <a:rPr lang="en-US" sz="2200" dirty="0" smtClean="0"/>
                <a:t>Ba </a:t>
              </a:r>
              <a:r>
                <a:rPr lang="en-US" sz="2200" dirty="0" err="1" smtClean="0"/>
                <a:t>bạn</a:t>
              </a:r>
              <a:r>
                <a:rPr lang="en-US" sz="2200" dirty="0" smtClean="0"/>
                <a:t> </a:t>
              </a:r>
              <a:r>
                <a:rPr lang="en-US" sz="2200" dirty="0" err="1" smtClean="0"/>
                <a:t>H’Maryam</a:t>
              </a:r>
              <a:r>
                <a:rPr lang="en-US" sz="2200" dirty="0" smtClean="0"/>
                <a:t> , </a:t>
              </a:r>
              <a:r>
                <a:rPr lang="en-US" sz="2200" dirty="0" err="1" smtClean="0"/>
                <a:t>Đức</a:t>
              </a:r>
              <a:r>
                <a:rPr lang="en-US" sz="2200" dirty="0" smtClean="0"/>
                <a:t> </a:t>
              </a:r>
              <a:r>
                <a:rPr lang="en-US" sz="2200" dirty="0" err="1" smtClean="0"/>
                <a:t>và</a:t>
              </a:r>
              <a:r>
                <a:rPr lang="en-US" sz="2200" dirty="0" smtClean="0"/>
                <a:t> </a:t>
              </a:r>
              <a:r>
                <a:rPr lang="en-US" sz="2200" dirty="0" err="1" smtClean="0"/>
                <a:t>Phương</a:t>
              </a:r>
              <a:r>
                <a:rPr lang="en-US" sz="2200" dirty="0" smtClean="0"/>
                <a:t> </a:t>
              </a:r>
              <a:r>
                <a:rPr lang="en-US" sz="2200" dirty="0" err="1" smtClean="0"/>
                <a:t>tính</a:t>
              </a:r>
              <a:r>
                <a:rPr lang="en-US" sz="2200" dirty="0" smtClean="0"/>
                <a:t> </a:t>
              </a:r>
              <a:r>
                <a:rPr lang="en-US" sz="2200" dirty="0" err="1" smtClean="0"/>
                <a:t>giá</a:t>
              </a:r>
              <a:r>
                <a:rPr lang="en-US" sz="2200" dirty="0" smtClean="0"/>
                <a:t> </a:t>
              </a:r>
              <a:r>
                <a:rPr lang="en-US" sz="2200" dirty="0" err="1" smtClean="0"/>
                <a:t>trị</a:t>
              </a:r>
              <a:r>
                <a:rPr lang="en-US" sz="2200" dirty="0" smtClean="0"/>
                <a:t> </a:t>
              </a:r>
              <a:r>
                <a:rPr lang="en-US" sz="2200" dirty="0" err="1" smtClean="0"/>
                <a:t>của</a:t>
              </a:r>
              <a:r>
                <a:rPr lang="en-US" sz="2200" dirty="0" smtClean="0"/>
                <a:t> </a:t>
              </a:r>
              <a:r>
                <a:rPr lang="en-US" sz="2200" dirty="0" err="1" smtClean="0"/>
                <a:t>biểu</a:t>
              </a:r>
              <a:r>
                <a:rPr lang="en-US" sz="2200" dirty="0" smtClean="0"/>
                <a:t> </a:t>
              </a:r>
              <a:r>
                <a:rPr lang="en-US" sz="2200" dirty="0" err="1" smtClean="0"/>
                <a:t>thức</a:t>
              </a:r>
              <a:r>
                <a:rPr lang="en-US" sz="2200" dirty="0" smtClean="0"/>
                <a:t> 5 + 2 . 3</a:t>
              </a:r>
              <a:r>
                <a:rPr lang="en-US" sz="2200" baseline="30000" dirty="0" smtClean="0"/>
                <a:t>2</a:t>
              </a:r>
              <a:r>
                <a:rPr lang="en-US" sz="2200" dirty="0" smtClean="0"/>
                <a:t> </a:t>
              </a:r>
              <a:r>
                <a:rPr lang="en-US" sz="2200" dirty="0" err="1" smtClean="0"/>
                <a:t>như</a:t>
              </a:r>
              <a:r>
                <a:rPr lang="en-US" sz="2200" dirty="0" smtClean="0"/>
                <a:t> </a:t>
              </a:r>
              <a:r>
                <a:rPr lang="en-US" sz="2200" dirty="0" err="1" smtClean="0"/>
                <a:t>sau</a:t>
              </a:r>
              <a:r>
                <a:rPr lang="en-US" sz="2200" dirty="0" smtClean="0"/>
                <a:t>:</a:t>
              </a:r>
              <a:endParaRPr lang="vi-VN" sz="2200" dirty="0"/>
            </a:p>
          </p:txBody>
        </p:sp>
      </p:grpSp>
      <p:grpSp>
        <p:nvGrpSpPr>
          <p:cNvPr id="16" name="Group 15"/>
          <p:cNvGrpSpPr/>
          <p:nvPr/>
        </p:nvGrpSpPr>
        <p:grpSpPr>
          <a:xfrm>
            <a:off x="-147899" y="1437288"/>
            <a:ext cx="3007009" cy="3025516"/>
            <a:chOff x="-147899" y="1437288"/>
            <a:chExt cx="3007009" cy="3025516"/>
          </a:xfrm>
        </p:grpSpPr>
        <p:pic>
          <p:nvPicPr>
            <p:cNvPr id="6" name="Picture 5"/>
            <p:cNvPicPr>
              <a:picLocks noChangeAspect="1"/>
            </p:cNvPicPr>
            <p:nvPr/>
          </p:nvPicPr>
          <p:blipFill>
            <a:blip r:embed="rId3"/>
            <a:stretch>
              <a:fillRect/>
            </a:stretch>
          </p:blipFill>
          <p:spPr>
            <a:xfrm>
              <a:off x="118803" y="2838678"/>
              <a:ext cx="790563" cy="1205284"/>
            </a:xfrm>
            <a:prstGeom prst="rect">
              <a:avLst/>
            </a:prstGeom>
          </p:spPr>
        </p:pic>
        <p:sp>
          <p:nvSpPr>
            <p:cNvPr id="9" name="Oval Callout 8"/>
            <p:cNvSpPr/>
            <p:nvPr/>
          </p:nvSpPr>
          <p:spPr>
            <a:xfrm>
              <a:off x="392069" y="1437288"/>
              <a:ext cx="2467041" cy="1100151"/>
            </a:xfrm>
            <a:prstGeom prst="wedgeEllipseCallout">
              <a:avLst>
                <a:gd name="adj1" fmla="val -41785"/>
                <a:gd name="adj2" fmla="val 729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solidFill>
                </a:rPr>
                <a:t>5 + 2 </a:t>
              </a:r>
              <a:r>
                <a:rPr lang="en-US" sz="1800" smtClean="0">
                  <a:solidFill>
                    <a:schemeClr val="tx1"/>
                  </a:solidFill>
                </a:rPr>
                <a:t>. 3</a:t>
              </a:r>
              <a:r>
                <a:rPr lang="en-US" sz="1800" baseline="30000" smtClean="0">
                  <a:solidFill>
                    <a:schemeClr val="tx1"/>
                  </a:solidFill>
                </a:rPr>
                <a:t>2 </a:t>
              </a:r>
              <a:r>
                <a:rPr lang="en-US" sz="1800" smtClean="0">
                  <a:solidFill>
                    <a:schemeClr val="tx1"/>
                  </a:solidFill>
                </a:rPr>
                <a:t>= </a:t>
              </a:r>
              <a:r>
                <a:rPr lang="en-US" sz="1800" dirty="0" smtClean="0">
                  <a:solidFill>
                    <a:schemeClr val="tx1"/>
                  </a:solidFill>
                </a:rPr>
                <a:t>7.3</a:t>
              </a:r>
              <a:r>
                <a:rPr lang="en-US" sz="1800" baseline="30000" dirty="0" smtClean="0">
                  <a:solidFill>
                    <a:schemeClr val="tx1"/>
                  </a:solidFill>
                </a:rPr>
                <a:t>2</a:t>
              </a:r>
            </a:p>
            <a:p>
              <a:pPr algn="ctr">
                <a:lnSpc>
                  <a:spcPct val="150000"/>
                </a:lnSpc>
              </a:pPr>
              <a:r>
                <a:rPr lang="en-US" sz="1800" dirty="0" smtClean="0">
                  <a:solidFill>
                    <a:schemeClr val="tx1"/>
                  </a:solidFill>
                </a:rPr>
                <a:t>= 7 .9 = 63 </a:t>
              </a:r>
              <a:endParaRPr lang="vi-VN" sz="1800" dirty="0">
                <a:solidFill>
                  <a:schemeClr val="tx1"/>
                </a:solidFill>
              </a:endParaRPr>
            </a:p>
          </p:txBody>
        </p:sp>
        <p:sp>
          <p:nvSpPr>
            <p:cNvPr id="12" name="TextBox 11"/>
            <p:cNvSpPr txBox="1"/>
            <p:nvPr/>
          </p:nvSpPr>
          <p:spPr>
            <a:xfrm>
              <a:off x="-147899" y="4093472"/>
              <a:ext cx="1819745" cy="369332"/>
            </a:xfrm>
            <a:prstGeom prst="rect">
              <a:avLst/>
            </a:prstGeom>
            <a:noFill/>
          </p:spPr>
          <p:txBody>
            <a:bodyPr wrap="square" rtlCol="0">
              <a:spAutoFit/>
            </a:bodyPr>
            <a:lstStyle/>
            <a:p>
              <a:pPr algn="ctr"/>
              <a:r>
                <a:rPr lang="en-US" sz="1800" b="1" i="1" dirty="0" err="1" smtClean="0">
                  <a:solidFill>
                    <a:srgbClr val="002060"/>
                  </a:solidFill>
                  <a:latin typeface="+mn-lt"/>
                </a:rPr>
                <a:t>H’Maryam</a:t>
              </a:r>
              <a:endParaRPr lang="vi-VN" sz="1800" b="1" i="1" dirty="0">
                <a:solidFill>
                  <a:srgbClr val="002060"/>
                </a:solidFill>
                <a:latin typeface="+mn-lt"/>
              </a:endParaRPr>
            </a:p>
          </p:txBody>
        </p:sp>
      </p:grpSp>
      <p:grpSp>
        <p:nvGrpSpPr>
          <p:cNvPr id="17" name="Group 16"/>
          <p:cNvGrpSpPr/>
          <p:nvPr/>
        </p:nvGrpSpPr>
        <p:grpSpPr>
          <a:xfrm>
            <a:off x="3239782" y="1381691"/>
            <a:ext cx="2808477" cy="2989248"/>
            <a:chOff x="3239782" y="1381691"/>
            <a:chExt cx="2808477" cy="2989248"/>
          </a:xfrm>
        </p:grpSpPr>
        <p:pic>
          <p:nvPicPr>
            <p:cNvPr id="7" name="Picture 6"/>
            <p:cNvPicPr>
              <a:picLocks noChangeAspect="1"/>
            </p:cNvPicPr>
            <p:nvPr/>
          </p:nvPicPr>
          <p:blipFill>
            <a:blip r:embed="rId4"/>
            <a:stretch>
              <a:fillRect/>
            </a:stretch>
          </p:blipFill>
          <p:spPr>
            <a:xfrm>
              <a:off x="3886026" y="2866176"/>
              <a:ext cx="1031157" cy="1135431"/>
            </a:xfrm>
            <a:prstGeom prst="rect">
              <a:avLst/>
            </a:prstGeom>
          </p:spPr>
        </p:pic>
        <p:sp>
          <p:nvSpPr>
            <p:cNvPr id="10" name="Oval Callout 9"/>
            <p:cNvSpPr/>
            <p:nvPr/>
          </p:nvSpPr>
          <p:spPr>
            <a:xfrm>
              <a:off x="3239782" y="1381691"/>
              <a:ext cx="2808477" cy="1100151"/>
            </a:xfrm>
            <a:prstGeom prst="wedgeEllipseCallout">
              <a:avLst>
                <a:gd name="adj1" fmla="val -19338"/>
                <a:gd name="adj2" fmla="val 799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solidFill>
                </a:rPr>
                <a:t>5 + 2 </a:t>
              </a:r>
              <a:r>
                <a:rPr lang="en-US" sz="1800" smtClean="0">
                  <a:solidFill>
                    <a:schemeClr val="tx1"/>
                  </a:solidFill>
                </a:rPr>
                <a:t>. 3</a:t>
              </a:r>
              <a:r>
                <a:rPr lang="en-US" sz="1800" baseline="30000" smtClean="0">
                  <a:solidFill>
                    <a:schemeClr val="tx1"/>
                  </a:solidFill>
                </a:rPr>
                <a:t>2 </a:t>
              </a:r>
              <a:r>
                <a:rPr lang="en-US" sz="1800" smtClean="0">
                  <a:solidFill>
                    <a:schemeClr val="tx1"/>
                  </a:solidFill>
                </a:rPr>
                <a:t>= </a:t>
              </a:r>
              <a:r>
                <a:rPr lang="en-US" sz="1800" dirty="0" smtClean="0">
                  <a:solidFill>
                    <a:schemeClr val="tx1"/>
                  </a:solidFill>
                </a:rPr>
                <a:t>5 + 6</a:t>
              </a:r>
              <a:r>
                <a:rPr lang="en-US" sz="1800" baseline="30000" dirty="0" smtClean="0">
                  <a:solidFill>
                    <a:schemeClr val="tx1"/>
                  </a:solidFill>
                </a:rPr>
                <a:t>2</a:t>
              </a:r>
            </a:p>
            <a:p>
              <a:pPr algn="ctr">
                <a:lnSpc>
                  <a:spcPct val="150000"/>
                </a:lnSpc>
              </a:pPr>
              <a:r>
                <a:rPr lang="en-US" sz="1800" dirty="0" smtClean="0">
                  <a:solidFill>
                    <a:schemeClr val="tx1"/>
                  </a:solidFill>
                </a:rPr>
                <a:t>= 11</a:t>
              </a:r>
              <a:r>
                <a:rPr lang="en-US" sz="1800" baseline="30000" dirty="0" smtClean="0">
                  <a:solidFill>
                    <a:schemeClr val="tx1"/>
                  </a:solidFill>
                </a:rPr>
                <a:t>2</a:t>
              </a:r>
              <a:r>
                <a:rPr lang="en-US" sz="1800" dirty="0" smtClean="0">
                  <a:solidFill>
                    <a:schemeClr val="tx1"/>
                  </a:solidFill>
                </a:rPr>
                <a:t> = 121 </a:t>
              </a:r>
              <a:endParaRPr lang="vi-VN" sz="1800" dirty="0">
                <a:solidFill>
                  <a:schemeClr val="tx1"/>
                </a:solidFill>
              </a:endParaRPr>
            </a:p>
          </p:txBody>
        </p:sp>
        <p:sp>
          <p:nvSpPr>
            <p:cNvPr id="13" name="TextBox 12"/>
            <p:cNvSpPr txBox="1"/>
            <p:nvPr/>
          </p:nvSpPr>
          <p:spPr>
            <a:xfrm>
              <a:off x="3452120" y="4001607"/>
              <a:ext cx="1819745" cy="369332"/>
            </a:xfrm>
            <a:prstGeom prst="rect">
              <a:avLst/>
            </a:prstGeom>
            <a:noFill/>
          </p:spPr>
          <p:txBody>
            <a:bodyPr wrap="square" rtlCol="0">
              <a:spAutoFit/>
            </a:bodyPr>
            <a:lstStyle/>
            <a:p>
              <a:pPr algn="ctr"/>
              <a:r>
                <a:rPr lang="en-US" sz="1800" b="1" i="1" dirty="0" err="1" smtClean="0">
                  <a:solidFill>
                    <a:srgbClr val="002060"/>
                  </a:solidFill>
                  <a:latin typeface="+mn-lt"/>
                </a:rPr>
                <a:t>Đức</a:t>
              </a:r>
              <a:endParaRPr lang="vi-VN" sz="1800" b="1" i="1" dirty="0">
                <a:solidFill>
                  <a:srgbClr val="002060"/>
                </a:solidFill>
                <a:latin typeface="+mn-lt"/>
              </a:endParaRPr>
            </a:p>
          </p:txBody>
        </p:sp>
      </p:grpSp>
      <p:grpSp>
        <p:nvGrpSpPr>
          <p:cNvPr id="18" name="Group 17"/>
          <p:cNvGrpSpPr/>
          <p:nvPr/>
        </p:nvGrpSpPr>
        <p:grpSpPr>
          <a:xfrm>
            <a:off x="6197030" y="1159258"/>
            <a:ext cx="2907359" cy="3128986"/>
            <a:chOff x="6197030" y="1159258"/>
            <a:chExt cx="2907359" cy="3128986"/>
          </a:xfrm>
        </p:grpSpPr>
        <p:pic>
          <p:nvPicPr>
            <p:cNvPr id="8" name="Picture 7"/>
            <p:cNvPicPr>
              <a:picLocks noChangeAspect="1"/>
            </p:cNvPicPr>
            <p:nvPr/>
          </p:nvPicPr>
          <p:blipFill>
            <a:blip r:embed="rId5"/>
            <a:stretch>
              <a:fillRect/>
            </a:stretch>
          </p:blipFill>
          <p:spPr>
            <a:xfrm>
              <a:off x="7261281" y="2732211"/>
              <a:ext cx="841822" cy="1126221"/>
            </a:xfrm>
            <a:prstGeom prst="rect">
              <a:avLst/>
            </a:prstGeom>
          </p:spPr>
        </p:pic>
        <p:sp>
          <p:nvSpPr>
            <p:cNvPr id="11" name="Oval Callout 10"/>
            <p:cNvSpPr/>
            <p:nvPr/>
          </p:nvSpPr>
          <p:spPr>
            <a:xfrm>
              <a:off x="6197030" y="1159258"/>
              <a:ext cx="2907359" cy="1100151"/>
            </a:xfrm>
            <a:prstGeom prst="wedgeEllipseCallout">
              <a:avLst>
                <a:gd name="adj1" fmla="val -5764"/>
                <a:gd name="adj2" fmla="val 869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smtClean="0">
                  <a:solidFill>
                    <a:schemeClr val="tx1"/>
                  </a:solidFill>
                </a:rPr>
                <a:t>5 + 2 </a:t>
              </a:r>
              <a:r>
                <a:rPr lang="en-US" sz="1800" smtClean="0">
                  <a:solidFill>
                    <a:schemeClr val="tx1"/>
                  </a:solidFill>
                </a:rPr>
                <a:t>. 3</a:t>
              </a:r>
              <a:r>
                <a:rPr lang="en-US" sz="1800" baseline="30000" smtClean="0">
                  <a:solidFill>
                    <a:schemeClr val="tx1"/>
                  </a:solidFill>
                </a:rPr>
                <a:t>2 </a:t>
              </a:r>
              <a:r>
                <a:rPr lang="en-US" sz="1800" smtClean="0">
                  <a:solidFill>
                    <a:schemeClr val="tx1"/>
                  </a:solidFill>
                </a:rPr>
                <a:t>= </a:t>
              </a:r>
              <a:r>
                <a:rPr lang="en-US" sz="1800" dirty="0" smtClean="0">
                  <a:solidFill>
                    <a:schemeClr val="tx1"/>
                  </a:solidFill>
                </a:rPr>
                <a:t>5 + 2.9</a:t>
              </a:r>
              <a:endParaRPr lang="en-US" sz="1800" baseline="30000" dirty="0" smtClean="0">
                <a:solidFill>
                  <a:schemeClr val="tx1"/>
                </a:solidFill>
              </a:endParaRPr>
            </a:p>
            <a:p>
              <a:pPr algn="ctr">
                <a:lnSpc>
                  <a:spcPct val="150000"/>
                </a:lnSpc>
              </a:pPr>
              <a:r>
                <a:rPr lang="en-US" sz="1800" dirty="0" smtClean="0">
                  <a:solidFill>
                    <a:schemeClr val="tx1"/>
                  </a:solidFill>
                </a:rPr>
                <a:t>= 5 + 18 = 23 </a:t>
              </a:r>
              <a:endParaRPr lang="vi-VN" sz="1800" dirty="0">
                <a:solidFill>
                  <a:schemeClr val="tx1"/>
                </a:solidFill>
              </a:endParaRPr>
            </a:p>
          </p:txBody>
        </p:sp>
        <p:sp>
          <p:nvSpPr>
            <p:cNvPr id="14" name="TextBox 13"/>
            <p:cNvSpPr txBox="1"/>
            <p:nvPr/>
          </p:nvSpPr>
          <p:spPr>
            <a:xfrm>
              <a:off x="6740836" y="3918912"/>
              <a:ext cx="1819745" cy="369332"/>
            </a:xfrm>
            <a:prstGeom prst="rect">
              <a:avLst/>
            </a:prstGeom>
            <a:noFill/>
          </p:spPr>
          <p:txBody>
            <a:bodyPr wrap="square" rtlCol="0">
              <a:spAutoFit/>
            </a:bodyPr>
            <a:lstStyle/>
            <a:p>
              <a:pPr algn="ctr"/>
              <a:r>
                <a:rPr lang="en-US" sz="1800" b="1" i="1" dirty="0" err="1" smtClean="0">
                  <a:solidFill>
                    <a:srgbClr val="002060"/>
                  </a:solidFill>
                  <a:latin typeface="+mn-lt"/>
                </a:rPr>
                <a:t>Phương</a:t>
              </a:r>
              <a:endParaRPr lang="vi-VN" sz="1800" b="1" i="1" dirty="0">
                <a:solidFill>
                  <a:srgbClr val="002060"/>
                </a:solidFill>
                <a:latin typeface="+mn-lt"/>
              </a:endParaRPr>
            </a:p>
          </p:txBody>
        </p:sp>
      </p:grpSp>
      <p:sp>
        <p:nvSpPr>
          <p:cNvPr id="15" name="TextBox 14"/>
          <p:cNvSpPr txBox="1"/>
          <p:nvPr/>
        </p:nvSpPr>
        <p:spPr>
          <a:xfrm>
            <a:off x="2538472" y="4462804"/>
            <a:ext cx="3726264" cy="461665"/>
          </a:xfrm>
          <a:prstGeom prst="rect">
            <a:avLst/>
          </a:prstGeom>
          <a:noFill/>
        </p:spPr>
        <p:txBody>
          <a:bodyPr wrap="square" rtlCol="0">
            <a:spAutoFit/>
          </a:bodyPr>
          <a:lstStyle/>
          <a:p>
            <a:pPr algn="ctr"/>
            <a:r>
              <a:rPr lang="en-US" sz="2400" b="1" i="1" dirty="0" err="1" smtClean="0"/>
              <a:t>Hỏi</a:t>
            </a:r>
            <a:r>
              <a:rPr lang="en-US" sz="2400" b="1" i="1" dirty="0" smtClean="0"/>
              <a:t> </a:t>
            </a:r>
            <a:r>
              <a:rPr lang="en-US" sz="2400" b="1" i="1" dirty="0" err="1" smtClean="0"/>
              <a:t>bạn</a:t>
            </a:r>
            <a:r>
              <a:rPr lang="en-US" sz="2400" b="1" i="1" dirty="0" smtClean="0"/>
              <a:t> </a:t>
            </a:r>
            <a:r>
              <a:rPr lang="en-US" sz="2400" b="1" i="1" dirty="0" err="1" smtClean="0"/>
              <a:t>nào</a:t>
            </a:r>
            <a:r>
              <a:rPr lang="en-US" sz="2400" b="1" i="1" dirty="0" smtClean="0"/>
              <a:t> </a:t>
            </a:r>
            <a:r>
              <a:rPr lang="en-US" sz="2400" b="1" i="1" dirty="0" err="1" smtClean="0"/>
              <a:t>làm</a:t>
            </a:r>
            <a:r>
              <a:rPr lang="en-US" sz="2400" b="1" i="1" dirty="0" smtClean="0"/>
              <a:t> </a:t>
            </a:r>
            <a:r>
              <a:rPr lang="en-US" sz="2400" b="1" i="1" dirty="0" err="1" smtClean="0"/>
              <a:t>đúng</a:t>
            </a:r>
            <a:r>
              <a:rPr lang="en-US" sz="2400" b="1" i="1" dirty="0" smtClean="0"/>
              <a:t>?</a:t>
            </a:r>
            <a:endParaRPr lang="vi-VN" sz="2400" b="1" i="1" dirty="0"/>
          </a:p>
        </p:txBody>
      </p:sp>
    </p:spTree>
    <p:extLst>
      <p:ext uri="{BB962C8B-B14F-4D97-AF65-F5344CB8AC3E}">
        <p14:creationId xmlns:p14="http://schemas.microsoft.com/office/powerpoint/2010/main" val="24992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6" name="Right Arrow 5"/>
          <p:cNvSpPr/>
          <p:nvPr/>
        </p:nvSpPr>
        <p:spPr>
          <a:xfrm>
            <a:off x="103031" y="2234484"/>
            <a:ext cx="515155" cy="4507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p:cNvGrpSpPr/>
          <p:nvPr/>
        </p:nvGrpSpPr>
        <p:grpSpPr>
          <a:xfrm>
            <a:off x="811369" y="1068946"/>
            <a:ext cx="7870726" cy="2781837"/>
            <a:chOff x="650631" y="580293"/>
            <a:chExt cx="8179819" cy="2866292"/>
          </a:xfrm>
        </p:grpSpPr>
        <p:sp>
          <p:nvSpPr>
            <p:cNvPr id="8" name="Rounded Rectangle 7"/>
            <p:cNvSpPr/>
            <p:nvPr/>
          </p:nvSpPr>
          <p:spPr>
            <a:xfrm>
              <a:off x="650631" y="580293"/>
              <a:ext cx="8179819" cy="2866292"/>
            </a:xfrm>
            <a:prstGeom prst="roundRect">
              <a:avLst/>
            </a:prstGeom>
            <a:solidFill>
              <a:srgbClr val="D4F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i="1" dirty="0">
                  <a:solidFill>
                    <a:schemeClr val="tx1"/>
                  </a:solidFill>
                </a:rPr>
                <a:t>Khi biểu thức có các phép tính cộng, trừ, nhân, chia, nâng lên lũy thừa, ta thực hiện phép tính nâng lên lũy thừa trước, rồi đến nhân và chia, cuối cùng đến cộng và trừ.</a:t>
              </a:r>
              <a:endParaRPr lang="en-US" sz="2400" dirty="0">
                <a:solidFill>
                  <a:schemeClr val="tx1"/>
                </a:solidFill>
              </a:endParaRPr>
            </a:p>
          </p:txBody>
        </p:sp>
        <p:pic>
          <p:nvPicPr>
            <p:cNvPr id="9" name="Picture 8"/>
            <p:cNvPicPr>
              <a:picLocks noChangeAspect="1"/>
            </p:cNvPicPr>
            <p:nvPr/>
          </p:nvPicPr>
          <p:blipFill>
            <a:blip r:embed="rId3"/>
            <a:stretch>
              <a:fillRect/>
            </a:stretch>
          </p:blipFill>
          <p:spPr>
            <a:xfrm>
              <a:off x="880196" y="580293"/>
              <a:ext cx="673738" cy="48593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15</a:t>
            </a:fld>
            <a:endParaRPr lang="en"/>
          </a:p>
        </p:txBody>
      </p:sp>
      <p:sp>
        <p:nvSpPr>
          <p:cNvPr id="4"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15</a:t>
            </a:fld>
            <a:endParaRPr lang="en"/>
          </a:p>
        </p:txBody>
      </p:sp>
      <p:grpSp>
        <p:nvGrpSpPr>
          <p:cNvPr id="5" name="Group 4"/>
          <p:cNvGrpSpPr/>
          <p:nvPr/>
        </p:nvGrpSpPr>
        <p:grpSpPr>
          <a:xfrm>
            <a:off x="385764" y="1478880"/>
            <a:ext cx="8836268" cy="530995"/>
            <a:chOff x="457201" y="793186"/>
            <a:chExt cx="8836268" cy="530995"/>
          </a:xfrm>
        </p:grpSpPr>
        <p:sp>
          <p:nvSpPr>
            <p:cNvPr id="6" name="TextBox 5"/>
            <p:cNvSpPr txBox="1"/>
            <p:nvPr/>
          </p:nvSpPr>
          <p:spPr>
            <a:xfrm>
              <a:off x="457201" y="800961"/>
              <a:ext cx="1547445" cy="523220"/>
            </a:xfrm>
            <a:prstGeom prst="rect">
              <a:avLst/>
            </a:prstGeom>
            <a:noFill/>
            <a:ln>
              <a:solidFill>
                <a:srgbClr val="FFC000"/>
              </a:solidFill>
            </a:ln>
          </p:spPr>
          <p:txBody>
            <a:bodyPr wrap="square" rtlCol="0">
              <a:spAutoFit/>
            </a:bodyPr>
            <a:lstStyle/>
            <a:p>
              <a:pPr algn="ctr"/>
              <a:r>
                <a:rPr lang="en-US" sz="2800" b="1" i="1" dirty="0" err="1" smtClean="0"/>
                <a:t>Ví</a:t>
              </a:r>
              <a:r>
                <a:rPr lang="en-US" sz="2800" b="1" i="1" dirty="0" smtClean="0"/>
                <a:t> </a:t>
              </a:r>
              <a:r>
                <a:rPr lang="en-US" sz="2800" b="1" i="1" dirty="0" err="1" smtClean="0"/>
                <a:t>dụ</a:t>
              </a:r>
              <a:r>
                <a:rPr lang="en-US" sz="2800" b="1" i="1" dirty="0" smtClean="0"/>
                <a:t> 3: </a:t>
              </a:r>
              <a:endParaRPr lang="vi-VN" sz="2800" b="1" i="1" dirty="0"/>
            </a:p>
          </p:txBody>
        </p:sp>
        <p:sp>
          <p:nvSpPr>
            <p:cNvPr id="7" name="TextBox 6"/>
            <p:cNvSpPr txBox="1"/>
            <p:nvPr/>
          </p:nvSpPr>
          <p:spPr>
            <a:xfrm>
              <a:off x="2004646" y="793186"/>
              <a:ext cx="7288823" cy="523220"/>
            </a:xfrm>
            <a:prstGeom prst="rect">
              <a:avLst/>
            </a:prstGeom>
            <a:noFill/>
          </p:spPr>
          <p:txBody>
            <a:bodyPr wrap="square" rtlCol="0">
              <a:spAutoFit/>
            </a:bodyPr>
            <a:lstStyle/>
            <a:p>
              <a:r>
                <a:rPr lang="en-US" sz="2800" dirty="0" err="1" smtClean="0"/>
                <a:t>Tính</a:t>
              </a:r>
              <a:r>
                <a:rPr lang="en-US" sz="2800" dirty="0" smtClean="0"/>
                <a:t> </a:t>
              </a:r>
              <a:r>
                <a:rPr lang="en-US" sz="2800" dirty="0" err="1" smtClean="0"/>
                <a:t>giá</a:t>
              </a:r>
              <a:r>
                <a:rPr lang="en-US" sz="2800" dirty="0" smtClean="0"/>
                <a:t> </a:t>
              </a:r>
              <a:r>
                <a:rPr lang="en-US" sz="2800" dirty="0" err="1" smtClean="0"/>
                <a:t>trị</a:t>
              </a:r>
              <a:r>
                <a:rPr lang="en-US" sz="2800" dirty="0" smtClean="0"/>
                <a:t> </a:t>
              </a:r>
              <a:r>
                <a:rPr lang="en-US" sz="2800" dirty="0" err="1" smtClean="0"/>
                <a:t>của</a:t>
              </a:r>
              <a:r>
                <a:rPr lang="en-US" sz="2800" dirty="0" smtClean="0"/>
                <a:t> </a:t>
              </a:r>
              <a:r>
                <a:rPr lang="en-US" sz="2800" dirty="0" err="1" smtClean="0"/>
                <a:t>biểu</a:t>
              </a:r>
              <a:r>
                <a:rPr lang="en-US" sz="2800" dirty="0" smtClean="0"/>
                <a:t> </a:t>
              </a:r>
              <a:r>
                <a:rPr lang="en-US" sz="2800" dirty="0" err="1" smtClean="0"/>
                <a:t>thức</a:t>
              </a:r>
              <a:r>
                <a:rPr lang="en-US" sz="2800" dirty="0" smtClean="0"/>
                <a:t>: 11</a:t>
              </a:r>
              <a:r>
                <a:rPr lang="en-US" sz="2800" baseline="30000" dirty="0" smtClean="0"/>
                <a:t>2</a:t>
              </a:r>
              <a:r>
                <a:rPr lang="en-US" sz="2800" dirty="0" smtClean="0"/>
                <a:t> – 6</a:t>
              </a:r>
              <a:r>
                <a:rPr lang="en-US" sz="2800" baseline="30000" dirty="0" smtClean="0"/>
                <a:t>2</a:t>
              </a:r>
              <a:r>
                <a:rPr lang="en-US" sz="2800" dirty="0" smtClean="0"/>
                <a:t>. 3 </a:t>
              </a:r>
              <a:endParaRPr lang="vi-VN" sz="2800" dirty="0"/>
            </a:p>
          </p:txBody>
        </p:sp>
      </p:grpSp>
      <p:sp>
        <p:nvSpPr>
          <p:cNvPr id="8" name="TextBox 7"/>
          <p:cNvSpPr txBox="1"/>
          <p:nvPr/>
        </p:nvSpPr>
        <p:spPr>
          <a:xfrm>
            <a:off x="2356378" y="2450820"/>
            <a:ext cx="3640015" cy="523220"/>
          </a:xfrm>
          <a:prstGeom prst="rect">
            <a:avLst/>
          </a:prstGeom>
          <a:noFill/>
        </p:spPr>
        <p:txBody>
          <a:bodyPr wrap="square" rtlCol="0">
            <a:spAutoFit/>
          </a:bodyPr>
          <a:lstStyle/>
          <a:p>
            <a:r>
              <a:rPr lang="en-US" sz="2800" dirty="0"/>
              <a:t>11</a:t>
            </a:r>
            <a:r>
              <a:rPr lang="en-US" sz="2800" baseline="30000" dirty="0"/>
              <a:t>2</a:t>
            </a:r>
            <a:r>
              <a:rPr lang="en-US" sz="2800" dirty="0"/>
              <a:t> – 6</a:t>
            </a:r>
            <a:r>
              <a:rPr lang="en-US" sz="2800" baseline="30000" dirty="0"/>
              <a:t>2</a:t>
            </a:r>
            <a:r>
              <a:rPr lang="en-US" sz="2800" dirty="0"/>
              <a:t>. 3 </a:t>
            </a:r>
            <a:endParaRPr lang="vi-VN" sz="2800" dirty="0"/>
          </a:p>
        </p:txBody>
      </p:sp>
      <p:sp>
        <p:nvSpPr>
          <p:cNvPr id="9" name="TextBox 8"/>
          <p:cNvSpPr txBox="1"/>
          <p:nvPr/>
        </p:nvSpPr>
        <p:spPr>
          <a:xfrm>
            <a:off x="1933209" y="3096106"/>
            <a:ext cx="3570776" cy="658835"/>
          </a:xfrm>
          <a:prstGeom prst="rect">
            <a:avLst/>
          </a:prstGeom>
          <a:noFill/>
        </p:spPr>
        <p:txBody>
          <a:bodyPr wrap="square" rtlCol="0">
            <a:spAutoFit/>
          </a:bodyPr>
          <a:lstStyle/>
          <a:p>
            <a:pPr>
              <a:lnSpc>
                <a:spcPct val="150000"/>
              </a:lnSpc>
            </a:pPr>
            <a:r>
              <a:rPr lang="en-US" sz="2800" dirty="0" smtClean="0"/>
              <a:t>=  121 – 36 . 3</a:t>
            </a:r>
          </a:p>
        </p:txBody>
      </p:sp>
      <p:sp>
        <p:nvSpPr>
          <p:cNvPr id="10" name="TextBox 9"/>
          <p:cNvSpPr txBox="1"/>
          <p:nvPr/>
        </p:nvSpPr>
        <p:spPr>
          <a:xfrm>
            <a:off x="1933208" y="3820689"/>
            <a:ext cx="4291745" cy="658835"/>
          </a:xfrm>
          <a:prstGeom prst="rect">
            <a:avLst/>
          </a:prstGeom>
          <a:noFill/>
        </p:spPr>
        <p:txBody>
          <a:bodyPr wrap="square" rtlCol="0">
            <a:spAutoFit/>
          </a:bodyPr>
          <a:lstStyle/>
          <a:p>
            <a:pPr>
              <a:lnSpc>
                <a:spcPct val="150000"/>
              </a:lnSpc>
            </a:pPr>
            <a:r>
              <a:rPr lang="en-US" sz="2800" dirty="0" smtClean="0"/>
              <a:t>=  121 – 108 </a:t>
            </a:r>
            <a:r>
              <a:rPr lang="en-US" sz="2800" smtClean="0"/>
              <a:t>= 13</a:t>
            </a:r>
            <a:endParaRPr lang="en-US" sz="2800" dirty="0"/>
          </a:p>
        </p:txBody>
      </p:sp>
      <p:pic>
        <p:nvPicPr>
          <p:cNvPr id="11" name="Picture 10"/>
          <p:cNvPicPr>
            <a:picLocks noChangeAspect="1"/>
          </p:cNvPicPr>
          <p:nvPr/>
        </p:nvPicPr>
        <p:blipFill>
          <a:blip r:embed="rId2"/>
          <a:stretch>
            <a:fillRect/>
          </a:stretch>
        </p:blipFill>
        <p:spPr>
          <a:xfrm>
            <a:off x="7234970" y="17593"/>
            <a:ext cx="1909030" cy="1437971"/>
          </a:xfrm>
          <a:prstGeom prst="rect">
            <a:avLst/>
          </a:prstGeom>
        </p:spPr>
      </p:pic>
    </p:spTree>
    <p:extLst>
      <p:ext uri="{BB962C8B-B14F-4D97-AF65-F5344CB8AC3E}">
        <p14:creationId xmlns:p14="http://schemas.microsoft.com/office/powerpoint/2010/main" val="241586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16</a:t>
            </a:fld>
            <a:endParaRPr lang="en"/>
          </a:p>
        </p:txBody>
      </p:sp>
      <p:sp>
        <p:nvSpPr>
          <p:cNvPr id="4" name="Horizontal Scroll 3"/>
          <p:cNvSpPr/>
          <p:nvPr/>
        </p:nvSpPr>
        <p:spPr>
          <a:xfrm>
            <a:off x="1663547" y="322863"/>
            <a:ext cx="6808579" cy="1999018"/>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u="sng" dirty="0" err="1" smtClean="0">
                <a:solidFill>
                  <a:schemeClr val="tx1"/>
                </a:solidFill>
              </a:rPr>
              <a:t>Luyện</a:t>
            </a:r>
            <a:r>
              <a:rPr lang="en-US" sz="2800" b="1" i="1" u="sng" dirty="0" smtClean="0">
                <a:solidFill>
                  <a:schemeClr val="tx1"/>
                </a:solidFill>
              </a:rPr>
              <a:t> </a:t>
            </a:r>
            <a:r>
              <a:rPr lang="en-US" sz="2800" b="1" i="1" u="sng" dirty="0" err="1" smtClean="0">
                <a:solidFill>
                  <a:schemeClr val="tx1"/>
                </a:solidFill>
              </a:rPr>
              <a:t>tập</a:t>
            </a:r>
            <a:r>
              <a:rPr lang="en-US" sz="2800" b="1" i="1" u="sng" dirty="0" smtClean="0">
                <a:solidFill>
                  <a:schemeClr val="tx1"/>
                </a:solidFill>
              </a:rPr>
              <a:t> 3</a:t>
            </a:r>
            <a:r>
              <a:rPr lang="en-US" sz="2800" b="1" dirty="0" smtClean="0">
                <a:solidFill>
                  <a:schemeClr val="tx1"/>
                </a:solidFill>
              </a:rPr>
              <a:t>:</a:t>
            </a:r>
            <a:r>
              <a:rPr lang="en-US" sz="2800" dirty="0" smtClean="0">
                <a:solidFill>
                  <a:schemeClr val="tx1"/>
                </a:solidFill>
              </a:rPr>
              <a:t> </a:t>
            </a:r>
            <a:r>
              <a:rPr lang="en-US" sz="2800" dirty="0" err="1" smtClean="0">
                <a:solidFill>
                  <a:schemeClr val="tx1"/>
                </a:solidFill>
              </a:rPr>
              <a:t>Tính</a:t>
            </a:r>
            <a:r>
              <a:rPr lang="en-US" sz="2800" dirty="0" smtClean="0">
                <a:solidFill>
                  <a:schemeClr val="tx1"/>
                </a:solidFill>
              </a:rPr>
              <a:t> </a:t>
            </a:r>
            <a:r>
              <a:rPr lang="en-US" sz="2800" dirty="0" err="1" smtClean="0">
                <a:solidFill>
                  <a:schemeClr val="tx1"/>
                </a:solidFill>
              </a:rPr>
              <a:t>giá</a:t>
            </a:r>
            <a:r>
              <a:rPr lang="en-US" sz="2800" dirty="0" smtClean="0">
                <a:solidFill>
                  <a:schemeClr val="tx1"/>
                </a:solidFill>
              </a:rPr>
              <a:t> </a:t>
            </a:r>
            <a:r>
              <a:rPr lang="en-US" sz="2800" dirty="0" err="1" smtClean="0">
                <a:solidFill>
                  <a:schemeClr val="tx1"/>
                </a:solidFill>
              </a:rPr>
              <a:t>trị</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biểu</a:t>
            </a:r>
            <a:r>
              <a:rPr lang="en-US" sz="2800" dirty="0" smtClean="0">
                <a:solidFill>
                  <a:schemeClr val="tx1"/>
                </a:solidFill>
              </a:rPr>
              <a:t> </a:t>
            </a:r>
            <a:r>
              <a:rPr lang="en-US" sz="2800" dirty="0" err="1" smtClean="0">
                <a:solidFill>
                  <a:schemeClr val="tx1"/>
                </a:solidFill>
              </a:rPr>
              <a:t>thức</a:t>
            </a:r>
            <a:r>
              <a:rPr lang="en-US" sz="2800" dirty="0" smtClean="0">
                <a:solidFill>
                  <a:schemeClr val="tx1"/>
                </a:solidFill>
              </a:rPr>
              <a:t>:</a:t>
            </a:r>
          </a:p>
          <a:p>
            <a:pPr algn="ctr">
              <a:lnSpc>
                <a:spcPct val="150000"/>
              </a:lnSpc>
            </a:pPr>
            <a:r>
              <a:rPr lang="vi-VN" sz="2800" dirty="0">
                <a:solidFill>
                  <a:schemeClr val="tx1"/>
                </a:solidFill>
              </a:rPr>
              <a:t>4</a:t>
            </a:r>
            <a:r>
              <a:rPr lang="vi-VN" sz="2800" baseline="30000" dirty="0">
                <a:solidFill>
                  <a:schemeClr val="tx1"/>
                </a:solidFill>
              </a:rPr>
              <a:t>3</a:t>
            </a:r>
            <a:r>
              <a:rPr lang="vi-VN" sz="2800" dirty="0">
                <a:solidFill>
                  <a:schemeClr val="tx1"/>
                </a:solidFill>
              </a:rPr>
              <a:t> : 8. 3</a:t>
            </a:r>
            <a:r>
              <a:rPr lang="vi-VN" sz="2800" baseline="30000" dirty="0">
                <a:solidFill>
                  <a:schemeClr val="tx1"/>
                </a:solidFill>
              </a:rPr>
              <a:t>2</a:t>
            </a:r>
            <a:r>
              <a:rPr lang="vi-VN" sz="2800" dirty="0">
                <a:solidFill>
                  <a:schemeClr val="tx1"/>
                </a:solidFill>
              </a:rPr>
              <a:t> - 5</a:t>
            </a:r>
            <a:r>
              <a:rPr lang="vi-VN" sz="2800" baseline="30000" dirty="0">
                <a:solidFill>
                  <a:schemeClr val="tx1"/>
                </a:solidFill>
              </a:rPr>
              <a:t>2 </a:t>
            </a:r>
            <a:r>
              <a:rPr lang="vi-VN" sz="2800" dirty="0">
                <a:solidFill>
                  <a:schemeClr val="tx1"/>
                </a:solidFill>
              </a:rPr>
              <a:t>+ 9</a:t>
            </a:r>
            <a:endParaRPr lang="en-US" sz="2800" dirty="0">
              <a:solidFill>
                <a:schemeClr val="tx1"/>
              </a:solidFill>
            </a:endParaRPr>
          </a:p>
        </p:txBody>
      </p:sp>
      <p:sp>
        <p:nvSpPr>
          <p:cNvPr id="5" name="TextBox 4"/>
          <p:cNvSpPr txBox="1"/>
          <p:nvPr/>
        </p:nvSpPr>
        <p:spPr>
          <a:xfrm>
            <a:off x="3475906" y="2711928"/>
            <a:ext cx="3396723" cy="646331"/>
          </a:xfrm>
          <a:prstGeom prst="rect">
            <a:avLst/>
          </a:prstGeom>
          <a:noFill/>
        </p:spPr>
        <p:txBody>
          <a:bodyPr wrap="square" rtlCol="0">
            <a:spAutoFit/>
          </a:bodyPr>
          <a:lstStyle/>
          <a:p>
            <a:pPr algn="just">
              <a:lnSpc>
                <a:spcPct val="150000"/>
              </a:lnSpc>
            </a:pPr>
            <a:r>
              <a:rPr lang="vi-VN" sz="2400" dirty="0"/>
              <a:t>4</a:t>
            </a:r>
            <a:r>
              <a:rPr lang="vi-VN" sz="2400" baseline="30000" dirty="0"/>
              <a:t>3</a:t>
            </a:r>
            <a:r>
              <a:rPr lang="vi-VN" sz="2400" dirty="0"/>
              <a:t> </a:t>
            </a:r>
            <a:r>
              <a:rPr lang="vi-VN" sz="2400"/>
              <a:t>: </a:t>
            </a:r>
            <a:r>
              <a:rPr lang="vi-VN" sz="2400" smtClean="0"/>
              <a:t>8</a:t>
            </a:r>
            <a:r>
              <a:rPr lang="en-GB" sz="2400" smtClean="0"/>
              <a:t> </a:t>
            </a:r>
            <a:r>
              <a:rPr lang="vi-VN" sz="2400" smtClean="0"/>
              <a:t>. </a:t>
            </a:r>
            <a:r>
              <a:rPr lang="vi-VN" sz="2400" dirty="0"/>
              <a:t>3</a:t>
            </a:r>
            <a:r>
              <a:rPr lang="vi-VN" sz="2400" baseline="30000" dirty="0"/>
              <a:t>2</a:t>
            </a:r>
            <a:r>
              <a:rPr lang="vi-VN" sz="2400" dirty="0"/>
              <a:t> - 5</a:t>
            </a:r>
            <a:r>
              <a:rPr lang="vi-VN" sz="2400" baseline="30000" dirty="0"/>
              <a:t>2 </a:t>
            </a:r>
            <a:r>
              <a:rPr lang="vi-VN" sz="2400" dirty="0"/>
              <a:t>+ </a:t>
            </a:r>
            <a:r>
              <a:rPr lang="vi-VN" sz="2400" dirty="0" smtClean="0"/>
              <a:t>9</a:t>
            </a:r>
            <a:endParaRPr lang="en-US" sz="2400" dirty="0"/>
          </a:p>
        </p:txBody>
      </p:sp>
      <p:sp>
        <p:nvSpPr>
          <p:cNvPr id="6" name="TextBox 5"/>
          <p:cNvSpPr txBox="1"/>
          <p:nvPr/>
        </p:nvSpPr>
        <p:spPr>
          <a:xfrm>
            <a:off x="3760631" y="2304802"/>
            <a:ext cx="1777285"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pic>
        <p:nvPicPr>
          <p:cNvPr id="7" name="Picture 6"/>
          <p:cNvPicPr>
            <a:picLocks noChangeAspect="1"/>
          </p:cNvPicPr>
          <p:nvPr/>
        </p:nvPicPr>
        <p:blipFill>
          <a:blip r:embed="rId2"/>
          <a:stretch>
            <a:fillRect/>
          </a:stretch>
        </p:blipFill>
        <p:spPr>
          <a:xfrm>
            <a:off x="180305" y="2892106"/>
            <a:ext cx="2696148" cy="1325030"/>
          </a:xfrm>
          <a:prstGeom prst="rect">
            <a:avLst/>
          </a:prstGeom>
        </p:spPr>
      </p:pic>
      <p:pic>
        <p:nvPicPr>
          <p:cNvPr id="9" name="Picture 8"/>
          <p:cNvPicPr>
            <a:picLocks noChangeAspect="1"/>
          </p:cNvPicPr>
          <p:nvPr/>
        </p:nvPicPr>
        <p:blipFill>
          <a:blip r:embed="rId3">
            <a:clrChange>
              <a:clrFrom>
                <a:srgbClr val="F5F5F5"/>
              </a:clrFrom>
              <a:clrTo>
                <a:srgbClr val="F5F5F5">
                  <a:alpha val="0"/>
                </a:srgbClr>
              </a:clrTo>
            </a:clrChange>
          </a:blip>
          <a:stretch>
            <a:fillRect/>
          </a:stretch>
        </p:blipFill>
        <p:spPr>
          <a:xfrm>
            <a:off x="6762826" y="2470480"/>
            <a:ext cx="2050948" cy="1835814"/>
          </a:xfrm>
          <a:prstGeom prst="rect">
            <a:avLst/>
          </a:prstGeom>
        </p:spPr>
      </p:pic>
      <p:sp>
        <p:nvSpPr>
          <p:cNvPr id="10" name="TextBox 9"/>
          <p:cNvSpPr txBox="1"/>
          <p:nvPr/>
        </p:nvSpPr>
        <p:spPr>
          <a:xfrm>
            <a:off x="3237690" y="3161644"/>
            <a:ext cx="3396723" cy="646331"/>
          </a:xfrm>
          <a:prstGeom prst="rect">
            <a:avLst/>
          </a:prstGeom>
          <a:noFill/>
        </p:spPr>
        <p:txBody>
          <a:bodyPr wrap="square" rtlCol="0">
            <a:spAutoFit/>
          </a:bodyPr>
          <a:lstStyle/>
          <a:p>
            <a:pPr algn="just">
              <a:lnSpc>
                <a:spcPct val="150000"/>
              </a:lnSpc>
            </a:pPr>
            <a:r>
              <a:rPr lang="vi-VN" sz="2400" dirty="0"/>
              <a:t>= 64 </a:t>
            </a:r>
            <a:r>
              <a:rPr lang="vi-VN" sz="2400"/>
              <a:t>: </a:t>
            </a:r>
            <a:r>
              <a:rPr lang="vi-VN" sz="2400" smtClean="0"/>
              <a:t>8</a:t>
            </a:r>
            <a:r>
              <a:rPr lang="en-GB" sz="2400" smtClean="0"/>
              <a:t> </a:t>
            </a:r>
            <a:r>
              <a:rPr lang="vi-VN" sz="2400" smtClean="0"/>
              <a:t>.</a:t>
            </a:r>
            <a:r>
              <a:rPr lang="en-GB" sz="2400" smtClean="0"/>
              <a:t> </a:t>
            </a:r>
            <a:r>
              <a:rPr lang="vi-VN" sz="2400" smtClean="0"/>
              <a:t>9 </a:t>
            </a:r>
            <a:r>
              <a:rPr lang="vi-VN" sz="2400" dirty="0"/>
              <a:t>– 25 + </a:t>
            </a:r>
            <a:r>
              <a:rPr lang="vi-VN" sz="2400" dirty="0" smtClean="0"/>
              <a:t>9</a:t>
            </a:r>
            <a:endParaRPr lang="en-US" sz="2400" dirty="0"/>
          </a:p>
        </p:txBody>
      </p:sp>
      <p:sp>
        <p:nvSpPr>
          <p:cNvPr id="11" name="TextBox 10"/>
          <p:cNvSpPr txBox="1"/>
          <p:nvPr/>
        </p:nvSpPr>
        <p:spPr>
          <a:xfrm>
            <a:off x="3237690" y="3665996"/>
            <a:ext cx="3396723" cy="646331"/>
          </a:xfrm>
          <a:prstGeom prst="rect">
            <a:avLst/>
          </a:prstGeom>
          <a:noFill/>
        </p:spPr>
        <p:txBody>
          <a:bodyPr wrap="square" rtlCol="0">
            <a:spAutoFit/>
          </a:bodyPr>
          <a:lstStyle/>
          <a:p>
            <a:pPr algn="just">
              <a:lnSpc>
                <a:spcPct val="150000"/>
              </a:lnSpc>
            </a:pPr>
            <a:r>
              <a:rPr lang="vi-VN" sz="2400"/>
              <a:t>= </a:t>
            </a:r>
            <a:r>
              <a:rPr lang="vi-VN" sz="2400" smtClean="0"/>
              <a:t>8</a:t>
            </a:r>
            <a:r>
              <a:rPr lang="en-GB" sz="2400" smtClean="0"/>
              <a:t> </a:t>
            </a:r>
            <a:r>
              <a:rPr lang="vi-VN" sz="2400" smtClean="0"/>
              <a:t>.</a:t>
            </a:r>
            <a:r>
              <a:rPr lang="en-GB" sz="2400" smtClean="0"/>
              <a:t> </a:t>
            </a:r>
            <a:r>
              <a:rPr lang="vi-VN" sz="2400" smtClean="0"/>
              <a:t>9 </a:t>
            </a:r>
            <a:r>
              <a:rPr lang="vi-VN" sz="2400" dirty="0"/>
              <a:t>– 25 + </a:t>
            </a:r>
            <a:r>
              <a:rPr lang="vi-VN" sz="2400" dirty="0" smtClean="0"/>
              <a:t>9</a:t>
            </a:r>
            <a:endParaRPr lang="en-US" sz="2400" dirty="0"/>
          </a:p>
        </p:txBody>
      </p:sp>
      <p:sp>
        <p:nvSpPr>
          <p:cNvPr id="12" name="TextBox 11"/>
          <p:cNvSpPr txBox="1"/>
          <p:nvPr/>
        </p:nvSpPr>
        <p:spPr>
          <a:xfrm>
            <a:off x="3225190" y="4093620"/>
            <a:ext cx="3396723" cy="646331"/>
          </a:xfrm>
          <a:prstGeom prst="rect">
            <a:avLst/>
          </a:prstGeom>
          <a:noFill/>
        </p:spPr>
        <p:txBody>
          <a:bodyPr wrap="square" rtlCol="0">
            <a:spAutoFit/>
          </a:bodyPr>
          <a:lstStyle/>
          <a:p>
            <a:pPr algn="just">
              <a:lnSpc>
                <a:spcPct val="150000"/>
              </a:lnSpc>
            </a:pPr>
            <a:r>
              <a:rPr lang="vi-VN" sz="2400"/>
              <a:t>= </a:t>
            </a:r>
            <a:r>
              <a:rPr lang="vi-VN" sz="2400" smtClean="0"/>
              <a:t>72 </a:t>
            </a:r>
            <a:r>
              <a:rPr lang="vi-VN" sz="2400" dirty="0"/>
              <a:t>– 25 + </a:t>
            </a:r>
            <a:r>
              <a:rPr lang="vi-VN" sz="2400" dirty="0" smtClean="0"/>
              <a:t>9</a:t>
            </a:r>
            <a:endParaRPr lang="en-US" sz="2400" dirty="0"/>
          </a:p>
        </p:txBody>
      </p:sp>
      <p:sp>
        <p:nvSpPr>
          <p:cNvPr id="13" name="TextBox 12"/>
          <p:cNvSpPr txBox="1"/>
          <p:nvPr/>
        </p:nvSpPr>
        <p:spPr>
          <a:xfrm>
            <a:off x="3210075" y="4509419"/>
            <a:ext cx="3396723" cy="646331"/>
          </a:xfrm>
          <a:prstGeom prst="rect">
            <a:avLst/>
          </a:prstGeom>
          <a:noFill/>
        </p:spPr>
        <p:txBody>
          <a:bodyPr wrap="square" rtlCol="0">
            <a:spAutoFit/>
          </a:bodyPr>
          <a:lstStyle/>
          <a:p>
            <a:pPr algn="just">
              <a:lnSpc>
                <a:spcPct val="150000"/>
              </a:lnSpc>
            </a:pPr>
            <a:r>
              <a:rPr lang="vi-VN" sz="2400" smtClean="0"/>
              <a:t>= </a:t>
            </a:r>
            <a:r>
              <a:rPr lang="vi-VN" sz="2400" dirty="0"/>
              <a:t>47 + 9 = 56</a:t>
            </a:r>
            <a:endParaRPr lang="en-US" sz="2400" dirty="0"/>
          </a:p>
        </p:txBody>
      </p:sp>
    </p:spTree>
    <p:extLst>
      <p:ext uri="{BB962C8B-B14F-4D97-AF65-F5344CB8AC3E}">
        <p14:creationId xmlns:p14="http://schemas.microsoft.com/office/powerpoint/2010/main" val="90717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10" presetClass="entr" presetSubtype="0" fill="hold" grpId="0"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1500"/>
                            </p:stCondLst>
                            <p:childTnLst>
                              <p:par>
                                <p:cTn id="31" presetID="10" presetClass="entr" presetSubtype="0" fill="hold" grpId="0"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500"/>
                            </p:stCondLst>
                            <p:childTnLst>
                              <p:par>
                                <p:cTn id="35" presetID="10" presetClass="entr" presetSubtype="0" fill="hold" grpId="0" nodeType="after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3500"/>
                            </p:stCondLst>
                            <p:childTnLst>
                              <p:par>
                                <p:cTn id="39" presetID="10" presetClass="entr" presetSubtype="0" fill="hold" grpId="0" nodeType="afterEffect">
                                  <p:stCondLst>
                                    <p:cond delay="5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smtClean="0">
                <a:solidFill>
                  <a:srgbClr val="3F5378"/>
                </a:solidFill>
                <a:latin typeface="Roboto Condensed"/>
                <a:ea typeface="Roboto Condensed"/>
                <a:cs typeface="Roboto Condensed"/>
                <a:sym typeface="Roboto Condensed"/>
              </a:rPr>
              <a:t>II</a:t>
            </a:r>
            <a:endParaRPr sz="3000" b="1" dirty="0">
              <a:solidFill>
                <a:srgbClr val="3F5378"/>
              </a:solidFill>
              <a:latin typeface="Roboto Condensed"/>
              <a:ea typeface="Roboto Condensed"/>
              <a:cs typeface="Roboto Condensed"/>
              <a:sym typeface="Roboto Condensed"/>
            </a:endParaRPr>
          </a:p>
        </p:txBody>
      </p:sp>
      <p:sp>
        <p:nvSpPr>
          <p:cNvPr id="4" name="TextBox 3"/>
          <p:cNvSpPr txBox="1"/>
          <p:nvPr/>
        </p:nvSpPr>
        <p:spPr>
          <a:xfrm>
            <a:off x="-291506" y="2920775"/>
            <a:ext cx="5873262" cy="2031325"/>
          </a:xfrm>
          <a:prstGeom prst="rect">
            <a:avLst/>
          </a:prstGeom>
          <a:noFill/>
        </p:spPr>
        <p:txBody>
          <a:bodyPr wrap="square" rtlCol="0">
            <a:spAutoFit/>
          </a:bodyPr>
          <a:lstStyle/>
          <a:p>
            <a:pPr algn="ctr">
              <a:lnSpc>
                <a:spcPct val="150000"/>
              </a:lnSpc>
            </a:pPr>
            <a:r>
              <a:rPr lang="en-US" sz="2800" b="1" dirty="0" smtClean="0">
                <a:solidFill>
                  <a:schemeClr val="bg1"/>
                </a:solidFill>
              </a:rPr>
              <a:t>THỨ TỰ THỰC HIỆN CÁC PHÉP TÍNH TRONG BIỂU THỨC CHỨA DẤU NGOẶC</a:t>
            </a:r>
            <a:endParaRPr lang="vi-VN" sz="2800" b="1" dirty="0">
              <a:solidFill>
                <a:schemeClr val="bg1"/>
              </a:solidFill>
            </a:endParaRPr>
          </a:p>
        </p:txBody>
      </p:sp>
    </p:spTree>
    <p:extLst>
      <p:ext uri="{BB962C8B-B14F-4D97-AF65-F5344CB8AC3E}">
        <p14:creationId xmlns:p14="http://schemas.microsoft.com/office/powerpoint/2010/main" val="1173061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5" name="Group 4"/>
          <p:cNvGrpSpPr/>
          <p:nvPr/>
        </p:nvGrpSpPr>
        <p:grpSpPr>
          <a:xfrm>
            <a:off x="2266220" y="0"/>
            <a:ext cx="6635409" cy="1200329"/>
            <a:chOff x="420833" y="643251"/>
            <a:chExt cx="7940867" cy="1200329"/>
          </a:xfrm>
        </p:grpSpPr>
        <p:pic>
          <p:nvPicPr>
            <p:cNvPr id="3" name="Picture 2"/>
            <p:cNvPicPr>
              <a:picLocks noChangeAspect="1"/>
            </p:cNvPicPr>
            <p:nvPr/>
          </p:nvPicPr>
          <p:blipFill>
            <a:blip r:embed="rId2"/>
            <a:stretch>
              <a:fillRect/>
            </a:stretch>
          </p:blipFill>
          <p:spPr>
            <a:xfrm>
              <a:off x="420833" y="839349"/>
              <a:ext cx="879337" cy="496400"/>
            </a:xfrm>
            <a:prstGeom prst="rect">
              <a:avLst/>
            </a:prstGeom>
          </p:spPr>
        </p:pic>
        <p:sp>
          <p:nvSpPr>
            <p:cNvPr id="4" name="TextBox 3"/>
            <p:cNvSpPr txBox="1"/>
            <p:nvPr/>
          </p:nvSpPr>
          <p:spPr>
            <a:xfrm>
              <a:off x="1300170" y="643251"/>
              <a:ext cx="7061530" cy="1200329"/>
            </a:xfrm>
            <a:prstGeom prst="rect">
              <a:avLst/>
            </a:prstGeom>
            <a:noFill/>
          </p:spPr>
          <p:txBody>
            <a:bodyPr wrap="square" rtlCol="0">
              <a:spAutoFit/>
            </a:bodyPr>
            <a:lstStyle/>
            <a:p>
              <a:pPr algn="just">
                <a:lnSpc>
                  <a:spcPct val="150000"/>
                </a:lnSpc>
              </a:pPr>
              <a:r>
                <a:rPr lang="en-US" sz="2400" dirty="0" smtClean="0"/>
                <a:t>Hai </a:t>
              </a:r>
              <a:r>
                <a:rPr lang="en-US" sz="2400" dirty="0" err="1" smtClean="0"/>
                <a:t>bạn</a:t>
              </a:r>
              <a:r>
                <a:rPr lang="en-US" sz="2400" dirty="0" smtClean="0"/>
                <a:t> </a:t>
              </a:r>
              <a:r>
                <a:rPr lang="en-US" sz="2400" b="1" dirty="0" smtClean="0"/>
                <a:t>A </a:t>
              </a:r>
              <a:r>
                <a:rPr lang="en-US" sz="2400" b="1" dirty="0" err="1" smtClean="0"/>
                <a:t>Lềnh</a:t>
              </a:r>
              <a:r>
                <a:rPr lang="en-US" sz="2400" dirty="0" smtClean="0"/>
                <a:t> </a:t>
              </a:r>
              <a:r>
                <a:rPr lang="en-US" sz="2400" dirty="0" err="1" smtClean="0"/>
                <a:t>và</a:t>
              </a:r>
              <a:r>
                <a:rPr lang="en-US" sz="2400" dirty="0" smtClean="0"/>
                <a:t> </a:t>
              </a:r>
              <a:r>
                <a:rPr lang="en-US" sz="2400" b="1" dirty="0" smtClean="0"/>
                <a:t>Su Ni</a:t>
              </a:r>
              <a:r>
                <a:rPr lang="en-US" sz="2400" dirty="0" smtClean="0"/>
                <a:t> </a:t>
              </a:r>
              <a:r>
                <a:rPr lang="en-US" sz="2400" dirty="0" err="1" smtClean="0"/>
                <a:t>tính</a:t>
              </a:r>
              <a:r>
                <a:rPr lang="en-US" sz="2400" dirty="0" smtClean="0"/>
                <a:t> </a:t>
              </a:r>
              <a:r>
                <a:rPr lang="en-US" sz="2400" dirty="0" err="1" smtClean="0"/>
                <a:t>giá</a:t>
              </a:r>
              <a:r>
                <a:rPr lang="en-US" sz="2400" dirty="0" smtClean="0"/>
                <a:t> </a:t>
              </a:r>
              <a:r>
                <a:rPr lang="en-US" sz="2400" dirty="0" err="1" smtClean="0"/>
                <a:t>trị</a:t>
              </a:r>
              <a:r>
                <a:rPr lang="en-US" sz="2400" dirty="0" smtClean="0"/>
                <a:t> </a:t>
              </a:r>
              <a:r>
                <a:rPr lang="en-US" sz="2400" dirty="0" err="1" smtClean="0"/>
                <a:t>của</a:t>
              </a:r>
              <a:r>
                <a:rPr lang="en-US" sz="2400" dirty="0" smtClean="0"/>
                <a:t> </a:t>
              </a:r>
              <a:r>
                <a:rPr lang="en-US" sz="2400" dirty="0" err="1" smtClean="0"/>
                <a:t>biểu</a:t>
              </a:r>
              <a:r>
                <a:rPr lang="en-US" sz="2400" dirty="0" smtClean="0"/>
                <a:t> </a:t>
              </a:r>
              <a:r>
                <a:rPr lang="en-US" sz="2400" err="1" smtClean="0"/>
                <a:t>thức</a:t>
              </a:r>
              <a:r>
                <a:rPr lang="en-US" sz="2400" smtClean="0"/>
                <a:t> (30 </a:t>
              </a:r>
              <a:r>
                <a:rPr lang="en-US" sz="2400" dirty="0" smtClean="0"/>
                <a:t>+ 5) : 5 </a:t>
              </a:r>
              <a:r>
                <a:rPr lang="en-US" sz="2400" dirty="0" err="1" smtClean="0"/>
                <a:t>như</a:t>
              </a:r>
              <a:r>
                <a:rPr lang="en-US" sz="2400" dirty="0" smtClean="0"/>
                <a:t> </a:t>
              </a:r>
              <a:r>
                <a:rPr lang="en-US" sz="2400" dirty="0" err="1" smtClean="0"/>
                <a:t>sau</a:t>
              </a:r>
              <a:r>
                <a:rPr lang="en-US" sz="2400" dirty="0" smtClean="0"/>
                <a:t>:</a:t>
              </a:r>
              <a:endParaRPr lang="vi-VN" sz="2400" dirty="0"/>
            </a:p>
          </p:txBody>
        </p:sp>
      </p:grpSp>
      <p:grpSp>
        <p:nvGrpSpPr>
          <p:cNvPr id="14" name="Group 13"/>
          <p:cNvGrpSpPr/>
          <p:nvPr/>
        </p:nvGrpSpPr>
        <p:grpSpPr>
          <a:xfrm>
            <a:off x="4775809" y="1496572"/>
            <a:ext cx="4046029" cy="2812708"/>
            <a:chOff x="4775809" y="1496572"/>
            <a:chExt cx="4046029" cy="2812708"/>
          </a:xfrm>
        </p:grpSpPr>
        <p:pic>
          <p:nvPicPr>
            <p:cNvPr id="7" name="Picture 6"/>
            <p:cNvPicPr>
              <a:picLocks noChangeAspect="1"/>
            </p:cNvPicPr>
            <p:nvPr/>
          </p:nvPicPr>
          <p:blipFill>
            <a:blip r:embed="rId3"/>
            <a:stretch>
              <a:fillRect/>
            </a:stretch>
          </p:blipFill>
          <p:spPr>
            <a:xfrm>
              <a:off x="7117815" y="2836318"/>
              <a:ext cx="1588302" cy="1132833"/>
            </a:xfrm>
            <a:prstGeom prst="rect">
              <a:avLst/>
            </a:prstGeom>
          </p:spPr>
        </p:pic>
        <p:sp>
          <p:nvSpPr>
            <p:cNvPr id="8" name="Cloud Callout 7"/>
            <p:cNvSpPr/>
            <p:nvPr/>
          </p:nvSpPr>
          <p:spPr>
            <a:xfrm>
              <a:off x="4775809" y="1496572"/>
              <a:ext cx="3309873" cy="1295356"/>
            </a:xfrm>
            <a:prstGeom prst="cloudCallout">
              <a:avLst>
                <a:gd name="adj1" fmla="val 30275"/>
                <a:gd name="adj2" fmla="val 1020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(30 + 5) : 5</a:t>
              </a:r>
            </a:p>
            <a:p>
              <a:pPr algn="ctr"/>
              <a:r>
                <a:rPr lang="en-US" sz="2000" dirty="0" smtClean="0">
                  <a:solidFill>
                    <a:srgbClr val="002060"/>
                  </a:solidFill>
                </a:rPr>
                <a:t>= 30 + 1</a:t>
              </a:r>
            </a:p>
            <a:p>
              <a:pPr algn="ctr"/>
              <a:r>
                <a:rPr lang="en-US" sz="2000" dirty="0" smtClean="0">
                  <a:solidFill>
                    <a:srgbClr val="002060"/>
                  </a:solidFill>
                </a:rPr>
                <a:t>= 31</a:t>
              </a:r>
              <a:endParaRPr lang="vi-VN" sz="2000" dirty="0">
                <a:solidFill>
                  <a:srgbClr val="002060"/>
                </a:solidFill>
              </a:endParaRPr>
            </a:p>
          </p:txBody>
        </p:sp>
        <p:sp>
          <p:nvSpPr>
            <p:cNvPr id="10" name="TextBox 9"/>
            <p:cNvSpPr txBox="1"/>
            <p:nvPr/>
          </p:nvSpPr>
          <p:spPr>
            <a:xfrm>
              <a:off x="7002093" y="3909170"/>
              <a:ext cx="1819745" cy="400110"/>
            </a:xfrm>
            <a:prstGeom prst="rect">
              <a:avLst/>
            </a:prstGeom>
            <a:noFill/>
          </p:spPr>
          <p:txBody>
            <a:bodyPr wrap="square" rtlCol="0">
              <a:spAutoFit/>
            </a:bodyPr>
            <a:lstStyle/>
            <a:p>
              <a:pPr algn="ctr"/>
              <a:r>
                <a:rPr lang="en-US" sz="2000" b="1" i="1" dirty="0" smtClean="0">
                  <a:solidFill>
                    <a:srgbClr val="002060"/>
                  </a:solidFill>
                  <a:latin typeface="+mn-lt"/>
                </a:rPr>
                <a:t>Su  Ni</a:t>
              </a:r>
              <a:endParaRPr lang="vi-VN" sz="2000" b="1" i="1" dirty="0">
                <a:solidFill>
                  <a:srgbClr val="002060"/>
                </a:solidFill>
                <a:latin typeface="+mn-lt"/>
              </a:endParaRPr>
            </a:p>
          </p:txBody>
        </p:sp>
      </p:grpSp>
      <p:grpSp>
        <p:nvGrpSpPr>
          <p:cNvPr id="13" name="Group 12"/>
          <p:cNvGrpSpPr/>
          <p:nvPr/>
        </p:nvGrpSpPr>
        <p:grpSpPr>
          <a:xfrm>
            <a:off x="6518" y="1496572"/>
            <a:ext cx="4519403" cy="3111807"/>
            <a:chOff x="0" y="1933230"/>
            <a:chExt cx="4519403" cy="3111807"/>
          </a:xfrm>
        </p:grpSpPr>
        <p:pic>
          <p:nvPicPr>
            <p:cNvPr id="6" name="Picture 5"/>
            <p:cNvPicPr>
              <a:picLocks noChangeAspect="1"/>
            </p:cNvPicPr>
            <p:nvPr/>
          </p:nvPicPr>
          <p:blipFill>
            <a:blip r:embed="rId4"/>
            <a:stretch>
              <a:fillRect/>
            </a:stretch>
          </p:blipFill>
          <p:spPr>
            <a:xfrm>
              <a:off x="0" y="3437652"/>
              <a:ext cx="1707228" cy="1233690"/>
            </a:xfrm>
            <a:prstGeom prst="rect">
              <a:avLst/>
            </a:prstGeom>
          </p:spPr>
        </p:pic>
        <p:sp>
          <p:nvSpPr>
            <p:cNvPr id="9" name="TextBox 8"/>
            <p:cNvSpPr txBox="1"/>
            <p:nvPr/>
          </p:nvSpPr>
          <p:spPr>
            <a:xfrm>
              <a:off x="74120" y="4644927"/>
              <a:ext cx="1819745" cy="400110"/>
            </a:xfrm>
            <a:prstGeom prst="rect">
              <a:avLst/>
            </a:prstGeom>
            <a:noFill/>
          </p:spPr>
          <p:txBody>
            <a:bodyPr wrap="square" rtlCol="0">
              <a:spAutoFit/>
            </a:bodyPr>
            <a:lstStyle/>
            <a:p>
              <a:pPr algn="ctr"/>
              <a:r>
                <a:rPr lang="en-US" sz="2000" b="1" i="1" dirty="0" smtClean="0">
                  <a:solidFill>
                    <a:srgbClr val="002060"/>
                  </a:solidFill>
                  <a:latin typeface="+mn-lt"/>
                </a:rPr>
                <a:t>A </a:t>
              </a:r>
              <a:r>
                <a:rPr lang="en-US" sz="2000" b="1" i="1" dirty="0" err="1" smtClean="0">
                  <a:solidFill>
                    <a:srgbClr val="002060"/>
                  </a:solidFill>
                  <a:latin typeface="+mn-lt"/>
                </a:rPr>
                <a:t>Lềnh</a:t>
              </a:r>
              <a:endParaRPr lang="vi-VN" sz="2000" b="1" i="1" dirty="0">
                <a:solidFill>
                  <a:srgbClr val="002060"/>
                </a:solidFill>
                <a:latin typeface="+mn-lt"/>
              </a:endParaRPr>
            </a:p>
          </p:txBody>
        </p:sp>
        <p:sp>
          <p:nvSpPr>
            <p:cNvPr id="11" name="Cloud Callout 10"/>
            <p:cNvSpPr/>
            <p:nvPr/>
          </p:nvSpPr>
          <p:spPr>
            <a:xfrm>
              <a:off x="1209530" y="1933230"/>
              <a:ext cx="3309873" cy="1295356"/>
            </a:xfrm>
            <a:prstGeom prst="cloudCallout">
              <a:avLst>
                <a:gd name="adj1" fmla="val -54161"/>
                <a:gd name="adj2" fmla="val 682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(30 + 5) : 5</a:t>
              </a:r>
            </a:p>
            <a:p>
              <a:pPr algn="ctr"/>
              <a:r>
                <a:rPr lang="en-US" sz="2000" dirty="0" smtClean="0">
                  <a:solidFill>
                    <a:srgbClr val="002060"/>
                  </a:solidFill>
                </a:rPr>
                <a:t>= 35 : 5</a:t>
              </a:r>
            </a:p>
            <a:p>
              <a:pPr algn="ctr"/>
              <a:r>
                <a:rPr lang="en-US" sz="2000" dirty="0" smtClean="0">
                  <a:solidFill>
                    <a:srgbClr val="002060"/>
                  </a:solidFill>
                </a:rPr>
                <a:t>= 7</a:t>
              </a:r>
              <a:endParaRPr lang="vi-VN" sz="2000" dirty="0">
                <a:solidFill>
                  <a:srgbClr val="002060"/>
                </a:solidFill>
              </a:endParaRPr>
            </a:p>
          </p:txBody>
        </p:sp>
      </p:grpSp>
      <p:sp>
        <p:nvSpPr>
          <p:cNvPr id="12" name="TextBox 11"/>
          <p:cNvSpPr txBox="1"/>
          <p:nvPr/>
        </p:nvSpPr>
        <p:spPr>
          <a:xfrm>
            <a:off x="2538472" y="4462804"/>
            <a:ext cx="3726264" cy="461665"/>
          </a:xfrm>
          <a:prstGeom prst="rect">
            <a:avLst/>
          </a:prstGeom>
          <a:noFill/>
        </p:spPr>
        <p:txBody>
          <a:bodyPr wrap="square" rtlCol="0">
            <a:spAutoFit/>
          </a:bodyPr>
          <a:lstStyle/>
          <a:p>
            <a:pPr algn="ctr"/>
            <a:r>
              <a:rPr lang="en-US" sz="2400" b="1" i="1" dirty="0" err="1" smtClean="0"/>
              <a:t>Hỏi</a:t>
            </a:r>
            <a:r>
              <a:rPr lang="en-US" sz="2400" b="1" i="1" dirty="0" smtClean="0"/>
              <a:t> </a:t>
            </a:r>
            <a:r>
              <a:rPr lang="en-US" sz="2400" b="1" i="1" dirty="0" err="1" smtClean="0"/>
              <a:t>bạn</a:t>
            </a:r>
            <a:r>
              <a:rPr lang="en-US" sz="2400" b="1" i="1" dirty="0" smtClean="0"/>
              <a:t> </a:t>
            </a:r>
            <a:r>
              <a:rPr lang="en-US" sz="2400" b="1" i="1" dirty="0" err="1" smtClean="0"/>
              <a:t>nào</a:t>
            </a:r>
            <a:r>
              <a:rPr lang="en-US" sz="2400" b="1" i="1" dirty="0" smtClean="0"/>
              <a:t> </a:t>
            </a:r>
            <a:r>
              <a:rPr lang="en-US" sz="2400" b="1" i="1" dirty="0" err="1" smtClean="0"/>
              <a:t>làm</a:t>
            </a:r>
            <a:r>
              <a:rPr lang="en-US" sz="2400" b="1" i="1" dirty="0" smtClean="0"/>
              <a:t> </a:t>
            </a:r>
            <a:r>
              <a:rPr lang="en-US" sz="2400" b="1" i="1" dirty="0" err="1" smtClean="0"/>
              <a:t>đúng</a:t>
            </a:r>
            <a:r>
              <a:rPr lang="en-US" sz="2400" b="1" i="1" dirty="0" smtClean="0"/>
              <a:t>?</a:t>
            </a:r>
            <a:endParaRPr lang="vi-VN" sz="2400" b="1" i="1" dirty="0"/>
          </a:p>
        </p:txBody>
      </p:sp>
    </p:spTree>
    <p:extLst>
      <p:ext uri="{BB962C8B-B14F-4D97-AF65-F5344CB8AC3E}">
        <p14:creationId xmlns:p14="http://schemas.microsoft.com/office/powerpoint/2010/main" val="13343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Right Arrow 2"/>
          <p:cNvSpPr/>
          <p:nvPr/>
        </p:nvSpPr>
        <p:spPr>
          <a:xfrm>
            <a:off x="165253" y="1736903"/>
            <a:ext cx="515155" cy="4507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849014" y="723929"/>
            <a:ext cx="7787508" cy="1876051"/>
            <a:chOff x="650631" y="580292"/>
            <a:chExt cx="8179819" cy="2654222"/>
          </a:xfrm>
        </p:grpSpPr>
        <p:sp>
          <p:nvSpPr>
            <p:cNvPr id="5" name="Rounded Rectangle 4"/>
            <p:cNvSpPr/>
            <p:nvPr/>
          </p:nvSpPr>
          <p:spPr>
            <a:xfrm>
              <a:off x="650631" y="580293"/>
              <a:ext cx="8179819" cy="2654221"/>
            </a:xfrm>
            <a:prstGeom prst="roundRect">
              <a:avLst/>
            </a:prstGeom>
            <a:solidFill>
              <a:srgbClr val="D4F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b="1" i="1" dirty="0">
                  <a:solidFill>
                    <a:schemeClr val="tx1"/>
                  </a:solidFill>
                </a:rPr>
                <a:t>Khi biểu thức có </a:t>
              </a:r>
              <a:r>
                <a:rPr lang="en-US" sz="2800" b="1" i="1" dirty="0" err="1" smtClean="0">
                  <a:solidFill>
                    <a:schemeClr val="tx1"/>
                  </a:solidFill>
                </a:rPr>
                <a:t>chứa</a:t>
              </a:r>
              <a:r>
                <a:rPr lang="en-US" sz="2800" b="1" i="1" dirty="0" smtClean="0">
                  <a:solidFill>
                    <a:schemeClr val="tx1"/>
                  </a:solidFill>
                </a:rPr>
                <a:t> </a:t>
              </a:r>
              <a:r>
                <a:rPr lang="en-US" sz="2800" b="1" i="1" dirty="0" err="1" smtClean="0">
                  <a:solidFill>
                    <a:schemeClr val="tx1"/>
                  </a:solidFill>
                </a:rPr>
                <a:t>dấu</a:t>
              </a:r>
              <a:r>
                <a:rPr lang="en-US" sz="2800" b="1" i="1" dirty="0" smtClean="0">
                  <a:solidFill>
                    <a:schemeClr val="tx1"/>
                  </a:solidFill>
                </a:rPr>
                <a:t> </a:t>
              </a:r>
              <a:r>
                <a:rPr lang="en-US" sz="2800" b="1" i="1" dirty="0" err="1" smtClean="0">
                  <a:solidFill>
                    <a:schemeClr val="tx1"/>
                  </a:solidFill>
                </a:rPr>
                <a:t>ngoặc</a:t>
              </a:r>
              <a:r>
                <a:rPr lang="en-US" sz="2800" b="1" i="1" dirty="0" smtClean="0">
                  <a:solidFill>
                    <a:schemeClr val="tx1"/>
                  </a:solidFill>
                </a:rPr>
                <a:t>, ta </a:t>
              </a:r>
              <a:r>
                <a:rPr lang="en-US" sz="2800" b="1" i="1" dirty="0" err="1" smtClean="0">
                  <a:solidFill>
                    <a:schemeClr val="tx1"/>
                  </a:solidFill>
                </a:rPr>
                <a:t>thực</a:t>
              </a:r>
              <a:r>
                <a:rPr lang="en-US" sz="2800" b="1" i="1" dirty="0" smtClean="0">
                  <a:solidFill>
                    <a:schemeClr val="tx1"/>
                  </a:solidFill>
                </a:rPr>
                <a:t> </a:t>
              </a:r>
              <a:r>
                <a:rPr lang="en-US" sz="2800" b="1" i="1" dirty="0" err="1" smtClean="0">
                  <a:solidFill>
                    <a:schemeClr val="tx1"/>
                  </a:solidFill>
                </a:rPr>
                <a:t>hiện</a:t>
              </a:r>
              <a:r>
                <a:rPr lang="en-US" sz="2800" b="1" i="1" dirty="0" smtClean="0">
                  <a:solidFill>
                    <a:schemeClr val="tx1"/>
                  </a:solidFill>
                </a:rPr>
                <a:t> </a:t>
              </a:r>
              <a:r>
                <a:rPr lang="en-US" sz="2800" b="1" i="1" dirty="0" err="1" smtClean="0">
                  <a:solidFill>
                    <a:schemeClr val="tx1"/>
                  </a:solidFill>
                </a:rPr>
                <a:t>các</a:t>
              </a:r>
              <a:r>
                <a:rPr lang="en-US" sz="2800" b="1" i="1" dirty="0" smtClean="0">
                  <a:solidFill>
                    <a:schemeClr val="tx1"/>
                  </a:solidFill>
                </a:rPr>
                <a:t> </a:t>
              </a:r>
              <a:r>
                <a:rPr lang="en-US" sz="2800" b="1" i="1" dirty="0" err="1" smtClean="0">
                  <a:solidFill>
                    <a:schemeClr val="tx1"/>
                  </a:solidFill>
                </a:rPr>
                <a:t>phép</a:t>
              </a:r>
              <a:r>
                <a:rPr lang="en-US" sz="2800" b="1" i="1" dirty="0" smtClean="0">
                  <a:solidFill>
                    <a:schemeClr val="tx1"/>
                  </a:solidFill>
                </a:rPr>
                <a:t> </a:t>
              </a:r>
              <a:r>
                <a:rPr lang="en-US" sz="2800" b="1" i="1" dirty="0" err="1" smtClean="0">
                  <a:solidFill>
                    <a:schemeClr val="tx1"/>
                  </a:solidFill>
                </a:rPr>
                <a:t>tính</a:t>
              </a:r>
              <a:r>
                <a:rPr lang="en-US" sz="2800" b="1" i="1" dirty="0" smtClean="0">
                  <a:solidFill>
                    <a:schemeClr val="tx1"/>
                  </a:solidFill>
                </a:rPr>
                <a:t> </a:t>
              </a:r>
              <a:r>
                <a:rPr lang="en-US" sz="2800" b="1" i="1" dirty="0" err="1" smtClean="0">
                  <a:solidFill>
                    <a:schemeClr val="tx1"/>
                  </a:solidFill>
                </a:rPr>
                <a:t>trong</a:t>
              </a:r>
              <a:r>
                <a:rPr lang="en-US" sz="2800" b="1" i="1" dirty="0" smtClean="0">
                  <a:solidFill>
                    <a:schemeClr val="tx1"/>
                  </a:solidFill>
                </a:rPr>
                <a:t> </a:t>
              </a:r>
              <a:r>
                <a:rPr lang="en-US" sz="2800" b="1" i="1" dirty="0" err="1" smtClean="0">
                  <a:solidFill>
                    <a:schemeClr val="tx1"/>
                  </a:solidFill>
                </a:rPr>
                <a:t>dấu</a:t>
              </a:r>
              <a:r>
                <a:rPr lang="en-US" sz="2800" b="1" i="1" dirty="0" smtClean="0">
                  <a:solidFill>
                    <a:schemeClr val="tx1"/>
                  </a:solidFill>
                </a:rPr>
                <a:t> </a:t>
              </a:r>
              <a:r>
                <a:rPr lang="en-US" sz="2800" b="1" i="1" err="1" smtClean="0">
                  <a:solidFill>
                    <a:schemeClr val="tx1"/>
                  </a:solidFill>
                </a:rPr>
                <a:t>ngoặc</a:t>
              </a:r>
              <a:r>
                <a:rPr lang="en-US" sz="2800" b="1" i="1" smtClean="0">
                  <a:solidFill>
                    <a:schemeClr val="tx1"/>
                  </a:solidFill>
                </a:rPr>
                <a:t> trước.</a:t>
              </a:r>
              <a:endParaRPr lang="en-US" sz="2800" dirty="0">
                <a:solidFill>
                  <a:schemeClr val="tx1"/>
                </a:solidFill>
              </a:endParaRPr>
            </a:p>
          </p:txBody>
        </p:sp>
        <p:pic>
          <p:nvPicPr>
            <p:cNvPr id="6" name="Picture 5"/>
            <p:cNvPicPr>
              <a:picLocks noChangeAspect="1"/>
            </p:cNvPicPr>
            <p:nvPr/>
          </p:nvPicPr>
          <p:blipFill>
            <a:blip r:embed="rId2"/>
            <a:stretch>
              <a:fillRect/>
            </a:stretch>
          </p:blipFill>
          <p:spPr>
            <a:xfrm>
              <a:off x="880196" y="580292"/>
              <a:ext cx="880808" cy="635280"/>
            </a:xfrm>
            <a:prstGeom prst="rect">
              <a:avLst/>
            </a:prstGeom>
          </p:spPr>
        </p:pic>
      </p:grpSp>
      <p:pic>
        <p:nvPicPr>
          <p:cNvPr id="7" name="Picture 6"/>
          <p:cNvPicPr>
            <a:picLocks noChangeAspect="1"/>
          </p:cNvPicPr>
          <p:nvPr/>
        </p:nvPicPr>
        <p:blipFill>
          <a:blip r:embed="rId3"/>
          <a:stretch>
            <a:fillRect/>
          </a:stretch>
        </p:blipFill>
        <p:spPr>
          <a:xfrm>
            <a:off x="3194669" y="2970188"/>
            <a:ext cx="3316533" cy="1981912"/>
          </a:xfrm>
          <a:prstGeom prst="rect">
            <a:avLst/>
          </a:prstGeom>
        </p:spPr>
      </p:pic>
    </p:spTree>
    <p:extLst>
      <p:ext uri="{BB962C8B-B14F-4D97-AF65-F5344CB8AC3E}">
        <p14:creationId xmlns:p14="http://schemas.microsoft.com/office/powerpoint/2010/main" val="413789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436020" y="1201614"/>
            <a:ext cx="5962918" cy="2748253"/>
          </a:xfrm>
          <a:prstGeom prst="rect">
            <a:avLst/>
          </a:prstGeom>
          <a:noFill/>
        </p:spPr>
        <p:txBody>
          <a:bodyPr wrap="square" rtlCol="0">
            <a:spAutoFit/>
          </a:bodyPr>
          <a:lstStyle/>
          <a:p>
            <a:pPr algn="ctr">
              <a:lnSpc>
                <a:spcPct val="150000"/>
              </a:lnSpc>
            </a:pPr>
            <a:r>
              <a:rPr lang="en-US" sz="4000" b="1" dirty="0" smtClean="0">
                <a:solidFill>
                  <a:schemeClr val="bg1"/>
                </a:solidFill>
              </a:rPr>
              <a:t>BÀI 6: THỨ TỰ THỰC HIỆN CÁC </a:t>
            </a:r>
            <a:r>
              <a:rPr lang="en-US" sz="4000" b="1" smtClean="0">
                <a:solidFill>
                  <a:schemeClr val="bg1"/>
                </a:solidFill>
              </a:rPr>
              <a:t>PHÉP TÍNH</a:t>
            </a:r>
          </a:p>
          <a:p>
            <a:pPr algn="ctr">
              <a:lnSpc>
                <a:spcPct val="150000"/>
              </a:lnSpc>
            </a:pPr>
            <a:r>
              <a:rPr lang="en-US" sz="4000" b="1" smtClean="0">
                <a:solidFill>
                  <a:schemeClr val="bg1"/>
                </a:solidFill>
              </a:rPr>
              <a:t>(2 </a:t>
            </a:r>
            <a:r>
              <a:rPr lang="en-US" sz="4000" b="1" dirty="0" smtClean="0">
                <a:solidFill>
                  <a:schemeClr val="bg1"/>
                </a:solidFill>
              </a:rPr>
              <a:t>TIẾT)</a:t>
            </a:r>
            <a:endParaRPr lang="vi-VN" sz="40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4"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20</a:t>
            </a:fld>
            <a:endParaRPr lang="en"/>
          </a:p>
        </p:txBody>
      </p:sp>
      <p:sp>
        <p:nvSpPr>
          <p:cNvPr id="5"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20</a:t>
            </a:fld>
            <a:endParaRPr lang="en"/>
          </a:p>
        </p:txBody>
      </p:sp>
      <p:sp>
        <p:nvSpPr>
          <p:cNvPr id="6"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20</a:t>
            </a:fld>
            <a:endParaRPr lang="en"/>
          </a:p>
        </p:txBody>
      </p:sp>
      <p:grpSp>
        <p:nvGrpSpPr>
          <p:cNvPr id="7" name="Group 6"/>
          <p:cNvGrpSpPr/>
          <p:nvPr/>
        </p:nvGrpSpPr>
        <p:grpSpPr>
          <a:xfrm>
            <a:off x="35209" y="1496500"/>
            <a:ext cx="9197851" cy="530995"/>
            <a:chOff x="457201" y="793186"/>
            <a:chExt cx="9197851" cy="530995"/>
          </a:xfrm>
        </p:grpSpPr>
        <p:sp>
          <p:nvSpPr>
            <p:cNvPr id="8" name="TextBox 7"/>
            <p:cNvSpPr txBox="1"/>
            <p:nvPr/>
          </p:nvSpPr>
          <p:spPr>
            <a:xfrm>
              <a:off x="457201" y="800961"/>
              <a:ext cx="1547445" cy="523220"/>
            </a:xfrm>
            <a:prstGeom prst="rect">
              <a:avLst/>
            </a:prstGeom>
            <a:noFill/>
            <a:ln>
              <a:solidFill>
                <a:srgbClr val="FFC000"/>
              </a:solidFill>
            </a:ln>
          </p:spPr>
          <p:txBody>
            <a:bodyPr wrap="square" rtlCol="0">
              <a:spAutoFit/>
            </a:bodyPr>
            <a:lstStyle/>
            <a:p>
              <a:pPr algn="ctr"/>
              <a:r>
                <a:rPr lang="en-US" sz="2800" b="1" i="1" dirty="0" err="1" smtClean="0"/>
                <a:t>Ví</a:t>
              </a:r>
              <a:r>
                <a:rPr lang="en-US" sz="2800" b="1" i="1" dirty="0" smtClean="0"/>
                <a:t> </a:t>
              </a:r>
              <a:r>
                <a:rPr lang="en-US" sz="2800" b="1" i="1" dirty="0" err="1" smtClean="0"/>
                <a:t>dụ</a:t>
              </a:r>
              <a:r>
                <a:rPr lang="en-US" sz="2800" b="1" i="1" dirty="0" smtClean="0"/>
                <a:t> 4: </a:t>
              </a:r>
              <a:endParaRPr lang="vi-VN" sz="2800" b="1" i="1" dirty="0"/>
            </a:p>
          </p:txBody>
        </p:sp>
        <p:sp>
          <p:nvSpPr>
            <p:cNvPr id="9" name="TextBox 8"/>
            <p:cNvSpPr txBox="1"/>
            <p:nvPr/>
          </p:nvSpPr>
          <p:spPr>
            <a:xfrm>
              <a:off x="2004646" y="793186"/>
              <a:ext cx="7650406" cy="523220"/>
            </a:xfrm>
            <a:prstGeom prst="rect">
              <a:avLst/>
            </a:prstGeom>
            <a:noFill/>
          </p:spPr>
          <p:txBody>
            <a:bodyPr wrap="square" rtlCol="0">
              <a:spAutoFit/>
            </a:bodyPr>
            <a:lstStyle/>
            <a:p>
              <a:r>
                <a:rPr lang="en-US" sz="2800" dirty="0" err="1" smtClean="0"/>
                <a:t>Tính</a:t>
              </a:r>
              <a:r>
                <a:rPr lang="en-US" sz="2800" dirty="0" smtClean="0"/>
                <a:t> </a:t>
              </a:r>
              <a:r>
                <a:rPr lang="en-US" sz="2800" dirty="0" err="1" smtClean="0"/>
                <a:t>giá</a:t>
              </a:r>
              <a:r>
                <a:rPr lang="en-US" sz="2800" dirty="0" smtClean="0"/>
                <a:t> </a:t>
              </a:r>
              <a:r>
                <a:rPr lang="en-US" sz="2800" dirty="0" err="1" smtClean="0"/>
                <a:t>trị</a:t>
              </a:r>
              <a:r>
                <a:rPr lang="en-US" sz="2800" dirty="0" smtClean="0"/>
                <a:t> </a:t>
              </a:r>
              <a:r>
                <a:rPr lang="en-US" sz="2800" dirty="0" err="1" smtClean="0"/>
                <a:t>của</a:t>
              </a:r>
              <a:r>
                <a:rPr lang="en-US" sz="2800" dirty="0" smtClean="0"/>
                <a:t> </a:t>
              </a:r>
              <a:r>
                <a:rPr lang="en-US" sz="2800" dirty="0" err="1" smtClean="0"/>
                <a:t>biểu</a:t>
              </a:r>
              <a:r>
                <a:rPr lang="en-US" sz="2800" dirty="0" smtClean="0"/>
                <a:t> </a:t>
              </a:r>
              <a:r>
                <a:rPr lang="en-US" sz="2800" dirty="0" err="1" smtClean="0"/>
                <a:t>thức</a:t>
              </a:r>
              <a:r>
                <a:rPr lang="en-US" sz="2800" dirty="0" smtClean="0"/>
                <a:t>: 48 + (12 - 8)</a:t>
              </a:r>
              <a:r>
                <a:rPr lang="en-US" sz="2800" baseline="30000" dirty="0" smtClean="0"/>
                <a:t>2 </a:t>
              </a:r>
              <a:r>
                <a:rPr lang="en-US" sz="2800" dirty="0" smtClean="0"/>
                <a:t>: 8 . 2 </a:t>
              </a:r>
              <a:endParaRPr lang="vi-VN" sz="2800" dirty="0"/>
            </a:p>
          </p:txBody>
        </p:sp>
      </p:grpSp>
      <p:sp>
        <p:nvSpPr>
          <p:cNvPr id="10" name="TextBox 9"/>
          <p:cNvSpPr txBox="1"/>
          <p:nvPr/>
        </p:nvSpPr>
        <p:spPr>
          <a:xfrm>
            <a:off x="2444513" y="2210483"/>
            <a:ext cx="3640015" cy="523220"/>
          </a:xfrm>
          <a:prstGeom prst="rect">
            <a:avLst/>
          </a:prstGeom>
          <a:noFill/>
        </p:spPr>
        <p:txBody>
          <a:bodyPr wrap="square" rtlCol="0">
            <a:spAutoFit/>
          </a:bodyPr>
          <a:lstStyle/>
          <a:p>
            <a:r>
              <a:rPr lang="en-US" sz="2800" dirty="0"/>
              <a:t>48 + (12 - 8)</a:t>
            </a:r>
            <a:r>
              <a:rPr lang="en-US" sz="2800" baseline="30000" dirty="0"/>
              <a:t>2 </a:t>
            </a:r>
            <a:r>
              <a:rPr lang="en-US" sz="2800" dirty="0"/>
              <a:t>: 8 . 2</a:t>
            </a:r>
            <a:endParaRPr lang="vi-VN" sz="2800" dirty="0"/>
          </a:p>
        </p:txBody>
      </p:sp>
      <p:sp>
        <p:nvSpPr>
          <p:cNvPr id="11" name="TextBox 10"/>
          <p:cNvSpPr txBox="1"/>
          <p:nvPr/>
        </p:nvSpPr>
        <p:spPr>
          <a:xfrm>
            <a:off x="2021344" y="2855769"/>
            <a:ext cx="5866880" cy="738664"/>
          </a:xfrm>
          <a:prstGeom prst="rect">
            <a:avLst/>
          </a:prstGeom>
          <a:noFill/>
        </p:spPr>
        <p:txBody>
          <a:bodyPr wrap="square" rtlCol="0">
            <a:spAutoFit/>
          </a:bodyPr>
          <a:lstStyle/>
          <a:p>
            <a:pPr>
              <a:lnSpc>
                <a:spcPct val="150000"/>
              </a:lnSpc>
            </a:pPr>
            <a:r>
              <a:rPr lang="en-US" sz="2800" dirty="0" smtClean="0"/>
              <a:t>=  48 + </a:t>
            </a:r>
            <a:r>
              <a:rPr lang="en-US" sz="2800" smtClean="0"/>
              <a:t>4</a:t>
            </a:r>
            <a:r>
              <a:rPr lang="en-US" sz="2800" baseline="30000" smtClean="0"/>
              <a:t>2</a:t>
            </a:r>
            <a:r>
              <a:rPr lang="en-US" sz="2800" smtClean="0"/>
              <a:t> : 8 </a:t>
            </a:r>
            <a:r>
              <a:rPr lang="en-US" sz="2800" dirty="0" smtClean="0"/>
              <a:t>. </a:t>
            </a:r>
            <a:r>
              <a:rPr lang="en-US" sz="2800" smtClean="0"/>
              <a:t>2 </a:t>
            </a:r>
            <a:r>
              <a:rPr lang="en-US" sz="2800" smtClean="0"/>
              <a:t>= 48 + 16 : 8 . 2</a:t>
            </a:r>
            <a:endParaRPr lang="en-US" sz="2800" dirty="0" smtClean="0"/>
          </a:p>
        </p:txBody>
      </p:sp>
      <p:sp>
        <p:nvSpPr>
          <p:cNvPr id="12" name="TextBox 11"/>
          <p:cNvSpPr txBox="1"/>
          <p:nvPr/>
        </p:nvSpPr>
        <p:spPr>
          <a:xfrm>
            <a:off x="2021343" y="3580352"/>
            <a:ext cx="4291745" cy="658835"/>
          </a:xfrm>
          <a:prstGeom prst="rect">
            <a:avLst/>
          </a:prstGeom>
          <a:noFill/>
        </p:spPr>
        <p:txBody>
          <a:bodyPr wrap="square" rtlCol="0">
            <a:spAutoFit/>
          </a:bodyPr>
          <a:lstStyle/>
          <a:p>
            <a:pPr>
              <a:lnSpc>
                <a:spcPct val="150000"/>
              </a:lnSpc>
            </a:pPr>
            <a:r>
              <a:rPr lang="en-US" sz="2800" dirty="0" smtClean="0"/>
              <a:t>=  48 + 2 . 2</a:t>
            </a:r>
            <a:endParaRPr lang="en-US" sz="2800" dirty="0"/>
          </a:p>
        </p:txBody>
      </p:sp>
      <p:pic>
        <p:nvPicPr>
          <p:cNvPr id="13" name="Picture 12"/>
          <p:cNvPicPr>
            <a:picLocks noChangeAspect="1"/>
          </p:cNvPicPr>
          <p:nvPr/>
        </p:nvPicPr>
        <p:blipFill>
          <a:blip r:embed="rId2"/>
          <a:stretch>
            <a:fillRect/>
          </a:stretch>
        </p:blipFill>
        <p:spPr>
          <a:xfrm>
            <a:off x="7234970" y="17593"/>
            <a:ext cx="1909030" cy="1437971"/>
          </a:xfrm>
          <a:prstGeom prst="rect">
            <a:avLst/>
          </a:prstGeom>
        </p:spPr>
      </p:pic>
      <p:sp>
        <p:nvSpPr>
          <p:cNvPr id="14" name="TextBox 13"/>
          <p:cNvSpPr txBox="1"/>
          <p:nvPr/>
        </p:nvSpPr>
        <p:spPr>
          <a:xfrm>
            <a:off x="2021342" y="4213436"/>
            <a:ext cx="4872039" cy="738664"/>
          </a:xfrm>
          <a:prstGeom prst="rect">
            <a:avLst/>
          </a:prstGeom>
          <a:noFill/>
        </p:spPr>
        <p:txBody>
          <a:bodyPr wrap="square" rtlCol="0">
            <a:spAutoFit/>
          </a:bodyPr>
          <a:lstStyle/>
          <a:p>
            <a:pPr>
              <a:lnSpc>
                <a:spcPct val="150000"/>
              </a:lnSpc>
            </a:pPr>
            <a:r>
              <a:rPr lang="en-US" sz="2800" dirty="0" smtClean="0"/>
              <a:t>=  48 + 4 =  52</a:t>
            </a:r>
            <a:endParaRPr lang="en-US" sz="2800" dirty="0"/>
          </a:p>
        </p:txBody>
      </p:sp>
    </p:spTree>
    <p:extLst>
      <p:ext uri="{BB962C8B-B14F-4D97-AF65-F5344CB8AC3E}">
        <p14:creationId xmlns:p14="http://schemas.microsoft.com/office/powerpoint/2010/main" val="87009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21</a:t>
            </a:fld>
            <a:endParaRPr lang="en"/>
          </a:p>
        </p:txBody>
      </p:sp>
      <p:sp>
        <p:nvSpPr>
          <p:cNvPr id="4"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21</a:t>
            </a:fld>
            <a:endParaRPr lang="en"/>
          </a:p>
        </p:txBody>
      </p:sp>
      <p:sp>
        <p:nvSpPr>
          <p:cNvPr id="5" name="Horizontal Scroll 4"/>
          <p:cNvSpPr/>
          <p:nvPr/>
        </p:nvSpPr>
        <p:spPr>
          <a:xfrm>
            <a:off x="1949985" y="282679"/>
            <a:ext cx="6907576" cy="1976984"/>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u="sng" dirty="0" err="1" smtClean="0">
                <a:solidFill>
                  <a:schemeClr val="tx1"/>
                </a:solidFill>
              </a:rPr>
              <a:t>Luyện</a:t>
            </a:r>
            <a:r>
              <a:rPr lang="en-US" sz="2800" b="1" i="1" u="sng" dirty="0" smtClean="0">
                <a:solidFill>
                  <a:schemeClr val="tx1"/>
                </a:solidFill>
              </a:rPr>
              <a:t> </a:t>
            </a:r>
            <a:r>
              <a:rPr lang="en-US" sz="2800" b="1" i="1" u="sng" dirty="0" err="1" smtClean="0">
                <a:solidFill>
                  <a:schemeClr val="tx1"/>
                </a:solidFill>
              </a:rPr>
              <a:t>tập</a:t>
            </a:r>
            <a:r>
              <a:rPr lang="en-US" sz="2800" b="1" i="1" u="sng" dirty="0" smtClean="0">
                <a:solidFill>
                  <a:schemeClr val="tx1"/>
                </a:solidFill>
              </a:rPr>
              <a:t> 4</a:t>
            </a:r>
            <a:r>
              <a:rPr lang="en-US" sz="2800" b="1" dirty="0" smtClean="0">
                <a:solidFill>
                  <a:schemeClr val="tx1"/>
                </a:solidFill>
              </a:rPr>
              <a:t>:</a:t>
            </a:r>
            <a:r>
              <a:rPr lang="en-US" sz="2800" dirty="0" smtClean="0">
                <a:solidFill>
                  <a:schemeClr val="tx1"/>
                </a:solidFill>
              </a:rPr>
              <a:t> </a:t>
            </a:r>
            <a:r>
              <a:rPr lang="en-US" sz="2800" dirty="0" err="1" smtClean="0">
                <a:solidFill>
                  <a:schemeClr val="tx1"/>
                </a:solidFill>
              </a:rPr>
              <a:t>Tính</a:t>
            </a:r>
            <a:r>
              <a:rPr lang="en-US" sz="2800" dirty="0" smtClean="0">
                <a:solidFill>
                  <a:schemeClr val="tx1"/>
                </a:solidFill>
              </a:rPr>
              <a:t> </a:t>
            </a:r>
            <a:r>
              <a:rPr lang="en-US" sz="2800" dirty="0" err="1" smtClean="0">
                <a:solidFill>
                  <a:schemeClr val="tx1"/>
                </a:solidFill>
              </a:rPr>
              <a:t>giá</a:t>
            </a:r>
            <a:r>
              <a:rPr lang="en-US" sz="2800" dirty="0" smtClean="0">
                <a:solidFill>
                  <a:schemeClr val="tx1"/>
                </a:solidFill>
              </a:rPr>
              <a:t> </a:t>
            </a:r>
            <a:r>
              <a:rPr lang="en-US" sz="2800" dirty="0" err="1" smtClean="0">
                <a:solidFill>
                  <a:schemeClr val="tx1"/>
                </a:solidFill>
              </a:rPr>
              <a:t>trị</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biểu</a:t>
            </a:r>
            <a:r>
              <a:rPr lang="en-US" sz="2800" dirty="0" smtClean="0">
                <a:solidFill>
                  <a:schemeClr val="tx1"/>
                </a:solidFill>
              </a:rPr>
              <a:t> </a:t>
            </a:r>
            <a:r>
              <a:rPr lang="en-US" sz="2800" dirty="0" err="1" smtClean="0">
                <a:solidFill>
                  <a:schemeClr val="tx1"/>
                </a:solidFill>
              </a:rPr>
              <a:t>thức</a:t>
            </a:r>
            <a:r>
              <a:rPr lang="en-US" sz="2800" dirty="0" smtClean="0">
                <a:solidFill>
                  <a:schemeClr val="tx1"/>
                </a:solidFill>
              </a:rPr>
              <a:t>:</a:t>
            </a:r>
          </a:p>
          <a:p>
            <a:pPr algn="ctr">
              <a:lnSpc>
                <a:spcPct val="150000"/>
              </a:lnSpc>
            </a:pPr>
            <a:r>
              <a:rPr lang="en-US" sz="2800" dirty="0" smtClean="0">
                <a:solidFill>
                  <a:schemeClr val="tx1"/>
                </a:solidFill>
              </a:rPr>
              <a:t>15 </a:t>
            </a:r>
            <a:r>
              <a:rPr lang="en-US" sz="2800" smtClean="0">
                <a:solidFill>
                  <a:schemeClr val="tx1"/>
                </a:solidFill>
              </a:rPr>
              <a:t>+ </a:t>
            </a:r>
            <a:r>
              <a:rPr lang="en-US" sz="2800" smtClean="0">
                <a:solidFill>
                  <a:schemeClr val="tx1"/>
                </a:solidFill>
              </a:rPr>
              <a:t>(39 </a:t>
            </a:r>
            <a:r>
              <a:rPr lang="en-US" sz="2800" dirty="0" smtClean="0">
                <a:solidFill>
                  <a:schemeClr val="tx1"/>
                </a:solidFill>
              </a:rPr>
              <a:t>: 3 – 8) . 4</a:t>
            </a:r>
            <a:endParaRPr lang="en-US" sz="2800" dirty="0">
              <a:solidFill>
                <a:schemeClr val="tx1"/>
              </a:solidFill>
            </a:endParaRPr>
          </a:p>
        </p:txBody>
      </p:sp>
      <p:sp>
        <p:nvSpPr>
          <p:cNvPr id="6" name="TextBox 5"/>
          <p:cNvSpPr txBox="1"/>
          <p:nvPr/>
        </p:nvSpPr>
        <p:spPr>
          <a:xfrm>
            <a:off x="3375764" y="2777020"/>
            <a:ext cx="3044207" cy="461665"/>
          </a:xfrm>
          <a:prstGeom prst="rect">
            <a:avLst/>
          </a:prstGeom>
          <a:noFill/>
        </p:spPr>
        <p:txBody>
          <a:bodyPr wrap="square" rtlCol="0">
            <a:spAutoFit/>
          </a:bodyPr>
          <a:lstStyle/>
          <a:p>
            <a:r>
              <a:rPr lang="vi-VN" sz="2400"/>
              <a:t>15 + (39 : 3 - 8) . 4 </a:t>
            </a:r>
            <a:endParaRPr lang="en-US" sz="2400"/>
          </a:p>
        </p:txBody>
      </p:sp>
      <p:sp>
        <p:nvSpPr>
          <p:cNvPr id="7" name="TextBox 6"/>
          <p:cNvSpPr txBox="1"/>
          <p:nvPr/>
        </p:nvSpPr>
        <p:spPr>
          <a:xfrm>
            <a:off x="4009224" y="2194876"/>
            <a:ext cx="1777285"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pic>
        <p:nvPicPr>
          <p:cNvPr id="8" name="Picture 7"/>
          <p:cNvPicPr>
            <a:picLocks noChangeAspect="1"/>
          </p:cNvPicPr>
          <p:nvPr/>
        </p:nvPicPr>
        <p:blipFill>
          <a:blip r:embed="rId2"/>
          <a:stretch>
            <a:fillRect/>
          </a:stretch>
        </p:blipFill>
        <p:spPr>
          <a:xfrm>
            <a:off x="180305" y="2892106"/>
            <a:ext cx="2696148" cy="1325030"/>
          </a:xfrm>
          <a:prstGeom prst="rect">
            <a:avLst/>
          </a:prstGeom>
        </p:spPr>
      </p:pic>
      <p:pic>
        <p:nvPicPr>
          <p:cNvPr id="9" name="Picture 8"/>
          <p:cNvPicPr>
            <a:picLocks noChangeAspect="1"/>
          </p:cNvPicPr>
          <p:nvPr/>
        </p:nvPicPr>
        <p:blipFill>
          <a:blip r:embed="rId3">
            <a:clrChange>
              <a:clrFrom>
                <a:srgbClr val="F5F5F5"/>
              </a:clrFrom>
              <a:clrTo>
                <a:srgbClr val="F5F5F5">
                  <a:alpha val="0"/>
                </a:srgbClr>
              </a:clrTo>
            </a:clrChange>
          </a:blip>
          <a:stretch>
            <a:fillRect/>
          </a:stretch>
        </p:blipFill>
        <p:spPr>
          <a:xfrm>
            <a:off x="6722219" y="2425709"/>
            <a:ext cx="2050948" cy="1835814"/>
          </a:xfrm>
          <a:prstGeom prst="rect">
            <a:avLst/>
          </a:prstGeom>
        </p:spPr>
      </p:pic>
      <p:sp>
        <p:nvSpPr>
          <p:cNvPr id="10" name="TextBox 9"/>
          <p:cNvSpPr txBox="1"/>
          <p:nvPr/>
        </p:nvSpPr>
        <p:spPr>
          <a:xfrm>
            <a:off x="3194149" y="3343616"/>
            <a:ext cx="3044207" cy="461665"/>
          </a:xfrm>
          <a:prstGeom prst="rect">
            <a:avLst/>
          </a:prstGeom>
          <a:noFill/>
        </p:spPr>
        <p:txBody>
          <a:bodyPr wrap="square" rtlCol="0">
            <a:spAutoFit/>
          </a:bodyPr>
          <a:lstStyle/>
          <a:p>
            <a:r>
              <a:rPr lang="vi-VN" sz="2400" dirty="0"/>
              <a:t>= 15 + (13 - 8) . 4 </a:t>
            </a:r>
            <a:endParaRPr lang="en-US" sz="2400" dirty="0"/>
          </a:p>
        </p:txBody>
      </p:sp>
      <p:sp>
        <p:nvSpPr>
          <p:cNvPr id="11" name="TextBox 10"/>
          <p:cNvSpPr txBox="1"/>
          <p:nvPr/>
        </p:nvSpPr>
        <p:spPr>
          <a:xfrm>
            <a:off x="3194149" y="3850420"/>
            <a:ext cx="3044207" cy="461665"/>
          </a:xfrm>
          <a:prstGeom prst="rect">
            <a:avLst/>
          </a:prstGeom>
          <a:noFill/>
        </p:spPr>
        <p:txBody>
          <a:bodyPr wrap="square" rtlCol="0">
            <a:spAutoFit/>
          </a:bodyPr>
          <a:lstStyle/>
          <a:p>
            <a:r>
              <a:rPr lang="vi-VN" sz="2400" dirty="0"/>
              <a:t>= 15 + 5 . 4 </a:t>
            </a:r>
            <a:endParaRPr lang="en-US" sz="4000" dirty="0"/>
          </a:p>
        </p:txBody>
      </p:sp>
      <p:sp>
        <p:nvSpPr>
          <p:cNvPr id="12" name="TextBox 11"/>
          <p:cNvSpPr txBox="1"/>
          <p:nvPr/>
        </p:nvSpPr>
        <p:spPr>
          <a:xfrm>
            <a:off x="3178700" y="4357224"/>
            <a:ext cx="3044207" cy="461665"/>
          </a:xfrm>
          <a:prstGeom prst="rect">
            <a:avLst/>
          </a:prstGeom>
          <a:noFill/>
        </p:spPr>
        <p:txBody>
          <a:bodyPr wrap="square" rtlCol="0">
            <a:spAutoFit/>
          </a:bodyPr>
          <a:lstStyle/>
          <a:p>
            <a:r>
              <a:rPr lang="vi-VN" sz="2400" dirty="0"/>
              <a:t>= 15 + 20 = 35.</a:t>
            </a:r>
            <a:endParaRPr lang="en-US" sz="2400" dirty="0"/>
          </a:p>
        </p:txBody>
      </p:sp>
    </p:spTree>
    <p:extLst>
      <p:ext uri="{BB962C8B-B14F-4D97-AF65-F5344CB8AC3E}">
        <p14:creationId xmlns:p14="http://schemas.microsoft.com/office/powerpoint/2010/main" val="133299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5" name="Group 4"/>
          <p:cNvGrpSpPr/>
          <p:nvPr/>
        </p:nvGrpSpPr>
        <p:grpSpPr>
          <a:xfrm>
            <a:off x="2001589" y="123769"/>
            <a:ext cx="6977131" cy="978729"/>
            <a:chOff x="1192576" y="712123"/>
            <a:chExt cx="7192785" cy="1008785"/>
          </a:xfrm>
        </p:grpSpPr>
        <p:pic>
          <p:nvPicPr>
            <p:cNvPr id="3" name="Picture 2"/>
            <p:cNvPicPr>
              <a:picLocks noChangeAspect="1"/>
            </p:cNvPicPr>
            <p:nvPr/>
          </p:nvPicPr>
          <p:blipFill>
            <a:blip r:embed="rId2"/>
            <a:stretch>
              <a:fillRect/>
            </a:stretch>
          </p:blipFill>
          <p:spPr>
            <a:xfrm>
              <a:off x="1192576" y="775485"/>
              <a:ext cx="642811" cy="397769"/>
            </a:xfrm>
            <a:prstGeom prst="rect">
              <a:avLst/>
            </a:prstGeom>
          </p:spPr>
        </p:pic>
        <p:sp>
          <p:nvSpPr>
            <p:cNvPr id="4" name="TextBox 3"/>
            <p:cNvSpPr txBox="1"/>
            <p:nvPr/>
          </p:nvSpPr>
          <p:spPr>
            <a:xfrm>
              <a:off x="1835387" y="712123"/>
              <a:ext cx="6549974" cy="1008785"/>
            </a:xfrm>
            <a:prstGeom prst="rect">
              <a:avLst/>
            </a:prstGeom>
            <a:noFill/>
          </p:spPr>
          <p:txBody>
            <a:bodyPr wrap="square" rtlCol="0">
              <a:spAutoFit/>
            </a:bodyPr>
            <a:lstStyle/>
            <a:p>
              <a:pPr algn="just">
                <a:lnSpc>
                  <a:spcPct val="120000"/>
                </a:lnSpc>
                <a:spcBef>
                  <a:spcPts val="600"/>
                </a:spcBef>
                <a:spcAft>
                  <a:spcPts val="600"/>
                </a:spcAft>
              </a:pPr>
              <a:r>
                <a:rPr lang="en-US" sz="2400" dirty="0" err="1" smtClean="0"/>
                <a:t>Thầy</a:t>
              </a:r>
              <a:r>
                <a:rPr lang="en-US" sz="2400" dirty="0" smtClean="0"/>
                <a:t> </a:t>
              </a:r>
              <a:r>
                <a:rPr lang="en-US" sz="2400" dirty="0" err="1" smtClean="0"/>
                <a:t>giáo</a:t>
              </a:r>
              <a:r>
                <a:rPr lang="en-US" sz="2400" dirty="0" smtClean="0"/>
                <a:t> </a:t>
              </a:r>
              <a:r>
                <a:rPr lang="en-US" sz="2400" dirty="0" err="1" smtClean="0"/>
                <a:t>hướng</a:t>
              </a:r>
              <a:r>
                <a:rPr lang="en-US" sz="2400" dirty="0" smtClean="0"/>
                <a:t> </a:t>
              </a:r>
              <a:r>
                <a:rPr lang="en-US" sz="2400" dirty="0" err="1" smtClean="0"/>
                <a:t>dẫn</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tính</a:t>
              </a:r>
              <a:r>
                <a:rPr lang="en-US" sz="2400" dirty="0" smtClean="0"/>
                <a:t> </a:t>
              </a:r>
              <a:r>
                <a:rPr lang="en-US" sz="2400" dirty="0" err="1" smtClean="0"/>
                <a:t>giá</a:t>
              </a:r>
              <a:r>
                <a:rPr lang="en-US" sz="2400" dirty="0" smtClean="0"/>
                <a:t> </a:t>
              </a:r>
              <a:r>
                <a:rPr lang="en-US" sz="2400" dirty="0" err="1" smtClean="0"/>
                <a:t>trị</a:t>
              </a:r>
              <a:r>
                <a:rPr lang="en-US" sz="2400" dirty="0" smtClean="0"/>
                <a:t> </a:t>
              </a:r>
              <a:r>
                <a:rPr lang="en-US" sz="2400" dirty="0" err="1" smtClean="0"/>
                <a:t>của</a:t>
              </a:r>
              <a:r>
                <a:rPr lang="en-US" sz="2400" dirty="0" smtClean="0"/>
                <a:t> </a:t>
              </a:r>
              <a:r>
                <a:rPr lang="en-US" sz="2400" dirty="0" err="1" smtClean="0"/>
                <a:t>biểu</a:t>
              </a:r>
              <a:r>
                <a:rPr lang="en-US" sz="2400" dirty="0" smtClean="0"/>
                <a:t> </a:t>
              </a:r>
              <a:r>
                <a:rPr lang="en-US" sz="2400" dirty="0" err="1" smtClean="0"/>
                <a:t>thức</a:t>
              </a:r>
              <a:r>
                <a:rPr lang="en-US" sz="2400" smtClean="0"/>
                <a:t>: </a:t>
              </a:r>
              <a:r>
                <a:rPr lang="en-US" sz="2400" b="1" smtClean="0"/>
                <a:t>180 : </a:t>
              </a:r>
              <a:r>
                <a:rPr lang="en-US" sz="2400" b="1" smtClean="0"/>
                <a:t>{9 </a:t>
              </a:r>
              <a:r>
                <a:rPr lang="en-US" sz="2400" b="1" dirty="0" smtClean="0"/>
                <a:t>+ 3 </a:t>
              </a:r>
              <a:r>
                <a:rPr lang="en-US" sz="2400" b="1" smtClean="0"/>
                <a:t>. </a:t>
              </a:r>
              <a:r>
                <a:rPr lang="en-US" sz="2400" b="1" smtClean="0"/>
                <a:t>[30 </a:t>
              </a:r>
              <a:r>
                <a:rPr lang="en-US" sz="2400" b="1" smtClean="0"/>
                <a:t>– </a:t>
              </a:r>
              <a:r>
                <a:rPr lang="en-US" sz="2400" b="1" smtClean="0"/>
                <a:t>(5 </a:t>
              </a:r>
              <a:r>
                <a:rPr lang="en-US" sz="2400" b="1" smtClean="0"/>
                <a:t>– </a:t>
              </a:r>
              <a:r>
                <a:rPr lang="en-US" sz="2400" b="1" smtClean="0"/>
                <a:t>2)]}</a:t>
              </a:r>
              <a:endParaRPr lang="vi-VN" sz="2400" b="1" dirty="0"/>
            </a:p>
          </p:txBody>
        </p:sp>
      </p:grpSp>
      <p:pic>
        <p:nvPicPr>
          <p:cNvPr id="6" name="Picture 5"/>
          <p:cNvPicPr>
            <a:picLocks noChangeAspect="1"/>
          </p:cNvPicPr>
          <p:nvPr/>
        </p:nvPicPr>
        <p:blipFill>
          <a:blip r:embed="rId3"/>
          <a:stretch>
            <a:fillRect/>
          </a:stretch>
        </p:blipFill>
        <p:spPr>
          <a:xfrm>
            <a:off x="439907" y="1791899"/>
            <a:ext cx="1724023" cy="1736426"/>
          </a:xfrm>
          <a:prstGeom prst="rect">
            <a:avLst/>
          </a:prstGeom>
        </p:spPr>
      </p:pic>
      <p:sp>
        <p:nvSpPr>
          <p:cNvPr id="7" name="Rounded Rectangular Callout 6"/>
          <p:cNvSpPr/>
          <p:nvPr/>
        </p:nvSpPr>
        <p:spPr>
          <a:xfrm>
            <a:off x="3156823" y="1317555"/>
            <a:ext cx="4623518" cy="2685114"/>
          </a:xfrm>
          <a:prstGeom prst="wedgeRoundRectCallout">
            <a:avLst>
              <a:gd name="adj1" fmla="val -72055"/>
              <a:gd name="adj2" fmla="val 186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a:solidFill>
                  <a:schemeClr val="tx1"/>
                </a:solidFill>
              </a:rPr>
              <a:t>180 </a:t>
            </a:r>
            <a:r>
              <a:rPr lang="en-US" sz="2400" b="1">
                <a:solidFill>
                  <a:schemeClr val="tx1"/>
                </a:solidFill>
              </a:rPr>
              <a:t>: </a:t>
            </a:r>
            <a:r>
              <a:rPr lang="en-US" sz="2400" b="1" smtClean="0">
                <a:solidFill>
                  <a:schemeClr val="tx1"/>
                </a:solidFill>
              </a:rPr>
              <a:t>{9 </a:t>
            </a:r>
            <a:r>
              <a:rPr lang="en-US" sz="2400" b="1" dirty="0">
                <a:solidFill>
                  <a:schemeClr val="tx1"/>
                </a:solidFill>
              </a:rPr>
              <a:t>+ 3 </a:t>
            </a:r>
            <a:r>
              <a:rPr lang="en-US" sz="2400" b="1">
                <a:solidFill>
                  <a:schemeClr val="tx1"/>
                </a:solidFill>
              </a:rPr>
              <a:t>. </a:t>
            </a:r>
            <a:r>
              <a:rPr lang="en-US" sz="2400" b="1" smtClean="0">
                <a:solidFill>
                  <a:schemeClr val="tx1"/>
                </a:solidFill>
              </a:rPr>
              <a:t>[30 </a:t>
            </a:r>
            <a:r>
              <a:rPr lang="en-US" sz="2400" b="1">
                <a:solidFill>
                  <a:schemeClr val="tx1"/>
                </a:solidFill>
              </a:rPr>
              <a:t>– </a:t>
            </a:r>
            <a:r>
              <a:rPr lang="en-US" sz="2400" b="1" smtClean="0">
                <a:solidFill>
                  <a:schemeClr val="tx1"/>
                </a:solidFill>
              </a:rPr>
              <a:t>(5 </a:t>
            </a:r>
            <a:r>
              <a:rPr lang="en-US" sz="2400" b="1">
                <a:solidFill>
                  <a:schemeClr val="tx1"/>
                </a:solidFill>
              </a:rPr>
              <a:t>– </a:t>
            </a:r>
            <a:r>
              <a:rPr lang="en-US" sz="2400" b="1" smtClean="0">
                <a:solidFill>
                  <a:schemeClr val="tx1"/>
                </a:solidFill>
              </a:rPr>
              <a:t>2)]}</a:t>
            </a:r>
            <a:endParaRPr lang="en-US" sz="2400" b="1" dirty="0" smtClean="0">
              <a:solidFill>
                <a:schemeClr val="tx1"/>
              </a:solidFill>
            </a:endParaRPr>
          </a:p>
          <a:p>
            <a:pPr>
              <a:lnSpc>
                <a:spcPct val="150000"/>
              </a:lnSpc>
            </a:pPr>
            <a:r>
              <a:rPr lang="vi-VN" sz="2400" dirty="0">
                <a:solidFill>
                  <a:schemeClr val="tx1"/>
                </a:solidFill>
              </a:rPr>
              <a:t>= 180 : {9 </a:t>
            </a:r>
            <a:r>
              <a:rPr lang="vi-VN" sz="2400">
                <a:solidFill>
                  <a:schemeClr val="tx1"/>
                </a:solidFill>
              </a:rPr>
              <a:t>+ </a:t>
            </a:r>
            <a:r>
              <a:rPr lang="vi-VN" sz="2400" smtClean="0">
                <a:solidFill>
                  <a:schemeClr val="tx1"/>
                </a:solidFill>
              </a:rPr>
              <a:t>3</a:t>
            </a:r>
            <a:r>
              <a:rPr lang="en-GB" sz="2400" smtClean="0">
                <a:solidFill>
                  <a:schemeClr val="tx1"/>
                </a:solidFill>
              </a:rPr>
              <a:t> </a:t>
            </a:r>
            <a:r>
              <a:rPr lang="vi-VN" sz="2400" smtClean="0">
                <a:solidFill>
                  <a:schemeClr val="tx1"/>
                </a:solidFill>
              </a:rPr>
              <a:t>.</a:t>
            </a:r>
            <a:r>
              <a:rPr lang="en-GB" sz="2400" smtClean="0">
                <a:solidFill>
                  <a:schemeClr val="tx1"/>
                </a:solidFill>
              </a:rPr>
              <a:t> </a:t>
            </a:r>
            <a:r>
              <a:rPr lang="vi-VN" sz="2400" smtClean="0">
                <a:solidFill>
                  <a:schemeClr val="tx1"/>
                </a:solidFill>
              </a:rPr>
              <a:t>[</a:t>
            </a:r>
            <a:r>
              <a:rPr lang="vi-VN" sz="2400" smtClean="0">
                <a:solidFill>
                  <a:schemeClr val="tx1"/>
                </a:solidFill>
              </a:rPr>
              <a:t>30</a:t>
            </a:r>
            <a:r>
              <a:rPr lang="en-GB" sz="2400" smtClean="0">
                <a:solidFill>
                  <a:schemeClr val="tx1"/>
                </a:solidFill>
              </a:rPr>
              <a:t> </a:t>
            </a:r>
            <a:r>
              <a:rPr lang="vi-VN" sz="2400" smtClean="0">
                <a:solidFill>
                  <a:schemeClr val="tx1"/>
                </a:solidFill>
              </a:rPr>
              <a:t>-</a:t>
            </a:r>
            <a:r>
              <a:rPr lang="en-GB" sz="2400" smtClean="0">
                <a:solidFill>
                  <a:schemeClr val="tx1"/>
                </a:solidFill>
              </a:rPr>
              <a:t> </a:t>
            </a:r>
            <a:r>
              <a:rPr lang="vi-VN" sz="2400" smtClean="0">
                <a:solidFill>
                  <a:schemeClr val="tx1"/>
                </a:solidFill>
              </a:rPr>
              <a:t>3</a:t>
            </a:r>
            <a:r>
              <a:rPr lang="vi-VN" sz="2400" dirty="0">
                <a:solidFill>
                  <a:schemeClr val="tx1"/>
                </a:solidFill>
              </a:rPr>
              <a:t>]}</a:t>
            </a:r>
            <a:endParaRPr lang="en-US" sz="2400" dirty="0">
              <a:solidFill>
                <a:schemeClr val="tx1"/>
              </a:solidFill>
            </a:endParaRPr>
          </a:p>
          <a:p>
            <a:pPr>
              <a:lnSpc>
                <a:spcPct val="150000"/>
              </a:lnSpc>
            </a:pPr>
            <a:r>
              <a:rPr lang="vi-VN" sz="2400" dirty="0">
                <a:solidFill>
                  <a:schemeClr val="tx1"/>
                </a:solidFill>
              </a:rPr>
              <a:t>= 180 </a:t>
            </a:r>
            <a:r>
              <a:rPr lang="vi-VN" sz="2400">
                <a:solidFill>
                  <a:schemeClr val="tx1"/>
                </a:solidFill>
              </a:rPr>
              <a:t>: </a:t>
            </a:r>
            <a:r>
              <a:rPr lang="vi-VN" sz="2400" smtClean="0">
                <a:solidFill>
                  <a:schemeClr val="tx1"/>
                </a:solidFill>
              </a:rPr>
              <a:t>{9 </a:t>
            </a:r>
            <a:r>
              <a:rPr lang="vi-VN" sz="2400">
                <a:solidFill>
                  <a:schemeClr val="tx1"/>
                </a:solidFill>
              </a:rPr>
              <a:t>+ </a:t>
            </a:r>
            <a:r>
              <a:rPr lang="en-GB" sz="2400" smtClean="0">
                <a:solidFill>
                  <a:schemeClr val="tx1"/>
                </a:solidFill>
              </a:rPr>
              <a:t>3 . 27</a:t>
            </a:r>
            <a:r>
              <a:rPr lang="vi-VN" sz="2400" smtClean="0">
                <a:solidFill>
                  <a:schemeClr val="tx1"/>
                </a:solidFill>
              </a:rPr>
              <a:t>}</a:t>
            </a:r>
            <a:endParaRPr lang="en-GB" sz="2400" smtClean="0">
              <a:solidFill>
                <a:schemeClr val="tx1"/>
              </a:solidFill>
            </a:endParaRPr>
          </a:p>
          <a:p>
            <a:pPr>
              <a:lnSpc>
                <a:spcPct val="150000"/>
              </a:lnSpc>
            </a:pPr>
            <a:r>
              <a:rPr lang="en-GB" sz="2400" smtClean="0">
                <a:solidFill>
                  <a:schemeClr val="tx1"/>
                </a:solidFill>
              </a:rPr>
              <a:t>= </a:t>
            </a:r>
            <a:r>
              <a:rPr lang="vi-VN" sz="2400">
                <a:solidFill>
                  <a:schemeClr val="tx1"/>
                </a:solidFill>
              </a:rPr>
              <a:t>180 : {9 </a:t>
            </a:r>
            <a:r>
              <a:rPr lang="vi-VN" sz="2400">
                <a:solidFill>
                  <a:schemeClr val="tx1"/>
                </a:solidFill>
              </a:rPr>
              <a:t>+ </a:t>
            </a:r>
            <a:r>
              <a:rPr lang="en-GB" sz="2400" smtClean="0">
                <a:solidFill>
                  <a:schemeClr val="tx1"/>
                </a:solidFill>
              </a:rPr>
              <a:t>81</a:t>
            </a:r>
            <a:r>
              <a:rPr lang="vi-VN" sz="2400" smtClean="0">
                <a:solidFill>
                  <a:schemeClr val="tx1"/>
                </a:solidFill>
              </a:rPr>
              <a:t>}</a:t>
            </a:r>
            <a:endParaRPr lang="en-US" sz="2400" dirty="0">
              <a:solidFill>
                <a:schemeClr val="tx1"/>
              </a:solidFill>
            </a:endParaRPr>
          </a:p>
          <a:p>
            <a:pPr>
              <a:lnSpc>
                <a:spcPct val="150000"/>
              </a:lnSpc>
            </a:pPr>
            <a:r>
              <a:rPr lang="vi-VN" sz="2400" dirty="0">
                <a:solidFill>
                  <a:schemeClr val="tx1"/>
                </a:solidFill>
              </a:rPr>
              <a:t>=  180 </a:t>
            </a:r>
            <a:r>
              <a:rPr lang="vi-VN" sz="2400">
                <a:solidFill>
                  <a:schemeClr val="tx1"/>
                </a:solidFill>
              </a:rPr>
              <a:t>: </a:t>
            </a:r>
            <a:r>
              <a:rPr lang="vi-VN" sz="2400" smtClean="0">
                <a:solidFill>
                  <a:schemeClr val="tx1"/>
                </a:solidFill>
              </a:rPr>
              <a:t>90</a:t>
            </a:r>
            <a:r>
              <a:rPr lang="en-US" sz="2400">
                <a:solidFill>
                  <a:schemeClr val="tx1"/>
                </a:solidFill>
              </a:rPr>
              <a:t> </a:t>
            </a:r>
            <a:r>
              <a:rPr lang="vi-VN" sz="2400" smtClean="0">
                <a:solidFill>
                  <a:schemeClr val="tx1"/>
                </a:solidFill>
              </a:rPr>
              <a:t>= </a:t>
            </a:r>
            <a:r>
              <a:rPr lang="vi-VN" sz="2400" dirty="0">
                <a:solidFill>
                  <a:schemeClr val="tx1"/>
                </a:solidFill>
              </a:rPr>
              <a:t>2</a:t>
            </a:r>
            <a:endParaRPr lang="en-US" sz="2400" dirty="0">
              <a:solidFill>
                <a:schemeClr val="tx1"/>
              </a:solidFill>
            </a:endParaRPr>
          </a:p>
          <a:p>
            <a:pPr algn="ctr"/>
            <a:endParaRPr lang="vi-VN" sz="1200" dirty="0">
              <a:solidFill>
                <a:schemeClr val="tx1"/>
              </a:solidFill>
            </a:endParaRPr>
          </a:p>
        </p:txBody>
      </p:sp>
      <p:sp>
        <p:nvSpPr>
          <p:cNvPr id="8" name="TextBox 7"/>
          <p:cNvSpPr txBox="1"/>
          <p:nvPr/>
        </p:nvSpPr>
        <p:spPr>
          <a:xfrm>
            <a:off x="251445" y="4014151"/>
            <a:ext cx="8389952" cy="937949"/>
          </a:xfrm>
          <a:prstGeom prst="rect">
            <a:avLst/>
          </a:prstGeom>
          <a:noFill/>
        </p:spPr>
        <p:txBody>
          <a:bodyPr wrap="square" rtlCol="0">
            <a:spAutoFit/>
          </a:bodyPr>
          <a:lstStyle/>
          <a:p>
            <a:pPr algn="just">
              <a:lnSpc>
                <a:spcPct val="12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các</a:t>
            </a:r>
            <a:r>
              <a:rPr lang="en-US" sz="2400" dirty="0" smtClean="0"/>
              <a:t> </a:t>
            </a:r>
            <a:r>
              <a:rPr lang="en-US" sz="2400" dirty="0" err="1" smtClean="0"/>
              <a:t>bước</a:t>
            </a:r>
            <a:r>
              <a:rPr lang="en-US" sz="2400" dirty="0" smtClean="0"/>
              <a:t> </a:t>
            </a:r>
            <a:r>
              <a:rPr lang="en-US" sz="2400" dirty="0" err="1" smtClean="0"/>
              <a:t>làm</a:t>
            </a:r>
            <a:r>
              <a:rPr lang="en-US" sz="2400" dirty="0" smtClean="0"/>
              <a:t> </a:t>
            </a:r>
            <a:r>
              <a:rPr lang="en-US" sz="2400" dirty="0" err="1" smtClean="0"/>
              <a:t>của</a:t>
            </a:r>
            <a:r>
              <a:rPr lang="en-US" sz="2400" dirty="0" smtClean="0"/>
              <a:t> </a:t>
            </a:r>
            <a:r>
              <a:rPr lang="en-US" sz="2400" dirty="0" err="1" smtClean="0"/>
              <a:t>thầy</a:t>
            </a:r>
            <a:r>
              <a:rPr lang="en-US" sz="2400" dirty="0" smtClean="0"/>
              <a:t> </a:t>
            </a:r>
            <a:r>
              <a:rPr lang="en-US" sz="2400" dirty="0" err="1" smtClean="0"/>
              <a:t>giáo</a:t>
            </a:r>
            <a:r>
              <a:rPr lang="en-US" sz="2400" dirty="0" smtClean="0"/>
              <a:t> </a:t>
            </a:r>
            <a:r>
              <a:rPr lang="en-US" sz="2400" dirty="0" err="1" smtClean="0"/>
              <a:t>và</a:t>
            </a:r>
            <a:r>
              <a:rPr lang="en-US" sz="2400" dirty="0" smtClean="0"/>
              <a:t> </a:t>
            </a:r>
            <a:r>
              <a:rPr lang="en-US" sz="2400" dirty="0" err="1" smtClean="0"/>
              <a:t>nhận</a:t>
            </a:r>
            <a:r>
              <a:rPr lang="en-US" sz="2400" dirty="0" smtClean="0"/>
              <a:t> </a:t>
            </a:r>
            <a:r>
              <a:rPr lang="en-US" sz="2400" dirty="0" err="1" smtClean="0"/>
              <a:t>xét</a:t>
            </a:r>
            <a:r>
              <a:rPr lang="en-US" sz="2400" dirty="0" smtClean="0"/>
              <a:t> </a:t>
            </a:r>
            <a:r>
              <a:rPr lang="en-US" sz="2400" dirty="0" err="1" smtClean="0"/>
              <a:t>thứ</a:t>
            </a:r>
            <a:r>
              <a:rPr lang="en-US" sz="2400" dirty="0" smtClean="0"/>
              <a:t> </a:t>
            </a:r>
            <a:r>
              <a:rPr lang="en-US" sz="2400" dirty="0" err="1" smtClean="0"/>
              <a:t>tự</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các</a:t>
            </a:r>
            <a:r>
              <a:rPr lang="en-US" sz="2400" dirty="0" smtClean="0"/>
              <a:t> </a:t>
            </a:r>
            <a:r>
              <a:rPr lang="en-US" sz="2400" dirty="0" err="1" smtClean="0"/>
              <a:t>phép</a:t>
            </a:r>
            <a:r>
              <a:rPr lang="en-US" sz="2400" dirty="0" smtClean="0"/>
              <a:t> </a:t>
            </a:r>
            <a:r>
              <a:rPr lang="en-US" sz="2400" dirty="0" err="1" smtClean="0"/>
              <a:t>tính</a:t>
            </a:r>
            <a:r>
              <a:rPr lang="en-US" sz="2400" dirty="0" smtClean="0"/>
              <a:t>.</a:t>
            </a:r>
            <a:endParaRPr lang="vi-VN" sz="2400" dirty="0"/>
          </a:p>
        </p:txBody>
      </p:sp>
    </p:spTree>
    <p:extLst>
      <p:ext uri="{BB962C8B-B14F-4D97-AF65-F5344CB8AC3E}">
        <p14:creationId xmlns:p14="http://schemas.microsoft.com/office/powerpoint/2010/main" val="249153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3" name="Picture 2"/>
          <p:cNvPicPr>
            <a:picLocks noChangeAspect="1"/>
          </p:cNvPicPr>
          <p:nvPr/>
        </p:nvPicPr>
        <p:blipFill>
          <a:blip r:embed="rId2">
            <a:clrChange>
              <a:clrFrom>
                <a:srgbClr val="F5F5F5"/>
              </a:clrFrom>
              <a:clrTo>
                <a:srgbClr val="F5F5F5">
                  <a:alpha val="0"/>
                </a:srgbClr>
              </a:clrTo>
            </a:clrChange>
          </a:blip>
          <a:stretch>
            <a:fillRect/>
          </a:stretch>
        </p:blipFill>
        <p:spPr>
          <a:xfrm>
            <a:off x="6977662" y="3070886"/>
            <a:ext cx="2127738" cy="2072614"/>
          </a:xfrm>
          <a:prstGeom prst="rect">
            <a:avLst/>
          </a:prstGeom>
        </p:spPr>
      </p:pic>
      <p:sp>
        <p:nvSpPr>
          <p:cNvPr id="4" name="Right Arrow 3"/>
          <p:cNvSpPr/>
          <p:nvPr/>
        </p:nvSpPr>
        <p:spPr>
          <a:xfrm>
            <a:off x="257042" y="1564015"/>
            <a:ext cx="515155" cy="4507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p:cNvGrpSpPr/>
          <p:nvPr/>
        </p:nvGrpSpPr>
        <p:grpSpPr>
          <a:xfrm>
            <a:off x="1443209" y="853540"/>
            <a:ext cx="7366931" cy="2025946"/>
            <a:chOff x="687322" y="999351"/>
            <a:chExt cx="8294986" cy="2025946"/>
          </a:xfrm>
        </p:grpSpPr>
        <p:sp>
          <p:nvSpPr>
            <p:cNvPr id="6" name="Rounded Rectangle 5"/>
            <p:cNvSpPr/>
            <p:nvPr/>
          </p:nvSpPr>
          <p:spPr>
            <a:xfrm>
              <a:off x="687322" y="999351"/>
              <a:ext cx="8294986" cy="2025946"/>
            </a:xfrm>
            <a:prstGeom prst="roundRect">
              <a:avLst/>
            </a:prstGeom>
            <a:solidFill>
              <a:srgbClr val="D4F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i="1" dirty="0" smtClean="0">
                  <a:solidFill>
                    <a:schemeClr val="tx1"/>
                  </a:solidFill>
                </a:rPr>
                <a:t>	</a:t>
              </a:r>
              <a:r>
                <a:rPr lang="en-US" sz="2800" b="1" i="1" dirty="0" err="1" smtClean="0">
                  <a:solidFill>
                    <a:schemeClr val="tx1"/>
                  </a:solidFill>
                </a:rPr>
                <a:t>Nếu</a:t>
              </a:r>
              <a:r>
                <a:rPr lang="en-US" sz="2800" b="1" i="1" dirty="0" smtClean="0">
                  <a:solidFill>
                    <a:schemeClr val="tx1"/>
                  </a:solidFill>
                </a:rPr>
                <a:t> </a:t>
              </a:r>
              <a:r>
                <a:rPr lang="en-US" sz="2800" b="1" i="1" dirty="0" err="1" smtClean="0">
                  <a:solidFill>
                    <a:schemeClr val="tx1"/>
                  </a:solidFill>
                </a:rPr>
                <a:t>biểu</a:t>
              </a:r>
              <a:r>
                <a:rPr lang="en-US" sz="2800" b="1" i="1" dirty="0" smtClean="0">
                  <a:solidFill>
                    <a:schemeClr val="tx1"/>
                  </a:solidFill>
                </a:rPr>
                <a:t> </a:t>
              </a:r>
              <a:r>
                <a:rPr lang="en-US" sz="2800" b="1" i="1" dirty="0" err="1" smtClean="0">
                  <a:solidFill>
                    <a:schemeClr val="tx1"/>
                  </a:solidFill>
                </a:rPr>
                <a:t>thức</a:t>
              </a:r>
              <a:r>
                <a:rPr lang="en-US" sz="2800" b="1" i="1" dirty="0" smtClean="0">
                  <a:solidFill>
                    <a:schemeClr val="tx1"/>
                  </a:solidFill>
                </a:rPr>
                <a:t> </a:t>
              </a:r>
              <a:r>
                <a:rPr lang="en-US" sz="2800" b="1" i="1" dirty="0" err="1" smtClean="0">
                  <a:solidFill>
                    <a:schemeClr val="tx1"/>
                  </a:solidFill>
                </a:rPr>
                <a:t>chứa</a:t>
              </a:r>
              <a:r>
                <a:rPr lang="en-US" sz="2800" b="1" i="1" dirty="0" smtClean="0">
                  <a:solidFill>
                    <a:schemeClr val="tx1"/>
                  </a:solidFill>
                </a:rPr>
                <a:t> </a:t>
              </a:r>
              <a:r>
                <a:rPr lang="en-US" sz="2800" b="1" i="1" dirty="0" err="1" smtClean="0">
                  <a:solidFill>
                    <a:schemeClr val="tx1"/>
                  </a:solidFill>
                </a:rPr>
                <a:t>các</a:t>
              </a:r>
              <a:r>
                <a:rPr lang="en-US" sz="2800" b="1" i="1" dirty="0" smtClean="0">
                  <a:solidFill>
                    <a:schemeClr val="tx1"/>
                  </a:solidFill>
                </a:rPr>
                <a:t> </a:t>
              </a:r>
              <a:r>
                <a:rPr lang="en-US" sz="2800" b="1" i="1" dirty="0" err="1" smtClean="0">
                  <a:solidFill>
                    <a:schemeClr val="tx1"/>
                  </a:solidFill>
                </a:rPr>
                <a:t>dấu</a:t>
              </a:r>
              <a:r>
                <a:rPr lang="en-US" sz="2800" b="1" i="1" dirty="0" smtClean="0">
                  <a:solidFill>
                    <a:schemeClr val="tx1"/>
                  </a:solidFill>
                </a:rPr>
                <a:t> </a:t>
              </a:r>
              <a:r>
                <a:rPr lang="en-US" sz="2800" b="1" i="1" dirty="0" err="1" smtClean="0">
                  <a:solidFill>
                    <a:schemeClr val="tx1"/>
                  </a:solidFill>
                </a:rPr>
                <a:t>ngoặc</a:t>
              </a:r>
              <a:r>
                <a:rPr lang="en-US" sz="2800" b="1" i="1" dirty="0" smtClean="0">
                  <a:solidFill>
                    <a:schemeClr val="tx1"/>
                  </a:solidFill>
                </a:rPr>
                <a:t> ( ), [ ], { } </a:t>
              </a:r>
              <a:r>
                <a:rPr lang="en-US" sz="2800" b="1" i="1" dirty="0" err="1" smtClean="0">
                  <a:solidFill>
                    <a:schemeClr val="tx1"/>
                  </a:solidFill>
                </a:rPr>
                <a:t>thì</a:t>
              </a:r>
              <a:r>
                <a:rPr lang="en-US" sz="2800" b="1" i="1" dirty="0" smtClean="0">
                  <a:solidFill>
                    <a:schemeClr val="tx1"/>
                  </a:solidFill>
                </a:rPr>
                <a:t> </a:t>
              </a:r>
              <a:r>
                <a:rPr lang="en-US" sz="2800" b="1" i="1" dirty="0" err="1" smtClean="0">
                  <a:solidFill>
                    <a:schemeClr val="tx1"/>
                  </a:solidFill>
                </a:rPr>
                <a:t>thứ</a:t>
              </a:r>
              <a:r>
                <a:rPr lang="en-US" sz="2800" b="1" i="1" dirty="0" smtClean="0">
                  <a:solidFill>
                    <a:schemeClr val="tx1"/>
                  </a:solidFill>
                </a:rPr>
                <a:t> </a:t>
              </a:r>
              <a:r>
                <a:rPr lang="en-US" sz="2800" b="1" i="1" dirty="0" err="1" smtClean="0">
                  <a:solidFill>
                    <a:schemeClr val="tx1"/>
                  </a:solidFill>
                </a:rPr>
                <a:t>tự</a:t>
              </a:r>
              <a:r>
                <a:rPr lang="en-US" sz="2800" b="1" i="1" dirty="0" smtClean="0">
                  <a:solidFill>
                    <a:schemeClr val="tx1"/>
                  </a:solidFill>
                </a:rPr>
                <a:t> </a:t>
              </a:r>
              <a:r>
                <a:rPr lang="en-US" sz="2800" b="1" i="1" dirty="0" err="1" smtClean="0">
                  <a:solidFill>
                    <a:schemeClr val="tx1"/>
                  </a:solidFill>
                </a:rPr>
                <a:t>thực</a:t>
              </a:r>
              <a:r>
                <a:rPr lang="en-US" sz="2800" b="1" i="1" dirty="0" smtClean="0">
                  <a:solidFill>
                    <a:schemeClr val="tx1"/>
                  </a:solidFill>
                </a:rPr>
                <a:t> </a:t>
              </a:r>
              <a:r>
                <a:rPr lang="en-US" sz="2800" b="1" i="1" dirty="0" err="1" smtClean="0">
                  <a:solidFill>
                    <a:schemeClr val="tx1"/>
                  </a:solidFill>
                </a:rPr>
                <a:t>hiện</a:t>
              </a:r>
              <a:r>
                <a:rPr lang="en-US" sz="2800" b="1" i="1" dirty="0" smtClean="0">
                  <a:solidFill>
                    <a:schemeClr val="tx1"/>
                  </a:solidFill>
                </a:rPr>
                <a:t> </a:t>
              </a:r>
              <a:r>
                <a:rPr lang="en-US" sz="2800" b="1" i="1" dirty="0" err="1" smtClean="0">
                  <a:solidFill>
                    <a:schemeClr val="tx1"/>
                  </a:solidFill>
                </a:rPr>
                <a:t>các</a:t>
              </a:r>
              <a:r>
                <a:rPr lang="en-US" sz="2800" b="1" i="1" dirty="0" smtClean="0">
                  <a:solidFill>
                    <a:schemeClr val="tx1"/>
                  </a:solidFill>
                </a:rPr>
                <a:t> </a:t>
              </a:r>
              <a:r>
                <a:rPr lang="en-US" sz="2800" b="1" i="1" dirty="0" err="1" smtClean="0">
                  <a:solidFill>
                    <a:schemeClr val="tx1"/>
                  </a:solidFill>
                </a:rPr>
                <a:t>phép</a:t>
              </a:r>
              <a:r>
                <a:rPr lang="en-US" sz="2800" b="1" i="1" dirty="0" smtClean="0">
                  <a:solidFill>
                    <a:schemeClr val="tx1"/>
                  </a:solidFill>
                </a:rPr>
                <a:t> </a:t>
              </a:r>
              <a:r>
                <a:rPr lang="en-US" sz="2800" b="1" i="1" dirty="0" err="1" smtClean="0">
                  <a:solidFill>
                    <a:schemeClr val="tx1"/>
                  </a:solidFill>
                </a:rPr>
                <a:t>tính</a:t>
              </a:r>
              <a:r>
                <a:rPr lang="en-US" sz="2800" b="1" i="1" dirty="0" smtClean="0">
                  <a:solidFill>
                    <a:schemeClr val="tx1"/>
                  </a:solidFill>
                </a:rPr>
                <a:t> </a:t>
              </a:r>
              <a:r>
                <a:rPr lang="en-US" sz="2800" b="1" i="1" dirty="0" err="1" smtClean="0">
                  <a:solidFill>
                    <a:schemeClr val="tx1"/>
                  </a:solidFill>
                </a:rPr>
                <a:t>như</a:t>
              </a:r>
              <a:r>
                <a:rPr lang="en-US" sz="2800" b="1" i="1" dirty="0" smtClean="0">
                  <a:solidFill>
                    <a:schemeClr val="tx1"/>
                  </a:solidFill>
                </a:rPr>
                <a:t> </a:t>
              </a:r>
              <a:r>
                <a:rPr lang="en-US" sz="2800" b="1" i="1" dirty="0" err="1" smtClean="0">
                  <a:solidFill>
                    <a:schemeClr val="tx1"/>
                  </a:solidFill>
                </a:rPr>
                <a:t>sau</a:t>
              </a:r>
              <a:r>
                <a:rPr lang="en-US" sz="2800" b="1" i="1" dirty="0" smtClean="0">
                  <a:solidFill>
                    <a:schemeClr val="tx1"/>
                  </a:solidFill>
                </a:rPr>
                <a:t>: (  ) </a:t>
              </a:r>
              <a:r>
                <a:rPr lang="en-US" sz="2800" b="1" i="1" dirty="0" smtClean="0">
                  <a:solidFill>
                    <a:schemeClr val="tx1"/>
                  </a:solidFill>
                  <a:sym typeface="Wingdings" panose="05000000000000000000" pitchFamily="2" charset="2"/>
                </a:rPr>
                <a:t> [ ]  { }.</a:t>
              </a:r>
              <a:endParaRPr lang="en-US" sz="2800" dirty="0">
                <a:solidFill>
                  <a:schemeClr val="tx1"/>
                </a:solidFill>
              </a:endParaRPr>
            </a:p>
          </p:txBody>
        </p:sp>
        <p:pic>
          <p:nvPicPr>
            <p:cNvPr id="8" name="Picture 7"/>
            <p:cNvPicPr>
              <a:picLocks noChangeAspect="1"/>
            </p:cNvPicPr>
            <p:nvPr/>
          </p:nvPicPr>
          <p:blipFill>
            <a:blip r:embed="rId3"/>
            <a:stretch>
              <a:fillRect/>
            </a:stretch>
          </p:blipFill>
          <p:spPr>
            <a:xfrm>
              <a:off x="810414" y="1044940"/>
              <a:ext cx="649109" cy="513249"/>
            </a:xfrm>
            <a:prstGeom prst="rect">
              <a:avLst/>
            </a:prstGeom>
          </p:spPr>
        </p:pic>
      </p:grpSp>
      <p:pic>
        <p:nvPicPr>
          <p:cNvPr id="10" name="Picture 9"/>
          <p:cNvPicPr>
            <a:picLocks noChangeAspect="1"/>
          </p:cNvPicPr>
          <p:nvPr/>
        </p:nvPicPr>
        <p:blipFill>
          <a:blip r:embed="rId4"/>
          <a:stretch>
            <a:fillRect/>
          </a:stretch>
        </p:blipFill>
        <p:spPr>
          <a:xfrm>
            <a:off x="257042" y="3043673"/>
            <a:ext cx="1448666" cy="1934252"/>
          </a:xfrm>
          <a:prstGeom prst="rect">
            <a:avLst/>
          </a:prstGeom>
        </p:spPr>
      </p:pic>
      <p:pic>
        <p:nvPicPr>
          <p:cNvPr id="11" name="Picture 10"/>
          <p:cNvPicPr>
            <a:picLocks noChangeAspect="1"/>
          </p:cNvPicPr>
          <p:nvPr/>
        </p:nvPicPr>
        <p:blipFill>
          <a:blip r:embed="rId5"/>
          <a:stretch>
            <a:fillRect/>
          </a:stretch>
        </p:blipFill>
        <p:spPr>
          <a:xfrm>
            <a:off x="2935898" y="2986490"/>
            <a:ext cx="2745032" cy="2048618"/>
          </a:xfrm>
          <a:prstGeom prst="rect">
            <a:avLst/>
          </a:prstGeom>
        </p:spPr>
      </p:pic>
    </p:spTree>
    <p:extLst>
      <p:ext uri="{BB962C8B-B14F-4D97-AF65-F5344CB8AC3E}">
        <p14:creationId xmlns:p14="http://schemas.microsoft.com/office/powerpoint/2010/main" val="22449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4"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24</a:t>
            </a:fld>
            <a:endParaRPr lang="en"/>
          </a:p>
        </p:txBody>
      </p:sp>
      <p:sp>
        <p:nvSpPr>
          <p:cNvPr id="5"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24</a:t>
            </a:fld>
            <a:endParaRPr lang="en"/>
          </a:p>
        </p:txBody>
      </p:sp>
      <p:sp>
        <p:nvSpPr>
          <p:cNvPr id="6"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24</a:t>
            </a:fld>
            <a:endParaRPr lang="en"/>
          </a:p>
        </p:txBody>
      </p:sp>
      <p:sp>
        <p:nvSpPr>
          <p:cNvPr id="7"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24</a:t>
            </a:fld>
            <a:endParaRPr lang="en"/>
          </a:p>
        </p:txBody>
      </p:sp>
      <p:grpSp>
        <p:nvGrpSpPr>
          <p:cNvPr id="8" name="Group 7"/>
          <p:cNvGrpSpPr/>
          <p:nvPr/>
        </p:nvGrpSpPr>
        <p:grpSpPr>
          <a:xfrm>
            <a:off x="507863" y="879483"/>
            <a:ext cx="8229599" cy="1384995"/>
            <a:chOff x="16907" y="793186"/>
            <a:chExt cx="9638145" cy="1384995"/>
          </a:xfrm>
        </p:grpSpPr>
        <p:sp>
          <p:nvSpPr>
            <p:cNvPr id="9" name="TextBox 8"/>
            <p:cNvSpPr txBox="1"/>
            <p:nvPr/>
          </p:nvSpPr>
          <p:spPr>
            <a:xfrm>
              <a:off x="16907" y="800961"/>
              <a:ext cx="1987739" cy="738664"/>
            </a:xfrm>
            <a:prstGeom prst="rect">
              <a:avLst/>
            </a:prstGeom>
            <a:noFill/>
            <a:ln>
              <a:solidFill>
                <a:srgbClr val="FFC000"/>
              </a:solidFill>
            </a:ln>
          </p:spPr>
          <p:txBody>
            <a:bodyPr wrap="square" rtlCol="0">
              <a:spAutoFit/>
            </a:bodyPr>
            <a:lstStyle/>
            <a:p>
              <a:pPr algn="ctr">
                <a:lnSpc>
                  <a:spcPct val="150000"/>
                </a:lnSpc>
              </a:pPr>
              <a:r>
                <a:rPr lang="en-US" sz="2800" b="1" i="1" dirty="0" err="1" smtClean="0"/>
                <a:t>Ví</a:t>
              </a:r>
              <a:r>
                <a:rPr lang="en-US" sz="2800" b="1" i="1" dirty="0" smtClean="0"/>
                <a:t> </a:t>
              </a:r>
              <a:r>
                <a:rPr lang="en-US" sz="2800" b="1" i="1" dirty="0" err="1" smtClean="0"/>
                <a:t>dụ</a:t>
              </a:r>
              <a:r>
                <a:rPr lang="en-US" sz="2800" b="1" i="1" dirty="0" smtClean="0"/>
                <a:t> 5: </a:t>
              </a:r>
              <a:endParaRPr lang="vi-VN" sz="2800" b="1" i="1" dirty="0"/>
            </a:p>
          </p:txBody>
        </p:sp>
        <p:sp>
          <p:nvSpPr>
            <p:cNvPr id="10" name="TextBox 9"/>
            <p:cNvSpPr txBox="1"/>
            <p:nvPr/>
          </p:nvSpPr>
          <p:spPr>
            <a:xfrm>
              <a:off x="2004646" y="793186"/>
              <a:ext cx="7650406" cy="1384995"/>
            </a:xfrm>
            <a:prstGeom prst="rect">
              <a:avLst/>
            </a:prstGeom>
            <a:noFill/>
          </p:spPr>
          <p:txBody>
            <a:bodyPr wrap="square" rtlCol="0">
              <a:spAutoFit/>
            </a:bodyPr>
            <a:lstStyle/>
            <a:p>
              <a:pPr>
                <a:lnSpc>
                  <a:spcPct val="150000"/>
                </a:lnSpc>
              </a:pPr>
              <a:r>
                <a:rPr lang="en-US" sz="2800" dirty="0" err="1" smtClean="0"/>
                <a:t>Tính</a:t>
              </a:r>
              <a:r>
                <a:rPr lang="en-US" sz="2800" dirty="0" smtClean="0"/>
                <a:t> </a:t>
              </a:r>
              <a:r>
                <a:rPr lang="en-US" sz="2800" dirty="0" err="1" smtClean="0"/>
                <a:t>giá</a:t>
              </a:r>
              <a:r>
                <a:rPr lang="en-US" sz="2800" dirty="0" smtClean="0"/>
                <a:t> </a:t>
              </a:r>
              <a:r>
                <a:rPr lang="en-US" sz="2800" dirty="0" err="1" smtClean="0"/>
                <a:t>trị</a:t>
              </a:r>
              <a:r>
                <a:rPr lang="en-US" sz="2800" dirty="0" smtClean="0"/>
                <a:t> </a:t>
              </a:r>
              <a:r>
                <a:rPr lang="en-US" sz="2800" dirty="0" err="1" smtClean="0"/>
                <a:t>của</a:t>
              </a:r>
              <a:r>
                <a:rPr lang="en-US" sz="2800" dirty="0" smtClean="0"/>
                <a:t> </a:t>
              </a:r>
              <a:r>
                <a:rPr lang="en-US" sz="2800" dirty="0" err="1" smtClean="0"/>
                <a:t>biểu</a:t>
              </a:r>
              <a:r>
                <a:rPr lang="en-US" sz="2800" dirty="0" smtClean="0"/>
                <a:t> </a:t>
              </a:r>
              <a:r>
                <a:rPr lang="en-US" sz="2800" dirty="0" err="1" smtClean="0"/>
                <a:t>thức</a:t>
              </a:r>
              <a:r>
                <a:rPr lang="en-US" sz="2800" dirty="0" smtClean="0"/>
                <a:t>: </a:t>
              </a:r>
            </a:p>
            <a:p>
              <a:pPr>
                <a:lnSpc>
                  <a:spcPct val="150000"/>
                </a:lnSpc>
              </a:pPr>
              <a:r>
                <a:rPr lang="en-US" sz="2800" dirty="0" smtClean="0"/>
                <a:t>80 – [130 – 8 . (</a:t>
              </a:r>
              <a:r>
                <a:rPr lang="en-US" sz="2800" smtClean="0"/>
                <a:t>7 - 4)</a:t>
              </a:r>
              <a:r>
                <a:rPr lang="en-US" sz="2800" baseline="30000" smtClean="0"/>
                <a:t>2 </a:t>
              </a:r>
              <a:r>
                <a:rPr lang="en-US" sz="2800" dirty="0"/>
                <a:t>]</a:t>
              </a:r>
              <a:endParaRPr lang="vi-VN" sz="2800" dirty="0"/>
            </a:p>
          </p:txBody>
        </p:sp>
      </p:grpSp>
      <p:sp>
        <p:nvSpPr>
          <p:cNvPr id="12" name="TextBox 11"/>
          <p:cNvSpPr txBox="1"/>
          <p:nvPr/>
        </p:nvSpPr>
        <p:spPr>
          <a:xfrm>
            <a:off x="1919710" y="2272253"/>
            <a:ext cx="3570776" cy="658835"/>
          </a:xfrm>
          <a:prstGeom prst="rect">
            <a:avLst/>
          </a:prstGeom>
          <a:noFill/>
        </p:spPr>
        <p:txBody>
          <a:bodyPr wrap="square" rtlCol="0">
            <a:spAutoFit/>
          </a:bodyPr>
          <a:lstStyle/>
          <a:p>
            <a:pPr>
              <a:lnSpc>
                <a:spcPct val="150000"/>
              </a:lnSpc>
            </a:pPr>
            <a:r>
              <a:rPr lang="en-US" sz="2800" dirty="0" smtClean="0"/>
              <a:t>= </a:t>
            </a:r>
            <a:r>
              <a:rPr lang="en-US" sz="2800" dirty="0"/>
              <a:t>80 – [130 – 8 . </a:t>
            </a:r>
            <a:r>
              <a:rPr lang="en-US" sz="2800" dirty="0" smtClean="0"/>
              <a:t>3</a:t>
            </a:r>
            <a:r>
              <a:rPr lang="en-US" sz="2800" baseline="30000" dirty="0" smtClean="0"/>
              <a:t>2</a:t>
            </a:r>
            <a:r>
              <a:rPr lang="en-US" sz="2800" dirty="0"/>
              <a:t>]</a:t>
            </a:r>
            <a:endParaRPr lang="en-US" sz="2800" dirty="0" smtClean="0"/>
          </a:p>
        </p:txBody>
      </p:sp>
      <p:sp>
        <p:nvSpPr>
          <p:cNvPr id="13" name="TextBox 12"/>
          <p:cNvSpPr txBox="1"/>
          <p:nvPr/>
        </p:nvSpPr>
        <p:spPr>
          <a:xfrm>
            <a:off x="1919710" y="2931088"/>
            <a:ext cx="4291745" cy="738664"/>
          </a:xfrm>
          <a:prstGeom prst="rect">
            <a:avLst/>
          </a:prstGeom>
          <a:noFill/>
        </p:spPr>
        <p:txBody>
          <a:bodyPr wrap="square" rtlCol="0">
            <a:spAutoFit/>
          </a:bodyPr>
          <a:lstStyle/>
          <a:p>
            <a:pPr>
              <a:lnSpc>
                <a:spcPct val="150000"/>
              </a:lnSpc>
            </a:pPr>
            <a:r>
              <a:rPr lang="en-US" sz="2800" smtClean="0"/>
              <a:t>= </a:t>
            </a:r>
            <a:r>
              <a:rPr lang="en-US" sz="2800" smtClean="0"/>
              <a:t>80 </a:t>
            </a:r>
            <a:r>
              <a:rPr lang="en-US" sz="2800" dirty="0"/>
              <a:t>– [130 – 8 . 9</a:t>
            </a:r>
            <a:r>
              <a:rPr lang="en-US" sz="2800" dirty="0" smtClean="0"/>
              <a:t>]</a:t>
            </a:r>
            <a:endParaRPr lang="en-US" sz="2800" dirty="0"/>
          </a:p>
        </p:txBody>
      </p:sp>
      <p:pic>
        <p:nvPicPr>
          <p:cNvPr id="14" name="Picture 13"/>
          <p:cNvPicPr>
            <a:picLocks noChangeAspect="1"/>
          </p:cNvPicPr>
          <p:nvPr/>
        </p:nvPicPr>
        <p:blipFill>
          <a:blip r:embed="rId2"/>
          <a:stretch>
            <a:fillRect/>
          </a:stretch>
        </p:blipFill>
        <p:spPr>
          <a:xfrm>
            <a:off x="7234970" y="17593"/>
            <a:ext cx="1909030" cy="1437971"/>
          </a:xfrm>
          <a:prstGeom prst="rect">
            <a:avLst/>
          </a:prstGeom>
        </p:spPr>
      </p:pic>
      <p:sp>
        <p:nvSpPr>
          <p:cNvPr id="15" name="TextBox 14"/>
          <p:cNvSpPr txBox="1"/>
          <p:nvPr/>
        </p:nvSpPr>
        <p:spPr>
          <a:xfrm>
            <a:off x="1919710" y="4135465"/>
            <a:ext cx="4872039" cy="658835"/>
          </a:xfrm>
          <a:prstGeom prst="rect">
            <a:avLst/>
          </a:prstGeom>
          <a:noFill/>
        </p:spPr>
        <p:txBody>
          <a:bodyPr wrap="square" rtlCol="0">
            <a:spAutoFit/>
          </a:bodyPr>
          <a:lstStyle/>
          <a:p>
            <a:pPr>
              <a:lnSpc>
                <a:spcPct val="150000"/>
              </a:lnSpc>
            </a:pPr>
            <a:r>
              <a:rPr lang="en-US" sz="2800" dirty="0" smtClean="0"/>
              <a:t>=  80 – 58 = 22</a:t>
            </a:r>
            <a:endParaRPr lang="en-US" sz="2800" dirty="0"/>
          </a:p>
        </p:txBody>
      </p:sp>
      <p:sp>
        <p:nvSpPr>
          <p:cNvPr id="16" name="TextBox 15"/>
          <p:cNvSpPr txBox="1"/>
          <p:nvPr/>
        </p:nvSpPr>
        <p:spPr>
          <a:xfrm>
            <a:off x="1919710" y="3553835"/>
            <a:ext cx="4291745" cy="738664"/>
          </a:xfrm>
          <a:prstGeom prst="rect">
            <a:avLst/>
          </a:prstGeom>
          <a:noFill/>
        </p:spPr>
        <p:txBody>
          <a:bodyPr wrap="square" rtlCol="0">
            <a:spAutoFit/>
          </a:bodyPr>
          <a:lstStyle/>
          <a:p>
            <a:pPr>
              <a:lnSpc>
                <a:spcPct val="150000"/>
              </a:lnSpc>
            </a:pPr>
            <a:r>
              <a:rPr lang="en-US" sz="2800" smtClean="0"/>
              <a:t>= </a:t>
            </a:r>
            <a:r>
              <a:rPr lang="en-US" sz="2800" smtClean="0"/>
              <a:t>80 </a:t>
            </a:r>
            <a:r>
              <a:rPr lang="en-US" sz="2800" dirty="0"/>
              <a:t>– [130 </a:t>
            </a:r>
            <a:r>
              <a:rPr lang="en-US" sz="2800"/>
              <a:t>– </a:t>
            </a:r>
            <a:r>
              <a:rPr lang="en-US" sz="2800" smtClean="0"/>
              <a:t>72</a:t>
            </a:r>
            <a:r>
              <a:rPr lang="en-US" sz="2800" smtClean="0"/>
              <a:t>]</a:t>
            </a:r>
            <a:endParaRPr lang="en-US" sz="2800" dirty="0"/>
          </a:p>
        </p:txBody>
      </p:sp>
    </p:spTree>
    <p:extLst>
      <p:ext uri="{BB962C8B-B14F-4D97-AF65-F5344CB8AC3E}">
        <p14:creationId xmlns:p14="http://schemas.microsoft.com/office/powerpoint/2010/main" val="2883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3"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25</a:t>
            </a:fld>
            <a:endParaRPr lang="en"/>
          </a:p>
        </p:txBody>
      </p:sp>
      <p:sp>
        <p:nvSpPr>
          <p:cNvPr id="4" name="Horizontal Scroll 3"/>
          <p:cNvSpPr/>
          <p:nvPr/>
        </p:nvSpPr>
        <p:spPr>
          <a:xfrm>
            <a:off x="1652530" y="133479"/>
            <a:ext cx="7193048" cy="1684473"/>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u="sng" dirty="0" err="1" smtClean="0">
                <a:solidFill>
                  <a:schemeClr val="tx1"/>
                </a:solidFill>
              </a:rPr>
              <a:t>Luyện</a:t>
            </a:r>
            <a:r>
              <a:rPr lang="en-US" sz="2800" b="1" i="1" u="sng" dirty="0" smtClean="0">
                <a:solidFill>
                  <a:schemeClr val="tx1"/>
                </a:solidFill>
              </a:rPr>
              <a:t> </a:t>
            </a:r>
            <a:r>
              <a:rPr lang="en-US" sz="2800" b="1" i="1" u="sng" dirty="0" err="1" smtClean="0">
                <a:solidFill>
                  <a:schemeClr val="tx1"/>
                </a:solidFill>
              </a:rPr>
              <a:t>tập</a:t>
            </a:r>
            <a:r>
              <a:rPr lang="en-US" sz="2800" b="1" i="1" u="sng" dirty="0" smtClean="0">
                <a:solidFill>
                  <a:schemeClr val="tx1"/>
                </a:solidFill>
              </a:rPr>
              <a:t> 5</a:t>
            </a:r>
            <a:r>
              <a:rPr lang="en-US" sz="2800" b="1" dirty="0" smtClean="0">
                <a:solidFill>
                  <a:schemeClr val="tx1"/>
                </a:solidFill>
              </a:rPr>
              <a:t>:</a:t>
            </a:r>
            <a:r>
              <a:rPr lang="en-US" sz="2800" dirty="0" smtClean="0">
                <a:solidFill>
                  <a:schemeClr val="tx1"/>
                </a:solidFill>
              </a:rPr>
              <a:t> </a:t>
            </a:r>
            <a:r>
              <a:rPr lang="en-US" sz="2800" dirty="0" err="1" smtClean="0">
                <a:solidFill>
                  <a:schemeClr val="tx1"/>
                </a:solidFill>
              </a:rPr>
              <a:t>Tính</a:t>
            </a:r>
            <a:r>
              <a:rPr lang="en-US" sz="2800" dirty="0" smtClean="0">
                <a:solidFill>
                  <a:schemeClr val="tx1"/>
                </a:solidFill>
              </a:rPr>
              <a:t> </a:t>
            </a:r>
            <a:r>
              <a:rPr lang="en-US" sz="2800" dirty="0" err="1" smtClean="0">
                <a:solidFill>
                  <a:schemeClr val="tx1"/>
                </a:solidFill>
              </a:rPr>
              <a:t>giá</a:t>
            </a:r>
            <a:r>
              <a:rPr lang="en-US" sz="2800" dirty="0" smtClean="0">
                <a:solidFill>
                  <a:schemeClr val="tx1"/>
                </a:solidFill>
              </a:rPr>
              <a:t> </a:t>
            </a:r>
            <a:r>
              <a:rPr lang="en-US" sz="2800" dirty="0" err="1" smtClean="0">
                <a:solidFill>
                  <a:schemeClr val="tx1"/>
                </a:solidFill>
              </a:rPr>
              <a:t>trị</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biểu</a:t>
            </a:r>
            <a:r>
              <a:rPr lang="en-US" sz="2800" dirty="0" smtClean="0">
                <a:solidFill>
                  <a:schemeClr val="tx1"/>
                </a:solidFill>
              </a:rPr>
              <a:t> </a:t>
            </a:r>
            <a:r>
              <a:rPr lang="en-US" sz="2800" dirty="0" err="1" smtClean="0">
                <a:solidFill>
                  <a:schemeClr val="tx1"/>
                </a:solidFill>
              </a:rPr>
              <a:t>thức</a:t>
            </a:r>
            <a:r>
              <a:rPr lang="en-US" sz="2800" dirty="0" smtClean="0">
                <a:solidFill>
                  <a:schemeClr val="tx1"/>
                </a:solidFill>
              </a:rPr>
              <a:t>:</a:t>
            </a:r>
          </a:p>
          <a:p>
            <a:pPr algn="ctr">
              <a:lnSpc>
                <a:spcPct val="150000"/>
              </a:lnSpc>
            </a:pPr>
            <a:r>
              <a:rPr lang="en-US" sz="2800" dirty="0" smtClean="0">
                <a:solidFill>
                  <a:schemeClr val="tx1"/>
                </a:solidFill>
              </a:rPr>
              <a:t>35 </a:t>
            </a:r>
            <a:r>
              <a:rPr lang="en-US" sz="2800" smtClean="0">
                <a:solidFill>
                  <a:schemeClr val="tx1"/>
                </a:solidFill>
              </a:rPr>
              <a:t>– </a:t>
            </a:r>
            <a:r>
              <a:rPr lang="en-US" sz="2800" smtClean="0">
                <a:solidFill>
                  <a:schemeClr val="tx1"/>
                </a:solidFill>
              </a:rPr>
              <a:t>{5 </a:t>
            </a:r>
            <a:r>
              <a:rPr lang="en-US" sz="2800" dirty="0" smtClean="0">
                <a:solidFill>
                  <a:schemeClr val="tx1"/>
                </a:solidFill>
              </a:rPr>
              <a:t>.[(16 + 12) : 4 + 3] – 2.10}</a:t>
            </a:r>
          </a:p>
        </p:txBody>
      </p:sp>
      <p:sp>
        <p:nvSpPr>
          <p:cNvPr id="5" name="TextBox 4"/>
          <p:cNvSpPr txBox="1"/>
          <p:nvPr/>
        </p:nvSpPr>
        <p:spPr>
          <a:xfrm>
            <a:off x="2489813" y="2483385"/>
            <a:ext cx="5409622" cy="1200329"/>
          </a:xfrm>
          <a:prstGeom prst="rect">
            <a:avLst/>
          </a:prstGeom>
          <a:noFill/>
        </p:spPr>
        <p:txBody>
          <a:bodyPr wrap="square" rtlCol="0">
            <a:spAutoFit/>
          </a:bodyPr>
          <a:lstStyle/>
          <a:p>
            <a:pPr algn="ctr">
              <a:lnSpc>
                <a:spcPct val="150000"/>
              </a:lnSpc>
            </a:pPr>
            <a:r>
              <a:rPr lang="en-US" sz="2400" dirty="0">
                <a:solidFill>
                  <a:schemeClr val="tx1"/>
                </a:solidFill>
              </a:rPr>
              <a:t>35 </a:t>
            </a:r>
            <a:r>
              <a:rPr lang="en-US" sz="2400">
                <a:solidFill>
                  <a:schemeClr val="tx1"/>
                </a:solidFill>
              </a:rPr>
              <a:t>– </a:t>
            </a:r>
            <a:r>
              <a:rPr lang="en-US" sz="2400" smtClean="0">
                <a:solidFill>
                  <a:schemeClr val="tx1"/>
                </a:solidFill>
              </a:rPr>
              <a:t>{5 . [(</a:t>
            </a:r>
            <a:r>
              <a:rPr lang="en-US" sz="2400" dirty="0">
                <a:solidFill>
                  <a:schemeClr val="tx1"/>
                </a:solidFill>
              </a:rPr>
              <a:t>16 + 12) : 4 + 3] </a:t>
            </a:r>
            <a:r>
              <a:rPr lang="en-US" sz="2400">
                <a:solidFill>
                  <a:schemeClr val="tx1"/>
                </a:solidFill>
              </a:rPr>
              <a:t>– </a:t>
            </a:r>
            <a:r>
              <a:rPr lang="en-US" sz="2400" smtClean="0">
                <a:solidFill>
                  <a:schemeClr val="tx1"/>
                </a:solidFill>
              </a:rPr>
              <a:t>2 . 10</a:t>
            </a:r>
            <a:r>
              <a:rPr lang="en-US" sz="2400" dirty="0">
                <a:solidFill>
                  <a:schemeClr val="tx1"/>
                </a:solidFill>
              </a:rPr>
              <a:t>}</a:t>
            </a:r>
          </a:p>
          <a:p>
            <a:pPr algn="just">
              <a:lnSpc>
                <a:spcPct val="150000"/>
              </a:lnSpc>
            </a:pPr>
            <a:r>
              <a:rPr lang="vi-VN" sz="2400" dirty="0"/>
              <a:t>= 35 - {5 . [28 : 4 + 3] - 20</a:t>
            </a:r>
            <a:r>
              <a:rPr lang="vi-VN" sz="2400" dirty="0" smtClean="0"/>
              <a:t>}</a:t>
            </a:r>
            <a:endParaRPr lang="en-US" sz="2400" dirty="0" smtClean="0"/>
          </a:p>
        </p:txBody>
      </p:sp>
      <p:sp>
        <p:nvSpPr>
          <p:cNvPr id="6" name="TextBox 5"/>
          <p:cNvSpPr txBox="1"/>
          <p:nvPr/>
        </p:nvSpPr>
        <p:spPr>
          <a:xfrm>
            <a:off x="3760629" y="1964341"/>
            <a:ext cx="1777285"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pic>
        <p:nvPicPr>
          <p:cNvPr id="8" name="Picture 7"/>
          <p:cNvPicPr>
            <a:picLocks noChangeAspect="1"/>
          </p:cNvPicPr>
          <p:nvPr/>
        </p:nvPicPr>
        <p:blipFill rotWithShape="1">
          <a:blip r:embed="rId2"/>
          <a:srcRect l="1749" t="1818" r="699" b="2831"/>
          <a:stretch/>
        </p:blipFill>
        <p:spPr>
          <a:xfrm>
            <a:off x="256080" y="4194979"/>
            <a:ext cx="1747296" cy="883042"/>
          </a:xfrm>
          <a:prstGeom prst="rect">
            <a:avLst/>
          </a:prstGeom>
        </p:spPr>
      </p:pic>
      <p:sp>
        <p:nvSpPr>
          <p:cNvPr id="9" name="TextBox 8"/>
          <p:cNvSpPr txBox="1"/>
          <p:nvPr/>
        </p:nvSpPr>
        <p:spPr>
          <a:xfrm>
            <a:off x="2489814" y="3567529"/>
            <a:ext cx="4835121" cy="577850"/>
          </a:xfrm>
          <a:prstGeom prst="rect">
            <a:avLst/>
          </a:prstGeom>
          <a:noFill/>
        </p:spPr>
        <p:txBody>
          <a:bodyPr wrap="square" rtlCol="0">
            <a:spAutoFit/>
          </a:bodyPr>
          <a:lstStyle/>
          <a:p>
            <a:pPr>
              <a:lnSpc>
                <a:spcPct val="150000"/>
              </a:lnSpc>
            </a:pPr>
            <a:r>
              <a:rPr lang="vi-VN" sz="2400" dirty="0"/>
              <a:t>= 35 - {5 . [7 + 3] - 20} </a:t>
            </a:r>
            <a:endParaRPr lang="en-US" sz="2400" dirty="0"/>
          </a:p>
        </p:txBody>
      </p:sp>
      <p:sp>
        <p:nvSpPr>
          <p:cNvPr id="10" name="TextBox 9"/>
          <p:cNvSpPr txBox="1"/>
          <p:nvPr/>
        </p:nvSpPr>
        <p:spPr>
          <a:xfrm>
            <a:off x="2489814" y="4016632"/>
            <a:ext cx="4835121" cy="577850"/>
          </a:xfrm>
          <a:prstGeom prst="rect">
            <a:avLst/>
          </a:prstGeom>
          <a:noFill/>
        </p:spPr>
        <p:txBody>
          <a:bodyPr wrap="square" rtlCol="0">
            <a:spAutoFit/>
          </a:bodyPr>
          <a:lstStyle/>
          <a:p>
            <a:pPr>
              <a:lnSpc>
                <a:spcPct val="150000"/>
              </a:lnSpc>
            </a:pPr>
            <a:r>
              <a:rPr lang="vi-VN" sz="2400" dirty="0"/>
              <a:t>= 35 - {5 . 10 - 20} </a:t>
            </a:r>
            <a:endParaRPr lang="en-US" sz="2400" dirty="0"/>
          </a:p>
        </p:txBody>
      </p:sp>
      <p:sp>
        <p:nvSpPr>
          <p:cNvPr id="11" name="TextBox 10"/>
          <p:cNvSpPr txBox="1"/>
          <p:nvPr/>
        </p:nvSpPr>
        <p:spPr>
          <a:xfrm>
            <a:off x="2489813" y="4501572"/>
            <a:ext cx="4835121" cy="646331"/>
          </a:xfrm>
          <a:prstGeom prst="rect">
            <a:avLst/>
          </a:prstGeom>
          <a:noFill/>
        </p:spPr>
        <p:txBody>
          <a:bodyPr wrap="square" rtlCol="0">
            <a:spAutoFit/>
          </a:bodyPr>
          <a:lstStyle/>
          <a:p>
            <a:pPr>
              <a:lnSpc>
                <a:spcPct val="150000"/>
              </a:lnSpc>
            </a:pPr>
            <a:r>
              <a:rPr lang="vi-VN" sz="2400" dirty="0"/>
              <a:t>= </a:t>
            </a:r>
            <a:r>
              <a:rPr lang="vi-VN" sz="2400" smtClean="0"/>
              <a:t>35 </a:t>
            </a:r>
            <a:r>
              <a:rPr lang="vi-VN" sz="2400" smtClean="0"/>
              <a:t>– </a:t>
            </a:r>
            <a:r>
              <a:rPr lang="en-GB" sz="2400" smtClean="0"/>
              <a:t>{50 – 20} = 35 - </a:t>
            </a:r>
            <a:r>
              <a:rPr lang="vi-VN" sz="2400" smtClean="0"/>
              <a:t>30 </a:t>
            </a:r>
            <a:r>
              <a:rPr lang="vi-VN" sz="2400" dirty="0"/>
              <a:t>= 5</a:t>
            </a:r>
            <a:endParaRPr lang="en-US" sz="2400" dirty="0"/>
          </a:p>
        </p:txBody>
      </p:sp>
    </p:spTree>
    <p:extLst>
      <p:ext uri="{BB962C8B-B14F-4D97-AF65-F5344CB8AC3E}">
        <p14:creationId xmlns:p14="http://schemas.microsoft.com/office/powerpoint/2010/main" val="35930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31982" y="467732"/>
            <a:ext cx="4642339" cy="646331"/>
          </a:xfrm>
          <a:prstGeom prst="rect">
            <a:avLst/>
          </a:prstGeom>
          <a:noFill/>
        </p:spPr>
        <p:txBody>
          <a:bodyPr wrap="square" rtlCol="0">
            <a:spAutoFit/>
          </a:bodyPr>
          <a:lstStyle/>
          <a:p>
            <a:r>
              <a:rPr lang="en-US" sz="3600" b="1" dirty="0" smtClean="0">
                <a:solidFill>
                  <a:schemeClr val="bg1"/>
                </a:solidFill>
              </a:rPr>
              <a:t>LUYỆN TẬP</a:t>
            </a:r>
            <a:endParaRPr lang="vi-VN" sz="3600" b="1" dirty="0">
              <a:solidFill>
                <a:schemeClr val="bg1"/>
              </a:solidFill>
            </a:endParaRPr>
          </a:p>
        </p:txBody>
      </p:sp>
      <p:sp>
        <p:nvSpPr>
          <p:cNvPr id="7" name="TextBox 6"/>
          <p:cNvSpPr txBox="1"/>
          <p:nvPr/>
        </p:nvSpPr>
        <p:spPr>
          <a:xfrm>
            <a:off x="293683" y="1381675"/>
            <a:ext cx="8013805" cy="523220"/>
          </a:xfrm>
          <a:prstGeom prst="rect">
            <a:avLst/>
          </a:prstGeom>
          <a:noFill/>
        </p:spPr>
        <p:txBody>
          <a:bodyPr wrap="square" rtlCol="0">
            <a:spAutoFit/>
          </a:bodyPr>
          <a:lstStyle/>
          <a:p>
            <a:pPr algn="ctr"/>
            <a:r>
              <a:rPr lang="en-US" sz="2800" b="1" dirty="0" err="1" smtClean="0"/>
              <a:t>Tính</a:t>
            </a:r>
            <a:r>
              <a:rPr lang="en-US" sz="2800" b="1" dirty="0" smtClean="0"/>
              <a:t> </a:t>
            </a:r>
            <a:r>
              <a:rPr lang="en-US" sz="2800" b="1" dirty="0" err="1" smtClean="0"/>
              <a:t>giá</a:t>
            </a:r>
            <a:r>
              <a:rPr lang="en-US" sz="2800" b="1" dirty="0" smtClean="0"/>
              <a:t> </a:t>
            </a:r>
            <a:r>
              <a:rPr lang="en-US" sz="2800" b="1" dirty="0" err="1" smtClean="0"/>
              <a:t>trị</a:t>
            </a:r>
            <a:r>
              <a:rPr lang="en-US" sz="2800" b="1" dirty="0" smtClean="0"/>
              <a:t> </a:t>
            </a:r>
            <a:r>
              <a:rPr lang="en-US" sz="2800" b="1" dirty="0" err="1" smtClean="0"/>
              <a:t>của</a:t>
            </a:r>
            <a:r>
              <a:rPr lang="en-US" sz="2800" b="1" dirty="0" smtClean="0"/>
              <a:t> </a:t>
            </a:r>
            <a:r>
              <a:rPr lang="en-US" sz="2800" b="1" dirty="0" err="1" smtClean="0"/>
              <a:t>biểu</a:t>
            </a:r>
            <a:r>
              <a:rPr lang="en-US" sz="2800" b="1" dirty="0" smtClean="0"/>
              <a:t> </a:t>
            </a:r>
            <a:r>
              <a:rPr lang="en-US" sz="2800" b="1" dirty="0" err="1" smtClean="0"/>
              <a:t>thức</a:t>
            </a:r>
            <a:r>
              <a:rPr lang="en-US" sz="2800" b="1" dirty="0" smtClean="0"/>
              <a:t> :</a:t>
            </a:r>
            <a:endParaRPr lang="vi-VN" sz="2800" dirty="0"/>
          </a:p>
        </p:txBody>
      </p:sp>
      <p:sp>
        <p:nvSpPr>
          <p:cNvPr id="2" name="TextBox 1"/>
          <p:cNvSpPr txBox="1"/>
          <p:nvPr/>
        </p:nvSpPr>
        <p:spPr>
          <a:xfrm>
            <a:off x="141668" y="2221068"/>
            <a:ext cx="437990" cy="369332"/>
          </a:xfrm>
          <a:prstGeom prst="rect">
            <a:avLst/>
          </a:prstGeom>
          <a:noFill/>
        </p:spPr>
        <p:txBody>
          <a:bodyPr wrap="square" rtlCol="0">
            <a:spAutoFit/>
          </a:bodyPr>
          <a:lstStyle/>
          <a:p>
            <a:r>
              <a:rPr lang="en-US" sz="1800" b="1" dirty="0" smtClean="0"/>
              <a:t>1. </a:t>
            </a:r>
            <a:endParaRPr lang="vi-VN" sz="1800" b="1" dirty="0"/>
          </a:p>
        </p:txBody>
      </p:sp>
      <p:sp>
        <p:nvSpPr>
          <p:cNvPr id="32" name="TextBox 31"/>
          <p:cNvSpPr txBox="1"/>
          <p:nvPr/>
        </p:nvSpPr>
        <p:spPr>
          <a:xfrm>
            <a:off x="404382" y="2110582"/>
            <a:ext cx="2622143" cy="553998"/>
          </a:xfrm>
          <a:prstGeom prst="rect">
            <a:avLst/>
          </a:prstGeom>
          <a:noFill/>
        </p:spPr>
        <p:txBody>
          <a:bodyPr wrap="square" rtlCol="0">
            <a:spAutoFit/>
          </a:bodyPr>
          <a:lstStyle/>
          <a:p>
            <a:pPr>
              <a:lnSpc>
                <a:spcPct val="150000"/>
              </a:lnSpc>
            </a:pPr>
            <a:r>
              <a:rPr lang="en-US" sz="2000" dirty="0" smtClean="0"/>
              <a:t>a) 2370 -  179 + 21</a:t>
            </a:r>
            <a:endParaRPr lang="vi-VN" sz="2000" dirty="0"/>
          </a:p>
        </p:txBody>
      </p:sp>
      <p:sp>
        <p:nvSpPr>
          <p:cNvPr id="36" name="TextBox 35"/>
          <p:cNvSpPr txBox="1"/>
          <p:nvPr/>
        </p:nvSpPr>
        <p:spPr>
          <a:xfrm>
            <a:off x="2815162" y="1917519"/>
            <a:ext cx="437990" cy="369332"/>
          </a:xfrm>
          <a:prstGeom prst="rect">
            <a:avLst/>
          </a:prstGeom>
          <a:noFill/>
        </p:spPr>
        <p:txBody>
          <a:bodyPr wrap="square" rtlCol="0">
            <a:spAutoFit/>
          </a:bodyPr>
          <a:lstStyle/>
          <a:p>
            <a:endParaRPr lang="vi-VN" sz="1800" b="1" dirty="0"/>
          </a:p>
        </p:txBody>
      </p:sp>
      <p:sp>
        <p:nvSpPr>
          <p:cNvPr id="37" name="TextBox 36"/>
          <p:cNvSpPr txBox="1"/>
          <p:nvPr/>
        </p:nvSpPr>
        <p:spPr>
          <a:xfrm>
            <a:off x="3313160" y="2070827"/>
            <a:ext cx="2622143" cy="553998"/>
          </a:xfrm>
          <a:prstGeom prst="rect">
            <a:avLst/>
          </a:prstGeom>
          <a:noFill/>
        </p:spPr>
        <p:txBody>
          <a:bodyPr wrap="square" rtlCol="0">
            <a:spAutoFit/>
          </a:bodyPr>
          <a:lstStyle/>
          <a:p>
            <a:pPr>
              <a:lnSpc>
                <a:spcPct val="150000"/>
              </a:lnSpc>
            </a:pPr>
            <a:r>
              <a:rPr lang="en-US" sz="2000" dirty="0" smtClean="0"/>
              <a:t>b) 100 : 5 : 4</a:t>
            </a:r>
            <a:endParaRPr lang="vi-VN" sz="2000" dirty="0"/>
          </a:p>
        </p:txBody>
      </p:sp>
      <p:sp>
        <p:nvSpPr>
          <p:cNvPr id="38" name="TextBox 37"/>
          <p:cNvSpPr txBox="1"/>
          <p:nvPr/>
        </p:nvSpPr>
        <p:spPr>
          <a:xfrm>
            <a:off x="5995311" y="2023342"/>
            <a:ext cx="2622143" cy="553998"/>
          </a:xfrm>
          <a:prstGeom prst="rect">
            <a:avLst/>
          </a:prstGeom>
          <a:noFill/>
        </p:spPr>
        <p:txBody>
          <a:bodyPr wrap="square" rtlCol="0">
            <a:spAutoFit/>
          </a:bodyPr>
          <a:lstStyle/>
          <a:p>
            <a:pPr>
              <a:lnSpc>
                <a:spcPct val="150000"/>
              </a:lnSpc>
            </a:pPr>
            <a:r>
              <a:rPr lang="en-US" sz="2000" dirty="0" smtClean="0"/>
              <a:t>c) 396 : 18 : 2</a:t>
            </a:r>
            <a:endParaRPr lang="vi-VN" sz="2000" dirty="0"/>
          </a:p>
        </p:txBody>
      </p:sp>
      <p:sp>
        <p:nvSpPr>
          <p:cNvPr id="39" name="TextBox 38"/>
          <p:cNvSpPr txBox="1"/>
          <p:nvPr/>
        </p:nvSpPr>
        <p:spPr>
          <a:xfrm>
            <a:off x="174993" y="2961463"/>
            <a:ext cx="2622143" cy="553998"/>
          </a:xfrm>
          <a:prstGeom prst="rect">
            <a:avLst/>
          </a:prstGeom>
          <a:noFill/>
        </p:spPr>
        <p:txBody>
          <a:bodyPr wrap="square" rtlCol="0">
            <a:spAutoFit/>
          </a:bodyPr>
          <a:lstStyle/>
          <a:p>
            <a:pPr>
              <a:lnSpc>
                <a:spcPct val="150000"/>
              </a:lnSpc>
            </a:pPr>
            <a:r>
              <a:rPr lang="en-US" sz="2000" b="1" dirty="0" smtClean="0">
                <a:solidFill>
                  <a:schemeClr val="tx1"/>
                </a:solidFill>
              </a:rPr>
              <a:t>2. </a:t>
            </a:r>
            <a:r>
              <a:rPr lang="en-US" sz="2000" dirty="0" smtClean="0"/>
              <a:t>a) 143 – 12 .5</a:t>
            </a:r>
            <a:endParaRPr lang="vi-VN" sz="2000" dirty="0"/>
          </a:p>
        </p:txBody>
      </p:sp>
      <p:sp>
        <p:nvSpPr>
          <p:cNvPr id="40" name="TextBox 39"/>
          <p:cNvSpPr txBox="1"/>
          <p:nvPr/>
        </p:nvSpPr>
        <p:spPr>
          <a:xfrm>
            <a:off x="3319357" y="2955702"/>
            <a:ext cx="2622143" cy="496996"/>
          </a:xfrm>
          <a:prstGeom prst="rect">
            <a:avLst/>
          </a:prstGeom>
          <a:noFill/>
        </p:spPr>
        <p:txBody>
          <a:bodyPr wrap="square" rtlCol="0">
            <a:spAutoFit/>
          </a:bodyPr>
          <a:lstStyle/>
          <a:p>
            <a:pPr>
              <a:lnSpc>
                <a:spcPct val="150000"/>
              </a:lnSpc>
            </a:pPr>
            <a:r>
              <a:rPr lang="en-US" sz="2000" dirty="0" smtClean="0">
                <a:solidFill>
                  <a:schemeClr val="tx1"/>
                </a:solidFill>
              </a:rPr>
              <a:t>b</a:t>
            </a:r>
            <a:r>
              <a:rPr lang="en-US" sz="2000" dirty="0" smtClean="0"/>
              <a:t>) 27 . 8 – 6 : 3</a:t>
            </a:r>
            <a:endParaRPr lang="vi-VN" sz="2000" dirty="0"/>
          </a:p>
        </p:txBody>
      </p:sp>
      <p:sp>
        <p:nvSpPr>
          <p:cNvPr id="41" name="TextBox 40"/>
          <p:cNvSpPr txBox="1"/>
          <p:nvPr/>
        </p:nvSpPr>
        <p:spPr>
          <a:xfrm>
            <a:off x="5995311" y="2961979"/>
            <a:ext cx="2622143" cy="496996"/>
          </a:xfrm>
          <a:prstGeom prst="rect">
            <a:avLst/>
          </a:prstGeom>
          <a:noFill/>
        </p:spPr>
        <p:txBody>
          <a:bodyPr wrap="square" rtlCol="0">
            <a:spAutoFit/>
          </a:bodyPr>
          <a:lstStyle/>
          <a:p>
            <a:pPr>
              <a:lnSpc>
                <a:spcPct val="150000"/>
              </a:lnSpc>
            </a:pPr>
            <a:r>
              <a:rPr lang="en-US" sz="2000" dirty="0" smtClean="0">
                <a:solidFill>
                  <a:schemeClr val="tx1"/>
                </a:solidFill>
              </a:rPr>
              <a:t>c</a:t>
            </a:r>
            <a:r>
              <a:rPr lang="en-US" sz="2000" dirty="0" smtClean="0"/>
              <a:t>) 36 – 12 : 4 . 3 + 17</a:t>
            </a:r>
            <a:endParaRPr lang="vi-VN" sz="2000" dirty="0"/>
          </a:p>
        </p:txBody>
      </p:sp>
      <p:sp>
        <p:nvSpPr>
          <p:cNvPr id="42" name="TextBox 41"/>
          <p:cNvSpPr txBox="1"/>
          <p:nvPr/>
        </p:nvSpPr>
        <p:spPr>
          <a:xfrm>
            <a:off x="174993" y="3921811"/>
            <a:ext cx="3245378" cy="553998"/>
          </a:xfrm>
          <a:prstGeom prst="rect">
            <a:avLst/>
          </a:prstGeom>
          <a:noFill/>
        </p:spPr>
        <p:txBody>
          <a:bodyPr wrap="square" rtlCol="0">
            <a:spAutoFit/>
          </a:bodyPr>
          <a:lstStyle/>
          <a:p>
            <a:pPr>
              <a:lnSpc>
                <a:spcPct val="150000"/>
              </a:lnSpc>
            </a:pPr>
            <a:r>
              <a:rPr lang="en-US" sz="2000" b="1" dirty="0" smtClean="0">
                <a:solidFill>
                  <a:schemeClr val="tx1"/>
                </a:solidFill>
              </a:rPr>
              <a:t>3. </a:t>
            </a:r>
            <a:r>
              <a:rPr lang="en-US" sz="2000" dirty="0" smtClean="0">
                <a:solidFill>
                  <a:schemeClr val="tx1"/>
                </a:solidFill>
              </a:rPr>
              <a:t>a</a:t>
            </a:r>
            <a:r>
              <a:rPr lang="en-US" sz="2000" dirty="0" smtClean="0"/>
              <a:t>) 3</a:t>
            </a:r>
            <a:r>
              <a:rPr lang="en-US" sz="2000" baseline="30000" dirty="0" smtClean="0"/>
              <a:t>2</a:t>
            </a:r>
            <a:r>
              <a:rPr lang="en-US" sz="2000" dirty="0" smtClean="0"/>
              <a:t> . 5</a:t>
            </a:r>
            <a:r>
              <a:rPr lang="en-US" sz="2000" baseline="30000" dirty="0" smtClean="0"/>
              <a:t>3 </a:t>
            </a:r>
            <a:r>
              <a:rPr lang="en-US" sz="2000" baseline="30000" dirty="0"/>
              <a:t> </a:t>
            </a:r>
            <a:r>
              <a:rPr lang="en-US" sz="2000" baseline="30000" dirty="0" smtClean="0"/>
              <a:t>+</a:t>
            </a:r>
            <a:r>
              <a:rPr lang="en-US" sz="2000" dirty="0" smtClean="0"/>
              <a:t> 9</a:t>
            </a:r>
            <a:r>
              <a:rPr lang="en-US" sz="2000" baseline="30000" dirty="0" smtClean="0"/>
              <a:t>2</a:t>
            </a:r>
            <a:endParaRPr lang="vi-VN" sz="2000" dirty="0"/>
          </a:p>
        </p:txBody>
      </p:sp>
      <p:sp>
        <p:nvSpPr>
          <p:cNvPr id="43" name="TextBox 42"/>
          <p:cNvSpPr txBox="1"/>
          <p:nvPr/>
        </p:nvSpPr>
        <p:spPr>
          <a:xfrm>
            <a:off x="3291582" y="3902834"/>
            <a:ext cx="3245378" cy="553998"/>
          </a:xfrm>
          <a:prstGeom prst="rect">
            <a:avLst/>
          </a:prstGeom>
          <a:noFill/>
        </p:spPr>
        <p:txBody>
          <a:bodyPr wrap="square" rtlCol="0">
            <a:spAutoFit/>
          </a:bodyPr>
          <a:lstStyle/>
          <a:p>
            <a:pPr>
              <a:lnSpc>
                <a:spcPct val="150000"/>
              </a:lnSpc>
            </a:pPr>
            <a:r>
              <a:rPr lang="en-US" sz="2000" dirty="0" smtClean="0">
                <a:solidFill>
                  <a:schemeClr val="tx1"/>
                </a:solidFill>
              </a:rPr>
              <a:t>b</a:t>
            </a:r>
            <a:r>
              <a:rPr lang="en-US" sz="2000" dirty="0" smtClean="0"/>
              <a:t>) 8</a:t>
            </a:r>
            <a:r>
              <a:rPr lang="en-US" sz="2000" baseline="30000" dirty="0" smtClean="0"/>
              <a:t>3</a:t>
            </a:r>
            <a:r>
              <a:rPr lang="en-US" sz="2000" baseline="-25000" dirty="0"/>
              <a:t> </a:t>
            </a:r>
            <a:r>
              <a:rPr lang="en-US" sz="2000" dirty="0" smtClean="0"/>
              <a:t>: 4</a:t>
            </a:r>
            <a:r>
              <a:rPr lang="en-US" sz="2000" baseline="30000" dirty="0" smtClean="0"/>
              <a:t>2</a:t>
            </a:r>
            <a:r>
              <a:rPr lang="en-US" sz="2000" baseline="-25000" dirty="0" smtClean="0"/>
              <a:t> </a:t>
            </a:r>
            <a:r>
              <a:rPr lang="en-US" sz="2000" baseline="30000" dirty="0" smtClean="0"/>
              <a:t> </a:t>
            </a:r>
            <a:r>
              <a:rPr lang="en-US" sz="2000" dirty="0" smtClean="0"/>
              <a:t>- 5</a:t>
            </a:r>
            <a:r>
              <a:rPr lang="en-US" sz="2000" baseline="30000" dirty="0" smtClean="0"/>
              <a:t>2</a:t>
            </a:r>
            <a:endParaRPr lang="vi-VN" sz="2000" dirty="0"/>
          </a:p>
        </p:txBody>
      </p:sp>
      <p:sp>
        <p:nvSpPr>
          <p:cNvPr id="44" name="TextBox 43"/>
          <p:cNvSpPr txBox="1"/>
          <p:nvPr/>
        </p:nvSpPr>
        <p:spPr>
          <a:xfrm>
            <a:off x="5995311" y="3905151"/>
            <a:ext cx="3245378" cy="496996"/>
          </a:xfrm>
          <a:prstGeom prst="rect">
            <a:avLst/>
          </a:prstGeom>
          <a:noFill/>
        </p:spPr>
        <p:txBody>
          <a:bodyPr wrap="square" rtlCol="0">
            <a:spAutoFit/>
          </a:bodyPr>
          <a:lstStyle/>
          <a:p>
            <a:pPr>
              <a:lnSpc>
                <a:spcPct val="150000"/>
              </a:lnSpc>
            </a:pPr>
            <a:r>
              <a:rPr lang="en-US" sz="2000" dirty="0" smtClean="0">
                <a:solidFill>
                  <a:schemeClr val="tx1"/>
                </a:solidFill>
              </a:rPr>
              <a:t>c</a:t>
            </a:r>
            <a:r>
              <a:rPr lang="en-US" sz="2000" dirty="0" smtClean="0"/>
              <a:t>) 3</a:t>
            </a:r>
            <a:r>
              <a:rPr lang="en-US" sz="2000" baseline="30000" dirty="0" smtClean="0"/>
              <a:t>3</a:t>
            </a:r>
            <a:r>
              <a:rPr lang="en-US" sz="2000" baseline="-25000" dirty="0" smtClean="0"/>
              <a:t> </a:t>
            </a:r>
            <a:r>
              <a:rPr lang="en-US" sz="2000" dirty="0" smtClean="0"/>
              <a:t>. 9</a:t>
            </a:r>
            <a:r>
              <a:rPr lang="en-US" sz="2000" baseline="30000" dirty="0" smtClean="0"/>
              <a:t>2</a:t>
            </a:r>
            <a:r>
              <a:rPr lang="en-US" sz="2000" baseline="-25000" dirty="0" smtClean="0"/>
              <a:t> </a:t>
            </a:r>
            <a:r>
              <a:rPr lang="en-US" sz="2000" baseline="30000" dirty="0" smtClean="0"/>
              <a:t> </a:t>
            </a:r>
            <a:r>
              <a:rPr lang="en-US" sz="2000" dirty="0" smtClean="0"/>
              <a:t>- 5</a:t>
            </a:r>
            <a:r>
              <a:rPr lang="en-US" sz="2000" baseline="30000" dirty="0" smtClean="0"/>
              <a:t>2</a:t>
            </a:r>
            <a:r>
              <a:rPr lang="en-US" sz="2000" dirty="0"/>
              <a:t> </a:t>
            </a:r>
            <a:r>
              <a:rPr lang="en-US" sz="2000" dirty="0" smtClean="0"/>
              <a:t>. 9 + 18 : 6</a:t>
            </a:r>
            <a:endParaRPr lang="vi-VN" sz="2000" dirty="0"/>
          </a:p>
        </p:txBody>
      </p:sp>
    </p:spTree>
    <p:extLst>
      <p:ext uri="{BB962C8B-B14F-4D97-AF65-F5344CB8AC3E}">
        <p14:creationId xmlns:p14="http://schemas.microsoft.com/office/powerpoint/2010/main" val="1408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2" grpId="0"/>
      <p:bldP spid="37" grpId="0"/>
      <p:bldP spid="38" grpId="0"/>
      <p:bldP spid="39" grpId="0"/>
      <p:bldP spid="40" grpId="0"/>
      <p:bldP spid="4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grpSp>
        <p:nvGrpSpPr>
          <p:cNvPr id="3" name="Group 2"/>
          <p:cNvGrpSpPr/>
          <p:nvPr/>
        </p:nvGrpSpPr>
        <p:grpSpPr>
          <a:xfrm>
            <a:off x="2312377" y="10853"/>
            <a:ext cx="4431323" cy="1240146"/>
            <a:chOff x="2644949" y="0"/>
            <a:chExt cx="4431323" cy="1240146"/>
          </a:xfrm>
        </p:grpSpPr>
        <p:pic>
          <p:nvPicPr>
            <p:cNvPr id="4" name="Picture 3"/>
            <p:cNvPicPr>
              <a:picLocks noChangeAspect="1"/>
            </p:cNvPicPr>
            <p:nvPr/>
          </p:nvPicPr>
          <p:blipFill>
            <a:blip r:embed="rId2"/>
            <a:stretch>
              <a:fillRect/>
            </a:stretch>
          </p:blipFill>
          <p:spPr>
            <a:xfrm>
              <a:off x="2644949" y="0"/>
              <a:ext cx="4265805" cy="666532"/>
            </a:xfrm>
            <a:prstGeom prst="rect">
              <a:avLst/>
            </a:prstGeom>
          </p:spPr>
        </p:pic>
        <p:sp>
          <p:nvSpPr>
            <p:cNvPr id="5" name="TextBox 4"/>
            <p:cNvSpPr txBox="1"/>
            <p:nvPr/>
          </p:nvSpPr>
          <p:spPr>
            <a:xfrm>
              <a:off x="2644949" y="655371"/>
              <a:ext cx="443132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dirty="0" smtClean="0">
                  <a:solidFill>
                    <a:srgbClr val="FF0000"/>
                  </a:solidFill>
                </a:rPr>
                <a:t>HOẠT ĐỘNG NHÓM</a:t>
              </a:r>
              <a:endParaRPr lang="vi-VN" sz="3200" b="1" dirty="0" smtClean="0">
                <a:solidFill>
                  <a:srgbClr val="FF0000"/>
                </a:solidFill>
              </a:endParaRPr>
            </a:p>
          </p:txBody>
        </p:sp>
      </p:grpSp>
      <p:grpSp>
        <p:nvGrpSpPr>
          <p:cNvPr id="12" name="Group 11"/>
          <p:cNvGrpSpPr/>
          <p:nvPr/>
        </p:nvGrpSpPr>
        <p:grpSpPr>
          <a:xfrm>
            <a:off x="131430" y="1603121"/>
            <a:ext cx="2631952" cy="3012404"/>
            <a:chOff x="-9809" y="1421597"/>
            <a:chExt cx="2631952" cy="3012404"/>
          </a:xfrm>
        </p:grpSpPr>
        <p:sp>
          <p:nvSpPr>
            <p:cNvPr id="6" name="TextBox 5"/>
            <p:cNvSpPr txBox="1"/>
            <p:nvPr/>
          </p:nvSpPr>
          <p:spPr>
            <a:xfrm>
              <a:off x="263770" y="1421597"/>
              <a:ext cx="2057400" cy="523220"/>
            </a:xfrm>
            <a:prstGeom prst="rect">
              <a:avLst/>
            </a:prstGeom>
            <a:solidFill>
              <a:schemeClr val="accent6">
                <a:lumMod val="60000"/>
                <a:lumOff val="40000"/>
              </a:schemeClr>
            </a:solidFill>
          </p:spPr>
          <p:txBody>
            <a:bodyPr wrap="square" rtlCol="0">
              <a:spAutoFit/>
            </a:bodyPr>
            <a:lstStyle/>
            <a:p>
              <a:pPr algn="ctr"/>
              <a:r>
                <a:rPr lang="en-US" sz="2800" dirty="0" err="1" smtClean="0"/>
                <a:t>Nhóm</a:t>
              </a:r>
              <a:r>
                <a:rPr lang="en-US" sz="2800" dirty="0" smtClean="0"/>
                <a:t> 1</a:t>
              </a:r>
              <a:endParaRPr lang="vi-VN" sz="2800" dirty="0"/>
            </a:p>
          </p:txBody>
        </p:sp>
        <p:sp>
          <p:nvSpPr>
            <p:cNvPr id="7" name="Down Arrow 6"/>
            <p:cNvSpPr/>
            <p:nvPr/>
          </p:nvSpPr>
          <p:spPr>
            <a:xfrm>
              <a:off x="944641" y="2057623"/>
              <a:ext cx="356622" cy="4189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p:cNvSpPr txBox="1"/>
            <p:nvPr/>
          </p:nvSpPr>
          <p:spPr>
            <a:xfrm>
              <a:off x="0" y="2651898"/>
              <a:ext cx="2622143" cy="553998"/>
            </a:xfrm>
            <a:prstGeom prst="rect">
              <a:avLst/>
            </a:prstGeom>
            <a:noFill/>
          </p:spPr>
          <p:txBody>
            <a:bodyPr wrap="square" rtlCol="0">
              <a:spAutoFit/>
            </a:bodyPr>
            <a:lstStyle/>
            <a:p>
              <a:pPr>
                <a:lnSpc>
                  <a:spcPct val="150000"/>
                </a:lnSpc>
              </a:pPr>
              <a:r>
                <a:rPr lang="en-US" sz="2000" b="1" smtClean="0"/>
                <a:t>1</a:t>
              </a:r>
              <a:r>
                <a:rPr lang="en-US" sz="2000" smtClean="0"/>
                <a:t>. a</a:t>
              </a:r>
              <a:r>
                <a:rPr lang="en-US" sz="2000" dirty="0" smtClean="0"/>
                <a:t>) 2370 -  179 + 21</a:t>
              </a:r>
              <a:endParaRPr lang="vi-VN" sz="2000" dirty="0"/>
            </a:p>
          </p:txBody>
        </p:sp>
        <p:sp>
          <p:nvSpPr>
            <p:cNvPr id="15" name="TextBox 14"/>
            <p:cNvSpPr txBox="1"/>
            <p:nvPr/>
          </p:nvSpPr>
          <p:spPr>
            <a:xfrm>
              <a:off x="-9809" y="3225512"/>
              <a:ext cx="2622143" cy="553998"/>
            </a:xfrm>
            <a:prstGeom prst="rect">
              <a:avLst/>
            </a:prstGeom>
            <a:noFill/>
          </p:spPr>
          <p:txBody>
            <a:bodyPr wrap="square" rtlCol="0">
              <a:spAutoFit/>
            </a:bodyPr>
            <a:lstStyle/>
            <a:p>
              <a:pPr>
                <a:lnSpc>
                  <a:spcPct val="150000"/>
                </a:lnSpc>
              </a:pPr>
              <a:r>
                <a:rPr lang="en-US" sz="2000" b="1" smtClean="0">
                  <a:solidFill>
                    <a:schemeClr val="tx1"/>
                  </a:solidFill>
                </a:rPr>
                <a:t>2</a:t>
              </a:r>
              <a:r>
                <a:rPr lang="en-US" sz="2000" smtClean="0">
                  <a:solidFill>
                    <a:schemeClr val="tx1"/>
                  </a:solidFill>
                </a:rPr>
                <a:t>. b</a:t>
              </a:r>
              <a:r>
                <a:rPr lang="en-US" sz="2000" dirty="0" smtClean="0"/>
                <a:t>) 27 . 8 – 6 : 3</a:t>
              </a:r>
              <a:endParaRPr lang="vi-VN" sz="2000" dirty="0"/>
            </a:p>
          </p:txBody>
        </p:sp>
        <p:sp>
          <p:nvSpPr>
            <p:cNvPr id="16" name="TextBox 15"/>
            <p:cNvSpPr txBox="1"/>
            <p:nvPr/>
          </p:nvSpPr>
          <p:spPr>
            <a:xfrm>
              <a:off x="0" y="3880003"/>
              <a:ext cx="2622143" cy="553998"/>
            </a:xfrm>
            <a:prstGeom prst="rect">
              <a:avLst/>
            </a:prstGeom>
            <a:noFill/>
          </p:spPr>
          <p:txBody>
            <a:bodyPr wrap="square" rtlCol="0">
              <a:spAutoFit/>
            </a:bodyPr>
            <a:lstStyle/>
            <a:p>
              <a:pPr>
                <a:lnSpc>
                  <a:spcPct val="150000"/>
                </a:lnSpc>
              </a:pPr>
              <a:r>
                <a:rPr lang="en-US" sz="2000" b="1" dirty="0" smtClean="0">
                  <a:solidFill>
                    <a:schemeClr val="tx1"/>
                  </a:solidFill>
                </a:rPr>
                <a:t>3. </a:t>
              </a:r>
              <a:r>
                <a:rPr lang="en-US" sz="2000" dirty="0" smtClean="0">
                  <a:solidFill>
                    <a:schemeClr val="tx1"/>
                  </a:solidFill>
                </a:rPr>
                <a:t>c</a:t>
              </a:r>
              <a:r>
                <a:rPr lang="en-US" sz="2000" dirty="0" smtClean="0"/>
                <a:t>) 27 . 8 – 6 : 3</a:t>
              </a:r>
              <a:endParaRPr lang="vi-VN" sz="2000" dirty="0"/>
            </a:p>
          </p:txBody>
        </p:sp>
      </p:grpSp>
      <p:grpSp>
        <p:nvGrpSpPr>
          <p:cNvPr id="14" name="Group 13"/>
          <p:cNvGrpSpPr/>
          <p:nvPr/>
        </p:nvGrpSpPr>
        <p:grpSpPr>
          <a:xfrm>
            <a:off x="3165114" y="1642528"/>
            <a:ext cx="2978734" cy="2935786"/>
            <a:chOff x="3408861" y="1428809"/>
            <a:chExt cx="2978734" cy="2935786"/>
          </a:xfrm>
        </p:grpSpPr>
        <p:sp>
          <p:nvSpPr>
            <p:cNvPr id="8" name="TextBox 7"/>
            <p:cNvSpPr txBox="1"/>
            <p:nvPr/>
          </p:nvSpPr>
          <p:spPr>
            <a:xfrm>
              <a:off x="3499339" y="1428809"/>
              <a:ext cx="2057400" cy="523220"/>
            </a:xfrm>
            <a:prstGeom prst="rect">
              <a:avLst/>
            </a:prstGeom>
            <a:solidFill>
              <a:srgbClr val="00B0F0"/>
            </a:solidFill>
          </p:spPr>
          <p:txBody>
            <a:bodyPr wrap="square" rtlCol="0">
              <a:spAutoFit/>
            </a:bodyPr>
            <a:lstStyle/>
            <a:p>
              <a:pPr algn="ctr"/>
              <a:r>
                <a:rPr lang="en-US" sz="2800" dirty="0" err="1" smtClean="0"/>
                <a:t>Nhóm</a:t>
              </a:r>
              <a:r>
                <a:rPr lang="en-US" sz="2800" dirty="0" smtClean="0"/>
                <a:t> 2</a:t>
              </a:r>
              <a:endParaRPr lang="vi-VN" sz="2800" dirty="0"/>
            </a:p>
          </p:txBody>
        </p:sp>
        <p:sp>
          <p:nvSpPr>
            <p:cNvPr id="9" name="Down Arrow 8"/>
            <p:cNvSpPr/>
            <p:nvPr/>
          </p:nvSpPr>
          <p:spPr>
            <a:xfrm>
              <a:off x="4180210" y="2064835"/>
              <a:ext cx="356622" cy="4189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p:cNvSpPr txBox="1"/>
            <p:nvPr/>
          </p:nvSpPr>
          <p:spPr>
            <a:xfrm>
              <a:off x="3408861" y="2659110"/>
              <a:ext cx="2622143" cy="553998"/>
            </a:xfrm>
            <a:prstGeom prst="rect">
              <a:avLst/>
            </a:prstGeom>
            <a:noFill/>
          </p:spPr>
          <p:txBody>
            <a:bodyPr wrap="square" rtlCol="0">
              <a:spAutoFit/>
            </a:bodyPr>
            <a:lstStyle/>
            <a:p>
              <a:pPr>
                <a:lnSpc>
                  <a:spcPct val="150000"/>
                </a:lnSpc>
              </a:pPr>
              <a:r>
                <a:rPr lang="en-US" sz="2000" b="1" dirty="0" smtClean="0"/>
                <a:t>1. </a:t>
              </a:r>
              <a:r>
                <a:rPr lang="en-US" sz="2000" dirty="0" smtClean="0"/>
                <a:t>b) 100 : 5 : 4</a:t>
              </a:r>
              <a:endParaRPr lang="vi-VN" sz="2000" dirty="0"/>
            </a:p>
          </p:txBody>
        </p:sp>
        <p:sp>
          <p:nvSpPr>
            <p:cNvPr id="19" name="TextBox 18"/>
            <p:cNvSpPr txBox="1"/>
            <p:nvPr/>
          </p:nvSpPr>
          <p:spPr>
            <a:xfrm>
              <a:off x="3408861" y="3232724"/>
              <a:ext cx="2978734" cy="553998"/>
            </a:xfrm>
            <a:prstGeom prst="rect">
              <a:avLst/>
            </a:prstGeom>
            <a:noFill/>
          </p:spPr>
          <p:txBody>
            <a:bodyPr wrap="square" rtlCol="0">
              <a:spAutoFit/>
            </a:bodyPr>
            <a:lstStyle/>
            <a:p>
              <a:pPr>
                <a:lnSpc>
                  <a:spcPct val="150000"/>
                </a:lnSpc>
              </a:pPr>
              <a:r>
                <a:rPr lang="en-US" sz="2000" b="1" dirty="0" smtClean="0">
                  <a:solidFill>
                    <a:schemeClr val="tx1"/>
                  </a:solidFill>
                </a:rPr>
                <a:t>2. </a:t>
              </a:r>
              <a:r>
                <a:rPr lang="en-US" sz="2000" dirty="0" smtClean="0">
                  <a:solidFill>
                    <a:schemeClr val="tx1"/>
                  </a:solidFill>
                </a:rPr>
                <a:t>c</a:t>
              </a:r>
              <a:r>
                <a:rPr lang="en-US" sz="2000" dirty="0" smtClean="0"/>
                <a:t>) 36 – 12 : 4 . 3 + 17</a:t>
              </a:r>
              <a:endParaRPr lang="vi-VN" sz="2000" dirty="0"/>
            </a:p>
          </p:txBody>
        </p:sp>
        <p:sp>
          <p:nvSpPr>
            <p:cNvPr id="20" name="TextBox 19"/>
            <p:cNvSpPr txBox="1"/>
            <p:nvPr/>
          </p:nvSpPr>
          <p:spPr>
            <a:xfrm>
              <a:off x="3408861" y="3867599"/>
              <a:ext cx="2978734" cy="496996"/>
            </a:xfrm>
            <a:prstGeom prst="rect">
              <a:avLst/>
            </a:prstGeom>
            <a:noFill/>
          </p:spPr>
          <p:txBody>
            <a:bodyPr wrap="square" rtlCol="0">
              <a:spAutoFit/>
            </a:bodyPr>
            <a:lstStyle/>
            <a:p>
              <a:pPr>
                <a:lnSpc>
                  <a:spcPct val="150000"/>
                </a:lnSpc>
              </a:pPr>
              <a:r>
                <a:rPr lang="en-US" sz="2000" b="1" dirty="0" smtClean="0">
                  <a:solidFill>
                    <a:schemeClr val="tx1"/>
                  </a:solidFill>
                </a:rPr>
                <a:t>3. </a:t>
              </a:r>
              <a:r>
                <a:rPr lang="en-US" sz="2000" dirty="0" smtClean="0">
                  <a:solidFill>
                    <a:schemeClr val="tx1"/>
                  </a:solidFill>
                </a:rPr>
                <a:t>a</a:t>
              </a:r>
              <a:r>
                <a:rPr lang="en-US" sz="2000" dirty="0"/>
                <a:t>) 3</a:t>
              </a:r>
              <a:r>
                <a:rPr lang="en-US" sz="2000" baseline="30000" dirty="0"/>
                <a:t>2</a:t>
              </a:r>
              <a:r>
                <a:rPr lang="en-US" sz="2000" dirty="0"/>
                <a:t> . 5</a:t>
              </a:r>
              <a:r>
                <a:rPr lang="en-US" sz="2000" baseline="30000" dirty="0"/>
                <a:t>3  +</a:t>
              </a:r>
              <a:r>
                <a:rPr lang="en-US" sz="2000" dirty="0"/>
                <a:t> 9</a:t>
              </a:r>
              <a:r>
                <a:rPr lang="en-US" sz="2000" baseline="30000" dirty="0"/>
                <a:t>2</a:t>
              </a:r>
              <a:endParaRPr lang="vi-VN" sz="2000" dirty="0"/>
            </a:p>
          </p:txBody>
        </p:sp>
      </p:grpSp>
      <p:grpSp>
        <p:nvGrpSpPr>
          <p:cNvPr id="18" name="Group 17"/>
          <p:cNvGrpSpPr/>
          <p:nvPr/>
        </p:nvGrpSpPr>
        <p:grpSpPr>
          <a:xfrm>
            <a:off x="6338693" y="1667335"/>
            <a:ext cx="2715489" cy="2948190"/>
            <a:chOff x="6589300" y="1428809"/>
            <a:chExt cx="3245378" cy="2948190"/>
          </a:xfrm>
        </p:grpSpPr>
        <p:sp>
          <p:nvSpPr>
            <p:cNvPr id="10" name="TextBox 9"/>
            <p:cNvSpPr txBox="1"/>
            <p:nvPr/>
          </p:nvSpPr>
          <p:spPr>
            <a:xfrm>
              <a:off x="6589300" y="1428809"/>
              <a:ext cx="2057400" cy="523220"/>
            </a:xfrm>
            <a:prstGeom prst="rect">
              <a:avLst/>
            </a:prstGeom>
            <a:solidFill>
              <a:srgbClr val="FFBDEE"/>
            </a:solidFill>
          </p:spPr>
          <p:txBody>
            <a:bodyPr wrap="square" rtlCol="0">
              <a:spAutoFit/>
            </a:bodyPr>
            <a:lstStyle/>
            <a:p>
              <a:pPr algn="ctr"/>
              <a:r>
                <a:rPr lang="en-US" sz="2800" dirty="0" err="1" smtClean="0"/>
                <a:t>Nhóm</a:t>
              </a:r>
              <a:r>
                <a:rPr lang="en-US" sz="2800" dirty="0" smtClean="0"/>
                <a:t> 3</a:t>
              </a:r>
              <a:endParaRPr lang="vi-VN" sz="2800" dirty="0"/>
            </a:p>
          </p:txBody>
        </p:sp>
        <p:sp>
          <p:nvSpPr>
            <p:cNvPr id="11" name="Down Arrow 10"/>
            <p:cNvSpPr/>
            <p:nvPr/>
          </p:nvSpPr>
          <p:spPr>
            <a:xfrm>
              <a:off x="7439689" y="2129839"/>
              <a:ext cx="356622" cy="4189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p:cNvSpPr txBox="1"/>
            <p:nvPr/>
          </p:nvSpPr>
          <p:spPr>
            <a:xfrm>
              <a:off x="6589300" y="2659110"/>
              <a:ext cx="2622143" cy="496996"/>
            </a:xfrm>
            <a:prstGeom prst="rect">
              <a:avLst/>
            </a:prstGeom>
            <a:noFill/>
          </p:spPr>
          <p:txBody>
            <a:bodyPr wrap="square" rtlCol="0">
              <a:spAutoFit/>
            </a:bodyPr>
            <a:lstStyle/>
            <a:p>
              <a:pPr>
                <a:lnSpc>
                  <a:spcPct val="150000"/>
                </a:lnSpc>
              </a:pPr>
              <a:r>
                <a:rPr lang="en-US" sz="2000" b="1" dirty="0" smtClean="0"/>
                <a:t>1. </a:t>
              </a:r>
              <a:r>
                <a:rPr lang="en-US" sz="2000" dirty="0" smtClean="0"/>
                <a:t>c) 396 : 18 : 2</a:t>
              </a:r>
              <a:endParaRPr lang="vi-VN" sz="2000" dirty="0"/>
            </a:p>
          </p:txBody>
        </p:sp>
        <p:sp>
          <p:nvSpPr>
            <p:cNvPr id="22" name="TextBox 21"/>
            <p:cNvSpPr txBox="1"/>
            <p:nvPr/>
          </p:nvSpPr>
          <p:spPr>
            <a:xfrm>
              <a:off x="6589300" y="3266446"/>
              <a:ext cx="2622143" cy="553998"/>
            </a:xfrm>
            <a:prstGeom prst="rect">
              <a:avLst/>
            </a:prstGeom>
            <a:noFill/>
          </p:spPr>
          <p:txBody>
            <a:bodyPr wrap="square" rtlCol="0">
              <a:spAutoFit/>
            </a:bodyPr>
            <a:lstStyle/>
            <a:p>
              <a:pPr>
                <a:lnSpc>
                  <a:spcPct val="150000"/>
                </a:lnSpc>
              </a:pPr>
              <a:r>
                <a:rPr lang="en-US" sz="2000" b="1" dirty="0" smtClean="0">
                  <a:solidFill>
                    <a:schemeClr val="tx1"/>
                  </a:solidFill>
                </a:rPr>
                <a:t>2. </a:t>
              </a:r>
              <a:r>
                <a:rPr lang="en-US" sz="2000" dirty="0" smtClean="0"/>
                <a:t>a) 143 – 12 .5</a:t>
              </a:r>
              <a:endParaRPr lang="vi-VN" sz="2000" dirty="0"/>
            </a:p>
          </p:txBody>
        </p:sp>
        <p:sp>
          <p:nvSpPr>
            <p:cNvPr id="23" name="TextBox 22"/>
            <p:cNvSpPr txBox="1"/>
            <p:nvPr/>
          </p:nvSpPr>
          <p:spPr>
            <a:xfrm>
              <a:off x="6589300" y="3880003"/>
              <a:ext cx="3245378" cy="496996"/>
            </a:xfrm>
            <a:prstGeom prst="rect">
              <a:avLst/>
            </a:prstGeom>
            <a:noFill/>
          </p:spPr>
          <p:txBody>
            <a:bodyPr wrap="square" rtlCol="0">
              <a:spAutoFit/>
            </a:bodyPr>
            <a:lstStyle/>
            <a:p>
              <a:pPr>
                <a:lnSpc>
                  <a:spcPct val="150000"/>
                </a:lnSpc>
              </a:pPr>
              <a:r>
                <a:rPr lang="en-US" sz="2000" b="1" dirty="0" smtClean="0">
                  <a:solidFill>
                    <a:schemeClr val="tx1"/>
                  </a:solidFill>
                </a:rPr>
                <a:t>3. </a:t>
              </a:r>
              <a:r>
                <a:rPr lang="en-US" sz="2000" dirty="0" smtClean="0">
                  <a:solidFill>
                    <a:schemeClr val="tx1"/>
                  </a:solidFill>
                </a:rPr>
                <a:t>b</a:t>
              </a:r>
              <a:r>
                <a:rPr lang="en-US" sz="2000" dirty="0" smtClean="0"/>
                <a:t>) 8</a:t>
              </a:r>
              <a:r>
                <a:rPr lang="en-US" sz="2000" baseline="30000" dirty="0" smtClean="0"/>
                <a:t>3</a:t>
              </a:r>
              <a:r>
                <a:rPr lang="en-US" sz="2000" baseline="-25000" dirty="0"/>
                <a:t> </a:t>
              </a:r>
              <a:r>
                <a:rPr lang="en-US" sz="2000" dirty="0" smtClean="0"/>
                <a:t>: 4</a:t>
              </a:r>
              <a:r>
                <a:rPr lang="en-US" sz="2000" baseline="30000" dirty="0" smtClean="0"/>
                <a:t>2</a:t>
              </a:r>
              <a:r>
                <a:rPr lang="en-US" sz="2000" baseline="-25000" dirty="0" smtClean="0"/>
                <a:t> </a:t>
              </a:r>
              <a:r>
                <a:rPr lang="en-US" sz="2000" baseline="30000" dirty="0" smtClean="0"/>
                <a:t> </a:t>
              </a:r>
              <a:r>
                <a:rPr lang="en-US" sz="2000" dirty="0" smtClean="0"/>
                <a:t>- 5</a:t>
              </a:r>
              <a:r>
                <a:rPr lang="en-US" sz="2000" baseline="30000" dirty="0" smtClean="0"/>
                <a:t>2</a:t>
              </a:r>
              <a:endParaRPr lang="vi-VN" sz="2000" dirty="0"/>
            </a:p>
          </p:txBody>
        </p:sp>
      </p:grpSp>
      <p:pic>
        <p:nvPicPr>
          <p:cNvPr id="25" name="Picture 24"/>
          <p:cNvPicPr>
            <a:picLocks noChangeAspect="1"/>
          </p:cNvPicPr>
          <p:nvPr/>
        </p:nvPicPr>
        <p:blipFill>
          <a:blip r:embed="rId3"/>
          <a:stretch>
            <a:fillRect/>
          </a:stretch>
        </p:blipFill>
        <p:spPr>
          <a:xfrm>
            <a:off x="6897547" y="-15272"/>
            <a:ext cx="1872966" cy="1414548"/>
          </a:xfrm>
          <a:prstGeom prst="rect">
            <a:avLst/>
          </a:prstGeom>
        </p:spPr>
      </p:pic>
    </p:spTree>
    <p:extLst>
      <p:ext uri="{BB962C8B-B14F-4D97-AF65-F5344CB8AC3E}">
        <p14:creationId xmlns:p14="http://schemas.microsoft.com/office/powerpoint/2010/main" val="139711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4" name="TextBox 3"/>
          <p:cNvSpPr txBox="1"/>
          <p:nvPr/>
        </p:nvSpPr>
        <p:spPr>
          <a:xfrm>
            <a:off x="197841" y="796761"/>
            <a:ext cx="6305830" cy="523220"/>
          </a:xfrm>
          <a:prstGeom prst="rect">
            <a:avLst/>
          </a:prstGeom>
          <a:noFill/>
        </p:spPr>
        <p:txBody>
          <a:bodyPr wrap="square" rtlCol="0">
            <a:spAutoFit/>
          </a:bodyPr>
          <a:lstStyle/>
          <a:p>
            <a:pPr algn="just"/>
            <a:r>
              <a:rPr lang="en-US" sz="2800" b="1" dirty="0" err="1" smtClean="0"/>
              <a:t>Tính</a:t>
            </a:r>
            <a:r>
              <a:rPr lang="en-US" sz="2800" b="1" dirty="0" smtClean="0"/>
              <a:t> </a:t>
            </a:r>
            <a:r>
              <a:rPr lang="en-US" sz="2800" b="1" dirty="0" err="1" smtClean="0"/>
              <a:t>giá</a:t>
            </a:r>
            <a:r>
              <a:rPr lang="en-US" sz="2800" b="1" dirty="0" smtClean="0"/>
              <a:t> </a:t>
            </a:r>
            <a:r>
              <a:rPr lang="en-US" sz="2800" b="1" dirty="0" err="1" smtClean="0"/>
              <a:t>trị</a:t>
            </a:r>
            <a:r>
              <a:rPr lang="en-US" sz="2800" b="1" dirty="0" smtClean="0"/>
              <a:t> </a:t>
            </a:r>
            <a:r>
              <a:rPr lang="en-US" sz="2800" b="1" dirty="0" err="1" smtClean="0"/>
              <a:t>của</a:t>
            </a:r>
            <a:r>
              <a:rPr lang="en-US" sz="2800" b="1" dirty="0" smtClean="0"/>
              <a:t> </a:t>
            </a:r>
            <a:r>
              <a:rPr lang="en-US" sz="2800" b="1" err="1" smtClean="0"/>
              <a:t>biểu</a:t>
            </a:r>
            <a:r>
              <a:rPr lang="en-US" sz="2800" b="1" smtClean="0"/>
              <a:t> thức:</a:t>
            </a:r>
            <a:endParaRPr lang="vi-VN" sz="2800" dirty="0"/>
          </a:p>
        </p:txBody>
      </p:sp>
      <p:sp>
        <p:nvSpPr>
          <p:cNvPr id="5" name="Rectangle 4"/>
          <p:cNvSpPr/>
          <p:nvPr/>
        </p:nvSpPr>
        <p:spPr>
          <a:xfrm>
            <a:off x="197840" y="1780455"/>
            <a:ext cx="3692036" cy="461665"/>
          </a:xfrm>
          <a:prstGeom prst="rect">
            <a:avLst/>
          </a:prstGeom>
        </p:spPr>
        <p:txBody>
          <a:bodyPr wrap="none">
            <a:spAutoFit/>
          </a:bodyPr>
          <a:lstStyle/>
          <a:p>
            <a:r>
              <a:rPr lang="en-US" sz="2400" b="1" dirty="0" smtClean="0">
                <a:latin typeface="+mn-lt"/>
                <a:ea typeface="Calibri" panose="020F0502020204030204" pitchFamily="34" charset="0"/>
              </a:rPr>
              <a:t>4. </a:t>
            </a:r>
            <a:r>
              <a:rPr lang="vi-VN" sz="2400" dirty="0" smtClean="0">
                <a:latin typeface="+mn-lt"/>
                <a:ea typeface="Calibri" panose="020F0502020204030204" pitchFamily="34" charset="0"/>
              </a:rPr>
              <a:t>a</a:t>
            </a:r>
            <a:r>
              <a:rPr lang="vi-VN" sz="2400" dirty="0">
                <a:latin typeface="+mn-lt"/>
                <a:ea typeface="Calibri" panose="020F0502020204030204" pitchFamily="34" charset="0"/>
              </a:rPr>
              <a:t>) 32 – </a:t>
            </a:r>
            <a:r>
              <a:rPr lang="vi-VN" sz="2400">
                <a:latin typeface="+mn-lt"/>
                <a:ea typeface="Calibri" panose="020F0502020204030204" pitchFamily="34" charset="0"/>
              </a:rPr>
              <a:t>6</a:t>
            </a:r>
            <a:r>
              <a:rPr lang="vi-VN" sz="2400" smtClean="0">
                <a:latin typeface="+mn-lt"/>
                <a:ea typeface="Calibri" panose="020F0502020204030204" pitchFamily="34" charset="0"/>
              </a:rPr>
              <a:t>.(8 </a:t>
            </a:r>
            <a:r>
              <a:rPr lang="vi-VN" sz="2400" dirty="0">
                <a:latin typeface="+mn-lt"/>
                <a:ea typeface="Calibri" panose="020F0502020204030204" pitchFamily="34" charset="0"/>
              </a:rPr>
              <a:t>– 2</a:t>
            </a:r>
            <a:r>
              <a:rPr lang="vi-VN" sz="2400" baseline="30000" dirty="0">
                <a:latin typeface="+mn-lt"/>
                <a:ea typeface="Calibri" panose="020F0502020204030204" pitchFamily="34" charset="0"/>
              </a:rPr>
              <a:t>3</a:t>
            </a:r>
            <a:r>
              <a:rPr lang="vi-VN" sz="2400" dirty="0">
                <a:latin typeface="+mn-lt"/>
                <a:ea typeface="Calibri" panose="020F0502020204030204" pitchFamily="34" charset="0"/>
              </a:rPr>
              <a:t>) + 18 </a:t>
            </a:r>
            <a:endParaRPr lang="vi-VN" sz="2400" dirty="0">
              <a:latin typeface="+mn-lt"/>
            </a:endParaRPr>
          </a:p>
        </p:txBody>
      </p:sp>
      <p:sp>
        <p:nvSpPr>
          <p:cNvPr id="6" name="Rectangle 5"/>
          <p:cNvSpPr/>
          <p:nvPr/>
        </p:nvSpPr>
        <p:spPr>
          <a:xfrm>
            <a:off x="547326" y="2465507"/>
            <a:ext cx="4216219" cy="461665"/>
          </a:xfrm>
          <a:prstGeom prst="rect">
            <a:avLst/>
          </a:prstGeom>
        </p:spPr>
        <p:txBody>
          <a:bodyPr wrap="none">
            <a:spAutoFit/>
          </a:bodyPr>
          <a:lstStyle/>
          <a:p>
            <a:r>
              <a:rPr lang="en-US" sz="2400" dirty="0" smtClean="0">
                <a:latin typeface="+mn-lt"/>
                <a:ea typeface="Calibri" panose="020F0502020204030204" pitchFamily="34" charset="0"/>
              </a:rPr>
              <a:t>b</a:t>
            </a:r>
            <a:r>
              <a:rPr lang="vi-VN" sz="2400" dirty="0" smtClean="0">
                <a:latin typeface="+mn-lt"/>
                <a:ea typeface="Calibri" panose="020F0502020204030204" pitchFamily="34" charset="0"/>
              </a:rPr>
              <a:t>) </a:t>
            </a:r>
            <a:r>
              <a:rPr lang="vi-VN" sz="2400" dirty="0"/>
              <a:t>(3.5 – 9)</a:t>
            </a:r>
            <a:r>
              <a:rPr lang="vi-VN" sz="2400" baseline="30000" dirty="0"/>
              <a:t>3</a:t>
            </a:r>
            <a:r>
              <a:rPr lang="vi-VN" sz="2400" dirty="0"/>
              <a:t> . (1 + 2 . 3)</a:t>
            </a:r>
            <a:r>
              <a:rPr lang="vi-VN" sz="2400" baseline="30000" dirty="0"/>
              <a:t>2</a:t>
            </a:r>
            <a:r>
              <a:rPr lang="vi-VN" sz="2400" dirty="0"/>
              <a:t> + 4</a:t>
            </a:r>
            <a:r>
              <a:rPr lang="vi-VN" sz="2400" baseline="30000" dirty="0"/>
              <a:t>2</a:t>
            </a:r>
            <a:r>
              <a:rPr lang="vi-VN" sz="2400" dirty="0"/>
              <a:t> </a:t>
            </a:r>
            <a:endParaRPr lang="vi-VN" sz="2400" dirty="0">
              <a:latin typeface="+mn-lt"/>
            </a:endParaRPr>
          </a:p>
        </p:txBody>
      </p:sp>
      <p:sp>
        <p:nvSpPr>
          <p:cNvPr id="7" name="Rectangle 6"/>
          <p:cNvSpPr/>
          <p:nvPr/>
        </p:nvSpPr>
        <p:spPr>
          <a:xfrm>
            <a:off x="197840" y="3103647"/>
            <a:ext cx="3692036" cy="461665"/>
          </a:xfrm>
          <a:prstGeom prst="rect">
            <a:avLst/>
          </a:prstGeom>
        </p:spPr>
        <p:txBody>
          <a:bodyPr wrap="none">
            <a:spAutoFit/>
          </a:bodyPr>
          <a:lstStyle/>
          <a:p>
            <a:r>
              <a:rPr lang="en-US" sz="2400" b="1" dirty="0" smtClean="0">
                <a:ea typeface="Calibri" panose="020F0502020204030204" pitchFamily="34" charset="0"/>
              </a:rPr>
              <a:t>5. </a:t>
            </a:r>
            <a:r>
              <a:rPr lang="vi-VN" sz="2400" dirty="0" smtClean="0">
                <a:latin typeface="+mn-lt"/>
                <a:ea typeface="Calibri" panose="020F0502020204030204" pitchFamily="34" charset="0"/>
              </a:rPr>
              <a:t>a</a:t>
            </a:r>
            <a:r>
              <a:rPr lang="vi-VN" sz="2400" dirty="0">
                <a:latin typeface="+mn-lt"/>
                <a:ea typeface="Calibri" panose="020F0502020204030204" pitchFamily="34" charset="0"/>
              </a:rPr>
              <a:t>) 32 – </a:t>
            </a:r>
            <a:r>
              <a:rPr lang="vi-VN" sz="2400">
                <a:latin typeface="+mn-lt"/>
                <a:ea typeface="Calibri" panose="020F0502020204030204" pitchFamily="34" charset="0"/>
              </a:rPr>
              <a:t>6</a:t>
            </a:r>
            <a:r>
              <a:rPr lang="vi-VN" sz="2400" smtClean="0">
                <a:latin typeface="+mn-lt"/>
                <a:ea typeface="Calibri" panose="020F0502020204030204" pitchFamily="34" charset="0"/>
              </a:rPr>
              <a:t>.(8 </a:t>
            </a:r>
            <a:r>
              <a:rPr lang="vi-VN" sz="2400" dirty="0">
                <a:latin typeface="+mn-lt"/>
                <a:ea typeface="Calibri" panose="020F0502020204030204" pitchFamily="34" charset="0"/>
              </a:rPr>
              <a:t>– 2</a:t>
            </a:r>
            <a:r>
              <a:rPr lang="vi-VN" sz="2400" baseline="30000" dirty="0">
                <a:latin typeface="+mn-lt"/>
                <a:ea typeface="Calibri" panose="020F0502020204030204" pitchFamily="34" charset="0"/>
              </a:rPr>
              <a:t>3</a:t>
            </a:r>
            <a:r>
              <a:rPr lang="vi-VN" sz="2400" dirty="0">
                <a:latin typeface="+mn-lt"/>
                <a:ea typeface="Calibri" panose="020F0502020204030204" pitchFamily="34" charset="0"/>
              </a:rPr>
              <a:t>) + 18 </a:t>
            </a:r>
            <a:endParaRPr lang="vi-VN" sz="2400" dirty="0">
              <a:latin typeface="+mn-lt"/>
            </a:endParaRPr>
          </a:p>
        </p:txBody>
      </p:sp>
      <p:sp>
        <p:nvSpPr>
          <p:cNvPr id="8" name="Rectangle 7"/>
          <p:cNvSpPr/>
          <p:nvPr/>
        </p:nvSpPr>
        <p:spPr>
          <a:xfrm>
            <a:off x="547326" y="3788699"/>
            <a:ext cx="5253361" cy="461665"/>
          </a:xfrm>
          <a:prstGeom prst="rect">
            <a:avLst/>
          </a:prstGeom>
        </p:spPr>
        <p:txBody>
          <a:bodyPr wrap="none">
            <a:spAutoFit/>
          </a:bodyPr>
          <a:lstStyle/>
          <a:p>
            <a:r>
              <a:rPr lang="vi-VN" sz="2400" dirty="0"/>
              <a:t>b) 76 – { 2. </a:t>
            </a:r>
            <a:r>
              <a:rPr lang="vi-VN" sz="2400"/>
              <a:t>[</a:t>
            </a:r>
            <a:r>
              <a:rPr lang="vi-VN" sz="2400" smtClean="0"/>
              <a:t>2.</a:t>
            </a:r>
            <a:r>
              <a:rPr lang="en-GB" sz="2400" smtClean="0"/>
              <a:t>5</a:t>
            </a:r>
            <a:r>
              <a:rPr lang="en-GB" sz="2400" baseline="30000" smtClean="0"/>
              <a:t>2</a:t>
            </a:r>
            <a:r>
              <a:rPr lang="vi-VN" sz="2400" smtClean="0"/>
              <a:t> </a:t>
            </a:r>
            <a:r>
              <a:rPr lang="vi-VN" sz="2400"/>
              <a:t>– </a:t>
            </a:r>
            <a:r>
              <a:rPr lang="vi-VN" sz="2400" smtClean="0"/>
              <a:t>(31- </a:t>
            </a:r>
            <a:r>
              <a:rPr lang="vi-VN" sz="2400" dirty="0"/>
              <a:t>2.3</a:t>
            </a:r>
            <a:r>
              <a:rPr lang="vi-VN" sz="2400"/>
              <a:t>)]} </a:t>
            </a:r>
            <a:r>
              <a:rPr lang="vi-VN" sz="2400" smtClean="0"/>
              <a:t>+ 3</a:t>
            </a:r>
            <a:r>
              <a:rPr lang="en-GB" sz="2400" smtClean="0"/>
              <a:t> </a:t>
            </a:r>
            <a:r>
              <a:rPr lang="vi-VN" sz="2400" smtClean="0"/>
              <a:t>.</a:t>
            </a:r>
            <a:r>
              <a:rPr lang="en-GB" sz="2400" smtClean="0"/>
              <a:t> </a:t>
            </a:r>
            <a:r>
              <a:rPr lang="vi-VN" sz="2400" smtClean="0"/>
              <a:t>25 </a:t>
            </a:r>
            <a:endParaRPr lang="en-US" sz="2400" dirty="0"/>
          </a:p>
        </p:txBody>
      </p:sp>
      <p:pic>
        <p:nvPicPr>
          <p:cNvPr id="10" name="Picture 9"/>
          <p:cNvPicPr>
            <a:picLocks noChangeAspect="1"/>
          </p:cNvPicPr>
          <p:nvPr/>
        </p:nvPicPr>
        <p:blipFill>
          <a:blip r:embed="rId2"/>
          <a:stretch>
            <a:fillRect/>
          </a:stretch>
        </p:blipFill>
        <p:spPr>
          <a:xfrm>
            <a:off x="6194249" y="2206451"/>
            <a:ext cx="2500972" cy="1582248"/>
          </a:xfrm>
          <a:prstGeom prst="rect">
            <a:avLst/>
          </a:prstGeom>
        </p:spPr>
      </p:pic>
    </p:spTree>
    <p:extLst>
      <p:ext uri="{BB962C8B-B14F-4D97-AF65-F5344CB8AC3E}">
        <p14:creationId xmlns:p14="http://schemas.microsoft.com/office/powerpoint/2010/main" val="35297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3" name="Rectangle 2"/>
          <p:cNvSpPr/>
          <p:nvPr/>
        </p:nvSpPr>
        <p:spPr>
          <a:xfrm>
            <a:off x="592451" y="658429"/>
            <a:ext cx="3235570" cy="1997406"/>
          </a:xfrm>
          <a:prstGeom prst="rect">
            <a:avLst/>
          </a:prstGeom>
        </p:spPr>
        <p:txBody>
          <a:bodyPr wrap="square">
            <a:spAutoFit/>
          </a:bodyPr>
          <a:lstStyle/>
          <a:p>
            <a:pPr marL="457200" indent="-457200" algn="just">
              <a:lnSpc>
                <a:spcPct val="120000"/>
              </a:lnSpc>
              <a:spcBef>
                <a:spcPts val="600"/>
              </a:spcBef>
              <a:spcAft>
                <a:spcPts val="600"/>
              </a:spcAft>
              <a:buAutoNum type="alphaLcParenR"/>
              <a:tabLst>
                <a:tab pos="360045" algn="l"/>
                <a:tab pos="720090" algn="l"/>
              </a:tabLst>
            </a:pPr>
            <a:r>
              <a:rPr lang="vi-VN" sz="2000" dirty="0" smtClean="0">
                <a:latin typeface="+mn-lt"/>
                <a:ea typeface="Calibri" panose="020F0502020204030204" pitchFamily="34" charset="0"/>
              </a:rPr>
              <a:t>32 </a:t>
            </a:r>
            <a:r>
              <a:rPr lang="vi-VN" sz="2000">
                <a:latin typeface="+mn-lt"/>
                <a:ea typeface="Calibri" panose="020F0502020204030204" pitchFamily="34" charset="0"/>
              </a:rPr>
              <a:t>– </a:t>
            </a:r>
            <a:r>
              <a:rPr lang="vi-VN" sz="2000" smtClean="0">
                <a:latin typeface="+mn-lt"/>
                <a:ea typeface="Calibri" panose="020F0502020204030204" pitchFamily="34" charset="0"/>
              </a:rPr>
              <a:t>6</a:t>
            </a:r>
            <a:r>
              <a:rPr lang="en-GB" sz="2000" smtClean="0">
                <a:latin typeface="+mn-lt"/>
                <a:ea typeface="Calibri" panose="020F0502020204030204" pitchFamily="34" charset="0"/>
              </a:rPr>
              <a:t> </a:t>
            </a:r>
            <a:r>
              <a:rPr lang="vi-VN" sz="2000" smtClean="0">
                <a:latin typeface="+mn-lt"/>
                <a:ea typeface="Calibri" panose="020F0502020204030204" pitchFamily="34" charset="0"/>
              </a:rPr>
              <a:t>.</a:t>
            </a:r>
            <a:r>
              <a:rPr lang="en-GB" sz="2000" smtClean="0">
                <a:latin typeface="+mn-lt"/>
                <a:ea typeface="Calibri" panose="020F0502020204030204" pitchFamily="34" charset="0"/>
              </a:rPr>
              <a:t> </a:t>
            </a:r>
            <a:r>
              <a:rPr lang="vi-VN" sz="2000" smtClean="0">
                <a:latin typeface="+mn-lt"/>
                <a:ea typeface="Calibri" panose="020F0502020204030204" pitchFamily="34" charset="0"/>
              </a:rPr>
              <a:t>(8 </a:t>
            </a:r>
            <a:r>
              <a:rPr lang="vi-VN" sz="2000" dirty="0">
                <a:latin typeface="+mn-lt"/>
                <a:ea typeface="Calibri" panose="020F0502020204030204" pitchFamily="34" charset="0"/>
              </a:rPr>
              <a:t>– 2</a:t>
            </a:r>
            <a:r>
              <a:rPr lang="vi-VN" sz="2000" baseline="30000" dirty="0">
                <a:latin typeface="+mn-lt"/>
                <a:ea typeface="Calibri" panose="020F0502020204030204" pitchFamily="34" charset="0"/>
              </a:rPr>
              <a:t>3</a:t>
            </a:r>
            <a:r>
              <a:rPr lang="vi-VN" sz="2000" dirty="0">
                <a:latin typeface="+mn-lt"/>
                <a:ea typeface="Calibri" panose="020F0502020204030204" pitchFamily="34" charset="0"/>
              </a:rPr>
              <a:t>) + 18 </a:t>
            </a:r>
            <a:endParaRPr lang="en-US" sz="2000" dirty="0" smtClean="0">
              <a:latin typeface="+mn-lt"/>
              <a:ea typeface="Calibri" panose="020F0502020204030204" pitchFamily="34" charset="0"/>
            </a:endParaRPr>
          </a:p>
          <a:p>
            <a:pPr algn="just">
              <a:lnSpc>
                <a:spcPct val="120000"/>
              </a:lnSpc>
              <a:spcBef>
                <a:spcPts val="600"/>
              </a:spcBef>
              <a:spcAft>
                <a:spcPts val="600"/>
              </a:spcAft>
              <a:tabLst>
                <a:tab pos="360045" algn="l"/>
                <a:tab pos="720090" algn="l"/>
              </a:tabLst>
            </a:pPr>
            <a:r>
              <a:rPr lang="vi-VN" sz="2000" dirty="0" smtClean="0">
                <a:latin typeface="+mn-lt"/>
                <a:ea typeface="Calibri" panose="020F0502020204030204" pitchFamily="34" charset="0"/>
              </a:rPr>
              <a:t>= </a:t>
            </a:r>
            <a:r>
              <a:rPr lang="vi-VN" sz="2000" dirty="0">
                <a:latin typeface="+mn-lt"/>
                <a:ea typeface="Calibri" panose="020F0502020204030204" pitchFamily="34" charset="0"/>
              </a:rPr>
              <a:t>32 </a:t>
            </a:r>
            <a:r>
              <a:rPr lang="vi-VN" sz="2000">
                <a:latin typeface="+mn-lt"/>
                <a:ea typeface="Calibri" panose="020F0502020204030204" pitchFamily="34" charset="0"/>
              </a:rPr>
              <a:t>– </a:t>
            </a:r>
            <a:r>
              <a:rPr lang="vi-VN" sz="2000" smtClean="0">
                <a:latin typeface="+mn-lt"/>
                <a:ea typeface="Calibri" panose="020F0502020204030204" pitchFamily="34" charset="0"/>
              </a:rPr>
              <a:t>6</a:t>
            </a:r>
            <a:r>
              <a:rPr lang="en-GB" sz="2000" smtClean="0">
                <a:latin typeface="+mn-lt"/>
                <a:ea typeface="Calibri" panose="020F0502020204030204" pitchFamily="34" charset="0"/>
              </a:rPr>
              <a:t> </a:t>
            </a:r>
            <a:r>
              <a:rPr lang="vi-VN" sz="2000" smtClean="0">
                <a:latin typeface="+mn-lt"/>
                <a:ea typeface="Calibri" panose="020F0502020204030204" pitchFamily="34" charset="0"/>
              </a:rPr>
              <a:t>.</a:t>
            </a:r>
            <a:r>
              <a:rPr lang="en-GB" sz="2000" smtClean="0">
                <a:latin typeface="+mn-lt"/>
                <a:ea typeface="Calibri" panose="020F0502020204030204" pitchFamily="34" charset="0"/>
              </a:rPr>
              <a:t> </a:t>
            </a:r>
            <a:r>
              <a:rPr lang="vi-VN" sz="2000" smtClean="0">
                <a:latin typeface="+mn-lt"/>
                <a:ea typeface="Calibri" panose="020F0502020204030204" pitchFamily="34" charset="0"/>
              </a:rPr>
              <a:t>(</a:t>
            </a:r>
            <a:r>
              <a:rPr lang="vi-VN" sz="2000" smtClean="0">
                <a:latin typeface="+mn-lt"/>
                <a:ea typeface="Calibri" panose="020F0502020204030204" pitchFamily="34" charset="0"/>
              </a:rPr>
              <a:t>8</a:t>
            </a:r>
            <a:r>
              <a:rPr lang="en-GB" sz="2000" smtClean="0">
                <a:latin typeface="+mn-lt"/>
                <a:ea typeface="Calibri" panose="020F0502020204030204" pitchFamily="34" charset="0"/>
              </a:rPr>
              <a:t> </a:t>
            </a:r>
            <a:r>
              <a:rPr lang="vi-VN" sz="2000" smtClean="0">
                <a:latin typeface="+mn-lt"/>
                <a:ea typeface="Calibri" panose="020F0502020204030204" pitchFamily="34" charset="0"/>
              </a:rPr>
              <a:t>-</a:t>
            </a:r>
            <a:r>
              <a:rPr lang="en-GB" sz="2000" smtClean="0">
                <a:latin typeface="+mn-lt"/>
                <a:ea typeface="Calibri" panose="020F0502020204030204" pitchFamily="34" charset="0"/>
              </a:rPr>
              <a:t> </a:t>
            </a:r>
            <a:r>
              <a:rPr lang="vi-VN" sz="2000" smtClean="0">
                <a:latin typeface="+mn-lt"/>
                <a:ea typeface="Calibri" panose="020F0502020204030204" pitchFamily="34" charset="0"/>
              </a:rPr>
              <a:t>8</a:t>
            </a:r>
            <a:r>
              <a:rPr lang="vi-VN" sz="2000" dirty="0">
                <a:latin typeface="+mn-lt"/>
                <a:ea typeface="Calibri" panose="020F0502020204030204" pitchFamily="34" charset="0"/>
              </a:rPr>
              <a:t>) + </a:t>
            </a:r>
            <a:r>
              <a:rPr lang="vi-VN" sz="2000" dirty="0" smtClean="0">
                <a:latin typeface="+mn-lt"/>
                <a:ea typeface="Calibri" panose="020F0502020204030204" pitchFamily="34" charset="0"/>
              </a:rPr>
              <a:t>18</a:t>
            </a:r>
            <a:endParaRPr lang="en-US" sz="2000" dirty="0">
              <a:latin typeface="+mn-lt"/>
              <a:ea typeface="Calibri" panose="020F0502020204030204" pitchFamily="34" charset="0"/>
            </a:endParaRPr>
          </a:p>
          <a:p>
            <a:pPr algn="just">
              <a:lnSpc>
                <a:spcPct val="120000"/>
              </a:lnSpc>
              <a:spcBef>
                <a:spcPts val="600"/>
              </a:spcBef>
              <a:spcAft>
                <a:spcPts val="600"/>
              </a:spcAft>
              <a:tabLst>
                <a:tab pos="360045" algn="l"/>
                <a:tab pos="720090" algn="l"/>
              </a:tabLst>
            </a:pPr>
            <a:r>
              <a:rPr lang="vi-VN" sz="2000" dirty="0" smtClean="0">
                <a:latin typeface="+mn-lt"/>
                <a:ea typeface="Calibri" panose="020F0502020204030204" pitchFamily="34" charset="0"/>
              </a:rPr>
              <a:t>= </a:t>
            </a:r>
            <a:r>
              <a:rPr lang="vi-VN" sz="2000" dirty="0">
                <a:latin typeface="+mn-lt"/>
                <a:ea typeface="Calibri" panose="020F0502020204030204" pitchFamily="34" charset="0"/>
              </a:rPr>
              <a:t>32 – 6.0 + 18 </a:t>
            </a:r>
            <a:endParaRPr lang="en-US" sz="2000" dirty="0" smtClean="0">
              <a:latin typeface="+mn-lt"/>
              <a:ea typeface="Calibri" panose="020F0502020204030204" pitchFamily="34" charset="0"/>
            </a:endParaRPr>
          </a:p>
          <a:p>
            <a:pPr algn="just">
              <a:lnSpc>
                <a:spcPct val="120000"/>
              </a:lnSpc>
              <a:spcBef>
                <a:spcPts val="600"/>
              </a:spcBef>
              <a:spcAft>
                <a:spcPts val="600"/>
              </a:spcAft>
              <a:tabLst>
                <a:tab pos="360045" algn="l"/>
                <a:tab pos="720090" algn="l"/>
              </a:tabLst>
            </a:pPr>
            <a:r>
              <a:rPr lang="vi-VN" sz="2000" dirty="0" smtClean="0">
                <a:latin typeface="+mn-lt"/>
                <a:ea typeface="Calibri" panose="020F0502020204030204" pitchFamily="34" charset="0"/>
              </a:rPr>
              <a:t>=</a:t>
            </a:r>
            <a:r>
              <a:rPr lang="en-US" sz="2000" dirty="0" smtClean="0">
                <a:latin typeface="+mn-lt"/>
                <a:ea typeface="Calibri" panose="020F0502020204030204" pitchFamily="34" charset="0"/>
              </a:rPr>
              <a:t> </a:t>
            </a:r>
            <a:r>
              <a:rPr lang="vi-VN" sz="2000" dirty="0" smtClean="0">
                <a:latin typeface="+mn-lt"/>
                <a:ea typeface="Calibri" panose="020F0502020204030204" pitchFamily="34" charset="0"/>
              </a:rPr>
              <a:t>32 </a:t>
            </a:r>
            <a:r>
              <a:rPr lang="vi-VN" sz="2000" dirty="0">
                <a:latin typeface="+mn-lt"/>
                <a:ea typeface="Calibri" panose="020F0502020204030204" pitchFamily="34" charset="0"/>
              </a:rPr>
              <a:t>+ 18 = 50</a:t>
            </a:r>
            <a:endParaRPr lang="en-US" sz="2000" dirty="0">
              <a:latin typeface="+mn-lt"/>
              <a:ea typeface="Calibri" panose="020F0502020204030204" pitchFamily="34" charset="0"/>
            </a:endParaRPr>
          </a:p>
        </p:txBody>
      </p:sp>
      <p:sp>
        <p:nvSpPr>
          <p:cNvPr id="4" name="TextBox 3"/>
          <p:cNvSpPr txBox="1"/>
          <p:nvPr/>
        </p:nvSpPr>
        <p:spPr>
          <a:xfrm>
            <a:off x="3974124" y="0"/>
            <a:ext cx="3006969" cy="461665"/>
          </a:xfrm>
          <a:prstGeom prst="rect">
            <a:avLst/>
          </a:prstGeom>
          <a:noFill/>
        </p:spPr>
        <p:txBody>
          <a:bodyPr wrap="square" rtlCol="0">
            <a:spAutoFit/>
          </a:bodyPr>
          <a:lstStyle/>
          <a:p>
            <a:r>
              <a:rPr lang="en-US" sz="2400" b="1" i="1" u="sng" dirty="0" err="1" smtClean="0"/>
              <a:t>Kết</a:t>
            </a:r>
            <a:r>
              <a:rPr lang="en-US" sz="2400" b="1" i="1" u="sng" dirty="0" smtClean="0"/>
              <a:t> </a:t>
            </a:r>
            <a:r>
              <a:rPr lang="en-US" sz="2400" b="1" i="1" u="sng" dirty="0" err="1" smtClean="0"/>
              <a:t>quả</a:t>
            </a:r>
            <a:r>
              <a:rPr lang="en-US" sz="2400" b="1" i="1" u="sng" dirty="0" smtClean="0"/>
              <a:t>:</a:t>
            </a:r>
            <a:endParaRPr lang="vi-VN" sz="2400" b="1" i="1" u="sng" dirty="0"/>
          </a:p>
        </p:txBody>
      </p:sp>
      <p:sp>
        <p:nvSpPr>
          <p:cNvPr id="5" name="Rectangle 4"/>
          <p:cNvSpPr/>
          <p:nvPr/>
        </p:nvSpPr>
        <p:spPr>
          <a:xfrm>
            <a:off x="4484250" y="699888"/>
            <a:ext cx="3754101" cy="1938992"/>
          </a:xfrm>
          <a:prstGeom prst="rect">
            <a:avLst/>
          </a:prstGeom>
        </p:spPr>
        <p:txBody>
          <a:bodyPr wrap="square">
            <a:spAutoFit/>
          </a:bodyPr>
          <a:lstStyle/>
          <a:p>
            <a:pPr algn="just">
              <a:lnSpc>
                <a:spcPct val="150000"/>
              </a:lnSpc>
            </a:pPr>
            <a:r>
              <a:rPr lang="vi-VN" sz="2000" dirty="0"/>
              <a:t>b) (3.5 – 9)</a:t>
            </a:r>
            <a:r>
              <a:rPr lang="vi-VN" sz="2000" baseline="30000" dirty="0"/>
              <a:t>3</a:t>
            </a:r>
            <a:r>
              <a:rPr lang="vi-VN" sz="2000" dirty="0"/>
              <a:t> . (1 + 2 . 3)</a:t>
            </a:r>
            <a:r>
              <a:rPr lang="vi-VN" sz="2000" baseline="30000" dirty="0"/>
              <a:t>2</a:t>
            </a:r>
            <a:r>
              <a:rPr lang="vi-VN" sz="2000" dirty="0"/>
              <a:t> + 4</a:t>
            </a:r>
            <a:r>
              <a:rPr lang="vi-VN" sz="2000" baseline="30000" dirty="0"/>
              <a:t>2</a:t>
            </a:r>
            <a:r>
              <a:rPr lang="vi-VN" sz="2000" dirty="0"/>
              <a:t> </a:t>
            </a:r>
            <a:endParaRPr lang="en-US" sz="2000" dirty="0" smtClean="0"/>
          </a:p>
          <a:p>
            <a:pPr algn="just">
              <a:lnSpc>
                <a:spcPct val="150000"/>
              </a:lnSpc>
            </a:pPr>
            <a:r>
              <a:rPr lang="vi-VN" sz="2000" dirty="0" smtClean="0"/>
              <a:t>= </a:t>
            </a:r>
            <a:r>
              <a:rPr lang="vi-VN" sz="2000" dirty="0"/>
              <a:t>(15 – 9)</a:t>
            </a:r>
            <a:r>
              <a:rPr lang="vi-VN" sz="2000" baseline="30000" dirty="0"/>
              <a:t>3  </a:t>
            </a:r>
            <a:r>
              <a:rPr lang="vi-VN" sz="2000"/>
              <a:t>. </a:t>
            </a:r>
            <a:r>
              <a:rPr lang="vi-VN" sz="2000" smtClean="0"/>
              <a:t>(1 </a:t>
            </a:r>
            <a:r>
              <a:rPr lang="vi-VN" sz="2000" dirty="0"/>
              <a:t>+ 6)</a:t>
            </a:r>
            <a:r>
              <a:rPr lang="vi-VN" sz="2000" baseline="30000" dirty="0"/>
              <a:t>2 </a:t>
            </a:r>
            <a:r>
              <a:rPr lang="vi-VN" sz="2000" dirty="0"/>
              <a:t>+ 4</a:t>
            </a:r>
            <a:r>
              <a:rPr lang="vi-VN" sz="2000" baseline="30000" dirty="0"/>
              <a:t>2 </a:t>
            </a:r>
            <a:endParaRPr lang="en-US" sz="2000" baseline="30000" dirty="0" smtClean="0"/>
          </a:p>
          <a:p>
            <a:pPr algn="just">
              <a:lnSpc>
                <a:spcPct val="150000"/>
              </a:lnSpc>
            </a:pPr>
            <a:r>
              <a:rPr lang="vi-VN" sz="2000" dirty="0" smtClean="0"/>
              <a:t>= </a:t>
            </a:r>
            <a:r>
              <a:rPr lang="vi-VN" sz="2000"/>
              <a:t>6</a:t>
            </a:r>
            <a:r>
              <a:rPr lang="vi-VN" sz="2000" baseline="30000"/>
              <a:t>3 </a:t>
            </a:r>
            <a:r>
              <a:rPr lang="en-GB" sz="2000" dirty="0"/>
              <a:t>.</a:t>
            </a:r>
            <a:r>
              <a:rPr lang="vi-VN" sz="2000" smtClean="0"/>
              <a:t> </a:t>
            </a:r>
            <a:r>
              <a:rPr lang="vi-VN" sz="2000" dirty="0"/>
              <a:t>7</a:t>
            </a:r>
            <a:r>
              <a:rPr lang="vi-VN" sz="2000" baseline="30000" dirty="0"/>
              <a:t>2</a:t>
            </a:r>
            <a:r>
              <a:rPr lang="vi-VN" sz="2000" dirty="0"/>
              <a:t> + 4</a:t>
            </a:r>
            <a:r>
              <a:rPr lang="vi-VN" sz="2000" baseline="30000" dirty="0"/>
              <a:t>2 </a:t>
            </a:r>
            <a:r>
              <a:rPr lang="vi-VN" sz="2000" dirty="0"/>
              <a:t>= </a:t>
            </a:r>
            <a:r>
              <a:rPr lang="vi-VN" sz="2000"/>
              <a:t>216 </a:t>
            </a:r>
            <a:r>
              <a:rPr lang="en-GB" sz="2000"/>
              <a:t>.</a:t>
            </a:r>
            <a:r>
              <a:rPr lang="vi-VN" sz="2000" smtClean="0"/>
              <a:t> </a:t>
            </a:r>
            <a:r>
              <a:rPr lang="vi-VN" sz="2000" dirty="0"/>
              <a:t>49 + 16 </a:t>
            </a:r>
            <a:endParaRPr lang="en-US" sz="2000" dirty="0" smtClean="0"/>
          </a:p>
          <a:p>
            <a:pPr algn="just">
              <a:lnSpc>
                <a:spcPct val="150000"/>
              </a:lnSpc>
            </a:pPr>
            <a:r>
              <a:rPr lang="vi-VN" sz="2000" smtClean="0"/>
              <a:t>= </a:t>
            </a:r>
            <a:r>
              <a:rPr lang="en-GB" sz="2000" smtClean="0"/>
              <a:t>10 584 + 16 = </a:t>
            </a:r>
            <a:r>
              <a:rPr lang="vi-VN" sz="2000" smtClean="0"/>
              <a:t>10 </a:t>
            </a:r>
            <a:r>
              <a:rPr lang="vi-VN" sz="2000" smtClean="0"/>
              <a:t>600</a:t>
            </a:r>
            <a:endParaRPr lang="en-US" sz="2000" dirty="0"/>
          </a:p>
        </p:txBody>
      </p:sp>
      <p:sp>
        <p:nvSpPr>
          <p:cNvPr id="6" name="Rectangle 5"/>
          <p:cNvSpPr/>
          <p:nvPr/>
        </p:nvSpPr>
        <p:spPr>
          <a:xfrm>
            <a:off x="690843" y="3139206"/>
            <a:ext cx="3754101" cy="1938992"/>
          </a:xfrm>
          <a:prstGeom prst="rect">
            <a:avLst/>
          </a:prstGeom>
        </p:spPr>
        <p:txBody>
          <a:bodyPr wrap="square">
            <a:spAutoFit/>
          </a:bodyPr>
          <a:lstStyle/>
          <a:p>
            <a:pPr marL="457200" indent="-457200">
              <a:lnSpc>
                <a:spcPct val="150000"/>
              </a:lnSpc>
              <a:buAutoNum type="alphaLcParenR"/>
            </a:pPr>
            <a:r>
              <a:rPr lang="vi-VN" sz="2000" dirty="0" smtClean="0"/>
              <a:t>9 </a:t>
            </a:r>
            <a:r>
              <a:rPr lang="vi-VN" sz="2000" dirty="0"/>
              <a:t>234 : </a:t>
            </a:r>
            <a:r>
              <a:rPr lang="vi-VN" sz="2000"/>
              <a:t>[</a:t>
            </a:r>
            <a:r>
              <a:rPr lang="vi-VN" sz="2000" smtClean="0"/>
              <a:t>3</a:t>
            </a:r>
            <a:r>
              <a:rPr lang="en-GB" sz="2000" smtClean="0"/>
              <a:t> </a:t>
            </a:r>
            <a:r>
              <a:rPr lang="vi-VN" sz="2000" smtClean="0"/>
              <a:t>.</a:t>
            </a:r>
            <a:r>
              <a:rPr lang="en-GB" sz="2000" smtClean="0"/>
              <a:t> </a:t>
            </a:r>
            <a:r>
              <a:rPr lang="vi-VN" sz="2000" smtClean="0"/>
              <a:t>3 .</a:t>
            </a:r>
            <a:r>
              <a:rPr lang="en-GB" sz="2000" smtClean="0"/>
              <a:t> </a:t>
            </a:r>
            <a:r>
              <a:rPr lang="vi-VN" sz="2000" smtClean="0"/>
              <a:t>(</a:t>
            </a:r>
            <a:r>
              <a:rPr lang="vi-VN" sz="2000" dirty="0"/>
              <a:t>1+ 8</a:t>
            </a:r>
            <a:r>
              <a:rPr lang="vi-VN" sz="2000" baseline="30000" dirty="0"/>
              <a:t>3</a:t>
            </a:r>
            <a:r>
              <a:rPr lang="vi-VN" sz="2000" dirty="0"/>
              <a:t>)] </a:t>
            </a:r>
            <a:endParaRPr lang="en-US" sz="2000" dirty="0" smtClean="0"/>
          </a:p>
          <a:p>
            <a:pPr>
              <a:lnSpc>
                <a:spcPct val="150000"/>
              </a:lnSpc>
            </a:pPr>
            <a:r>
              <a:rPr lang="vi-VN" sz="2000" smtClean="0"/>
              <a:t>=</a:t>
            </a:r>
            <a:r>
              <a:rPr lang="en-GB" sz="2000" smtClean="0"/>
              <a:t> </a:t>
            </a:r>
            <a:r>
              <a:rPr lang="vi-VN" sz="2000" smtClean="0"/>
              <a:t>9 </a:t>
            </a:r>
            <a:r>
              <a:rPr lang="vi-VN" sz="2000" dirty="0"/>
              <a:t>234 : [3 . 3 . (1 + 512)]</a:t>
            </a:r>
            <a:endParaRPr lang="en-US" sz="2000" dirty="0"/>
          </a:p>
          <a:p>
            <a:pPr>
              <a:lnSpc>
                <a:spcPct val="150000"/>
              </a:lnSpc>
            </a:pPr>
            <a:r>
              <a:rPr lang="vi-VN" sz="2000" dirty="0"/>
              <a:t>= 9 234 : [3 . 3 . 513] </a:t>
            </a:r>
            <a:endParaRPr lang="en-US" sz="2000" dirty="0" smtClean="0"/>
          </a:p>
          <a:p>
            <a:pPr>
              <a:lnSpc>
                <a:spcPct val="150000"/>
              </a:lnSpc>
            </a:pPr>
            <a:r>
              <a:rPr lang="vi-VN" sz="2000" dirty="0" smtClean="0"/>
              <a:t>= </a:t>
            </a:r>
            <a:r>
              <a:rPr lang="vi-VN" sz="2000" dirty="0"/>
              <a:t>9 234 : 4617 = 2</a:t>
            </a:r>
            <a:endParaRPr lang="en-US" sz="2000" dirty="0"/>
          </a:p>
        </p:txBody>
      </p:sp>
      <p:sp>
        <p:nvSpPr>
          <p:cNvPr id="7" name="Rectangle 6"/>
          <p:cNvSpPr/>
          <p:nvPr/>
        </p:nvSpPr>
        <p:spPr>
          <a:xfrm>
            <a:off x="4484291" y="2759768"/>
            <a:ext cx="4466278" cy="2400657"/>
          </a:xfrm>
          <a:prstGeom prst="rect">
            <a:avLst/>
          </a:prstGeom>
        </p:spPr>
        <p:txBody>
          <a:bodyPr wrap="square">
            <a:spAutoFit/>
          </a:bodyPr>
          <a:lstStyle/>
          <a:p>
            <a:pPr algn="just">
              <a:lnSpc>
                <a:spcPct val="150000"/>
              </a:lnSpc>
            </a:pPr>
            <a:r>
              <a:rPr lang="vi-VN" sz="2000" dirty="0"/>
              <a:t>b) 76 </a:t>
            </a:r>
            <a:r>
              <a:rPr lang="vi-VN" sz="2000"/>
              <a:t>– </a:t>
            </a:r>
            <a:r>
              <a:rPr lang="vi-VN" sz="2000" smtClean="0"/>
              <a:t>{2</a:t>
            </a:r>
            <a:r>
              <a:rPr lang="vi-VN" sz="2000" dirty="0"/>
              <a:t>. </a:t>
            </a:r>
            <a:r>
              <a:rPr lang="vi-VN" sz="2000"/>
              <a:t>[</a:t>
            </a:r>
            <a:r>
              <a:rPr lang="vi-VN" sz="2000" smtClean="0"/>
              <a:t>2</a:t>
            </a:r>
            <a:r>
              <a:rPr lang="en-GB" sz="2000" smtClean="0"/>
              <a:t> </a:t>
            </a:r>
            <a:r>
              <a:rPr lang="vi-VN" sz="2000" smtClean="0"/>
              <a:t>.</a:t>
            </a:r>
            <a:r>
              <a:rPr lang="en-GB" sz="2000" smtClean="0"/>
              <a:t> 5</a:t>
            </a:r>
            <a:r>
              <a:rPr lang="en-GB" sz="2000" baseline="30000" smtClean="0"/>
              <a:t>2</a:t>
            </a:r>
            <a:r>
              <a:rPr lang="vi-VN" sz="2000" smtClean="0"/>
              <a:t> </a:t>
            </a:r>
            <a:r>
              <a:rPr lang="vi-VN" sz="2000"/>
              <a:t>– </a:t>
            </a:r>
            <a:r>
              <a:rPr lang="vi-VN" sz="2000" smtClean="0"/>
              <a:t>(31- </a:t>
            </a:r>
            <a:r>
              <a:rPr lang="vi-VN" sz="2000" dirty="0"/>
              <a:t>2.3</a:t>
            </a:r>
            <a:r>
              <a:rPr lang="vi-VN" sz="2000"/>
              <a:t>)]} </a:t>
            </a:r>
            <a:r>
              <a:rPr lang="vi-VN" sz="2000" smtClean="0"/>
              <a:t>+ </a:t>
            </a:r>
            <a:r>
              <a:rPr lang="vi-VN" sz="2000" dirty="0"/>
              <a:t>3.25 </a:t>
            </a:r>
            <a:endParaRPr lang="en-US" sz="2000" dirty="0"/>
          </a:p>
          <a:p>
            <a:pPr>
              <a:lnSpc>
                <a:spcPct val="150000"/>
              </a:lnSpc>
            </a:pPr>
            <a:r>
              <a:rPr lang="vi-VN" sz="2000" dirty="0"/>
              <a:t>= 76 - {2 . [2 </a:t>
            </a:r>
            <a:r>
              <a:rPr lang="vi-VN" sz="2000"/>
              <a:t>. </a:t>
            </a:r>
            <a:r>
              <a:rPr lang="en-GB" sz="2000" smtClean="0"/>
              <a:t>25</a:t>
            </a:r>
            <a:r>
              <a:rPr lang="vi-VN" sz="2000" smtClean="0"/>
              <a:t> </a:t>
            </a:r>
            <a:r>
              <a:rPr lang="vi-VN" sz="2000" dirty="0"/>
              <a:t>- (31 - 6)]} + 75 </a:t>
            </a:r>
            <a:endParaRPr lang="en-US" sz="2000" dirty="0"/>
          </a:p>
          <a:p>
            <a:pPr>
              <a:lnSpc>
                <a:spcPct val="150000"/>
              </a:lnSpc>
            </a:pPr>
            <a:r>
              <a:rPr lang="vi-VN" sz="2000" dirty="0"/>
              <a:t>= 76 - {2 </a:t>
            </a:r>
            <a:r>
              <a:rPr lang="vi-VN" sz="2000"/>
              <a:t>. </a:t>
            </a:r>
            <a:r>
              <a:rPr lang="vi-VN" sz="2000" smtClean="0"/>
              <a:t>[</a:t>
            </a:r>
            <a:r>
              <a:rPr lang="en-GB" sz="2000" smtClean="0"/>
              <a:t>50</a:t>
            </a:r>
            <a:r>
              <a:rPr lang="vi-VN" sz="2000" smtClean="0"/>
              <a:t> </a:t>
            </a:r>
            <a:r>
              <a:rPr lang="vi-VN" sz="2000" dirty="0"/>
              <a:t>- 25]} + 75 </a:t>
            </a:r>
            <a:endParaRPr lang="en-US" sz="2000" dirty="0"/>
          </a:p>
          <a:p>
            <a:pPr>
              <a:lnSpc>
                <a:spcPct val="150000"/>
              </a:lnSpc>
            </a:pPr>
            <a:r>
              <a:rPr lang="vi-VN" sz="2000" dirty="0"/>
              <a:t>= 76 - {2 . 25} + 75 </a:t>
            </a:r>
            <a:endParaRPr lang="en-US" sz="2000" dirty="0"/>
          </a:p>
          <a:p>
            <a:pPr>
              <a:lnSpc>
                <a:spcPct val="150000"/>
              </a:lnSpc>
            </a:pPr>
            <a:r>
              <a:rPr lang="vi-VN" sz="2000" dirty="0"/>
              <a:t>= 76 - 50 + 75 = 101</a:t>
            </a:r>
            <a:endParaRPr lang="en-US" sz="2000" dirty="0"/>
          </a:p>
        </p:txBody>
      </p:sp>
      <p:sp>
        <p:nvSpPr>
          <p:cNvPr id="8" name="TextBox 7"/>
          <p:cNvSpPr txBox="1"/>
          <p:nvPr/>
        </p:nvSpPr>
        <p:spPr>
          <a:xfrm>
            <a:off x="158089" y="625842"/>
            <a:ext cx="638435" cy="461665"/>
          </a:xfrm>
          <a:prstGeom prst="rect">
            <a:avLst/>
          </a:prstGeom>
          <a:noFill/>
        </p:spPr>
        <p:txBody>
          <a:bodyPr wrap="square" rtlCol="0">
            <a:spAutoFit/>
          </a:bodyPr>
          <a:lstStyle/>
          <a:p>
            <a:r>
              <a:rPr lang="en-US" sz="2400" b="1" dirty="0" smtClean="0"/>
              <a:t>4.</a:t>
            </a:r>
            <a:endParaRPr lang="vi-VN" sz="2400" b="1" dirty="0"/>
          </a:p>
        </p:txBody>
      </p:sp>
      <p:sp>
        <p:nvSpPr>
          <p:cNvPr id="10" name="TextBox 9"/>
          <p:cNvSpPr txBox="1"/>
          <p:nvPr/>
        </p:nvSpPr>
        <p:spPr>
          <a:xfrm>
            <a:off x="263769" y="3200359"/>
            <a:ext cx="638435" cy="461665"/>
          </a:xfrm>
          <a:prstGeom prst="rect">
            <a:avLst/>
          </a:prstGeom>
          <a:noFill/>
        </p:spPr>
        <p:txBody>
          <a:bodyPr wrap="square" rtlCol="0">
            <a:spAutoFit/>
          </a:bodyPr>
          <a:lstStyle/>
          <a:p>
            <a:r>
              <a:rPr lang="en-US" sz="2400" b="1" dirty="0" smtClean="0"/>
              <a:t>5.</a:t>
            </a:r>
            <a:endParaRPr lang="vi-VN" sz="2400" b="1" dirty="0"/>
          </a:p>
        </p:txBody>
      </p:sp>
      <p:cxnSp>
        <p:nvCxnSpPr>
          <p:cNvPr id="12" name="Straight Connector 11"/>
          <p:cNvCxnSpPr/>
          <p:nvPr/>
        </p:nvCxnSpPr>
        <p:spPr>
          <a:xfrm>
            <a:off x="4378569" y="623116"/>
            <a:ext cx="0" cy="452038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263769" y="2862003"/>
            <a:ext cx="8686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1353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500"/>
                            </p:stCondLst>
                            <p:childTnLst>
                              <p:par>
                                <p:cTn id="17" presetID="10" presetClass="entr" presetSubtype="0" fill="hold" grpId="0" nodeType="afterEffect">
                                  <p:stCondLst>
                                    <p:cond delay="2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250"/>
                            </p:stCondLst>
                            <p:childTnLst>
                              <p:par>
                                <p:cTn id="21" presetID="10" presetClass="entr" presetSubtype="0" fill="hold" grpId="0" nodeType="afterEffect">
                                  <p:stCondLst>
                                    <p:cond delay="25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2000"/>
                            </p:stCondLst>
                            <p:childTnLst>
                              <p:par>
                                <p:cTn id="28" presetID="10" presetClass="entr" presetSubtype="0" fill="hold" grpId="0" nodeType="afterEffect">
                                  <p:stCondLst>
                                    <p:cond delay="25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2750"/>
                            </p:stCondLst>
                            <p:childTnLst>
                              <p:par>
                                <p:cTn id="32" presetID="10" presetClass="entr" presetSubtype="0" fill="hold" grpId="0" nodeType="afterEffect">
                                  <p:stCondLst>
                                    <p:cond delay="25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smtClean="0">
                <a:solidFill>
                  <a:srgbClr val="3F5378"/>
                </a:solidFill>
                <a:latin typeface="Roboto Condensed"/>
                <a:ea typeface="Roboto Condensed"/>
                <a:cs typeface="Roboto Condensed"/>
                <a:sym typeface="Roboto Condensed"/>
              </a:rPr>
              <a:t>I</a:t>
            </a:r>
            <a:endParaRPr sz="3000" b="1" dirty="0">
              <a:solidFill>
                <a:srgbClr val="3F5378"/>
              </a:solidFill>
              <a:latin typeface="Roboto Condensed"/>
              <a:ea typeface="Roboto Condensed"/>
              <a:cs typeface="Roboto Condensed"/>
              <a:sym typeface="Roboto Condensed"/>
            </a:endParaRPr>
          </a:p>
        </p:txBody>
      </p:sp>
      <p:sp>
        <p:nvSpPr>
          <p:cNvPr id="4" name="TextBox 3"/>
          <p:cNvSpPr txBox="1"/>
          <p:nvPr/>
        </p:nvSpPr>
        <p:spPr>
          <a:xfrm>
            <a:off x="-352946" y="2807042"/>
            <a:ext cx="6393368" cy="2031325"/>
          </a:xfrm>
          <a:prstGeom prst="rect">
            <a:avLst/>
          </a:prstGeom>
          <a:noFill/>
        </p:spPr>
        <p:txBody>
          <a:bodyPr wrap="square" rtlCol="0">
            <a:spAutoFit/>
          </a:bodyPr>
          <a:lstStyle/>
          <a:p>
            <a:pPr algn="ctr">
              <a:lnSpc>
                <a:spcPct val="150000"/>
              </a:lnSpc>
            </a:pPr>
            <a:r>
              <a:rPr lang="en-US" sz="2800" b="1" dirty="0" smtClean="0">
                <a:solidFill>
                  <a:schemeClr val="bg1"/>
                </a:solidFill>
              </a:rPr>
              <a:t>THỨ TỰ THỰC HIỆN CÁC PHÉP TÍNH TRONG BIỂU THỨC KHÔNG CHỨA DẤU NGOẶC</a:t>
            </a:r>
            <a:endParaRPr lang="vi-VN" sz="28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6" name="Chevron 5"/>
          <p:cNvSpPr/>
          <p:nvPr/>
        </p:nvSpPr>
        <p:spPr>
          <a:xfrm>
            <a:off x="425003" y="566670"/>
            <a:ext cx="592428" cy="425003"/>
          </a:xfrm>
          <a:prstGeom prst="chevron">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TextBox 6"/>
          <p:cNvSpPr txBox="1"/>
          <p:nvPr/>
        </p:nvSpPr>
        <p:spPr>
          <a:xfrm>
            <a:off x="1318846" y="490992"/>
            <a:ext cx="4642339" cy="646331"/>
          </a:xfrm>
          <a:prstGeom prst="rect">
            <a:avLst/>
          </a:prstGeom>
          <a:noFill/>
        </p:spPr>
        <p:txBody>
          <a:bodyPr wrap="square" rtlCol="0">
            <a:spAutoFit/>
          </a:bodyPr>
          <a:lstStyle/>
          <a:p>
            <a:r>
              <a:rPr lang="en-US" sz="3600" b="1" dirty="0" smtClean="0">
                <a:solidFill>
                  <a:schemeClr val="bg1"/>
                </a:solidFill>
              </a:rPr>
              <a:t>VẬN DỤNG</a:t>
            </a:r>
            <a:endParaRPr lang="vi-VN" sz="3600" b="1" dirty="0">
              <a:solidFill>
                <a:schemeClr val="bg1"/>
              </a:solidFill>
            </a:endParaRPr>
          </a:p>
        </p:txBody>
      </p:sp>
      <p:sp>
        <p:nvSpPr>
          <p:cNvPr id="8" name="TextBox 7"/>
          <p:cNvSpPr txBox="1"/>
          <p:nvPr/>
        </p:nvSpPr>
        <p:spPr>
          <a:xfrm>
            <a:off x="167389" y="1725886"/>
            <a:ext cx="8976611" cy="1015663"/>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6</a:t>
            </a:r>
            <a:r>
              <a:rPr lang="en-US" sz="2000" dirty="0" smtClean="0"/>
              <a:t>: </a:t>
            </a:r>
            <a:r>
              <a:rPr lang="en-US" sz="2000" dirty="0" err="1" smtClean="0"/>
              <a:t>Trên</a:t>
            </a:r>
            <a:r>
              <a:rPr lang="en-US" sz="2000" dirty="0" smtClean="0"/>
              <a:t> 1cm</a:t>
            </a:r>
            <a:r>
              <a:rPr lang="en-US" sz="2000" baseline="30000" dirty="0" smtClean="0"/>
              <a:t>2 </a:t>
            </a:r>
            <a:r>
              <a:rPr lang="en-US" sz="2000" dirty="0" smtClean="0"/>
              <a:t> </a:t>
            </a:r>
            <a:r>
              <a:rPr lang="en-US" sz="2000" dirty="0" err="1" smtClean="0"/>
              <a:t>mặt</a:t>
            </a:r>
            <a:r>
              <a:rPr lang="en-US" sz="2000" dirty="0" smtClean="0"/>
              <a:t> </a:t>
            </a:r>
            <a:r>
              <a:rPr lang="en-US" sz="2000" dirty="0" err="1" smtClean="0"/>
              <a:t>lá</a:t>
            </a:r>
            <a:r>
              <a:rPr lang="en-US" sz="2000" dirty="0" smtClean="0"/>
              <a:t> </a:t>
            </a:r>
            <a:r>
              <a:rPr lang="en-US" sz="2000" dirty="0" err="1" smtClean="0"/>
              <a:t>có</a:t>
            </a:r>
            <a:r>
              <a:rPr lang="en-US" sz="2000" dirty="0" smtClean="0"/>
              <a:t> </a:t>
            </a:r>
            <a:r>
              <a:rPr lang="en-US" sz="2000" dirty="0" err="1" smtClean="0"/>
              <a:t>khoảng</a:t>
            </a:r>
            <a:r>
              <a:rPr lang="en-US" sz="2000" dirty="0" smtClean="0"/>
              <a:t> 30 000 </a:t>
            </a:r>
            <a:r>
              <a:rPr lang="en-US" sz="2000" dirty="0" err="1" smtClean="0"/>
              <a:t>lỗ</a:t>
            </a:r>
            <a:r>
              <a:rPr lang="en-US" sz="2000" dirty="0" smtClean="0"/>
              <a:t> </a:t>
            </a:r>
            <a:r>
              <a:rPr lang="en-US" sz="2000" dirty="0" err="1" smtClean="0"/>
              <a:t>khí</a:t>
            </a:r>
            <a:r>
              <a:rPr lang="en-US" sz="2000" dirty="0" smtClean="0"/>
              <a:t>.</a:t>
            </a:r>
          </a:p>
          <a:p>
            <a:pPr algn="just">
              <a:lnSpc>
                <a:spcPct val="150000"/>
              </a:lnSpc>
            </a:pPr>
            <a:r>
              <a:rPr lang="en-US" sz="2000" dirty="0" err="1" smtClean="0"/>
              <a:t>Tính</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lỗ</a:t>
            </a:r>
            <a:r>
              <a:rPr lang="en-US" sz="2000" dirty="0" smtClean="0"/>
              <a:t> </a:t>
            </a:r>
            <a:r>
              <a:rPr lang="en-US" sz="2000" dirty="0" err="1" smtClean="0"/>
              <a:t>khí</a:t>
            </a:r>
            <a:r>
              <a:rPr lang="en-US" sz="2000" dirty="0" smtClean="0"/>
              <a:t> </a:t>
            </a:r>
            <a:r>
              <a:rPr lang="en-US" sz="2000" dirty="0" err="1" smtClean="0"/>
              <a:t>trên</a:t>
            </a:r>
            <a:r>
              <a:rPr lang="en-US" sz="2000" dirty="0" smtClean="0"/>
              <a:t> </a:t>
            </a:r>
            <a:r>
              <a:rPr lang="en-US" sz="2000" dirty="0" err="1" smtClean="0"/>
              <a:t>hai</a:t>
            </a:r>
            <a:r>
              <a:rPr lang="en-US" sz="2000" dirty="0" smtClean="0"/>
              <a:t> </a:t>
            </a:r>
            <a:r>
              <a:rPr lang="en-US" sz="2000" dirty="0" err="1" smtClean="0"/>
              <a:t>chiếc</a:t>
            </a:r>
            <a:r>
              <a:rPr lang="en-US" sz="2000" dirty="0" smtClean="0"/>
              <a:t> </a:t>
            </a:r>
            <a:r>
              <a:rPr lang="en-US" sz="2000" dirty="0" err="1" smtClean="0"/>
              <a:t>lá</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lần</a:t>
            </a:r>
            <a:r>
              <a:rPr lang="en-US" sz="2000" dirty="0" smtClean="0"/>
              <a:t> </a:t>
            </a:r>
            <a:r>
              <a:rPr lang="en-US" sz="2000" dirty="0" err="1" smtClean="0"/>
              <a:t>lượt</a:t>
            </a:r>
            <a:r>
              <a:rPr lang="en-US" sz="2000" dirty="0" smtClean="0"/>
              <a:t> </a:t>
            </a:r>
            <a:r>
              <a:rPr lang="en-US" sz="2000" dirty="0" err="1" smtClean="0"/>
              <a:t>là</a:t>
            </a:r>
            <a:r>
              <a:rPr lang="en-US" sz="2000" dirty="0" smtClean="0"/>
              <a:t> 7cm</a:t>
            </a:r>
            <a:r>
              <a:rPr lang="en-US" sz="2000" baseline="30000" dirty="0" smtClean="0"/>
              <a:t>2</a:t>
            </a:r>
            <a:r>
              <a:rPr lang="en-US" sz="2000" dirty="0" smtClean="0"/>
              <a:t> </a:t>
            </a:r>
            <a:r>
              <a:rPr lang="en-US" sz="2000" dirty="0" err="1" smtClean="0"/>
              <a:t>và</a:t>
            </a:r>
            <a:r>
              <a:rPr lang="en-US" sz="2000" dirty="0" smtClean="0"/>
              <a:t> 15cm</a:t>
            </a:r>
            <a:r>
              <a:rPr lang="en-US" sz="2000" baseline="30000" dirty="0" smtClean="0"/>
              <a:t>2.</a:t>
            </a:r>
            <a:endParaRPr lang="vi-VN" sz="2000" dirty="0"/>
          </a:p>
        </p:txBody>
      </p:sp>
      <p:sp>
        <p:nvSpPr>
          <p:cNvPr id="10" name="TextBox 9"/>
          <p:cNvSpPr txBox="1"/>
          <p:nvPr/>
        </p:nvSpPr>
        <p:spPr>
          <a:xfrm>
            <a:off x="3497357" y="2741549"/>
            <a:ext cx="2949262" cy="400110"/>
          </a:xfrm>
          <a:prstGeom prst="rect">
            <a:avLst/>
          </a:prstGeom>
          <a:noFill/>
        </p:spPr>
        <p:txBody>
          <a:bodyPr wrap="square" rtlCol="0">
            <a:spAutoFit/>
          </a:bodyPr>
          <a:lstStyle/>
          <a:p>
            <a:r>
              <a:rPr lang="en-US" sz="2000" b="1" i="1" u="sng" dirty="0" err="1" smtClean="0"/>
              <a:t>Giải</a:t>
            </a:r>
            <a:r>
              <a:rPr lang="en-US" sz="2000" b="1" i="1" u="sng" dirty="0" smtClean="0"/>
              <a:t>:</a:t>
            </a:r>
            <a:endParaRPr lang="vi-VN" sz="2000" b="1" i="1" u="sng" dirty="0"/>
          </a:p>
        </p:txBody>
      </p:sp>
      <p:sp>
        <p:nvSpPr>
          <p:cNvPr id="11" name="Rectangle 10"/>
          <p:cNvSpPr/>
          <p:nvPr/>
        </p:nvSpPr>
        <p:spPr>
          <a:xfrm>
            <a:off x="-298939" y="3184463"/>
            <a:ext cx="8487177" cy="2492990"/>
          </a:xfrm>
          <a:prstGeom prst="rect">
            <a:avLst/>
          </a:prstGeom>
        </p:spPr>
        <p:txBody>
          <a:bodyPr wrap="square">
            <a:spAutoFit/>
          </a:bodyPr>
          <a:lstStyle/>
          <a:p>
            <a:pPr algn="ctr">
              <a:lnSpc>
                <a:spcPct val="150000"/>
              </a:lnSpc>
            </a:pPr>
            <a:r>
              <a:rPr lang="vi-VN" sz="2000" dirty="0"/>
              <a:t>Tổng số lỗ khí trên chiếc lá có diện tích 7 cm</a:t>
            </a:r>
            <a:r>
              <a:rPr lang="vi-VN" sz="2000" baseline="30000" dirty="0"/>
              <a:t>2</a:t>
            </a:r>
            <a:r>
              <a:rPr lang="vi-VN" sz="2000" dirty="0"/>
              <a:t> là :</a:t>
            </a:r>
            <a:endParaRPr lang="en-US" sz="2000" dirty="0"/>
          </a:p>
          <a:p>
            <a:pPr algn="ctr">
              <a:lnSpc>
                <a:spcPct val="150000"/>
              </a:lnSpc>
            </a:pPr>
            <a:r>
              <a:rPr lang="vi-VN" sz="2000" dirty="0"/>
              <a:t>7 . 30 000 = 210 000 (lỗ khí)</a:t>
            </a:r>
            <a:endParaRPr lang="en-US" sz="2000" dirty="0"/>
          </a:p>
          <a:p>
            <a:pPr algn="ctr">
              <a:lnSpc>
                <a:spcPct val="150000"/>
              </a:lnSpc>
            </a:pPr>
            <a:r>
              <a:rPr lang="vi-VN" sz="2000" dirty="0"/>
              <a:t>Tổng số lỗ khí trên chiếc lá có diện tích 15 cm</a:t>
            </a:r>
            <a:r>
              <a:rPr lang="vi-VN" sz="2000" baseline="30000" dirty="0"/>
              <a:t>2</a:t>
            </a:r>
            <a:r>
              <a:rPr lang="vi-VN" sz="2000" dirty="0"/>
              <a:t> là:</a:t>
            </a:r>
            <a:endParaRPr lang="en-US" sz="2000" dirty="0"/>
          </a:p>
          <a:p>
            <a:pPr algn="ctr">
              <a:lnSpc>
                <a:spcPct val="150000"/>
              </a:lnSpc>
            </a:pPr>
            <a:r>
              <a:rPr lang="vi-VN" sz="2000" dirty="0"/>
              <a:t>15 . 30 000 = 450 000 (lỗ khí)</a:t>
            </a:r>
            <a:endParaRPr lang="en-US" sz="2000" dirty="0"/>
          </a:p>
          <a:p>
            <a:pPr algn="ctr">
              <a:lnSpc>
                <a:spcPct val="150000"/>
              </a:lnSpc>
            </a:pPr>
            <a:endParaRPr lang="en-US" sz="2400" dirty="0">
              <a:latin typeface="+mn-lt"/>
              <a:ea typeface="Calibri" panose="020F0502020204030204" pitchFamily="34" charset="0"/>
            </a:endParaRPr>
          </a:p>
        </p:txBody>
      </p:sp>
      <p:pic>
        <p:nvPicPr>
          <p:cNvPr id="2" name="Picture 1"/>
          <p:cNvPicPr>
            <a:picLocks noChangeAspect="1"/>
          </p:cNvPicPr>
          <p:nvPr/>
        </p:nvPicPr>
        <p:blipFill rotWithShape="1">
          <a:blip r:embed="rId3">
            <a:clrChange>
              <a:clrFrom>
                <a:srgbClr val="FFFEEE"/>
              </a:clrFrom>
              <a:clrTo>
                <a:srgbClr val="FFFEEE">
                  <a:alpha val="0"/>
                </a:srgbClr>
              </a:clrTo>
            </a:clrChange>
          </a:blip>
          <a:srcRect t="1638" b="3908"/>
          <a:stretch/>
        </p:blipFill>
        <p:spPr>
          <a:xfrm>
            <a:off x="6956180" y="87922"/>
            <a:ext cx="2019300" cy="1934309"/>
          </a:xfrm>
          <a:prstGeom prst="rect">
            <a:avLst/>
          </a:prstGeom>
        </p:spPr>
      </p:pic>
    </p:spTree>
    <p:extLst>
      <p:ext uri="{BB962C8B-B14F-4D97-AF65-F5344CB8AC3E}">
        <p14:creationId xmlns:p14="http://schemas.microsoft.com/office/powerpoint/2010/main" val="19022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3" name="TextBox 2"/>
          <p:cNvSpPr txBox="1"/>
          <p:nvPr/>
        </p:nvSpPr>
        <p:spPr>
          <a:xfrm>
            <a:off x="208436" y="547273"/>
            <a:ext cx="8618572" cy="1938992"/>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7: </a:t>
            </a:r>
            <a:r>
              <a:rPr lang="en-US" sz="2000" dirty="0" err="1" smtClean="0"/>
              <a:t>Anh</a:t>
            </a:r>
            <a:r>
              <a:rPr lang="en-US" sz="2000" dirty="0" smtClean="0"/>
              <a:t> </a:t>
            </a:r>
            <a:r>
              <a:rPr lang="en-US" sz="2000" dirty="0" err="1" smtClean="0"/>
              <a:t>Sơn</a:t>
            </a:r>
            <a:r>
              <a:rPr lang="en-US" sz="2000" dirty="0" smtClean="0"/>
              <a:t> </a:t>
            </a:r>
            <a:r>
              <a:rPr lang="en-US" sz="2000" dirty="0" err="1" smtClean="0"/>
              <a:t>vào</a:t>
            </a:r>
            <a:r>
              <a:rPr lang="en-US" sz="2000" dirty="0" smtClean="0"/>
              <a:t> </a:t>
            </a:r>
            <a:r>
              <a:rPr lang="en-US" sz="2000" dirty="0" err="1" smtClean="0"/>
              <a:t>siêu</a:t>
            </a:r>
            <a:r>
              <a:rPr lang="en-US" sz="2000" dirty="0" smtClean="0"/>
              <a:t> </a:t>
            </a:r>
            <a:r>
              <a:rPr lang="en-US" sz="2000" dirty="0" err="1" smtClean="0"/>
              <a:t>thị</a:t>
            </a:r>
            <a:r>
              <a:rPr lang="en-US" sz="2000" dirty="0" smtClean="0"/>
              <a:t> </a:t>
            </a:r>
            <a:r>
              <a:rPr lang="en-US" sz="2000" dirty="0" err="1" smtClean="0"/>
              <a:t>mua</a:t>
            </a:r>
            <a:r>
              <a:rPr lang="en-US" sz="2000" dirty="0" smtClean="0"/>
              <a:t> 2 </a:t>
            </a:r>
            <a:r>
              <a:rPr lang="en-US" sz="2000" dirty="0" err="1" smtClean="0"/>
              <a:t>chiếc</a:t>
            </a:r>
            <a:r>
              <a:rPr lang="en-US" sz="2000" dirty="0" smtClean="0"/>
              <a:t> </a:t>
            </a:r>
            <a:r>
              <a:rPr lang="en-US" sz="2000" dirty="0" err="1" smtClean="0"/>
              <a:t>áo</a:t>
            </a:r>
            <a:r>
              <a:rPr lang="en-US" sz="2000" dirty="0"/>
              <a:t> </a:t>
            </a:r>
            <a:r>
              <a:rPr lang="en-US" sz="2000" dirty="0" err="1" smtClean="0"/>
              <a:t>phông</a:t>
            </a:r>
            <a:r>
              <a:rPr lang="en-US" sz="2000" dirty="0" smtClean="0"/>
              <a:t> </a:t>
            </a:r>
            <a:r>
              <a:rPr lang="en-US" sz="2000" dirty="0" err="1" smtClean="0"/>
              <a:t>giá</a:t>
            </a:r>
            <a:r>
              <a:rPr lang="en-US" sz="2000" dirty="0" smtClean="0"/>
              <a:t> 125 000 </a:t>
            </a:r>
            <a:r>
              <a:rPr lang="en-US" sz="2000" dirty="0" err="1" smtClean="0"/>
              <a:t>đồng</a:t>
            </a:r>
            <a:r>
              <a:rPr lang="en-US" sz="2000" dirty="0" smtClean="0"/>
              <a:t>/</a:t>
            </a:r>
            <a:r>
              <a:rPr lang="en-US" sz="2000" dirty="0" err="1" smtClean="0"/>
              <a:t>chiếc</a:t>
            </a:r>
            <a:r>
              <a:rPr lang="en-US" sz="2000" dirty="0" smtClean="0"/>
              <a:t>; </a:t>
            </a:r>
            <a:r>
              <a:rPr lang="en-US" sz="2000" smtClean="0"/>
              <a:t>3 </a:t>
            </a:r>
            <a:r>
              <a:rPr lang="en-US" sz="2000" smtClean="0"/>
              <a:t>chiếc</a:t>
            </a:r>
            <a:r>
              <a:rPr lang="en-US" sz="2000" dirty="0"/>
              <a:t> </a:t>
            </a:r>
            <a:r>
              <a:rPr lang="en-US" sz="2000" smtClean="0"/>
              <a:t>quần </a:t>
            </a:r>
            <a:r>
              <a:rPr lang="en-US" sz="2000" dirty="0" err="1" smtClean="0"/>
              <a:t>sooc</a:t>
            </a:r>
            <a:r>
              <a:rPr lang="en-US" sz="2000" dirty="0"/>
              <a:t> </a:t>
            </a:r>
            <a:r>
              <a:rPr lang="en-US" sz="2000" err="1" smtClean="0"/>
              <a:t>giá</a:t>
            </a:r>
            <a:r>
              <a:rPr lang="en-US" sz="2000" smtClean="0"/>
              <a:t> </a:t>
            </a:r>
            <a:r>
              <a:rPr lang="en-US" sz="2000" smtClean="0"/>
              <a:t>95 000 </a:t>
            </a:r>
            <a:r>
              <a:rPr lang="en-US" sz="2000" smtClean="0"/>
              <a:t>đồng/chiếc</a:t>
            </a:r>
            <a:r>
              <a:rPr lang="en-US" sz="2000" dirty="0" smtClean="0"/>
              <a:t>; 5 </a:t>
            </a:r>
            <a:r>
              <a:rPr lang="en-US" sz="2000" dirty="0" err="1" smtClean="0"/>
              <a:t>chiếc</a:t>
            </a:r>
            <a:r>
              <a:rPr lang="en-US" sz="2000" dirty="0" smtClean="0"/>
              <a:t> </a:t>
            </a:r>
            <a:r>
              <a:rPr lang="en-US" sz="2000" dirty="0" err="1" smtClean="0"/>
              <a:t>khăn</a:t>
            </a:r>
            <a:r>
              <a:rPr lang="en-US" sz="2000" dirty="0" smtClean="0"/>
              <a:t> </a:t>
            </a:r>
            <a:r>
              <a:rPr lang="en-US" sz="2000" dirty="0" err="1" smtClean="0"/>
              <a:t>mặt</a:t>
            </a:r>
            <a:r>
              <a:rPr lang="en-US" sz="2000" dirty="0" smtClean="0"/>
              <a:t> </a:t>
            </a:r>
            <a:r>
              <a:rPr lang="en-US" sz="2000" err="1" smtClean="0"/>
              <a:t>giá</a:t>
            </a:r>
            <a:r>
              <a:rPr lang="en-US" sz="2000" smtClean="0"/>
              <a:t> </a:t>
            </a:r>
            <a:r>
              <a:rPr lang="en-US" sz="2000" smtClean="0"/>
              <a:t>17 000 </a:t>
            </a:r>
            <a:r>
              <a:rPr lang="en-US" sz="2000" dirty="0" err="1" smtClean="0"/>
              <a:t>đồng</a:t>
            </a:r>
            <a:r>
              <a:rPr lang="en-US" sz="2000" dirty="0" smtClean="0"/>
              <a:t>/</a:t>
            </a:r>
            <a:r>
              <a:rPr lang="en-US" sz="2000" dirty="0" err="1" smtClean="0"/>
              <a:t>chiếc</a:t>
            </a:r>
            <a:r>
              <a:rPr lang="en-US" sz="2000" dirty="0" smtClean="0"/>
              <a:t>. </a:t>
            </a:r>
            <a:r>
              <a:rPr lang="en-US" sz="2000" dirty="0" err="1" smtClean="0"/>
              <a:t>Anh</a:t>
            </a:r>
            <a:r>
              <a:rPr lang="en-US" sz="2000" dirty="0" smtClean="0"/>
              <a:t> </a:t>
            </a:r>
            <a:r>
              <a:rPr lang="en-US" sz="2000" dirty="0" err="1" smtClean="0"/>
              <a:t>đã</a:t>
            </a:r>
            <a:r>
              <a:rPr lang="en-US" sz="2000" dirty="0" smtClean="0"/>
              <a:t> </a:t>
            </a:r>
            <a:r>
              <a:rPr lang="en-US" sz="2000" dirty="0" err="1" smtClean="0"/>
              <a:t>trả</a:t>
            </a:r>
            <a:r>
              <a:rPr lang="en-US" sz="2000" dirty="0" smtClean="0"/>
              <a:t> </a:t>
            </a:r>
            <a:r>
              <a:rPr lang="en-US" sz="2000" dirty="0" err="1" smtClean="0"/>
              <a:t>bằng</a:t>
            </a:r>
            <a:r>
              <a:rPr lang="en-US" sz="2000" dirty="0" smtClean="0"/>
              <a:t> </a:t>
            </a:r>
            <a:r>
              <a:rPr lang="en-US" sz="2000" dirty="0" err="1" smtClean="0"/>
              <a:t>hai</a:t>
            </a:r>
            <a:r>
              <a:rPr lang="en-US" sz="2000" dirty="0" smtClean="0"/>
              <a:t> </a:t>
            </a:r>
            <a:r>
              <a:rPr lang="en-US" sz="2000" dirty="0" err="1" smtClean="0"/>
              <a:t>phiếu</a:t>
            </a:r>
            <a:r>
              <a:rPr lang="en-US" sz="2000" dirty="0" smtClean="0"/>
              <a:t> </a:t>
            </a:r>
            <a:r>
              <a:rPr lang="en-US" sz="2000" dirty="0" err="1" smtClean="0"/>
              <a:t>mua</a:t>
            </a:r>
            <a:r>
              <a:rPr lang="en-US" sz="2000" dirty="0" smtClean="0"/>
              <a:t> </a:t>
            </a:r>
            <a:r>
              <a:rPr lang="en-US" sz="2000" dirty="0" err="1" smtClean="0"/>
              <a:t>hàng</a:t>
            </a:r>
            <a:r>
              <a:rPr lang="en-US" sz="2000" dirty="0" smtClean="0"/>
              <a:t>, </a:t>
            </a:r>
            <a:r>
              <a:rPr lang="en-US" sz="2000" err="1" smtClean="0"/>
              <a:t>mỗi</a:t>
            </a:r>
            <a:r>
              <a:rPr lang="en-US" sz="2000" smtClean="0"/>
              <a:t> </a:t>
            </a:r>
            <a:r>
              <a:rPr lang="en-US" sz="2000" smtClean="0"/>
              <a:t>phiếu </a:t>
            </a:r>
            <a:r>
              <a:rPr lang="en-US" sz="2000" dirty="0" err="1" smtClean="0"/>
              <a:t>trị</a:t>
            </a:r>
            <a:r>
              <a:rPr lang="en-US" sz="2000" dirty="0" smtClean="0"/>
              <a:t> </a:t>
            </a:r>
            <a:r>
              <a:rPr lang="en-US" sz="2000" err="1" smtClean="0"/>
              <a:t>giá</a:t>
            </a:r>
            <a:r>
              <a:rPr lang="en-US" sz="2000" smtClean="0"/>
              <a:t> </a:t>
            </a:r>
            <a:r>
              <a:rPr lang="en-US" sz="2000" smtClean="0"/>
              <a:t>100 000 </a:t>
            </a:r>
            <a:r>
              <a:rPr lang="en-US" sz="2000" dirty="0" err="1" smtClean="0"/>
              <a:t>đồng</a:t>
            </a:r>
            <a:r>
              <a:rPr lang="en-US" sz="2000" dirty="0" smtClean="0"/>
              <a:t>. </a:t>
            </a:r>
            <a:r>
              <a:rPr lang="en-US" sz="2000" dirty="0" err="1" smtClean="0"/>
              <a:t>Anh</a:t>
            </a:r>
            <a:r>
              <a:rPr lang="en-US" sz="2000" dirty="0" smtClean="0"/>
              <a:t> </a:t>
            </a:r>
            <a:r>
              <a:rPr lang="en-US" sz="2000" dirty="0" err="1" smtClean="0"/>
              <a:t>Sơn</a:t>
            </a:r>
            <a:r>
              <a:rPr lang="en-US" sz="2000" dirty="0" smtClean="0"/>
              <a:t> </a:t>
            </a:r>
            <a:r>
              <a:rPr lang="en-US" sz="2000" dirty="0" err="1" smtClean="0"/>
              <a:t>còn</a:t>
            </a:r>
            <a:r>
              <a:rPr lang="en-US" sz="2000" dirty="0" smtClean="0"/>
              <a:t> </a:t>
            </a:r>
            <a:r>
              <a:rPr lang="en-US" sz="2000" dirty="0" err="1" smtClean="0"/>
              <a:t>phải</a:t>
            </a:r>
            <a:r>
              <a:rPr lang="en-US" sz="2000" dirty="0" smtClean="0"/>
              <a:t> </a:t>
            </a:r>
            <a:r>
              <a:rPr lang="en-US" sz="2000" dirty="0" err="1" smtClean="0"/>
              <a:t>trả</a:t>
            </a:r>
            <a:r>
              <a:rPr lang="en-US" sz="2000" dirty="0" smtClean="0"/>
              <a:t> </a:t>
            </a:r>
            <a:r>
              <a:rPr lang="en-US" sz="2000" dirty="0" err="1" smtClean="0"/>
              <a:t>thêm</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err="1" smtClean="0"/>
              <a:t>tiền</a:t>
            </a:r>
            <a:r>
              <a:rPr lang="en-US" sz="2000" smtClean="0"/>
              <a:t>?</a:t>
            </a:r>
            <a:endParaRPr lang="en-US" sz="2000" dirty="0" smtClean="0"/>
          </a:p>
        </p:txBody>
      </p:sp>
      <p:sp>
        <p:nvSpPr>
          <p:cNvPr id="4" name="TextBox 3"/>
          <p:cNvSpPr txBox="1"/>
          <p:nvPr/>
        </p:nvSpPr>
        <p:spPr>
          <a:xfrm>
            <a:off x="2519796" y="2625436"/>
            <a:ext cx="1172973" cy="400110"/>
          </a:xfrm>
          <a:prstGeom prst="rect">
            <a:avLst/>
          </a:prstGeom>
          <a:noFill/>
        </p:spPr>
        <p:txBody>
          <a:bodyPr wrap="square" rtlCol="0">
            <a:spAutoFit/>
          </a:bodyPr>
          <a:lstStyle/>
          <a:p>
            <a:r>
              <a:rPr lang="en-US" sz="2000" b="1" i="1" u="sng" dirty="0" err="1"/>
              <a:t>Giải</a:t>
            </a:r>
            <a:r>
              <a:rPr lang="en-US" sz="2000" b="1" i="1" u="sng" dirty="0" smtClean="0"/>
              <a:t>:</a:t>
            </a:r>
            <a:endParaRPr lang="vi-VN" sz="2000" b="1" i="1" u="sng" dirty="0"/>
          </a:p>
        </p:txBody>
      </p:sp>
      <p:sp>
        <p:nvSpPr>
          <p:cNvPr id="5" name="Rectangle 4"/>
          <p:cNvSpPr/>
          <p:nvPr/>
        </p:nvSpPr>
        <p:spPr>
          <a:xfrm>
            <a:off x="0" y="3210599"/>
            <a:ext cx="6617970" cy="2354491"/>
          </a:xfrm>
          <a:prstGeom prst="rect">
            <a:avLst/>
          </a:prstGeom>
        </p:spPr>
        <p:txBody>
          <a:bodyPr wrap="square">
            <a:spAutoFit/>
          </a:bodyPr>
          <a:lstStyle/>
          <a:p>
            <a:pPr algn="ctr">
              <a:lnSpc>
                <a:spcPct val="150000"/>
              </a:lnSpc>
            </a:pPr>
            <a:r>
              <a:rPr lang="vi-VN" sz="2000" dirty="0"/>
              <a:t>Tổng số tiền anh Sơn phải trả là:</a:t>
            </a:r>
            <a:endParaRPr lang="en-US" sz="2000" dirty="0"/>
          </a:p>
          <a:p>
            <a:pPr algn="ctr">
              <a:lnSpc>
                <a:spcPct val="150000"/>
              </a:lnSpc>
            </a:pPr>
            <a:r>
              <a:rPr lang="vi-VN" sz="2000" dirty="0"/>
              <a:t>2 . 125 000 + 3 . 95 000 + 5 . 17 000  = 620 000 (đồng)</a:t>
            </a:r>
            <a:endParaRPr lang="en-US" sz="2000" dirty="0"/>
          </a:p>
          <a:p>
            <a:pPr algn="ctr">
              <a:lnSpc>
                <a:spcPct val="150000"/>
              </a:lnSpc>
            </a:pPr>
            <a:r>
              <a:rPr lang="vi-VN" sz="2000" dirty="0"/>
              <a:t>Số tiền anh Sơn phải trả thêm là:</a:t>
            </a:r>
            <a:endParaRPr lang="en-US" sz="2000" dirty="0"/>
          </a:p>
          <a:p>
            <a:pPr algn="ctr">
              <a:lnSpc>
                <a:spcPct val="150000"/>
              </a:lnSpc>
            </a:pPr>
            <a:r>
              <a:rPr lang="vi-VN" sz="2000" dirty="0"/>
              <a:t>620 000 -  2 </a:t>
            </a:r>
            <a:r>
              <a:rPr lang="vi-VN" sz="2000" dirty="0" smtClean="0"/>
              <a:t>.100 </a:t>
            </a:r>
            <a:r>
              <a:rPr lang="vi-VN" sz="2000" dirty="0"/>
              <a:t>000 =  420 000 (đồng)</a:t>
            </a:r>
            <a:endParaRPr lang="en-US" sz="2000" dirty="0"/>
          </a:p>
          <a:p>
            <a:pPr algn="ctr">
              <a:lnSpc>
                <a:spcPct val="150000"/>
              </a:lnSpc>
            </a:pPr>
            <a:endParaRPr lang="en-US" sz="1800" i="1" dirty="0">
              <a:latin typeface="+mn-lt"/>
              <a:ea typeface="Calibri" panose="020F0502020204030204" pitchFamily="34" charset="0"/>
            </a:endParaRPr>
          </a:p>
        </p:txBody>
      </p:sp>
      <p:pic>
        <p:nvPicPr>
          <p:cNvPr id="7" name="Picture 6"/>
          <p:cNvPicPr>
            <a:picLocks noChangeAspect="1"/>
          </p:cNvPicPr>
          <p:nvPr/>
        </p:nvPicPr>
        <p:blipFill>
          <a:blip r:embed="rId2"/>
          <a:stretch>
            <a:fillRect/>
          </a:stretch>
        </p:blipFill>
        <p:spPr>
          <a:xfrm>
            <a:off x="5095535" y="2425456"/>
            <a:ext cx="997194" cy="1121279"/>
          </a:xfrm>
          <a:prstGeom prst="rect">
            <a:avLst/>
          </a:prstGeom>
        </p:spPr>
      </p:pic>
      <p:pic>
        <p:nvPicPr>
          <p:cNvPr id="8" name="Picture 7"/>
          <p:cNvPicPr>
            <a:picLocks noChangeAspect="1"/>
          </p:cNvPicPr>
          <p:nvPr/>
        </p:nvPicPr>
        <p:blipFill>
          <a:blip r:embed="rId3"/>
          <a:stretch>
            <a:fillRect/>
          </a:stretch>
        </p:blipFill>
        <p:spPr>
          <a:xfrm>
            <a:off x="6188324" y="2318551"/>
            <a:ext cx="1071431" cy="1450352"/>
          </a:xfrm>
          <a:prstGeom prst="rect">
            <a:avLst/>
          </a:prstGeom>
        </p:spPr>
      </p:pic>
      <p:pic>
        <p:nvPicPr>
          <p:cNvPr id="9" name="Picture 8"/>
          <p:cNvPicPr>
            <a:picLocks noChangeAspect="1"/>
          </p:cNvPicPr>
          <p:nvPr/>
        </p:nvPicPr>
        <p:blipFill>
          <a:blip r:embed="rId4"/>
          <a:stretch>
            <a:fillRect/>
          </a:stretch>
        </p:blipFill>
        <p:spPr>
          <a:xfrm>
            <a:off x="7353736" y="2486265"/>
            <a:ext cx="1660938" cy="1078561"/>
          </a:xfrm>
          <a:prstGeom prst="rect">
            <a:avLst/>
          </a:prstGeom>
        </p:spPr>
      </p:pic>
    </p:spTree>
    <p:extLst>
      <p:ext uri="{BB962C8B-B14F-4D97-AF65-F5344CB8AC3E}">
        <p14:creationId xmlns:p14="http://schemas.microsoft.com/office/powerpoint/2010/main" val="297140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130349" y="1491000"/>
            <a:ext cx="9013651" cy="3145500"/>
          </a:xfrm>
          <a:prstGeom prst="rect">
            <a:avLst/>
          </a:prstGeom>
        </p:spPr>
        <p:txBody>
          <a:bodyPr spcFirstLastPara="1" wrap="square" lIns="91425" tIns="91425" rIns="91425" bIns="91425" anchor="ctr" anchorCtr="0">
            <a:noAutofit/>
          </a:bodyPr>
          <a:lstStyle/>
          <a:p>
            <a:pPr algn="just">
              <a:lnSpc>
                <a:spcPct val="150000"/>
              </a:lnSpc>
              <a:spcBef>
                <a:spcPts val="0"/>
              </a:spcBef>
            </a:pPr>
            <a:r>
              <a:rPr lang="vi-VN" sz="2800" dirty="0">
                <a:latin typeface="+mn-lt"/>
              </a:rPr>
              <a:t>Ôn lại nội dung kiến thức đã học</a:t>
            </a:r>
            <a:r>
              <a:rPr lang="vi-VN" sz="2800" dirty="0" smtClean="0">
                <a:latin typeface="+mn-lt"/>
              </a:rPr>
              <a:t>.</a:t>
            </a:r>
            <a:endParaRPr lang="en-US" sz="2800" dirty="0" smtClean="0">
              <a:latin typeface="+mn-lt"/>
            </a:endParaRPr>
          </a:p>
          <a:p>
            <a:pPr algn="just">
              <a:lnSpc>
                <a:spcPct val="150000"/>
              </a:lnSpc>
              <a:spcBef>
                <a:spcPts val="0"/>
              </a:spcBef>
            </a:pPr>
            <a:r>
              <a:rPr lang="vi-VN" sz="2800" dirty="0" smtClean="0">
                <a:latin typeface="+mn-lt"/>
              </a:rPr>
              <a:t>Hoàn </a:t>
            </a:r>
            <a:r>
              <a:rPr lang="vi-VN" sz="2800">
                <a:latin typeface="+mn-lt"/>
              </a:rPr>
              <a:t>thành </a:t>
            </a:r>
            <a:r>
              <a:rPr lang="vi-VN" sz="2800" smtClean="0">
                <a:latin typeface="+mn-lt"/>
              </a:rPr>
              <a:t>t</a:t>
            </a:r>
            <a:r>
              <a:rPr lang="en-GB" sz="2800" smtClean="0">
                <a:latin typeface="+mn-lt"/>
              </a:rPr>
              <a:t>iếp</a:t>
            </a:r>
            <a:r>
              <a:rPr lang="vi-VN" sz="2800" smtClean="0">
                <a:latin typeface="+mn-lt"/>
              </a:rPr>
              <a:t> </a:t>
            </a:r>
            <a:r>
              <a:rPr lang="vi-VN" sz="2800" dirty="0">
                <a:latin typeface="+mn-lt"/>
              </a:rPr>
              <a:t>các bài tập và làm thêm bài tập 8 + </a:t>
            </a:r>
            <a:r>
              <a:rPr lang="vi-VN" sz="2800">
                <a:latin typeface="+mn-lt"/>
              </a:rPr>
              <a:t>9 </a:t>
            </a:r>
            <a:r>
              <a:rPr lang="vi-VN" sz="2800" smtClean="0">
                <a:latin typeface="+mn-lt"/>
              </a:rPr>
              <a:t>(SGK </a:t>
            </a:r>
            <a:r>
              <a:rPr lang="vi-VN" sz="2800" dirty="0">
                <a:latin typeface="+mn-lt"/>
              </a:rPr>
              <a:t>- tr29).</a:t>
            </a:r>
            <a:endParaRPr lang="en-US" sz="2800" dirty="0">
              <a:latin typeface="+mn-lt"/>
            </a:endParaRPr>
          </a:p>
          <a:p>
            <a:pPr algn="just">
              <a:lnSpc>
                <a:spcPct val="150000"/>
              </a:lnSpc>
              <a:spcBef>
                <a:spcPts val="0"/>
              </a:spcBef>
            </a:pPr>
            <a:r>
              <a:rPr lang="vi-VN" sz="2800" dirty="0" smtClean="0">
                <a:latin typeface="+mn-lt"/>
              </a:rPr>
              <a:t>Chuẩn </a:t>
            </a:r>
            <a:r>
              <a:rPr lang="vi-VN" sz="2800" dirty="0">
                <a:latin typeface="+mn-lt"/>
              </a:rPr>
              <a:t>bị và xem </a:t>
            </a:r>
            <a:r>
              <a:rPr lang="vi-VN" sz="2800">
                <a:latin typeface="+mn-lt"/>
              </a:rPr>
              <a:t>trước </a:t>
            </a:r>
            <a:r>
              <a:rPr lang="vi-VN" sz="2800" smtClean="0">
                <a:latin typeface="+mn-lt"/>
              </a:rPr>
              <a:t>bài </a:t>
            </a:r>
            <a:r>
              <a:rPr lang="vi-VN" sz="2800" dirty="0">
                <a:latin typeface="+mn-lt"/>
              </a:rPr>
              <a:t>“</a:t>
            </a:r>
            <a:r>
              <a:rPr lang="vi-VN" sz="2800" b="1" dirty="0">
                <a:latin typeface="+mn-lt"/>
              </a:rPr>
              <a:t>Quan hệ chia hết, tính chất chia hết</a:t>
            </a:r>
            <a:r>
              <a:rPr lang="vi-VN" sz="2800" dirty="0">
                <a:latin typeface="+mn-lt"/>
              </a:rPr>
              <a:t>”.</a:t>
            </a:r>
            <a:endParaRPr sz="2800" dirty="0">
              <a:latin typeface="+mn-lt"/>
            </a:endParaRPr>
          </a:p>
        </p:txBody>
      </p:sp>
      <p:sp>
        <p:nvSpPr>
          <p:cNvPr id="238" name="Google Shape;238;p16"/>
          <p:cNvSpPr txBox="1">
            <a:spLocks noGrp="1"/>
          </p:cNvSpPr>
          <p:nvPr>
            <p:ph type="sldNum" idx="12"/>
          </p:nvPr>
        </p:nvSpPr>
        <p:spPr>
          <a:prstGeom prst="rect">
            <a:avLst/>
          </a:prstGeom>
        </p:spPr>
        <p:txBody>
          <a:bodyPr spcFirstLastPara="1" wrap="square" lIns="91425" tIns="91425" rIns="91425" bIns="91425" anchor="ctr" anchorCtr="0">
            <a:noAutofit/>
          </a:bodyPr>
          <a:lstStyle/>
          <a:p>
            <a:fld id="{00000000-1234-1234-1234-123412341234}" type="slidenum">
              <a:rPr lang="en"/>
              <a:pPr/>
              <a:t>32</a:t>
            </a:fld>
            <a:endParaRPr/>
          </a:p>
        </p:txBody>
      </p:sp>
      <p:grpSp>
        <p:nvGrpSpPr>
          <p:cNvPr id="239" name="Google Shape;239;p16"/>
          <p:cNvGrpSpPr/>
          <p:nvPr/>
        </p:nvGrpSpPr>
        <p:grpSpPr>
          <a:xfrm>
            <a:off x="282218" y="590920"/>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1" name="TextBox 10"/>
          <p:cNvSpPr txBox="1"/>
          <p:nvPr/>
        </p:nvSpPr>
        <p:spPr>
          <a:xfrm>
            <a:off x="815495" y="451992"/>
            <a:ext cx="5646097" cy="646331"/>
          </a:xfrm>
          <a:prstGeom prst="rect">
            <a:avLst/>
          </a:prstGeom>
          <a:noFill/>
        </p:spPr>
        <p:txBody>
          <a:bodyPr wrap="square" rtlCol="0">
            <a:spAutoFit/>
          </a:bodyPr>
          <a:lstStyle/>
          <a:p>
            <a:r>
              <a:rPr lang="en-US" sz="3600" b="1" smtClean="0">
                <a:solidFill>
                  <a:schemeClr val="bg1"/>
                </a:solidFill>
              </a:rPr>
              <a:t>HƯỚNG DẪN VỀ NHÀ</a:t>
            </a:r>
            <a:endParaRPr lang="vi-VN" sz="3600" b="1" dirty="0">
              <a:solidFill>
                <a:schemeClr val="bg1"/>
              </a:solidFill>
            </a:endParaRPr>
          </a:p>
        </p:txBody>
      </p:sp>
    </p:spTree>
    <p:extLst>
      <p:ext uri="{BB962C8B-B14F-4D97-AF65-F5344CB8AC3E}">
        <p14:creationId xmlns:p14="http://schemas.microsoft.com/office/powerpoint/2010/main" val="23369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5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fade">
                                      <p:cBhvr>
                                        <p:cTn id="12" dur="5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fade">
                                      <p:cBhvr>
                                        <p:cTn id="17" dur="500"/>
                                        <p:tgtEl>
                                          <p:spTgt spid="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smtClean="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
        <p:nvSpPr>
          <p:cNvPr id="4" name="Rectangle 3"/>
          <p:cNvSpPr/>
          <p:nvPr/>
        </p:nvSpPr>
        <p:spPr>
          <a:xfrm>
            <a:off x="2317383" y="2689634"/>
            <a:ext cx="4586512"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smtClean="0">
                <a:ln w="13462">
                  <a:solidFill>
                    <a:srgbClr val="FFFFFF"/>
                  </a:solidFill>
                  <a:prstDash val="solid"/>
                </a:ln>
                <a:solidFill>
                  <a:srgbClr val="263248">
                    <a:lumMod val="85000"/>
                    <a:lumOff val="15000"/>
                  </a:srgbClr>
                </a:solidFill>
                <a:effectLst>
                  <a:outerShdw dist="38100" dir="2700000" algn="bl" rotWithShape="0">
                    <a:srgbClr val="FF9800"/>
                  </a:outerShdw>
                </a:effectLst>
                <a:uLnTx/>
                <a:uFillTx/>
                <a:latin typeface="Arial"/>
                <a:cs typeface="Arial"/>
                <a:sym typeface="Arial"/>
              </a:rPr>
              <a:t>GOOD BYE!</a:t>
            </a:r>
            <a:endParaRPr kumimoji="0" lang="en-US" sz="6000" b="1" i="0" u="none" strike="noStrike" kern="0" cap="none" spc="0" normalizeH="0" baseline="0" noProof="0" dirty="0">
              <a:ln w="13462">
                <a:solidFill>
                  <a:srgbClr val="FFFFFF"/>
                </a:solidFill>
                <a:prstDash val="solid"/>
              </a:ln>
              <a:solidFill>
                <a:srgbClr val="263248">
                  <a:lumMod val="85000"/>
                  <a:lumOff val="15000"/>
                </a:srgbClr>
              </a:solidFill>
              <a:effectLst>
                <a:outerShdw dist="38100" dir="2700000" algn="bl" rotWithShape="0">
                  <a:srgbClr val="FF9800"/>
                </a:outerShdw>
              </a:effectLst>
              <a:uLnTx/>
              <a:uFillTx/>
              <a:latin typeface="Arial"/>
              <a:cs typeface="Arial"/>
              <a:sym typeface="Arial"/>
            </a:endParaRPr>
          </a:p>
        </p:txBody>
      </p:sp>
      <p:sp>
        <p:nvSpPr>
          <p:cNvPr id="5" name="Sun 4"/>
          <p:cNvSpPr/>
          <p:nvPr/>
        </p:nvSpPr>
        <p:spPr>
          <a:xfrm>
            <a:off x="154546" y="51515"/>
            <a:ext cx="1017431" cy="991674"/>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6" name="Cloud 5"/>
          <p:cNvSpPr/>
          <p:nvPr/>
        </p:nvSpPr>
        <p:spPr>
          <a:xfrm>
            <a:off x="7386180" y="51515"/>
            <a:ext cx="1526000" cy="734096"/>
          </a:xfrm>
          <a:prstGeom prst="cloud">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7" name="Smiley Face 6"/>
          <p:cNvSpPr/>
          <p:nvPr/>
        </p:nvSpPr>
        <p:spPr>
          <a:xfrm>
            <a:off x="4353059" y="3705297"/>
            <a:ext cx="850005" cy="72503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8" name="Cloud 7"/>
          <p:cNvSpPr/>
          <p:nvPr/>
        </p:nvSpPr>
        <p:spPr>
          <a:xfrm rot="10800000">
            <a:off x="1171977" y="61174"/>
            <a:ext cx="1159913" cy="418564"/>
          </a:xfrm>
          <a:prstGeom prst="cloud">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9" name="Cloud 8"/>
          <p:cNvSpPr/>
          <p:nvPr/>
        </p:nvSpPr>
        <p:spPr>
          <a:xfrm rot="10800000">
            <a:off x="12064" y="1166122"/>
            <a:ext cx="1159913" cy="418564"/>
          </a:xfrm>
          <a:prstGeom prst="cloud">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pic>
        <p:nvPicPr>
          <p:cNvPr id="10" name="Picture 9"/>
          <p:cNvPicPr>
            <a:picLocks noChangeAspect="1"/>
          </p:cNvPicPr>
          <p:nvPr/>
        </p:nvPicPr>
        <p:blipFill>
          <a:blip r:embed="rId3">
            <a:clrChange>
              <a:clrFrom>
                <a:srgbClr val="F7F7F7"/>
              </a:clrFrom>
              <a:clrTo>
                <a:srgbClr val="F7F7F7">
                  <a:alpha val="0"/>
                </a:srgbClr>
              </a:clrTo>
            </a:clrChange>
          </a:blip>
          <a:stretch>
            <a:fillRect/>
          </a:stretch>
        </p:blipFill>
        <p:spPr>
          <a:xfrm>
            <a:off x="8149180" y="3791467"/>
            <a:ext cx="995564" cy="1277729"/>
          </a:xfrm>
          <a:prstGeom prst="rect">
            <a:avLst/>
          </a:prstGeom>
        </p:spPr>
      </p:pic>
      <p:pic>
        <p:nvPicPr>
          <p:cNvPr id="11" name="Picture 10"/>
          <p:cNvPicPr>
            <a:picLocks noChangeAspect="1"/>
          </p:cNvPicPr>
          <p:nvPr/>
        </p:nvPicPr>
        <p:blipFill>
          <a:blip r:embed="rId4">
            <a:clrChange>
              <a:clrFrom>
                <a:srgbClr val="EEEEEE"/>
              </a:clrFrom>
              <a:clrTo>
                <a:srgbClr val="EEEEEE">
                  <a:alpha val="0"/>
                </a:srgbClr>
              </a:clrTo>
            </a:clrChange>
          </a:blip>
          <a:stretch>
            <a:fillRect/>
          </a:stretch>
        </p:blipFill>
        <p:spPr>
          <a:xfrm>
            <a:off x="0" y="4243317"/>
            <a:ext cx="1501598" cy="825879"/>
          </a:xfrm>
          <a:prstGeom prst="rect">
            <a:avLst/>
          </a:prstGeom>
        </p:spPr>
      </p:pic>
    </p:spTree>
    <p:extLst>
      <p:ext uri="{BB962C8B-B14F-4D97-AF65-F5344CB8AC3E}">
        <p14:creationId xmlns:p14="http://schemas.microsoft.com/office/powerpoint/2010/main" val="47794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Cloud Callout 2"/>
          <p:cNvSpPr/>
          <p:nvPr/>
        </p:nvSpPr>
        <p:spPr>
          <a:xfrm>
            <a:off x="2665927" y="321972"/>
            <a:ext cx="5988676" cy="2794716"/>
          </a:xfrm>
          <a:prstGeom prst="cloudCallout">
            <a:avLst>
              <a:gd name="adj1" fmla="val -43925"/>
              <a:gd name="adj2" fmla="val 7159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i="1" dirty="0" err="1" smtClean="0">
                <a:solidFill>
                  <a:schemeClr val="tx1"/>
                </a:solidFill>
              </a:rPr>
              <a:t>Em</a:t>
            </a:r>
            <a:r>
              <a:rPr lang="en-US" sz="3200" i="1" dirty="0" smtClean="0">
                <a:solidFill>
                  <a:schemeClr val="tx1"/>
                </a:solidFill>
              </a:rPr>
              <a:t> </a:t>
            </a:r>
            <a:r>
              <a:rPr lang="en-US" sz="3200" i="1" dirty="0" err="1" smtClean="0">
                <a:solidFill>
                  <a:schemeClr val="tx1"/>
                </a:solidFill>
              </a:rPr>
              <a:t>hiểu</a:t>
            </a:r>
            <a:r>
              <a:rPr lang="en-US" sz="3200" i="1" dirty="0" smtClean="0">
                <a:solidFill>
                  <a:schemeClr val="tx1"/>
                </a:solidFill>
              </a:rPr>
              <a:t> </a:t>
            </a:r>
            <a:r>
              <a:rPr lang="en-US" sz="3200" i="1" dirty="0" err="1" smtClean="0">
                <a:solidFill>
                  <a:schemeClr val="tx1"/>
                </a:solidFill>
              </a:rPr>
              <a:t>như</a:t>
            </a:r>
            <a:r>
              <a:rPr lang="en-US" sz="3200" i="1" dirty="0" smtClean="0">
                <a:solidFill>
                  <a:schemeClr val="tx1"/>
                </a:solidFill>
              </a:rPr>
              <a:t> </a:t>
            </a:r>
            <a:r>
              <a:rPr lang="en-US" sz="3200" i="1" dirty="0" err="1" smtClean="0">
                <a:solidFill>
                  <a:schemeClr val="tx1"/>
                </a:solidFill>
              </a:rPr>
              <a:t>thế</a:t>
            </a:r>
            <a:r>
              <a:rPr lang="en-US" sz="3200" i="1" dirty="0" smtClean="0">
                <a:solidFill>
                  <a:schemeClr val="tx1"/>
                </a:solidFill>
              </a:rPr>
              <a:t> </a:t>
            </a:r>
            <a:r>
              <a:rPr lang="en-US" sz="3200" i="1" dirty="0" err="1" smtClean="0">
                <a:solidFill>
                  <a:schemeClr val="tx1"/>
                </a:solidFill>
              </a:rPr>
              <a:t>nào</a:t>
            </a:r>
            <a:r>
              <a:rPr lang="en-US" sz="3200" i="1" dirty="0" smtClean="0">
                <a:solidFill>
                  <a:schemeClr val="tx1"/>
                </a:solidFill>
              </a:rPr>
              <a:t> </a:t>
            </a:r>
            <a:r>
              <a:rPr lang="en-US" sz="3200" i="1" dirty="0" err="1" smtClean="0">
                <a:solidFill>
                  <a:schemeClr val="tx1"/>
                </a:solidFill>
              </a:rPr>
              <a:t>là</a:t>
            </a:r>
            <a:r>
              <a:rPr lang="en-US" sz="3200" i="1" dirty="0" smtClean="0">
                <a:solidFill>
                  <a:schemeClr val="tx1"/>
                </a:solidFill>
              </a:rPr>
              <a:t> </a:t>
            </a:r>
            <a:r>
              <a:rPr lang="en-US" sz="3200" i="1" dirty="0" err="1" smtClean="0">
                <a:solidFill>
                  <a:schemeClr val="tx1"/>
                </a:solidFill>
              </a:rPr>
              <a:t>một</a:t>
            </a:r>
            <a:r>
              <a:rPr lang="en-US" sz="3200" i="1" dirty="0" smtClean="0">
                <a:solidFill>
                  <a:schemeClr val="tx1"/>
                </a:solidFill>
              </a:rPr>
              <a:t> </a:t>
            </a:r>
            <a:r>
              <a:rPr lang="en-US" sz="3200" i="1" dirty="0" err="1" smtClean="0">
                <a:solidFill>
                  <a:schemeClr val="tx1"/>
                </a:solidFill>
              </a:rPr>
              <a:t>biểu</a:t>
            </a:r>
            <a:r>
              <a:rPr lang="en-US" sz="3200" i="1" dirty="0" smtClean="0">
                <a:solidFill>
                  <a:schemeClr val="tx1"/>
                </a:solidFill>
              </a:rPr>
              <a:t> </a:t>
            </a:r>
            <a:r>
              <a:rPr lang="en-US" sz="3200" i="1" dirty="0" err="1" smtClean="0">
                <a:solidFill>
                  <a:schemeClr val="tx1"/>
                </a:solidFill>
              </a:rPr>
              <a:t>thức</a:t>
            </a:r>
            <a:r>
              <a:rPr lang="en-US" sz="3200" i="1" dirty="0" smtClean="0">
                <a:solidFill>
                  <a:schemeClr val="tx1"/>
                </a:solidFill>
              </a:rPr>
              <a:t>?</a:t>
            </a:r>
            <a:endParaRPr lang="vi-VN" sz="3200" i="1" dirty="0">
              <a:solidFill>
                <a:schemeClr val="tx1"/>
              </a:solidFill>
            </a:endParaRPr>
          </a:p>
        </p:txBody>
      </p:sp>
      <p:pic>
        <p:nvPicPr>
          <p:cNvPr id="4" name="Picture 3"/>
          <p:cNvPicPr>
            <a:picLocks noChangeAspect="1"/>
          </p:cNvPicPr>
          <p:nvPr/>
        </p:nvPicPr>
        <p:blipFill>
          <a:blip r:embed="rId2">
            <a:clrChange>
              <a:clrFrom>
                <a:srgbClr val="EFEFEF"/>
              </a:clrFrom>
              <a:clrTo>
                <a:srgbClr val="EFEFEF">
                  <a:alpha val="0"/>
                </a:srgbClr>
              </a:clrTo>
            </a:clrChange>
          </a:blip>
          <a:stretch>
            <a:fillRect/>
          </a:stretch>
        </p:blipFill>
        <p:spPr>
          <a:xfrm>
            <a:off x="232692" y="2870323"/>
            <a:ext cx="2188537" cy="2273177"/>
          </a:xfrm>
          <a:prstGeom prst="rect">
            <a:avLst/>
          </a:prstGeom>
        </p:spPr>
      </p:pic>
      <p:pic>
        <p:nvPicPr>
          <p:cNvPr id="5" name="Picture 4"/>
          <p:cNvPicPr>
            <a:picLocks noChangeAspect="1"/>
          </p:cNvPicPr>
          <p:nvPr/>
        </p:nvPicPr>
        <p:blipFill>
          <a:blip r:embed="rId3">
            <a:clrChange>
              <a:clrFrom>
                <a:srgbClr val="F7F7F7"/>
              </a:clrFrom>
              <a:clrTo>
                <a:srgbClr val="F7F7F7">
                  <a:alpha val="0"/>
                </a:srgbClr>
              </a:clrTo>
            </a:clrChange>
          </a:blip>
          <a:stretch>
            <a:fillRect/>
          </a:stretch>
        </p:blipFill>
        <p:spPr>
          <a:xfrm>
            <a:off x="5075454" y="3511450"/>
            <a:ext cx="1952625" cy="1619250"/>
          </a:xfrm>
          <a:prstGeom prst="rect">
            <a:avLst/>
          </a:prstGeom>
        </p:spPr>
      </p:pic>
      <p:sp>
        <p:nvSpPr>
          <p:cNvPr id="6" name="Rectangle 5"/>
          <p:cNvSpPr/>
          <p:nvPr/>
        </p:nvSpPr>
        <p:spPr>
          <a:xfrm>
            <a:off x="1287575" y="1526359"/>
            <a:ext cx="7575759" cy="19978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smtClean="0">
                <a:solidFill>
                  <a:schemeClr val="tx1"/>
                </a:solidFill>
              </a:rPr>
              <a:t>Biểu</a:t>
            </a:r>
            <a:r>
              <a:rPr lang="en-US" sz="2800" b="1" dirty="0" smtClean="0">
                <a:solidFill>
                  <a:schemeClr val="tx1"/>
                </a:solidFill>
              </a:rPr>
              <a:t> </a:t>
            </a:r>
            <a:r>
              <a:rPr lang="en-US" sz="2800" b="1" dirty="0" err="1" smtClean="0">
                <a:solidFill>
                  <a:schemeClr val="tx1"/>
                </a:solidFill>
              </a:rPr>
              <a:t>thức</a:t>
            </a:r>
            <a:r>
              <a:rPr lang="en-US" sz="2800" b="1" dirty="0" smtClean="0">
                <a:solidFill>
                  <a:schemeClr val="tx1"/>
                </a:solidFill>
              </a:rPr>
              <a:t>: </a:t>
            </a:r>
            <a:r>
              <a:rPr lang="en-US" sz="2800" dirty="0" err="1" smtClean="0">
                <a:solidFill>
                  <a:schemeClr val="tx1"/>
                </a:solidFill>
              </a:rPr>
              <a:t>gồm</a:t>
            </a:r>
            <a:r>
              <a:rPr lang="vi-VN" sz="2800" dirty="0" smtClean="0">
                <a:solidFill>
                  <a:schemeClr val="tx1"/>
                </a:solidFill>
              </a:rPr>
              <a:t> </a:t>
            </a:r>
            <a:r>
              <a:rPr lang="vi-VN" sz="2800" dirty="0">
                <a:solidFill>
                  <a:schemeClr val="tx1"/>
                </a:solidFill>
              </a:rPr>
              <a:t>các phép toán cộng, trừ, nhân, chia và nâng lên lũy thừa của các con số hoặc </a:t>
            </a:r>
            <a:r>
              <a:rPr lang="vi-VN" sz="2800" dirty="0" smtClean="0">
                <a:solidFill>
                  <a:schemeClr val="tx1"/>
                </a:solidFill>
              </a:rPr>
              <a:t>chữ</a:t>
            </a:r>
            <a:r>
              <a:rPr lang="en-US" sz="2800" dirty="0" smtClean="0">
                <a:solidFill>
                  <a:schemeClr val="tx1"/>
                </a:solidFill>
              </a:rPr>
              <a:t>.</a:t>
            </a:r>
            <a:endParaRPr lang="vi-VN" sz="2800" dirty="0">
              <a:solidFill>
                <a:schemeClr val="tx1"/>
              </a:solidFill>
            </a:endParaRPr>
          </a:p>
        </p:txBody>
      </p:sp>
      <p:pic>
        <p:nvPicPr>
          <p:cNvPr id="7" name="Picture 6"/>
          <p:cNvPicPr>
            <a:picLocks noChangeAspect="1"/>
          </p:cNvPicPr>
          <p:nvPr/>
        </p:nvPicPr>
        <p:blipFill rotWithShape="1">
          <a:blip r:embed="rId4"/>
          <a:srcRect l="1749" t="1818" r="699" b="2831"/>
          <a:stretch/>
        </p:blipFill>
        <p:spPr>
          <a:xfrm>
            <a:off x="2180492" y="104009"/>
            <a:ext cx="2703083" cy="1366074"/>
          </a:xfrm>
          <a:prstGeom prst="rect">
            <a:avLst/>
          </a:prstGeom>
        </p:spPr>
      </p:pic>
    </p:spTree>
    <p:extLst>
      <p:ext uri="{BB962C8B-B14F-4D97-AF65-F5344CB8AC3E}">
        <p14:creationId xmlns:p14="http://schemas.microsoft.com/office/powerpoint/2010/main" val="13760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750"/>
                                        <p:tgtEl>
                                          <p:spTgt spid="3"/>
                                        </p:tgtEl>
                                      </p:cBhvr>
                                    </p:animEffect>
                                    <p:set>
                                      <p:cBhvr>
                                        <p:cTn id="7" dur="1" fill="hold">
                                          <p:stCondLst>
                                            <p:cond delay="749"/>
                                          </p:stCondLst>
                                        </p:cTn>
                                        <p:tgtEl>
                                          <p:spTgt spid="3"/>
                                        </p:tgtEl>
                                        <p:attrNameLst>
                                          <p:attrName>style.visibility</p:attrName>
                                        </p:attrNameLst>
                                      </p:cBhvr>
                                      <p:to>
                                        <p:strVal val="hidden"/>
                                      </p:to>
                                    </p:set>
                                  </p:childTnLst>
                                </p:cTn>
                              </p:par>
                              <p:par>
                                <p:cTn id="8" presetID="6" presetClass="exit" presetSubtype="32" fill="hold" nodeType="withEffect">
                                  <p:stCondLst>
                                    <p:cond delay="0"/>
                                  </p:stCondLst>
                                  <p:childTnLst>
                                    <p:animEffect transition="out" filter="circle(out)">
                                      <p:cBhvr>
                                        <p:cTn id="9" dur="750"/>
                                        <p:tgtEl>
                                          <p:spTgt spid="4"/>
                                        </p:tgtEl>
                                      </p:cBhvr>
                                    </p:animEffect>
                                    <p:set>
                                      <p:cBhvr>
                                        <p:cTn id="10" dur="1" fill="hold">
                                          <p:stCondLst>
                                            <p:cond delay="749"/>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grpSp>
        <p:nvGrpSpPr>
          <p:cNvPr id="5" name="Group 4"/>
          <p:cNvGrpSpPr/>
          <p:nvPr/>
        </p:nvGrpSpPr>
        <p:grpSpPr>
          <a:xfrm>
            <a:off x="396022" y="579084"/>
            <a:ext cx="8109000" cy="1107996"/>
            <a:chOff x="305269" y="705564"/>
            <a:chExt cx="8109000" cy="1107996"/>
          </a:xfrm>
        </p:grpSpPr>
        <p:pic>
          <p:nvPicPr>
            <p:cNvPr id="3" name="Picture 2"/>
            <p:cNvPicPr>
              <a:picLocks noChangeAspect="1"/>
            </p:cNvPicPr>
            <p:nvPr/>
          </p:nvPicPr>
          <p:blipFill>
            <a:blip r:embed="rId2"/>
            <a:stretch>
              <a:fillRect/>
            </a:stretch>
          </p:blipFill>
          <p:spPr>
            <a:xfrm>
              <a:off x="305269" y="809492"/>
              <a:ext cx="891131" cy="452638"/>
            </a:xfrm>
            <a:prstGeom prst="rect">
              <a:avLst/>
            </a:prstGeom>
          </p:spPr>
        </p:pic>
        <p:sp>
          <p:nvSpPr>
            <p:cNvPr id="4" name="TextBox 3"/>
            <p:cNvSpPr txBox="1"/>
            <p:nvPr/>
          </p:nvSpPr>
          <p:spPr>
            <a:xfrm>
              <a:off x="1196400" y="705564"/>
              <a:ext cx="7217869" cy="1107996"/>
            </a:xfrm>
            <a:prstGeom prst="rect">
              <a:avLst/>
            </a:prstGeom>
            <a:noFill/>
          </p:spPr>
          <p:txBody>
            <a:bodyPr wrap="square" rtlCol="0">
              <a:spAutoFit/>
            </a:bodyPr>
            <a:lstStyle/>
            <a:p>
              <a:pPr>
                <a:lnSpc>
                  <a:spcPct val="150000"/>
                </a:lnSpc>
              </a:pPr>
              <a:r>
                <a:rPr lang="en-US" sz="2200" dirty="0" smtClean="0"/>
                <a:t>Hai  </a:t>
              </a:r>
              <a:r>
                <a:rPr lang="en-US" sz="2200" dirty="0" err="1" smtClean="0"/>
                <a:t>bạn</a:t>
              </a:r>
              <a:r>
                <a:rPr lang="en-US" sz="2200" dirty="0" smtClean="0"/>
                <a:t> Y </a:t>
              </a:r>
              <a:r>
                <a:rPr lang="en-US" sz="2200" dirty="0" err="1" smtClean="0"/>
                <a:t>Đam</a:t>
              </a:r>
              <a:r>
                <a:rPr lang="en-US" sz="2200" dirty="0" smtClean="0"/>
                <a:t> San </a:t>
              </a:r>
              <a:r>
                <a:rPr lang="en-US" sz="2200" dirty="0" err="1" smtClean="0"/>
                <a:t>và</a:t>
              </a:r>
              <a:r>
                <a:rPr lang="en-US" sz="2200" dirty="0" smtClean="0"/>
                <a:t> Lan </a:t>
              </a:r>
              <a:r>
                <a:rPr lang="en-US" sz="2200" dirty="0" err="1" smtClean="0"/>
                <a:t>tính</a:t>
              </a:r>
              <a:r>
                <a:rPr lang="en-US" sz="2200" dirty="0" smtClean="0"/>
                <a:t> </a:t>
              </a:r>
              <a:r>
                <a:rPr lang="en-US" sz="2200" dirty="0" err="1" smtClean="0"/>
                <a:t>giá</a:t>
              </a:r>
              <a:r>
                <a:rPr lang="en-US" sz="2200" dirty="0" smtClean="0"/>
                <a:t> </a:t>
              </a:r>
              <a:r>
                <a:rPr lang="en-US" sz="2200" dirty="0" err="1" smtClean="0"/>
                <a:t>trị</a:t>
              </a:r>
              <a:r>
                <a:rPr lang="en-US" sz="2200" dirty="0" smtClean="0"/>
                <a:t> </a:t>
              </a:r>
              <a:r>
                <a:rPr lang="en-US" sz="2200" dirty="0" err="1" smtClean="0"/>
                <a:t>của</a:t>
              </a:r>
              <a:r>
                <a:rPr lang="en-US" sz="2200" dirty="0" smtClean="0"/>
                <a:t> </a:t>
              </a:r>
              <a:r>
                <a:rPr lang="en-US" sz="2200" dirty="0" err="1" smtClean="0"/>
                <a:t>biểu</a:t>
              </a:r>
              <a:r>
                <a:rPr lang="en-US" sz="2200" dirty="0" smtClean="0"/>
                <a:t> </a:t>
              </a:r>
              <a:r>
                <a:rPr lang="en-US" sz="2200" dirty="0" err="1" smtClean="0"/>
                <a:t>thức</a:t>
              </a:r>
              <a:r>
                <a:rPr lang="en-US" sz="2200" dirty="0"/>
                <a:t> </a:t>
              </a:r>
              <a:r>
                <a:rPr lang="en-US" sz="2200" b="1" dirty="0" smtClean="0"/>
                <a:t>100 : 10 . 2 </a:t>
              </a:r>
              <a:r>
                <a:rPr lang="en-US" sz="2200" dirty="0" err="1" smtClean="0"/>
                <a:t>như</a:t>
              </a:r>
              <a:r>
                <a:rPr lang="en-US" sz="2200" dirty="0" smtClean="0"/>
                <a:t> </a:t>
              </a:r>
              <a:r>
                <a:rPr lang="en-US" sz="2200" dirty="0" err="1" smtClean="0"/>
                <a:t>sau</a:t>
              </a:r>
              <a:r>
                <a:rPr lang="en-US" sz="2200" dirty="0" smtClean="0"/>
                <a:t>:</a:t>
              </a:r>
              <a:endParaRPr lang="vi-VN" sz="2200" dirty="0"/>
            </a:p>
          </p:txBody>
        </p:sp>
      </p:grpSp>
      <p:pic>
        <p:nvPicPr>
          <p:cNvPr id="7" name="Picture 6"/>
          <p:cNvPicPr>
            <a:picLocks noChangeAspect="1"/>
          </p:cNvPicPr>
          <p:nvPr/>
        </p:nvPicPr>
        <p:blipFill>
          <a:blip r:embed="rId3"/>
          <a:stretch>
            <a:fillRect/>
          </a:stretch>
        </p:blipFill>
        <p:spPr>
          <a:xfrm>
            <a:off x="285853" y="3314767"/>
            <a:ext cx="723900" cy="1009650"/>
          </a:xfrm>
          <a:prstGeom prst="rect">
            <a:avLst/>
          </a:prstGeom>
        </p:spPr>
      </p:pic>
      <p:sp>
        <p:nvSpPr>
          <p:cNvPr id="8" name="TextBox 7"/>
          <p:cNvSpPr txBox="1"/>
          <p:nvPr/>
        </p:nvSpPr>
        <p:spPr>
          <a:xfrm>
            <a:off x="99880" y="4424968"/>
            <a:ext cx="1819745" cy="430887"/>
          </a:xfrm>
          <a:prstGeom prst="rect">
            <a:avLst/>
          </a:prstGeom>
          <a:noFill/>
        </p:spPr>
        <p:txBody>
          <a:bodyPr wrap="square" rtlCol="0">
            <a:spAutoFit/>
          </a:bodyPr>
          <a:lstStyle/>
          <a:p>
            <a:r>
              <a:rPr lang="en-US" sz="2200" b="1" i="1" dirty="0" smtClean="0">
                <a:solidFill>
                  <a:srgbClr val="002060"/>
                </a:solidFill>
              </a:rPr>
              <a:t>Y </a:t>
            </a:r>
            <a:r>
              <a:rPr lang="en-US" sz="2200" b="1" i="1" dirty="0" err="1" smtClean="0">
                <a:solidFill>
                  <a:srgbClr val="002060"/>
                </a:solidFill>
              </a:rPr>
              <a:t>Đam</a:t>
            </a:r>
            <a:r>
              <a:rPr lang="en-US" sz="2200" b="1" i="1" dirty="0" smtClean="0">
                <a:solidFill>
                  <a:srgbClr val="002060"/>
                </a:solidFill>
              </a:rPr>
              <a:t> San</a:t>
            </a:r>
            <a:endParaRPr lang="vi-VN" sz="2200" b="1" i="1" dirty="0">
              <a:solidFill>
                <a:srgbClr val="002060"/>
              </a:solidFill>
            </a:endParaRPr>
          </a:p>
        </p:txBody>
      </p:sp>
      <p:pic>
        <p:nvPicPr>
          <p:cNvPr id="9" name="Picture 8"/>
          <p:cNvPicPr>
            <a:picLocks noChangeAspect="1"/>
          </p:cNvPicPr>
          <p:nvPr/>
        </p:nvPicPr>
        <p:blipFill>
          <a:blip r:embed="rId4"/>
          <a:stretch>
            <a:fillRect/>
          </a:stretch>
        </p:blipFill>
        <p:spPr>
          <a:xfrm>
            <a:off x="6832412" y="3168806"/>
            <a:ext cx="742950" cy="1038225"/>
          </a:xfrm>
          <a:prstGeom prst="rect">
            <a:avLst/>
          </a:prstGeom>
        </p:spPr>
      </p:pic>
      <p:sp>
        <p:nvSpPr>
          <p:cNvPr id="10" name="TextBox 9"/>
          <p:cNvSpPr txBox="1"/>
          <p:nvPr/>
        </p:nvSpPr>
        <p:spPr>
          <a:xfrm>
            <a:off x="6294014" y="4324417"/>
            <a:ext cx="1819745" cy="430887"/>
          </a:xfrm>
          <a:prstGeom prst="rect">
            <a:avLst/>
          </a:prstGeom>
          <a:noFill/>
        </p:spPr>
        <p:txBody>
          <a:bodyPr wrap="square" rtlCol="0">
            <a:spAutoFit/>
          </a:bodyPr>
          <a:lstStyle/>
          <a:p>
            <a:pPr algn="ctr"/>
            <a:r>
              <a:rPr lang="en-US" sz="2200" b="1" i="1" dirty="0" smtClean="0">
                <a:solidFill>
                  <a:srgbClr val="002060"/>
                </a:solidFill>
              </a:rPr>
              <a:t>Lan</a:t>
            </a:r>
            <a:endParaRPr lang="vi-VN" sz="2200" b="1" i="1" dirty="0">
              <a:solidFill>
                <a:srgbClr val="002060"/>
              </a:solidFill>
            </a:endParaRPr>
          </a:p>
        </p:txBody>
      </p:sp>
      <p:sp>
        <p:nvSpPr>
          <p:cNvPr id="11" name="Cloud Callout 10"/>
          <p:cNvSpPr/>
          <p:nvPr/>
        </p:nvSpPr>
        <p:spPr>
          <a:xfrm>
            <a:off x="746975" y="1787632"/>
            <a:ext cx="3327755" cy="1778664"/>
          </a:xfrm>
          <a:prstGeom prst="cloudCallout">
            <a:avLst>
              <a:gd name="adj1" fmla="val -40082"/>
              <a:gd name="adj2" fmla="val 715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dirty="0" smtClean="0">
                <a:solidFill>
                  <a:srgbClr val="002060"/>
                </a:solidFill>
              </a:rPr>
              <a:t>100 : 10 . 2</a:t>
            </a:r>
          </a:p>
          <a:p>
            <a:pPr algn="ctr">
              <a:lnSpc>
                <a:spcPct val="150000"/>
              </a:lnSpc>
            </a:pPr>
            <a:r>
              <a:rPr lang="en-US" sz="2200" b="1" dirty="0" smtClean="0">
                <a:solidFill>
                  <a:srgbClr val="002060"/>
                </a:solidFill>
              </a:rPr>
              <a:t>= 10 . 2 </a:t>
            </a:r>
          </a:p>
          <a:p>
            <a:pPr algn="ctr">
              <a:lnSpc>
                <a:spcPct val="150000"/>
              </a:lnSpc>
            </a:pPr>
            <a:r>
              <a:rPr lang="en-US" sz="2200" b="1" dirty="0" smtClean="0">
                <a:solidFill>
                  <a:srgbClr val="002060"/>
                </a:solidFill>
              </a:rPr>
              <a:t>= 20</a:t>
            </a:r>
            <a:endParaRPr lang="vi-VN" sz="2200" b="1" dirty="0">
              <a:solidFill>
                <a:srgbClr val="002060"/>
              </a:solidFill>
            </a:endParaRPr>
          </a:p>
        </p:txBody>
      </p:sp>
      <p:sp>
        <p:nvSpPr>
          <p:cNvPr id="12" name="Cloud Callout 11"/>
          <p:cNvSpPr/>
          <p:nvPr/>
        </p:nvSpPr>
        <p:spPr>
          <a:xfrm>
            <a:off x="4832162" y="1190350"/>
            <a:ext cx="3493952" cy="1677277"/>
          </a:xfrm>
          <a:prstGeom prst="cloudCallout">
            <a:avLst>
              <a:gd name="adj1" fmla="val 8909"/>
              <a:gd name="adj2" fmla="val 777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dirty="0">
                <a:solidFill>
                  <a:srgbClr val="002060"/>
                </a:solidFill>
              </a:rPr>
              <a:t>100 : 10 </a:t>
            </a:r>
            <a:r>
              <a:rPr lang="en-US" sz="2200" b="1">
                <a:solidFill>
                  <a:srgbClr val="002060"/>
                </a:solidFill>
              </a:rPr>
              <a:t>. </a:t>
            </a:r>
            <a:r>
              <a:rPr lang="en-US" sz="2200" b="1" smtClean="0">
                <a:solidFill>
                  <a:srgbClr val="002060"/>
                </a:solidFill>
              </a:rPr>
              <a:t>2</a:t>
            </a:r>
          </a:p>
          <a:p>
            <a:pPr algn="ctr">
              <a:lnSpc>
                <a:spcPct val="150000"/>
              </a:lnSpc>
            </a:pPr>
            <a:r>
              <a:rPr lang="en-US" sz="2200" b="1" smtClean="0">
                <a:solidFill>
                  <a:srgbClr val="002060"/>
                </a:solidFill>
              </a:rPr>
              <a:t>= </a:t>
            </a:r>
            <a:r>
              <a:rPr lang="en-US" sz="2200" b="1" smtClean="0">
                <a:solidFill>
                  <a:srgbClr val="002060"/>
                </a:solidFill>
              </a:rPr>
              <a:t>100 </a:t>
            </a:r>
            <a:r>
              <a:rPr lang="en-US" sz="2200" b="1">
                <a:solidFill>
                  <a:srgbClr val="002060"/>
                </a:solidFill>
              </a:rPr>
              <a:t>:</a:t>
            </a:r>
            <a:r>
              <a:rPr lang="en-US" sz="2200" b="1" smtClean="0">
                <a:solidFill>
                  <a:srgbClr val="002060"/>
                </a:solidFill>
              </a:rPr>
              <a:t> 20 </a:t>
            </a:r>
            <a:endParaRPr lang="en-US" sz="2200" b="1" smtClean="0">
              <a:solidFill>
                <a:srgbClr val="002060"/>
              </a:solidFill>
            </a:endParaRPr>
          </a:p>
          <a:p>
            <a:pPr algn="ctr">
              <a:lnSpc>
                <a:spcPct val="150000"/>
              </a:lnSpc>
            </a:pPr>
            <a:r>
              <a:rPr lang="en-US" sz="2200" b="1" smtClean="0">
                <a:solidFill>
                  <a:srgbClr val="002060"/>
                </a:solidFill>
              </a:rPr>
              <a:t>= </a:t>
            </a:r>
            <a:r>
              <a:rPr lang="en-US" sz="2200" b="1">
                <a:solidFill>
                  <a:srgbClr val="002060"/>
                </a:solidFill>
              </a:rPr>
              <a:t>5</a:t>
            </a:r>
            <a:endParaRPr lang="vi-VN" sz="2200" b="1" dirty="0">
              <a:solidFill>
                <a:srgbClr val="002060"/>
              </a:solidFill>
            </a:endParaRPr>
          </a:p>
        </p:txBody>
      </p:sp>
      <p:sp>
        <p:nvSpPr>
          <p:cNvPr id="13" name="TextBox 12"/>
          <p:cNvSpPr txBox="1"/>
          <p:nvPr/>
        </p:nvSpPr>
        <p:spPr>
          <a:xfrm>
            <a:off x="2623594" y="4456091"/>
            <a:ext cx="3374521" cy="430887"/>
          </a:xfrm>
          <a:prstGeom prst="rect">
            <a:avLst/>
          </a:prstGeom>
          <a:noFill/>
        </p:spPr>
        <p:txBody>
          <a:bodyPr wrap="square" rtlCol="0">
            <a:spAutoFit/>
          </a:bodyPr>
          <a:lstStyle/>
          <a:p>
            <a:r>
              <a:rPr lang="en-US" sz="2200" b="1" i="1" dirty="0" err="1" smtClean="0"/>
              <a:t>Hỏi</a:t>
            </a:r>
            <a:r>
              <a:rPr lang="en-US" sz="2200" b="1" i="1" dirty="0" smtClean="0"/>
              <a:t> </a:t>
            </a:r>
            <a:r>
              <a:rPr lang="en-US" sz="2200" b="1" i="1" dirty="0" err="1" smtClean="0"/>
              <a:t>bạn</a:t>
            </a:r>
            <a:r>
              <a:rPr lang="en-US" sz="2200" b="1" i="1" dirty="0" smtClean="0"/>
              <a:t> </a:t>
            </a:r>
            <a:r>
              <a:rPr lang="en-US" sz="2200" b="1" i="1" dirty="0" err="1" smtClean="0"/>
              <a:t>nào</a:t>
            </a:r>
            <a:r>
              <a:rPr lang="en-US" sz="2200" b="1" i="1" dirty="0" smtClean="0"/>
              <a:t> </a:t>
            </a:r>
            <a:r>
              <a:rPr lang="en-US" sz="2200" b="1" i="1" dirty="0" err="1" smtClean="0"/>
              <a:t>làm</a:t>
            </a:r>
            <a:r>
              <a:rPr lang="en-US" sz="2200" b="1" i="1" dirty="0" smtClean="0"/>
              <a:t> </a:t>
            </a:r>
            <a:r>
              <a:rPr lang="en-US" sz="2200" b="1" i="1" dirty="0" err="1" smtClean="0"/>
              <a:t>đúng</a:t>
            </a:r>
            <a:r>
              <a:rPr lang="en-US" sz="2200" b="1" i="1" dirty="0" smtClean="0"/>
              <a:t>?</a:t>
            </a:r>
            <a:endParaRPr lang="vi-VN" sz="2200" b="1" i="1" dirty="0"/>
          </a:p>
        </p:txBody>
      </p:sp>
    </p:spTree>
    <p:extLst>
      <p:ext uri="{BB962C8B-B14F-4D97-AF65-F5344CB8AC3E}">
        <p14:creationId xmlns:p14="http://schemas.microsoft.com/office/powerpoint/2010/main" val="15556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5" name="Right Arrow 4"/>
          <p:cNvSpPr/>
          <p:nvPr/>
        </p:nvSpPr>
        <p:spPr>
          <a:xfrm>
            <a:off x="103031" y="2234484"/>
            <a:ext cx="515155" cy="4507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p:cNvGrpSpPr/>
          <p:nvPr/>
        </p:nvGrpSpPr>
        <p:grpSpPr>
          <a:xfrm>
            <a:off x="811369" y="1068946"/>
            <a:ext cx="7870726" cy="2781837"/>
            <a:chOff x="650631" y="580293"/>
            <a:chExt cx="8179819" cy="2866292"/>
          </a:xfrm>
        </p:grpSpPr>
        <p:sp>
          <p:nvSpPr>
            <p:cNvPr id="9" name="Rounded Rectangle 8"/>
            <p:cNvSpPr/>
            <p:nvPr/>
          </p:nvSpPr>
          <p:spPr>
            <a:xfrm>
              <a:off x="650631" y="580293"/>
              <a:ext cx="8179819" cy="2866292"/>
            </a:xfrm>
            <a:prstGeom prst="roundRect">
              <a:avLst/>
            </a:prstGeom>
            <a:solidFill>
              <a:srgbClr val="D4F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smtClean="0">
                  <a:solidFill>
                    <a:schemeClr val="tx1"/>
                  </a:solidFill>
                </a:rPr>
                <a:t>	</a:t>
              </a:r>
              <a:r>
                <a:rPr lang="en-US" sz="2800" b="1" i="1" dirty="0" err="1" smtClean="0">
                  <a:solidFill>
                    <a:schemeClr val="tx1"/>
                  </a:solidFill>
                </a:rPr>
                <a:t>Khi</a:t>
              </a:r>
              <a:r>
                <a:rPr lang="en-US" sz="2800" b="1" i="1" dirty="0" smtClean="0">
                  <a:solidFill>
                    <a:schemeClr val="tx1"/>
                  </a:solidFill>
                </a:rPr>
                <a:t> </a:t>
              </a:r>
              <a:r>
                <a:rPr lang="en-US" sz="2800" b="1" i="1" dirty="0" err="1" smtClean="0">
                  <a:solidFill>
                    <a:schemeClr val="tx1"/>
                  </a:solidFill>
                </a:rPr>
                <a:t>biểu</a:t>
              </a:r>
              <a:r>
                <a:rPr lang="en-US" sz="2800" b="1" i="1" dirty="0" smtClean="0">
                  <a:solidFill>
                    <a:schemeClr val="tx1"/>
                  </a:solidFill>
                </a:rPr>
                <a:t> </a:t>
              </a:r>
              <a:r>
                <a:rPr lang="en-US" sz="2800" b="1" i="1" dirty="0" err="1" smtClean="0">
                  <a:solidFill>
                    <a:schemeClr val="tx1"/>
                  </a:solidFill>
                </a:rPr>
                <a:t>thức</a:t>
              </a:r>
              <a:r>
                <a:rPr lang="en-US" sz="2800" b="1" i="1" dirty="0" smtClean="0">
                  <a:solidFill>
                    <a:schemeClr val="tx1"/>
                  </a:solidFill>
                </a:rPr>
                <a:t> </a:t>
              </a:r>
              <a:r>
                <a:rPr lang="en-US" sz="2800" b="1" i="1" dirty="0" err="1" smtClean="0">
                  <a:solidFill>
                    <a:schemeClr val="tx1"/>
                  </a:solidFill>
                </a:rPr>
                <a:t>chỉ</a:t>
              </a:r>
              <a:r>
                <a:rPr lang="en-US" sz="2800" b="1" i="1" dirty="0" smtClean="0">
                  <a:solidFill>
                    <a:schemeClr val="tx1"/>
                  </a:solidFill>
                </a:rPr>
                <a:t> </a:t>
              </a:r>
              <a:r>
                <a:rPr lang="en-US" sz="2800" b="1" i="1" dirty="0" err="1" smtClean="0">
                  <a:solidFill>
                    <a:schemeClr val="tx1"/>
                  </a:solidFill>
                </a:rPr>
                <a:t>có</a:t>
              </a:r>
              <a:r>
                <a:rPr lang="en-US" sz="2800" b="1" i="1" dirty="0" smtClean="0">
                  <a:solidFill>
                    <a:schemeClr val="tx1"/>
                  </a:solidFill>
                </a:rPr>
                <a:t> </a:t>
              </a:r>
              <a:r>
                <a:rPr lang="en-US" sz="2800" b="1" i="1" dirty="0" err="1" smtClean="0">
                  <a:solidFill>
                    <a:schemeClr val="tx1"/>
                  </a:solidFill>
                </a:rPr>
                <a:t>các</a:t>
              </a:r>
              <a:r>
                <a:rPr lang="en-US" sz="2800" b="1" i="1" dirty="0" smtClean="0">
                  <a:solidFill>
                    <a:schemeClr val="tx1"/>
                  </a:solidFill>
                </a:rPr>
                <a:t> </a:t>
              </a:r>
              <a:r>
                <a:rPr lang="en-US" sz="2800" b="1" i="1" dirty="0" err="1" smtClean="0">
                  <a:solidFill>
                    <a:schemeClr val="tx1"/>
                  </a:solidFill>
                </a:rPr>
                <a:t>phép</a:t>
              </a:r>
              <a:r>
                <a:rPr lang="en-US" sz="2800" b="1" i="1" dirty="0" smtClean="0">
                  <a:solidFill>
                    <a:schemeClr val="tx1"/>
                  </a:solidFill>
                </a:rPr>
                <a:t> </a:t>
              </a:r>
              <a:r>
                <a:rPr lang="en-US" sz="2800" b="1" i="1" dirty="0" err="1" smtClean="0">
                  <a:solidFill>
                    <a:schemeClr val="tx1"/>
                  </a:solidFill>
                </a:rPr>
                <a:t>tính</a:t>
              </a:r>
              <a:r>
                <a:rPr lang="en-US" sz="2800" b="1" i="1" dirty="0" smtClean="0">
                  <a:solidFill>
                    <a:schemeClr val="tx1"/>
                  </a:solidFill>
                </a:rPr>
                <a:t> </a:t>
              </a:r>
              <a:r>
                <a:rPr lang="en-US" sz="2800" b="1" i="1" dirty="0" err="1" smtClean="0">
                  <a:solidFill>
                    <a:schemeClr val="tx1"/>
                  </a:solidFill>
                </a:rPr>
                <a:t>cộng</a:t>
              </a:r>
              <a:r>
                <a:rPr lang="en-US" sz="2800" b="1" i="1" dirty="0" smtClean="0">
                  <a:solidFill>
                    <a:schemeClr val="tx1"/>
                  </a:solidFill>
                </a:rPr>
                <a:t> </a:t>
              </a:r>
              <a:r>
                <a:rPr lang="en-US" sz="2800" b="1" i="1" dirty="0" err="1" smtClean="0">
                  <a:solidFill>
                    <a:schemeClr val="tx1"/>
                  </a:solidFill>
                </a:rPr>
                <a:t>hoặc</a:t>
              </a:r>
              <a:r>
                <a:rPr lang="en-US" sz="2800" b="1" i="1" dirty="0" smtClean="0">
                  <a:solidFill>
                    <a:schemeClr val="tx1"/>
                  </a:solidFill>
                </a:rPr>
                <a:t> </a:t>
              </a:r>
              <a:r>
                <a:rPr lang="en-US" sz="2800" b="1" i="1" err="1" smtClean="0">
                  <a:solidFill>
                    <a:schemeClr val="tx1"/>
                  </a:solidFill>
                </a:rPr>
                <a:t>trừ</a:t>
              </a:r>
              <a:r>
                <a:rPr lang="en-US" sz="2800" b="1" i="1" smtClean="0">
                  <a:solidFill>
                    <a:schemeClr val="tx1"/>
                  </a:solidFill>
                </a:rPr>
                <a:t> (hoặc </a:t>
              </a:r>
              <a:r>
                <a:rPr lang="en-US" sz="2800" b="1" i="1" dirty="0" err="1" smtClean="0">
                  <a:solidFill>
                    <a:schemeClr val="tx1"/>
                  </a:solidFill>
                </a:rPr>
                <a:t>chỉ</a:t>
              </a:r>
              <a:r>
                <a:rPr lang="en-US" sz="2800" b="1" i="1" dirty="0" smtClean="0">
                  <a:solidFill>
                    <a:schemeClr val="tx1"/>
                  </a:solidFill>
                </a:rPr>
                <a:t> </a:t>
              </a:r>
              <a:r>
                <a:rPr lang="en-US" sz="2800" b="1" i="1" dirty="0" err="1" smtClean="0">
                  <a:solidFill>
                    <a:schemeClr val="tx1"/>
                  </a:solidFill>
                </a:rPr>
                <a:t>có</a:t>
              </a:r>
              <a:r>
                <a:rPr lang="en-US" sz="2800" b="1" i="1" dirty="0" smtClean="0">
                  <a:solidFill>
                    <a:schemeClr val="tx1"/>
                  </a:solidFill>
                </a:rPr>
                <a:t> </a:t>
              </a:r>
              <a:r>
                <a:rPr lang="en-US" sz="2800" b="1" i="1" dirty="0" err="1" smtClean="0">
                  <a:solidFill>
                    <a:schemeClr val="tx1"/>
                  </a:solidFill>
                </a:rPr>
                <a:t>các</a:t>
              </a:r>
              <a:r>
                <a:rPr lang="en-US" sz="2800" b="1" i="1" dirty="0" smtClean="0">
                  <a:solidFill>
                    <a:schemeClr val="tx1"/>
                  </a:solidFill>
                </a:rPr>
                <a:t> </a:t>
              </a:r>
              <a:r>
                <a:rPr lang="en-US" sz="2800" b="1" i="1" dirty="0" err="1" smtClean="0">
                  <a:solidFill>
                    <a:schemeClr val="tx1"/>
                  </a:solidFill>
                </a:rPr>
                <a:t>phép</a:t>
              </a:r>
              <a:r>
                <a:rPr lang="en-US" sz="2800" b="1" i="1" dirty="0" smtClean="0">
                  <a:solidFill>
                    <a:schemeClr val="tx1"/>
                  </a:solidFill>
                </a:rPr>
                <a:t> </a:t>
              </a:r>
              <a:r>
                <a:rPr lang="en-US" sz="2800" b="1" i="1" dirty="0" err="1" smtClean="0">
                  <a:solidFill>
                    <a:schemeClr val="tx1"/>
                  </a:solidFill>
                </a:rPr>
                <a:t>tính</a:t>
              </a:r>
              <a:r>
                <a:rPr lang="en-US" sz="2800" b="1" i="1" dirty="0" smtClean="0">
                  <a:solidFill>
                    <a:schemeClr val="tx1"/>
                  </a:solidFill>
                </a:rPr>
                <a:t> </a:t>
              </a:r>
              <a:r>
                <a:rPr lang="en-US" sz="2800" b="1" i="1" dirty="0" err="1" smtClean="0">
                  <a:solidFill>
                    <a:schemeClr val="tx1"/>
                  </a:solidFill>
                </a:rPr>
                <a:t>nhân</a:t>
              </a:r>
              <a:r>
                <a:rPr lang="en-US" sz="2800" b="1" i="1" dirty="0" smtClean="0">
                  <a:solidFill>
                    <a:schemeClr val="tx1"/>
                  </a:solidFill>
                </a:rPr>
                <a:t> </a:t>
              </a:r>
              <a:r>
                <a:rPr lang="en-US" sz="2800" b="1" i="1" dirty="0" err="1" smtClean="0">
                  <a:solidFill>
                    <a:schemeClr val="tx1"/>
                  </a:solidFill>
                </a:rPr>
                <a:t>và</a:t>
              </a:r>
              <a:r>
                <a:rPr lang="en-US" sz="2800" b="1" i="1" dirty="0" smtClean="0">
                  <a:solidFill>
                    <a:schemeClr val="tx1"/>
                  </a:solidFill>
                </a:rPr>
                <a:t> chia), ta </a:t>
              </a:r>
              <a:r>
                <a:rPr lang="en-US" sz="2800" b="1" i="1" dirty="0" err="1" smtClean="0">
                  <a:solidFill>
                    <a:schemeClr val="tx1"/>
                  </a:solidFill>
                </a:rPr>
                <a:t>thực</a:t>
              </a:r>
              <a:r>
                <a:rPr lang="en-US" sz="2800" b="1" i="1" dirty="0" smtClean="0">
                  <a:solidFill>
                    <a:schemeClr val="tx1"/>
                  </a:solidFill>
                </a:rPr>
                <a:t> </a:t>
              </a:r>
              <a:r>
                <a:rPr lang="en-US" sz="2800" b="1" i="1" dirty="0" err="1" smtClean="0">
                  <a:solidFill>
                    <a:schemeClr val="tx1"/>
                  </a:solidFill>
                </a:rPr>
                <a:t>hiện</a:t>
              </a:r>
              <a:r>
                <a:rPr lang="en-US" sz="2800" b="1" i="1" dirty="0" smtClean="0">
                  <a:solidFill>
                    <a:schemeClr val="tx1"/>
                  </a:solidFill>
                </a:rPr>
                <a:t> </a:t>
              </a:r>
              <a:r>
                <a:rPr lang="en-US" sz="2800" b="1" i="1" dirty="0" err="1" smtClean="0">
                  <a:solidFill>
                    <a:schemeClr val="tx1"/>
                  </a:solidFill>
                </a:rPr>
                <a:t>phép</a:t>
              </a:r>
              <a:r>
                <a:rPr lang="en-US" sz="2800" b="1" i="1" dirty="0" smtClean="0">
                  <a:solidFill>
                    <a:schemeClr val="tx1"/>
                  </a:solidFill>
                </a:rPr>
                <a:t> </a:t>
              </a:r>
              <a:r>
                <a:rPr lang="en-US" sz="2800" b="1" i="1" dirty="0" err="1" smtClean="0">
                  <a:solidFill>
                    <a:schemeClr val="tx1"/>
                  </a:solidFill>
                </a:rPr>
                <a:t>tính</a:t>
              </a:r>
              <a:r>
                <a:rPr lang="en-US" sz="2800" b="1" i="1" dirty="0" smtClean="0">
                  <a:solidFill>
                    <a:schemeClr val="tx1"/>
                  </a:solidFill>
                </a:rPr>
                <a:t> </a:t>
              </a:r>
              <a:r>
                <a:rPr lang="en-US" sz="2800" b="1" i="1" dirty="0" err="1" smtClean="0">
                  <a:solidFill>
                    <a:schemeClr val="tx1"/>
                  </a:solidFill>
                </a:rPr>
                <a:t>theo</a:t>
              </a:r>
              <a:r>
                <a:rPr lang="en-US" sz="2800" b="1" i="1" dirty="0" smtClean="0">
                  <a:solidFill>
                    <a:schemeClr val="tx1"/>
                  </a:solidFill>
                </a:rPr>
                <a:t> </a:t>
              </a:r>
              <a:r>
                <a:rPr lang="en-US" sz="2800" b="1" i="1" dirty="0" err="1" smtClean="0">
                  <a:solidFill>
                    <a:schemeClr val="tx1"/>
                  </a:solidFill>
                </a:rPr>
                <a:t>thứ</a:t>
              </a:r>
              <a:r>
                <a:rPr lang="en-US" sz="2800" b="1" i="1" dirty="0" smtClean="0">
                  <a:solidFill>
                    <a:schemeClr val="tx1"/>
                  </a:solidFill>
                </a:rPr>
                <a:t> </a:t>
              </a:r>
              <a:r>
                <a:rPr lang="en-US" sz="2800" b="1" i="1" dirty="0" err="1" smtClean="0">
                  <a:solidFill>
                    <a:schemeClr val="tx1"/>
                  </a:solidFill>
                </a:rPr>
                <a:t>tự</a:t>
              </a:r>
              <a:r>
                <a:rPr lang="en-US" sz="2800" b="1" i="1" dirty="0" smtClean="0">
                  <a:solidFill>
                    <a:schemeClr val="tx1"/>
                  </a:solidFill>
                </a:rPr>
                <a:t> </a:t>
              </a:r>
              <a:r>
                <a:rPr lang="en-US" sz="2800" b="1" i="1" dirty="0" err="1" smtClean="0">
                  <a:solidFill>
                    <a:schemeClr val="tx1"/>
                  </a:solidFill>
                </a:rPr>
                <a:t>từ</a:t>
              </a:r>
              <a:r>
                <a:rPr lang="en-US" sz="2800" b="1" i="1" dirty="0" smtClean="0">
                  <a:solidFill>
                    <a:schemeClr val="tx1"/>
                  </a:solidFill>
                </a:rPr>
                <a:t> </a:t>
              </a:r>
              <a:r>
                <a:rPr lang="en-US" sz="2800" b="1" i="1" dirty="0" err="1" smtClean="0">
                  <a:solidFill>
                    <a:schemeClr val="tx1"/>
                  </a:solidFill>
                </a:rPr>
                <a:t>trái</a:t>
              </a:r>
              <a:r>
                <a:rPr lang="en-US" sz="2800" b="1" i="1" dirty="0" smtClean="0">
                  <a:solidFill>
                    <a:schemeClr val="tx1"/>
                  </a:solidFill>
                </a:rPr>
                <a:t> sang </a:t>
              </a:r>
              <a:r>
                <a:rPr lang="en-US" sz="2800" b="1" i="1" dirty="0" err="1" smtClean="0">
                  <a:solidFill>
                    <a:schemeClr val="tx1"/>
                  </a:solidFill>
                </a:rPr>
                <a:t>phải</a:t>
              </a:r>
              <a:r>
                <a:rPr lang="en-US" sz="2800" b="1" i="1" dirty="0" smtClean="0">
                  <a:solidFill>
                    <a:schemeClr val="tx1"/>
                  </a:solidFill>
                </a:rPr>
                <a:t>.</a:t>
              </a:r>
              <a:endParaRPr lang="en-US" sz="2800" b="1" i="1" dirty="0">
                <a:solidFill>
                  <a:schemeClr val="tx1"/>
                </a:solidFill>
              </a:endParaRPr>
            </a:p>
          </p:txBody>
        </p:sp>
        <p:pic>
          <p:nvPicPr>
            <p:cNvPr id="10" name="Picture 9"/>
            <p:cNvPicPr>
              <a:picLocks noChangeAspect="1"/>
            </p:cNvPicPr>
            <p:nvPr/>
          </p:nvPicPr>
          <p:blipFill>
            <a:blip r:embed="rId2"/>
            <a:stretch>
              <a:fillRect/>
            </a:stretch>
          </p:blipFill>
          <p:spPr>
            <a:xfrm>
              <a:off x="880196" y="580293"/>
              <a:ext cx="673738" cy="485931"/>
            </a:xfrm>
            <a:prstGeom prst="rect">
              <a:avLst/>
            </a:prstGeom>
          </p:spPr>
        </p:pic>
      </p:grpSp>
    </p:spTree>
    <p:extLst>
      <p:ext uri="{BB962C8B-B14F-4D97-AF65-F5344CB8AC3E}">
        <p14:creationId xmlns:p14="http://schemas.microsoft.com/office/powerpoint/2010/main" val="88630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5" name="Group 4"/>
          <p:cNvGrpSpPr/>
          <p:nvPr/>
        </p:nvGrpSpPr>
        <p:grpSpPr>
          <a:xfrm>
            <a:off x="351693" y="1459537"/>
            <a:ext cx="7666892" cy="584775"/>
            <a:chOff x="351693" y="844062"/>
            <a:chExt cx="7666892" cy="584775"/>
          </a:xfrm>
        </p:grpSpPr>
        <p:sp>
          <p:nvSpPr>
            <p:cNvPr id="3" name="TextBox 2"/>
            <p:cNvSpPr txBox="1"/>
            <p:nvPr/>
          </p:nvSpPr>
          <p:spPr>
            <a:xfrm>
              <a:off x="351693" y="844062"/>
              <a:ext cx="2110154" cy="584775"/>
            </a:xfrm>
            <a:prstGeom prst="rect">
              <a:avLst/>
            </a:prstGeom>
            <a:noFill/>
            <a:ln>
              <a:solidFill>
                <a:srgbClr val="FFC000"/>
              </a:solidFill>
            </a:ln>
          </p:spPr>
          <p:txBody>
            <a:bodyPr wrap="square" rtlCol="0">
              <a:spAutoFit/>
            </a:bodyPr>
            <a:lstStyle/>
            <a:p>
              <a:pPr algn="ctr"/>
              <a:r>
                <a:rPr lang="en-US" sz="3200" b="1" i="1" dirty="0" err="1" smtClean="0"/>
                <a:t>Ví</a:t>
              </a:r>
              <a:r>
                <a:rPr lang="en-US" sz="3200" b="1" i="1" dirty="0" smtClean="0"/>
                <a:t> </a:t>
              </a:r>
              <a:r>
                <a:rPr lang="en-US" sz="3200" b="1" i="1" dirty="0" err="1" smtClean="0"/>
                <a:t>dụ</a:t>
              </a:r>
              <a:r>
                <a:rPr lang="en-US" sz="3200" b="1" i="1" dirty="0" smtClean="0"/>
                <a:t> 1: </a:t>
              </a:r>
              <a:endParaRPr lang="vi-VN" sz="3200" b="1" i="1" dirty="0"/>
            </a:p>
          </p:txBody>
        </p:sp>
        <p:sp>
          <p:nvSpPr>
            <p:cNvPr id="4" name="TextBox 3"/>
            <p:cNvSpPr txBox="1"/>
            <p:nvPr/>
          </p:nvSpPr>
          <p:spPr>
            <a:xfrm>
              <a:off x="2461847" y="844062"/>
              <a:ext cx="5556738" cy="584775"/>
            </a:xfrm>
            <a:prstGeom prst="rect">
              <a:avLst/>
            </a:prstGeom>
            <a:noFill/>
          </p:spPr>
          <p:txBody>
            <a:bodyPr wrap="square" rtlCol="0">
              <a:spAutoFit/>
            </a:bodyPr>
            <a:lstStyle/>
            <a:p>
              <a:r>
                <a:rPr lang="en-US" sz="3200" dirty="0" err="1" smtClean="0"/>
                <a:t>Tính</a:t>
              </a:r>
              <a:r>
                <a:rPr lang="en-US" sz="3200" dirty="0" smtClean="0"/>
                <a:t> </a:t>
              </a:r>
              <a:r>
                <a:rPr lang="en-US" sz="3200" dirty="0" err="1" smtClean="0"/>
                <a:t>giá</a:t>
              </a:r>
              <a:r>
                <a:rPr lang="en-US" sz="3200" dirty="0" smtClean="0"/>
                <a:t> </a:t>
              </a:r>
              <a:r>
                <a:rPr lang="en-US" sz="3200" dirty="0" err="1" smtClean="0"/>
                <a:t>trị</a:t>
              </a:r>
              <a:r>
                <a:rPr lang="en-US" sz="3200" dirty="0" smtClean="0"/>
                <a:t> </a:t>
              </a:r>
              <a:r>
                <a:rPr lang="en-US" sz="3200" dirty="0" err="1" smtClean="0"/>
                <a:t>của</a:t>
              </a:r>
              <a:r>
                <a:rPr lang="en-US" sz="3200" dirty="0" smtClean="0"/>
                <a:t> </a:t>
              </a:r>
              <a:r>
                <a:rPr lang="en-US" sz="3200" dirty="0" err="1" smtClean="0"/>
                <a:t>biểu</a:t>
              </a:r>
              <a:r>
                <a:rPr lang="en-US" sz="3200" dirty="0" smtClean="0"/>
                <a:t> </a:t>
              </a:r>
              <a:r>
                <a:rPr lang="en-US" sz="3200" dirty="0" err="1" smtClean="0"/>
                <a:t>thức</a:t>
              </a:r>
              <a:endParaRPr lang="vi-VN" sz="3200" dirty="0"/>
            </a:p>
          </p:txBody>
        </p:sp>
      </p:grpSp>
      <p:sp>
        <p:nvSpPr>
          <p:cNvPr id="6" name="TextBox 5"/>
          <p:cNvSpPr txBox="1"/>
          <p:nvPr/>
        </p:nvSpPr>
        <p:spPr>
          <a:xfrm>
            <a:off x="351693" y="2356352"/>
            <a:ext cx="3323492" cy="739754"/>
          </a:xfrm>
          <a:prstGeom prst="rect">
            <a:avLst/>
          </a:prstGeom>
          <a:noFill/>
        </p:spPr>
        <p:txBody>
          <a:bodyPr wrap="square" rtlCol="0">
            <a:spAutoFit/>
          </a:bodyPr>
          <a:lstStyle/>
          <a:p>
            <a:pPr marL="514350" indent="-514350">
              <a:lnSpc>
                <a:spcPct val="150000"/>
              </a:lnSpc>
              <a:buAutoNum type="alphaLcParenR"/>
            </a:pPr>
            <a:r>
              <a:rPr lang="en-US" sz="3200" dirty="0" smtClean="0"/>
              <a:t>49 – 32 + 16</a:t>
            </a:r>
          </a:p>
        </p:txBody>
      </p:sp>
      <p:sp>
        <p:nvSpPr>
          <p:cNvPr id="7" name="TextBox 6"/>
          <p:cNvSpPr txBox="1"/>
          <p:nvPr/>
        </p:nvSpPr>
        <p:spPr>
          <a:xfrm>
            <a:off x="4853354" y="2529248"/>
            <a:ext cx="3323492" cy="584775"/>
          </a:xfrm>
          <a:prstGeom prst="rect">
            <a:avLst/>
          </a:prstGeom>
          <a:noFill/>
        </p:spPr>
        <p:txBody>
          <a:bodyPr wrap="square" rtlCol="0">
            <a:spAutoFit/>
          </a:bodyPr>
          <a:lstStyle/>
          <a:p>
            <a:r>
              <a:rPr lang="en-US" sz="3200" dirty="0" smtClean="0"/>
              <a:t>b) 36 : </a:t>
            </a:r>
            <a:r>
              <a:rPr lang="en-US" sz="3200" smtClean="0"/>
              <a:t>6 . </a:t>
            </a:r>
            <a:r>
              <a:rPr lang="en-US" sz="3200" dirty="0" smtClean="0"/>
              <a:t>3</a:t>
            </a:r>
            <a:endParaRPr lang="vi-VN" sz="3200" dirty="0"/>
          </a:p>
        </p:txBody>
      </p:sp>
      <p:sp>
        <p:nvSpPr>
          <p:cNvPr id="8" name="TextBox 7"/>
          <p:cNvSpPr txBox="1"/>
          <p:nvPr/>
        </p:nvSpPr>
        <p:spPr>
          <a:xfrm>
            <a:off x="668216" y="3096106"/>
            <a:ext cx="3323492" cy="739754"/>
          </a:xfrm>
          <a:prstGeom prst="rect">
            <a:avLst/>
          </a:prstGeom>
          <a:noFill/>
        </p:spPr>
        <p:txBody>
          <a:bodyPr wrap="square" rtlCol="0">
            <a:spAutoFit/>
          </a:bodyPr>
          <a:lstStyle/>
          <a:p>
            <a:pPr>
              <a:lnSpc>
                <a:spcPct val="150000"/>
              </a:lnSpc>
            </a:pPr>
            <a:r>
              <a:rPr lang="en-US" sz="3200" dirty="0" smtClean="0"/>
              <a:t>=  17 + 16</a:t>
            </a:r>
          </a:p>
        </p:txBody>
      </p:sp>
      <p:sp>
        <p:nvSpPr>
          <p:cNvPr id="9" name="TextBox 8"/>
          <p:cNvSpPr txBox="1"/>
          <p:nvPr/>
        </p:nvSpPr>
        <p:spPr>
          <a:xfrm>
            <a:off x="668216" y="3835860"/>
            <a:ext cx="3323492" cy="739754"/>
          </a:xfrm>
          <a:prstGeom prst="rect">
            <a:avLst/>
          </a:prstGeom>
          <a:noFill/>
        </p:spPr>
        <p:txBody>
          <a:bodyPr wrap="square" rtlCol="0">
            <a:spAutoFit/>
          </a:bodyPr>
          <a:lstStyle/>
          <a:p>
            <a:pPr>
              <a:lnSpc>
                <a:spcPct val="150000"/>
              </a:lnSpc>
            </a:pPr>
            <a:r>
              <a:rPr lang="en-US" sz="3200" dirty="0" smtClean="0"/>
              <a:t>=  33</a:t>
            </a:r>
          </a:p>
        </p:txBody>
      </p:sp>
      <p:sp>
        <p:nvSpPr>
          <p:cNvPr id="10" name="TextBox 9"/>
          <p:cNvSpPr txBox="1"/>
          <p:nvPr/>
        </p:nvSpPr>
        <p:spPr>
          <a:xfrm>
            <a:off x="4853354" y="3096106"/>
            <a:ext cx="3323492" cy="830997"/>
          </a:xfrm>
          <a:prstGeom prst="rect">
            <a:avLst/>
          </a:prstGeom>
          <a:noFill/>
        </p:spPr>
        <p:txBody>
          <a:bodyPr wrap="square" rtlCol="0">
            <a:spAutoFit/>
          </a:bodyPr>
          <a:lstStyle/>
          <a:p>
            <a:pPr>
              <a:lnSpc>
                <a:spcPct val="150000"/>
              </a:lnSpc>
            </a:pPr>
            <a:r>
              <a:rPr lang="en-US" sz="3200" dirty="0" smtClean="0"/>
              <a:t>=     6 . 3</a:t>
            </a:r>
          </a:p>
        </p:txBody>
      </p:sp>
      <p:sp>
        <p:nvSpPr>
          <p:cNvPr id="11" name="TextBox 10"/>
          <p:cNvSpPr txBox="1"/>
          <p:nvPr/>
        </p:nvSpPr>
        <p:spPr>
          <a:xfrm>
            <a:off x="4853354" y="3873430"/>
            <a:ext cx="3323492" cy="739754"/>
          </a:xfrm>
          <a:prstGeom prst="rect">
            <a:avLst/>
          </a:prstGeom>
          <a:noFill/>
        </p:spPr>
        <p:txBody>
          <a:bodyPr wrap="square" rtlCol="0">
            <a:spAutoFit/>
          </a:bodyPr>
          <a:lstStyle/>
          <a:p>
            <a:pPr>
              <a:lnSpc>
                <a:spcPct val="150000"/>
              </a:lnSpc>
            </a:pPr>
            <a:r>
              <a:rPr lang="en-US" sz="3200" dirty="0" smtClean="0"/>
              <a:t>=     18</a:t>
            </a:r>
          </a:p>
        </p:txBody>
      </p:sp>
      <p:pic>
        <p:nvPicPr>
          <p:cNvPr id="12" name="Picture 11"/>
          <p:cNvPicPr>
            <a:picLocks noChangeAspect="1"/>
          </p:cNvPicPr>
          <p:nvPr/>
        </p:nvPicPr>
        <p:blipFill>
          <a:blip r:embed="rId2"/>
          <a:stretch>
            <a:fillRect/>
          </a:stretch>
        </p:blipFill>
        <p:spPr>
          <a:xfrm>
            <a:off x="7222331" y="177911"/>
            <a:ext cx="1909030" cy="1437971"/>
          </a:xfrm>
          <a:prstGeom prst="rect">
            <a:avLst/>
          </a:prstGeom>
        </p:spPr>
      </p:pic>
    </p:spTree>
    <p:extLst>
      <p:ext uri="{BB962C8B-B14F-4D97-AF65-F5344CB8AC3E}">
        <p14:creationId xmlns:p14="http://schemas.microsoft.com/office/powerpoint/2010/main" val="3733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Horizontal Scroll 2"/>
          <p:cNvSpPr/>
          <p:nvPr/>
        </p:nvSpPr>
        <p:spPr>
          <a:xfrm>
            <a:off x="779317" y="363557"/>
            <a:ext cx="7431111" cy="2280219"/>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i="1" u="sng" dirty="0" err="1" smtClean="0">
                <a:solidFill>
                  <a:schemeClr val="tx1"/>
                </a:solidFill>
              </a:rPr>
              <a:t>Luyện</a:t>
            </a:r>
            <a:r>
              <a:rPr lang="en-US" sz="2800" b="1" i="1" u="sng" dirty="0" smtClean="0">
                <a:solidFill>
                  <a:schemeClr val="tx1"/>
                </a:solidFill>
              </a:rPr>
              <a:t> </a:t>
            </a:r>
            <a:r>
              <a:rPr lang="en-US" sz="2800" b="1" i="1" u="sng" dirty="0" err="1" smtClean="0">
                <a:solidFill>
                  <a:schemeClr val="tx1"/>
                </a:solidFill>
              </a:rPr>
              <a:t>tập</a:t>
            </a:r>
            <a:r>
              <a:rPr lang="en-US" sz="2800" b="1" i="1" u="sng" dirty="0" smtClean="0">
                <a:solidFill>
                  <a:schemeClr val="tx1"/>
                </a:solidFill>
              </a:rPr>
              <a:t> 1</a:t>
            </a:r>
            <a:r>
              <a:rPr lang="en-US" sz="2800" b="1" dirty="0" smtClean="0">
                <a:solidFill>
                  <a:schemeClr val="tx1"/>
                </a:solidFill>
              </a:rPr>
              <a:t>:</a:t>
            </a:r>
            <a:r>
              <a:rPr lang="en-US" sz="2800" dirty="0" smtClean="0">
                <a:solidFill>
                  <a:schemeClr val="tx1"/>
                </a:solidFill>
              </a:rPr>
              <a:t> </a:t>
            </a:r>
            <a:r>
              <a:rPr lang="en-US" sz="2800" dirty="0" err="1" smtClean="0">
                <a:solidFill>
                  <a:schemeClr val="tx1"/>
                </a:solidFill>
              </a:rPr>
              <a:t>Tính</a:t>
            </a:r>
            <a:r>
              <a:rPr lang="en-US" sz="2800" dirty="0" smtClean="0">
                <a:solidFill>
                  <a:schemeClr val="tx1"/>
                </a:solidFill>
              </a:rPr>
              <a:t> </a:t>
            </a:r>
            <a:r>
              <a:rPr lang="en-US" sz="2800" dirty="0" err="1" smtClean="0">
                <a:solidFill>
                  <a:schemeClr val="tx1"/>
                </a:solidFill>
              </a:rPr>
              <a:t>giá</a:t>
            </a:r>
            <a:r>
              <a:rPr lang="en-US" sz="2800" dirty="0" smtClean="0">
                <a:solidFill>
                  <a:schemeClr val="tx1"/>
                </a:solidFill>
              </a:rPr>
              <a:t> </a:t>
            </a:r>
            <a:r>
              <a:rPr lang="en-US" sz="2800" dirty="0" err="1" smtClean="0">
                <a:solidFill>
                  <a:schemeClr val="tx1"/>
                </a:solidFill>
              </a:rPr>
              <a:t>trị</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biểu</a:t>
            </a:r>
            <a:r>
              <a:rPr lang="en-US" sz="2800" dirty="0" smtClean="0">
                <a:solidFill>
                  <a:schemeClr val="tx1"/>
                </a:solidFill>
              </a:rPr>
              <a:t> </a:t>
            </a:r>
            <a:r>
              <a:rPr lang="en-US" sz="2800" dirty="0" err="1" smtClean="0">
                <a:solidFill>
                  <a:schemeClr val="tx1"/>
                </a:solidFill>
              </a:rPr>
              <a:t>thức</a:t>
            </a:r>
            <a:r>
              <a:rPr lang="en-US" sz="2800" dirty="0" smtClean="0">
                <a:solidFill>
                  <a:schemeClr val="tx1"/>
                </a:solidFill>
              </a:rPr>
              <a:t>:</a:t>
            </a:r>
          </a:p>
          <a:p>
            <a:pPr marL="514350" indent="-514350" algn="just">
              <a:lnSpc>
                <a:spcPct val="150000"/>
              </a:lnSpc>
              <a:buAutoNum type="alphaLcParenR"/>
            </a:pPr>
            <a:r>
              <a:rPr lang="en-US" sz="2800" dirty="0" smtClean="0">
                <a:solidFill>
                  <a:schemeClr val="tx1"/>
                </a:solidFill>
              </a:rPr>
              <a:t>507 – 159 </a:t>
            </a:r>
            <a:r>
              <a:rPr lang="en-US" sz="2800" smtClean="0">
                <a:solidFill>
                  <a:schemeClr val="tx1"/>
                </a:solidFill>
              </a:rPr>
              <a:t>– 59            b</a:t>
            </a:r>
            <a:r>
              <a:rPr lang="en-US" sz="2800" dirty="0" smtClean="0">
                <a:solidFill>
                  <a:schemeClr val="tx1"/>
                </a:solidFill>
              </a:rPr>
              <a:t>) 180 : 6 : 3</a:t>
            </a:r>
            <a:endParaRPr lang="vi-VN" sz="2800" dirty="0">
              <a:solidFill>
                <a:schemeClr val="tx1"/>
              </a:solidFill>
            </a:endParaRPr>
          </a:p>
        </p:txBody>
      </p:sp>
      <p:sp>
        <p:nvSpPr>
          <p:cNvPr id="4" name="TextBox 3"/>
          <p:cNvSpPr txBox="1"/>
          <p:nvPr/>
        </p:nvSpPr>
        <p:spPr>
          <a:xfrm>
            <a:off x="779317" y="3060192"/>
            <a:ext cx="2575775" cy="1754326"/>
          </a:xfrm>
          <a:prstGeom prst="rect">
            <a:avLst/>
          </a:prstGeom>
          <a:noFill/>
        </p:spPr>
        <p:txBody>
          <a:bodyPr wrap="square" rtlCol="0">
            <a:spAutoFit/>
          </a:bodyPr>
          <a:lstStyle/>
          <a:p>
            <a:pPr>
              <a:lnSpc>
                <a:spcPct val="150000"/>
              </a:lnSpc>
            </a:pPr>
            <a:r>
              <a:rPr lang="vi-VN" sz="2400" dirty="0"/>
              <a:t>a) 507 - 159 - 59 </a:t>
            </a:r>
            <a:endParaRPr lang="en-US" sz="2400" dirty="0"/>
          </a:p>
          <a:p>
            <a:pPr>
              <a:lnSpc>
                <a:spcPct val="150000"/>
              </a:lnSpc>
            </a:pPr>
            <a:r>
              <a:rPr lang="en-GB" sz="2400" smtClean="0"/>
              <a:t>   </a:t>
            </a:r>
            <a:r>
              <a:rPr lang="vi-VN" sz="2400" smtClean="0"/>
              <a:t>= </a:t>
            </a:r>
            <a:r>
              <a:rPr lang="vi-VN" sz="2400" dirty="0"/>
              <a:t>348 </a:t>
            </a:r>
            <a:r>
              <a:rPr lang="vi-VN" sz="2400" dirty="0" smtClean="0"/>
              <a:t>– 59</a:t>
            </a:r>
            <a:endParaRPr lang="en-US" sz="2400" dirty="0" smtClean="0"/>
          </a:p>
          <a:p>
            <a:pPr>
              <a:lnSpc>
                <a:spcPct val="150000"/>
              </a:lnSpc>
            </a:pPr>
            <a:r>
              <a:rPr lang="en-GB" sz="2400" smtClean="0"/>
              <a:t>   </a:t>
            </a:r>
            <a:r>
              <a:rPr lang="vi-VN" sz="2400" smtClean="0"/>
              <a:t>= 289</a:t>
            </a:r>
            <a:endParaRPr lang="en-US" sz="2400" dirty="0"/>
          </a:p>
        </p:txBody>
      </p:sp>
      <p:sp>
        <p:nvSpPr>
          <p:cNvPr id="5" name="TextBox 4"/>
          <p:cNvSpPr txBox="1"/>
          <p:nvPr/>
        </p:nvSpPr>
        <p:spPr>
          <a:xfrm>
            <a:off x="5634653" y="3060192"/>
            <a:ext cx="2575775" cy="1754326"/>
          </a:xfrm>
          <a:prstGeom prst="rect">
            <a:avLst/>
          </a:prstGeom>
          <a:noFill/>
        </p:spPr>
        <p:txBody>
          <a:bodyPr wrap="square" rtlCol="0">
            <a:spAutoFit/>
          </a:bodyPr>
          <a:lstStyle/>
          <a:p>
            <a:pPr>
              <a:lnSpc>
                <a:spcPct val="150000"/>
              </a:lnSpc>
            </a:pPr>
            <a:r>
              <a:rPr lang="en-US" sz="2400" dirty="0" smtClean="0"/>
              <a:t>b</a:t>
            </a:r>
            <a:r>
              <a:rPr lang="vi-VN" sz="2400" dirty="0" smtClean="0"/>
              <a:t>) </a:t>
            </a:r>
            <a:r>
              <a:rPr lang="vi-VN" sz="2400" dirty="0"/>
              <a:t>180 : 6 : 3</a:t>
            </a:r>
            <a:endParaRPr lang="en-US" sz="2400" dirty="0"/>
          </a:p>
          <a:p>
            <a:pPr>
              <a:lnSpc>
                <a:spcPct val="150000"/>
              </a:lnSpc>
            </a:pPr>
            <a:r>
              <a:rPr lang="vi-VN" sz="2400"/>
              <a:t> </a:t>
            </a:r>
            <a:r>
              <a:rPr lang="en-GB" sz="2400" smtClean="0"/>
              <a:t>  </a:t>
            </a:r>
            <a:r>
              <a:rPr lang="vi-VN" sz="2400" smtClean="0"/>
              <a:t>= </a:t>
            </a:r>
            <a:r>
              <a:rPr lang="vi-VN" sz="2400" dirty="0"/>
              <a:t>30 : 3 </a:t>
            </a:r>
            <a:endParaRPr lang="en-US" sz="2400" dirty="0" smtClean="0"/>
          </a:p>
          <a:p>
            <a:pPr>
              <a:lnSpc>
                <a:spcPct val="150000"/>
              </a:lnSpc>
            </a:pPr>
            <a:r>
              <a:rPr lang="en-GB" sz="2400" smtClean="0"/>
              <a:t>   </a:t>
            </a:r>
            <a:r>
              <a:rPr lang="vi-VN" sz="2400" smtClean="0"/>
              <a:t>= 10</a:t>
            </a:r>
            <a:endParaRPr lang="en-US" sz="2400" dirty="0"/>
          </a:p>
        </p:txBody>
      </p:sp>
      <p:sp>
        <p:nvSpPr>
          <p:cNvPr id="6" name="TextBox 5"/>
          <p:cNvSpPr txBox="1"/>
          <p:nvPr/>
        </p:nvSpPr>
        <p:spPr>
          <a:xfrm>
            <a:off x="3857368" y="2499379"/>
            <a:ext cx="1777285"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pic>
        <p:nvPicPr>
          <p:cNvPr id="7" name="Picture 6"/>
          <p:cNvPicPr>
            <a:picLocks noChangeAspect="1"/>
          </p:cNvPicPr>
          <p:nvPr/>
        </p:nvPicPr>
        <p:blipFill>
          <a:blip r:embed="rId2">
            <a:clrChange>
              <a:clrFrom>
                <a:srgbClr val="F7F7F7"/>
              </a:clrFrom>
              <a:clrTo>
                <a:srgbClr val="F7F7F7">
                  <a:alpha val="0"/>
                </a:srgbClr>
              </a:clrTo>
            </a:clrChange>
          </a:blip>
          <a:stretch>
            <a:fillRect/>
          </a:stretch>
        </p:blipFill>
        <p:spPr>
          <a:xfrm>
            <a:off x="3355092" y="3377460"/>
            <a:ext cx="1980101" cy="1129631"/>
          </a:xfrm>
          <a:prstGeom prst="rect">
            <a:avLst/>
          </a:prstGeom>
        </p:spPr>
      </p:pic>
    </p:spTree>
    <p:extLst>
      <p:ext uri="{BB962C8B-B14F-4D97-AF65-F5344CB8AC3E}">
        <p14:creationId xmlns:p14="http://schemas.microsoft.com/office/powerpoint/2010/main" val="23614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5" name="Group 4"/>
          <p:cNvGrpSpPr/>
          <p:nvPr/>
        </p:nvGrpSpPr>
        <p:grpSpPr>
          <a:xfrm>
            <a:off x="2443384" y="77364"/>
            <a:ext cx="6378454" cy="1107996"/>
            <a:chOff x="638302" y="569400"/>
            <a:chExt cx="7447380" cy="1107996"/>
          </a:xfrm>
        </p:grpSpPr>
        <p:pic>
          <p:nvPicPr>
            <p:cNvPr id="3" name="Picture 2"/>
            <p:cNvPicPr>
              <a:picLocks noChangeAspect="1"/>
            </p:cNvPicPr>
            <p:nvPr/>
          </p:nvPicPr>
          <p:blipFill>
            <a:blip r:embed="rId2"/>
            <a:stretch>
              <a:fillRect/>
            </a:stretch>
          </p:blipFill>
          <p:spPr>
            <a:xfrm>
              <a:off x="638302" y="653061"/>
              <a:ext cx="868524" cy="434262"/>
            </a:xfrm>
            <a:prstGeom prst="rect">
              <a:avLst/>
            </a:prstGeom>
          </p:spPr>
        </p:pic>
        <p:sp>
          <p:nvSpPr>
            <p:cNvPr id="4" name="TextBox 3"/>
            <p:cNvSpPr txBox="1"/>
            <p:nvPr/>
          </p:nvSpPr>
          <p:spPr>
            <a:xfrm>
              <a:off x="1573009" y="569400"/>
              <a:ext cx="6512673" cy="1107996"/>
            </a:xfrm>
            <a:prstGeom prst="rect">
              <a:avLst/>
            </a:prstGeom>
            <a:noFill/>
          </p:spPr>
          <p:txBody>
            <a:bodyPr wrap="square" rtlCol="0">
              <a:spAutoFit/>
            </a:bodyPr>
            <a:lstStyle/>
            <a:p>
              <a:pPr algn="just">
                <a:lnSpc>
                  <a:spcPct val="150000"/>
                </a:lnSpc>
              </a:pPr>
              <a:r>
                <a:rPr lang="en-US" sz="2200" dirty="0" smtClean="0">
                  <a:latin typeface="+mn-lt"/>
                </a:rPr>
                <a:t>Hai </a:t>
              </a:r>
              <a:r>
                <a:rPr lang="en-US" sz="2200" dirty="0" err="1" smtClean="0">
                  <a:latin typeface="+mn-lt"/>
                </a:rPr>
                <a:t>bạn</a:t>
              </a:r>
              <a:r>
                <a:rPr lang="en-US" sz="2200" dirty="0" smtClean="0">
                  <a:latin typeface="+mn-lt"/>
                </a:rPr>
                <a:t> A </a:t>
              </a:r>
              <a:r>
                <a:rPr lang="en-US" sz="2200" dirty="0" err="1" smtClean="0">
                  <a:latin typeface="+mn-lt"/>
                </a:rPr>
                <a:t>Lềnh</a:t>
              </a:r>
              <a:r>
                <a:rPr lang="en-US" sz="2200" dirty="0" smtClean="0">
                  <a:latin typeface="+mn-lt"/>
                </a:rPr>
                <a:t> </a:t>
              </a:r>
              <a:r>
                <a:rPr lang="en-US" sz="2200" dirty="0" err="1" smtClean="0">
                  <a:latin typeface="+mn-lt"/>
                </a:rPr>
                <a:t>và</a:t>
              </a:r>
              <a:r>
                <a:rPr lang="en-US" sz="2200" dirty="0" smtClean="0">
                  <a:latin typeface="+mn-lt"/>
                </a:rPr>
                <a:t> Su Ni </a:t>
              </a:r>
              <a:r>
                <a:rPr lang="en-US" sz="2200" dirty="0" err="1" smtClean="0">
                  <a:latin typeface="+mn-lt"/>
                </a:rPr>
                <a:t>tính</a:t>
              </a:r>
              <a:r>
                <a:rPr lang="en-US" sz="2200" dirty="0" smtClean="0">
                  <a:latin typeface="+mn-lt"/>
                </a:rPr>
                <a:t> </a:t>
              </a:r>
              <a:r>
                <a:rPr lang="en-US" sz="2200" dirty="0" err="1" smtClean="0">
                  <a:latin typeface="+mn-lt"/>
                </a:rPr>
                <a:t>giá</a:t>
              </a:r>
              <a:r>
                <a:rPr lang="en-US" sz="2200" dirty="0" smtClean="0">
                  <a:latin typeface="+mn-lt"/>
                </a:rPr>
                <a:t> </a:t>
              </a:r>
              <a:r>
                <a:rPr lang="en-US" sz="2200" dirty="0" err="1" smtClean="0">
                  <a:latin typeface="+mn-lt"/>
                </a:rPr>
                <a:t>trị</a:t>
              </a:r>
              <a:r>
                <a:rPr lang="en-US" sz="2200" dirty="0" smtClean="0">
                  <a:latin typeface="+mn-lt"/>
                </a:rPr>
                <a:t> </a:t>
              </a:r>
              <a:r>
                <a:rPr lang="en-US" sz="2200" dirty="0" err="1" smtClean="0">
                  <a:latin typeface="+mn-lt"/>
                </a:rPr>
                <a:t>của</a:t>
              </a:r>
              <a:r>
                <a:rPr lang="en-US" sz="2200" dirty="0" smtClean="0">
                  <a:latin typeface="+mn-lt"/>
                </a:rPr>
                <a:t> </a:t>
              </a:r>
              <a:r>
                <a:rPr lang="en-US" sz="2200" dirty="0" err="1" smtClean="0">
                  <a:latin typeface="+mn-lt"/>
                </a:rPr>
                <a:t>biểu</a:t>
              </a:r>
              <a:r>
                <a:rPr lang="en-US" sz="2200" dirty="0" smtClean="0">
                  <a:latin typeface="+mn-lt"/>
                </a:rPr>
                <a:t> </a:t>
              </a:r>
              <a:r>
                <a:rPr lang="en-US" sz="2200" dirty="0" err="1" smtClean="0">
                  <a:latin typeface="+mn-lt"/>
                </a:rPr>
                <a:t>thức</a:t>
              </a:r>
              <a:r>
                <a:rPr lang="en-US" sz="2200" dirty="0" smtClean="0">
                  <a:latin typeface="+mn-lt"/>
                </a:rPr>
                <a:t> </a:t>
              </a:r>
              <a:r>
                <a:rPr lang="en-US" sz="2200" b="1" dirty="0" smtClean="0">
                  <a:latin typeface="+mn-lt"/>
                </a:rPr>
                <a:t>28 – 4.3 </a:t>
              </a:r>
              <a:r>
                <a:rPr lang="en-US" sz="2200" dirty="0" err="1" smtClean="0">
                  <a:latin typeface="+mn-lt"/>
                </a:rPr>
                <a:t>như</a:t>
              </a:r>
              <a:r>
                <a:rPr lang="en-US" sz="2200" dirty="0" smtClean="0">
                  <a:latin typeface="+mn-lt"/>
                </a:rPr>
                <a:t> </a:t>
              </a:r>
              <a:r>
                <a:rPr lang="en-US" sz="2200" dirty="0" err="1" smtClean="0">
                  <a:latin typeface="+mn-lt"/>
                </a:rPr>
                <a:t>sau</a:t>
              </a:r>
              <a:r>
                <a:rPr lang="en-US" sz="2200" dirty="0" smtClean="0">
                  <a:latin typeface="+mn-lt"/>
                </a:rPr>
                <a:t>:</a:t>
              </a:r>
              <a:endParaRPr lang="vi-VN" sz="2200" dirty="0">
                <a:latin typeface="+mn-lt"/>
              </a:endParaRPr>
            </a:p>
          </p:txBody>
        </p:sp>
      </p:grpSp>
      <p:sp>
        <p:nvSpPr>
          <p:cNvPr id="10" name="TextBox 9"/>
          <p:cNvSpPr txBox="1"/>
          <p:nvPr/>
        </p:nvSpPr>
        <p:spPr>
          <a:xfrm>
            <a:off x="2864467" y="4121846"/>
            <a:ext cx="3374521" cy="430887"/>
          </a:xfrm>
          <a:prstGeom prst="rect">
            <a:avLst/>
          </a:prstGeom>
          <a:noFill/>
        </p:spPr>
        <p:txBody>
          <a:bodyPr wrap="square" rtlCol="0">
            <a:spAutoFit/>
          </a:bodyPr>
          <a:lstStyle/>
          <a:p>
            <a:r>
              <a:rPr lang="en-US" sz="2200" b="1" i="1" dirty="0" err="1" smtClean="0">
                <a:latin typeface="+mn-lt"/>
              </a:rPr>
              <a:t>Hỏi</a:t>
            </a:r>
            <a:r>
              <a:rPr lang="en-US" sz="2200" b="1" i="1" dirty="0" smtClean="0">
                <a:latin typeface="+mn-lt"/>
              </a:rPr>
              <a:t> </a:t>
            </a:r>
            <a:r>
              <a:rPr lang="en-US" sz="2200" b="1" i="1" dirty="0" err="1" smtClean="0">
                <a:latin typeface="+mn-lt"/>
              </a:rPr>
              <a:t>bạn</a:t>
            </a:r>
            <a:r>
              <a:rPr lang="en-US" sz="2200" b="1" i="1" dirty="0" smtClean="0">
                <a:latin typeface="+mn-lt"/>
              </a:rPr>
              <a:t> </a:t>
            </a:r>
            <a:r>
              <a:rPr lang="en-US" sz="2200" b="1" i="1" dirty="0" err="1" smtClean="0">
                <a:latin typeface="+mn-lt"/>
              </a:rPr>
              <a:t>nào</a:t>
            </a:r>
            <a:r>
              <a:rPr lang="en-US" sz="2200" b="1" i="1" dirty="0" smtClean="0">
                <a:latin typeface="+mn-lt"/>
              </a:rPr>
              <a:t> </a:t>
            </a:r>
            <a:r>
              <a:rPr lang="en-US" sz="2200" b="1" i="1" dirty="0" err="1" smtClean="0">
                <a:latin typeface="+mn-lt"/>
              </a:rPr>
              <a:t>làm</a:t>
            </a:r>
            <a:r>
              <a:rPr lang="en-US" sz="2200" b="1" i="1" dirty="0" smtClean="0">
                <a:latin typeface="+mn-lt"/>
              </a:rPr>
              <a:t> </a:t>
            </a:r>
            <a:r>
              <a:rPr lang="en-US" sz="2200" b="1" i="1" dirty="0" err="1" smtClean="0">
                <a:latin typeface="+mn-lt"/>
              </a:rPr>
              <a:t>đúng</a:t>
            </a:r>
            <a:r>
              <a:rPr lang="en-US" sz="2200" b="1" i="1" dirty="0" smtClean="0">
                <a:latin typeface="+mn-lt"/>
              </a:rPr>
              <a:t>?</a:t>
            </a:r>
            <a:endParaRPr lang="vi-VN" sz="2200" b="1" i="1" dirty="0">
              <a:latin typeface="+mn-lt"/>
            </a:endParaRPr>
          </a:p>
        </p:txBody>
      </p:sp>
      <p:grpSp>
        <p:nvGrpSpPr>
          <p:cNvPr id="13" name="Group 12"/>
          <p:cNvGrpSpPr/>
          <p:nvPr/>
        </p:nvGrpSpPr>
        <p:grpSpPr>
          <a:xfrm>
            <a:off x="85008" y="1414076"/>
            <a:ext cx="4466719" cy="3222424"/>
            <a:chOff x="0" y="1853390"/>
            <a:chExt cx="4466719" cy="3222424"/>
          </a:xfrm>
        </p:grpSpPr>
        <p:pic>
          <p:nvPicPr>
            <p:cNvPr id="6" name="Picture 5"/>
            <p:cNvPicPr>
              <a:picLocks noChangeAspect="1"/>
            </p:cNvPicPr>
            <p:nvPr/>
          </p:nvPicPr>
          <p:blipFill>
            <a:blip r:embed="rId3"/>
            <a:stretch>
              <a:fillRect/>
            </a:stretch>
          </p:blipFill>
          <p:spPr>
            <a:xfrm>
              <a:off x="0" y="3437652"/>
              <a:ext cx="1707228" cy="1233690"/>
            </a:xfrm>
            <a:prstGeom prst="rect">
              <a:avLst/>
            </a:prstGeom>
          </p:spPr>
        </p:pic>
        <p:sp>
          <p:nvSpPr>
            <p:cNvPr id="8" name="Cloud Callout 7"/>
            <p:cNvSpPr/>
            <p:nvPr/>
          </p:nvSpPr>
          <p:spPr>
            <a:xfrm>
              <a:off x="1156846" y="1853390"/>
              <a:ext cx="3309873" cy="1295356"/>
            </a:xfrm>
            <a:prstGeom prst="cloudCallout">
              <a:avLst>
                <a:gd name="adj1" fmla="val -54161"/>
                <a:gd name="adj2" fmla="val 682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002060"/>
                  </a:solidFill>
                </a:rPr>
                <a:t>28 </a:t>
              </a:r>
              <a:r>
                <a:rPr lang="en-US" sz="2200" smtClean="0">
                  <a:solidFill>
                    <a:srgbClr val="002060"/>
                  </a:solidFill>
                </a:rPr>
                <a:t>– 4 . 3</a:t>
              </a:r>
              <a:endParaRPr lang="en-US" sz="2200" dirty="0" smtClean="0">
                <a:solidFill>
                  <a:srgbClr val="002060"/>
                </a:solidFill>
              </a:endParaRPr>
            </a:p>
            <a:p>
              <a:pPr algn="ctr"/>
              <a:r>
                <a:rPr lang="en-US" sz="2200" dirty="0" smtClean="0">
                  <a:solidFill>
                    <a:srgbClr val="002060"/>
                  </a:solidFill>
                </a:rPr>
                <a:t>= 24 . 3</a:t>
              </a:r>
            </a:p>
            <a:p>
              <a:pPr algn="ctr"/>
              <a:r>
                <a:rPr lang="en-US" sz="2200" dirty="0" smtClean="0">
                  <a:solidFill>
                    <a:srgbClr val="002060"/>
                  </a:solidFill>
                </a:rPr>
                <a:t>= 72</a:t>
              </a:r>
              <a:endParaRPr lang="vi-VN" sz="2200" dirty="0">
                <a:solidFill>
                  <a:srgbClr val="002060"/>
                </a:solidFill>
              </a:endParaRPr>
            </a:p>
          </p:txBody>
        </p:sp>
        <p:sp>
          <p:nvSpPr>
            <p:cNvPr id="11" name="TextBox 10"/>
            <p:cNvSpPr txBox="1"/>
            <p:nvPr/>
          </p:nvSpPr>
          <p:spPr>
            <a:xfrm>
              <a:off x="74120" y="4644927"/>
              <a:ext cx="1819745" cy="430887"/>
            </a:xfrm>
            <a:prstGeom prst="rect">
              <a:avLst/>
            </a:prstGeom>
            <a:noFill/>
          </p:spPr>
          <p:txBody>
            <a:bodyPr wrap="square" rtlCol="0">
              <a:spAutoFit/>
            </a:bodyPr>
            <a:lstStyle/>
            <a:p>
              <a:pPr algn="ctr"/>
              <a:r>
                <a:rPr lang="en-US" sz="2200" b="1" i="1" dirty="0" smtClean="0">
                  <a:solidFill>
                    <a:srgbClr val="002060"/>
                  </a:solidFill>
                  <a:latin typeface="+mn-lt"/>
                </a:rPr>
                <a:t>A </a:t>
              </a:r>
              <a:r>
                <a:rPr lang="en-US" sz="2200" b="1" i="1" dirty="0" err="1" smtClean="0">
                  <a:solidFill>
                    <a:srgbClr val="002060"/>
                  </a:solidFill>
                  <a:latin typeface="+mn-lt"/>
                </a:rPr>
                <a:t>Lềnh</a:t>
              </a:r>
              <a:endParaRPr lang="vi-VN" sz="2200" b="1" i="1" dirty="0">
                <a:solidFill>
                  <a:srgbClr val="002060"/>
                </a:solidFill>
                <a:latin typeface="+mn-lt"/>
              </a:endParaRPr>
            </a:p>
          </p:txBody>
        </p:sp>
      </p:grpSp>
      <p:grpSp>
        <p:nvGrpSpPr>
          <p:cNvPr id="14" name="Group 13"/>
          <p:cNvGrpSpPr/>
          <p:nvPr/>
        </p:nvGrpSpPr>
        <p:grpSpPr>
          <a:xfrm>
            <a:off x="4885978" y="1459807"/>
            <a:ext cx="4046029" cy="2961249"/>
            <a:chOff x="4775809" y="1167788"/>
            <a:chExt cx="4046029" cy="2961249"/>
          </a:xfrm>
        </p:grpSpPr>
        <p:pic>
          <p:nvPicPr>
            <p:cNvPr id="7" name="Picture 6"/>
            <p:cNvPicPr>
              <a:picLocks noChangeAspect="1"/>
            </p:cNvPicPr>
            <p:nvPr/>
          </p:nvPicPr>
          <p:blipFill>
            <a:blip r:embed="rId4"/>
            <a:stretch>
              <a:fillRect/>
            </a:stretch>
          </p:blipFill>
          <p:spPr>
            <a:xfrm>
              <a:off x="7117815" y="2625298"/>
              <a:ext cx="1588302" cy="1132833"/>
            </a:xfrm>
            <a:prstGeom prst="rect">
              <a:avLst/>
            </a:prstGeom>
          </p:spPr>
        </p:pic>
        <p:sp>
          <p:nvSpPr>
            <p:cNvPr id="9" name="Cloud Callout 8"/>
            <p:cNvSpPr/>
            <p:nvPr/>
          </p:nvSpPr>
          <p:spPr>
            <a:xfrm>
              <a:off x="4775809" y="1167788"/>
              <a:ext cx="3309873" cy="1413120"/>
            </a:xfrm>
            <a:prstGeom prst="cloudCallout">
              <a:avLst>
                <a:gd name="adj1" fmla="val 30275"/>
                <a:gd name="adj2" fmla="val 1020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002060"/>
                  </a:solidFill>
                </a:rPr>
                <a:t>28 </a:t>
              </a:r>
              <a:r>
                <a:rPr lang="en-US" sz="2200" smtClean="0">
                  <a:solidFill>
                    <a:srgbClr val="002060"/>
                  </a:solidFill>
                </a:rPr>
                <a:t>– 4 . 3</a:t>
              </a:r>
              <a:endParaRPr lang="en-US" sz="2200" dirty="0" smtClean="0">
                <a:solidFill>
                  <a:srgbClr val="002060"/>
                </a:solidFill>
              </a:endParaRPr>
            </a:p>
            <a:p>
              <a:pPr algn="ctr"/>
              <a:r>
                <a:rPr lang="en-US" sz="2200" dirty="0" smtClean="0">
                  <a:solidFill>
                    <a:srgbClr val="002060"/>
                  </a:solidFill>
                </a:rPr>
                <a:t>= 28 - 12</a:t>
              </a:r>
            </a:p>
            <a:p>
              <a:pPr algn="ctr"/>
              <a:r>
                <a:rPr lang="en-US" sz="2200" dirty="0" smtClean="0">
                  <a:solidFill>
                    <a:srgbClr val="002060"/>
                  </a:solidFill>
                </a:rPr>
                <a:t>= 16</a:t>
              </a:r>
              <a:endParaRPr lang="vi-VN" sz="2200" dirty="0">
                <a:solidFill>
                  <a:srgbClr val="002060"/>
                </a:solidFill>
              </a:endParaRPr>
            </a:p>
          </p:txBody>
        </p:sp>
        <p:sp>
          <p:nvSpPr>
            <p:cNvPr id="12" name="TextBox 11"/>
            <p:cNvSpPr txBox="1"/>
            <p:nvPr/>
          </p:nvSpPr>
          <p:spPr>
            <a:xfrm>
              <a:off x="7002093" y="3698150"/>
              <a:ext cx="1819745" cy="430887"/>
            </a:xfrm>
            <a:prstGeom prst="rect">
              <a:avLst/>
            </a:prstGeom>
            <a:noFill/>
          </p:spPr>
          <p:txBody>
            <a:bodyPr wrap="square" rtlCol="0">
              <a:spAutoFit/>
            </a:bodyPr>
            <a:lstStyle/>
            <a:p>
              <a:pPr algn="ctr"/>
              <a:r>
                <a:rPr lang="en-US" sz="2200" b="1" i="1" dirty="0" smtClean="0">
                  <a:solidFill>
                    <a:srgbClr val="002060"/>
                  </a:solidFill>
                  <a:latin typeface="+mn-lt"/>
                </a:rPr>
                <a:t>Su  Ni</a:t>
              </a:r>
              <a:endParaRPr lang="vi-VN" sz="2200" b="1" i="1" dirty="0">
                <a:solidFill>
                  <a:srgbClr val="002060"/>
                </a:solidFill>
                <a:latin typeface="+mn-lt"/>
              </a:endParaRPr>
            </a:p>
          </p:txBody>
        </p:sp>
      </p:grpSp>
    </p:spTree>
    <p:extLst>
      <p:ext uri="{BB962C8B-B14F-4D97-AF65-F5344CB8AC3E}">
        <p14:creationId xmlns:p14="http://schemas.microsoft.com/office/powerpoint/2010/main" val="136562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1709</Words>
  <Application>Microsoft Office PowerPoint</Application>
  <PresentationFormat>On-screen Show (16:9)</PresentationFormat>
  <Paragraphs>249</Paragraphs>
  <Slides>33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Roboto Condensed Light</vt:lpstr>
      <vt:lpstr>Arial</vt:lpstr>
      <vt:lpstr>Arvo</vt:lpstr>
      <vt:lpstr>Roboto Condensed</vt:lpstr>
      <vt:lpstr>Calibri</vt:lpstr>
      <vt:lpstr>Wingdings</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LaptopAZ.vn</dc:creator>
  <cp:lastModifiedBy>Admin</cp:lastModifiedBy>
  <cp:revision>53</cp:revision>
  <dcterms:modified xsi:type="dcterms:W3CDTF">2021-09-09T04:55:37Z</dcterms:modified>
</cp:coreProperties>
</file>