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22"/>
  </p:notesMasterIdLst>
  <p:sldIdLst>
    <p:sldId id="257" r:id="rId5"/>
    <p:sldId id="258" r:id="rId6"/>
    <p:sldId id="256" r:id="rId7"/>
    <p:sldId id="259" r:id="rId8"/>
    <p:sldId id="260" r:id="rId9"/>
    <p:sldId id="262" r:id="rId10"/>
    <p:sldId id="269" r:id="rId11"/>
    <p:sldId id="270" r:id="rId12"/>
    <p:sldId id="263" r:id="rId13"/>
    <p:sldId id="264" r:id="rId14"/>
    <p:sldId id="265" r:id="rId15"/>
    <p:sldId id="271" r:id="rId16"/>
    <p:sldId id="272" r:id="rId17"/>
    <p:sldId id="273" r:id="rId18"/>
    <p:sldId id="266" r:id="rId19"/>
    <p:sldId id="268" r:id="rId20"/>
    <p:sldId id="274" r:id="rId21"/>
  </p:sldIdLst>
  <p:sldSz cx="18288000" cy="10287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6E9"/>
    <a:srgbClr val="E1DE5C"/>
    <a:srgbClr val="F2F2C0"/>
    <a:srgbClr val="F2EEDC"/>
    <a:srgbClr val="F6A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60" y="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B1E3A-1DE5-4EE6-B8CF-04F03F344428}" type="datetimeFigureOut">
              <a:rPr lang="vi-VN" smtClean="0"/>
              <a:t>15/11/2021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B092F-050E-4A02-83D4-DB79FA870C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12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B092F-050E-4A02-83D4-DB79FA870C05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86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0E295A-5EA8-4BF6-8232-422E71E01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547EC5C-B77A-417F-931E-62F587341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300A4C7-43CF-423F-B238-B54FD9776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CEE43E-7931-4C9F-9AC3-F8C5DE4970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409D1C-0DF0-43A5-911B-BCB4C61D4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6C34FD-87A0-4728-86AA-4AC3598B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778706-AC8E-4478-9E3D-FE82A0EDB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8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0F2AE8-0526-48DC-9EE5-1A43DF6D5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7AA046-1D4D-4A33-B004-F91265464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8277BAF-ADE1-4DE2-8513-8E9DD899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CEE43E-7931-4C9F-9AC3-F8C5DE4970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923027B-ADD1-42BF-B536-E9A3F382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27742B-93D3-4976-9862-0376A2266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778706-AC8E-4478-9E3D-FE82A0EDB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8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53F994-563B-47AD-AFC6-1BF5D91E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F2AB542-798D-4974-B1AA-C6BE8D4FF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5BAB74-C581-4990-B856-769CE5020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CEE43E-7931-4C9F-9AC3-F8C5DE4970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A888B8-D481-4726-9C8A-AFA9BC08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EBB7CD4-ADE5-4497-9062-940EF297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778706-AC8E-4478-9E3D-FE82A0EDB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266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C4C93A-C950-4316-8E23-7BDAB6F2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155B05C-39F0-46C5-9512-FF9FE7EDB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CFBDB2-D0FD-4AEF-BFD2-AF323E1F7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1E4588-957A-480F-9722-90258724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CEE43E-7931-4C9F-9AC3-F8C5DE4970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D136861-DC76-4B42-BFFE-60765020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EEA1098-EADE-4D7A-802E-75426A7C6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778706-AC8E-4478-9E3D-FE82A0EDB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93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2D5A9C-18A7-451E-ADD4-F6E324FF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CE26A5-D671-477C-8C34-1F9F438C7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6386B09-0C76-4AA5-971D-F6AEA67AD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12A792-0451-4FAD-A7A2-0F73371AA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23C0DC-9F95-417A-871B-C8F94EF9E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DA6A6CD-11C4-4BBB-BD53-BA5CA96D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CEE43E-7931-4C9F-9AC3-F8C5DE4970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F94D54A-802B-49AA-8743-CCA21E8E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0E11ADF-249F-447F-9414-88B0D1F37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778706-AC8E-4478-9E3D-FE82A0EDB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90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51C60C-D7F6-4C5D-9DF7-3803CFDA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D96C8-E77C-440D-B4D6-C521AAA95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CEE43E-7931-4C9F-9AC3-F8C5DE4970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43CE8A0-0160-4ACF-A001-B2C7DBEBF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957E701-9994-4A4F-99D2-E0BB15A3E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778706-AC8E-4478-9E3D-FE82A0EDB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34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F97EE03-E00A-4237-8182-6162796C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CEE43E-7931-4C9F-9AC3-F8C5DE4970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4B9FB5F-797D-4D00-B9BA-79698C6C3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EB369B-1FBC-42A4-8215-2886B636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778706-AC8E-4478-9E3D-FE82A0EDB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55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36A990-170B-41F1-AD62-C73442C8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5A6838A-7EE4-4D93-B4A4-18BB5AC6A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64A194-925D-46B4-A325-CFDCDD3E0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703E0F1-AEBE-4471-B0E6-FB5D694B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CEE43E-7931-4C9F-9AC3-F8C5DE4970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407817-3F2A-4973-9050-A9586A74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3A30813-E2F9-44B4-A3E0-46680E25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778706-AC8E-4478-9E3D-FE82A0EDB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9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A17343-90F7-4B4D-B34B-230C90D85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CF995B1-E429-4941-83CB-86CAE41E98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570A86E-2CC7-4B60-B847-601B8CA41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3FDC60-946E-449C-B85D-A1F3AFD3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CEE43E-7931-4C9F-9AC3-F8C5DE4970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37A95E-836E-4618-B8C5-9207184A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0EDF6C-FD79-4DE3-879E-7A83B1D9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778706-AC8E-4478-9E3D-FE82A0EDB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9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A9E115-DEBD-4E44-A152-12799A4D9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779431-08A7-46D1-B776-64FB5B1E0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CC4F94-AD43-4A75-8B34-4F7F1C58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CEE43E-7931-4C9F-9AC3-F8C5DE4970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AB8875-6520-491B-A2EF-79F978C0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10B51FE-46FD-46B3-8ECD-3050ACF5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778706-AC8E-4478-9E3D-FE82A0EDB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00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6FE089E-B2D5-47A3-8CCD-A67DD99F9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C5D20BA-F04A-428E-9F06-1739C78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A453063-97D1-49C3-80F7-B6D3AF999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ACEE43E-7931-4C9F-9AC3-F8C5DE4970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5D104E-1E77-4730-9C20-486A0089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78E742-74A6-4319-A83D-1D80D632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C778706-AC8E-4478-9E3D-FE82A0EDB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95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DD8269C-A9C6-4B5C-86DC-73E9FA2B2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B14E3E1-70F8-45F6-99DF-103E26BE0A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0B6B2E-E875-4D7F-81DB-7B150D088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/>
            <a:fld id="{62F65376-C47F-432F-BF86-D77C43EFA66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95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219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08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159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320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662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5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712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943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993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73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791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677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760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93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60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9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241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734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926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559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53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18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8779262-68BA-4CF3-894E-F03A2302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E6A4043-A40A-4A58-A1A4-E05423B5D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696DDA-EF69-4472-BDA4-7080A338D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ACEE43E-7931-4C9F-9AC3-F8C5DE4970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E00D802-6C30-44AA-81CF-28B3E1716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169D23-D47C-41CA-AB17-EABCEC770E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C778706-AC8E-4478-9E3D-FE82A0EDBB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8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77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3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126221"/>
            <a:ext cx="18288000" cy="3207458"/>
          </a:xfrm>
          <a:prstGeom prst="rect">
            <a:avLst/>
          </a:prstGeom>
          <a:solidFill>
            <a:srgbClr val="E878AE"/>
          </a:solidFill>
        </p:spPr>
      </p:sp>
      <p:grpSp>
        <p:nvGrpSpPr>
          <p:cNvPr id="3" name="Group 3"/>
          <p:cNvGrpSpPr/>
          <p:nvPr/>
        </p:nvGrpSpPr>
        <p:grpSpPr>
          <a:xfrm>
            <a:off x="-968445" y="5079309"/>
            <a:ext cx="5378572" cy="3878632"/>
            <a:chOff x="0" y="0"/>
            <a:chExt cx="7171430" cy="517150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57000"/>
            </a:blip>
            <a:srcRect/>
            <a:stretch>
              <a:fillRect/>
            </a:stretch>
          </p:blipFill>
          <p:spPr>
            <a:xfrm>
              <a:off x="0" y="3755151"/>
              <a:ext cx="7171430" cy="141635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r="31266"/>
            <a:stretch>
              <a:fillRect/>
            </a:stretch>
          </p:blipFill>
          <p:spPr>
            <a:xfrm>
              <a:off x="68507" y="0"/>
              <a:ext cx="6741119" cy="489152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b="11200"/>
          <a:stretch>
            <a:fillRect/>
          </a:stretch>
        </p:blipFill>
        <p:spPr>
          <a:xfrm>
            <a:off x="2490882" y="1028700"/>
            <a:ext cx="13306236" cy="930497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974174" y="4031628"/>
            <a:ext cx="3069811" cy="5383006"/>
            <a:chOff x="0" y="0"/>
            <a:chExt cx="4093081" cy="717734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alphaModFix amt="52000"/>
            </a:blip>
            <a:srcRect/>
            <a:stretch>
              <a:fillRect/>
            </a:stretch>
          </p:blipFill>
          <p:spPr>
            <a:xfrm>
              <a:off x="0" y="6368958"/>
              <a:ext cx="4093081" cy="80838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69011" y="0"/>
              <a:ext cx="3555058" cy="68366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515796" y="2628900"/>
            <a:ext cx="9256407" cy="3636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HÔM NAY!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14400" y="419100"/>
            <a:ext cx="4419600" cy="11430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LUYỆN TẬP 2</a:t>
            </a:r>
            <a:endParaRPr lang="vi-VN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605879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Tính</a:t>
            </a:r>
            <a:r>
              <a:rPr lang="en-US" sz="4400" dirty="0" smtClean="0"/>
              <a:t> </a:t>
            </a:r>
            <a:r>
              <a:rPr lang="en-US" sz="4400" dirty="0" err="1" smtClean="0"/>
              <a:t>một</a:t>
            </a:r>
            <a:r>
              <a:rPr lang="en-US" sz="4400" dirty="0" smtClean="0"/>
              <a:t> </a:t>
            </a:r>
            <a:r>
              <a:rPr lang="en-US" sz="4400" dirty="0" err="1" smtClean="0"/>
              <a:t>cách</a:t>
            </a:r>
            <a:r>
              <a:rPr lang="en-US" sz="4400" dirty="0" smtClean="0"/>
              <a:t> </a:t>
            </a:r>
            <a:r>
              <a:rPr lang="en-US" sz="4400" dirty="0" err="1" smtClean="0"/>
              <a:t>hợp</a:t>
            </a:r>
            <a:r>
              <a:rPr lang="en-US" sz="4400" dirty="0" smtClean="0"/>
              <a:t> </a:t>
            </a:r>
            <a:r>
              <a:rPr lang="en-US" sz="4400" dirty="0" err="1" smtClean="0"/>
              <a:t>lí</a:t>
            </a:r>
            <a:r>
              <a:rPr lang="en-US" sz="4400" dirty="0" smtClean="0"/>
              <a:t>:</a:t>
            </a:r>
            <a:endParaRPr lang="vi-VN" sz="4400" dirty="0"/>
          </a:p>
        </p:txBody>
      </p:sp>
      <p:sp>
        <p:nvSpPr>
          <p:cNvPr id="10" name="AutoShape 29"/>
          <p:cNvSpPr/>
          <p:nvPr/>
        </p:nvSpPr>
        <p:spPr>
          <a:xfrm>
            <a:off x="6477000" y="1562100"/>
            <a:ext cx="4572000" cy="0"/>
          </a:xfrm>
          <a:prstGeom prst="line">
            <a:avLst/>
          </a:prstGeom>
          <a:ln w="66675" cap="flat">
            <a:solidFill>
              <a:srgbClr val="EA60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Rectangle 10"/>
          <p:cNvSpPr/>
          <p:nvPr/>
        </p:nvSpPr>
        <p:spPr>
          <a:xfrm>
            <a:off x="519961" y="2933067"/>
            <a:ext cx="52084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(- 215) + 63 + 37 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58600" y="2933068"/>
            <a:ext cx="52982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b) (- 147) - (13 - 47) </a:t>
            </a:r>
            <a:endParaRPr lang="vi-VN" sz="8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31419" y="3702508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u="sng" dirty="0" err="1" smtClean="0">
                <a:solidFill>
                  <a:srgbClr val="C00000"/>
                </a:solidFill>
              </a:rPr>
              <a:t>Giải</a:t>
            </a:r>
            <a:r>
              <a:rPr lang="en-US" sz="4400" b="1" i="1" u="sng" dirty="0" smtClean="0">
                <a:solidFill>
                  <a:srgbClr val="C00000"/>
                </a:solidFill>
              </a:rPr>
              <a:t>:</a:t>
            </a:r>
            <a:endParaRPr lang="vi-VN" sz="4400" b="1" i="1" u="sng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0786" y="5275041"/>
            <a:ext cx="63301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a) (</a:t>
            </a:r>
            <a:r>
              <a:rPr lang="en-US" sz="5000" dirty="0" smtClean="0"/>
              <a:t>-215) </a:t>
            </a:r>
            <a:r>
              <a:rPr lang="en-US" sz="5000" dirty="0"/>
              <a:t>+ </a:t>
            </a:r>
            <a:r>
              <a:rPr lang="en-US" sz="5000" dirty="0" smtClean="0"/>
              <a:t>(63 + 37)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0545" y="6424831"/>
            <a:ext cx="6092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= -215 + 100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2472" y="7551786"/>
            <a:ext cx="455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- ( 215 -100)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25102" y="5621289"/>
            <a:ext cx="609600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300"/>
              </a:lnSpc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  <a:r>
              <a:rPr lang="en-US" sz="4400" dirty="0"/>
              <a:t>) </a:t>
            </a:r>
            <a:r>
              <a:rPr lang="en-US" sz="4400" dirty="0" smtClean="0"/>
              <a:t>-147 - 13 + 47</a:t>
            </a:r>
            <a:endParaRPr lang="en-US" sz="4400" dirty="0"/>
          </a:p>
        </p:txBody>
      </p:sp>
      <p:sp>
        <p:nvSpPr>
          <p:cNvPr id="18" name="TextBox 17"/>
          <p:cNvSpPr txBox="1"/>
          <p:nvPr/>
        </p:nvSpPr>
        <p:spPr>
          <a:xfrm>
            <a:off x="11096681" y="6377737"/>
            <a:ext cx="5656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(-147 +47) - 13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096681" y="7515403"/>
            <a:ext cx="455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-100 - 13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8763000" y="5073475"/>
            <a:ext cx="0" cy="42062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0546" y="8631131"/>
            <a:ext cx="455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/>
              </a:rPr>
              <a:t>-115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96681" y="8550145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   -113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53000" y="27763"/>
            <a:ext cx="7467600" cy="1219201"/>
            <a:chOff x="283539" y="77329"/>
            <a:chExt cx="2526077" cy="412421"/>
          </a:xfrm>
          <a:solidFill>
            <a:srgbClr val="8596E9"/>
          </a:solidFill>
        </p:grpSpPr>
        <p:sp>
          <p:nvSpPr>
            <p:cNvPr id="3" name="Freeform 3"/>
            <p:cNvSpPr/>
            <p:nvPr/>
          </p:nvSpPr>
          <p:spPr>
            <a:xfrm>
              <a:off x="283539" y="77329"/>
              <a:ext cx="2526077" cy="412421"/>
            </a:xfrm>
            <a:custGeom>
              <a:avLst/>
              <a:gdLst/>
              <a:ahLst/>
              <a:cxnLst/>
              <a:rect l="l" t="t" r="r" b="b"/>
              <a:pathLst>
                <a:path w="2812151" h="683072">
                  <a:moveTo>
                    <a:pt x="2687691" y="683072"/>
                  </a:moveTo>
                  <a:lnTo>
                    <a:pt x="124460" y="683072"/>
                  </a:lnTo>
                  <a:cubicBezTo>
                    <a:pt x="55880" y="683072"/>
                    <a:pt x="0" y="627192"/>
                    <a:pt x="0" y="5586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87691" y="0"/>
                  </a:lnTo>
                  <a:cubicBezTo>
                    <a:pt x="2756271" y="0"/>
                    <a:pt x="2812151" y="55880"/>
                    <a:pt x="2812151" y="124460"/>
                  </a:cubicBezTo>
                  <a:lnTo>
                    <a:pt x="2812151" y="558612"/>
                  </a:lnTo>
                  <a:cubicBezTo>
                    <a:pt x="2812151" y="627192"/>
                    <a:pt x="2756271" y="683072"/>
                    <a:pt x="2687691" y="68307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162800" y="127485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1. </a:t>
            </a:r>
            <a:r>
              <a:rPr lang="en-US" sz="4000" dirty="0" err="1" smtClean="0"/>
              <a:t>Tính</a:t>
            </a:r>
            <a:r>
              <a:rPr lang="en-US" sz="4000" dirty="0" smtClean="0"/>
              <a:t>:</a:t>
            </a:r>
            <a:r>
              <a:rPr lang="en-US" sz="4000" b="1" dirty="0" smtClean="0"/>
              <a:t> </a:t>
            </a:r>
            <a:r>
              <a:rPr lang="en-US" sz="4000" dirty="0" smtClean="0"/>
              <a:t>	</a:t>
            </a:r>
            <a:endParaRPr lang="vi-VN" sz="4000" dirty="0"/>
          </a:p>
        </p:txBody>
      </p:sp>
      <p:sp>
        <p:nvSpPr>
          <p:cNvPr id="9" name="Rectangle 8"/>
          <p:cNvSpPr/>
          <p:nvPr/>
        </p:nvSpPr>
        <p:spPr>
          <a:xfrm>
            <a:off x="1219200" y="2082639"/>
            <a:ext cx="40671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(-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- 21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-18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51574" y="2024322"/>
            <a:ext cx="47099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/>
              <a:t>b) </a:t>
            </a:r>
            <a:r>
              <a:rPr lang="en-US" sz="4000" dirty="0" smtClean="0"/>
              <a:t>24 - (-16) + (-15)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9200" y="3098879"/>
            <a:ext cx="3995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49 – [15+ (-6)]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51574" y="2925193"/>
            <a:ext cx="5094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d</a:t>
            </a:r>
            <a:r>
              <a:rPr lang="vi-VN" sz="4000" dirty="0" smtClean="0"/>
              <a:t>) </a:t>
            </a:r>
            <a:r>
              <a:rPr lang="en-US" sz="4000" dirty="0" smtClean="0"/>
              <a:t>(-44) – [(-14) – 30].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8408" y="4602293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2. </a:t>
            </a:r>
            <a:r>
              <a:rPr lang="en-US" sz="4000" dirty="0" err="1" smtClean="0"/>
              <a:t>Tính</a:t>
            </a:r>
            <a:r>
              <a:rPr lang="en-US" sz="4000" dirty="0"/>
              <a:t> </a:t>
            </a:r>
            <a:r>
              <a:rPr lang="en-US" sz="4000" dirty="0" err="1" smtClean="0"/>
              <a:t>một</a:t>
            </a:r>
            <a:r>
              <a:rPr lang="en-US" sz="4000" dirty="0" smtClean="0"/>
              <a:t> </a:t>
            </a:r>
            <a:r>
              <a:rPr lang="en-US" sz="4000" dirty="0" err="1" smtClean="0"/>
              <a:t>cách</a:t>
            </a:r>
            <a:r>
              <a:rPr lang="en-US" sz="4000" dirty="0" smtClean="0"/>
              <a:t> </a:t>
            </a:r>
            <a:r>
              <a:rPr lang="en-US" sz="4000" dirty="0" err="1" smtClean="0"/>
              <a:t>hợp</a:t>
            </a:r>
            <a:r>
              <a:rPr lang="en-US" sz="4000" dirty="0" smtClean="0"/>
              <a:t> </a:t>
            </a:r>
            <a:r>
              <a:rPr lang="en-US" sz="4000" dirty="0" err="1" smtClean="0"/>
              <a:t>lí</a:t>
            </a:r>
            <a:r>
              <a:rPr lang="en-US" sz="4000" dirty="0" smtClean="0"/>
              <a:t>	</a:t>
            </a:r>
            <a:endParaRPr lang="vi-VN" sz="4000" dirty="0"/>
          </a:p>
        </p:txBody>
      </p:sp>
      <p:sp>
        <p:nvSpPr>
          <p:cNvPr id="14" name="Rectangle 13"/>
          <p:cNvSpPr/>
          <p:nvPr/>
        </p:nvSpPr>
        <p:spPr>
          <a:xfrm>
            <a:off x="1255267" y="5856284"/>
            <a:ext cx="31245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-12 -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143934" y="5856284"/>
            <a:ext cx="43669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/>
              <a:t>b) </a:t>
            </a:r>
            <a:r>
              <a:rPr lang="en-US" sz="4000" dirty="0" smtClean="0"/>
              <a:t>4 -  (-15) - 5 + 6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5267" y="6922828"/>
            <a:ext cx="38090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– 12 - 4 - 6 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37756" y="6922828"/>
            <a:ext cx="50513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d</a:t>
            </a:r>
            <a:r>
              <a:rPr lang="vi-VN" sz="4000" dirty="0" smtClean="0"/>
              <a:t>) </a:t>
            </a:r>
            <a:r>
              <a:rPr lang="en-US" sz="4000" dirty="0" smtClean="0"/>
              <a:t>-45 – 5 – (-12) + 8 </a:t>
            </a:r>
            <a:endParaRPr lang="vi-VN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26308" y="4381500"/>
            <a:ext cx="17754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521442" y="8304053"/>
            <a:ext cx="5462654" cy="1672301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05600" y="8377109"/>
            <a:ext cx="114753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/>
            <a:r>
              <a:rPr lang="en-US" sz="3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05600" y="9243363"/>
            <a:ext cx="102108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/>
            <a:r>
              <a:rPr lang="en-US" sz="3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vi-V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506059" y="2118971"/>
            <a:ext cx="5153660" cy="169843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Nhóm</a:t>
            </a:r>
            <a:r>
              <a:rPr lang="en-US" sz="4400" b="1" dirty="0" smtClean="0"/>
              <a:t> 1 + 3</a:t>
            </a:r>
            <a:endParaRPr lang="vi-VN" sz="4400" b="1" dirty="0"/>
          </a:p>
        </p:txBody>
      </p:sp>
      <p:sp>
        <p:nvSpPr>
          <p:cNvPr id="26" name="Oval 25"/>
          <p:cNvSpPr/>
          <p:nvPr/>
        </p:nvSpPr>
        <p:spPr>
          <a:xfrm>
            <a:off x="5632129" y="5905294"/>
            <a:ext cx="5153660" cy="169843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Nhóm</a:t>
            </a:r>
            <a:r>
              <a:rPr lang="en-US" sz="4400" b="1" dirty="0" smtClean="0"/>
              <a:t> 2 + 4</a:t>
            </a:r>
            <a:endParaRPr lang="vi-VN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2" grpId="0" animBg="1"/>
      <p:bldP spid="23" grpId="0"/>
      <p:bldP spid="24" grpId="0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45299" y="0"/>
            <a:ext cx="4965702" cy="114195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4A6491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6096378" y="838392"/>
            <a:ext cx="6095242" cy="0"/>
          </a:xfrm>
          <a:prstGeom prst="line">
            <a:avLst/>
          </a:prstGeom>
          <a:ln w="666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4316510" y="114492"/>
            <a:ext cx="1002327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CHỮA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BÀI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529" y="1744055"/>
            <a:ext cx="6330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1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. a) 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 (-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- 21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-18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0292" y="2580280"/>
            <a:ext cx="6092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-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(10 +21) -18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9406" y="3349721"/>
            <a:ext cx="455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-31 - 18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6960" y="1563284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</a:t>
            </a:r>
            <a:r>
              <a:rPr lang="en-US" sz="4400" dirty="0"/>
              <a:t>24 - (-16) + (-15)</a:t>
            </a:r>
            <a:endParaRPr lang="vi-VN" sz="8800" dirty="0"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56112" y="2526318"/>
            <a:ext cx="5656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24 + 16 - 15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15489" y="3403278"/>
            <a:ext cx="455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40 - 15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8534400" y="1624375"/>
            <a:ext cx="0" cy="81381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59405" y="4234150"/>
            <a:ext cx="5122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- (31 + 18) = - 49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33125" y="4280238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   25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28600" y="5189715"/>
            <a:ext cx="18059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16429" y="5455095"/>
            <a:ext cx="6330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49 – [15+ (-6)]</a:t>
            </a:r>
            <a:endParaRPr lang="vi-VN" sz="4400" dirty="0"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5269" y="6525648"/>
            <a:ext cx="6092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49 – (15 – 6)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4383" y="7295089"/>
            <a:ext cx="455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49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24382" y="8179518"/>
            <a:ext cx="5122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42539" y="5455095"/>
            <a:ext cx="6330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</a:t>
            </a:r>
            <a:r>
              <a:rPr lang="vi-VN" sz="4400" dirty="0"/>
              <a:t>) </a:t>
            </a:r>
            <a:r>
              <a:rPr lang="en-US" sz="4400" dirty="0"/>
              <a:t>(-44) – [(-14) – 30].</a:t>
            </a:r>
            <a:endParaRPr lang="vi-VN" sz="8800" dirty="0"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61379" y="6525648"/>
            <a:ext cx="6092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- 44 –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[- (14 + 30)]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750493" y="7295089"/>
            <a:ext cx="455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srgbClr val="002060"/>
                </a:solidFill>
              </a:rPr>
              <a:t>= - 44 – </a:t>
            </a:r>
            <a:r>
              <a:rPr lang="en-US" sz="4400" b="1" dirty="0" smtClean="0">
                <a:solidFill>
                  <a:srgbClr val="002060"/>
                </a:solidFill>
              </a:rPr>
              <a:t>(-44)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50492" y="8179518"/>
            <a:ext cx="5122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2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45299" y="0"/>
            <a:ext cx="4965702" cy="114195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4A6491"/>
            </a:solidFill>
          </p:spPr>
        </p:sp>
      </p:grpSp>
      <p:sp>
        <p:nvSpPr>
          <p:cNvPr id="10" name="AutoShape 10"/>
          <p:cNvSpPr/>
          <p:nvPr/>
        </p:nvSpPr>
        <p:spPr>
          <a:xfrm>
            <a:off x="6096378" y="838392"/>
            <a:ext cx="6095242" cy="0"/>
          </a:xfrm>
          <a:prstGeom prst="line">
            <a:avLst/>
          </a:prstGeom>
          <a:ln w="666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4316510" y="114492"/>
            <a:ext cx="1002327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CHỮA BÀI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529" y="1744055"/>
            <a:ext cx="6330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10 -12 - 8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vi-VN" sz="4400" dirty="0"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0292" y="2580280"/>
            <a:ext cx="6092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10 – (12 + 8)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9406" y="3349721"/>
            <a:ext cx="455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10 - 20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6960" y="1563284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b) </a:t>
            </a:r>
            <a:r>
              <a:rPr lang="en-US" sz="4400" dirty="0"/>
              <a:t>4 -  (-15) - 5 + 6</a:t>
            </a:r>
            <a:endParaRPr lang="vi-VN" sz="8800" dirty="0"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56112" y="2526318"/>
            <a:ext cx="5656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4 + 15 – 5 + 6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15488" y="3403278"/>
            <a:ext cx="5200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(4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+ 6) + (15 - 5)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8534400" y="1624375"/>
            <a:ext cx="0" cy="81381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59405" y="4234150"/>
            <a:ext cx="5122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- (20 -10) = - 10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33124" y="4280238"/>
            <a:ext cx="567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   10 + 10  = 20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28600" y="5189715"/>
            <a:ext cx="18059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16429" y="5455095"/>
            <a:ext cx="6330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– 12 - 4 - 6 </a:t>
            </a:r>
            <a:endParaRPr lang="vi-VN" sz="4400" dirty="0"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5269" y="6525648"/>
            <a:ext cx="6092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- (12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2) – (4 + 6)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4383" y="7295089"/>
            <a:ext cx="455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-10 -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24382" y="8179518"/>
            <a:ext cx="5122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-20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42539" y="5455095"/>
            <a:ext cx="6330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lang="en-US" sz="4400" dirty="0"/>
              <a:t>-45 – 5 – (-12) + 8 </a:t>
            </a:r>
            <a:endParaRPr lang="vi-VN" sz="8800" dirty="0"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61379" y="6525648"/>
            <a:ext cx="6092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-(45 + 5) + (12 + 8)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750493" y="7295089"/>
            <a:ext cx="455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50 + 20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50492" y="8179518"/>
            <a:ext cx="5122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  - (50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-20) = -30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8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574280" y="1409700"/>
            <a:ext cx="3291840" cy="0"/>
          </a:xfrm>
          <a:prstGeom prst="line">
            <a:avLst/>
          </a:prstGeom>
          <a:ln w="66675" cap="flat">
            <a:solidFill>
              <a:srgbClr val="EA604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6029598" y="305478"/>
            <a:ext cx="6705598" cy="1079229"/>
            <a:chOff x="-635853" y="-49734"/>
            <a:chExt cx="4951781" cy="986569"/>
          </a:xfrm>
        </p:grpSpPr>
        <p:grpSp>
          <p:nvGrpSpPr>
            <p:cNvPr id="21" name="Group 21"/>
            <p:cNvGrpSpPr/>
            <p:nvPr/>
          </p:nvGrpSpPr>
          <p:grpSpPr>
            <a:xfrm>
              <a:off x="-635853" y="-49734"/>
              <a:ext cx="4951781" cy="986569"/>
              <a:chOff x="-532827" y="-41675"/>
              <a:chExt cx="4149454" cy="82671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-532827" y="-41675"/>
                <a:ext cx="4149454" cy="826717"/>
              </a:xfrm>
              <a:custGeom>
                <a:avLst/>
                <a:gdLst/>
                <a:ahLst/>
                <a:cxnLst/>
                <a:rect l="l" t="t" r="r" b="b"/>
                <a:pathLst>
                  <a:path w="2923480" h="694478">
                    <a:moveTo>
                      <a:pt x="2799019" y="694478"/>
                    </a:moveTo>
                    <a:lnTo>
                      <a:pt x="124460" y="694478"/>
                    </a:lnTo>
                    <a:cubicBezTo>
                      <a:pt x="55880" y="694478"/>
                      <a:pt x="0" y="638598"/>
                      <a:pt x="0" y="57001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799020" y="0"/>
                    </a:lnTo>
                    <a:cubicBezTo>
                      <a:pt x="2867600" y="0"/>
                      <a:pt x="2923480" y="55880"/>
                      <a:pt x="2923480" y="124460"/>
                    </a:cubicBezTo>
                    <a:lnTo>
                      <a:pt x="2923480" y="570018"/>
                    </a:lnTo>
                    <a:cubicBezTo>
                      <a:pt x="2923480" y="638598"/>
                      <a:pt x="2867600" y="694478"/>
                      <a:pt x="2799020" y="694478"/>
                    </a:cubicBezTo>
                    <a:close/>
                  </a:path>
                </a:pathLst>
              </a:custGeom>
              <a:solidFill>
                <a:srgbClr val="EA6045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191319" y="423756"/>
              <a:ext cx="3297437" cy="4326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VẬN DỤNG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50581" y="1862650"/>
            <a:ext cx="16213455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Nhiệt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độ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lúc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6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giờ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-3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C,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đến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12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giờ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nhiệt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độ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tăng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10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C,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đến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giờ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nhiệt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độ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lại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giảm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8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C.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Nhiệt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độ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lúc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giờ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bao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nhiêu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3608444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Giải</a:t>
            </a:r>
            <a:r>
              <a:rPr kumimoji="0" lang="en-US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  <a:endParaRPr kumimoji="0" lang="vi-VN" sz="44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3491" y="4673641"/>
            <a:ext cx="9817418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Nhiệt độ </a:t>
            </a: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lúc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2</a:t>
            </a: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0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giờ là</a:t>
            </a: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11391" y="5951910"/>
            <a:ext cx="98174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(-3) + 10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- 8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=  -1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8009" y="7056132"/>
            <a:ext cx="11658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Vậy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n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hiệt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độ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lúc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2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0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giờ là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: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 -1</a:t>
            </a:r>
            <a:r>
              <a:rPr kumimoji="0" lang="en-US" sz="4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25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01448" y="8555082"/>
            <a:ext cx="1408195" cy="14064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79294" y="8516460"/>
            <a:ext cx="1457813" cy="14450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8357" y="48334"/>
            <a:ext cx="1802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</a:rPr>
              <a:t>6.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Đố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vui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.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Em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hãy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tìm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thông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tin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dưới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mỗi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bức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ảnh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để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tính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tuổi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nhà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bác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học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/>
              </a:rPr>
              <a:t>sau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51" y="1363490"/>
            <a:ext cx="4732214" cy="571233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20474" y="7075821"/>
            <a:ext cx="3121368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4000" b="1" dirty="0">
                <a:solidFill>
                  <a:srgbClr val="000000"/>
                </a:solidFill>
                <a:ea typeface="Calibri" panose="020F0502020204030204" pitchFamily="34" charset="0"/>
              </a:rPr>
              <a:t>Archimedes</a:t>
            </a:r>
            <a:endParaRPr lang="en-US" sz="4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479" y="7869018"/>
            <a:ext cx="7762061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4000" b="1" dirty="0">
                <a:solidFill>
                  <a:srgbClr val="002060"/>
                </a:solidFill>
              </a:rPr>
              <a:t>(287 – 212 trước Công nguyên)</a:t>
            </a:r>
            <a:endParaRPr lang="en-US" sz="7200" b="1" dirty="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  <p:pic>
        <p:nvPicPr>
          <p:cNvPr id="25" name="Picture 24" descr="Pythagoras | Aiora Press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57" y="1494231"/>
            <a:ext cx="5944721" cy="545084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/>
          <p:cNvSpPr/>
          <p:nvPr/>
        </p:nvSpPr>
        <p:spPr>
          <a:xfrm>
            <a:off x="11544173" y="6967425"/>
            <a:ext cx="2977098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Pythagoras</a:t>
            </a:r>
            <a:endParaRPr lang="en-US" sz="4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59218" y="9094950"/>
            <a:ext cx="67585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(- 212) – (- 287) = 75 tuổi.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740751">
            <a:off x="16523999" y="7347916"/>
            <a:ext cx="1968401" cy="194379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9373787" y="7907640"/>
            <a:ext cx="77620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 smtClean="0">
                <a:solidFill>
                  <a:srgbClr val="002060"/>
                </a:solidFill>
              </a:rPr>
              <a:t>(570 </a:t>
            </a:r>
            <a:r>
              <a:rPr lang="vi-VN" sz="4000" b="1" dirty="0" smtClean="0">
                <a:solidFill>
                  <a:srgbClr val="002060"/>
                </a:solidFill>
              </a:rPr>
              <a:t>– </a:t>
            </a:r>
            <a:r>
              <a:rPr lang="en-US" sz="4000" b="1" dirty="0" smtClean="0">
                <a:solidFill>
                  <a:srgbClr val="002060"/>
                </a:solidFill>
              </a:rPr>
              <a:t>495</a:t>
            </a:r>
            <a:r>
              <a:rPr lang="vi-VN" sz="4000" b="1" dirty="0" smtClean="0">
                <a:solidFill>
                  <a:srgbClr val="002060"/>
                </a:solidFill>
              </a:rPr>
              <a:t> </a:t>
            </a:r>
            <a:r>
              <a:rPr lang="vi-VN" sz="4000" b="1" dirty="0">
                <a:solidFill>
                  <a:srgbClr val="002060"/>
                </a:solidFill>
              </a:rPr>
              <a:t>trước Công nguyên)</a:t>
            </a:r>
            <a:endParaRPr lang="en-US" sz="7200" b="1" dirty="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535483" y="9134665"/>
            <a:ext cx="67585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(- </a:t>
            </a:r>
            <a:r>
              <a:rPr lang="en-US" sz="4400" b="1" dirty="0" smtClean="0">
                <a:solidFill>
                  <a:srgbClr val="FF0000"/>
                </a:solidFill>
              </a:rPr>
              <a:t>495</a:t>
            </a:r>
            <a:r>
              <a:rPr lang="vi-VN" sz="4400" b="1" dirty="0" smtClean="0">
                <a:solidFill>
                  <a:srgbClr val="FF0000"/>
                </a:solidFill>
              </a:rPr>
              <a:t>) </a:t>
            </a:r>
            <a:r>
              <a:rPr lang="vi-VN" sz="4400" b="1" dirty="0">
                <a:solidFill>
                  <a:srgbClr val="FF0000"/>
                </a:solidFill>
              </a:rPr>
              <a:t>– (- </a:t>
            </a:r>
            <a:r>
              <a:rPr lang="en-US" sz="4400" b="1" dirty="0" smtClean="0">
                <a:solidFill>
                  <a:srgbClr val="FF0000"/>
                </a:solidFill>
              </a:rPr>
              <a:t>570</a:t>
            </a:r>
            <a:r>
              <a:rPr lang="vi-VN" sz="4400" b="1" dirty="0" smtClean="0">
                <a:solidFill>
                  <a:srgbClr val="FF0000"/>
                </a:solidFill>
              </a:rPr>
              <a:t>) </a:t>
            </a:r>
            <a:r>
              <a:rPr lang="vi-VN" sz="4400" b="1" dirty="0">
                <a:solidFill>
                  <a:srgbClr val="FF0000"/>
                </a:solidFill>
              </a:rPr>
              <a:t>= 75 tuổi.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videoplayback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8333"/>
            <a:ext cx="18237107" cy="10238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9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  <p:bldP spid="20" grpId="0"/>
      <p:bldP spid="22" grpId="0"/>
      <p:bldP spid="30" grpId="0"/>
      <p:bldP spid="31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524000" y="2129009"/>
            <a:ext cx="16230600" cy="6603511"/>
            <a:chOff x="0" y="0"/>
            <a:chExt cx="3033349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33349" cy="2783840"/>
            </a:xfrm>
            <a:custGeom>
              <a:avLst/>
              <a:gdLst/>
              <a:ahLst/>
              <a:cxnLst/>
              <a:rect l="l" t="t" r="r" b="b"/>
              <a:pathLst>
                <a:path w="3033349" h="2783840">
                  <a:moveTo>
                    <a:pt x="2908889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08889" y="0"/>
                  </a:lnTo>
                  <a:cubicBezTo>
                    <a:pt x="2977469" y="0"/>
                    <a:pt x="3033349" y="55880"/>
                    <a:pt x="3033349" y="124460"/>
                  </a:cubicBezTo>
                  <a:lnTo>
                    <a:pt x="3033349" y="2659380"/>
                  </a:lnTo>
                  <a:cubicBezTo>
                    <a:pt x="3033349" y="2727960"/>
                    <a:pt x="2977469" y="2783840"/>
                    <a:pt x="2908889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828800" y="2537046"/>
            <a:ext cx="11486856" cy="860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09650" lvl="1" indent="-6858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4800" dirty="0">
                <a:solidFill>
                  <a:srgbClr val="002060"/>
                </a:solidFill>
              </a:rPr>
              <a:t>Ghi nhớ kiến thức trong bài.</a:t>
            </a:r>
            <a:endParaRPr lang="en-US" sz="13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73042" y="254626"/>
            <a:ext cx="9857014" cy="11541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600" dirty="0" smtClean="0">
                <a:solidFill>
                  <a:srgbClr val="1E1E1E"/>
                </a:solidFill>
                <a:latin typeface="Arial" panose="020B0604020202020204" pitchFamily="34" charset="0"/>
              </a:rPr>
              <a:t>HƯỚNG DẪN VỀ NHÀ</a:t>
            </a:r>
            <a:endParaRPr lang="en-US" sz="6600" dirty="0">
              <a:solidFill>
                <a:srgbClr val="1E1E1E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1872049" y="3805383"/>
            <a:ext cx="14859000" cy="1920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09650" lvl="1" indent="-6858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800" dirty="0" err="1" smtClean="0">
                <a:solidFill>
                  <a:srgbClr val="002060"/>
                </a:solidFill>
              </a:rPr>
              <a:t>Hoàn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thành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nốt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các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bài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tập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còn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lại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và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làm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thêm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trong</a:t>
            </a:r>
            <a:r>
              <a:rPr lang="en-US" sz="4800" dirty="0" smtClean="0">
                <a:solidFill>
                  <a:srgbClr val="002060"/>
                </a:solidFill>
              </a:rPr>
              <a:t> SBT.</a:t>
            </a:r>
            <a:endParaRPr lang="en-US" sz="13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1872048" y="5743063"/>
            <a:ext cx="15882551" cy="860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09650" lvl="1" indent="-6858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800" dirty="0" err="1" smtClean="0">
                <a:solidFill>
                  <a:srgbClr val="002060"/>
                </a:solidFill>
              </a:rPr>
              <a:t>Hoàn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thành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câu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hỏi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trong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phần</a:t>
            </a:r>
            <a:r>
              <a:rPr lang="en-US" sz="4800" dirty="0" smtClean="0">
                <a:solidFill>
                  <a:srgbClr val="002060"/>
                </a:solidFill>
              </a:rPr>
              <a:t> “ </a:t>
            </a:r>
            <a:r>
              <a:rPr lang="en-US" sz="4800" dirty="0" smtClean="0">
                <a:solidFill>
                  <a:srgbClr val="FF0000"/>
                </a:solidFill>
              </a:rPr>
              <a:t>TÌM TÒI- MỞ RỘNG</a:t>
            </a:r>
            <a:r>
              <a:rPr lang="en-US" sz="4800" dirty="0" smtClean="0">
                <a:solidFill>
                  <a:srgbClr val="002060"/>
                </a:solidFill>
              </a:rPr>
              <a:t>”</a:t>
            </a:r>
            <a:endParaRPr lang="en-US" sz="13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1872048" y="7124264"/>
            <a:ext cx="15882551" cy="860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09650" lvl="1" indent="-6858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800" dirty="0" err="1" smtClean="0">
                <a:solidFill>
                  <a:srgbClr val="002060"/>
                </a:solidFill>
              </a:rPr>
              <a:t>Chuẩn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bị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bài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</a:rPr>
              <a:t>mới</a:t>
            </a:r>
            <a:r>
              <a:rPr lang="en-US" sz="4800" dirty="0" smtClean="0">
                <a:solidFill>
                  <a:srgbClr val="002060"/>
                </a:solidFill>
              </a:rPr>
              <a:t>: “ 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 NHÂN SỐ NGUYÊN</a:t>
            </a:r>
            <a:r>
              <a:rPr lang="en-US" sz="4800" dirty="0" smtClean="0">
                <a:solidFill>
                  <a:srgbClr val="002060"/>
                </a:solidFill>
              </a:rPr>
              <a:t>”</a:t>
            </a:r>
            <a:endParaRPr lang="en-US" sz="138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4000500"/>
            <a:ext cx="11125200" cy="30342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>
              <a:lnSpc>
                <a:spcPct val="130000"/>
              </a:lnSpc>
            </a:pPr>
            <a:r>
              <a:rPr lang="en-US" sz="8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BÀI GIẢNG!</a:t>
            </a:r>
            <a:endParaRPr lang="vi-VN" sz="8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190500"/>
            <a:ext cx="16916400" cy="9448800"/>
            <a:chOff x="0" y="0"/>
            <a:chExt cx="3702121" cy="19921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02121" cy="1992111"/>
            </a:xfrm>
            <a:custGeom>
              <a:avLst/>
              <a:gdLst/>
              <a:ahLst/>
              <a:cxnLst/>
              <a:rect l="l" t="t" r="r" b="b"/>
              <a:pathLst>
                <a:path w="3702121" h="1992111">
                  <a:moveTo>
                    <a:pt x="3577660" y="1992111"/>
                  </a:moveTo>
                  <a:lnTo>
                    <a:pt x="124460" y="1992111"/>
                  </a:lnTo>
                  <a:cubicBezTo>
                    <a:pt x="55880" y="1992111"/>
                    <a:pt x="0" y="1936231"/>
                    <a:pt x="0" y="18676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77661" y="0"/>
                  </a:lnTo>
                  <a:cubicBezTo>
                    <a:pt x="3646241" y="0"/>
                    <a:pt x="3702121" y="55880"/>
                    <a:pt x="3702121" y="124460"/>
                  </a:cubicBezTo>
                  <a:lnTo>
                    <a:pt x="3702121" y="1867651"/>
                  </a:lnTo>
                  <a:cubicBezTo>
                    <a:pt x="3702121" y="1936231"/>
                    <a:pt x="3646241" y="1992111"/>
                    <a:pt x="3577661" y="19921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7760">
            <a:off x="92665" y="-534404"/>
            <a:ext cx="2269049" cy="2240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35399" y="8024330"/>
            <a:ext cx="1750741" cy="22626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96842" y="166816"/>
            <a:ext cx="6189515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KHỞI ĐỘNG</a:t>
            </a:r>
            <a:endParaRPr lang="en-US" sz="8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Picture 9" descr="death valley sand dunes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40" y="1614251"/>
            <a:ext cx="6448168" cy="413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ao nguyên phía Đông của Nam Cực là nơi ghi nhận được nhiệt độ lạnh nhất trên thế giới. 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573" y="1599663"/>
            <a:ext cx="7543799" cy="42451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0" y="5704500"/>
            <a:ext cx="798889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800" b="1" dirty="0"/>
              <a:t>Sa Mạc Furrnace Creek </a:t>
            </a:r>
            <a:r>
              <a:rPr lang="vi-VN" sz="2800" b="1" dirty="0" smtClean="0"/>
              <a:t>Ranch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525781" y="5894278"/>
            <a:ext cx="798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Cao nguyên phía Đông Nam cực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1463884" y="6234576"/>
            <a:ext cx="145539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 độ không khí thấp nhất trên Trái Đất ở một số cao nguyên phía đông Nam Cực được ghi nhận trong khoảng thời gian từ tháng 7 đến tháng 8 năm 2013 và nhiệt độ không khí cao nhất trên Trái Đất ở Phơ –nix Cric Ran- sơ nằm trong sa mạc Thung lũng chết thuộc California (Mỹ) được ghi nhận vào ngày 10/07/1913.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699254" y="8888996"/>
            <a:ext cx="14771272" cy="7270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i="1" dirty="0" err="1">
                <a:solidFill>
                  <a:srgbClr val="002060"/>
                </a:solidFill>
              </a:rPr>
              <a:t>Chênh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lệch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gữa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nhiệt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độ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cao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nhất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và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nhiêt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độ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thấp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nhất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trên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Trái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Đất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bao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nhiêu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độ</a:t>
            </a:r>
            <a:r>
              <a:rPr lang="en-US" sz="2800" i="1" dirty="0">
                <a:solidFill>
                  <a:srgbClr val="002060"/>
                </a:solidFill>
              </a:rPr>
              <a:t> C?</a:t>
            </a:r>
            <a:endParaRPr lang="vi-VN" sz="2800" i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581" y="8524431"/>
            <a:ext cx="966273" cy="126246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95528" y="7214918"/>
            <a:ext cx="2810860" cy="3229968"/>
            <a:chOff x="0" y="0"/>
            <a:chExt cx="6605920" cy="749865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23000"/>
            </a:blip>
            <a:srcRect/>
            <a:stretch>
              <a:fillRect/>
            </a:stretch>
          </p:blipFill>
          <p:spPr>
            <a:xfrm>
              <a:off x="0" y="5362809"/>
              <a:ext cx="6153700" cy="213584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1116532">
              <a:off x="874552" y="610836"/>
              <a:ext cx="4856815" cy="6276983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4051728" y="5401669"/>
            <a:ext cx="4526928" cy="4885331"/>
            <a:chOff x="0" y="0"/>
            <a:chExt cx="6035904" cy="651377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alphaModFix amt="25000"/>
            </a:blip>
            <a:srcRect/>
            <a:stretch>
              <a:fillRect/>
            </a:stretch>
          </p:blipFill>
          <p:spPr>
            <a:xfrm rot="-1972668">
              <a:off x="534549" y="4263276"/>
              <a:ext cx="4966806" cy="98094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740751">
              <a:off x="477619" y="485143"/>
              <a:ext cx="5080666" cy="5017158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2967639" y="1484777"/>
            <a:ext cx="12352722" cy="640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BÀI 4:</a:t>
            </a:r>
          </a:p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FFFFFF"/>
                </a:solidFill>
                <a:latin typeface="Arial" panose="020B0604020202020204" pitchFamily="34" charset="0"/>
              </a:rPr>
              <a:t>PHÉP TRỪ SỐ NGUYÊN. QUY TẮC DẤU NGOẶC.</a:t>
            </a:r>
          </a:p>
          <a:p>
            <a:pPr algn="ctr">
              <a:lnSpc>
                <a:spcPct val="13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Arial" panose="020B0604020202020204" pitchFamily="34" charset="0"/>
              </a:rPr>
              <a:t>(2 </a:t>
            </a:r>
            <a:r>
              <a:rPr lang="en-US" sz="8000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tiết</a:t>
            </a:r>
            <a:r>
              <a:rPr lang="en-US" sz="8000" dirty="0" smtClean="0">
                <a:solidFill>
                  <a:srgbClr val="FFFFFF"/>
                </a:solidFill>
                <a:latin typeface="Arial" panose="020B0604020202020204" pitchFamily="34" charset="0"/>
              </a:rPr>
              <a:t>)</a:t>
            </a:r>
            <a:endParaRPr lang="en-US" sz="8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715238" y="-222323"/>
            <a:ext cx="3711843" cy="351697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44" r="244" b="136"/>
          <a:stretch>
            <a:fillRect/>
          </a:stretch>
        </p:blipFill>
        <p:spPr>
          <a:xfrm rot="-1352650">
            <a:off x="148870" y="5829771"/>
            <a:ext cx="4549289" cy="48633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43849" y="4138669"/>
            <a:ext cx="9144000" cy="1447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I. PHÉP TRỪ SỐ NGUYÊN</a:t>
            </a:r>
            <a:endParaRPr lang="vi-VN" sz="4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843849" y="6022119"/>
            <a:ext cx="9144000" cy="1447800"/>
          </a:xfrm>
          <a:prstGeom prst="roundRect">
            <a:avLst/>
          </a:prstGeom>
          <a:solidFill>
            <a:srgbClr val="8596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II. QUY TẮC DẤU NGOẶC</a:t>
            </a:r>
            <a:endParaRPr lang="vi-VN" sz="4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992E4-32B0-4CA2-8CB7-16BD3C7CB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027" r="14166" b="15279"/>
          <a:stretch>
            <a:fillRect/>
          </a:stretch>
        </p:blipFill>
        <p:spPr bwMode="auto">
          <a:xfrm>
            <a:off x="6629400" y="-204996"/>
            <a:ext cx="4419600" cy="426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6804399" y="742804"/>
            <a:ext cx="4324557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8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NỘI DUNG</a:t>
            </a:r>
            <a:endParaRPr lang="en-US" sz="8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43849" y="7976845"/>
            <a:ext cx="9144000" cy="14478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LUYỆN TẬP</a:t>
            </a:r>
            <a:endParaRPr lang="vi-VN" sz="4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701670"/>
            <a:ext cx="18288000" cy="177783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357" y="6764260"/>
            <a:ext cx="2970339" cy="35895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>
            <a:fillRect/>
          </a:stretch>
        </p:blipFill>
        <p:spPr>
          <a:xfrm>
            <a:off x="3712934" y="9549759"/>
            <a:ext cx="3069811" cy="606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69421"/>
          <a:stretch>
            <a:fillRect/>
          </a:stretch>
        </p:blipFill>
        <p:spPr>
          <a:xfrm>
            <a:off x="15857344" y="6985689"/>
            <a:ext cx="1929212" cy="31466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5400" y="2667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trừ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nguyên</a:t>
            </a:r>
            <a:endParaRPr lang="vi-VN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1136264"/>
            <a:ext cx="1551424" cy="8768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90800" y="1251544"/>
            <a:ext cx="1310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/>
              <a:t>Tính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so </a:t>
            </a:r>
            <a:r>
              <a:rPr lang="en-US" sz="4000" dirty="0" err="1" smtClean="0"/>
              <a:t>sánh</a:t>
            </a:r>
            <a:r>
              <a:rPr lang="en-US" sz="4000" dirty="0" smtClean="0"/>
              <a:t> </a:t>
            </a:r>
            <a:r>
              <a:rPr lang="en-US" sz="4000" dirty="0" err="1" smtClean="0"/>
              <a:t>kết</a:t>
            </a:r>
            <a:r>
              <a:rPr lang="en-US" sz="4000" dirty="0" smtClean="0"/>
              <a:t> </a:t>
            </a:r>
            <a:r>
              <a:rPr lang="en-US" sz="4000" dirty="0" err="1" smtClean="0"/>
              <a:t>quả</a:t>
            </a:r>
            <a:r>
              <a:rPr lang="en-US" sz="4000" dirty="0" smtClean="0"/>
              <a:t>: 7 – 2 </a:t>
            </a:r>
            <a:r>
              <a:rPr lang="en-US" sz="4000" dirty="0" err="1" smtClean="0"/>
              <a:t>và</a:t>
            </a:r>
            <a:r>
              <a:rPr lang="en-US" sz="4000" dirty="0" smtClean="0"/>
              <a:t> 7 + (-2)</a:t>
            </a:r>
            <a:endParaRPr lang="vi-VN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12496800" y="360644"/>
            <a:ext cx="5486400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Hoạt</a:t>
            </a:r>
            <a:r>
              <a:rPr lang="en-US" sz="4000" b="1" dirty="0"/>
              <a:t> </a:t>
            </a:r>
            <a:r>
              <a:rPr lang="en-US" sz="4000" b="1" dirty="0" err="1" smtClean="0"/>
              <a:t>động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nhóm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đôi</a:t>
            </a:r>
            <a:r>
              <a:rPr lang="en-US" sz="4000" b="1" dirty="0"/>
              <a:t> 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( 2 </a:t>
            </a:r>
            <a:r>
              <a:rPr lang="en-US" sz="4000" b="1" dirty="0" err="1" smtClean="0"/>
              <a:t>phút</a:t>
            </a:r>
            <a:r>
              <a:rPr lang="en-US" sz="4000" b="1" dirty="0" smtClean="0"/>
              <a:t> )</a:t>
            </a:r>
            <a:endParaRPr lang="vi-VN" sz="4000" b="1" dirty="0"/>
          </a:p>
        </p:txBody>
      </p:sp>
      <p:sp>
        <p:nvSpPr>
          <p:cNvPr id="21" name="Hộp Văn bản 15">
            <a:extLst>
              <a:ext uri="{FF2B5EF4-FFF2-40B4-BE49-F238E27FC236}">
                <a16:creationId xmlns:a16="http://schemas.microsoft.com/office/drawing/2014/main" id="{2E3679E2-E67E-483A-A0A1-1F418FE5BDBF}"/>
              </a:ext>
            </a:extLst>
          </p:cNvPr>
          <p:cNvSpPr txBox="1"/>
          <p:nvPr/>
        </p:nvSpPr>
        <p:spPr>
          <a:xfrm>
            <a:off x="7773084" y="2692178"/>
            <a:ext cx="4712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smtClean="0"/>
              <a:t>7 + (-2) = (7 - 2) </a:t>
            </a:r>
            <a:r>
              <a:rPr lang="en-US" sz="4000" b="1" dirty="0" smtClean="0">
                <a:solidFill>
                  <a:srgbClr val="C00000"/>
                </a:solidFill>
              </a:rPr>
              <a:t>= 5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22" name="Hộp Văn bản 17">
            <a:extLst>
              <a:ext uri="{FF2B5EF4-FFF2-40B4-BE49-F238E27FC236}">
                <a16:creationId xmlns:a16="http://schemas.microsoft.com/office/drawing/2014/main" id="{EC612AE6-F741-47D5-AC7B-DC3934D76304}"/>
              </a:ext>
            </a:extLst>
          </p:cNvPr>
          <p:cNvSpPr txBox="1"/>
          <p:nvPr/>
        </p:nvSpPr>
        <p:spPr>
          <a:xfrm>
            <a:off x="3712934" y="2692178"/>
            <a:ext cx="3060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smtClean="0"/>
              <a:t>7 - 2 =</a:t>
            </a:r>
            <a:r>
              <a:rPr lang="en-US" sz="4000" b="1" dirty="0" smtClean="0">
                <a:solidFill>
                  <a:srgbClr val="C00000"/>
                </a:solidFill>
              </a:rPr>
              <a:t> 5;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53" name="Hộp Văn bản 9">
            <a:extLst>
              <a:ext uri="{FF2B5EF4-FFF2-40B4-BE49-F238E27FC236}">
                <a16:creationId xmlns:a16="http://schemas.microsoft.com/office/drawing/2014/main" id="{3FB71053-53CA-4C2A-9FA9-061920C1FCDC}"/>
              </a:ext>
            </a:extLst>
          </p:cNvPr>
          <p:cNvSpPr txBox="1"/>
          <p:nvPr/>
        </p:nvSpPr>
        <p:spPr>
          <a:xfrm>
            <a:off x="4645234" y="4360251"/>
            <a:ext cx="762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/>
              <a:t>7 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00B050"/>
                </a:solidFill>
              </a:rPr>
              <a:t>-</a:t>
            </a:r>
            <a:r>
              <a:rPr lang="en-US" sz="4000" b="1" dirty="0" smtClean="0"/>
              <a:t> 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4000" b="1" dirty="0" smtClean="0"/>
              <a:t>  =  7  </a:t>
            </a:r>
            <a:r>
              <a:rPr lang="en-US" sz="4000" b="1" dirty="0" smtClean="0">
                <a:solidFill>
                  <a:srgbClr val="00B050"/>
                </a:solidFill>
              </a:rPr>
              <a:t>+</a:t>
            </a:r>
            <a:r>
              <a:rPr lang="en-US" sz="4000" b="1" dirty="0" smtClean="0"/>
              <a:t> 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(-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US" sz="4000" b="1" dirty="0" smtClean="0"/>
              <a:t>   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( </a:t>
            </a:r>
            <a:r>
              <a:rPr lang="en-US" sz="4000" b="1" dirty="0" smtClean="0">
                <a:solidFill>
                  <a:srgbClr val="C00000"/>
                </a:solidFill>
              </a:rPr>
              <a:t>= 5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</a:rPr>
              <a:t>) 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54" name="Đường kết nối Mũi tên Thẳng 28">
            <a:extLst>
              <a:ext uri="{FF2B5EF4-FFF2-40B4-BE49-F238E27FC236}">
                <a16:creationId xmlns:a16="http://schemas.microsoft.com/office/drawing/2014/main" id="{3B54DA43-B126-4E86-8AC6-C1A983790574}"/>
              </a:ext>
            </a:extLst>
          </p:cNvPr>
          <p:cNvCxnSpPr>
            <a:cxnSpLocks/>
          </p:cNvCxnSpPr>
          <p:nvPr/>
        </p:nvCxnSpPr>
        <p:spPr>
          <a:xfrm>
            <a:off x="6248400" y="5068137"/>
            <a:ext cx="0" cy="2286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Đường kết nối Mũi tên Thẳng 48">
            <a:extLst>
              <a:ext uri="{FF2B5EF4-FFF2-40B4-BE49-F238E27FC236}">
                <a16:creationId xmlns:a16="http://schemas.microsoft.com/office/drawing/2014/main" id="{B66E3EBF-EC6E-4310-AC10-1A4EF6FA25B6}"/>
              </a:ext>
            </a:extLst>
          </p:cNvPr>
          <p:cNvCxnSpPr>
            <a:cxnSpLocks/>
          </p:cNvCxnSpPr>
          <p:nvPr/>
        </p:nvCxnSpPr>
        <p:spPr>
          <a:xfrm>
            <a:off x="7315200" y="5054512"/>
            <a:ext cx="0" cy="2286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2880008" y="5317615"/>
            <a:ext cx="12475891" cy="2791388"/>
            <a:chOff x="1447799" y="1866898"/>
            <a:chExt cx="13094539" cy="4572002"/>
          </a:xfrm>
        </p:grpSpPr>
        <p:grpSp>
          <p:nvGrpSpPr>
            <p:cNvPr id="65" name="Group 2"/>
            <p:cNvGrpSpPr/>
            <p:nvPr/>
          </p:nvGrpSpPr>
          <p:grpSpPr>
            <a:xfrm>
              <a:off x="1447799" y="1866900"/>
              <a:ext cx="13094539" cy="4572000"/>
              <a:chOff x="-137564" y="330581"/>
              <a:chExt cx="2149052" cy="2203873"/>
            </a:xfrm>
            <a:solidFill>
              <a:srgbClr val="CCFF99"/>
            </a:solidFill>
          </p:grpSpPr>
          <p:sp>
            <p:nvSpPr>
              <p:cNvPr id="67" name="Freeform 3"/>
              <p:cNvSpPr/>
              <p:nvPr/>
            </p:nvSpPr>
            <p:spPr>
              <a:xfrm>
                <a:off x="-137564" y="330581"/>
                <a:ext cx="2149052" cy="2203873"/>
              </a:xfrm>
              <a:custGeom>
                <a:avLst/>
                <a:gdLst/>
                <a:ahLst/>
                <a:cxnLst/>
                <a:rect l="l" t="t" r="r" b="b"/>
                <a:pathLst>
                  <a:path w="2063458" h="2203873">
                    <a:moveTo>
                      <a:pt x="0" y="0"/>
                    </a:moveTo>
                    <a:lnTo>
                      <a:pt x="2063458" y="0"/>
                    </a:lnTo>
                    <a:lnTo>
                      <a:pt x="2063458" y="2203873"/>
                    </a:lnTo>
                    <a:lnTo>
                      <a:pt x="0" y="2203873"/>
                    </a:lnTo>
                    <a:close/>
                  </a:path>
                </a:pathLst>
              </a:custGeom>
              <a:grpFill/>
            </p:spPr>
          </p:sp>
        </p:grp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7799" y="1866898"/>
              <a:ext cx="1011503" cy="1398727"/>
            </a:xfrm>
            <a:prstGeom prst="rect">
              <a:avLst/>
            </a:prstGeom>
          </p:spPr>
        </p:pic>
      </p:grpSp>
      <p:sp>
        <p:nvSpPr>
          <p:cNvPr id="55" name="Hộp Văn bản 46">
            <a:extLst>
              <a:ext uri="{FF2B5EF4-FFF2-40B4-BE49-F238E27FC236}">
                <a16:creationId xmlns:a16="http://schemas.microsoft.com/office/drawing/2014/main" id="{32706CC8-FF2C-40BE-9441-02C91A744D55}"/>
              </a:ext>
            </a:extLst>
          </p:cNvPr>
          <p:cNvSpPr txBox="1"/>
          <p:nvPr/>
        </p:nvSpPr>
        <p:spPr>
          <a:xfrm>
            <a:off x="6038164" y="7350146"/>
            <a:ext cx="662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6" name="Hộp Văn bản 47">
            <a:extLst>
              <a:ext uri="{FF2B5EF4-FFF2-40B4-BE49-F238E27FC236}">
                <a16:creationId xmlns:a16="http://schemas.microsoft.com/office/drawing/2014/main" id="{56F567CD-0F7E-42A4-B941-969608112FA7}"/>
              </a:ext>
            </a:extLst>
          </p:cNvPr>
          <p:cNvSpPr txBox="1"/>
          <p:nvPr/>
        </p:nvSpPr>
        <p:spPr>
          <a:xfrm>
            <a:off x="7078085" y="7351637"/>
            <a:ext cx="662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8" name="Hộp Văn bản 50">
            <a:extLst>
              <a:ext uri="{FF2B5EF4-FFF2-40B4-BE49-F238E27FC236}">
                <a16:creationId xmlns:a16="http://schemas.microsoft.com/office/drawing/2014/main" id="{0B79142B-C714-4820-9D2A-4ABF03192EAF}"/>
              </a:ext>
            </a:extLst>
          </p:cNvPr>
          <p:cNvSpPr txBox="1"/>
          <p:nvPr/>
        </p:nvSpPr>
        <p:spPr>
          <a:xfrm>
            <a:off x="6514189" y="7323724"/>
            <a:ext cx="7758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-</a:t>
            </a:r>
            <a:endParaRPr lang="en-US" sz="4000" dirty="0"/>
          </a:p>
        </p:txBody>
      </p:sp>
      <p:sp>
        <p:nvSpPr>
          <p:cNvPr id="59" name="Hộp Văn bản 51">
            <a:extLst>
              <a:ext uri="{FF2B5EF4-FFF2-40B4-BE49-F238E27FC236}">
                <a16:creationId xmlns:a16="http://schemas.microsoft.com/office/drawing/2014/main" id="{023336A0-ED91-4467-B068-52754E297741}"/>
              </a:ext>
            </a:extLst>
          </p:cNvPr>
          <p:cNvSpPr txBox="1"/>
          <p:nvPr/>
        </p:nvSpPr>
        <p:spPr>
          <a:xfrm>
            <a:off x="7587628" y="7405751"/>
            <a:ext cx="7758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=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0" name="Hộp Văn bản 52">
            <a:extLst>
              <a:ext uri="{FF2B5EF4-FFF2-40B4-BE49-F238E27FC236}">
                <a16:creationId xmlns:a16="http://schemas.microsoft.com/office/drawing/2014/main" id="{03CDACCC-E135-417E-A0F0-41B7295F7D62}"/>
              </a:ext>
            </a:extLst>
          </p:cNvPr>
          <p:cNvSpPr txBox="1"/>
          <p:nvPr/>
        </p:nvSpPr>
        <p:spPr>
          <a:xfrm>
            <a:off x="8137026" y="7335706"/>
            <a:ext cx="662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1" name="Hộp Văn bản 53">
            <a:extLst>
              <a:ext uri="{FF2B5EF4-FFF2-40B4-BE49-F238E27FC236}">
                <a16:creationId xmlns:a16="http://schemas.microsoft.com/office/drawing/2014/main" id="{BF08EC19-C625-4CDB-B58A-F06F19AF23EA}"/>
              </a:ext>
            </a:extLst>
          </p:cNvPr>
          <p:cNvSpPr txBox="1"/>
          <p:nvPr/>
        </p:nvSpPr>
        <p:spPr>
          <a:xfrm>
            <a:off x="9450021" y="7335706"/>
            <a:ext cx="1214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(-b)</a:t>
            </a:r>
            <a:endParaRPr lang="en-US" sz="4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2" name="Hộp Văn bản 54">
            <a:extLst>
              <a:ext uri="{FF2B5EF4-FFF2-40B4-BE49-F238E27FC236}">
                <a16:creationId xmlns:a16="http://schemas.microsoft.com/office/drawing/2014/main" id="{FE3C9FE5-0AAB-4082-BFAC-168DD9F79BCE}"/>
              </a:ext>
            </a:extLst>
          </p:cNvPr>
          <p:cNvSpPr txBox="1"/>
          <p:nvPr/>
        </p:nvSpPr>
        <p:spPr>
          <a:xfrm>
            <a:off x="8715421" y="7381133"/>
            <a:ext cx="7758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343400" y="5365587"/>
            <a:ext cx="6310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Quy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tắc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trừ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hai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số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nguyên</a:t>
            </a:r>
            <a:r>
              <a:rPr lang="en-US" sz="3600" b="1" dirty="0" smtClean="0"/>
              <a:t>:</a:t>
            </a:r>
            <a:endParaRPr lang="vi-VN" sz="36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3821069" y="6108320"/>
            <a:ext cx="11146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i="1" dirty="0"/>
              <a:t>Muốn trừ số nguyên a cho số nguyên b, ta cộng a với </a:t>
            </a:r>
            <a:r>
              <a:rPr lang="vi-VN" sz="3600" b="1" i="1" dirty="0"/>
              <a:t>số đối </a:t>
            </a:r>
            <a:r>
              <a:rPr lang="vi-VN" sz="3600" i="1" dirty="0"/>
              <a:t>của b: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8" grpId="0" animBg="1"/>
      <p:bldP spid="21" grpId="0"/>
      <p:bldP spid="22" grpId="0"/>
      <p:bldP spid="53" grpId="0"/>
      <p:bldP spid="55" grpId="0"/>
      <p:bldP spid="56" grpId="0"/>
      <p:bldP spid="58" grpId="0"/>
      <p:bldP spid="59" grpId="0"/>
      <p:bldP spid="60" grpId="0"/>
      <p:bldP spid="61" grpId="0"/>
      <p:bldP spid="62" grpId="0"/>
      <p:bldP spid="68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71600" y="2247900"/>
            <a:ext cx="15092557" cy="6291473"/>
            <a:chOff x="0" y="0"/>
            <a:chExt cx="3098961" cy="3225401"/>
          </a:xfrm>
          <a:solidFill>
            <a:schemeClr val="bg1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3098962" cy="3225401"/>
            </a:xfrm>
            <a:custGeom>
              <a:avLst/>
              <a:gdLst/>
              <a:ahLst/>
              <a:cxnLst/>
              <a:rect l="l" t="t" r="r" b="b"/>
              <a:pathLst>
                <a:path w="3098962" h="3225401">
                  <a:moveTo>
                    <a:pt x="2974501" y="3225401"/>
                  </a:moveTo>
                  <a:lnTo>
                    <a:pt x="124460" y="3225401"/>
                  </a:lnTo>
                  <a:cubicBezTo>
                    <a:pt x="55880" y="3225401"/>
                    <a:pt x="0" y="3169521"/>
                    <a:pt x="0" y="31009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974502" y="0"/>
                  </a:lnTo>
                  <a:cubicBezTo>
                    <a:pt x="3043082" y="0"/>
                    <a:pt x="3098962" y="55880"/>
                    <a:pt x="3098962" y="124460"/>
                  </a:cubicBezTo>
                  <a:lnTo>
                    <a:pt x="3098962" y="3100941"/>
                  </a:lnTo>
                  <a:cubicBezTo>
                    <a:pt x="3098962" y="3169521"/>
                    <a:pt x="3043082" y="3225401"/>
                    <a:pt x="2974502" y="322540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4" name="Group 13"/>
          <p:cNvGrpSpPr/>
          <p:nvPr/>
        </p:nvGrpSpPr>
        <p:grpSpPr>
          <a:xfrm>
            <a:off x="2819400" y="3619500"/>
            <a:ext cx="12192000" cy="4419600"/>
            <a:chOff x="2819400" y="3619500"/>
            <a:chExt cx="12192000" cy="4419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ounded Rectangle 11"/>
                <p:cNvSpPr/>
                <p:nvPr/>
              </p:nvSpPr>
              <p:spPr>
                <a:xfrm>
                  <a:off x="2819400" y="3771900"/>
                  <a:ext cx="12192000" cy="4267200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30000"/>
                    </a:lnSpc>
                    <a:spcAft>
                      <a:spcPts val="1000"/>
                    </a:spcAft>
                  </a:pPr>
                  <a:r>
                    <a:rPr lang="en-US" sz="4400" dirty="0" smtClean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Phép </a:t>
                  </a:r>
                  <a:r>
                    <a:rPr lang="en-US" sz="4400" dirty="0" err="1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trừ</a:t>
                  </a:r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ℕ</m:t>
                      </m:r>
                    </m:oMath>
                  </a14:m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không</a:t>
                  </a:r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phải</a:t>
                  </a:r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bao</a:t>
                  </a:r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cũng</a:t>
                  </a:r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thực</a:t>
                  </a:r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</a:t>
                  </a:r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4400" dirty="0" err="1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phép</a:t>
                  </a:r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trừ</a:t>
                  </a:r>
                  <a:r>
                    <a:rPr lang="en-US" sz="4400" dirty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 smtClean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4400" dirty="0" smtClean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4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ℤ</m:t>
                      </m:r>
                    </m:oMath>
                  </a14:m>
                  <a:r>
                    <a:rPr lang="en-US" sz="4400" dirty="0" smtClean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 smtClean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luôn</a:t>
                  </a:r>
                  <a:r>
                    <a:rPr lang="en-US" sz="4400" dirty="0" smtClean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 smtClean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thực</a:t>
                  </a:r>
                  <a:r>
                    <a:rPr lang="en-US" sz="4400" dirty="0" smtClean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 smtClean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</a:t>
                  </a:r>
                  <a:r>
                    <a:rPr lang="en-US" sz="4400" dirty="0" smtClean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dirty="0" err="1" smtClean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4400" dirty="0" smtClean="0">
                      <a:solidFill>
                        <a:srgbClr val="7030A0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4400" dirty="0">
                    <a:solidFill>
                      <a:srgbClr val="7030A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ounded 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9400" y="3771900"/>
                  <a:ext cx="12192000" cy="4267200"/>
                </a:xfrm>
                <a:prstGeom prst="roundRect">
                  <a:avLst/>
                </a:prstGeom>
                <a:blipFill>
                  <a:blip r:embed="rId2"/>
                  <a:stretch>
                    <a:fillRect l="-350" r="-3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6600" y="3619500"/>
              <a:ext cx="609600" cy="1100254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362200" y="2518202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4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ý:</a:t>
            </a:r>
            <a:endParaRPr lang="vi-VN" sz="4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33400" y="342901"/>
            <a:ext cx="16997562" cy="2286000"/>
            <a:chOff x="0" y="1"/>
            <a:chExt cx="3098962" cy="2646283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Freeform 5"/>
                <p:cNvSpPr/>
                <p:nvPr/>
              </p:nvSpPr>
              <p:spPr>
                <a:xfrm>
                  <a:off x="0" y="1"/>
                  <a:ext cx="3098962" cy="2646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8962" h="3225401">
                      <a:moveTo>
                        <a:pt x="2974501" y="3225401"/>
                      </a:moveTo>
                      <a:lnTo>
                        <a:pt x="124460" y="3225401"/>
                      </a:lnTo>
                      <a:cubicBezTo>
                        <a:pt x="55880" y="3225401"/>
                        <a:pt x="0" y="3169521"/>
                        <a:pt x="0" y="3100941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2974502" y="0"/>
                      </a:lnTo>
                      <a:cubicBezTo>
                        <a:pt x="3043082" y="0"/>
                        <a:pt x="3098962" y="55880"/>
                        <a:pt x="3098962" y="124460"/>
                      </a:cubicBezTo>
                      <a:lnTo>
                        <a:pt x="3098962" y="3100941"/>
                      </a:lnTo>
                      <a:cubicBezTo>
                        <a:pt x="3098962" y="3169521"/>
                        <a:pt x="3043082" y="3225401"/>
                        <a:pt x="2974502" y="3225401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en-US" sz="4400" b="1" u="sng" dirty="0" err="1" smtClean="0"/>
                    <a:t>Luyện</a:t>
                  </a:r>
                  <a:r>
                    <a:rPr lang="en-US" sz="4400" b="1" u="sng" dirty="0" smtClean="0"/>
                    <a:t> </a:t>
                  </a:r>
                  <a:r>
                    <a:rPr lang="en-US" sz="4400" b="1" u="sng" dirty="0" err="1" smtClean="0"/>
                    <a:t>tập</a:t>
                  </a:r>
                  <a:r>
                    <a:rPr lang="en-US" sz="4400" b="1" u="sng" dirty="0" smtClean="0"/>
                    <a:t> 1: </a:t>
                  </a:r>
                  <a:r>
                    <a:rPr lang="en-US" sz="4400" dirty="0" err="1" smtClean="0"/>
                    <a:t>Nhiệt</a:t>
                  </a:r>
                  <a:r>
                    <a:rPr lang="en-US" sz="4400" dirty="0" smtClean="0"/>
                    <a:t> </a:t>
                  </a:r>
                  <a:r>
                    <a:rPr lang="en-US" sz="4400" dirty="0" err="1" smtClean="0"/>
                    <a:t>độ</a:t>
                  </a:r>
                  <a:r>
                    <a:rPr lang="en-US" sz="4400" dirty="0" smtClean="0"/>
                    <a:t> </a:t>
                  </a:r>
                  <a:r>
                    <a:rPr lang="en-US" sz="4400" dirty="0" err="1" smtClean="0"/>
                    <a:t>lúc</a:t>
                  </a:r>
                  <a:r>
                    <a:rPr lang="en-US" sz="4400" dirty="0" smtClean="0"/>
                    <a:t> 17 </a:t>
                  </a:r>
                  <a:r>
                    <a:rPr lang="en-US" sz="4400" dirty="0" err="1" smtClean="0"/>
                    <a:t>giờ</a:t>
                  </a:r>
                  <a:r>
                    <a:rPr lang="en-US" sz="4400" dirty="0" smtClean="0"/>
                    <a:t> </a:t>
                  </a:r>
                  <a:r>
                    <a:rPr lang="en-US" sz="4400" dirty="0" err="1" smtClean="0"/>
                    <a:t>là</a:t>
                  </a:r>
                  <a:r>
                    <a:rPr lang="en-US" sz="4400" dirty="0" smtClean="0"/>
                    <a:t> 5</a:t>
                  </a:r>
                  <a:r>
                    <a:rPr lang="en-US" sz="4400" baseline="30000" dirty="0" smtClean="0"/>
                    <a:t>o</a:t>
                  </a:r>
                  <a:r>
                    <a:rPr lang="en-US" sz="4400" dirty="0" smtClean="0"/>
                    <a:t>C </a:t>
                  </a:r>
                  <a:r>
                    <a:rPr lang="en-US" sz="4400" dirty="0" err="1" smtClean="0"/>
                    <a:t>đến</a:t>
                  </a:r>
                  <a:r>
                    <a:rPr lang="en-US" sz="4400" dirty="0" smtClean="0"/>
                    <a:t> 21 </a:t>
                  </a:r>
                  <a:r>
                    <a:rPr lang="en-US" sz="4400" dirty="0" err="1" smtClean="0"/>
                    <a:t>giờ</a:t>
                  </a:r>
                  <a:r>
                    <a:rPr lang="en-US" sz="4400" dirty="0" smtClean="0"/>
                    <a:t>, </a:t>
                  </a:r>
                  <a:r>
                    <a:rPr lang="en-US" sz="4400" dirty="0"/>
                    <a:t>đến 21 </a:t>
                  </a:r>
                  <a:r>
                    <a:rPr lang="en-US" sz="4400" dirty="0" err="1"/>
                    <a:t>giờ</a:t>
                  </a:r>
                  <a:r>
                    <a:rPr lang="en-US" sz="4400" dirty="0"/>
                    <a:t> </a:t>
                  </a:r>
                  <a:r>
                    <a:rPr lang="en-US" sz="4400" dirty="0" err="1"/>
                    <a:t>nhiệt</a:t>
                  </a:r>
                  <a:r>
                    <a:rPr lang="en-US" sz="4400" dirty="0"/>
                    <a:t> </a:t>
                  </a:r>
                  <a:r>
                    <a:rPr lang="en-US" sz="4400" dirty="0" err="1"/>
                    <a:t>độ</a:t>
                  </a:r>
                  <a:r>
                    <a:rPr lang="en-US" sz="4400" dirty="0"/>
                    <a:t> </a:t>
                  </a:r>
                  <a:r>
                    <a:rPr lang="en-US" sz="4400" dirty="0" err="1"/>
                    <a:t>giảm</a:t>
                  </a:r>
                  <a:r>
                    <a:rPr lang="en-US" sz="4400" dirty="0"/>
                    <a:t> </a:t>
                  </a:r>
                  <a:r>
                    <a:rPr lang="en-US" sz="4400" dirty="0" err="1" smtClean="0"/>
                    <a:t>đi</a:t>
                  </a:r>
                  <a:r>
                    <a:rPr lang="en-US" sz="4400" dirty="0" smtClean="0"/>
                    <a:t> 6</a:t>
                  </a:r>
                  <a:r>
                    <a:rPr lang="en-US" sz="4400" baseline="30000" dirty="0" smtClean="0"/>
                    <a:t>o</a:t>
                  </a:r>
                  <a:r>
                    <a:rPr lang="en-US" sz="4400" dirty="0" smtClean="0"/>
                    <a:t>C</a:t>
                  </a:r>
                  <a14:m>
                    <m:oMath xmlns:m="http://schemas.openxmlformats.org/officeDocument/2006/math">
                      <m:r>
                        <a:rPr lang="en-US" sz="440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en-US" sz="4400" dirty="0"/>
                    <a:t> </a:t>
                  </a:r>
                  <a:r>
                    <a:rPr lang="en-US" sz="4400" dirty="0" err="1"/>
                    <a:t>Viết</a:t>
                  </a:r>
                  <a:r>
                    <a:rPr lang="en-US" sz="4400" dirty="0"/>
                    <a:t> </a:t>
                  </a:r>
                  <a:r>
                    <a:rPr lang="en-US" sz="4400" dirty="0" err="1"/>
                    <a:t>phép</a:t>
                  </a:r>
                  <a:r>
                    <a:rPr lang="en-US" sz="4400" dirty="0"/>
                    <a:t> </a:t>
                  </a:r>
                  <a:r>
                    <a:rPr lang="en-US" sz="4400" dirty="0" err="1"/>
                    <a:t>tính</a:t>
                  </a:r>
                  <a:r>
                    <a:rPr lang="en-US" sz="4400" dirty="0"/>
                    <a:t> </a:t>
                  </a:r>
                  <a:r>
                    <a:rPr lang="en-US" sz="4400" dirty="0" err="1"/>
                    <a:t>và</a:t>
                  </a:r>
                  <a:r>
                    <a:rPr lang="en-US" sz="4400" dirty="0"/>
                    <a:t> </a:t>
                  </a:r>
                  <a:r>
                    <a:rPr lang="en-US" sz="4400" dirty="0" err="1"/>
                    <a:t>tính</a:t>
                  </a:r>
                  <a:r>
                    <a:rPr lang="en-US" sz="4400" dirty="0"/>
                    <a:t> </a:t>
                  </a:r>
                  <a:r>
                    <a:rPr lang="en-US" sz="4400" dirty="0" err="1"/>
                    <a:t>nhiệt</a:t>
                  </a:r>
                  <a:r>
                    <a:rPr lang="en-US" sz="4400" dirty="0"/>
                    <a:t> </a:t>
                  </a:r>
                  <a:r>
                    <a:rPr lang="en-US" sz="4400" dirty="0" err="1"/>
                    <a:t>độ</a:t>
                  </a:r>
                  <a:r>
                    <a:rPr lang="en-US" sz="4400" dirty="0"/>
                    <a:t> </a:t>
                  </a:r>
                  <a:r>
                    <a:rPr lang="en-US" sz="4400" dirty="0" err="1"/>
                    <a:t>lúc</a:t>
                  </a:r>
                  <a:r>
                    <a:rPr lang="en-US" sz="4400" dirty="0"/>
                    <a:t> 21 </a:t>
                  </a:r>
                  <a:r>
                    <a:rPr lang="en-US" sz="4400" dirty="0" err="1"/>
                    <a:t>giờ</a:t>
                  </a:r>
                  <a:r>
                    <a:rPr lang="en-US" sz="4400" dirty="0" smtClean="0"/>
                    <a:t>.</a:t>
                  </a:r>
                  <a:endParaRPr lang="en-US" sz="4400" b="1" dirty="0">
                    <a:solidFill>
                      <a:srgbClr val="FF0000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Freeform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"/>
                  <a:ext cx="3098962" cy="2646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8962" h="3225401">
                      <a:moveTo>
                        <a:pt x="2974501" y="3225401"/>
                      </a:moveTo>
                      <a:lnTo>
                        <a:pt x="124460" y="3225401"/>
                      </a:lnTo>
                      <a:cubicBezTo>
                        <a:pt x="55880" y="3225401"/>
                        <a:pt x="0" y="3169521"/>
                        <a:pt x="0" y="3100941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2974502" y="0"/>
                      </a:lnTo>
                      <a:cubicBezTo>
                        <a:pt x="3043082" y="0"/>
                        <a:pt x="3098962" y="55880"/>
                        <a:pt x="3098962" y="124460"/>
                      </a:cubicBezTo>
                      <a:lnTo>
                        <a:pt x="3098962" y="3100941"/>
                      </a:lnTo>
                      <a:cubicBezTo>
                        <a:pt x="3098962" y="3169521"/>
                        <a:pt x="3043082" y="3225401"/>
                        <a:pt x="2974502" y="3225401"/>
                      </a:cubicBezTo>
                      <a:close/>
                    </a:path>
                  </a:pathLst>
                </a:custGeom>
                <a:blipFill>
                  <a:blip r:embed="rId2"/>
                  <a:stretch>
                    <a:fillRect l="-1471" t="-800" r="-143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/>
          <p:cNvSpPr/>
          <p:nvPr/>
        </p:nvSpPr>
        <p:spPr>
          <a:xfrm>
            <a:off x="7696200" y="2857500"/>
            <a:ext cx="1714002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i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5000" y="4005275"/>
            <a:ext cx="56717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cs typeface="Arial" panose="020B0604020202020204" pitchFamily="34" charset="0"/>
              </a:rPr>
              <a:t>Nhiệt </a:t>
            </a:r>
            <a:r>
              <a:rPr lang="en-US" sz="4400" dirty="0" err="1">
                <a:cs typeface="Arial" panose="020B0604020202020204" pitchFamily="34" charset="0"/>
              </a:rPr>
              <a:t>độ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en-US" sz="4400" dirty="0" err="1">
                <a:cs typeface="Arial" panose="020B0604020202020204" pitchFamily="34" charset="0"/>
              </a:rPr>
              <a:t>lúc</a:t>
            </a:r>
            <a:r>
              <a:rPr lang="en-US" sz="4400" dirty="0">
                <a:cs typeface="Arial" panose="020B0604020202020204" pitchFamily="34" charset="0"/>
              </a:rPr>
              <a:t> 21 </a:t>
            </a:r>
            <a:r>
              <a:rPr lang="en-US" sz="4400" dirty="0" err="1">
                <a:cs typeface="Arial" panose="020B0604020202020204" pitchFamily="34" charset="0"/>
              </a:rPr>
              <a:t>giờ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en-US" sz="4400" dirty="0" err="1">
                <a:cs typeface="Arial" panose="020B0604020202020204" pitchFamily="34" charset="0"/>
              </a:rPr>
              <a:t>là</a:t>
            </a:r>
            <a:r>
              <a:rPr lang="en-US" sz="4400" dirty="0" smtClean="0">
                <a:cs typeface="Arial" panose="020B0604020202020204" pitchFamily="34" charset="0"/>
              </a:rPr>
              <a:t>: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8" name="AutoShape 2"/>
          <p:cNvSpPr/>
          <p:nvPr/>
        </p:nvSpPr>
        <p:spPr>
          <a:xfrm>
            <a:off x="24714" y="8509162"/>
            <a:ext cx="18288000" cy="177783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sp>
      <p:pic>
        <p:nvPicPr>
          <p:cNvPr id="9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400" y="8343900"/>
            <a:ext cx="3444029" cy="1717709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90805" y="8029319"/>
            <a:ext cx="1350090" cy="1744866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40751">
            <a:off x="16103664" y="7929854"/>
            <a:ext cx="1968401" cy="19437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54416" y="5175414"/>
            <a:ext cx="144142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/>
              <a:t>5 – </a:t>
            </a:r>
            <a:r>
              <a:rPr lang="vi-VN" sz="4400" dirty="0" smtClean="0"/>
              <a:t>6</a:t>
            </a:r>
            <a:endParaRPr lang="en-US" sz="8800" dirty="0"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86346" y="5186919"/>
            <a:ext cx="2507417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/>
              <a:t>=</a:t>
            </a:r>
            <a:r>
              <a:rPr lang="en-US" sz="4400" dirty="0"/>
              <a:t> 5 + (-6</a:t>
            </a:r>
            <a:r>
              <a:rPr lang="en-US" sz="4400" dirty="0" smtClean="0"/>
              <a:t>)</a:t>
            </a:r>
            <a:endParaRPr lang="en-US" sz="8800" dirty="0"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84273" y="5186919"/>
            <a:ext cx="2507417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/>
              <a:t>=</a:t>
            </a:r>
            <a:r>
              <a:rPr lang="en-US" sz="4400" dirty="0"/>
              <a:t> 5 + (-6</a:t>
            </a:r>
            <a:r>
              <a:rPr lang="en-US" sz="4400" dirty="0" smtClean="0"/>
              <a:t>)</a:t>
            </a:r>
            <a:endParaRPr lang="en-US" sz="8800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82200" y="5238155"/>
            <a:ext cx="4128053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/>
              <a:t>= - (6 -5) =</a:t>
            </a:r>
            <a:r>
              <a:rPr lang="vi-VN" sz="4400" dirty="0"/>
              <a:t> -1</a:t>
            </a:r>
            <a:r>
              <a:rPr lang="vi-VN" sz="4400" baseline="30000" dirty="0"/>
              <a:t>o</a:t>
            </a:r>
            <a:r>
              <a:rPr lang="vi-VN" sz="4400" dirty="0"/>
              <a:t>C</a:t>
            </a:r>
            <a:endParaRPr lang="en-US" sz="8800" dirty="0"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15577" y="6274399"/>
            <a:ext cx="84705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 smtClean="0">
                <a:cs typeface="Arial" panose="020B0604020202020204" pitchFamily="34" charset="0"/>
              </a:rPr>
              <a:t>Vậy</a:t>
            </a:r>
            <a:r>
              <a:rPr lang="en-US" sz="4400" b="1" dirty="0" smtClean="0"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cs typeface="Arial" panose="020B0604020202020204" pitchFamily="34" charset="0"/>
              </a:rPr>
              <a:t>nhiệt</a:t>
            </a:r>
            <a:r>
              <a:rPr lang="en-US" sz="4400" b="1" dirty="0" smtClean="0"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cs typeface="Arial" panose="020B0604020202020204" pitchFamily="34" charset="0"/>
              </a:rPr>
              <a:t>độ</a:t>
            </a:r>
            <a:r>
              <a:rPr lang="en-US" sz="4400" b="1" dirty="0" smtClean="0"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cs typeface="Arial" panose="020B0604020202020204" pitchFamily="34" charset="0"/>
              </a:rPr>
              <a:t>lúc</a:t>
            </a:r>
            <a:r>
              <a:rPr lang="en-US" sz="4400" b="1" dirty="0" smtClean="0">
                <a:cs typeface="Arial" panose="020B0604020202020204" pitchFamily="34" charset="0"/>
              </a:rPr>
              <a:t> 21 </a:t>
            </a:r>
            <a:r>
              <a:rPr lang="en-US" sz="4400" b="1" dirty="0" err="1" smtClean="0">
                <a:cs typeface="Arial" panose="020B0604020202020204" pitchFamily="34" charset="0"/>
              </a:rPr>
              <a:t>giờ</a:t>
            </a:r>
            <a:r>
              <a:rPr lang="en-US" sz="4400" b="1" dirty="0" smtClean="0"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cs typeface="Arial" panose="020B0604020202020204" pitchFamily="34" charset="0"/>
              </a:rPr>
              <a:t>là</a:t>
            </a:r>
            <a:r>
              <a:rPr lang="en-US" sz="4400" b="1" dirty="0" smtClean="0">
                <a:cs typeface="Arial" panose="020B0604020202020204" pitchFamily="34" charset="0"/>
              </a:rPr>
              <a:t>: -1</a:t>
            </a:r>
            <a:r>
              <a:rPr lang="en-US" sz="4400" b="1" baseline="30000" dirty="0" smtClean="0">
                <a:cs typeface="Arial" panose="020B0604020202020204" pitchFamily="34" charset="0"/>
              </a:rPr>
              <a:t>o</a:t>
            </a:r>
            <a:r>
              <a:rPr lang="en-US" sz="4400" b="1" dirty="0" smtClean="0">
                <a:cs typeface="Arial" panose="020B0604020202020204" pitchFamily="34" charset="0"/>
              </a:rPr>
              <a:t>C</a:t>
            </a:r>
            <a:endParaRPr lang="en-US" sz="4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5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420FF67-685D-4B7B-A47D-BB147E44937E}"/>
              </a:ext>
            </a:extLst>
          </p:cNvPr>
          <p:cNvSpPr txBox="1"/>
          <p:nvPr/>
        </p:nvSpPr>
        <p:spPr>
          <a:xfrm>
            <a:off x="844509" y="2924400"/>
            <a:ext cx="7535008" cy="6771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5 + (8 + 3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5 + 8 + 3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5094" y="164733"/>
            <a:ext cx="716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vi-VN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72886" y="1302972"/>
            <a:ext cx="15502900" cy="1518867"/>
            <a:chOff x="762000" y="1167706"/>
            <a:chExt cx="14500142" cy="1518867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BEDBF0F5-AA4B-4B5A-80F0-AD5A401235C1}"/>
                </a:ext>
              </a:extLst>
            </p:cNvPr>
            <p:cNvSpPr txBox="1"/>
            <p:nvPr/>
          </p:nvSpPr>
          <p:spPr>
            <a:xfrm>
              <a:off x="2743200" y="1240023"/>
              <a:ext cx="125189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sánh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1167706"/>
              <a:ext cx="1725558" cy="854237"/>
            </a:xfrm>
            <a:prstGeom prst="rect">
              <a:avLst/>
            </a:prstGeom>
          </p:spPr>
        </p:pic>
      </p:grpSp>
      <p:sp>
        <p:nvSpPr>
          <p:cNvPr id="21" name="Hộp Văn bản 1">
            <a:extLst>
              <a:ext uri="{FF2B5EF4-FFF2-40B4-BE49-F238E27FC236}">
                <a16:creationId xmlns:a16="http://schemas.microsoft.com/office/drawing/2014/main" id="{0420FF67-685D-4B7B-A47D-BB147E44937E}"/>
              </a:ext>
            </a:extLst>
          </p:cNvPr>
          <p:cNvSpPr txBox="1"/>
          <p:nvPr/>
        </p:nvSpPr>
        <p:spPr>
          <a:xfrm>
            <a:off x="9698125" y="2924400"/>
            <a:ext cx="7535008" cy="677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- 5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8 + 10 - 5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1">
            <a:extLst>
              <a:ext uri="{FF2B5EF4-FFF2-40B4-BE49-F238E27FC236}">
                <a16:creationId xmlns:a16="http://schemas.microsoft.com/office/drawing/2014/main" id="{0420FF67-685D-4B7B-A47D-BB147E44937E}"/>
              </a:ext>
            </a:extLst>
          </p:cNvPr>
          <p:cNvSpPr txBox="1"/>
          <p:nvPr/>
        </p:nvSpPr>
        <p:spPr>
          <a:xfrm>
            <a:off x="751115" y="4511122"/>
            <a:ext cx="7535008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12 -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- 5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12 - 2 - 16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1">
            <a:extLst>
              <a:ext uri="{FF2B5EF4-FFF2-40B4-BE49-F238E27FC236}">
                <a16:creationId xmlns:a16="http://schemas.microsoft.com/office/drawing/2014/main" id="{0420FF67-685D-4B7B-A47D-BB147E44937E}"/>
              </a:ext>
            </a:extLst>
          </p:cNvPr>
          <p:cNvSpPr txBox="1"/>
          <p:nvPr/>
        </p:nvSpPr>
        <p:spPr>
          <a:xfrm>
            <a:off x="9676354" y="4511122"/>
            <a:ext cx="7535008" cy="677108"/>
          </a:xfrm>
          <a:prstGeom prst="rect">
            <a:avLst/>
          </a:prstGeom>
          <a:solidFill>
            <a:srgbClr val="F6ACDD"/>
          </a:solidFill>
        </p:spPr>
        <p:txBody>
          <a:bodyPr wrap="square" lIns="0" tIns="0" rIns="0" bIns="0" rtlCol="0">
            <a:spAutoFit/>
          </a:bodyPr>
          <a:lstStyle/>
          <a:p>
            <a:pPr algn="ctr" defTabSz="1371600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18 -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5 - 15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18 - 5 + 15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5486400" y="5644231"/>
            <a:ext cx="7877308" cy="246656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vi-VN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6400" y="8228241"/>
            <a:ext cx="102108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/>
            <a:r>
              <a:rPr lang="en-US" sz="44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vi-VN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64629" y="9476409"/>
            <a:ext cx="102108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/>
            <a:r>
              <a:rPr lang="en-US" sz="44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4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vi-VN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4611" y="6309864"/>
            <a:ext cx="3128704" cy="2881015"/>
          </a:xfrm>
          <a:prstGeom prst="rect">
            <a:avLst/>
          </a:prstGeom>
        </p:spPr>
      </p:pic>
      <p:pic>
        <p:nvPicPr>
          <p:cNvPr id="1026" name="Picture 2" descr="Giáo Dục, Học Tập, Học Sinh, Kiến Thức, Học Nhóm, Tải hình PNG 187 - 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15" y="5576224"/>
            <a:ext cx="4724919" cy="35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51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1" grpId="0" animBg="1"/>
      <p:bldP spid="22" grpId="0" animBg="1"/>
      <p:bldP spid="23" grpId="0" animBg="1"/>
      <p:bldP spid="24" grpId="0" animBg="1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2204" y="1028700"/>
            <a:ext cx="16055375" cy="8229600"/>
            <a:chOff x="0" y="0"/>
            <a:chExt cx="5431078" cy="2783840"/>
          </a:xfrm>
          <a:solidFill>
            <a:srgbClr val="F2EED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31078" cy="2783840"/>
            </a:xfrm>
            <a:custGeom>
              <a:avLst/>
              <a:gdLst/>
              <a:ahLst/>
              <a:cxnLst/>
              <a:rect l="l" t="t" r="r" b="b"/>
              <a:pathLst>
                <a:path w="5431078" h="2783840">
                  <a:moveTo>
                    <a:pt x="5306618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06618" y="0"/>
                  </a:lnTo>
                  <a:cubicBezTo>
                    <a:pt x="5375197" y="0"/>
                    <a:pt x="5431078" y="55880"/>
                    <a:pt x="5431078" y="124460"/>
                  </a:cubicBezTo>
                  <a:lnTo>
                    <a:pt x="5431078" y="2659380"/>
                  </a:lnTo>
                  <a:cubicBezTo>
                    <a:pt x="5431078" y="2727960"/>
                    <a:pt x="5375197" y="2783840"/>
                    <a:pt x="5306618" y="278384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4" name="Group 23"/>
          <p:cNvGrpSpPr/>
          <p:nvPr/>
        </p:nvGrpSpPr>
        <p:grpSpPr>
          <a:xfrm>
            <a:off x="1243803" y="1181102"/>
            <a:ext cx="15697200" cy="7772397"/>
            <a:chOff x="1447799" y="1288042"/>
            <a:chExt cx="12573000" cy="5618600"/>
          </a:xfrm>
        </p:grpSpPr>
        <p:grpSp>
          <p:nvGrpSpPr>
            <p:cNvPr id="25" name="Group 2"/>
            <p:cNvGrpSpPr/>
            <p:nvPr/>
          </p:nvGrpSpPr>
          <p:grpSpPr>
            <a:xfrm>
              <a:off x="1447799" y="1288042"/>
              <a:ext cx="12573000" cy="5618600"/>
              <a:chOff x="-137564" y="51550"/>
              <a:chExt cx="2063458" cy="2708373"/>
            </a:xfrm>
            <a:solidFill>
              <a:srgbClr val="CCFF99"/>
            </a:solidFill>
          </p:grpSpPr>
          <p:sp>
            <p:nvSpPr>
              <p:cNvPr id="27" name="Freeform 3"/>
              <p:cNvSpPr/>
              <p:nvPr/>
            </p:nvSpPr>
            <p:spPr>
              <a:xfrm>
                <a:off x="-137564" y="51550"/>
                <a:ext cx="2063458" cy="2708373"/>
              </a:xfrm>
              <a:custGeom>
                <a:avLst/>
                <a:gdLst/>
                <a:ahLst/>
                <a:cxnLst/>
                <a:rect l="l" t="t" r="r" b="b"/>
                <a:pathLst>
                  <a:path w="2063458" h="2203873">
                    <a:moveTo>
                      <a:pt x="0" y="0"/>
                    </a:moveTo>
                    <a:lnTo>
                      <a:pt x="2063458" y="0"/>
                    </a:lnTo>
                    <a:lnTo>
                      <a:pt x="2063458" y="2203873"/>
                    </a:lnTo>
                    <a:lnTo>
                      <a:pt x="0" y="2203873"/>
                    </a:lnTo>
                    <a:close/>
                  </a:path>
                </a:pathLst>
              </a:custGeom>
              <a:grpFill/>
            </p:spPr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0515" y="1502864"/>
              <a:ext cx="915510" cy="867105"/>
            </a:xfrm>
            <a:prstGeom prst="rect">
              <a:avLst/>
            </a:prstGeom>
          </p:spPr>
        </p:pic>
      </p:grpSp>
      <p:sp>
        <p:nvSpPr>
          <p:cNvPr id="28" name="TextBox 6"/>
          <p:cNvSpPr txBox="1"/>
          <p:nvPr/>
        </p:nvSpPr>
        <p:spPr>
          <a:xfrm>
            <a:off x="2719134" y="1478273"/>
            <a:ext cx="12664133" cy="1477328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000" i="1" dirty="0"/>
              <a:t>Khi bỏ dấu ngoặc có dấu “+” đằng trước thì </a:t>
            </a:r>
            <a:r>
              <a:rPr lang="vi-VN" sz="4000" i="1" dirty="0" smtClean="0"/>
              <a:t>giữ </a:t>
            </a:r>
            <a:r>
              <a:rPr lang="vi-VN" sz="4000" i="1" dirty="0"/>
              <a:t>nguyên dấu của các số hạng trong ngoặc.</a:t>
            </a:r>
            <a:endParaRPr lang="en-US" sz="7200" dirty="0"/>
          </a:p>
        </p:txBody>
      </p:sp>
      <p:sp>
        <p:nvSpPr>
          <p:cNvPr id="29" name="TextBox 6"/>
          <p:cNvSpPr txBox="1"/>
          <p:nvPr/>
        </p:nvSpPr>
        <p:spPr>
          <a:xfrm>
            <a:off x="3687121" y="3022926"/>
            <a:ext cx="10728158" cy="615553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000" b="1" i="1" dirty="0"/>
              <a:t>a + ( b + c) = a + b + c</a:t>
            </a:r>
            <a:endParaRPr lang="en-US" sz="4000" dirty="0"/>
          </a:p>
        </p:txBody>
      </p:sp>
      <p:sp>
        <p:nvSpPr>
          <p:cNvPr id="30" name="TextBox 6"/>
          <p:cNvSpPr txBox="1"/>
          <p:nvPr/>
        </p:nvSpPr>
        <p:spPr>
          <a:xfrm>
            <a:off x="4204687" y="3976516"/>
            <a:ext cx="9259874" cy="615553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000" b="1" i="1" dirty="0"/>
              <a:t>a + ( b </a:t>
            </a:r>
            <a:r>
              <a:rPr lang="en-US" sz="4000" b="1" i="1" dirty="0" smtClean="0"/>
              <a:t>- </a:t>
            </a:r>
            <a:r>
              <a:rPr lang="vi-VN" sz="4000" b="1" i="1" dirty="0" smtClean="0"/>
              <a:t>c</a:t>
            </a:r>
            <a:r>
              <a:rPr lang="vi-VN" sz="4000" b="1" i="1" dirty="0"/>
              <a:t>) = a + b </a:t>
            </a:r>
            <a:r>
              <a:rPr lang="en-US" sz="4000" b="1" i="1" dirty="0" smtClean="0"/>
              <a:t>-</a:t>
            </a:r>
            <a:r>
              <a:rPr lang="vi-VN" sz="4000" b="1" i="1" dirty="0" smtClean="0"/>
              <a:t> </a:t>
            </a:r>
            <a:r>
              <a:rPr lang="vi-VN" sz="4000" b="1" i="1" dirty="0"/>
              <a:t>c</a:t>
            </a:r>
            <a:endParaRPr lang="en-US" sz="40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03862" y="101403"/>
            <a:ext cx="2247900" cy="2152650"/>
          </a:xfrm>
          <a:prstGeom prst="rect">
            <a:avLst/>
          </a:prstGeom>
        </p:spPr>
      </p:pic>
      <p:sp>
        <p:nvSpPr>
          <p:cNvPr id="33" name="TextBox 6"/>
          <p:cNvSpPr txBox="1"/>
          <p:nvPr/>
        </p:nvSpPr>
        <p:spPr>
          <a:xfrm>
            <a:off x="2502558" y="4760490"/>
            <a:ext cx="13270842" cy="2215991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000" i="1" dirty="0"/>
              <a:t>Khi bỏ dấu ngoặc có dấu </a:t>
            </a:r>
            <a:r>
              <a:rPr lang="vi-VN" sz="4000" i="1" dirty="0" smtClean="0"/>
              <a:t>“</a:t>
            </a:r>
            <a:r>
              <a:rPr lang="en-US" sz="4000" i="1" dirty="0" smtClean="0"/>
              <a:t>-</a:t>
            </a:r>
            <a:r>
              <a:rPr lang="vi-VN" sz="4000" i="1" dirty="0" smtClean="0"/>
              <a:t>” </a:t>
            </a:r>
            <a:r>
              <a:rPr lang="vi-VN" sz="4000" i="1" dirty="0"/>
              <a:t>đằng </a:t>
            </a:r>
            <a:r>
              <a:rPr lang="vi-VN" sz="4000" i="1" dirty="0" smtClean="0"/>
              <a:t>trước</a:t>
            </a:r>
            <a:r>
              <a:rPr lang="en-US" sz="4000" i="1" dirty="0" smtClean="0"/>
              <a:t>, ta </a:t>
            </a:r>
            <a:r>
              <a:rPr lang="en-US" sz="4000" i="1" dirty="0" err="1" smtClean="0"/>
              <a:t>phải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đổi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dấu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của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các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số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hạng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trong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ngoặc</a:t>
            </a:r>
            <a:r>
              <a:rPr lang="en-US" sz="4000" i="1" dirty="0" smtClean="0"/>
              <a:t>: </a:t>
            </a:r>
            <a:r>
              <a:rPr lang="en-US" sz="4000" i="1" dirty="0" err="1" smtClean="0"/>
              <a:t>dấu</a:t>
            </a:r>
            <a:r>
              <a:rPr lang="en-US" sz="4000" i="1" dirty="0" smtClean="0"/>
              <a:t> “+” </a:t>
            </a:r>
            <a:r>
              <a:rPr lang="en-US" sz="4000" i="1" dirty="0" err="1" smtClean="0"/>
              <a:t>thành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dấu</a:t>
            </a:r>
            <a:r>
              <a:rPr lang="en-US" sz="4000" i="1" dirty="0" smtClean="0"/>
              <a:t> “-” </a:t>
            </a:r>
            <a:r>
              <a:rPr lang="en-US" sz="4000" i="1" dirty="0" err="1" smtClean="0"/>
              <a:t>và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dấu</a:t>
            </a:r>
            <a:r>
              <a:rPr lang="en-US" sz="4000" i="1" dirty="0" smtClean="0"/>
              <a:t> </a:t>
            </a:r>
            <a:r>
              <a:rPr lang="en-US" sz="4000" i="1" dirty="0"/>
              <a:t>“-” </a:t>
            </a:r>
            <a:r>
              <a:rPr lang="en-US" sz="4000" i="1" dirty="0" err="1" smtClean="0"/>
              <a:t>thành</a:t>
            </a:r>
            <a:r>
              <a:rPr lang="en-US" sz="4000" i="1" dirty="0" smtClean="0"/>
              <a:t> </a:t>
            </a:r>
            <a:r>
              <a:rPr lang="en-US" sz="4000" i="1" dirty="0" err="1" smtClean="0"/>
              <a:t>dấu</a:t>
            </a:r>
            <a:r>
              <a:rPr lang="en-US" sz="4000" i="1" dirty="0" smtClean="0"/>
              <a:t> “+”</a:t>
            </a:r>
            <a:endParaRPr lang="en-US" sz="7200" dirty="0"/>
          </a:p>
        </p:txBody>
      </p:sp>
      <p:sp>
        <p:nvSpPr>
          <p:cNvPr id="34" name="TextBox 6"/>
          <p:cNvSpPr txBox="1"/>
          <p:nvPr/>
        </p:nvSpPr>
        <p:spPr>
          <a:xfrm>
            <a:off x="3654170" y="7057915"/>
            <a:ext cx="10728158" cy="615553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000" b="1" i="1" dirty="0"/>
              <a:t>a </a:t>
            </a:r>
            <a:r>
              <a:rPr lang="en-US" sz="4000" b="1" i="1" dirty="0" smtClean="0"/>
              <a:t>-</a:t>
            </a:r>
            <a:r>
              <a:rPr lang="vi-VN" sz="4000" b="1" i="1" dirty="0" smtClean="0"/>
              <a:t> </a:t>
            </a:r>
            <a:r>
              <a:rPr lang="vi-VN" sz="4000" b="1" i="1" dirty="0"/>
              <a:t>( b + c) = a </a:t>
            </a:r>
            <a:r>
              <a:rPr lang="en-US" sz="4000" b="1" i="1" dirty="0" smtClean="0"/>
              <a:t>-</a:t>
            </a:r>
            <a:r>
              <a:rPr lang="vi-VN" sz="4000" b="1" i="1" dirty="0" smtClean="0"/>
              <a:t> </a:t>
            </a:r>
            <a:r>
              <a:rPr lang="vi-VN" sz="4000" b="1" i="1" dirty="0"/>
              <a:t>b </a:t>
            </a:r>
            <a:r>
              <a:rPr lang="en-US" sz="4000" b="1" i="1" dirty="0" smtClean="0"/>
              <a:t>-</a:t>
            </a:r>
            <a:r>
              <a:rPr lang="vi-VN" sz="4000" b="1" i="1" dirty="0" smtClean="0"/>
              <a:t> </a:t>
            </a:r>
            <a:r>
              <a:rPr lang="vi-VN" sz="4000" b="1" i="1" dirty="0"/>
              <a:t>c</a:t>
            </a:r>
            <a:endParaRPr lang="en-US" sz="4000" dirty="0"/>
          </a:p>
        </p:txBody>
      </p:sp>
      <p:sp>
        <p:nvSpPr>
          <p:cNvPr id="35" name="TextBox 6"/>
          <p:cNvSpPr txBox="1"/>
          <p:nvPr/>
        </p:nvSpPr>
        <p:spPr>
          <a:xfrm>
            <a:off x="4227341" y="8098492"/>
            <a:ext cx="9259874" cy="615553"/>
          </a:xfrm>
          <a:prstGeom prst="rect">
            <a:avLst/>
          </a:prstGeom>
          <a:solidFill>
            <a:srgbClr val="CCFF99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000" b="1" i="1" dirty="0"/>
              <a:t>a </a:t>
            </a:r>
            <a:r>
              <a:rPr lang="en-US" sz="4000" b="1" i="1" dirty="0" smtClean="0"/>
              <a:t>-</a:t>
            </a:r>
            <a:r>
              <a:rPr lang="vi-VN" sz="4000" b="1" i="1" dirty="0" smtClean="0"/>
              <a:t> </a:t>
            </a:r>
            <a:r>
              <a:rPr lang="vi-VN" sz="4000" b="1" i="1" dirty="0"/>
              <a:t>( b </a:t>
            </a:r>
            <a:r>
              <a:rPr lang="en-US" sz="4000" b="1" i="1" dirty="0" smtClean="0"/>
              <a:t>- </a:t>
            </a:r>
            <a:r>
              <a:rPr lang="vi-VN" sz="4000" b="1" i="1" dirty="0" smtClean="0"/>
              <a:t>c</a:t>
            </a:r>
            <a:r>
              <a:rPr lang="vi-VN" sz="4000" b="1" i="1" dirty="0"/>
              <a:t>) = a </a:t>
            </a:r>
            <a:r>
              <a:rPr lang="en-US" sz="4000" b="1" i="1" dirty="0" smtClean="0"/>
              <a:t>-</a:t>
            </a:r>
            <a:r>
              <a:rPr lang="vi-VN" sz="4000" b="1" i="1" dirty="0" smtClean="0"/>
              <a:t> </a:t>
            </a:r>
            <a:r>
              <a:rPr lang="vi-VN" sz="4000" b="1" i="1" dirty="0"/>
              <a:t>b </a:t>
            </a:r>
            <a:r>
              <a:rPr lang="en-US" sz="4000" b="1" i="1" dirty="0"/>
              <a:t>+</a:t>
            </a:r>
            <a:r>
              <a:rPr lang="vi-VN" sz="4000" b="1" i="1" dirty="0" smtClean="0"/>
              <a:t> </a:t>
            </a:r>
            <a:r>
              <a:rPr lang="vi-VN" sz="4000" b="1" i="1" dirty="0"/>
              <a:t>c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just" defTabSz="1371600">
          <a:defRPr sz="44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400" dirty="0"/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400" dirty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1202</Words>
  <Application>Microsoft Office PowerPoint</Application>
  <PresentationFormat>Custom</PresentationFormat>
  <Paragraphs>137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Times New Roman</vt:lpstr>
      <vt:lpstr>Calibri Light</vt:lpstr>
      <vt:lpstr>Calibri</vt:lpstr>
      <vt:lpstr>Cambria Math</vt:lpstr>
      <vt:lpstr>Office Theme</vt:lpstr>
      <vt:lpstr>Chủ đề Office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LaptopAZ.vn</dc:creator>
  <cp:lastModifiedBy>ntd</cp:lastModifiedBy>
  <cp:revision>35</cp:revision>
  <dcterms:created xsi:type="dcterms:W3CDTF">2006-08-16T00:00:00Z</dcterms:created>
  <dcterms:modified xsi:type="dcterms:W3CDTF">2021-11-15T02:17:59Z</dcterms:modified>
  <dc:identifier>DAEpqsrcHfc</dc:identifier>
</cp:coreProperties>
</file>