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5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8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267" r:id="rId4"/>
    <p:sldId id="256" r:id="rId5"/>
    <p:sldId id="258" r:id="rId6"/>
    <p:sldId id="257" r:id="rId7"/>
    <p:sldId id="260" r:id="rId8"/>
    <p:sldId id="290" r:id="rId9"/>
    <p:sldId id="259" r:id="rId10"/>
    <p:sldId id="261" r:id="rId11"/>
    <p:sldId id="262" r:id="rId12"/>
    <p:sldId id="263" r:id="rId13"/>
    <p:sldId id="268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65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 Light" panose="020F030202020403020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AFEC66"/>
    <a:srgbClr val="8FE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126" y="10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3" Type="http://schemas.openxmlformats.org/officeDocument/2006/relationships/image" Target="../media/image61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svg"/><Relationship Id="rId3" Type="http://schemas.openxmlformats.org/officeDocument/2006/relationships/image" Target="../media/image61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slide" Target="slide1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slide" Target="slide17.xml"/><Relationship Id="rId23" Type="http://schemas.openxmlformats.org/officeDocument/2006/relationships/slideLayout" Target="../slideLayouts/slideLayout12.xml"/><Relationship Id="rId22" Type="http://schemas.openxmlformats.org/officeDocument/2006/relationships/slide" Target="slide23.xml"/><Relationship Id="rId21" Type="http://schemas.openxmlformats.org/officeDocument/2006/relationships/image" Target="../media/image84.GIF"/><Relationship Id="rId20" Type="http://schemas.openxmlformats.org/officeDocument/2006/relationships/image" Target="../media/image83.png"/><Relationship Id="rId2" Type="http://schemas.openxmlformats.org/officeDocument/2006/relationships/image" Target="../media/image71.jpeg"/><Relationship Id="rId19" Type="http://schemas.openxmlformats.org/officeDocument/2006/relationships/image" Target="../media/image82.png"/><Relationship Id="rId18" Type="http://schemas.openxmlformats.org/officeDocument/2006/relationships/slide" Target="slide22.xml"/><Relationship Id="rId17" Type="http://schemas.openxmlformats.org/officeDocument/2006/relationships/image" Target="../media/image81.png"/><Relationship Id="rId16" Type="http://schemas.openxmlformats.org/officeDocument/2006/relationships/image" Target="../media/image80.png"/><Relationship Id="rId15" Type="http://schemas.openxmlformats.org/officeDocument/2006/relationships/slide" Target="slide21.xml"/><Relationship Id="rId14" Type="http://schemas.openxmlformats.org/officeDocument/2006/relationships/image" Target="../media/image79.png"/><Relationship Id="rId13" Type="http://schemas.openxmlformats.org/officeDocument/2006/relationships/image" Target="../media/image78.png"/><Relationship Id="rId12" Type="http://schemas.openxmlformats.org/officeDocument/2006/relationships/slide" Target="slide20.xml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slide" Target="slide16.xml"/><Relationship Id="rId5" Type="http://schemas.openxmlformats.org/officeDocument/2006/relationships/image" Target="../media/image87.jpe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6.GIF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93.GIF"/><Relationship Id="rId11" Type="http://schemas.openxmlformats.org/officeDocument/2006/relationships/image" Target="../media/image92.GIF"/><Relationship Id="rId10" Type="http://schemas.openxmlformats.org/officeDocument/2006/relationships/image" Target="../media/image91.GIF"/><Relationship Id="rId1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6" Type="http://schemas.openxmlformats.org/officeDocument/2006/relationships/image" Target="../media/image98.png"/><Relationship Id="rId5" Type="http://schemas.openxmlformats.org/officeDocument/2006/relationships/image" Target="../media/image25.png"/><Relationship Id="rId4" Type="http://schemas.openxmlformats.org/officeDocument/2006/relationships/image" Target="../media/image97.svg"/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sv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3" Type="http://schemas.openxmlformats.org/officeDocument/2006/relationships/image" Target="../media/image4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007738" y="1534967"/>
            <a:ext cx="11834140" cy="7914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7346" y="7273086"/>
            <a:ext cx="3916618" cy="21434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874081">
            <a:off x="14013168" y="6302688"/>
            <a:ext cx="3369446" cy="551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62095" y="251539"/>
            <a:ext cx="2925579" cy="2851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79009">
            <a:off x="15027595" y="6432062"/>
            <a:ext cx="2045989" cy="20955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5342" y="3922346"/>
            <a:ext cx="1014954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CHÀO MỪNG CÁC EM ĐÃ ĐẾN VỚI BUỔI HỌC HÔM NAY!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299988" y="726492"/>
            <a:ext cx="17988011" cy="93440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33370" y="8083628"/>
            <a:ext cx="1546367" cy="22033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9154817"/>
            <a:ext cx="1662272" cy="98527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2893193" y="726492"/>
            <a:ext cx="12801600" cy="2740608"/>
          </a:xfrm>
          <a:prstGeom prst="cloudCallout">
            <a:avLst>
              <a:gd name="adj1" fmla="val -5579"/>
              <a:gd name="adj2" fmla="val 798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b="1" i="1" dirty="0" smtClean="0">
                <a:solidFill>
                  <a:srgbClr val="002060"/>
                </a:solidFill>
              </a:rPr>
              <a:t>Số </a:t>
            </a:r>
            <a:r>
              <a:rPr lang="vi-VN" sz="4000" b="1" i="1" dirty="0">
                <a:solidFill>
                  <a:srgbClr val="002060"/>
                </a:solidFill>
              </a:rPr>
              <a:t>nguyên âm được dùng để chỉ độ cao dưới mực nước biển</a:t>
            </a:r>
            <a:r>
              <a:rPr lang="vi-VN" sz="4000" dirty="0">
                <a:solidFill>
                  <a:srgbClr val="002060"/>
                </a:solidFill>
              </a:rPr>
              <a:t>.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44915" y="4426817"/>
            <a:ext cx="9315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000" b="1" u="sng" dirty="0">
                <a:solidFill>
                  <a:srgbClr val="000000"/>
                </a:solidFill>
                <a:ea typeface="Calibri" panose="020F0502020204030204" pitchFamily="34" charset="0"/>
              </a:rPr>
              <a:t>VD:</a:t>
            </a:r>
            <a:r>
              <a:rPr lang="vi-VN" sz="40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ea typeface="Calibri" panose="020F0502020204030204" pitchFamily="34" charset="0"/>
              </a:rPr>
              <a:t>Lưu vực Turpan có độ cao thấp nhất ở Trung Quốc. Lưu vực này cao tới 154m dưới mực nước biển. Ta nói độ cao trung bình của lưu vực đó là -154m.</a:t>
            </a:r>
            <a:endParaRPr lang="en-US" sz="4000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  <p:pic>
        <p:nvPicPr>
          <p:cNvPr id="2050" name="Picture 2" descr="Vì sao thấp hơn mực nước biển nhưng lưu vực tại Turpan lại không hề có  những hồ nước lớn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405"/>
            <a:ext cx="628650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-34159" y="649014"/>
            <a:ext cx="18288000" cy="96379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4509" y="8273223"/>
            <a:ext cx="1389332" cy="19796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376219" y="647700"/>
            <a:ext cx="14480407" cy="3807408"/>
          </a:xfrm>
          <a:prstGeom prst="cloudCallout">
            <a:avLst>
              <a:gd name="adj1" fmla="val -1442"/>
              <a:gd name="adj2" fmla="val 922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b="1" i="1" dirty="0" smtClean="0">
                <a:solidFill>
                  <a:srgbClr val="002060"/>
                </a:solidFill>
              </a:rPr>
              <a:t>Số </a:t>
            </a:r>
            <a:r>
              <a:rPr lang="vi-VN" sz="4000" b="1" i="1" dirty="0">
                <a:solidFill>
                  <a:srgbClr val="002060"/>
                </a:solidFill>
              </a:rPr>
              <a:t>nguyên âm được sử dụng để chỉ số tiền nợ, cũng như để chỉ số tiền lỗ trong kinh doanh.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5109" y="6134100"/>
            <a:ext cx="13789463" cy="185281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4400" b="1" u="sng" dirty="0"/>
              <a:t>VD: </a:t>
            </a:r>
            <a:r>
              <a:rPr lang="vi-VN" sz="4400" dirty="0"/>
              <a:t>Hoa nợ Sơn 150 000 đồng, ta có  thể nói Hoa </a:t>
            </a:r>
            <a:r>
              <a:rPr lang="vi-VN" sz="4400" dirty="0" smtClean="0"/>
              <a:t>có</a:t>
            </a:r>
            <a:r>
              <a:rPr lang="en-US" sz="4400" dirty="0" smtClean="0"/>
              <a:t>:</a:t>
            </a:r>
            <a:r>
              <a:rPr lang="vi-VN" sz="4400" dirty="0" smtClean="0"/>
              <a:t> </a:t>
            </a:r>
            <a:r>
              <a:rPr lang="vi-VN" sz="4400" dirty="0"/>
              <a:t>-150 000 đồng.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67858"/>
            <a:ext cx="1862220" cy="1019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874081">
            <a:off x="15552246" y="8191420"/>
            <a:ext cx="3369446" cy="551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28946" y="0"/>
            <a:ext cx="2150722" cy="20959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79009">
            <a:off x="16465254" y="8011105"/>
            <a:ext cx="2045989" cy="209552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13076" y="419100"/>
            <a:ext cx="12322123" cy="2590800"/>
          </a:xfrm>
          <a:prstGeom prst="cloudCallout">
            <a:avLst>
              <a:gd name="adj1" fmla="val -6910"/>
              <a:gd name="adj2" fmla="val 885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b="1" i="1" dirty="0">
                <a:solidFill>
                  <a:srgbClr val="002060"/>
                </a:solidFill>
              </a:rPr>
              <a:t>Số nguyên âm được dùng để chỉ thời gian trước Công nguyên.</a:t>
            </a:r>
            <a:endParaRPr lang="en-US" sz="72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8203" y="7540694"/>
            <a:ext cx="13914758" cy="1852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4400" b="1" u="sng" dirty="0"/>
              <a:t>VD: </a:t>
            </a:r>
            <a:r>
              <a:rPr lang="vi-VN" sz="4400" dirty="0"/>
              <a:t>Nhà toán học Py - ta </a:t>
            </a:r>
            <a:r>
              <a:rPr lang="en-US" sz="4400" dirty="0" smtClean="0"/>
              <a:t>-</a:t>
            </a:r>
            <a:r>
              <a:rPr lang="vi-VN" sz="4400" dirty="0" smtClean="0"/>
              <a:t> </a:t>
            </a:r>
            <a:r>
              <a:rPr lang="vi-VN" sz="4400" dirty="0"/>
              <a:t>go sinh năm -570, nghĩa là ông sinh năm 570 trước Công nguyên.</a:t>
            </a:r>
            <a:endParaRPr lang="en-US" sz="4400" dirty="0"/>
          </a:p>
        </p:txBody>
      </p:sp>
      <p:pic>
        <p:nvPicPr>
          <p:cNvPr id="4102" name="Picture 6" descr="https://novateen.vn/wp-content/uploads/2020/02/pyta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25" y="4229100"/>
            <a:ext cx="5638800" cy="29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82800" y="11468100"/>
            <a:ext cx="1752429" cy="1839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97570">
            <a:off x="16211661" y="-433478"/>
            <a:ext cx="2487924" cy="245626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7"/>
          <a:stretch>
            <a:fillRect/>
          </a:stretch>
        </p:blipFill>
        <p:spPr>
          <a:xfrm flipH="1">
            <a:off x="5530926" y="-38983"/>
            <a:ext cx="8337474" cy="2299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85768">
            <a:off x="5287219" y="-125108"/>
            <a:ext cx="1313732" cy="2656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602949"/>
            <a:ext cx="662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LUYỆN TẬP</a:t>
            </a:r>
            <a:endParaRPr lang="vi-VN" sz="7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6214" y="2284604"/>
            <a:ext cx="16840200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smtClean="0">
                <a:solidFill>
                  <a:srgbClr val="002060"/>
                </a:solidFill>
              </a:rPr>
              <a:t>2. </a:t>
            </a:r>
            <a:r>
              <a:rPr lang="en-US" sz="3600" dirty="0" err="1" smtClean="0"/>
              <a:t>Bảng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kê</a:t>
            </a:r>
            <a:r>
              <a:rPr lang="en-US" sz="3600" dirty="0" smtClean="0"/>
              <a:t> </a:t>
            </a:r>
            <a:r>
              <a:rPr lang="en-US" sz="3600" dirty="0" err="1" smtClean="0"/>
              <a:t>dưới</a:t>
            </a:r>
            <a:r>
              <a:rPr lang="en-US" sz="3600" dirty="0" smtClean="0"/>
              <a:t> </a:t>
            </a:r>
            <a:r>
              <a:rPr lang="en-US" sz="3600" dirty="0" err="1" smtClean="0"/>
              <a:t>đây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 </a:t>
            </a:r>
            <a:r>
              <a:rPr lang="en-US" sz="3600" dirty="0" err="1" smtClean="0"/>
              <a:t>nhiệt</a:t>
            </a:r>
            <a:r>
              <a:rPr lang="en-US" sz="3600" dirty="0" smtClean="0"/>
              <a:t> </a:t>
            </a:r>
            <a:r>
              <a:rPr lang="en-US" sz="3600" dirty="0" err="1" smtClean="0"/>
              <a:t>độ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muà</a:t>
            </a:r>
            <a:r>
              <a:rPr lang="en-US" sz="3600" dirty="0" smtClean="0"/>
              <a:t> </a:t>
            </a:r>
            <a:r>
              <a:rPr lang="en-US" sz="3600" dirty="0" err="1" smtClean="0"/>
              <a:t>đông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vùng</a:t>
            </a:r>
            <a:r>
              <a:rPr lang="en-US" sz="3600" dirty="0" smtClean="0"/>
              <a:t> </a:t>
            </a:r>
            <a:r>
              <a:rPr lang="en-US" sz="3600" dirty="0" err="1" smtClean="0"/>
              <a:t>xứ</a:t>
            </a:r>
            <a:r>
              <a:rPr lang="en-US" sz="3600" dirty="0" smtClean="0"/>
              <a:t> </a:t>
            </a:r>
            <a:r>
              <a:rPr lang="en-US" sz="3600" dirty="0" err="1" smtClean="0"/>
              <a:t>lạnh</a:t>
            </a:r>
            <a:r>
              <a:rPr lang="en-US" sz="3600" dirty="0" smtClean="0"/>
              <a:t>:</a:t>
            </a:r>
            <a:endParaRPr lang="vi-VN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52429" y="3886959"/>
          <a:ext cx="15087771" cy="1854435"/>
        </p:xfrm>
        <a:graphic>
          <a:graphicData uri="http://schemas.openxmlformats.org/drawingml/2006/table">
            <a:tbl>
              <a:tblPr firstRow="1" firstCol="1" bandRow="1"/>
              <a:tblGrid>
                <a:gridCol w="2552002"/>
                <a:gridCol w="1957929"/>
                <a:gridCol w="1956256"/>
                <a:gridCol w="2155396"/>
                <a:gridCol w="2155396"/>
                <a:gridCol w="2155396"/>
                <a:gridCol w="2155396"/>
              </a:tblGrid>
              <a:tr h="9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vi-VN" sz="3600" b="1" dirty="0">
                          <a:solidFill>
                            <a:srgbClr val="2F549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vi-VN" sz="3600" b="1">
                          <a:solidFill>
                            <a:srgbClr val="2F549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Nhiệt độ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 </a:t>
                      </a:r>
                      <a:r>
                        <a:rPr lang="vi-VN" sz="3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52429" y="6136176"/>
            <a:ext cx="1272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a) </a:t>
            </a:r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viết</a:t>
            </a:r>
            <a:r>
              <a:rPr lang="en-US" sz="3600" dirty="0" smtClean="0"/>
              <a:t> </a:t>
            </a:r>
            <a:r>
              <a:rPr lang="en-US" sz="3600" dirty="0" err="1" smtClean="0"/>
              <a:t>nhiệt</a:t>
            </a:r>
            <a:r>
              <a:rPr lang="en-US" sz="3600" dirty="0" smtClean="0"/>
              <a:t> </a:t>
            </a:r>
            <a:r>
              <a:rPr lang="en-US" sz="3600" dirty="0" err="1" smtClean="0"/>
              <a:t>độ</a:t>
            </a:r>
            <a:r>
              <a:rPr lang="en-US" sz="3600" dirty="0" smtClean="0"/>
              <a:t> </a:t>
            </a:r>
            <a:r>
              <a:rPr lang="en-US" sz="3600" dirty="0" err="1" smtClean="0"/>
              <a:t>lúc</a:t>
            </a:r>
            <a:r>
              <a:rPr lang="en-US" sz="3600" dirty="0" smtClean="0"/>
              <a:t> 2 </a:t>
            </a:r>
            <a:r>
              <a:rPr lang="en-US" sz="3600" dirty="0" err="1" smtClean="0"/>
              <a:t>giờ</a:t>
            </a:r>
            <a:r>
              <a:rPr lang="en-US" sz="3600" dirty="0" smtClean="0"/>
              <a:t>, 10 giờ,18 </a:t>
            </a:r>
            <a:r>
              <a:rPr lang="en-US" sz="3600" dirty="0" err="1" smtClean="0"/>
              <a:t>giờ</a:t>
            </a:r>
            <a:r>
              <a:rPr lang="en-US" sz="3600" dirty="0" smtClean="0"/>
              <a:t>, 22 </a:t>
            </a:r>
            <a:r>
              <a:rPr lang="en-US" sz="3600" dirty="0" err="1" smtClean="0"/>
              <a:t>giờ</a:t>
            </a:r>
            <a:r>
              <a:rPr lang="en-US" sz="3600" dirty="0" smtClean="0"/>
              <a:t>.</a:t>
            </a:r>
            <a:endParaRPr lang="vi-VN" sz="3600" dirty="0"/>
          </a:p>
        </p:txBody>
      </p:sp>
      <p:sp>
        <p:nvSpPr>
          <p:cNvPr id="12" name="Rectangle 11"/>
          <p:cNvSpPr/>
          <p:nvPr/>
        </p:nvSpPr>
        <p:spPr>
          <a:xfrm>
            <a:off x="-109874" y="6766952"/>
            <a:ext cx="48015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Nhiệt độ lúc 2 giờ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3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09874" y="7687551"/>
            <a:ext cx="480157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Đọc là: âm tám độ 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Viết là: - 8</a:t>
            </a:r>
            <a:r>
              <a:rPr lang="vi-VN" sz="3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o</a:t>
            </a: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343400" y="6882432"/>
            <a:ext cx="0" cy="2985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95401" y="6821363"/>
            <a:ext cx="48015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Nhiệt độ lúc </a:t>
            </a:r>
            <a:r>
              <a:rPr lang="en-US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10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giờ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3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40863" y="7787471"/>
            <a:ext cx="480157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Đọc là: âm </a:t>
            </a:r>
            <a:r>
              <a:rPr lang="en-US" sz="3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năm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 độ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 C</a:t>
            </a: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Viết là: - 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5</a:t>
            </a:r>
            <a:r>
              <a:rPr lang="vi-VN" sz="3400" baseline="30000" dirty="0" smtClean="0">
                <a:solidFill>
                  <a:srgbClr val="000000"/>
                </a:solidFill>
                <a:ea typeface="Calibri" panose="020F0502020204030204" pitchFamily="34" charset="0"/>
              </a:rPr>
              <a:t>o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991600" y="6956862"/>
            <a:ext cx="0" cy="2985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957441" y="6872492"/>
            <a:ext cx="48015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Nhiệt độ lúc </a:t>
            </a:r>
            <a:r>
              <a:rPr lang="en-US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18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giờ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3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44970" y="7825116"/>
            <a:ext cx="480157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Đọc là: </a:t>
            </a:r>
            <a:r>
              <a:rPr lang="en-US" sz="3400" dirty="0" err="1">
                <a:solidFill>
                  <a:srgbClr val="000000"/>
                </a:solidFill>
                <a:ea typeface="Calibri" panose="020F0502020204030204" pitchFamily="34" charset="0"/>
              </a:rPr>
              <a:t>k</a:t>
            </a:r>
            <a:r>
              <a:rPr lang="en-US" sz="3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hông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độ</a:t>
            </a: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Viết là: </a:t>
            </a:r>
            <a:r>
              <a:rPr lang="en-US" sz="3400" dirty="0">
                <a:solidFill>
                  <a:srgbClr val="000000"/>
                </a:solidFill>
                <a:ea typeface="Calibri" panose="020F0502020204030204" pitchFamily="34" charset="0"/>
              </a:rPr>
              <a:t>0</a:t>
            </a:r>
            <a:r>
              <a:rPr lang="vi-VN" sz="3400" baseline="30000" dirty="0" smtClean="0">
                <a:solidFill>
                  <a:srgbClr val="000000"/>
                </a:solidFill>
                <a:ea typeface="Calibri" panose="020F0502020204030204" pitchFamily="34" charset="0"/>
              </a:rPr>
              <a:t>o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3601215" y="7022555"/>
            <a:ext cx="0" cy="29854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3712059" y="6896100"/>
            <a:ext cx="48015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Nhiệt độ lúc </a:t>
            </a:r>
            <a:r>
              <a:rPr lang="en-US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 </a:t>
            </a:r>
            <a:r>
              <a:rPr lang="vi-VN" sz="3400" b="1" dirty="0">
                <a:solidFill>
                  <a:srgbClr val="000000"/>
                </a:solidFill>
                <a:ea typeface="Calibri" panose="020F0502020204030204" pitchFamily="34" charset="0"/>
              </a:rPr>
              <a:t>giờ</a:t>
            </a:r>
            <a:r>
              <a:rPr lang="vi-VN" sz="3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3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868400" y="7810500"/>
            <a:ext cx="480157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Đọc là: âm </a:t>
            </a:r>
            <a:r>
              <a:rPr lang="en-US" sz="3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ba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độ</a:t>
            </a: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3400" dirty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ea typeface="Calibri" panose="020F0502020204030204" pitchFamily="34" charset="0"/>
              </a:rPr>
              <a:t>+ Viết là: </a:t>
            </a:r>
            <a:r>
              <a:rPr lang="en-US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-3</a:t>
            </a:r>
            <a:r>
              <a:rPr lang="vi-VN" sz="3400" baseline="30000" dirty="0" smtClean="0">
                <a:solidFill>
                  <a:srgbClr val="000000"/>
                </a:solidFill>
                <a:ea typeface="Calibri" panose="020F0502020204030204" pitchFamily="34" charset="0"/>
              </a:rPr>
              <a:t>o</a:t>
            </a:r>
            <a:r>
              <a:rPr lang="vi-VN" sz="3400" dirty="0" smtClean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endParaRPr lang="en-US" sz="3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24" grpId="0"/>
      <p:bldP spid="26" grpId="0"/>
      <p:bldP spid="27" grpId="0"/>
      <p:bldP spid="34" grpId="0"/>
      <p:bldP spid="35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82800" y="11468100"/>
            <a:ext cx="1752429" cy="1839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97570">
            <a:off x="16211661" y="-433478"/>
            <a:ext cx="2487924" cy="245626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7"/>
          <a:stretch>
            <a:fillRect/>
          </a:stretch>
        </p:blipFill>
        <p:spPr>
          <a:xfrm flipH="1">
            <a:off x="5530926" y="-38983"/>
            <a:ext cx="8337474" cy="2299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85768">
            <a:off x="5287219" y="-125108"/>
            <a:ext cx="1313732" cy="2656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602949"/>
            <a:ext cx="662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214" y="2284604"/>
            <a:ext cx="16840200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kê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xứ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52429" y="3886959"/>
          <a:ext cx="15087771" cy="1854435"/>
        </p:xfrm>
        <a:graphic>
          <a:graphicData uri="http://schemas.openxmlformats.org/drawingml/2006/table">
            <a:tbl>
              <a:tblPr firstRow="1" firstCol="1" bandRow="1"/>
              <a:tblGrid>
                <a:gridCol w="2552002"/>
                <a:gridCol w="1957929"/>
                <a:gridCol w="1956256"/>
                <a:gridCol w="2155396"/>
                <a:gridCol w="2155396"/>
                <a:gridCol w="2155396"/>
                <a:gridCol w="2155396"/>
              </a:tblGrid>
              <a:tr h="9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vi-VN" sz="3600" b="1" dirty="0">
                          <a:solidFill>
                            <a:srgbClr val="2F549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vi-VN" sz="3600" b="1">
                          <a:solidFill>
                            <a:srgbClr val="2F549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Nhiệt độ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 </a:t>
                      </a:r>
                      <a:r>
                        <a:rPr lang="vi-VN" sz="3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47174" y="6272315"/>
            <a:ext cx="12725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229" y="7185206"/>
            <a:ext cx="739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/>
              <a:t>-  Lúc 6 giờ nhiệt độ là -</a:t>
            </a:r>
            <a:r>
              <a:rPr lang="vi-VN" sz="4000" dirty="0" smtClean="0"/>
              <a:t>10</a:t>
            </a:r>
            <a:r>
              <a:rPr lang="vi-VN" sz="4000" baseline="30000" dirty="0" smtClean="0"/>
              <a:t>o</a:t>
            </a:r>
            <a:r>
              <a:rPr lang="vi-VN" sz="4000" dirty="0" smtClean="0"/>
              <a:t>C</a:t>
            </a:r>
            <a:r>
              <a:rPr lang="en-US" sz="4000" dirty="0" smtClean="0"/>
              <a:t>.</a:t>
            </a:r>
            <a:r>
              <a:rPr lang="vi-VN" sz="4000" dirty="0" smtClean="0"/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7178" y="8250804"/>
            <a:ext cx="739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/>
              <a:t>-  Lúc </a:t>
            </a:r>
            <a:r>
              <a:rPr lang="en-US" sz="4000" dirty="0" smtClean="0"/>
              <a:t>14</a:t>
            </a:r>
            <a:r>
              <a:rPr lang="vi-VN" sz="4000" dirty="0" smtClean="0"/>
              <a:t> </a:t>
            </a:r>
            <a:r>
              <a:rPr lang="vi-VN" sz="4000" dirty="0"/>
              <a:t>giờ nhiệt độ là </a:t>
            </a:r>
            <a:r>
              <a:rPr lang="vi-VN" sz="4000" dirty="0" smtClean="0"/>
              <a:t>-</a:t>
            </a:r>
            <a:r>
              <a:rPr lang="en-US" sz="4000" dirty="0" smtClean="0"/>
              <a:t>3</a:t>
            </a:r>
            <a:r>
              <a:rPr lang="vi-VN" sz="4000" baseline="30000" dirty="0" smtClean="0"/>
              <a:t>o</a:t>
            </a:r>
            <a:r>
              <a:rPr lang="vi-VN" sz="4000" dirty="0" smtClean="0"/>
              <a:t>C</a:t>
            </a:r>
            <a:r>
              <a:rPr lang="en-US" sz="4000" dirty="0" smtClean="0"/>
              <a:t>.</a:t>
            </a:r>
            <a:r>
              <a:rPr lang="vi-VN" sz="4000" dirty="0" smtClean="0"/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7845" y="714580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Đúng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01503" y="822202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Sai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47800" y="1485900"/>
            <a:ext cx="15640628" cy="149271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8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 CH</a:t>
            </a:r>
            <a:r>
              <a:rPr lang="vi-VN" sz="8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Ơ</a:t>
            </a:r>
            <a:r>
              <a:rPr lang="en-US" sz="8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 HỘP QUÀ BÍ MẬT</a:t>
            </a:r>
            <a:endParaRPr lang="en-US" sz="88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42889" y="-1200150"/>
            <a:ext cx="914400" cy="914400"/>
          </a:xfrm>
          <a:prstGeom prst="rect">
            <a:avLst/>
          </a:prstGeom>
        </p:spPr>
      </p:pic>
      <p:pic>
        <p:nvPicPr>
          <p:cNvPr id="7172" name="Picture 4" descr="https://vivaweb.com.vn/wp-content/uploads/2016/05/qua-ta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38500"/>
            <a:ext cx="65532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69136E-6 L -8.33333E-7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2759026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7761989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6"/>
            <a:ext cx="2953769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9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67" y="1237172"/>
            <a:ext cx="2953769" cy="2615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80" y="469008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094" y="1465826"/>
            <a:ext cx="2953769" cy="2615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507" y="697662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2" y="6356967"/>
            <a:ext cx="2953769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4" y="5588803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576" y="6529646"/>
            <a:ext cx="2953769" cy="26154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89" y="5761482"/>
            <a:ext cx="3090941" cy="207586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6454283"/>
            <a:ext cx="2953769" cy="26154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613" y="5686119"/>
            <a:ext cx="3090941" cy="20758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463148"/>
            <a:ext cx="9143999" cy="5022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9463148"/>
            <a:ext cx="9143999" cy="5022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1944"/>
            <a:ext cx="9143999" cy="502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461944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</p:cNvPr>
          <p:cNvSpPr/>
          <p:nvPr/>
        </p:nvSpPr>
        <p:spPr>
          <a:xfrm>
            <a:off x="17098034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3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1:  -9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1" y="3656704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chín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5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2: -18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685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mười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tám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7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ông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nợ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ngân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hàng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4 000 000?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685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- 4 000 000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1758025" y="2324100"/>
            <a:ext cx="14932072" cy="5791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496">
            <a:off x="14243569" y="807234"/>
            <a:ext cx="1398283" cy="20955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8456">
            <a:off x="14987948" y="5730020"/>
            <a:ext cx="2742668" cy="2809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6669" y="6295894"/>
            <a:ext cx="2809064" cy="26711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0427" y="2869178"/>
            <a:ext cx="14047268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00" dirty="0" smtClean="0">
                <a:solidFill>
                  <a:srgbClr val="39484F"/>
                </a:solidFill>
              </a:rPr>
              <a:t>CHƯƠNG II: SỐ NGUYÊN</a:t>
            </a:r>
            <a:endParaRPr lang="en-US" sz="9000" dirty="0">
              <a:solidFill>
                <a:srgbClr val="39484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3297" y="4822825"/>
            <a:ext cx="126015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 1: SỐ NGUYÊN ÂM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2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4: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kinh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doanh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lỗ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600 000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685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- 6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00 000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8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5: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kiện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hội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đầu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diễn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ra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776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685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- 776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 are given 6 candies 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5163799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6: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mét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ông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287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685"/>
            <a:ext cx="13477704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- 287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228600" y="8215208"/>
            <a:ext cx="1852017" cy="2021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48825">
            <a:off x="0" y="90147"/>
            <a:ext cx="2085152" cy="19410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1611" y="8164466"/>
            <a:ext cx="910760" cy="21225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2480" y="0"/>
            <a:ext cx="2095520" cy="14287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26306" y="435155"/>
            <a:ext cx="739016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HƯỚNG DẪN VỀ NHÀ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grpSp>
        <p:nvGrpSpPr>
          <p:cNvPr id="20" name="Group 5"/>
          <p:cNvGrpSpPr/>
          <p:nvPr/>
        </p:nvGrpSpPr>
        <p:grpSpPr>
          <a:xfrm>
            <a:off x="697408" y="2449130"/>
            <a:ext cx="15739877" cy="1261595"/>
            <a:chOff x="1" y="-179370"/>
            <a:chExt cx="9924067" cy="1247693"/>
          </a:xfrm>
        </p:grpSpPr>
        <p:grpSp>
          <p:nvGrpSpPr>
            <p:cNvPr id="21" name="Group 6"/>
            <p:cNvGrpSpPr/>
            <p:nvPr/>
          </p:nvGrpSpPr>
          <p:grpSpPr>
            <a:xfrm>
              <a:off x="1" y="-179370"/>
              <a:ext cx="9889841" cy="1247693"/>
              <a:chOff x="1" y="-145167"/>
              <a:chExt cx="8004024" cy="1009780"/>
            </a:xfrm>
          </p:grpSpPr>
          <p:sp>
            <p:nvSpPr>
              <p:cNvPr id="23" name="Freeform 7"/>
              <p:cNvSpPr/>
              <p:nvPr/>
            </p:nvSpPr>
            <p:spPr>
              <a:xfrm>
                <a:off x="1" y="-145167"/>
                <a:ext cx="8004024" cy="1009780"/>
              </a:xfrm>
              <a:custGeom>
                <a:avLst/>
                <a:gdLst/>
                <a:ahLst/>
                <a:cxnLst/>
                <a:rect l="l" t="t" r="r" b="b"/>
                <a:pathLst>
                  <a:path w="8110416" h="864613">
                    <a:moveTo>
                      <a:pt x="7985955" y="864613"/>
                    </a:moveTo>
                    <a:lnTo>
                      <a:pt x="124460" y="864613"/>
                    </a:lnTo>
                    <a:cubicBezTo>
                      <a:pt x="55880" y="864613"/>
                      <a:pt x="0" y="808733"/>
                      <a:pt x="0" y="7401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85955" y="0"/>
                    </a:lnTo>
                    <a:cubicBezTo>
                      <a:pt x="8054535" y="0"/>
                      <a:pt x="8110416" y="55880"/>
                      <a:pt x="8110416" y="124460"/>
                    </a:cubicBezTo>
                    <a:lnTo>
                      <a:pt x="8110416" y="740153"/>
                    </a:lnTo>
                    <a:cubicBezTo>
                      <a:pt x="8110416" y="808733"/>
                      <a:pt x="8054535" y="864613"/>
                      <a:pt x="7985955" y="864613"/>
                    </a:cubicBezTo>
                    <a:close/>
                  </a:path>
                </a:pathLst>
              </a:custGeom>
              <a:solidFill>
                <a:srgbClr val="C0D6E1"/>
              </a:solidFill>
            </p:spPr>
          </p:sp>
        </p:grpSp>
        <p:sp>
          <p:nvSpPr>
            <p:cNvPr id="22" name="TextBox 8"/>
            <p:cNvSpPr txBox="1"/>
            <p:nvPr/>
          </p:nvSpPr>
          <p:spPr>
            <a:xfrm>
              <a:off x="922349" y="120956"/>
              <a:ext cx="9001719" cy="608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vi-VN" sz="4000" dirty="0" smtClean="0"/>
                <a:t>Ghi </a:t>
              </a:r>
              <a:r>
                <a:rPr lang="vi-VN" sz="4000" dirty="0"/>
                <a:t>nhớ các kiến thức đã học, tự lấy ví dụ về số nguyên.</a:t>
              </a:r>
              <a:endParaRPr lang="en-US" sz="4000" dirty="0"/>
            </a:p>
          </p:txBody>
        </p:sp>
      </p:grpSp>
      <p:grpSp>
        <p:nvGrpSpPr>
          <p:cNvPr id="24" name="Group 9"/>
          <p:cNvGrpSpPr/>
          <p:nvPr/>
        </p:nvGrpSpPr>
        <p:grpSpPr>
          <a:xfrm>
            <a:off x="661313" y="6435523"/>
            <a:ext cx="15775974" cy="1204772"/>
            <a:chOff x="-1" y="-83016"/>
            <a:chExt cx="10021300" cy="1068323"/>
          </a:xfrm>
        </p:grpSpPr>
        <p:grpSp>
          <p:nvGrpSpPr>
            <p:cNvPr id="25" name="Group 10"/>
            <p:cNvGrpSpPr/>
            <p:nvPr/>
          </p:nvGrpSpPr>
          <p:grpSpPr>
            <a:xfrm>
              <a:off x="-1" y="-83016"/>
              <a:ext cx="10021300" cy="1068323"/>
              <a:chOff x="-1" y="-67186"/>
              <a:chExt cx="8110416" cy="864613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-1" y="-67186"/>
                <a:ext cx="8110416" cy="864613"/>
              </a:xfrm>
              <a:custGeom>
                <a:avLst/>
                <a:gdLst/>
                <a:ahLst/>
                <a:cxnLst/>
                <a:rect l="l" t="t" r="r" b="b"/>
                <a:pathLst>
                  <a:path w="8110416" h="864613">
                    <a:moveTo>
                      <a:pt x="7985955" y="864613"/>
                    </a:moveTo>
                    <a:lnTo>
                      <a:pt x="124460" y="864613"/>
                    </a:lnTo>
                    <a:cubicBezTo>
                      <a:pt x="55880" y="864613"/>
                      <a:pt x="0" y="808733"/>
                      <a:pt x="0" y="7401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85955" y="0"/>
                    </a:lnTo>
                    <a:cubicBezTo>
                      <a:pt x="8054535" y="0"/>
                      <a:pt x="8110416" y="55880"/>
                      <a:pt x="8110416" y="124460"/>
                    </a:cubicBezTo>
                    <a:lnTo>
                      <a:pt x="8110416" y="740153"/>
                    </a:lnTo>
                    <a:cubicBezTo>
                      <a:pt x="8110416" y="808733"/>
                      <a:pt x="8054535" y="864613"/>
                      <a:pt x="7985955" y="864613"/>
                    </a:cubicBezTo>
                    <a:close/>
                  </a:path>
                </a:pathLst>
              </a:custGeom>
              <a:solidFill>
                <a:srgbClr val="C0D6E1"/>
              </a:solidFill>
            </p:spPr>
          </p:sp>
        </p:grpSp>
        <p:sp>
          <p:nvSpPr>
            <p:cNvPr id="26" name="TextBox 12"/>
            <p:cNvSpPr txBox="1"/>
            <p:nvPr/>
          </p:nvSpPr>
          <p:spPr>
            <a:xfrm>
              <a:off x="979343" y="205908"/>
              <a:ext cx="8395102" cy="545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vi-VN" sz="4000" dirty="0" smtClean="0"/>
                <a:t>Xem </a:t>
              </a:r>
              <a:r>
                <a:rPr lang="vi-VN" sz="4000" dirty="0"/>
                <a:t>và đọc trước bài sau “ </a:t>
              </a:r>
              <a:r>
                <a:rPr lang="vi-VN" sz="4000" b="1" dirty="0"/>
                <a:t>Tập hợp các số nguyên”</a:t>
              </a:r>
              <a:endParaRPr lang="en-US" sz="4000" dirty="0"/>
            </a:p>
          </p:txBody>
        </p:sp>
      </p:grpSp>
      <p:grpSp>
        <p:nvGrpSpPr>
          <p:cNvPr id="28" name="Group 13"/>
          <p:cNvGrpSpPr/>
          <p:nvPr/>
        </p:nvGrpSpPr>
        <p:grpSpPr>
          <a:xfrm>
            <a:off x="697409" y="4395992"/>
            <a:ext cx="15685594" cy="1128507"/>
            <a:chOff x="0" y="0"/>
            <a:chExt cx="10021299" cy="1068323"/>
          </a:xfrm>
        </p:grpSpPr>
        <p:grpSp>
          <p:nvGrpSpPr>
            <p:cNvPr id="29" name="Group 14"/>
            <p:cNvGrpSpPr/>
            <p:nvPr/>
          </p:nvGrpSpPr>
          <p:grpSpPr>
            <a:xfrm>
              <a:off x="0" y="0"/>
              <a:ext cx="10021299" cy="1068323"/>
              <a:chOff x="0" y="0"/>
              <a:chExt cx="8110415" cy="864613"/>
            </a:xfrm>
          </p:grpSpPr>
          <p:sp>
            <p:nvSpPr>
              <p:cNvPr id="31" name="Freeform 15"/>
              <p:cNvSpPr/>
              <p:nvPr/>
            </p:nvSpPr>
            <p:spPr>
              <a:xfrm>
                <a:off x="0" y="0"/>
                <a:ext cx="8110416" cy="864613"/>
              </a:xfrm>
              <a:custGeom>
                <a:avLst/>
                <a:gdLst/>
                <a:ahLst/>
                <a:cxnLst/>
                <a:rect l="l" t="t" r="r" b="b"/>
                <a:pathLst>
                  <a:path w="8110416" h="864613">
                    <a:moveTo>
                      <a:pt x="7985955" y="864613"/>
                    </a:moveTo>
                    <a:lnTo>
                      <a:pt x="124460" y="864613"/>
                    </a:lnTo>
                    <a:cubicBezTo>
                      <a:pt x="55880" y="864613"/>
                      <a:pt x="0" y="808733"/>
                      <a:pt x="0" y="7401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85955" y="0"/>
                    </a:lnTo>
                    <a:cubicBezTo>
                      <a:pt x="8054535" y="0"/>
                      <a:pt x="8110416" y="55880"/>
                      <a:pt x="8110416" y="124460"/>
                    </a:cubicBezTo>
                    <a:lnTo>
                      <a:pt x="8110416" y="740153"/>
                    </a:lnTo>
                    <a:cubicBezTo>
                      <a:pt x="8110416" y="808733"/>
                      <a:pt x="8054535" y="864613"/>
                      <a:pt x="7985955" y="864613"/>
                    </a:cubicBezTo>
                    <a:close/>
                  </a:path>
                </a:pathLst>
              </a:custGeom>
              <a:solidFill>
                <a:srgbClr val="C0D6E1"/>
              </a:solidFill>
            </p:spPr>
          </p:sp>
        </p:grpSp>
        <p:sp>
          <p:nvSpPr>
            <p:cNvPr id="30" name="TextBox 16"/>
            <p:cNvSpPr txBox="1"/>
            <p:nvPr/>
          </p:nvSpPr>
          <p:spPr>
            <a:xfrm>
              <a:off x="903363" y="227345"/>
              <a:ext cx="8395102" cy="58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4000" dirty="0" smtClean="0"/>
                <a:t>L</a:t>
              </a:r>
              <a:r>
                <a:rPr lang="vi-VN" sz="4000" dirty="0" smtClean="0"/>
                <a:t>àm </a:t>
              </a:r>
              <a:r>
                <a:rPr lang="vi-VN" sz="4000" dirty="0"/>
                <a:t>thêm bài tập trong SBT.</a:t>
              </a:r>
              <a:endParaRPr lang="en-US" sz="4000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2324100"/>
            <a:ext cx="9525000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GIẢNG!!</a:t>
            </a:r>
            <a:endParaRPr lang="vi-VN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2570303" y="2049746"/>
            <a:ext cx="13182600" cy="65587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47594">
            <a:off x="2096636" y="6556776"/>
            <a:ext cx="1986523" cy="23960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68060">
            <a:off x="2864988" y="1367153"/>
            <a:ext cx="1070620" cy="20955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73912" y="5849760"/>
            <a:ext cx="1183729" cy="27586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716040" y="7211057"/>
            <a:ext cx="2073726" cy="21479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89488" y="3899064"/>
            <a:ext cx="1105061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13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-685800" y="34089"/>
            <a:ext cx="20176587" cy="106511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496">
            <a:off x="8967034" y="-1567960"/>
            <a:ext cx="1398283" cy="2095520"/>
          </a:xfrm>
          <a:prstGeom prst="rect">
            <a:avLst/>
          </a:prstGeom>
        </p:spPr>
      </p:pic>
      <p:pic>
        <p:nvPicPr>
          <p:cNvPr id="12" name="Picture 11" descr="Chùm ảnh: Vẻ đẹp thủ đô Moscow những ngày cuối đông | VOV.V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45"/>
            <a:ext cx="7362305" cy="490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https://media.vov.vn/uploaded/mp9ts7a2baoj7ljoseqgq/2017_02_02/moscow6_yes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48" y="94522"/>
            <a:ext cx="7399221" cy="490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5800023" y="6490795"/>
            <a:ext cx="7204940" cy="105001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4074" y="1181936"/>
            <a:ext cx="7362305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xcơ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73732" y="5035136"/>
            <a:ext cx="614805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Mát-xcơ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01/2020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Rectangle 5"/>
          <p:cNvSpPr>
            <a:spLocks noChangeArrowheads="1"/>
          </p:cNvSpPr>
          <p:nvPr/>
        </p:nvSpPr>
        <p:spPr bwMode="auto">
          <a:xfrm>
            <a:off x="10941050" y="5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Rectangle 7"/>
          <p:cNvSpPr>
            <a:spLocks noChangeArrowheads="1"/>
          </p:cNvSpPr>
          <p:nvPr/>
        </p:nvSpPr>
        <p:spPr bwMode="auto">
          <a:xfrm>
            <a:off x="10941050" y="2344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12709800" y="215549"/>
            <a:ext cx="1581259" cy="2159000"/>
            <a:chOff x="2805042" y="914400"/>
            <a:chExt cx="1581259" cy="2159000"/>
          </a:xfrm>
        </p:grpSpPr>
        <p:grpSp>
          <p:nvGrpSpPr>
            <p:cNvPr id="203" name="Group 202"/>
            <p:cNvGrpSpPr/>
            <p:nvPr/>
          </p:nvGrpSpPr>
          <p:grpSpPr>
            <a:xfrm>
              <a:off x="2805042" y="914400"/>
              <a:ext cx="1581259" cy="2159000"/>
              <a:chOff x="1119406" y="1968500"/>
              <a:chExt cx="1581259" cy="2159000"/>
            </a:xfrm>
          </p:grpSpPr>
          <p:sp>
            <p:nvSpPr>
              <p:cNvPr id="205" name="Rounded Rectangle 20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Text Box 5"/>
              <p:cNvSpPr txBox="1">
                <a:spLocks noChangeArrowheads="1"/>
              </p:cNvSpPr>
              <p:nvPr/>
            </p:nvSpPr>
            <p:spPr bwMode="auto">
              <a:xfrm>
                <a:off x="1119406" y="3428445"/>
                <a:ext cx="1581259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– 1</a:t>
                </a:r>
                <a:r>
                  <a:rPr kumimoji="0" lang="en-US" altLang="en-US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08" name="Group 207"/>
          <p:cNvGrpSpPr/>
          <p:nvPr/>
        </p:nvGrpSpPr>
        <p:grpSpPr>
          <a:xfrm>
            <a:off x="11077632" y="215549"/>
            <a:ext cx="1504950" cy="2159000"/>
            <a:chOff x="882072" y="914400"/>
            <a:chExt cx="1504950" cy="2159000"/>
          </a:xfrm>
        </p:grpSpPr>
        <p:sp>
          <p:nvSpPr>
            <p:cNvPr id="209" name="Rounded Rectangle 208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ln w="19050" cap="flat" cmpd="sng" algn="ctr">
              <a:solidFill>
                <a:srgbClr val="B80E0F">
                  <a:shade val="50000"/>
                </a:srgbClr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altLang="en-US" sz="28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213" name="Group 212"/>
          <p:cNvGrpSpPr/>
          <p:nvPr/>
        </p:nvGrpSpPr>
        <p:grpSpPr>
          <a:xfrm>
            <a:off x="14441615" y="2155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214" name="Group 2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216" name="Rounded Rectangle 215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Text Box 5"/>
              <p:cNvSpPr txBox="1">
                <a:spLocks noChangeArrowheads="1"/>
              </p:cNvSpPr>
              <p:nvPr/>
            </p:nvSpPr>
            <p:spPr bwMode="auto">
              <a:xfrm>
                <a:off x="1088446" y="2414344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</a:t>
                </a:r>
                <a:r>
                  <a:rPr kumimoji="0" lang="en-US" altLang="en-US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5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9" name="Group 218"/>
          <p:cNvGrpSpPr/>
          <p:nvPr/>
        </p:nvGrpSpPr>
        <p:grpSpPr>
          <a:xfrm>
            <a:off x="16122777" y="183801"/>
            <a:ext cx="1504950" cy="2224419"/>
            <a:chOff x="2854036" y="914400"/>
            <a:chExt cx="1504950" cy="2224419"/>
          </a:xfrm>
        </p:grpSpPr>
        <p:grpSp>
          <p:nvGrpSpPr>
            <p:cNvPr id="220" name="Group 219"/>
            <p:cNvGrpSpPr/>
            <p:nvPr/>
          </p:nvGrpSpPr>
          <p:grpSpPr>
            <a:xfrm>
              <a:off x="2854036" y="914400"/>
              <a:ext cx="1504950" cy="2224419"/>
              <a:chOff x="1168400" y="1968500"/>
              <a:chExt cx="1504950" cy="2224419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Text Box 5"/>
              <p:cNvSpPr txBox="1">
                <a:spLocks noChangeArrowheads="1"/>
              </p:cNvSpPr>
              <p:nvPr/>
            </p:nvSpPr>
            <p:spPr bwMode="auto">
              <a:xfrm>
                <a:off x="1314048" y="3500192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</a:t>
                </a:r>
                <a:r>
                  <a:rPr kumimoji="0" lang="en-US" altLang="en-US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25" name="Group 224"/>
          <p:cNvGrpSpPr/>
          <p:nvPr/>
        </p:nvGrpSpPr>
        <p:grpSpPr>
          <a:xfrm>
            <a:off x="11077632" y="2908170"/>
            <a:ext cx="1504950" cy="2159000"/>
            <a:chOff x="7949783" y="4338612"/>
            <a:chExt cx="1504950" cy="2159000"/>
          </a:xfrm>
        </p:grpSpPr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227" name="Group 226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230" name="Rounded Rectangle 229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ln w="19050" cap="flat" cmpd="sng" algn="ctr">
                  <a:solidFill>
                    <a:srgbClr val="B80E0F">
                      <a:shade val="50000"/>
                    </a:srgb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kumimoji="0" lang="en-US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43436" y="3430442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2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</a:t>
                  </a:r>
                  <a:r>
                    <a:rPr kumimoji="0" lang="en-US" altLang="en-US" sz="28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kumimoji="0" lang="en-US" altLang="en-US" sz="2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endParaRPr kumimoji="0" lang="en-US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9" name="Picture 22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33" name="Group 232"/>
          <p:cNvGrpSpPr/>
          <p:nvPr/>
        </p:nvGrpSpPr>
        <p:grpSpPr>
          <a:xfrm>
            <a:off x="12758794" y="29081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234" name="Group 23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Text Box 5"/>
              <p:cNvSpPr txBox="1">
                <a:spLocks noChangeArrowheads="1"/>
              </p:cNvSpPr>
              <p:nvPr/>
            </p:nvSpPr>
            <p:spPr bwMode="auto">
              <a:xfrm>
                <a:off x="1102070" y="2393431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</a:t>
                </a:r>
                <a:r>
                  <a:rPr kumimoji="0" lang="en-US" altLang="en-US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5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9" name="Group 238"/>
          <p:cNvGrpSpPr/>
          <p:nvPr/>
        </p:nvGrpSpPr>
        <p:grpSpPr>
          <a:xfrm>
            <a:off x="14439956" y="2908170"/>
            <a:ext cx="1504950" cy="2159000"/>
            <a:chOff x="2854036" y="914400"/>
            <a:chExt cx="1504950" cy="2159000"/>
          </a:xfrm>
        </p:grpSpPr>
        <p:grpSp>
          <p:nvGrpSpPr>
            <p:cNvPr id="240" name="Group 23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42" name="Rounded Rectangle 24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5"/>
              <p:cNvSpPr txBox="1">
                <a:spLocks noChangeArrowheads="1"/>
              </p:cNvSpPr>
              <p:nvPr/>
            </p:nvSpPr>
            <p:spPr bwMode="auto">
              <a:xfrm>
                <a:off x="1212186" y="3403025"/>
                <a:ext cx="1235958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– 6</a:t>
                </a:r>
                <a:r>
                  <a:rPr kumimoji="0" lang="en-US" altLang="en-US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5" name="Group 244"/>
          <p:cNvGrpSpPr/>
          <p:nvPr/>
        </p:nvGrpSpPr>
        <p:grpSpPr>
          <a:xfrm>
            <a:off x="16122777" y="2908170"/>
            <a:ext cx="1504950" cy="2159000"/>
            <a:chOff x="2345013" y="1442399"/>
            <a:chExt cx="1504950" cy="2159000"/>
          </a:xfrm>
        </p:grpSpPr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247" name="Group 24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248" name="Group 24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250" name="Rounded Rectangle 24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ln w="19050" cap="flat" cmpd="sng" algn="ctr">
                  <a:solidFill>
                    <a:srgbClr val="B80E0F">
                      <a:shade val="50000"/>
                    </a:srgbClr>
                  </a:solidFill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kumimoji="0" lang="en-US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2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– 7</a:t>
                  </a:r>
                  <a:r>
                    <a:rPr kumimoji="0" lang="en-US" altLang="en-US" sz="28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kumimoji="0" lang="en-US" altLang="en-US" sz="2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endParaRPr kumimoji="0" lang="en-US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3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10515600" y="-381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112490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 Box 5"/>
          <p:cNvSpPr txBox="1">
            <a:spLocks noChangeArrowheads="1"/>
          </p:cNvSpPr>
          <p:nvPr/>
        </p:nvSpPr>
        <p:spPr bwMode="auto">
          <a:xfrm>
            <a:off x="12709800" y="1679046"/>
            <a:ext cx="1577089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1</a:t>
            </a:r>
            <a:r>
              <a:rPr kumimoji="0" lang="en-US" alt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Text Box 5"/>
          <p:cNvSpPr txBox="1">
            <a:spLocks noChangeArrowheads="1"/>
          </p:cNvSpPr>
          <p:nvPr/>
        </p:nvSpPr>
        <p:spPr bwMode="auto">
          <a:xfrm>
            <a:off x="14627599" y="1715493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2</a:t>
            </a:r>
            <a:r>
              <a:rPr kumimoji="0" lang="en-US" alt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 Box 5"/>
          <p:cNvSpPr txBox="1">
            <a:spLocks noChangeArrowheads="1"/>
          </p:cNvSpPr>
          <p:nvPr/>
        </p:nvSpPr>
        <p:spPr bwMode="auto">
          <a:xfrm>
            <a:off x="14303405" y="4335203"/>
            <a:ext cx="1596632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6</a:t>
            </a:r>
            <a:r>
              <a:rPr kumimoji="0" lang="en-US" alt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Text Box 5"/>
          <p:cNvSpPr txBox="1">
            <a:spLocks noChangeArrowheads="1"/>
          </p:cNvSpPr>
          <p:nvPr/>
        </p:nvSpPr>
        <p:spPr bwMode="auto">
          <a:xfrm>
            <a:off x="16306800" y="4399973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7</a:t>
            </a:r>
            <a:r>
              <a:rPr kumimoji="0" lang="en-US" alt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11048259" y="7869848"/>
            <a:ext cx="6934942" cy="2035669"/>
          </a:xfrm>
          <a:prstGeom prst="cloudCallout">
            <a:avLst>
              <a:gd name="adj1" fmla="val -57261"/>
              <a:gd name="adj2" fmla="val -60101"/>
            </a:avLst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3200" b="1" i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32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chỉ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đặc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biệt</a:t>
            </a:r>
            <a:r>
              <a:rPr lang="en-US" sz="3200" b="1" i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lang="vi-VN" sz="32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vi-VN" sz="3200" dirty="0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0055" y="5748105"/>
            <a:ext cx="1338448" cy="1864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4.81481E-6 L -0.60217 0.48533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3" y="2425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3.58025E-6 L -0.09349 0.51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9" y="2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9.87654E-7 L -0.08603 0.5135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00339 0.2567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1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01875 0.2512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/>
      <p:bldP spid="200" grpId="0"/>
      <p:bldP spid="201" grpId="0"/>
      <p:bldP spid="253" grpId="0"/>
      <p:bldP spid="254" grpId="0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06593" y="8447618"/>
            <a:ext cx="1752429" cy="1839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97570">
            <a:off x="15504075" y="3159248"/>
            <a:ext cx="2487924" cy="245626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9357"/>
          <a:stretch>
            <a:fillRect/>
          </a:stretch>
        </p:blipFill>
        <p:spPr>
          <a:xfrm flipH="1">
            <a:off x="1827500" y="218879"/>
            <a:ext cx="14791964" cy="51292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37486" y="218879"/>
            <a:ext cx="3790976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800"/>
              </a:lnSpc>
            </a:pPr>
            <a:r>
              <a:rPr lang="en-US" sz="4800" b="1" u="sng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Kết</a:t>
            </a:r>
            <a:r>
              <a:rPr lang="en-US" sz="4800" b="1" u="sng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luận</a:t>
            </a:r>
            <a:r>
              <a:rPr lang="en-US" sz="4800" b="1" u="sng" dirty="0" smtClean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  <a:endParaRPr lang="en-US" sz="4800" b="1" u="sng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0746" y="1554445"/>
            <a:ext cx="1310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4400" b="1" i="1" dirty="0">
                <a:solidFill>
                  <a:srgbClr val="000000"/>
                </a:solidFill>
                <a:ea typeface="Calibri" panose="020F0502020204030204" pitchFamily="34" charset="0"/>
              </a:rPr>
              <a:t>Các số -1, -2, -3, … là các số nguyên âm</a:t>
            </a:r>
            <a:r>
              <a:rPr lang="vi-VN" sz="44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4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5415" y="2592559"/>
            <a:ext cx="126363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vi-VN" sz="4400" b="1" i="1" dirty="0">
                <a:solidFill>
                  <a:srgbClr val="000000"/>
                </a:solidFill>
                <a:ea typeface="Calibri" panose="020F0502020204030204" pitchFamily="34" charset="0"/>
              </a:rPr>
              <a:t>Số nguyên âm được nhận biết bằng dấu </a:t>
            </a:r>
            <a:r>
              <a:rPr lang="vi-VN" sz="44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“-” </a:t>
            </a:r>
            <a:r>
              <a:rPr lang="vi-VN" sz="4400" b="1" i="1" dirty="0">
                <a:solidFill>
                  <a:srgbClr val="000000"/>
                </a:solidFill>
                <a:ea typeface="Calibri" panose="020F0502020204030204" pitchFamily="34" charset="0"/>
              </a:rPr>
              <a:t>ở trước số tự nhiên khác 0.</a:t>
            </a:r>
            <a:endParaRPr lang="en-US" sz="4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651" y="471497"/>
            <a:ext cx="1285875" cy="124777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9357"/>
          <a:stretch>
            <a:fillRect/>
          </a:stretch>
        </p:blipFill>
        <p:spPr>
          <a:xfrm flipH="1">
            <a:off x="1956073" y="5240104"/>
            <a:ext cx="14791964" cy="5129203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3658877" y="5331244"/>
            <a:ext cx="3790976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800"/>
              </a:lnSpc>
            </a:pPr>
            <a:r>
              <a:rPr lang="en-US" sz="4800" b="1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Lưu</a:t>
            </a:r>
            <a:r>
              <a:rPr lang="en-US" sz="48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ý</a:t>
            </a:r>
            <a:endParaRPr lang="en-US" sz="4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44076" y="6973856"/>
            <a:ext cx="13758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 smtClean="0"/>
              <a:t>-</a:t>
            </a:r>
            <a:r>
              <a:rPr lang="en-US" sz="4400" b="1" dirty="0" smtClean="0"/>
              <a:t> </a:t>
            </a:r>
            <a:r>
              <a:rPr lang="vi-VN" sz="4400" b="1" dirty="0" smtClean="0"/>
              <a:t>5 </a:t>
            </a:r>
            <a:r>
              <a:rPr lang="vi-VN" sz="4400" b="1" dirty="0"/>
              <a:t>là số nguyên âm, đọc là: âm năm hoặc trừ năm.</a:t>
            </a:r>
            <a:endParaRPr lang="en-US" sz="4400" b="1" dirty="0"/>
          </a:p>
        </p:txBody>
      </p:sp>
      <p:sp>
        <p:nvSpPr>
          <p:cNvPr id="23" name="Rectangle 22"/>
          <p:cNvSpPr/>
          <p:nvPr/>
        </p:nvSpPr>
        <p:spPr>
          <a:xfrm>
            <a:off x="2344076" y="8286860"/>
            <a:ext cx="12636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i="1" dirty="0" smtClean="0">
                <a:ea typeface="Calibri" panose="020F0502020204030204" pitchFamily="34" charset="0"/>
              </a:rPr>
              <a:t>- </a:t>
            </a:r>
            <a:r>
              <a:rPr lang="vi-VN" sz="4400" b="1" dirty="0"/>
              <a:t>Âm ba được viết là -3.</a:t>
            </a:r>
            <a:endParaRPr lang="en-US" sz="4400" b="1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768">
            <a:off x="1016310" y="734054"/>
            <a:ext cx="1313732" cy="26564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751" y="5600700"/>
            <a:ext cx="596869" cy="112053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142436" y="666180"/>
            <a:ext cx="17373600" cy="9563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06550" y="-230931"/>
            <a:ext cx="2220462" cy="27018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2157" y="8877296"/>
            <a:ext cx="2220462" cy="13322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28600" y="-317794"/>
            <a:ext cx="1622690" cy="151057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94090" y="539655"/>
            <a:ext cx="2752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rgbClr val="002060"/>
                </a:solidFill>
                <a:ea typeface="Calibri" panose="020F0502020204030204" pitchFamily="34" charset="0"/>
              </a:rPr>
              <a:t>Ví</a:t>
            </a:r>
            <a:r>
              <a:rPr lang="en-US" sz="4000" b="1" i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a typeface="Calibri" panose="020F0502020204030204" pitchFamily="34" charset="0"/>
              </a:rPr>
              <a:t>dụ</a:t>
            </a:r>
            <a:r>
              <a:rPr lang="vi-VN" sz="40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en-US" sz="4000" b="1" i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7814" y="1487571"/>
            <a:ext cx="11557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a)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Đọc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sau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-17 ; -28 ; -84.  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06003" y="3411716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-84: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trừ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)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tám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mươi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tư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2253" y="2427742"/>
            <a:ext cx="6862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-17: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trừ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)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mười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bảy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;   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860767" y="2427742"/>
            <a:ext cx="7920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-28: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trừ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)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mươi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tám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;   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4209" y="3998086"/>
            <a:ext cx="63304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b)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Viết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sau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09115" y="4800705"/>
            <a:ext cx="2322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chín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;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41619" y="4859159"/>
            <a:ext cx="30612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trừ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mười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ba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872313" y="4896353"/>
            <a:ext cx="6285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bốn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trăm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ba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mươi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hai</a:t>
            </a:r>
            <a:r>
              <a:rPr lang="en-US" sz="4000" i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en-US" sz="40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20758" y="5634357"/>
            <a:ext cx="727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-9</a:t>
            </a:r>
            <a:endParaRPr lang="en-US" sz="4000" b="1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53186" y="5667483"/>
            <a:ext cx="15283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-13 </a:t>
            </a:r>
            <a:endParaRPr lang="en-US" sz="4000" b="1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579517" y="5667483"/>
            <a:ext cx="1318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>
                <a:solidFill>
                  <a:srgbClr val="000000"/>
                </a:solidFill>
                <a:ea typeface="Calibri" panose="020F0502020204030204" pitchFamily="34" charset="0"/>
              </a:rPr>
              <a:t>-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432 </a:t>
            </a:r>
            <a:endParaRPr lang="en-US" sz="4000" b="1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56157" y="6395468"/>
            <a:ext cx="148575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c)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nguyên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kh</a:t>
            </a:r>
            <a:r>
              <a:rPr lang="vi-VN" sz="4000" b="1" i="1" dirty="0">
                <a:solidFill>
                  <a:srgbClr val="000000"/>
                </a:solidFill>
                <a:ea typeface="Calibri" panose="020F0502020204030204" pitchFamily="34" charset="0"/>
              </a:rPr>
              <a:t>ô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ng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nguyên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trong các số sau</a:t>
            </a:r>
            <a:r>
              <a:rPr lang="vi-VN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r>
              <a:rPr lang="en-US" sz="40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-7; 0; 6?</a:t>
            </a:r>
            <a:endParaRPr lang="en-US" sz="4000" b="1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51190" y="8266206"/>
            <a:ext cx="457849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 b="1" i="1" dirty="0">
                <a:solidFill>
                  <a:srgbClr val="000000"/>
                </a:solidFill>
                <a:ea typeface="Calibri" panose="020F0502020204030204" pitchFamily="34" charset="0"/>
              </a:rPr>
              <a:t>-</a:t>
            </a:r>
            <a:r>
              <a:rPr lang="vi-VN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7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nguyên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r>
              <a:rPr lang="vi-VN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30897" y="8271281"/>
            <a:ext cx="70310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0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và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6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nguyên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âm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9357"/>
          <a:stretch>
            <a:fillRect/>
          </a:stretch>
        </p:blipFill>
        <p:spPr>
          <a:xfrm flipH="1">
            <a:off x="1419255" y="844908"/>
            <a:ext cx="15495222" cy="8996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4675">
            <a:off x="16444087" y="7413483"/>
            <a:ext cx="969684" cy="22598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361989"/>
            <a:ext cx="1482625" cy="133975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81600" y="1133019"/>
            <a:ext cx="8550166" cy="2667000"/>
          </a:xfrm>
          <a:prstGeom prst="roundRect">
            <a:avLst>
              <a:gd name="adj" fmla="val 1853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4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1:</a:t>
            </a:r>
            <a:endParaRPr lang="en-US" sz="44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a)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: -54</a:t>
            </a:r>
            <a:endParaRPr lang="en-US" sz="44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 Vi</a:t>
            </a:r>
            <a:r>
              <a:rPr lang="vi-VN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ế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vi-VN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ín</a:t>
            </a:r>
            <a:r>
              <a:rPr lang="en-US" sz="4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mươi</a:t>
            </a:r>
            <a:endParaRPr lang="en-US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3848101"/>
            <a:ext cx="3124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002060"/>
                </a:solidFill>
              </a:rPr>
              <a:t>Trả</a:t>
            </a:r>
            <a:r>
              <a:rPr lang="en-US" sz="4400" b="1" u="sng" dirty="0" smtClean="0">
                <a:solidFill>
                  <a:srgbClr val="002060"/>
                </a:solidFill>
              </a:rPr>
              <a:t> </a:t>
            </a:r>
            <a:r>
              <a:rPr lang="en-US" sz="4400" b="1" u="sng" dirty="0" err="1" smtClean="0">
                <a:solidFill>
                  <a:srgbClr val="002060"/>
                </a:solidFill>
              </a:rPr>
              <a:t>lời</a:t>
            </a:r>
            <a:r>
              <a:rPr lang="en-US" sz="4400" b="1" u="sng" dirty="0" smtClean="0">
                <a:solidFill>
                  <a:srgbClr val="002060"/>
                </a:solidFill>
              </a:rPr>
              <a:t>:</a:t>
            </a:r>
            <a:endParaRPr lang="vi-VN" sz="4400" b="1" u="sng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3000" y="4958524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a) -54 : </a:t>
            </a:r>
            <a:r>
              <a:rPr lang="en-US" sz="4400" dirty="0" err="1" smtClean="0">
                <a:solidFill>
                  <a:srgbClr val="FF0000"/>
                </a:solidFill>
              </a:rPr>
              <a:t>Âm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năm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mươi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tư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6465397"/>
            <a:ext cx="982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b) </a:t>
            </a:r>
            <a:r>
              <a:rPr lang="en-US" sz="4400" dirty="0" err="1">
                <a:cs typeface="Times New Roman" panose="02020603050405020304" pitchFamily="18" charset="0"/>
              </a:rPr>
              <a:t>âm</a:t>
            </a:r>
            <a:r>
              <a:rPr lang="en-US" sz="4400" dirty="0"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cs typeface="Times New Roman" panose="02020603050405020304" pitchFamily="18" charset="0"/>
              </a:rPr>
              <a:t>ch</a:t>
            </a:r>
            <a:r>
              <a:rPr lang="vi-VN" sz="4400" dirty="0">
                <a:cs typeface="Times New Roman" panose="02020603050405020304" pitchFamily="18" charset="0"/>
              </a:rPr>
              <a:t>ín</a:t>
            </a:r>
            <a:r>
              <a:rPr lang="en-US" sz="4400" dirty="0"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cs typeface="Times New Roman" panose="02020603050405020304" pitchFamily="18" charset="0"/>
              </a:rPr>
              <a:t>mươi</a:t>
            </a:r>
            <a:r>
              <a:rPr lang="en-US" sz="4400" dirty="0" smtClean="0">
                <a:cs typeface="Times New Roman" panose="02020603050405020304" pitchFamily="18" charset="0"/>
              </a:rPr>
              <a:t>: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-90.</a:t>
            </a:r>
            <a:endParaRPr lang="vi-VN" sz="4400" dirty="0">
              <a:solidFill>
                <a:srgbClr val="FF0000"/>
              </a:solidFill>
            </a:endParaRP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8407" y="148216"/>
            <a:ext cx="2021050" cy="196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905" y="430281"/>
            <a:ext cx="15972695" cy="1934700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916679" y="430281"/>
            <a:ext cx="14170492" cy="169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nguyên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âm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được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sử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dụng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trong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nhiều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tình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huống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thực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tiễn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cuộc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sống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01038" flipH="1">
            <a:off x="16796223" y="97609"/>
            <a:ext cx="1070620" cy="20955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4837" y="8597816"/>
            <a:ext cx="1591939" cy="173723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32271" y="3221969"/>
            <a:ext cx="3657600" cy="4519938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33" name="Group 32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B80E0F">
                    <a:shade val="50000"/>
                  </a:srgbClr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942397" y="1095720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kumimoji="0" lang="en-US" alt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034472" y="2558473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</a:t>
                </a:r>
                <a:r>
                  <a:rPr kumimoji="0" lang="en-US" altLang="en-US" sz="4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US" altLang="en-US" sz="4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kumimoji="0" lang="en-US" alt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402660" y="6663889"/>
            <a:ext cx="2801073" cy="10780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2</a:t>
            </a:r>
            <a:r>
              <a:rPr kumimoji="0" lang="en-US" altLang="en-US" sz="4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3195" y="8534442"/>
            <a:ext cx="623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là</a:t>
            </a:r>
            <a:r>
              <a:rPr lang="en-US" sz="4400" dirty="0" smtClean="0"/>
              <a:t>: </a:t>
            </a:r>
            <a:r>
              <a:rPr lang="en-US" sz="4400" b="1" dirty="0" err="1" smtClean="0">
                <a:solidFill>
                  <a:srgbClr val="FF0000"/>
                </a:solidFill>
              </a:rPr>
              <a:t>Âm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hai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</a:t>
            </a:r>
            <a:r>
              <a:rPr lang="en-US" sz="4400" b="1" dirty="0" smtClean="0">
                <a:solidFill>
                  <a:srgbClr val="FF0000"/>
                </a:solidFill>
              </a:rPr>
              <a:t> C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5949444" y="6633492"/>
            <a:ext cx="2801073" cy="10780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7</a:t>
            </a:r>
            <a:r>
              <a:rPr kumimoji="0" lang="en-US" altLang="en-US" sz="4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17996" y="8534442"/>
            <a:ext cx="623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	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là</a:t>
            </a:r>
            <a:r>
              <a:rPr lang="en-US" sz="4400" dirty="0" smtClean="0"/>
              <a:t>: 	</a:t>
            </a:r>
            <a:r>
              <a:rPr lang="en-US" sz="4400" b="1" dirty="0" smtClean="0"/>
              <a:t>……</a:t>
            </a:r>
            <a:endParaRPr lang="vi-VN" sz="4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9219190" y="8496300"/>
            <a:ext cx="623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Âm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bảy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độ</a:t>
            </a:r>
            <a:r>
              <a:rPr lang="en-US" sz="4400" dirty="0" smtClean="0">
                <a:solidFill>
                  <a:srgbClr val="FF0000"/>
                </a:solidFill>
              </a:rPr>
              <a:t> C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56" name="Cloud 55"/>
          <p:cNvSpPr/>
          <p:nvPr/>
        </p:nvSpPr>
        <p:spPr>
          <a:xfrm>
            <a:off x="5176007" y="2781300"/>
            <a:ext cx="8313801" cy="242488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 err="1" smtClean="0">
                <a:solidFill>
                  <a:srgbClr val="002060"/>
                </a:solidFill>
              </a:rPr>
              <a:t>Dùng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chỉ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dưới</a:t>
            </a:r>
            <a:r>
              <a:rPr lang="en-US" sz="4000" b="1" dirty="0">
                <a:solidFill>
                  <a:srgbClr val="002060"/>
                </a:solidFill>
              </a:rPr>
              <a:t> 0</a:t>
            </a:r>
            <a:r>
              <a:rPr lang="en-US" sz="4000" b="1" baseline="30000" dirty="0">
                <a:solidFill>
                  <a:srgbClr val="002060"/>
                </a:solidFill>
              </a:rPr>
              <a:t>o</a:t>
            </a:r>
            <a:r>
              <a:rPr lang="en-US" sz="4000" b="1" dirty="0">
                <a:solidFill>
                  <a:srgbClr val="002060"/>
                </a:solidFill>
              </a:rPr>
              <a:t>C</a:t>
            </a:r>
            <a:endParaRPr lang="vi-VN" sz="4000" b="1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endParaRPr lang="vi-VN" sz="4000" b="1" dirty="0">
              <a:solidFill>
                <a:srgbClr val="00206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494551" y="3235227"/>
            <a:ext cx="3724639" cy="4576785"/>
            <a:chOff x="2345013" y="1442399"/>
            <a:chExt cx="1504950" cy="2159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7254" y="1498500"/>
              <a:ext cx="820467" cy="873657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44" name="Group 43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ln w="19050" cap="flat" cmpd="sng" algn="ctr">
                  <a:solidFill>
                    <a:srgbClr val="B80E0F">
                      <a:shade val="50000"/>
                    </a:srgbClr>
                  </a:solidFill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934166" y="1083112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4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kumimoji="0" lang="en-US" altLang="en-US" sz="4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507418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4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– 7</a:t>
                  </a:r>
                  <a:r>
                    <a:rPr kumimoji="0" lang="en-US" altLang="en-US" sz="4400" b="1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kumimoji="0" lang="en-US" altLang="en-US" sz="4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endParaRPr kumimoji="0" lang="en-US" altLang="en-US" sz="4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5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9051" y="818484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2.71605E-6 L 0.26302 -0.004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32099E-6 L -0.02882 0.181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9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-0.02882 0.1813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9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39" grpId="1"/>
      <p:bldP spid="40" grpId="0"/>
      <p:bldP spid="40" grpId="1"/>
      <p:bldP spid="49" grpId="0"/>
      <p:bldP spid="49" grpId="1"/>
      <p:bldP spid="50" grpId="0"/>
      <p:bldP spid="51" grpId="0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3214</Words>
  <Application>WPS Presentation</Application>
  <PresentationFormat>Custom</PresentationFormat>
  <Paragraphs>302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Arial</vt:lpstr>
      <vt:lpstr>Tahoma</vt:lpstr>
      <vt:lpstr>Calibri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HP</cp:lastModifiedBy>
  <cp:revision>38</cp:revision>
  <dcterms:created xsi:type="dcterms:W3CDTF">2006-08-16T00:00:00Z</dcterms:created>
  <dcterms:modified xsi:type="dcterms:W3CDTF">2023-11-08T01:20:34Z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09C43B1D1A004577BA26CB0B0B867C9E_12</vt:lpwstr>
  </property>
  <property fmtid="{D5CDD505-2E9C-101B-9397-08002B2CF9AE}" pid="3" name="KSOProductBuildVer">
    <vt:lpwstr>1033-12.2.0.13306</vt:lpwstr>
  </property>
</Properties>
</file>