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66" r:id="rId2"/>
    <p:sldId id="267" r:id="rId3"/>
    <p:sldId id="268" r:id="rId4"/>
    <p:sldId id="269" r:id="rId5"/>
    <p:sldId id="258" r:id="rId6"/>
    <p:sldId id="259" r:id="rId7"/>
    <p:sldId id="270" r:id="rId8"/>
    <p:sldId id="271" r:id="rId9"/>
    <p:sldId id="272" r:id="rId10"/>
    <p:sldId id="260" r:id="rId11"/>
    <p:sldId id="261" r:id="rId12"/>
    <p:sldId id="262" r:id="rId13"/>
    <p:sldId id="263"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Lst>
  <p:sldSz cx="18288000" cy="10287000"/>
  <p:notesSz cx="6858000" cy="9144000"/>
  <p:embeddedFontLst>
    <p:embeddedFont>
      <p:font typeface="DengXian" panose="020B0604020202020204" charset="0"/>
      <p:regular r:id="rId29"/>
      <p:bold r:id="rId30"/>
    </p:embeddedFont>
    <p:embeddedFont>
      <p:font typeface="SVN-HC Green Grove" panose="02000000000000000000" charset="0"/>
      <p:regular r:id="rId31"/>
    </p:embeddedFont>
    <p:embeddedFont>
      <p:font typeface="SVN-HC Carosello" panose="00000500000000000000" charset="0"/>
      <p:regular r:id="rId32"/>
    </p:embeddedFont>
    <p:embeddedFont>
      <p:font typeface="Calibri" panose="020F0502020204030204" pitchFamily="34" charset="0"/>
      <p:regular r:id="rId33"/>
      <p:bold r:id="rId34"/>
      <p:italic r:id="rId35"/>
      <p:boldItalic r:id="rId36"/>
    </p:embeddedFont>
    <p:embeddedFont>
      <p:font typeface="Roboto Condensed" panose="020B0604020202020204" charset="0"/>
      <p:regular r:id="rId37"/>
      <p:bold r:id="rId38"/>
      <p:italic r:id="rId39"/>
      <p:boldItalic r:id="rId40"/>
    </p:embeddedFont>
    <p:embeddedFont>
      <p:font typeface="SVN-HC Rostrum" panose="02000506000000020003" charset="0"/>
      <p:regular r:id="rId41"/>
    </p:embeddedFont>
    <p:embeddedFont>
      <p:font typeface="Roboto Condensed Bold" panose="020B060402020202020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716ADE-6D10-4B3C-A756-27B991736D35}" v="8" dt="2022-07-30T14:05:17.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2" autoAdjust="0"/>
    <p:restoredTop sz="94648" autoAdjust="0"/>
  </p:normalViewPr>
  <p:slideViewPr>
    <p:cSldViewPr>
      <p:cViewPr varScale="1">
        <p:scale>
          <a:sx n="47" d="100"/>
          <a:sy n="47" d="100"/>
        </p:scale>
        <p:origin x="69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18716ADE-6D10-4B3C-A756-27B991736D35}"/>
    <pc:docChg chg="modSld">
      <pc:chgData name="TRAN TRI KHANG" userId="2b69f38f-e97b-4795-a559-774dc1ef1bed" providerId="ADAL" clId="{18716ADE-6D10-4B3C-A756-27B991736D35}" dt="2022-07-30T14:05:48.817" v="29" actId="2711"/>
      <pc:docMkLst>
        <pc:docMk/>
      </pc:docMkLst>
      <pc:sldChg chg="modSp mod">
        <pc:chgData name="TRAN TRI KHANG" userId="2b69f38f-e97b-4795-a559-774dc1ef1bed" providerId="ADAL" clId="{18716ADE-6D10-4B3C-A756-27B991736D35}" dt="2022-07-30T13:56:35.699" v="5" actId="20577"/>
        <pc:sldMkLst>
          <pc:docMk/>
          <pc:sldMk cId="0" sldId="256"/>
        </pc:sldMkLst>
        <pc:spChg chg="mod">
          <ac:chgData name="TRAN TRI KHANG" userId="2b69f38f-e97b-4795-a559-774dc1ef1bed" providerId="ADAL" clId="{18716ADE-6D10-4B3C-A756-27B991736D35}" dt="2022-07-30T13:56:35.699" v="5" actId="20577"/>
          <ac:spMkLst>
            <pc:docMk/>
            <pc:sldMk cId="0" sldId="256"/>
            <ac:spMk id="4" creationId="{00000000-0000-0000-0000-000000000000}"/>
          </ac:spMkLst>
        </pc:spChg>
        <pc:spChg chg="mod">
          <ac:chgData name="TRAN TRI KHANG" userId="2b69f38f-e97b-4795-a559-774dc1ef1bed" providerId="ADAL" clId="{18716ADE-6D10-4B3C-A756-27B991736D35}" dt="2022-07-30T13:56:28.570" v="3" actId="14100"/>
          <ac:spMkLst>
            <pc:docMk/>
            <pc:sldMk cId="0" sldId="256"/>
            <ac:spMk id="8" creationId="{00000000-0000-0000-0000-000000000000}"/>
          </ac:spMkLst>
        </pc:spChg>
        <pc:spChg chg="mod">
          <ac:chgData name="TRAN TRI KHANG" userId="2b69f38f-e97b-4795-a559-774dc1ef1bed" providerId="ADAL" clId="{18716ADE-6D10-4B3C-A756-27B991736D35}" dt="2022-07-30T13:56:22.058" v="2" actId="2711"/>
          <ac:spMkLst>
            <pc:docMk/>
            <pc:sldMk cId="0" sldId="256"/>
            <ac:spMk id="17" creationId="{00000000-0000-0000-0000-000000000000}"/>
          </ac:spMkLst>
        </pc:spChg>
        <pc:spChg chg="mod">
          <ac:chgData name="TRAN TRI KHANG" userId="2b69f38f-e97b-4795-a559-774dc1ef1bed" providerId="ADAL" clId="{18716ADE-6D10-4B3C-A756-27B991736D35}" dt="2022-07-30T13:56:22.058" v="2" actId="2711"/>
          <ac:spMkLst>
            <pc:docMk/>
            <pc:sldMk cId="0" sldId="256"/>
            <ac:spMk id="18" creationId="{00000000-0000-0000-0000-000000000000}"/>
          </ac:spMkLst>
        </pc:spChg>
        <pc:spChg chg="mod">
          <ac:chgData name="TRAN TRI KHANG" userId="2b69f38f-e97b-4795-a559-774dc1ef1bed" providerId="ADAL" clId="{18716ADE-6D10-4B3C-A756-27B991736D35}" dt="2022-07-30T13:56:22.058" v="2" actId="2711"/>
          <ac:spMkLst>
            <pc:docMk/>
            <pc:sldMk cId="0" sldId="256"/>
            <ac:spMk id="19" creationId="{00000000-0000-0000-0000-000000000000}"/>
          </ac:spMkLst>
        </pc:spChg>
      </pc:sldChg>
      <pc:sldChg chg="modSp mod">
        <pc:chgData name="TRAN TRI KHANG" userId="2b69f38f-e97b-4795-a559-774dc1ef1bed" providerId="ADAL" clId="{18716ADE-6D10-4B3C-A756-27B991736D35}" dt="2022-07-30T14:02:45.343" v="9" actId="2711"/>
        <pc:sldMkLst>
          <pc:docMk/>
          <pc:sldMk cId="0" sldId="258"/>
        </pc:sldMkLst>
        <pc:spChg chg="mod">
          <ac:chgData name="TRAN TRI KHANG" userId="2b69f38f-e97b-4795-a559-774dc1ef1bed" providerId="ADAL" clId="{18716ADE-6D10-4B3C-A756-27B991736D35}" dt="2022-07-30T14:02:23.623" v="8" actId="2711"/>
          <ac:spMkLst>
            <pc:docMk/>
            <pc:sldMk cId="0" sldId="258"/>
            <ac:spMk id="26" creationId="{00000000-0000-0000-0000-000000000000}"/>
          </ac:spMkLst>
        </pc:spChg>
        <pc:spChg chg="mod">
          <ac:chgData name="TRAN TRI KHANG" userId="2b69f38f-e97b-4795-a559-774dc1ef1bed" providerId="ADAL" clId="{18716ADE-6D10-4B3C-A756-27B991736D35}" dt="2022-07-30T14:02:45.343" v="9" actId="2711"/>
          <ac:spMkLst>
            <pc:docMk/>
            <pc:sldMk cId="0" sldId="258"/>
            <ac:spMk id="28" creationId="{00000000-0000-0000-0000-000000000000}"/>
          </ac:spMkLst>
        </pc:spChg>
        <pc:spChg chg="mod">
          <ac:chgData name="TRAN TRI KHANG" userId="2b69f38f-e97b-4795-a559-774dc1ef1bed" providerId="ADAL" clId="{18716ADE-6D10-4B3C-A756-27B991736D35}" dt="2022-07-30T13:57:43.293" v="7" actId="2711"/>
          <ac:spMkLst>
            <pc:docMk/>
            <pc:sldMk cId="0" sldId="258"/>
            <ac:spMk id="29" creationId="{00000000-0000-0000-0000-000000000000}"/>
          </ac:spMkLst>
        </pc:spChg>
        <pc:spChg chg="mod">
          <ac:chgData name="TRAN TRI KHANG" userId="2b69f38f-e97b-4795-a559-774dc1ef1bed" providerId="ADAL" clId="{18716ADE-6D10-4B3C-A756-27B991736D35}" dt="2022-07-30T13:57:34.053" v="6" actId="2711"/>
          <ac:spMkLst>
            <pc:docMk/>
            <pc:sldMk cId="0" sldId="258"/>
            <ac:spMk id="33" creationId="{00000000-0000-0000-0000-000000000000}"/>
          </ac:spMkLst>
        </pc:spChg>
        <pc:spChg chg="mod">
          <ac:chgData name="TRAN TRI KHANG" userId="2b69f38f-e97b-4795-a559-774dc1ef1bed" providerId="ADAL" clId="{18716ADE-6D10-4B3C-A756-27B991736D35}" dt="2022-07-30T13:57:34.053" v="6" actId="2711"/>
          <ac:spMkLst>
            <pc:docMk/>
            <pc:sldMk cId="0" sldId="258"/>
            <ac:spMk id="34" creationId="{00000000-0000-0000-0000-000000000000}"/>
          </ac:spMkLst>
        </pc:spChg>
        <pc:spChg chg="mod">
          <ac:chgData name="TRAN TRI KHANG" userId="2b69f38f-e97b-4795-a559-774dc1ef1bed" providerId="ADAL" clId="{18716ADE-6D10-4B3C-A756-27B991736D35}" dt="2022-07-30T13:57:34.053" v="6" actId="2711"/>
          <ac:spMkLst>
            <pc:docMk/>
            <pc:sldMk cId="0" sldId="258"/>
            <ac:spMk id="35" creationId="{00000000-0000-0000-0000-000000000000}"/>
          </ac:spMkLst>
        </pc:spChg>
      </pc:sldChg>
      <pc:sldChg chg="modSp mod">
        <pc:chgData name="TRAN TRI KHANG" userId="2b69f38f-e97b-4795-a559-774dc1ef1bed" providerId="ADAL" clId="{18716ADE-6D10-4B3C-A756-27B991736D35}" dt="2022-07-30T14:02:53.605" v="10" actId="2711"/>
        <pc:sldMkLst>
          <pc:docMk/>
          <pc:sldMk cId="0" sldId="259"/>
        </pc:sldMkLst>
        <pc:spChg chg="mod">
          <ac:chgData name="TRAN TRI KHANG" userId="2b69f38f-e97b-4795-a559-774dc1ef1bed" providerId="ADAL" clId="{18716ADE-6D10-4B3C-A756-27B991736D35}" dt="2022-07-30T14:02:53.605" v="10" actId="2711"/>
          <ac:spMkLst>
            <pc:docMk/>
            <pc:sldMk cId="0" sldId="259"/>
            <ac:spMk id="20" creationId="{A70FFCB3-7AA6-72FD-853C-0865D3F010DF}"/>
          </ac:spMkLst>
        </pc:spChg>
        <pc:spChg chg="mod">
          <ac:chgData name="TRAN TRI KHANG" userId="2b69f38f-e97b-4795-a559-774dc1ef1bed" providerId="ADAL" clId="{18716ADE-6D10-4B3C-A756-27B991736D35}" dt="2022-07-30T14:02:53.605" v="10" actId="2711"/>
          <ac:spMkLst>
            <pc:docMk/>
            <pc:sldMk cId="0" sldId="259"/>
            <ac:spMk id="21" creationId="{3599CD69-B1EE-3804-F781-818222CFD280}"/>
          </ac:spMkLst>
        </pc:spChg>
        <pc:spChg chg="mod">
          <ac:chgData name="TRAN TRI KHANG" userId="2b69f38f-e97b-4795-a559-774dc1ef1bed" providerId="ADAL" clId="{18716ADE-6D10-4B3C-A756-27B991736D35}" dt="2022-07-30T14:02:53.605" v="10" actId="2711"/>
          <ac:spMkLst>
            <pc:docMk/>
            <pc:sldMk cId="0" sldId="259"/>
            <ac:spMk id="23" creationId="{A2AB7BEB-7E4A-8E2F-2EA6-5C5FA3C4CF96}"/>
          </ac:spMkLst>
        </pc:spChg>
      </pc:sldChg>
      <pc:sldChg chg="modSp mod">
        <pc:chgData name="TRAN TRI KHANG" userId="2b69f38f-e97b-4795-a559-774dc1ef1bed" providerId="ADAL" clId="{18716ADE-6D10-4B3C-A756-27B991736D35}" dt="2022-07-30T14:03:07.833" v="11" actId="2711"/>
        <pc:sldMkLst>
          <pc:docMk/>
          <pc:sldMk cId="0" sldId="260"/>
        </pc:sldMkLst>
        <pc:spChg chg="mod">
          <ac:chgData name="TRAN TRI KHANG" userId="2b69f38f-e97b-4795-a559-774dc1ef1bed" providerId="ADAL" clId="{18716ADE-6D10-4B3C-A756-27B991736D35}" dt="2022-07-30T14:03:07.833" v="11" actId="2711"/>
          <ac:spMkLst>
            <pc:docMk/>
            <pc:sldMk cId="0" sldId="260"/>
            <ac:spMk id="28" creationId="{8D95A998-7026-643B-3A3F-6695B539067B}"/>
          </ac:spMkLst>
        </pc:spChg>
        <pc:spChg chg="mod">
          <ac:chgData name="TRAN TRI KHANG" userId="2b69f38f-e97b-4795-a559-774dc1ef1bed" providerId="ADAL" clId="{18716ADE-6D10-4B3C-A756-27B991736D35}" dt="2022-07-30T14:03:07.833" v="11" actId="2711"/>
          <ac:spMkLst>
            <pc:docMk/>
            <pc:sldMk cId="0" sldId="260"/>
            <ac:spMk id="29" creationId="{917B7C8E-150F-1591-0987-56021CB19946}"/>
          </ac:spMkLst>
        </pc:spChg>
        <pc:spChg chg="mod">
          <ac:chgData name="TRAN TRI KHANG" userId="2b69f38f-e97b-4795-a559-774dc1ef1bed" providerId="ADAL" clId="{18716ADE-6D10-4B3C-A756-27B991736D35}" dt="2022-07-30T14:03:07.833" v="11" actId="2711"/>
          <ac:spMkLst>
            <pc:docMk/>
            <pc:sldMk cId="0" sldId="260"/>
            <ac:spMk id="31" creationId="{7970FA37-1139-142E-F669-9146B4FDCC85}"/>
          </ac:spMkLst>
        </pc:spChg>
      </pc:sldChg>
      <pc:sldChg chg="modSp mod">
        <pc:chgData name="TRAN TRI KHANG" userId="2b69f38f-e97b-4795-a559-774dc1ef1bed" providerId="ADAL" clId="{18716ADE-6D10-4B3C-A756-27B991736D35}" dt="2022-07-30T14:04:08.836" v="20" actId="113"/>
        <pc:sldMkLst>
          <pc:docMk/>
          <pc:sldMk cId="0" sldId="262"/>
        </pc:sldMkLst>
        <pc:spChg chg="mod">
          <ac:chgData name="TRAN TRI KHANG" userId="2b69f38f-e97b-4795-a559-774dc1ef1bed" providerId="ADAL" clId="{18716ADE-6D10-4B3C-A756-27B991736D35}" dt="2022-07-30T14:03:27.826" v="13" actId="2711"/>
          <ac:spMkLst>
            <pc:docMk/>
            <pc:sldMk cId="0" sldId="262"/>
            <ac:spMk id="9" creationId="{00000000-0000-0000-0000-000000000000}"/>
          </ac:spMkLst>
        </pc:spChg>
        <pc:spChg chg="mod">
          <ac:chgData name="TRAN TRI KHANG" userId="2b69f38f-e97b-4795-a559-774dc1ef1bed" providerId="ADAL" clId="{18716ADE-6D10-4B3C-A756-27B991736D35}" dt="2022-07-30T14:03:18.955" v="12" actId="2711"/>
          <ac:spMkLst>
            <pc:docMk/>
            <pc:sldMk cId="0" sldId="262"/>
            <ac:spMk id="18" creationId="{4061B743-5DF7-D904-6C00-06E3B547226B}"/>
          </ac:spMkLst>
        </pc:spChg>
        <pc:spChg chg="mod">
          <ac:chgData name="TRAN TRI KHANG" userId="2b69f38f-e97b-4795-a559-774dc1ef1bed" providerId="ADAL" clId="{18716ADE-6D10-4B3C-A756-27B991736D35}" dt="2022-07-30T14:03:18.955" v="12" actId="2711"/>
          <ac:spMkLst>
            <pc:docMk/>
            <pc:sldMk cId="0" sldId="262"/>
            <ac:spMk id="19" creationId="{1CE8CCD9-27AF-93E5-4656-D060308E83D0}"/>
          </ac:spMkLst>
        </pc:spChg>
        <pc:spChg chg="mod">
          <ac:chgData name="TRAN TRI KHANG" userId="2b69f38f-e97b-4795-a559-774dc1ef1bed" providerId="ADAL" clId="{18716ADE-6D10-4B3C-A756-27B991736D35}" dt="2022-07-30T14:03:18.955" v="12" actId="2711"/>
          <ac:spMkLst>
            <pc:docMk/>
            <pc:sldMk cId="0" sldId="262"/>
            <ac:spMk id="21" creationId="{4945B824-FC9C-2BCE-9C12-7B60129BAAD3}"/>
          </ac:spMkLst>
        </pc:spChg>
        <pc:graphicFrameChg chg="modGraphic">
          <ac:chgData name="TRAN TRI KHANG" userId="2b69f38f-e97b-4795-a559-774dc1ef1bed" providerId="ADAL" clId="{18716ADE-6D10-4B3C-A756-27B991736D35}" dt="2022-07-30T14:04:08.836" v="20" actId="113"/>
          <ac:graphicFrameMkLst>
            <pc:docMk/>
            <pc:sldMk cId="0" sldId="262"/>
            <ac:graphicFrameMk id="11" creationId="{00000000-0000-0000-0000-000000000000}"/>
          </ac:graphicFrameMkLst>
        </pc:graphicFrameChg>
      </pc:sldChg>
      <pc:sldChg chg="modSp mod">
        <pc:chgData name="TRAN TRI KHANG" userId="2b69f38f-e97b-4795-a559-774dc1ef1bed" providerId="ADAL" clId="{18716ADE-6D10-4B3C-A756-27B991736D35}" dt="2022-07-30T14:05:38.903" v="28" actId="113"/>
        <pc:sldMkLst>
          <pc:docMk/>
          <pc:sldMk cId="0" sldId="263"/>
        </pc:sldMkLst>
        <pc:spChg chg="mod">
          <ac:chgData name="TRAN TRI KHANG" userId="2b69f38f-e97b-4795-a559-774dc1ef1bed" providerId="ADAL" clId="{18716ADE-6D10-4B3C-A756-27B991736D35}" dt="2022-07-30T14:05:17.107" v="23" actId="2711"/>
          <ac:spMkLst>
            <pc:docMk/>
            <pc:sldMk cId="0" sldId="263"/>
            <ac:spMk id="12" creationId="{00000000-0000-0000-0000-000000000000}"/>
          </ac:spMkLst>
        </pc:spChg>
        <pc:spChg chg="mod">
          <ac:chgData name="TRAN TRI KHANG" userId="2b69f38f-e97b-4795-a559-774dc1ef1bed" providerId="ADAL" clId="{18716ADE-6D10-4B3C-A756-27B991736D35}" dt="2022-07-30T14:05:05.687" v="21" actId="2711"/>
          <ac:spMkLst>
            <pc:docMk/>
            <pc:sldMk cId="0" sldId="263"/>
            <ac:spMk id="19" creationId="{66F08A8B-A837-37BA-8FCC-67F88E566AF9}"/>
          </ac:spMkLst>
        </pc:spChg>
        <pc:spChg chg="mod">
          <ac:chgData name="TRAN TRI KHANG" userId="2b69f38f-e97b-4795-a559-774dc1ef1bed" providerId="ADAL" clId="{18716ADE-6D10-4B3C-A756-27B991736D35}" dt="2022-07-30T14:05:05.687" v="21" actId="2711"/>
          <ac:spMkLst>
            <pc:docMk/>
            <pc:sldMk cId="0" sldId="263"/>
            <ac:spMk id="20" creationId="{1F884D4E-40AF-A958-C077-81A5545B2CAD}"/>
          </ac:spMkLst>
        </pc:spChg>
        <pc:spChg chg="mod">
          <ac:chgData name="TRAN TRI KHANG" userId="2b69f38f-e97b-4795-a559-774dc1ef1bed" providerId="ADAL" clId="{18716ADE-6D10-4B3C-A756-27B991736D35}" dt="2022-07-30T14:05:05.687" v="21" actId="2711"/>
          <ac:spMkLst>
            <pc:docMk/>
            <pc:sldMk cId="0" sldId="263"/>
            <ac:spMk id="22" creationId="{992D105C-6067-627C-2AAD-44E995773D99}"/>
          </ac:spMkLst>
        </pc:spChg>
        <pc:graphicFrameChg chg="modGraphic">
          <ac:chgData name="TRAN TRI KHANG" userId="2b69f38f-e97b-4795-a559-774dc1ef1bed" providerId="ADAL" clId="{18716ADE-6D10-4B3C-A756-27B991736D35}" dt="2022-07-30T14:05:38.903" v="28" actId="113"/>
          <ac:graphicFrameMkLst>
            <pc:docMk/>
            <pc:sldMk cId="0" sldId="263"/>
            <ac:graphicFrameMk id="10" creationId="{00000000-0000-0000-0000-000000000000}"/>
          </ac:graphicFrameMkLst>
        </pc:graphicFrameChg>
      </pc:sldChg>
      <pc:sldChg chg="modSp mod">
        <pc:chgData name="TRAN TRI KHANG" userId="2b69f38f-e97b-4795-a559-774dc1ef1bed" providerId="ADAL" clId="{18716ADE-6D10-4B3C-A756-27B991736D35}" dt="2022-07-30T14:05:48.817" v="29" actId="2711"/>
        <pc:sldMkLst>
          <pc:docMk/>
          <pc:sldMk cId="0" sldId="264"/>
        </pc:sldMkLst>
        <pc:spChg chg="mod">
          <ac:chgData name="TRAN TRI KHANG" userId="2b69f38f-e97b-4795-a559-774dc1ef1bed" providerId="ADAL" clId="{18716ADE-6D10-4B3C-A756-27B991736D35}" dt="2022-07-30T14:05:48.817" v="29" actId="2711"/>
          <ac:spMkLst>
            <pc:docMk/>
            <pc:sldMk cId="0" sldId="264"/>
            <ac:spMk id="29" creationId="{F15DE3C4-516C-E19E-1F8E-6E64DA93CB9E}"/>
          </ac:spMkLst>
        </pc:spChg>
        <pc:spChg chg="mod">
          <ac:chgData name="TRAN TRI KHANG" userId="2b69f38f-e97b-4795-a559-774dc1ef1bed" providerId="ADAL" clId="{18716ADE-6D10-4B3C-A756-27B991736D35}" dt="2022-07-30T14:05:48.817" v="29" actId="2711"/>
          <ac:spMkLst>
            <pc:docMk/>
            <pc:sldMk cId="0" sldId="264"/>
            <ac:spMk id="30" creationId="{A4FA4CB5-ADC9-B833-8353-E1C331223DD9}"/>
          </ac:spMkLst>
        </pc:spChg>
        <pc:spChg chg="mod">
          <ac:chgData name="TRAN TRI KHANG" userId="2b69f38f-e97b-4795-a559-774dc1ef1bed" providerId="ADAL" clId="{18716ADE-6D10-4B3C-A756-27B991736D35}" dt="2022-07-30T14:05:48.817" v="29" actId="2711"/>
          <ac:spMkLst>
            <pc:docMk/>
            <pc:sldMk cId="0" sldId="264"/>
            <ac:spMk id="32" creationId="{7F7B1C7D-5F11-705F-32FE-A0B7A8564D7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97FC0-B24D-4F5D-A4B1-244D8DD41C73}"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0E714-6D31-4BC5-8D8B-33ECCEF93B3D}" type="slidenum">
              <a:rPr lang="en-US" smtClean="0"/>
              <a:t>‹#›</a:t>
            </a:fld>
            <a:endParaRPr lang="en-US"/>
          </a:p>
        </p:txBody>
      </p:sp>
    </p:spTree>
    <p:extLst>
      <p:ext uri="{BB962C8B-B14F-4D97-AF65-F5344CB8AC3E}">
        <p14:creationId xmlns:p14="http://schemas.microsoft.com/office/powerpoint/2010/main" val="1019294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357772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40374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504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00427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40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9873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9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92A23D-2E84-40F3-83EC-A04ED12AC247}"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13655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6120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4"/>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4"/>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11/13/2023</a:t>
            </a:fld>
            <a:endParaRPr lang="en-US" sz="3200">
              <a:solidFill>
                <a:prstClr val="black"/>
              </a:solidFill>
            </a:endParaRPr>
          </a:p>
        </p:txBody>
      </p:sp>
      <p:sp>
        <p:nvSpPr>
          <p:cNvPr id="5" name="Footer Placeholder 4"/>
          <p:cNvSpPr>
            <a:spLocks noGrp="1"/>
          </p:cNvSpPr>
          <p:nvPr>
            <p:ph type="ftr" sz="quarter" idx="11"/>
          </p:nvPr>
        </p:nvSpPr>
        <p:spPr>
          <a:xfrm>
            <a:off x="6248400" y="9534534"/>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4"/>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3298629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8.svg"/><Relationship Id="rId4" Type="http://schemas.openxmlformats.org/officeDocument/2006/relationships/image" Target="../media/image38.pn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22.svg"/><Relationship Id="rId21" Type="http://schemas.openxmlformats.org/officeDocument/2006/relationships/image" Target="../media/image47.png"/><Relationship Id="rId7" Type="http://schemas.openxmlformats.org/officeDocument/2006/relationships/image" Target="../media/image66.svg"/><Relationship Id="rId12" Type="http://schemas.openxmlformats.org/officeDocument/2006/relationships/image" Target="../media/image21.png"/><Relationship Id="rId17" Type="http://schemas.openxmlformats.org/officeDocument/2006/relationships/image" Target="../media/image45.png"/><Relationship Id="rId25" Type="http://schemas.openxmlformats.org/officeDocument/2006/relationships/image" Target="../media/image72.svg"/><Relationship Id="rId2" Type="http://schemas.openxmlformats.org/officeDocument/2006/relationships/image" Target="../media/image41.png"/><Relationship Id="rId16" Type="http://schemas.openxmlformats.org/officeDocument/2006/relationships/image" Target="../media/image23.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svg"/><Relationship Id="rId24" Type="http://schemas.openxmlformats.org/officeDocument/2006/relationships/image" Target="../media/image48.png"/><Relationship Id="rId5" Type="http://schemas.openxmlformats.org/officeDocument/2006/relationships/image" Target="../media/image64.svg"/><Relationship Id="rId15" Type="http://schemas.openxmlformats.org/officeDocument/2006/relationships/image" Target="../media/image44.svg"/><Relationship Id="rId23" Type="http://schemas.openxmlformats.org/officeDocument/2006/relationships/image" Target="../media/image50.sv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image" Target="../media/image68.svg"/><Relationship Id="rId14" Type="http://schemas.openxmlformats.org/officeDocument/2006/relationships/image" Target="../media/image22.png"/><Relationship Id="rId22"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40.svg"/><Relationship Id="rId5" Type="http://schemas.openxmlformats.org/officeDocument/2006/relationships/image" Target="../media/image74.sv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6.svg"/><Relationship Id="rId3" Type="http://schemas.openxmlformats.org/officeDocument/2006/relationships/image" Target="../media/image78.svg"/><Relationship Id="rId7" Type="http://schemas.openxmlformats.org/officeDocument/2006/relationships/image" Target="../media/image42.svg"/><Relationship Id="rId12"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4.svg"/><Relationship Id="rId5" Type="http://schemas.openxmlformats.org/officeDocument/2006/relationships/image" Target="../media/image80.sv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slideLayout" Target="../slideLayouts/slideLayout1.xml"/><Relationship Id="rId7" Type="http://schemas.openxmlformats.org/officeDocument/2006/relationships/image" Target="../media/image6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gif"/><Relationship Id="rId10" Type="http://schemas.openxmlformats.org/officeDocument/2006/relationships/image" Target="../media/image64.png"/><Relationship Id="rId4" Type="http://schemas.openxmlformats.org/officeDocument/2006/relationships/notesSlide" Target="../notesSlides/notesSlide8.xml"/><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9.gif"/><Relationship Id="rId18" Type="http://schemas.openxmlformats.org/officeDocument/2006/relationships/image" Target="../media/image6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0.gif"/><Relationship Id="rId17" Type="http://schemas.openxmlformats.org/officeDocument/2006/relationships/image" Target="../media/image68.gif"/><Relationship Id="rId2" Type="http://schemas.openxmlformats.org/officeDocument/2006/relationships/audio" Target="../media/media2.mp3"/><Relationship Id="rId16" Type="http://schemas.openxmlformats.org/officeDocument/2006/relationships/image" Target="../media/image67.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66.gif"/><Relationship Id="rId10" Type="http://schemas.openxmlformats.org/officeDocument/2006/relationships/audio" Target="../media/media6.mp3"/><Relationship Id="rId19" Type="http://schemas.openxmlformats.org/officeDocument/2006/relationships/image" Target="../media/image64.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65.gif"/></Relationships>
</file>

<file path=ppt/slides/_rels/slide18.xml.rels><?xml version="1.0" encoding="UTF-8" standalone="yes"?>
<Relationships xmlns="http://schemas.openxmlformats.org/package/2006/relationships"><Relationship Id="rId8" Type="http://schemas.openxmlformats.org/officeDocument/2006/relationships/image" Target="../media/image59.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60.gif"/><Relationship Id="rId12"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9.gif"/><Relationship Id="rId11" Type="http://schemas.openxmlformats.org/officeDocument/2006/relationships/image" Target="../media/image71.gif"/><Relationship Id="rId5" Type="http://schemas.openxmlformats.org/officeDocument/2006/relationships/audio" Target="../media/audio4.wav"/><Relationship Id="rId15" Type="http://schemas.openxmlformats.org/officeDocument/2006/relationships/image" Target="../media/image73.gif"/><Relationship Id="rId10" Type="http://schemas.openxmlformats.org/officeDocument/2006/relationships/image" Target="../media/image68.gif"/><Relationship Id="rId4" Type="http://schemas.openxmlformats.org/officeDocument/2006/relationships/audio" Target="../media/audio3.wav"/><Relationship Id="rId9" Type="http://schemas.openxmlformats.org/officeDocument/2006/relationships/image" Target="../media/image70.gif"/><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63.png"/><Relationship Id="rId3" Type="http://schemas.openxmlformats.org/officeDocument/2006/relationships/audio" Target="../media/audio3.wav"/><Relationship Id="rId7" Type="http://schemas.openxmlformats.org/officeDocument/2006/relationships/image" Target="../media/image59.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0.gif"/><Relationship Id="rId11" Type="http://schemas.openxmlformats.org/officeDocument/2006/relationships/image" Target="../media/image72.png"/><Relationship Id="rId5" Type="http://schemas.openxmlformats.org/officeDocument/2006/relationships/image" Target="../media/image69.gif"/><Relationship Id="rId10" Type="http://schemas.openxmlformats.org/officeDocument/2006/relationships/image" Target="../media/image71.gif"/><Relationship Id="rId4" Type="http://schemas.openxmlformats.org/officeDocument/2006/relationships/audio" Target="../media/audio4.wav"/><Relationship Id="rId9" Type="http://schemas.openxmlformats.org/officeDocument/2006/relationships/image" Target="../media/image68.gif"/><Relationship Id="rId14" Type="http://schemas.openxmlformats.org/officeDocument/2006/relationships/image" Target="../media/image74.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72.png"/><Relationship Id="rId3" Type="http://schemas.openxmlformats.org/officeDocument/2006/relationships/audio" Target="../media/audio1.wav"/><Relationship Id="rId7" Type="http://schemas.openxmlformats.org/officeDocument/2006/relationships/image" Target="../media/image60.gif"/><Relationship Id="rId12"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71.gif"/><Relationship Id="rId11" Type="http://schemas.openxmlformats.org/officeDocument/2006/relationships/image" Target="../media/image75.gif"/><Relationship Id="rId5" Type="http://schemas.openxmlformats.org/officeDocument/2006/relationships/image" Target="../media/image69.gif"/><Relationship Id="rId10" Type="http://schemas.openxmlformats.org/officeDocument/2006/relationships/image" Target="../media/image68.gif"/><Relationship Id="rId4" Type="http://schemas.openxmlformats.org/officeDocument/2006/relationships/audio" Target="../media/audio4.wav"/><Relationship Id="rId9" Type="http://schemas.openxmlformats.org/officeDocument/2006/relationships/image" Target="../media/image70.gif"/><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3.png"/><Relationship Id="rId3" Type="http://schemas.openxmlformats.org/officeDocument/2006/relationships/audio" Target="../media/audio3.wav"/><Relationship Id="rId7" Type="http://schemas.openxmlformats.org/officeDocument/2006/relationships/image" Target="../media/image60.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1.gif"/><Relationship Id="rId11" Type="http://schemas.openxmlformats.org/officeDocument/2006/relationships/image" Target="../media/image72.png"/><Relationship Id="rId5" Type="http://schemas.openxmlformats.org/officeDocument/2006/relationships/image" Target="../media/image69.gif"/><Relationship Id="rId10" Type="http://schemas.openxmlformats.org/officeDocument/2006/relationships/image" Target="../media/image68.gif"/><Relationship Id="rId4" Type="http://schemas.openxmlformats.org/officeDocument/2006/relationships/audio" Target="../media/audio4.wav"/><Relationship Id="rId9" Type="http://schemas.openxmlformats.org/officeDocument/2006/relationships/image" Target="../media/image70.gif"/><Relationship Id="rId14" Type="http://schemas.openxmlformats.org/officeDocument/2006/relationships/image" Target="../media/image75.gif"/></Relationships>
</file>

<file path=ppt/slides/_rels/slide22.xml.rels><?xml version="1.0" encoding="UTF-8" standalone="yes"?>
<Relationships xmlns="http://schemas.openxmlformats.org/package/2006/relationships"><Relationship Id="rId8" Type="http://schemas.openxmlformats.org/officeDocument/2006/relationships/image" Target="../media/image59.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60.gif"/><Relationship Id="rId12"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9.gif"/><Relationship Id="rId11" Type="http://schemas.openxmlformats.org/officeDocument/2006/relationships/image" Target="../media/image71.gif"/><Relationship Id="rId5" Type="http://schemas.openxmlformats.org/officeDocument/2006/relationships/audio" Target="../media/audio4.wav"/><Relationship Id="rId15" Type="http://schemas.openxmlformats.org/officeDocument/2006/relationships/image" Target="../media/image73.gif"/><Relationship Id="rId10" Type="http://schemas.openxmlformats.org/officeDocument/2006/relationships/image" Target="../media/image68.gif"/><Relationship Id="rId4" Type="http://schemas.openxmlformats.org/officeDocument/2006/relationships/audio" Target="../media/audio3.wav"/><Relationship Id="rId9" Type="http://schemas.openxmlformats.org/officeDocument/2006/relationships/image" Target="../media/image70.gif"/><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63.png"/><Relationship Id="rId3" Type="http://schemas.openxmlformats.org/officeDocument/2006/relationships/audio" Target="../media/audio3.wav"/><Relationship Id="rId7" Type="http://schemas.openxmlformats.org/officeDocument/2006/relationships/image" Target="../media/image59.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0.gif"/><Relationship Id="rId11" Type="http://schemas.openxmlformats.org/officeDocument/2006/relationships/image" Target="../media/image72.png"/><Relationship Id="rId5" Type="http://schemas.openxmlformats.org/officeDocument/2006/relationships/image" Target="../media/image69.gif"/><Relationship Id="rId10" Type="http://schemas.openxmlformats.org/officeDocument/2006/relationships/image" Target="../media/image71.gif"/><Relationship Id="rId4" Type="http://schemas.openxmlformats.org/officeDocument/2006/relationships/audio" Target="../media/audio4.wav"/><Relationship Id="rId9" Type="http://schemas.openxmlformats.org/officeDocument/2006/relationships/image" Target="../media/image68.gif"/><Relationship Id="rId14" Type="http://schemas.openxmlformats.org/officeDocument/2006/relationships/image" Target="../media/image74.gif"/></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66.svg"/><Relationship Id="rId12" Type="http://schemas.openxmlformats.org/officeDocument/2006/relationships/image" Target="../media/image21.png"/><Relationship Id="rId17" Type="http://schemas.openxmlformats.org/officeDocument/2006/relationships/image" Target="../media/image45.png"/><Relationship Id="rId25" Type="http://schemas.openxmlformats.org/officeDocument/2006/relationships/image" Target="../media/image72.svg"/><Relationship Id="rId2" Type="http://schemas.openxmlformats.org/officeDocument/2006/relationships/image" Target="../media/image41.png"/><Relationship Id="rId16" Type="http://schemas.openxmlformats.org/officeDocument/2006/relationships/image" Target="../media/image23.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svg"/><Relationship Id="rId24" Type="http://schemas.openxmlformats.org/officeDocument/2006/relationships/image" Target="../media/image48.png"/><Relationship Id="rId5" Type="http://schemas.openxmlformats.org/officeDocument/2006/relationships/image" Target="../media/image64.svg"/><Relationship Id="rId15" Type="http://schemas.openxmlformats.org/officeDocument/2006/relationships/image" Target="../media/image44.svg"/><Relationship Id="rId23" Type="http://schemas.openxmlformats.org/officeDocument/2006/relationships/image" Target="../media/image50.sv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image" Target="../media/image68.svg"/><Relationship Id="rId1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66.svg"/><Relationship Id="rId12" Type="http://schemas.openxmlformats.org/officeDocument/2006/relationships/image" Target="../media/image21.png"/><Relationship Id="rId17" Type="http://schemas.openxmlformats.org/officeDocument/2006/relationships/image" Target="../media/image45.png"/><Relationship Id="rId25" Type="http://schemas.openxmlformats.org/officeDocument/2006/relationships/image" Target="../media/image72.svg"/><Relationship Id="rId2" Type="http://schemas.openxmlformats.org/officeDocument/2006/relationships/image" Target="../media/image41.png"/><Relationship Id="rId16" Type="http://schemas.openxmlformats.org/officeDocument/2006/relationships/image" Target="../media/image23.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svg"/><Relationship Id="rId24" Type="http://schemas.openxmlformats.org/officeDocument/2006/relationships/image" Target="../media/image48.png"/><Relationship Id="rId5" Type="http://schemas.openxmlformats.org/officeDocument/2006/relationships/image" Target="../media/image64.svg"/><Relationship Id="rId15" Type="http://schemas.openxmlformats.org/officeDocument/2006/relationships/image" Target="../media/image44.svg"/><Relationship Id="rId23" Type="http://schemas.openxmlformats.org/officeDocument/2006/relationships/image" Target="../media/image50.sv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image" Target="../media/image68.svg"/><Relationship Id="rId1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66.svg"/><Relationship Id="rId12" Type="http://schemas.openxmlformats.org/officeDocument/2006/relationships/image" Target="../media/image21.png"/><Relationship Id="rId17" Type="http://schemas.openxmlformats.org/officeDocument/2006/relationships/image" Target="../media/image45.png"/><Relationship Id="rId25" Type="http://schemas.openxmlformats.org/officeDocument/2006/relationships/image" Target="../media/image72.svg"/><Relationship Id="rId2" Type="http://schemas.openxmlformats.org/officeDocument/2006/relationships/image" Target="../media/image41.png"/><Relationship Id="rId16" Type="http://schemas.openxmlformats.org/officeDocument/2006/relationships/image" Target="../media/image23.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svg"/><Relationship Id="rId24" Type="http://schemas.openxmlformats.org/officeDocument/2006/relationships/image" Target="../media/image48.png"/><Relationship Id="rId5" Type="http://schemas.openxmlformats.org/officeDocument/2006/relationships/image" Target="../media/image64.svg"/><Relationship Id="rId15" Type="http://schemas.openxmlformats.org/officeDocument/2006/relationships/image" Target="../media/image44.svg"/><Relationship Id="rId23" Type="http://schemas.openxmlformats.org/officeDocument/2006/relationships/image" Target="../media/image50.sv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42.png"/><Relationship Id="rId9" Type="http://schemas.openxmlformats.org/officeDocument/2006/relationships/image" Target="../media/image68.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svg"/><Relationship Id="rId18" Type="http://schemas.openxmlformats.org/officeDocument/2006/relationships/image" Target="../media/image46.svg"/><Relationship Id="rId26" Type="http://schemas.openxmlformats.org/officeDocument/2006/relationships/image" Target="../media/image26.png"/><Relationship Id="rId3" Type="http://schemas.openxmlformats.org/officeDocument/2006/relationships/image" Target="../media/image22.svg"/><Relationship Id="rId21" Type="http://schemas.openxmlformats.org/officeDocument/2006/relationships/image" Target="../media/image21.png"/><Relationship Id="rId7" Type="http://schemas.openxmlformats.org/officeDocument/2006/relationships/image" Target="../media/image38.svg"/><Relationship Id="rId12" Type="http://schemas.openxmlformats.org/officeDocument/2006/relationships/image" Target="../media/image15.png"/><Relationship Id="rId17" Type="http://schemas.openxmlformats.org/officeDocument/2006/relationships/image" Target="../media/image18.png"/><Relationship Id="rId25"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2.svg"/><Relationship Id="rId24" Type="http://schemas.openxmlformats.org/officeDocument/2006/relationships/image" Target="../media/image24.png"/><Relationship Id="rId5" Type="http://schemas.openxmlformats.org/officeDocument/2006/relationships/image" Target="../media/image36.svg"/><Relationship Id="rId15" Type="http://schemas.openxmlformats.org/officeDocument/2006/relationships/image" Target="../media/image44.svg"/><Relationship Id="rId23" Type="http://schemas.openxmlformats.org/officeDocument/2006/relationships/image" Target="../media/image23.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40.svg"/><Relationship Id="rId14" Type="http://schemas.openxmlformats.org/officeDocument/2006/relationships/image" Target="../media/image16.png"/><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0.svg"/><Relationship Id="rId3" Type="http://schemas.openxmlformats.org/officeDocument/2006/relationships/image" Target="../media/image28.svg"/><Relationship Id="rId7" Type="http://schemas.openxmlformats.org/officeDocument/2006/relationships/image" Target="../media/image48.svg"/><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2.svg"/><Relationship Id="rId5" Type="http://schemas.openxmlformats.org/officeDocument/2006/relationships/image" Target="../media/image30.svg"/><Relationship Id="rId15" Type="http://schemas.openxmlformats.org/officeDocument/2006/relationships/image" Target="../media/image54.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50.sv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3201" y="773592"/>
            <a:ext cx="14991694" cy="4320480"/>
          </a:xfrm>
          <a:prstGeom prst="rect">
            <a:avLst/>
          </a:prstGeom>
        </p:spPr>
      </p:pic>
      <p:sp>
        <p:nvSpPr>
          <p:cNvPr id="3" name="Rectangle 2"/>
          <p:cNvSpPr/>
          <p:nvPr/>
        </p:nvSpPr>
        <p:spPr>
          <a:xfrm>
            <a:off x="0" y="0"/>
            <a:ext cx="2519264" cy="10287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pic>
        <p:nvPicPr>
          <p:cNvPr id="4" name="Picture 3"/>
          <p:cNvPicPr>
            <a:picLocks noChangeAspect="1"/>
          </p:cNvPicPr>
          <p:nvPr/>
        </p:nvPicPr>
        <p:blipFill>
          <a:blip r:embed="rId4"/>
          <a:stretch>
            <a:fillRect/>
          </a:stretch>
        </p:blipFill>
        <p:spPr>
          <a:xfrm>
            <a:off x="2807296" y="4135388"/>
            <a:ext cx="2560832" cy="2570836"/>
          </a:xfrm>
          <a:prstGeom prst="rect">
            <a:avLst/>
          </a:prstGeom>
        </p:spPr>
      </p:pic>
      <p:sp>
        <p:nvSpPr>
          <p:cNvPr id="5" name="TextBox 4"/>
          <p:cNvSpPr txBox="1"/>
          <p:nvPr/>
        </p:nvSpPr>
        <p:spPr>
          <a:xfrm>
            <a:off x="4971929" y="4774474"/>
            <a:ext cx="6908374"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NGÔI SAO</a:t>
            </a:r>
          </a:p>
        </p:txBody>
      </p:sp>
      <p:pic>
        <p:nvPicPr>
          <p:cNvPr id="6" name="Picture 5"/>
          <p:cNvPicPr>
            <a:picLocks noChangeAspect="1"/>
          </p:cNvPicPr>
          <p:nvPr/>
        </p:nvPicPr>
        <p:blipFill>
          <a:blip r:embed="rId5"/>
          <a:stretch>
            <a:fillRect/>
          </a:stretch>
        </p:blipFill>
        <p:spPr>
          <a:xfrm>
            <a:off x="10152113" y="4717081"/>
            <a:ext cx="5180186" cy="5240698"/>
          </a:xfrm>
          <a:prstGeom prst="rect">
            <a:avLst/>
          </a:prstGeom>
          <a:ln>
            <a:noFill/>
          </a:ln>
          <a:effectLst>
            <a:softEdge rad="112500"/>
          </a:effectLst>
        </p:spPr>
      </p:pic>
    </p:spTree>
    <p:extLst>
      <p:ext uri="{BB962C8B-B14F-4D97-AF65-F5344CB8AC3E}">
        <p14:creationId xmlns:p14="http://schemas.microsoft.com/office/powerpoint/2010/main" val="3566352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8D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29346" y="8218114"/>
            <a:ext cx="3485094" cy="104018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16753" y="8323777"/>
            <a:ext cx="3485094" cy="1040186"/>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114618" y="4141752"/>
            <a:ext cx="3485094" cy="104018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98294" y="0"/>
            <a:ext cx="3485094" cy="104018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48611" y="-11486"/>
            <a:ext cx="3485094" cy="1040186"/>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31235" y="4400134"/>
            <a:ext cx="3485094" cy="1040186"/>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516753" y="1275413"/>
            <a:ext cx="3485094" cy="1040186"/>
          </a:xfrm>
          <a:prstGeom prst="rect">
            <a:avLst/>
          </a:prstGeom>
        </p:spPr>
      </p:pic>
      <p:grpSp>
        <p:nvGrpSpPr>
          <p:cNvPr id="17" name="Group 17"/>
          <p:cNvGrpSpPr/>
          <p:nvPr/>
        </p:nvGrpSpPr>
        <p:grpSpPr>
          <a:xfrm rot="115701">
            <a:off x="1359587" y="4252878"/>
            <a:ext cx="6710591" cy="6284730"/>
            <a:chOff x="0" y="0"/>
            <a:chExt cx="1278770" cy="1197618"/>
          </a:xfrm>
        </p:grpSpPr>
        <p:sp>
          <p:nvSpPr>
            <p:cNvPr id="18" name="Freeform 18"/>
            <p:cNvSpPr/>
            <p:nvPr/>
          </p:nvSpPr>
          <p:spPr>
            <a:xfrm>
              <a:off x="0" y="0"/>
              <a:ext cx="1278770" cy="1197618"/>
            </a:xfrm>
            <a:custGeom>
              <a:avLst/>
              <a:gdLst/>
              <a:ahLst/>
              <a:cxnLst/>
              <a:rect l="l" t="t" r="r" b="b"/>
              <a:pathLst>
                <a:path w="1278770" h="1197618">
                  <a:moveTo>
                    <a:pt x="639385" y="0"/>
                  </a:moveTo>
                  <a:lnTo>
                    <a:pt x="763499" y="165005"/>
                  </a:lnTo>
                  <a:lnTo>
                    <a:pt x="959077" y="80225"/>
                  </a:lnTo>
                  <a:lnTo>
                    <a:pt x="978471" y="281242"/>
                  </a:lnTo>
                  <a:lnTo>
                    <a:pt x="1193108" y="299404"/>
                  </a:lnTo>
                  <a:lnTo>
                    <a:pt x="1102583" y="482571"/>
                  </a:lnTo>
                  <a:lnTo>
                    <a:pt x="1278770" y="598809"/>
                  </a:lnTo>
                  <a:lnTo>
                    <a:pt x="1102583" y="715047"/>
                  </a:lnTo>
                  <a:lnTo>
                    <a:pt x="1193108" y="898213"/>
                  </a:lnTo>
                  <a:lnTo>
                    <a:pt x="978471" y="916376"/>
                  </a:lnTo>
                  <a:lnTo>
                    <a:pt x="959077" y="1117392"/>
                  </a:lnTo>
                  <a:lnTo>
                    <a:pt x="763499" y="1032612"/>
                  </a:lnTo>
                  <a:lnTo>
                    <a:pt x="639385" y="1197618"/>
                  </a:lnTo>
                  <a:lnTo>
                    <a:pt x="515270" y="1032612"/>
                  </a:lnTo>
                  <a:lnTo>
                    <a:pt x="319692" y="1117392"/>
                  </a:lnTo>
                  <a:lnTo>
                    <a:pt x="300299" y="916376"/>
                  </a:lnTo>
                  <a:lnTo>
                    <a:pt x="85661" y="898213"/>
                  </a:lnTo>
                  <a:lnTo>
                    <a:pt x="176186" y="715047"/>
                  </a:lnTo>
                  <a:lnTo>
                    <a:pt x="0" y="598809"/>
                  </a:lnTo>
                  <a:lnTo>
                    <a:pt x="176186" y="482571"/>
                  </a:lnTo>
                  <a:lnTo>
                    <a:pt x="85661" y="299404"/>
                  </a:lnTo>
                  <a:lnTo>
                    <a:pt x="300299" y="281242"/>
                  </a:lnTo>
                  <a:lnTo>
                    <a:pt x="319692" y="80225"/>
                  </a:lnTo>
                  <a:lnTo>
                    <a:pt x="515270" y="165005"/>
                  </a:lnTo>
                  <a:lnTo>
                    <a:pt x="639385" y="0"/>
                  </a:lnTo>
                  <a:close/>
                </a:path>
              </a:pathLst>
            </a:custGeom>
            <a:solidFill>
              <a:srgbClr val="FFFFFF">
                <a:alpha val="77647"/>
              </a:srgbClr>
            </a:solidFill>
          </p:spPr>
        </p:sp>
        <p:sp>
          <p:nvSpPr>
            <p:cNvPr id="19" name="TextBox 19"/>
            <p:cNvSpPr txBox="1"/>
            <p:nvPr/>
          </p:nvSpPr>
          <p:spPr>
            <a:xfrm>
              <a:off x="306755" y="287692"/>
              <a:ext cx="682784" cy="635000"/>
            </a:xfrm>
            <a:prstGeom prst="rect">
              <a:avLst/>
            </a:prstGeom>
          </p:spPr>
          <p:txBody>
            <a:bodyPr lIns="254000" tIns="254000" rIns="254000" bIns="254000" rtlCol="0" anchor="ctr"/>
            <a:lstStyle/>
            <a:p>
              <a:pPr algn="ctr">
                <a:lnSpc>
                  <a:spcPts val="4759"/>
                </a:lnSpc>
              </a:pPr>
              <a:r>
                <a:rPr lang="en-US" sz="3399" dirty="0" err="1">
                  <a:solidFill>
                    <a:srgbClr val="2C2760">
                      <a:alpha val="77647"/>
                    </a:srgbClr>
                  </a:solidFill>
                  <a:latin typeface="Roboto Condensed Bold"/>
                </a:rPr>
                <a:t>Nhiệm</a:t>
              </a:r>
              <a:r>
                <a:rPr lang="en-US" sz="3399" dirty="0">
                  <a:solidFill>
                    <a:srgbClr val="2C2760">
                      <a:alpha val="77647"/>
                    </a:srgbClr>
                  </a:solidFill>
                  <a:latin typeface="Roboto Condensed Bold"/>
                </a:rPr>
                <a:t> </a:t>
              </a:r>
              <a:r>
                <a:rPr lang="en-US" sz="3399" dirty="0" err="1">
                  <a:solidFill>
                    <a:srgbClr val="2C2760">
                      <a:alpha val="77647"/>
                    </a:srgbClr>
                  </a:solidFill>
                  <a:latin typeface="Roboto Condensed Bold"/>
                </a:rPr>
                <a:t>vụ</a:t>
              </a:r>
              <a:r>
                <a:rPr lang="en-US" sz="3399" dirty="0">
                  <a:solidFill>
                    <a:srgbClr val="2C2760">
                      <a:alpha val="77647"/>
                    </a:srgbClr>
                  </a:solidFill>
                  <a:latin typeface="Roboto Condensed Bold"/>
                </a:rPr>
                <a:t> 1 </a:t>
              </a:r>
              <a:r>
                <a:rPr lang="en-US" sz="3399" dirty="0">
                  <a:solidFill>
                    <a:srgbClr val="2C2760">
                      <a:alpha val="77647"/>
                    </a:srgbClr>
                  </a:solidFill>
                  <a:latin typeface="Roboto Condensed"/>
                </a:rPr>
                <a:t>(</a:t>
              </a:r>
              <a:r>
                <a:rPr lang="en-US" sz="3399" dirty="0" err="1">
                  <a:solidFill>
                    <a:srgbClr val="2C2760">
                      <a:alpha val="77647"/>
                    </a:srgbClr>
                  </a:solidFill>
                  <a:latin typeface="Roboto Condensed"/>
                </a:rPr>
                <a:t>Nhóm</a:t>
              </a:r>
              <a:r>
                <a:rPr lang="en-US" sz="3399" dirty="0">
                  <a:solidFill>
                    <a:srgbClr val="2C2760">
                      <a:alpha val="77647"/>
                    </a:srgbClr>
                  </a:solidFill>
                  <a:latin typeface="Roboto Condensed"/>
                </a:rPr>
                <a:t> 1, 2): </a:t>
              </a:r>
              <a:r>
                <a:rPr lang="en-US" sz="3399" dirty="0" err="1">
                  <a:solidFill>
                    <a:srgbClr val="2C2760">
                      <a:alpha val="77647"/>
                    </a:srgbClr>
                  </a:solidFill>
                  <a:latin typeface="Roboto Condensed"/>
                </a:rPr>
                <a:t>Tìm</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hiểu</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không</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gian</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thời</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gian</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và</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nhân</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vật</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trữ</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tình</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trong</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bài</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thơ</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Phiếu</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học</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tập</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số</a:t>
              </a:r>
              <a:r>
                <a:rPr lang="en-US" sz="3399" dirty="0">
                  <a:solidFill>
                    <a:srgbClr val="2C2760">
                      <a:alpha val="77647"/>
                    </a:srgbClr>
                  </a:solidFill>
                  <a:latin typeface="Roboto Condensed"/>
                </a:rPr>
                <a:t> 14).</a:t>
              </a:r>
            </a:p>
          </p:txBody>
        </p:sp>
      </p:grpSp>
      <p:grpSp>
        <p:nvGrpSpPr>
          <p:cNvPr id="20" name="Group 20"/>
          <p:cNvGrpSpPr/>
          <p:nvPr/>
        </p:nvGrpSpPr>
        <p:grpSpPr>
          <a:xfrm rot="-194058">
            <a:off x="8006143" y="4305111"/>
            <a:ext cx="5952104" cy="5711179"/>
            <a:chOff x="0" y="0"/>
            <a:chExt cx="1248139" cy="1197618"/>
          </a:xfrm>
        </p:grpSpPr>
        <p:sp>
          <p:nvSpPr>
            <p:cNvPr id="21" name="Freeform 21"/>
            <p:cNvSpPr/>
            <p:nvPr/>
          </p:nvSpPr>
          <p:spPr>
            <a:xfrm>
              <a:off x="0" y="0"/>
              <a:ext cx="1248139" cy="1197618"/>
            </a:xfrm>
            <a:custGeom>
              <a:avLst/>
              <a:gdLst/>
              <a:ahLst/>
              <a:cxnLst/>
              <a:rect l="l" t="t" r="r" b="b"/>
              <a:pathLst>
                <a:path w="1248139" h="1197618">
                  <a:moveTo>
                    <a:pt x="624070" y="0"/>
                  </a:moveTo>
                  <a:lnTo>
                    <a:pt x="745211" y="165005"/>
                  </a:lnTo>
                  <a:lnTo>
                    <a:pt x="936104" y="80225"/>
                  </a:lnTo>
                  <a:lnTo>
                    <a:pt x="955033" y="281242"/>
                  </a:lnTo>
                  <a:lnTo>
                    <a:pt x="1164529" y="299404"/>
                  </a:lnTo>
                  <a:lnTo>
                    <a:pt x="1076173" y="482571"/>
                  </a:lnTo>
                  <a:lnTo>
                    <a:pt x="1248139" y="598809"/>
                  </a:lnTo>
                  <a:lnTo>
                    <a:pt x="1076173" y="715047"/>
                  </a:lnTo>
                  <a:lnTo>
                    <a:pt x="1164529" y="898213"/>
                  </a:lnTo>
                  <a:lnTo>
                    <a:pt x="955033" y="916376"/>
                  </a:lnTo>
                  <a:lnTo>
                    <a:pt x="936104" y="1117392"/>
                  </a:lnTo>
                  <a:lnTo>
                    <a:pt x="745211" y="1032612"/>
                  </a:lnTo>
                  <a:lnTo>
                    <a:pt x="624070" y="1197618"/>
                  </a:lnTo>
                  <a:lnTo>
                    <a:pt x="502928" y="1032612"/>
                  </a:lnTo>
                  <a:lnTo>
                    <a:pt x="312035" y="1117392"/>
                  </a:lnTo>
                  <a:lnTo>
                    <a:pt x="293106" y="916376"/>
                  </a:lnTo>
                  <a:lnTo>
                    <a:pt x="83610" y="898213"/>
                  </a:lnTo>
                  <a:lnTo>
                    <a:pt x="171966" y="715047"/>
                  </a:lnTo>
                  <a:lnTo>
                    <a:pt x="0" y="598809"/>
                  </a:lnTo>
                  <a:lnTo>
                    <a:pt x="171966" y="482571"/>
                  </a:lnTo>
                  <a:lnTo>
                    <a:pt x="83610" y="299404"/>
                  </a:lnTo>
                  <a:lnTo>
                    <a:pt x="293106" y="281242"/>
                  </a:lnTo>
                  <a:lnTo>
                    <a:pt x="312035" y="80225"/>
                  </a:lnTo>
                  <a:lnTo>
                    <a:pt x="502928" y="165005"/>
                  </a:lnTo>
                  <a:lnTo>
                    <a:pt x="624070" y="0"/>
                  </a:lnTo>
                  <a:close/>
                </a:path>
              </a:pathLst>
            </a:custGeom>
            <a:solidFill>
              <a:srgbClr val="FFFFFF">
                <a:alpha val="77647"/>
              </a:srgbClr>
            </a:solidFill>
          </p:spPr>
        </p:sp>
        <p:sp>
          <p:nvSpPr>
            <p:cNvPr id="22" name="TextBox 22"/>
            <p:cNvSpPr txBox="1"/>
            <p:nvPr/>
          </p:nvSpPr>
          <p:spPr>
            <a:xfrm>
              <a:off x="311536" y="309004"/>
              <a:ext cx="702609" cy="635000"/>
            </a:xfrm>
            <a:prstGeom prst="rect">
              <a:avLst/>
            </a:prstGeom>
          </p:spPr>
          <p:txBody>
            <a:bodyPr lIns="254000" tIns="254000" rIns="254000" bIns="254000" rtlCol="0" anchor="ctr"/>
            <a:lstStyle/>
            <a:p>
              <a:pPr algn="ctr">
                <a:lnSpc>
                  <a:spcPts val="4759"/>
                </a:lnSpc>
              </a:pPr>
              <a:r>
                <a:rPr lang="en-US" sz="3399" dirty="0" err="1">
                  <a:solidFill>
                    <a:srgbClr val="2C2760">
                      <a:alpha val="77647"/>
                    </a:srgbClr>
                  </a:solidFill>
                  <a:latin typeface="Roboto Condensed Bold"/>
                </a:rPr>
                <a:t>Nhiệm</a:t>
              </a:r>
              <a:r>
                <a:rPr lang="en-US" sz="3399" dirty="0">
                  <a:solidFill>
                    <a:srgbClr val="2C2760">
                      <a:alpha val="77647"/>
                    </a:srgbClr>
                  </a:solidFill>
                  <a:latin typeface="Roboto Condensed Bold"/>
                </a:rPr>
                <a:t> </a:t>
              </a:r>
              <a:r>
                <a:rPr lang="en-US" sz="3399" dirty="0" err="1">
                  <a:solidFill>
                    <a:srgbClr val="2C2760">
                      <a:alpha val="77647"/>
                    </a:srgbClr>
                  </a:solidFill>
                  <a:latin typeface="Roboto Condensed Bold"/>
                </a:rPr>
                <a:t>vụ</a:t>
              </a:r>
              <a:r>
                <a:rPr lang="en-US" sz="3399" dirty="0">
                  <a:solidFill>
                    <a:srgbClr val="2C2760">
                      <a:alpha val="77647"/>
                    </a:srgbClr>
                  </a:solidFill>
                  <a:latin typeface="Roboto Condensed Bold"/>
                </a:rPr>
                <a:t> 2 </a:t>
              </a:r>
              <a:r>
                <a:rPr lang="en-US" sz="3399" dirty="0">
                  <a:solidFill>
                    <a:srgbClr val="2C2760">
                      <a:alpha val="77647"/>
                    </a:srgbClr>
                  </a:solidFill>
                  <a:latin typeface="Roboto Condensed"/>
                </a:rPr>
                <a:t>(</a:t>
              </a:r>
              <a:r>
                <a:rPr lang="en-US" sz="3399" dirty="0" err="1">
                  <a:solidFill>
                    <a:srgbClr val="2C2760">
                      <a:alpha val="77647"/>
                    </a:srgbClr>
                  </a:solidFill>
                  <a:latin typeface="Roboto Condensed"/>
                </a:rPr>
                <a:t>Nhóm</a:t>
              </a:r>
              <a:r>
                <a:rPr lang="en-US" sz="3399" dirty="0">
                  <a:solidFill>
                    <a:srgbClr val="2C2760">
                      <a:alpha val="77647"/>
                    </a:srgbClr>
                  </a:solidFill>
                  <a:latin typeface="Roboto Condensed"/>
                </a:rPr>
                <a:t> 3, 4) </a:t>
              </a:r>
              <a:r>
                <a:rPr lang="en-US" sz="3399" dirty="0" err="1">
                  <a:solidFill>
                    <a:srgbClr val="2C2760">
                      <a:alpha val="77647"/>
                    </a:srgbClr>
                  </a:solidFill>
                  <a:latin typeface="Roboto Condensed"/>
                </a:rPr>
                <a:t>Tìm</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hiểu</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khung</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cảnh</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bầu</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trời</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đêm</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Phiếu</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học</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tập</a:t>
              </a:r>
              <a:r>
                <a:rPr lang="en-US" sz="3399" dirty="0">
                  <a:solidFill>
                    <a:srgbClr val="2C2760">
                      <a:alpha val="77647"/>
                    </a:srgbClr>
                  </a:solidFill>
                  <a:latin typeface="Roboto Condensed"/>
                </a:rPr>
                <a:t> </a:t>
              </a:r>
              <a:r>
                <a:rPr lang="en-US" sz="3399" dirty="0" err="1">
                  <a:solidFill>
                    <a:srgbClr val="2C2760">
                      <a:alpha val="77647"/>
                    </a:srgbClr>
                  </a:solidFill>
                  <a:latin typeface="Roboto Condensed"/>
                </a:rPr>
                <a:t>số</a:t>
              </a:r>
              <a:r>
                <a:rPr lang="en-US" sz="3399" dirty="0">
                  <a:solidFill>
                    <a:srgbClr val="2C2760">
                      <a:alpha val="77647"/>
                    </a:srgbClr>
                  </a:solidFill>
                  <a:latin typeface="Roboto Condensed"/>
                </a:rPr>
                <a:t> 15).</a:t>
              </a:r>
            </a:p>
          </p:txBody>
        </p:sp>
      </p:gr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3439" flipH="1">
            <a:off x="12713074" y="4994653"/>
            <a:ext cx="6844928" cy="6658248"/>
          </a:xfrm>
          <a:prstGeom prst="rect">
            <a:avLst/>
          </a:prstGeom>
        </p:spPr>
      </p:pic>
      <p:grpSp>
        <p:nvGrpSpPr>
          <p:cNvPr id="32" name="Group 31">
            <a:extLst>
              <a:ext uri="{FF2B5EF4-FFF2-40B4-BE49-F238E27FC236}">
                <a16:creationId xmlns:a16="http://schemas.microsoft.com/office/drawing/2014/main" id="{0F92BF48-3FB7-1037-1514-AE6BA35969BD}"/>
              </a:ext>
            </a:extLst>
          </p:cNvPr>
          <p:cNvGrpSpPr/>
          <p:nvPr/>
        </p:nvGrpSpPr>
        <p:grpSpPr>
          <a:xfrm>
            <a:off x="1028700" y="2681214"/>
            <a:ext cx="16653456" cy="1547469"/>
            <a:chOff x="1028700" y="2681214"/>
            <a:chExt cx="16653456" cy="1547469"/>
          </a:xfrm>
        </p:grpSpPr>
        <p:grpSp>
          <p:nvGrpSpPr>
            <p:cNvPr id="15" name="Group 15"/>
            <p:cNvGrpSpPr/>
            <p:nvPr/>
          </p:nvGrpSpPr>
          <p:grpSpPr>
            <a:xfrm>
              <a:off x="1028700" y="2681214"/>
              <a:ext cx="16653456" cy="1547469"/>
              <a:chOff x="0" y="0"/>
              <a:chExt cx="24095762" cy="2239022"/>
            </a:xfrm>
          </p:grpSpPr>
          <p:sp>
            <p:nvSpPr>
              <p:cNvPr id="16" name="Freeform 16"/>
              <p:cNvSpPr/>
              <p:nvPr/>
            </p:nvSpPr>
            <p:spPr>
              <a:xfrm>
                <a:off x="26670" y="26670"/>
                <a:ext cx="24042422" cy="2143772"/>
              </a:xfrm>
              <a:custGeom>
                <a:avLst/>
                <a:gdLst/>
                <a:ahLst/>
                <a:cxnLst/>
                <a:rect l="l" t="t" r="r" b="b"/>
                <a:pathLst>
                  <a:path w="24042422" h="2143772">
                    <a:moveTo>
                      <a:pt x="0" y="0"/>
                    </a:moveTo>
                    <a:lnTo>
                      <a:pt x="0" y="107950"/>
                    </a:lnTo>
                    <a:lnTo>
                      <a:pt x="0" y="148590"/>
                    </a:lnTo>
                    <a:lnTo>
                      <a:pt x="0" y="1698002"/>
                    </a:lnTo>
                    <a:lnTo>
                      <a:pt x="0" y="1772932"/>
                    </a:lnTo>
                    <a:lnTo>
                      <a:pt x="0" y="1858022"/>
                    </a:lnTo>
                    <a:lnTo>
                      <a:pt x="3641090" y="1858022"/>
                    </a:lnTo>
                    <a:lnTo>
                      <a:pt x="3759200" y="2143772"/>
                    </a:lnTo>
                    <a:lnTo>
                      <a:pt x="3877310" y="1858022"/>
                    </a:lnTo>
                    <a:lnTo>
                      <a:pt x="24042422" y="1858022"/>
                    </a:lnTo>
                    <a:lnTo>
                      <a:pt x="24042422" y="1772932"/>
                    </a:lnTo>
                    <a:lnTo>
                      <a:pt x="24042422" y="1698002"/>
                    </a:lnTo>
                    <a:lnTo>
                      <a:pt x="24042422" y="148590"/>
                    </a:lnTo>
                    <a:lnTo>
                      <a:pt x="24042422" y="107950"/>
                    </a:lnTo>
                    <a:lnTo>
                      <a:pt x="24042422" y="0"/>
                    </a:lnTo>
                    <a:lnTo>
                      <a:pt x="0" y="0"/>
                    </a:lnTo>
                    <a:close/>
                  </a:path>
                </a:pathLst>
              </a:custGeom>
              <a:solidFill>
                <a:srgbClr val="BB332A"/>
              </a:solidFill>
            </p:spPr>
          </p:sp>
        </p:grpSp>
        <p:sp>
          <p:nvSpPr>
            <p:cNvPr id="24" name="TextBox 24"/>
            <p:cNvSpPr txBox="1"/>
            <p:nvPr/>
          </p:nvSpPr>
          <p:spPr>
            <a:xfrm>
              <a:off x="1487062" y="3084220"/>
              <a:ext cx="8709527" cy="589915"/>
            </a:xfrm>
            <a:prstGeom prst="rect">
              <a:avLst/>
            </a:prstGeom>
          </p:spPr>
          <p:txBody>
            <a:bodyPr lIns="0" tIns="0" rIns="0" bIns="0" rtlCol="0" anchor="t">
              <a:spAutoFit/>
            </a:bodyPr>
            <a:lstStyle/>
            <a:p>
              <a:pPr>
                <a:lnSpc>
                  <a:spcPts val="4759"/>
                </a:lnSpc>
              </a:pPr>
              <a:r>
                <a:rPr lang="en-US" sz="3399">
                  <a:solidFill>
                    <a:srgbClr val="FFFFFF"/>
                  </a:solidFill>
                  <a:latin typeface="Roboto Condensed Bold"/>
                </a:rPr>
                <a:t>Yêu cầu: HS chia 4 nhóm, thực hiện 2 nhiệm vụ</a:t>
              </a:r>
            </a:p>
          </p:txBody>
        </p:sp>
      </p:grpSp>
      <p:grpSp>
        <p:nvGrpSpPr>
          <p:cNvPr id="26" name="Group 30">
            <a:extLst>
              <a:ext uri="{FF2B5EF4-FFF2-40B4-BE49-F238E27FC236}">
                <a16:creationId xmlns:a16="http://schemas.microsoft.com/office/drawing/2014/main" id="{0EB1C2E1-F252-83C0-9107-392E84E694FD}"/>
              </a:ext>
            </a:extLst>
          </p:cNvPr>
          <p:cNvGrpSpPr/>
          <p:nvPr/>
        </p:nvGrpSpPr>
        <p:grpSpPr>
          <a:xfrm>
            <a:off x="511312" y="370110"/>
            <a:ext cx="17170844" cy="649065"/>
            <a:chOff x="0" y="0"/>
            <a:chExt cx="22894459" cy="865420"/>
          </a:xfrm>
        </p:grpSpPr>
        <p:grpSp>
          <p:nvGrpSpPr>
            <p:cNvPr id="27" name="Group 31">
              <a:extLst>
                <a:ext uri="{FF2B5EF4-FFF2-40B4-BE49-F238E27FC236}">
                  <a16:creationId xmlns:a16="http://schemas.microsoft.com/office/drawing/2014/main" id="{F4D111E2-09FA-3977-89E5-8F1DE2F0934F}"/>
                </a:ext>
              </a:extLst>
            </p:cNvPr>
            <p:cNvGrpSpPr/>
            <p:nvPr/>
          </p:nvGrpSpPr>
          <p:grpSpPr>
            <a:xfrm>
              <a:off x="0" y="0"/>
              <a:ext cx="22894459" cy="865420"/>
              <a:chOff x="0" y="0"/>
              <a:chExt cx="4522362" cy="170947"/>
            </a:xfrm>
          </p:grpSpPr>
          <p:sp>
            <p:nvSpPr>
              <p:cNvPr id="30" name="Freeform 32">
                <a:extLst>
                  <a:ext uri="{FF2B5EF4-FFF2-40B4-BE49-F238E27FC236}">
                    <a16:creationId xmlns:a16="http://schemas.microsoft.com/office/drawing/2014/main" id="{1F6F1C95-36F5-0CCF-F893-1553E5EE7511}"/>
                  </a:ext>
                </a:extLst>
              </p:cNvPr>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rgbClr val="FFFFFF"/>
              </a:solidFill>
            </p:spPr>
          </p:sp>
          <p:sp>
            <p:nvSpPr>
              <p:cNvPr id="31" name="TextBox 33">
                <a:extLst>
                  <a:ext uri="{FF2B5EF4-FFF2-40B4-BE49-F238E27FC236}">
                    <a16:creationId xmlns:a16="http://schemas.microsoft.com/office/drawing/2014/main" id="{7970FA37-1139-142E-F669-9146B4FDCC8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SVN-HC Green Grove" panose="02000000000000000000" pitchFamily="50" charset="0"/>
                </a:endParaRPr>
              </a:p>
            </p:txBody>
          </p:sp>
        </p:grpSp>
        <p:sp>
          <p:nvSpPr>
            <p:cNvPr id="28" name="TextBox 34">
              <a:extLst>
                <a:ext uri="{FF2B5EF4-FFF2-40B4-BE49-F238E27FC236}">
                  <a16:creationId xmlns:a16="http://schemas.microsoft.com/office/drawing/2014/main" id="{8D95A998-7026-643B-3A3F-6695B539067B}"/>
                </a:ext>
              </a:extLst>
            </p:cNvPr>
            <p:cNvSpPr txBox="1"/>
            <p:nvPr/>
          </p:nvSpPr>
          <p:spPr>
            <a:xfrm>
              <a:off x="981799" y="121939"/>
              <a:ext cx="1250401" cy="623589"/>
            </a:xfrm>
            <a:prstGeom prst="rect">
              <a:avLst/>
            </a:prstGeom>
          </p:spPr>
          <p:txBody>
            <a:bodyPr lIns="0" tIns="0" rIns="0" bIns="0" rtlCol="0" anchor="t">
              <a:spAutoFit/>
            </a:bodyPr>
            <a:lstStyle/>
            <a:p>
              <a:pPr>
                <a:lnSpc>
                  <a:spcPts val="3835"/>
                </a:lnSpc>
              </a:pPr>
              <a:r>
                <a:rPr lang="en-US" sz="2799" spc="61" dirty="0">
                  <a:solidFill>
                    <a:srgbClr val="446889"/>
                  </a:solidFill>
                  <a:latin typeface="SVN-HC Green Grove" panose="02000000000000000000" pitchFamily="50" charset="0"/>
                </a:rPr>
                <a:t>LỚP 7</a:t>
              </a:r>
            </a:p>
          </p:txBody>
        </p:sp>
        <p:sp>
          <p:nvSpPr>
            <p:cNvPr id="29" name="TextBox 35">
              <a:extLst>
                <a:ext uri="{FF2B5EF4-FFF2-40B4-BE49-F238E27FC236}">
                  <a16:creationId xmlns:a16="http://schemas.microsoft.com/office/drawing/2014/main" id="{917B7C8E-150F-1591-0987-56021CB19946}"/>
                </a:ext>
              </a:extLst>
            </p:cNvPr>
            <p:cNvSpPr txBox="1"/>
            <p:nvPr/>
          </p:nvSpPr>
          <p:spPr>
            <a:xfrm>
              <a:off x="16463915" y="112415"/>
              <a:ext cx="5702833" cy="636413"/>
            </a:xfrm>
            <a:prstGeom prst="rect">
              <a:avLst/>
            </a:prstGeom>
          </p:spPr>
          <p:txBody>
            <a:bodyPr lIns="0" tIns="0" rIns="0" bIns="0" rtlCol="0" anchor="t">
              <a:spAutoFit/>
            </a:bodyPr>
            <a:lstStyle/>
            <a:p>
              <a:pPr algn="ctr">
                <a:lnSpc>
                  <a:spcPts val="3919"/>
                </a:lnSpc>
                <a:spcBef>
                  <a:spcPct val="0"/>
                </a:spcBef>
              </a:pPr>
              <a:r>
                <a:rPr lang="en-US" sz="2799" spc="61" dirty="0">
                  <a:solidFill>
                    <a:srgbClr val="446889"/>
                  </a:solidFill>
                  <a:latin typeface="SVN-HC Green Grove" panose="02000000000000000000" pitchFamily="50" charset="0"/>
                </a:rPr>
                <a:t>KẾT NỐI TRI THỨC VỚI CUỘC SỐNG</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E0A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70991" y="8794982"/>
            <a:ext cx="1778029" cy="218284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56842" y="4045289"/>
            <a:ext cx="1778029" cy="218284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36077" y="3119615"/>
            <a:ext cx="1917591" cy="18513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28880"/>
          <a:stretch>
            <a:fillRect/>
          </a:stretch>
        </p:blipFill>
        <p:spPr>
          <a:xfrm rot="1099711">
            <a:off x="9390438" y="3346588"/>
            <a:ext cx="375811" cy="65625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28880"/>
          <a:stretch>
            <a:fillRect/>
          </a:stretch>
        </p:blipFill>
        <p:spPr>
          <a:xfrm rot="8677607">
            <a:off x="4271384" y="1418442"/>
            <a:ext cx="245806" cy="42923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1138157">
            <a:off x="17877891" y="2514850"/>
            <a:ext cx="124918" cy="218137"/>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1252675">
            <a:off x="17780663" y="1523992"/>
            <a:ext cx="124918" cy="218137"/>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4277671">
            <a:off x="112688" y="2418856"/>
            <a:ext cx="231223" cy="403773"/>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6226708">
            <a:off x="17858964" y="8063284"/>
            <a:ext cx="351813" cy="614352"/>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2793688">
            <a:off x="903113" y="630652"/>
            <a:ext cx="139313" cy="243274"/>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4839762" flipH="1">
            <a:off x="3173374" y="9093150"/>
            <a:ext cx="189149" cy="330301"/>
          </a:xfrm>
          <a:prstGeom prst="rect">
            <a:avLst/>
          </a:prstGeom>
        </p:spPr>
      </p:pic>
      <p:pic>
        <p:nvPicPr>
          <p:cNvPr id="13" name="Picture 13"/>
          <p:cNvPicPr>
            <a:picLocks noChangeAspect="1"/>
          </p:cNvPicPr>
          <p:nvPr/>
        </p:nvPicPr>
        <p:blipFill>
          <a:blip r:embed="rId20"/>
          <a:srcRect/>
          <a:stretch>
            <a:fillRect/>
          </a:stretch>
        </p:blipFill>
        <p:spPr>
          <a:xfrm rot="558840">
            <a:off x="10158495" y="1893981"/>
            <a:ext cx="5378389" cy="7607339"/>
          </a:xfrm>
          <a:prstGeom prst="rect">
            <a:avLst/>
          </a:prstGeom>
        </p:spPr>
      </p:pic>
      <p:pic>
        <p:nvPicPr>
          <p:cNvPr id="14" name="Picture 14"/>
          <p:cNvPicPr>
            <a:picLocks noChangeAspect="1"/>
          </p:cNvPicPr>
          <p:nvPr/>
        </p:nvPicPr>
        <p:blipFill>
          <a:blip r:embed="rId21"/>
          <a:srcRect/>
          <a:stretch>
            <a:fillRect/>
          </a:stretch>
        </p:blipFill>
        <p:spPr>
          <a:xfrm rot="-159900">
            <a:off x="3263590" y="642197"/>
            <a:ext cx="5378389" cy="7607339"/>
          </a:xfrm>
          <a:prstGeom prst="rect">
            <a:avLst/>
          </a:prstGeom>
        </p:spPr>
      </p:pic>
      <p:pic>
        <p:nvPicPr>
          <p:cNvPr id="1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673038" y="-478318"/>
            <a:ext cx="1443997" cy="1507018"/>
          </a:xfrm>
          <a:prstGeom prst="rect">
            <a:avLst/>
          </a:prstGeom>
        </p:spPr>
      </p:pic>
      <p:pic>
        <p:nvPicPr>
          <p:cNvPr id="16"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6599" y="6927593"/>
            <a:ext cx="1751950" cy="18673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DAF6"/>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530765" y="9390250"/>
            <a:ext cx="1443997" cy="1793500"/>
          </a:xfrm>
          <a:prstGeom prst="rect">
            <a:avLst/>
          </a:prstGeom>
        </p:spPr>
      </p:pic>
      <p:graphicFrame>
        <p:nvGraphicFramePr>
          <p:cNvPr id="11" name="Table 11"/>
          <p:cNvGraphicFramePr>
            <a:graphicFrameLocks noGrp="1"/>
          </p:cNvGraphicFramePr>
          <p:nvPr>
            <p:extLst>
              <p:ext uri="{D42A27DB-BD31-4B8C-83A1-F6EECF244321}">
                <p14:modId xmlns:p14="http://schemas.microsoft.com/office/powerpoint/2010/main" val="1120903156"/>
              </p:ext>
            </p:extLst>
          </p:nvPr>
        </p:nvGraphicFramePr>
        <p:xfrm>
          <a:off x="685800" y="723900"/>
          <a:ext cx="16859617" cy="9060515"/>
        </p:xfrm>
        <a:graphic>
          <a:graphicData uri="http://schemas.openxmlformats.org/drawingml/2006/table">
            <a:tbl>
              <a:tblPr/>
              <a:tblGrid>
                <a:gridCol w="2687281">
                  <a:extLst>
                    <a:ext uri="{9D8B030D-6E8A-4147-A177-3AD203B41FA5}">
                      <a16:colId xmlns:a16="http://schemas.microsoft.com/office/drawing/2014/main" val="20000"/>
                    </a:ext>
                  </a:extLst>
                </a:gridCol>
                <a:gridCol w="8746818">
                  <a:extLst>
                    <a:ext uri="{9D8B030D-6E8A-4147-A177-3AD203B41FA5}">
                      <a16:colId xmlns:a16="http://schemas.microsoft.com/office/drawing/2014/main" val="20001"/>
                    </a:ext>
                  </a:extLst>
                </a:gridCol>
                <a:gridCol w="5425518">
                  <a:extLst>
                    <a:ext uri="{9D8B030D-6E8A-4147-A177-3AD203B41FA5}">
                      <a16:colId xmlns:a16="http://schemas.microsoft.com/office/drawing/2014/main" val="20002"/>
                    </a:ext>
                  </a:extLst>
                </a:gridCol>
              </a:tblGrid>
              <a:tr h="830915">
                <a:tc>
                  <a:txBody>
                    <a:bodyPr/>
                    <a:lstStyle/>
                    <a:p>
                      <a:endParaRPr lang="en-US" sz="4000" dirty="0">
                        <a:latin typeface="Times New Roman" panose="02020603050405020304" pitchFamily="18" charset="0"/>
                        <a:cs typeface="Times New Roman" panose="02020603050405020304" pitchFamily="18" charset="0"/>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4000" dirty="0">
                          <a:solidFill>
                            <a:srgbClr val="9491D0"/>
                          </a:solidFill>
                          <a:latin typeface="Times New Roman" panose="02020603050405020304" pitchFamily="18" charset="0"/>
                          <a:cs typeface="Times New Roman" panose="02020603050405020304" pitchFamily="18" charset="0"/>
                        </a:rPr>
                        <a:t>HÌNH ẢNH/TỪ NGỮ MIÊU TẢ</a:t>
                      </a:r>
                      <a:endParaRPr lang="en-US" sz="4000" dirty="0">
                        <a:latin typeface="Times New Roman" panose="02020603050405020304" pitchFamily="18" charset="0"/>
                        <a:cs typeface="Times New Roman" panose="02020603050405020304" pitchFamily="18" charset="0"/>
                      </a:endParaRPr>
                    </a:p>
                  </a:txBody>
                  <a:tcPr anchor="ct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tc>
                  <a:txBody>
                    <a:bodyPr/>
                    <a:lstStyle/>
                    <a:p>
                      <a:pPr algn="ctr">
                        <a:defRPr/>
                      </a:pPr>
                      <a:r>
                        <a:rPr lang="en-US" sz="4000" dirty="0">
                          <a:solidFill>
                            <a:srgbClr val="9491D0"/>
                          </a:solidFill>
                          <a:latin typeface="Times New Roman" panose="02020603050405020304" pitchFamily="18" charset="0"/>
                          <a:cs typeface="Times New Roman" panose="02020603050405020304" pitchFamily="18" charset="0"/>
                        </a:rPr>
                        <a:t>NHẬN XÉT</a:t>
                      </a:r>
                      <a:endParaRPr lang="en-US" sz="4000" dirty="0">
                        <a:latin typeface="Times New Roman" panose="02020603050405020304" pitchFamily="18" charset="0"/>
                        <a:cs typeface="Times New Roman" panose="02020603050405020304" pitchFamily="18" charset="0"/>
                      </a:endParaRPr>
                    </a:p>
                  </a:txBody>
                  <a:tcPr anchor="ct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7F7E7"/>
                    </a:solidFill>
                  </a:tcPr>
                </a:tc>
                <a:extLst>
                  <a:ext uri="{0D108BD9-81ED-4DB2-BD59-A6C34878D82A}">
                    <a16:rowId xmlns:a16="http://schemas.microsoft.com/office/drawing/2014/main" val="10000"/>
                  </a:ext>
                </a:extLst>
              </a:tr>
              <a:tr h="1365490">
                <a:tc>
                  <a:txBody>
                    <a:bodyPr/>
                    <a:lstStyle/>
                    <a:p>
                      <a:pPr algn="ctr">
                        <a:lnSpc>
                          <a:spcPct val="120000"/>
                        </a:lnSpc>
                        <a:defRPr/>
                      </a:pPr>
                      <a:r>
                        <a:rPr lang="en-US" sz="4000" b="1" kern="1200" dirty="0" err="1">
                          <a:solidFill>
                            <a:srgbClr val="000000"/>
                          </a:solidFill>
                          <a:latin typeface="Times New Roman" panose="02020603050405020304" pitchFamily="18" charset="0"/>
                          <a:ea typeface="+mn-ea"/>
                          <a:cs typeface="Times New Roman" panose="02020603050405020304" pitchFamily="18" charset="0"/>
                        </a:rPr>
                        <a:t>Thời</a:t>
                      </a:r>
                      <a:r>
                        <a:rPr lang="en-US" sz="4000" b="1" kern="1200" dirty="0">
                          <a:solidFill>
                            <a:srgbClr val="000000"/>
                          </a:solidFill>
                          <a:latin typeface="Times New Roman" panose="02020603050405020304" pitchFamily="18" charset="0"/>
                          <a:ea typeface="+mn-ea"/>
                          <a:cs typeface="Times New Roman" panose="02020603050405020304" pitchFamily="18" charset="0"/>
                        </a:rPr>
                        <a:t> </a:t>
                      </a:r>
                      <a:r>
                        <a:rPr lang="en-US" sz="4000" b="1" kern="1200" dirty="0" err="1">
                          <a:solidFill>
                            <a:srgbClr val="000000"/>
                          </a:solidFill>
                          <a:latin typeface="Times New Roman" panose="02020603050405020304" pitchFamily="18" charset="0"/>
                          <a:ea typeface="+mn-ea"/>
                          <a:cs typeface="Times New Roman" panose="02020603050405020304" pitchFamily="18" charset="0"/>
                        </a:rPr>
                        <a:t>gian</a:t>
                      </a:r>
                      <a:endParaRPr lang="en-US" sz="4000" b="1" kern="1200" dirty="0">
                        <a:solidFill>
                          <a:srgbClr val="000000"/>
                        </a:solidFill>
                        <a:latin typeface="Times New Roman" panose="02020603050405020304" pitchFamily="18" charset="0"/>
                        <a:ea typeface="+mn-ea"/>
                        <a:cs typeface="Times New Roman" panose="02020603050405020304" pitchFamily="18" charset="0"/>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4000" i="1" kern="1200" dirty="0" err="1">
                          <a:solidFill>
                            <a:srgbClr val="000000"/>
                          </a:solidFill>
                          <a:latin typeface="Times New Roman" panose="02020603050405020304" pitchFamily="18" charset="0"/>
                          <a:ea typeface="+mn-ea"/>
                          <a:cs typeface="Times New Roman" panose="02020603050405020304" pitchFamily="18" charset="0"/>
                        </a:rPr>
                        <a:t>Bóng</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chiều</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tỏa</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ra</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nhanh</a:t>
                      </a:r>
                      <a:endParaRPr lang="en-US" sz="4000" i="1" kern="1200" dirty="0">
                        <a:solidFill>
                          <a:srgbClr val="000000"/>
                        </a:solidFill>
                        <a:latin typeface="Times New Roman" panose="02020603050405020304" pitchFamily="18" charset="0"/>
                        <a:ea typeface="+mn-ea"/>
                        <a:cs typeface="Times New Roman" panose="02020603050405020304" pitchFamily="18" charset="0"/>
                      </a:endParaRPr>
                    </a:p>
                    <a:p>
                      <a:pPr algn="just">
                        <a:lnSpc>
                          <a:spcPct val="120000"/>
                        </a:lnSpc>
                      </a:pPr>
                      <a:r>
                        <a:rPr lang="en-US" sz="4000" i="1" kern="1200" dirty="0" err="1">
                          <a:solidFill>
                            <a:srgbClr val="000000"/>
                          </a:solidFill>
                          <a:latin typeface="Times New Roman" panose="02020603050405020304" pitchFamily="18" charset="0"/>
                          <a:ea typeface="+mn-ea"/>
                          <a:cs typeface="Times New Roman" panose="02020603050405020304" pitchFamily="18" charset="0"/>
                        </a:rPr>
                        <a:t>Bỗng</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chốc</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trở</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tối</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tò</a:t>
                      </a:r>
                      <a:r>
                        <a:rPr lang="en-US" sz="4000" i="1" kern="1200" dirty="0">
                          <a:solidFill>
                            <a:srgbClr val="000000"/>
                          </a:solidFill>
                          <a:latin typeface="Times New Roman" panose="02020603050405020304" pitchFamily="18" charset="0"/>
                          <a:ea typeface="+mn-ea"/>
                          <a:cs typeface="Times New Roman" panose="02020603050405020304" pitchFamily="18" charset="0"/>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rowSpan="2">
                  <a:txBody>
                    <a:bodyPr/>
                    <a:lstStyle/>
                    <a:p>
                      <a:pPr algn="just">
                        <a:lnSpc>
                          <a:spcPct val="120000"/>
                        </a:lnSpc>
                        <a:defRPr/>
                      </a:pP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ngữ</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pháp</a:t>
                      </a:r>
                      <a:r>
                        <a:rPr lang="en-US" sz="4000" dirty="0">
                          <a:solidFill>
                            <a:srgbClr val="000000"/>
                          </a:solidFill>
                          <a:latin typeface="Times New Roman" panose="02020603050405020304" pitchFamily="18" charset="0"/>
                          <a:cs typeface="Times New Roman" panose="02020603050405020304" pitchFamily="18" charset="0"/>
                        </a:rPr>
                        <a:t> so </a:t>
                      </a:r>
                      <a:r>
                        <a:rPr lang="en-US" sz="4000" dirty="0" err="1">
                          <a:solidFill>
                            <a:srgbClr val="000000"/>
                          </a:solidFill>
                          <a:latin typeface="Times New Roman" panose="02020603050405020304" pitchFamily="18" charset="0"/>
                          <a:cs typeface="Times New Roman" panose="02020603050405020304" pitchFamily="18" charset="0"/>
                        </a:rPr>
                        <a:t>sánh</a:t>
                      </a:r>
                      <a:r>
                        <a:rPr lang="en-US" sz="4000" dirty="0">
                          <a:solidFill>
                            <a:srgbClr val="000000"/>
                          </a:solidFill>
                          <a:latin typeface="Times New Roman" panose="02020603050405020304" pitchFamily="18" charset="0"/>
                          <a:cs typeface="Times New Roman" panose="02020603050405020304" pitchFamily="18" charset="0"/>
                        </a:rPr>
                        <a:t> </a:t>
                      </a:r>
                      <a:endParaRPr lang="vi-VN" sz="4000" dirty="0" smtClean="0">
                        <a:solidFill>
                          <a:srgbClr val="000000"/>
                        </a:solidFill>
                        <a:latin typeface="Times New Roman" panose="02020603050405020304" pitchFamily="18" charset="0"/>
                        <a:cs typeface="Times New Roman" panose="02020603050405020304" pitchFamily="18" charset="0"/>
                      </a:endParaRPr>
                    </a:p>
                    <a:p>
                      <a:pPr algn="just">
                        <a:lnSpc>
                          <a:spcPct val="120000"/>
                        </a:lnSpc>
                        <a:defRPr/>
                      </a:pPr>
                      <a:r>
                        <a:rPr lang="en-US" sz="4000" dirty="0" smtClean="0">
                          <a:solidFill>
                            <a:srgbClr val="FF0000"/>
                          </a:solidFill>
                          <a:latin typeface="Times New Roman" panose="02020603050405020304" pitchFamily="18" charset="0"/>
                          <a:cs typeface="Times New Roman" panose="02020603050405020304" pitchFamily="18" charset="0"/>
                        </a:rPr>
                        <a:t>-&gt; </a:t>
                      </a:r>
                      <a:r>
                        <a:rPr lang="en-US" sz="4000" dirty="0" err="1">
                          <a:solidFill>
                            <a:srgbClr val="FF0000"/>
                          </a:solidFill>
                          <a:latin typeface="Times New Roman" panose="02020603050405020304" pitchFamily="18" charset="0"/>
                          <a:cs typeface="Times New Roman" panose="02020603050405020304" pitchFamily="18" charset="0"/>
                        </a:rPr>
                        <a:t>Khung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đồng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quê</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yên</a:t>
                      </a:r>
                      <a:r>
                        <a:rPr lang="en-US" sz="4000" dirty="0">
                          <a:solidFill>
                            <a:srgbClr val="FF0000"/>
                          </a:solidFill>
                          <a:latin typeface="Times New Roman" panose="02020603050405020304" pitchFamily="18" charset="0"/>
                          <a:cs typeface="Times New Roman" panose="02020603050405020304" pitchFamily="18" charset="0"/>
                        </a:rPr>
                        <a:t> ả </a:t>
                      </a:r>
                      <a:r>
                        <a:rPr lang="en-US" sz="4000" dirty="0" err="1">
                          <a:solidFill>
                            <a:srgbClr val="FF0000"/>
                          </a:solidFill>
                          <a:latin typeface="Times New Roman" panose="02020603050405020304" pitchFamily="18" charset="0"/>
                          <a:cs typeface="Times New Roman" panose="02020603050405020304" pitchFamily="18" charset="0"/>
                        </a:rPr>
                        <a:t>trong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khoảnh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khắc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từ</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buổi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chiều</a:t>
                      </a:r>
                      <a:r>
                        <a:rPr lang="en-US" sz="4000" dirty="0">
                          <a:solidFill>
                            <a:srgbClr val="FF0000"/>
                          </a:solidFill>
                          <a:latin typeface="Times New Roman" panose="02020603050405020304" pitchFamily="18" charset="0"/>
                          <a:cs typeface="Times New Roman" panose="02020603050405020304" pitchFamily="18" charset="0"/>
                        </a:rPr>
                        <a:t> sang ban </a:t>
                      </a:r>
                      <a:r>
                        <a:rPr lang="en-US" sz="4000" dirty="0" err="1">
                          <a:solidFill>
                            <a:srgbClr val="FF0000"/>
                          </a:solidFill>
                          <a:latin typeface="Times New Roman" panose="02020603050405020304" pitchFamily="18" charset="0"/>
                          <a:cs typeface="Times New Roman" panose="02020603050405020304" pitchFamily="18" charset="0"/>
                        </a:rPr>
                        <a:t>đêm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hé</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mở</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bầu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đêm</a:t>
                      </a:r>
                      <a:r>
                        <a:rPr lang="en-US" sz="4000" dirty="0">
                          <a:solidFill>
                            <a:srgbClr val="FF0000"/>
                          </a:solidFill>
                          <a:latin typeface="Times New Roman" panose="02020603050405020304" pitchFamily="18" charset="0"/>
                          <a:cs typeface="Times New Roman" panose="02020603050405020304" pitchFamily="18" charset="0"/>
                        </a:rPr>
                        <a:t> lung </a:t>
                      </a:r>
                      <a:r>
                        <a:rPr lang="en-US" sz="4000" dirty="0" err="1">
                          <a:solidFill>
                            <a:srgbClr val="FF0000"/>
                          </a:solidFill>
                          <a:latin typeface="Times New Roman" panose="02020603050405020304" pitchFamily="18" charset="0"/>
                          <a:cs typeface="Times New Roman" panose="02020603050405020304" pitchFamily="18" charset="0"/>
                        </a:rPr>
                        <a:t>linh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huyền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ảo</a:t>
                      </a:r>
                      <a:r>
                        <a:rPr lang="en-US" sz="4000" dirty="0">
                          <a:solidFill>
                            <a:srgbClr val="FF0000"/>
                          </a:solidFill>
                          <a:latin typeface="Times New Roman" panose="02020603050405020304" pitchFamily="18" charset="0"/>
                          <a:cs typeface="Times New Roman" panose="02020603050405020304" pitchFamily="18" charset="0"/>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08026">
                <a:tc>
                  <a:txBody>
                    <a:bodyPr/>
                    <a:lstStyle/>
                    <a:p>
                      <a:pPr algn="ctr">
                        <a:lnSpc>
                          <a:spcPct val="120000"/>
                        </a:lnSpc>
                        <a:defRPr/>
                      </a:pPr>
                      <a:r>
                        <a:rPr lang="en-US" sz="4000" b="1" kern="1200" dirty="0" err="1">
                          <a:solidFill>
                            <a:srgbClr val="000000"/>
                          </a:solidFill>
                          <a:latin typeface="Times New Roman" panose="02020603050405020304" pitchFamily="18" charset="0"/>
                          <a:ea typeface="+mn-ea"/>
                          <a:cs typeface="Times New Roman" panose="02020603050405020304" pitchFamily="18" charset="0"/>
                        </a:rPr>
                        <a:t>Không</a:t>
                      </a:r>
                      <a:r>
                        <a:rPr lang="en-US" sz="4000" b="1" kern="1200" dirty="0">
                          <a:solidFill>
                            <a:srgbClr val="000000"/>
                          </a:solidFill>
                          <a:latin typeface="Times New Roman" panose="02020603050405020304" pitchFamily="18" charset="0"/>
                          <a:ea typeface="+mn-ea"/>
                          <a:cs typeface="Times New Roman" panose="02020603050405020304" pitchFamily="18" charset="0"/>
                        </a:rPr>
                        <a:t> </a:t>
                      </a:r>
                      <a:r>
                        <a:rPr lang="en-US" sz="4000" b="1" kern="1200" dirty="0" err="1">
                          <a:solidFill>
                            <a:srgbClr val="000000"/>
                          </a:solidFill>
                          <a:latin typeface="Times New Roman" panose="02020603050405020304" pitchFamily="18" charset="0"/>
                          <a:ea typeface="+mn-ea"/>
                          <a:cs typeface="Times New Roman" panose="02020603050405020304" pitchFamily="18" charset="0"/>
                        </a:rPr>
                        <a:t>gian</a:t>
                      </a:r>
                      <a:r>
                        <a:rPr lang="en-US" sz="4000" b="1" kern="1200" dirty="0">
                          <a:solidFill>
                            <a:srgbClr val="000000"/>
                          </a:solidFill>
                          <a:latin typeface="Times New Roman" panose="02020603050405020304" pitchFamily="18" charset="0"/>
                          <a:ea typeface="+mn-ea"/>
                          <a:cs typeface="Times New Roman" panose="02020603050405020304" pitchFamily="18" charset="0"/>
                        </a:rPr>
                        <a:t>/ </a:t>
                      </a:r>
                    </a:p>
                    <a:p>
                      <a:pPr algn="ctr">
                        <a:lnSpc>
                          <a:spcPct val="120000"/>
                        </a:lnSpc>
                      </a:pPr>
                      <a:r>
                        <a:rPr lang="en-US" sz="4000" b="1" kern="1200" dirty="0" err="1">
                          <a:solidFill>
                            <a:srgbClr val="000000"/>
                          </a:solidFill>
                          <a:latin typeface="Times New Roman" panose="02020603050405020304" pitchFamily="18" charset="0"/>
                          <a:ea typeface="+mn-ea"/>
                          <a:cs typeface="Times New Roman" panose="02020603050405020304" pitchFamily="18" charset="0"/>
                        </a:rPr>
                        <a:t>Cảnh</a:t>
                      </a:r>
                      <a:r>
                        <a:rPr lang="en-US" sz="4000" b="1" kern="1200" dirty="0">
                          <a:solidFill>
                            <a:srgbClr val="000000"/>
                          </a:solidFill>
                          <a:latin typeface="Times New Roman" panose="02020603050405020304" pitchFamily="18" charset="0"/>
                          <a:ea typeface="+mn-ea"/>
                          <a:cs typeface="Times New Roman" panose="02020603050405020304" pitchFamily="18" charset="0"/>
                        </a:rPr>
                        <a:t> </a:t>
                      </a:r>
                      <a:r>
                        <a:rPr lang="en-US" sz="4000" b="1" kern="1200" dirty="0" err="1">
                          <a:solidFill>
                            <a:srgbClr val="000000"/>
                          </a:solidFill>
                          <a:latin typeface="Times New Roman" panose="02020603050405020304" pitchFamily="18" charset="0"/>
                          <a:ea typeface="+mn-ea"/>
                          <a:cs typeface="Times New Roman" panose="02020603050405020304" pitchFamily="18" charset="0"/>
                        </a:rPr>
                        <a:t>vật</a:t>
                      </a:r>
                      <a:endParaRPr lang="en-US" sz="4000" b="1" kern="1200" dirty="0">
                        <a:solidFill>
                          <a:srgbClr val="000000"/>
                        </a:solidFill>
                        <a:latin typeface="Times New Roman" panose="02020603050405020304" pitchFamily="18" charset="0"/>
                        <a:ea typeface="+mn-ea"/>
                        <a:cs typeface="Times New Roman" panose="02020603050405020304" pitchFamily="18" charset="0"/>
                      </a:endParaRP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a:txBody>
                    <a:bodyPr/>
                    <a:lstStyle/>
                    <a:p>
                      <a:pPr algn="just">
                        <a:lnSpc>
                          <a:spcPct val="120000"/>
                        </a:lnSpc>
                        <a:defRPr/>
                      </a:pP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Đồng</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quê</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tối</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mò</a:t>
                      </a:r>
                      <a:r>
                        <a:rPr lang="en-US" sz="4000" i="1" kern="1200" dirty="0">
                          <a:solidFill>
                            <a:srgbClr val="000000"/>
                          </a:solidFill>
                          <a:latin typeface="Times New Roman" panose="02020603050405020304" pitchFamily="18" charset="0"/>
                          <a:ea typeface="+mn-ea"/>
                          <a:cs typeface="Times New Roman" panose="02020603050405020304" pitchFamily="18" charset="0"/>
                        </a:rPr>
                        <a:t>.</a:t>
                      </a:r>
                    </a:p>
                    <a:p>
                      <a:pPr algn="just">
                        <a:lnSpc>
                          <a:spcPct val="120000"/>
                        </a:lnSpc>
                      </a:pP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Trời</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yên</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tĩnh</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ngàn</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sao</a:t>
                      </a:r>
                      <a:r>
                        <a:rPr lang="en-US" sz="4000" i="1" kern="1200" dirty="0">
                          <a:solidFill>
                            <a:srgbClr val="000000"/>
                          </a:solidFill>
                          <a:latin typeface="Times New Roman" panose="02020603050405020304" pitchFamily="18" charset="0"/>
                          <a:ea typeface="+mn-ea"/>
                          <a:cs typeface="Times New Roman" panose="02020603050405020304" pitchFamily="18" charset="0"/>
                        </a:rPr>
                        <a:t>.</a:t>
                      </a:r>
                    </a:p>
                    <a:p>
                      <a:pPr algn="just">
                        <a:lnSpc>
                          <a:spcPct val="120000"/>
                        </a:lnSpc>
                      </a:pPr>
                      <a:r>
                        <a:rPr lang="en-US" sz="4000" kern="1200" dirty="0">
                          <a:solidFill>
                            <a:srgbClr val="000000"/>
                          </a:solidFill>
                          <a:latin typeface="Times New Roman" panose="02020603050405020304" pitchFamily="18" charset="0"/>
                          <a:ea typeface="+mn-ea"/>
                          <a:cs typeface="Times New Roman" panose="02020603050405020304" pitchFamily="18" charset="0"/>
                        </a:rPr>
                        <a:t>- Con </a:t>
                      </a:r>
                      <a:r>
                        <a:rPr lang="en-US" sz="4000" kern="1200" dirty="0" err="1">
                          <a:solidFill>
                            <a:srgbClr val="000000"/>
                          </a:solidFill>
                          <a:latin typeface="Times New Roman" panose="02020603050405020304" pitchFamily="18" charset="0"/>
                          <a:ea typeface="+mn-ea"/>
                          <a:cs typeface="Times New Roman" panose="02020603050405020304" pitchFamily="18" charset="0"/>
                        </a:rPr>
                        <a:t>trâu</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ăn</a:t>
                      </a:r>
                      <a:r>
                        <a:rPr lang="en-US" sz="4000" i="1" kern="1200" dirty="0">
                          <a:solidFill>
                            <a:srgbClr val="000000"/>
                          </a:solidFill>
                          <a:latin typeface="Times New Roman" panose="02020603050405020304" pitchFamily="18" charset="0"/>
                          <a:ea typeface="+mn-ea"/>
                          <a:cs typeface="Times New Roman" panose="02020603050405020304" pitchFamily="18" charset="0"/>
                        </a:rPr>
                        <a:t> no, </a:t>
                      </a:r>
                      <a:r>
                        <a:rPr lang="en-US" sz="4000" i="1" kern="1200" dirty="0" err="1">
                          <a:solidFill>
                            <a:srgbClr val="000000"/>
                          </a:solidFill>
                          <a:latin typeface="Times New Roman" panose="02020603050405020304" pitchFamily="18" charset="0"/>
                          <a:ea typeface="+mn-ea"/>
                          <a:cs typeface="Times New Roman" panose="02020603050405020304" pitchFamily="18" charset="0"/>
                        </a:rPr>
                        <a:t>bước</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giữa</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trời</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yên</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tĩnh</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đủng</a:t>
                      </a:r>
                      <a:r>
                        <a:rPr lang="en-US" sz="4000" i="1" kern="1200" dirty="0">
                          <a:solidFill>
                            <a:srgbClr val="000000"/>
                          </a:solidFill>
                          <a:latin typeface="Times New Roman" panose="02020603050405020304" pitchFamily="18" charset="0"/>
                          <a:ea typeface="+mn-ea"/>
                          <a:cs typeface="Times New Roman" panose="02020603050405020304" pitchFamily="18" charset="0"/>
                        </a:rPr>
                        <a:t> </a:t>
                      </a:r>
                      <a:r>
                        <a:rPr lang="en-US" sz="4000" i="1" kern="1200" dirty="0" err="1">
                          <a:solidFill>
                            <a:srgbClr val="000000"/>
                          </a:solidFill>
                          <a:latin typeface="Times New Roman" panose="02020603050405020304" pitchFamily="18" charset="0"/>
                          <a:ea typeface="+mn-ea"/>
                          <a:cs typeface="Times New Roman" panose="02020603050405020304" pitchFamily="18" charset="0"/>
                        </a:rPr>
                        <a:t>đỉnh</a:t>
                      </a:r>
                      <a:r>
                        <a:rPr lang="en-US" sz="4000" i="1" kern="1200" dirty="0">
                          <a:solidFill>
                            <a:srgbClr val="000000"/>
                          </a:solidFill>
                          <a:latin typeface="Times New Roman" panose="02020603050405020304" pitchFamily="18" charset="0"/>
                          <a:ea typeface="+mn-ea"/>
                          <a:cs typeface="Times New Roman" panose="02020603050405020304" pitchFamily="18" charset="0"/>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vMerge="1">
                  <a:txBody>
                    <a:bodyPr/>
                    <a:lstStyle/>
                    <a:p>
                      <a:pPr algn="l">
                        <a:defRPr/>
                      </a:pPr>
                      <a:r>
                        <a:rPr lang="en-US" sz="2999">
                          <a:solidFill>
                            <a:srgbClr val="000000"/>
                          </a:solidFill>
                          <a:latin typeface="Roboto Condensed"/>
                        </a:rPr>
                        <a:t>Từ ngữ gợi tả, biện pháp so sánh -&gt; Khung cảnh đồng quê thanh bình, yên ả trong khoảnh khắc từ buổi chiều sang ban đêm; hé mở bầu trời đêm lung linh huyền ảo.</a:t>
                      </a:r>
                      <a:endParaRPr lang="en-US" sz="1100"/>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12518">
                <a:tc gridSpan="3">
                  <a:txBody>
                    <a:bodyPr/>
                    <a:lstStyle/>
                    <a:p>
                      <a:pPr algn="just">
                        <a:lnSpc>
                          <a:spcPct val="120000"/>
                        </a:lnSpc>
                        <a:defRPr/>
                      </a:pPr>
                      <a:r>
                        <a:rPr lang="en-US" sz="4000" b="1" kern="1200" dirty="0" err="1">
                          <a:solidFill>
                            <a:srgbClr val="000000"/>
                          </a:solidFill>
                          <a:latin typeface="Times New Roman" panose="02020603050405020304" pitchFamily="18" charset="0"/>
                          <a:ea typeface="+mn-ea"/>
                          <a:cs typeface="Times New Roman" panose="02020603050405020304" pitchFamily="18" charset="0"/>
                        </a:rPr>
                        <a:t>Nhân</a:t>
                      </a:r>
                      <a:r>
                        <a:rPr lang="en-US" sz="4000" b="1" kern="1200" dirty="0">
                          <a:solidFill>
                            <a:srgbClr val="000000"/>
                          </a:solidFill>
                          <a:latin typeface="Times New Roman" panose="02020603050405020304" pitchFamily="18" charset="0"/>
                          <a:ea typeface="+mn-ea"/>
                          <a:cs typeface="Times New Roman" panose="02020603050405020304" pitchFamily="18" charset="0"/>
                        </a:rPr>
                        <a:t> </a:t>
                      </a:r>
                      <a:r>
                        <a:rPr lang="en-US" sz="4000" b="1" kern="1200" dirty="0" err="1">
                          <a:solidFill>
                            <a:srgbClr val="000000"/>
                          </a:solidFill>
                          <a:latin typeface="Times New Roman" panose="02020603050405020304" pitchFamily="18" charset="0"/>
                          <a:ea typeface="+mn-ea"/>
                          <a:cs typeface="Times New Roman" panose="02020603050405020304" pitchFamily="18" charset="0"/>
                        </a:rPr>
                        <a:t>vật</a:t>
                      </a:r>
                      <a:r>
                        <a:rPr lang="en-US" sz="4000" b="1" kern="1200" dirty="0">
                          <a:solidFill>
                            <a:srgbClr val="000000"/>
                          </a:solidFill>
                          <a:latin typeface="Times New Roman" panose="02020603050405020304" pitchFamily="18" charset="0"/>
                          <a:ea typeface="+mn-ea"/>
                          <a:cs typeface="Times New Roman" panose="02020603050405020304" pitchFamily="18" charset="0"/>
                        </a:rPr>
                        <a:t> </a:t>
                      </a:r>
                      <a:r>
                        <a:rPr lang="en-US" sz="4000" b="1" kern="1200" dirty="0" err="1">
                          <a:solidFill>
                            <a:srgbClr val="000000"/>
                          </a:solidFill>
                          <a:latin typeface="Times New Roman" panose="02020603050405020304" pitchFamily="18" charset="0"/>
                          <a:ea typeface="+mn-ea"/>
                          <a:cs typeface="Times New Roman" panose="02020603050405020304" pitchFamily="18" charset="0"/>
                        </a:rPr>
                        <a:t>trữ</a:t>
                      </a:r>
                      <a:r>
                        <a:rPr lang="en-US" sz="4000" b="1" kern="1200" dirty="0">
                          <a:solidFill>
                            <a:srgbClr val="000000"/>
                          </a:solidFill>
                          <a:latin typeface="Times New Roman" panose="02020603050405020304" pitchFamily="18" charset="0"/>
                          <a:ea typeface="+mn-ea"/>
                          <a:cs typeface="Times New Roman" panose="02020603050405020304" pitchFamily="18" charset="0"/>
                        </a:rPr>
                        <a:t> </a:t>
                      </a:r>
                      <a:r>
                        <a:rPr lang="en-US" sz="4000" b="1" kern="1200" dirty="0" err="1">
                          <a:solidFill>
                            <a:srgbClr val="000000"/>
                          </a:solidFill>
                          <a:latin typeface="Times New Roman" panose="02020603050405020304" pitchFamily="18" charset="0"/>
                          <a:ea typeface="+mn-ea"/>
                          <a:cs typeface="Times New Roman" panose="02020603050405020304" pitchFamily="18" charset="0"/>
                        </a:rPr>
                        <a:t>tình</a:t>
                      </a:r>
                      <a:r>
                        <a:rPr lang="en-US" sz="4000" b="1" kern="1200" dirty="0">
                          <a:solidFill>
                            <a:srgbClr val="000000"/>
                          </a:solidFill>
                          <a:latin typeface="Times New Roman" panose="02020603050405020304" pitchFamily="18" charset="0"/>
                          <a:ea typeface="+mn-ea"/>
                          <a:cs typeface="Times New Roman" panose="02020603050405020304" pitchFamily="18" charset="0"/>
                        </a:rPr>
                        <a:t>:</a:t>
                      </a:r>
                    </a:p>
                    <a:p>
                      <a:pPr algn="just">
                        <a:lnSpc>
                          <a:spcPct val="120000"/>
                        </a:lnSpc>
                      </a:pP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Nhân</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vật</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tôi</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smtClean="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là</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cậu</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bé</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chăn</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trâu</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mục</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đồng</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đang</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dẫn</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trâu</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trở</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về</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nhà</a:t>
                      </a:r>
                      <a:r>
                        <a:rPr lang="en-US" sz="4000" kern="1200" dirty="0">
                          <a:solidFill>
                            <a:srgbClr val="000000"/>
                          </a:solidFill>
                          <a:latin typeface="Times New Roman" panose="02020603050405020304" pitchFamily="18" charset="0"/>
                          <a:ea typeface="+mn-ea"/>
                          <a:cs typeface="Times New Roman" panose="02020603050405020304" pitchFamily="18" charset="0"/>
                        </a:rPr>
                        <a:t>.</a:t>
                      </a:r>
                    </a:p>
                    <a:p>
                      <a:pPr algn="just">
                        <a:lnSpc>
                          <a:spcPct val="120000"/>
                        </a:lnSpc>
                      </a:pP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Tâm</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trạng</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Thư</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thái</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thoải</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mái</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vui</a:t>
                      </a:r>
                      <a:r>
                        <a:rPr lang="en-US" sz="4000" kern="1200" dirty="0">
                          <a:solidFill>
                            <a:srgbClr val="000000"/>
                          </a:solidFill>
                          <a:latin typeface="Times New Roman" panose="02020603050405020304" pitchFamily="18" charset="0"/>
                          <a:ea typeface="+mn-ea"/>
                          <a:cs typeface="Times New Roman" panose="02020603050405020304" pitchFamily="18" charset="0"/>
                        </a:rPr>
                        <a:t> </a:t>
                      </a:r>
                      <a:r>
                        <a:rPr lang="en-US" sz="4000" kern="1200" dirty="0" err="1">
                          <a:solidFill>
                            <a:srgbClr val="000000"/>
                          </a:solidFill>
                          <a:latin typeface="Times New Roman" panose="02020603050405020304" pitchFamily="18" charset="0"/>
                          <a:ea typeface="+mn-ea"/>
                          <a:cs typeface="Times New Roman" panose="02020603050405020304" pitchFamily="18" charset="0"/>
                        </a:rPr>
                        <a:t>vẻ</a:t>
                      </a:r>
                      <a:r>
                        <a:rPr lang="en-US" sz="4000" kern="1200" dirty="0">
                          <a:solidFill>
                            <a:srgbClr val="000000"/>
                          </a:solidFill>
                          <a:latin typeface="Times New Roman" panose="02020603050405020304" pitchFamily="18" charset="0"/>
                          <a:ea typeface="+mn-ea"/>
                          <a:cs typeface="Times New Roman" panose="02020603050405020304" pitchFamily="18" charset="0"/>
                        </a:rPr>
                        <a:t>.</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hMerge="1">
                  <a:txBody>
                    <a:bodyPr/>
                    <a:lstStyle/>
                    <a:p>
                      <a:pPr algn="l">
                        <a:defRPr/>
                      </a:pPr>
                      <a:r>
                        <a:rPr lang="en-US"/>
                        <a:t>Nhân vật trữ tình:</a:t>
                      </a:r>
                    </a:p>
                    <a:p>
                      <a:r>
                        <a:rPr lang="en-US"/>
                        <a:t>- Nhân vật “tôi” – là cậu bé chăn trâu (mục đồng) đang dẫn trâu trở về nhà.</a:t>
                      </a:r>
                    </a:p>
                    <a:p>
                      <a:r>
                        <a:rPr lang="en-US" sz="2999">
                          <a:solidFill>
                            <a:srgbClr val="2B4F60"/>
                          </a:solidFill>
                          <a:latin typeface="Roboto Condensed Italics"/>
                        </a:rPr>
                        <a:t>- Tâm trạng: Thư thái, thoải mái, vui vẻ.</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tc hMerge="1">
                  <a:txBody>
                    <a:bodyPr/>
                    <a:lstStyle/>
                    <a:p>
                      <a:pPr algn="l">
                        <a:defRPr/>
                      </a:pPr>
                      <a:r>
                        <a:rPr lang="en-US"/>
                        <a:t>Nhân vật trữ tình:</a:t>
                      </a:r>
                    </a:p>
                    <a:p>
                      <a:r>
                        <a:rPr lang="en-US"/>
                        <a:t>- Nhân vật “tôi” – là cậu bé chăn trâu (mục đồng) đang dẫn trâu trở về nhà.</a:t>
                      </a:r>
                    </a:p>
                    <a:p>
                      <a:r>
                        <a:rPr lang="en-US" sz="2999">
                          <a:solidFill>
                            <a:srgbClr val="2B4F60"/>
                          </a:solidFill>
                          <a:latin typeface="Roboto Condensed Italics"/>
                        </a:rPr>
                        <a:t>- Tâm trạng: Thư thái, thoải mái, vui vẻ.</a:t>
                      </a:r>
                    </a:p>
                  </a:txBody>
                  <a:tcPr>
                    <a:lnL w="28575" cap="flat" cmpd="sng" algn="ctr">
                      <a:solidFill>
                        <a:srgbClr val="316D54"/>
                      </a:solidFill>
                      <a:prstDash val="solid"/>
                      <a:round/>
                      <a:headEnd type="none" w="med" len="med"/>
                      <a:tailEnd type="none" w="med" len="med"/>
                    </a:lnL>
                    <a:lnR w="28575" cap="flat" cmpd="sng" algn="ctr">
                      <a:solidFill>
                        <a:srgbClr val="316D54"/>
                      </a:solidFill>
                      <a:prstDash val="solid"/>
                      <a:round/>
                      <a:headEnd type="none" w="med" len="med"/>
                      <a:tailEnd type="none" w="med" len="med"/>
                    </a:lnR>
                    <a:lnT w="28575" cap="flat" cmpd="sng" algn="ctr">
                      <a:solidFill>
                        <a:srgbClr val="316D54"/>
                      </a:solidFill>
                      <a:prstDash val="solid"/>
                      <a:round/>
                      <a:headEnd type="none" w="med" len="med"/>
                      <a:tailEnd type="none" w="med" len="med"/>
                    </a:lnT>
                    <a:lnB w="28575" cap="flat" cmpd="sng" algn="ctr">
                      <a:solidFill>
                        <a:srgbClr val="316D54"/>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62096">
            <a:off x="-773439" y="4584648"/>
            <a:ext cx="693246" cy="851083"/>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74641" y="5981700"/>
            <a:ext cx="1751950" cy="18673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4B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7371"/>
          <a:stretch>
            <a:fillRect/>
          </a:stretch>
        </p:blipFill>
        <p:spPr>
          <a:xfrm>
            <a:off x="8263367" y="1116771"/>
            <a:ext cx="8030322" cy="51619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62096">
            <a:off x="14069640" y="1756647"/>
            <a:ext cx="693246" cy="851083"/>
          </a:xfrm>
          <a:prstGeom prst="rect">
            <a:avLst/>
          </a:prstGeom>
        </p:spPr>
      </p:pic>
      <p:graphicFrame>
        <p:nvGraphicFramePr>
          <p:cNvPr id="10" name="Table 10"/>
          <p:cNvGraphicFramePr>
            <a:graphicFrameLocks noGrp="1"/>
          </p:cNvGraphicFramePr>
          <p:nvPr>
            <p:extLst>
              <p:ext uri="{D42A27DB-BD31-4B8C-83A1-F6EECF244321}">
                <p14:modId xmlns:p14="http://schemas.microsoft.com/office/powerpoint/2010/main" val="2610814143"/>
              </p:ext>
            </p:extLst>
          </p:nvPr>
        </p:nvGraphicFramePr>
        <p:xfrm>
          <a:off x="921707" y="549571"/>
          <a:ext cx="16653456" cy="9637776"/>
        </p:xfrm>
        <a:graphic>
          <a:graphicData uri="http://schemas.openxmlformats.org/drawingml/2006/table">
            <a:tbl>
              <a:tblPr/>
              <a:tblGrid>
                <a:gridCol w="2506328">
                  <a:extLst>
                    <a:ext uri="{9D8B030D-6E8A-4147-A177-3AD203B41FA5}">
                      <a16:colId xmlns:a16="http://schemas.microsoft.com/office/drawing/2014/main" val="20000"/>
                    </a:ext>
                  </a:extLst>
                </a:gridCol>
                <a:gridCol w="8637231">
                  <a:extLst>
                    <a:ext uri="{9D8B030D-6E8A-4147-A177-3AD203B41FA5}">
                      <a16:colId xmlns:a16="http://schemas.microsoft.com/office/drawing/2014/main" val="20001"/>
                    </a:ext>
                  </a:extLst>
                </a:gridCol>
                <a:gridCol w="5509897">
                  <a:extLst>
                    <a:ext uri="{9D8B030D-6E8A-4147-A177-3AD203B41FA5}">
                      <a16:colId xmlns:a16="http://schemas.microsoft.com/office/drawing/2014/main" val="20002"/>
                    </a:ext>
                  </a:extLst>
                </a:gridCol>
              </a:tblGrid>
              <a:tr h="1032609">
                <a:tc>
                  <a:txBody>
                    <a:bodyPr/>
                    <a:lstStyle/>
                    <a:p>
                      <a:pPr>
                        <a:lnSpc>
                          <a:spcPct val="120000"/>
                        </a:lnSpc>
                      </a:pPr>
                      <a:endParaRPr lang="en-US" sz="3200" dirty="0">
                        <a:latin typeface="Times New Roman" panose="02020603050405020304" pitchFamily="18" charset="0"/>
                        <a:cs typeface="Times New Roman" panose="02020603050405020304" pitchFamily="18" charset="0"/>
                      </a:endParaRP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FFFFF"/>
                    </a:solidFill>
                  </a:tcPr>
                </a:tc>
                <a:tc>
                  <a:txBody>
                    <a:bodyPr/>
                    <a:lstStyle/>
                    <a:p>
                      <a:pPr algn="l">
                        <a:lnSpc>
                          <a:spcPct val="120000"/>
                        </a:lnSpc>
                        <a:defRPr/>
                      </a:pPr>
                      <a:r>
                        <a:rPr lang="en-US" sz="3200" b="1" dirty="0">
                          <a:solidFill>
                            <a:srgbClr val="BB332A"/>
                          </a:solidFill>
                          <a:latin typeface="Times New Roman" panose="02020603050405020304" pitchFamily="18" charset="0"/>
                          <a:cs typeface="Times New Roman" panose="02020603050405020304" pitchFamily="18" charset="0"/>
                        </a:rPr>
                        <a:t>TỪ NGỮ, HÌNH ẢNH MIÊU TẢ </a:t>
                      </a:r>
                      <a:endParaRPr lang="en-US" sz="3200" b="1" dirty="0">
                        <a:latin typeface="Times New Roman" panose="02020603050405020304" pitchFamily="18" charset="0"/>
                        <a:cs typeface="Times New Roman" panose="02020603050405020304" pitchFamily="18" charset="0"/>
                      </a:endParaRPr>
                    </a:p>
                  </a:txBody>
                  <a:tcPr anchor="ct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FFFFF"/>
                    </a:solidFill>
                  </a:tcPr>
                </a:tc>
                <a:tc>
                  <a:txBody>
                    <a:bodyPr/>
                    <a:lstStyle/>
                    <a:p>
                      <a:pPr algn="ctr">
                        <a:lnSpc>
                          <a:spcPct val="120000"/>
                        </a:lnSpc>
                        <a:defRPr/>
                      </a:pPr>
                      <a:r>
                        <a:rPr lang="en-US" sz="3200" b="1" dirty="0">
                          <a:solidFill>
                            <a:srgbClr val="BB332A"/>
                          </a:solidFill>
                          <a:latin typeface="Times New Roman" panose="02020603050405020304" pitchFamily="18" charset="0"/>
                          <a:cs typeface="Times New Roman" panose="02020603050405020304" pitchFamily="18" charset="0"/>
                        </a:rPr>
                        <a:t>ĐIỂM CHUNG VÀ Ý NGHĨA CỦA CÁC HÌNH ẢNH NÀY</a:t>
                      </a:r>
                      <a:endParaRPr lang="en-US" sz="3200" b="1" dirty="0">
                        <a:latin typeface="Times New Roman" panose="02020603050405020304" pitchFamily="18" charset="0"/>
                        <a:cs typeface="Times New Roman" panose="02020603050405020304" pitchFamily="18" charset="0"/>
                      </a:endParaRPr>
                    </a:p>
                  </a:txBody>
                  <a:tcPr anchor="ct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08083">
                <a:tc>
                  <a:txBody>
                    <a:bodyPr/>
                    <a:lstStyle/>
                    <a:p>
                      <a:pPr algn="l">
                        <a:lnSpc>
                          <a:spcPct val="120000"/>
                        </a:lnSpc>
                        <a:defRPr/>
                      </a:pPr>
                      <a:r>
                        <a:rPr lang="en-US" sz="3200" b="1" dirty="0" err="1">
                          <a:solidFill>
                            <a:srgbClr val="000000"/>
                          </a:solidFill>
                          <a:latin typeface="Times New Roman" panose="02020603050405020304" pitchFamily="18" charset="0"/>
                          <a:cs typeface="Times New Roman" panose="02020603050405020304" pitchFamily="18" charset="0"/>
                        </a:rPr>
                        <a:t>Dải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Ngân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Hà</a:t>
                      </a:r>
                      <a:endParaRPr lang="en-US" sz="3200" b="1" dirty="0">
                        <a:latin typeface="Times New Roman" panose="02020603050405020304" pitchFamily="18" charset="0"/>
                        <a:cs typeface="Times New Roman" panose="02020603050405020304" pitchFamily="18" charset="0"/>
                      </a:endParaRP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a:txBody>
                    <a:bodyPr/>
                    <a:lstStyle/>
                    <a:p>
                      <a:pPr algn="l">
                        <a:lnSpc>
                          <a:spcPct val="120000"/>
                        </a:lnSpc>
                        <a:defRPr/>
                      </a:pPr>
                      <a:r>
                        <a:rPr lang="en-US" sz="3200" i="1" kern="1200" dirty="0" err="1">
                          <a:solidFill>
                            <a:srgbClr val="000000"/>
                          </a:solidFill>
                          <a:latin typeface="Times New Roman" panose="02020603050405020304" pitchFamily="18" charset="0"/>
                          <a:ea typeface="+mn-ea"/>
                          <a:cs typeface="Times New Roman" panose="02020603050405020304" pitchFamily="18" charset="0"/>
                        </a:rPr>
                        <a:t>Sông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Ngân</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Hà</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chảy</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giữa</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trời</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lồng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lộng</a:t>
                      </a:r>
                      <a:r>
                        <a:rPr lang="en-US" sz="3200" i="1" kern="1200" dirty="0">
                          <a:solidFill>
                            <a:srgbClr val="000000"/>
                          </a:solidFill>
                          <a:latin typeface="Times New Roman" panose="02020603050405020304" pitchFamily="18" charset="0"/>
                          <a:ea typeface="+mn-ea"/>
                          <a:cs typeface="Times New Roman" panose="02020603050405020304" pitchFamily="18" charset="0"/>
                        </a:rPr>
                        <a: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rowSpan="4">
                  <a:txBody>
                    <a:bodyPr/>
                    <a:lstStyle/>
                    <a:p>
                      <a:pPr algn="just">
                        <a:lnSpc>
                          <a:spcPct val="120000"/>
                        </a:lnSpc>
                        <a:defRPr/>
                      </a:pP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b="1" kern="1200" dirty="0" err="1">
                          <a:solidFill>
                            <a:srgbClr val="000000"/>
                          </a:solidFill>
                          <a:latin typeface="Times New Roman" panose="02020603050405020304" pitchFamily="18" charset="0"/>
                          <a:ea typeface="+mn-ea"/>
                          <a:cs typeface="Times New Roman" panose="02020603050405020304" pitchFamily="18" charset="0"/>
                        </a:rPr>
                        <a:t>Điểm</a:t>
                      </a:r>
                      <a:r>
                        <a:rPr lang="en-US" sz="3200" b="1" kern="1200" dirty="0">
                          <a:solidFill>
                            <a:srgbClr val="000000"/>
                          </a:solidFill>
                          <a:latin typeface="Times New Roman" panose="02020603050405020304" pitchFamily="18" charset="0"/>
                          <a:ea typeface="+mn-ea"/>
                          <a:cs typeface="Times New Roman" panose="02020603050405020304" pitchFamily="18" charset="0"/>
                        </a:rPr>
                        <a:t> </a:t>
                      </a:r>
                      <a:r>
                        <a:rPr lang="en-US" sz="3200" b="1" kern="1200" dirty="0" err="1">
                          <a:solidFill>
                            <a:srgbClr val="000000"/>
                          </a:solidFill>
                          <a:latin typeface="Times New Roman" panose="02020603050405020304" pitchFamily="18" charset="0"/>
                          <a:ea typeface="+mn-ea"/>
                          <a:cs typeface="Times New Roman" panose="02020603050405020304" pitchFamily="18" charset="0"/>
                        </a:rPr>
                        <a:t>chung</a:t>
                      </a:r>
                      <a:r>
                        <a:rPr lang="en-US" sz="3200" b="1"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a:solidFill>
                            <a:srgbClr val="000000"/>
                          </a:solidFill>
                          <a:latin typeface="Times New Roman" panose="02020603050405020304" pitchFamily="18" charset="0"/>
                          <a:ea typeface="+mn-ea"/>
                          <a:cs typeface="Times New Roman" panose="02020603050405020304" pitchFamily="18" charset="0"/>
                        </a:rPr>
                        <a:t>So </a:t>
                      </a:r>
                      <a:r>
                        <a:rPr lang="en-US" sz="3200" kern="1200" dirty="0" err="1">
                          <a:solidFill>
                            <a:srgbClr val="000000"/>
                          </a:solidFill>
                          <a:latin typeface="Times New Roman" panose="02020603050405020304" pitchFamily="18" charset="0"/>
                          <a:ea typeface="+mn-ea"/>
                          <a:cs typeface="Times New Roman" panose="02020603050405020304" pitchFamily="18" charset="0"/>
                        </a:rPr>
                        <a:t>sánh</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liên</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tưởng</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những</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ngôi</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sao</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như</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những</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dụng</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cụ</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lao</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động</a:t>
                      </a:r>
                      <a:r>
                        <a:rPr lang="en-US" sz="3200" kern="1200" dirty="0">
                          <a:solidFill>
                            <a:srgbClr val="000000"/>
                          </a:solidFill>
                          <a:latin typeface="Times New Roman" panose="02020603050405020304" pitchFamily="18" charset="0"/>
                          <a:ea typeface="+mn-ea"/>
                          <a:cs typeface="Times New Roman" panose="02020603050405020304" pitchFamily="18" charset="0"/>
                        </a:rPr>
                        <a:t>.</a:t>
                      </a:r>
                    </a:p>
                    <a:p>
                      <a:pPr algn="just">
                        <a:lnSpc>
                          <a:spcPct val="120000"/>
                        </a:lnSpc>
                      </a:pP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b="1" kern="1200" dirty="0" err="1">
                          <a:solidFill>
                            <a:srgbClr val="000000"/>
                          </a:solidFill>
                          <a:latin typeface="Times New Roman" panose="02020603050405020304" pitchFamily="18" charset="0"/>
                          <a:ea typeface="+mn-ea"/>
                          <a:cs typeface="Times New Roman" panose="02020603050405020304" pitchFamily="18" charset="0"/>
                        </a:rPr>
                        <a:t>Tác</a:t>
                      </a:r>
                      <a:r>
                        <a:rPr lang="en-US" sz="3200" b="1" kern="1200" dirty="0">
                          <a:solidFill>
                            <a:srgbClr val="000000"/>
                          </a:solidFill>
                          <a:latin typeface="Times New Roman" panose="02020603050405020304" pitchFamily="18" charset="0"/>
                          <a:ea typeface="+mn-ea"/>
                          <a:cs typeface="Times New Roman" panose="02020603050405020304" pitchFamily="18" charset="0"/>
                        </a:rPr>
                        <a:t> </a:t>
                      </a:r>
                      <a:r>
                        <a:rPr lang="en-US" sz="3200" b="1" kern="1200" dirty="0" err="1">
                          <a:solidFill>
                            <a:srgbClr val="000000"/>
                          </a:solidFill>
                          <a:latin typeface="Times New Roman" panose="02020603050405020304" pitchFamily="18" charset="0"/>
                          <a:ea typeface="+mn-ea"/>
                          <a:cs typeface="Times New Roman" panose="02020603050405020304" pitchFamily="18" charset="0"/>
                        </a:rPr>
                        <a:t>dụng</a:t>
                      </a:r>
                      <a:r>
                        <a:rPr lang="en-US" sz="3200" b="1"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Diễn</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tả</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hình</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ảnh</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bầu</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trời</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sao</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như</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những</a:t>
                      </a:r>
                      <a:r>
                        <a:rPr lang="en-US" sz="3200" kern="1200" dirty="0">
                          <a:solidFill>
                            <a:srgbClr val="000000"/>
                          </a:solidFill>
                          <a:latin typeface="Times New Roman" panose="02020603050405020304" pitchFamily="18" charset="0"/>
                          <a:ea typeface="+mn-ea"/>
                          <a:cs typeface="Times New Roman" panose="02020603050405020304" pitchFamily="18" charset="0"/>
                        </a:rPr>
                        <a:t> con </a:t>
                      </a:r>
                      <a:r>
                        <a:rPr lang="en-US" sz="3200" kern="1200" dirty="0" err="1">
                          <a:solidFill>
                            <a:srgbClr val="000000"/>
                          </a:solidFill>
                          <a:latin typeface="Times New Roman" panose="02020603050405020304" pitchFamily="18" charset="0"/>
                          <a:ea typeface="+mn-ea"/>
                          <a:cs typeface="Times New Roman" panose="02020603050405020304" pitchFamily="18" charset="0"/>
                        </a:rPr>
                        <a:t>người</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đang</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hăng</a:t>
                      </a:r>
                      <a:r>
                        <a:rPr lang="en-US" sz="3200" kern="1200" dirty="0">
                          <a:solidFill>
                            <a:srgbClr val="000000"/>
                          </a:solidFill>
                          <a:latin typeface="Times New Roman" panose="02020603050405020304" pitchFamily="18" charset="0"/>
                          <a:ea typeface="+mn-ea"/>
                          <a:cs typeface="Times New Roman" panose="02020603050405020304" pitchFamily="18" charset="0"/>
                        </a:rPr>
                        <a:t> say </a:t>
                      </a:r>
                      <a:r>
                        <a:rPr lang="en-US" sz="3200" kern="1200" dirty="0" err="1">
                          <a:solidFill>
                            <a:srgbClr val="000000"/>
                          </a:solidFill>
                          <a:latin typeface="Times New Roman" panose="02020603050405020304" pitchFamily="18" charset="0"/>
                          <a:ea typeface="+mn-ea"/>
                          <a:cs typeface="Times New Roman" panose="02020603050405020304" pitchFamily="18" charset="0"/>
                        </a:rPr>
                        <a:t>làm</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việc</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trong</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không</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khí</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rộn</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rã</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vui</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tươi</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náo</a:t>
                      </a:r>
                      <a:r>
                        <a:rPr lang="en-US" sz="3200" kern="1200" dirty="0">
                          <a:solidFill>
                            <a:srgbClr val="000000"/>
                          </a:solidFill>
                          <a:latin typeface="Times New Roman" panose="02020603050405020304" pitchFamily="18" charset="0"/>
                          <a:ea typeface="+mn-ea"/>
                          <a:cs typeface="Times New Roman" panose="02020603050405020304" pitchFamily="18" charset="0"/>
                        </a:rPr>
                        <a:t> </a:t>
                      </a:r>
                      <a:r>
                        <a:rPr lang="en-US" sz="3200" kern="1200" dirty="0" err="1">
                          <a:solidFill>
                            <a:srgbClr val="000000"/>
                          </a:solidFill>
                          <a:latin typeface="Times New Roman" panose="02020603050405020304" pitchFamily="18" charset="0"/>
                          <a:ea typeface="+mn-ea"/>
                          <a:cs typeface="Times New Roman" panose="02020603050405020304" pitchFamily="18" charset="0"/>
                        </a:rPr>
                        <a:t>nhiệt</a:t>
                      </a:r>
                      <a:r>
                        <a:rPr lang="en-US" sz="3200" kern="1200" dirty="0">
                          <a:solidFill>
                            <a:srgbClr val="000000"/>
                          </a:solidFill>
                          <a:latin typeface="Times New Roman" panose="02020603050405020304" pitchFamily="18" charset="0"/>
                          <a:ea typeface="+mn-ea"/>
                          <a:cs typeface="Times New Roman" panose="02020603050405020304" pitchFamily="18" charset="0"/>
                        </a:rPr>
                        <a: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extLst>
                  <a:ext uri="{0D108BD9-81ED-4DB2-BD59-A6C34878D82A}">
                    <a16:rowId xmlns:a16="http://schemas.microsoft.com/office/drawing/2014/main" val="10001"/>
                  </a:ext>
                </a:extLst>
              </a:tr>
              <a:tr h="708083">
                <a:tc>
                  <a:txBody>
                    <a:bodyPr/>
                    <a:lstStyle/>
                    <a:p>
                      <a:pPr algn="l">
                        <a:lnSpc>
                          <a:spcPct val="120000"/>
                        </a:lnSpc>
                        <a:defRPr/>
                      </a:pPr>
                      <a:r>
                        <a:rPr lang="en-US" sz="3200" b="1">
                          <a:solidFill>
                            <a:srgbClr val="000000"/>
                          </a:solidFill>
                          <a:latin typeface="Times New Roman" panose="02020603050405020304" pitchFamily="18" charset="0"/>
                          <a:cs typeface="Times New Roman" panose="02020603050405020304" pitchFamily="18" charset="0"/>
                        </a:rPr>
                        <a:t>Sao Thần Nông</a:t>
                      </a:r>
                      <a:endParaRPr lang="en-US" sz="3200" b="1">
                        <a:latin typeface="Times New Roman" panose="02020603050405020304" pitchFamily="18" charset="0"/>
                        <a:cs typeface="Times New Roman" panose="02020603050405020304" pitchFamily="18" charset="0"/>
                      </a:endParaRP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a:txBody>
                    <a:bodyPr/>
                    <a:lstStyle/>
                    <a:p>
                      <a:pPr algn="l">
                        <a:lnSpc>
                          <a:spcPct val="120000"/>
                        </a:lnSpc>
                        <a:defRPr/>
                      </a:pPr>
                      <a:r>
                        <a:rPr lang="en-US" sz="3200" i="1" kern="1200" dirty="0" err="1">
                          <a:solidFill>
                            <a:srgbClr val="000000"/>
                          </a:solidFill>
                          <a:latin typeface="Times New Roman" panose="02020603050405020304" pitchFamily="18" charset="0"/>
                          <a:ea typeface="+mn-ea"/>
                          <a:cs typeface="Times New Roman" panose="02020603050405020304" pitchFamily="18" charset="0"/>
                        </a:rPr>
                        <a:t>Tỏa</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rộng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Một</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chiếc</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vó</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bằng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vàng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Đón</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những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sao</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dọc</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ngang</a:t>
                      </a:r>
                      <a:r>
                        <a:rPr lang="en-US" sz="3200" i="1" kern="1200" dirty="0">
                          <a:solidFill>
                            <a:srgbClr val="000000"/>
                          </a:solidFill>
                          <a:latin typeface="Times New Roman" panose="02020603050405020304" pitchFamily="18" charset="0"/>
                          <a:ea typeface="+mn-ea"/>
                          <a:cs typeface="Times New Roman" panose="02020603050405020304" pitchFamily="18" charset="0"/>
                        </a:rPr>
                        <a: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vMerge="1">
                  <a:txBody>
                    <a:bodyPr/>
                    <a:lstStyle/>
                    <a:p>
                      <a:pPr algn="l">
                        <a:defRPr/>
                      </a:pPr>
                      <a:r>
                        <a:rPr lang="en-US"/>
                        <a:t>- Điểm chung: So sánh, liên tưởng những ngôi sao như những dụng cụ lao động.</a:t>
                      </a:r>
                    </a:p>
                    <a:p>
                      <a:r>
                        <a:rPr lang="en-US" sz="2599">
                          <a:solidFill>
                            <a:srgbClr val="000000"/>
                          </a:solidFill>
                          <a:latin typeface="Roboto Condensed"/>
                        </a:rPr>
                        <a:t>- Tác dụng: Diễn tả hình ảnh bầu trời sao như những con người đang hăng say làm việc trong không khí rộn rã, vui tươi, náo nhiệt.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extLst>
                  <a:ext uri="{0D108BD9-81ED-4DB2-BD59-A6C34878D82A}">
                    <a16:rowId xmlns:a16="http://schemas.microsoft.com/office/drawing/2014/main" val="10002"/>
                  </a:ext>
                </a:extLst>
              </a:tr>
              <a:tr h="708083">
                <a:tc>
                  <a:txBody>
                    <a:bodyPr/>
                    <a:lstStyle/>
                    <a:p>
                      <a:pPr algn="l">
                        <a:lnSpc>
                          <a:spcPct val="120000"/>
                        </a:lnSpc>
                        <a:defRPr/>
                      </a:pPr>
                      <a:r>
                        <a:rPr lang="en-US" sz="3200" b="1">
                          <a:solidFill>
                            <a:srgbClr val="000000"/>
                          </a:solidFill>
                          <a:latin typeface="Times New Roman" panose="02020603050405020304" pitchFamily="18" charset="0"/>
                          <a:cs typeface="Times New Roman" panose="02020603050405020304" pitchFamily="18" charset="0"/>
                        </a:rPr>
                        <a:t>Sao Hôm</a:t>
                      </a:r>
                      <a:endParaRPr lang="en-US" sz="3200" b="1">
                        <a:latin typeface="Times New Roman" panose="02020603050405020304" pitchFamily="18" charset="0"/>
                        <a:cs typeface="Times New Roman" panose="02020603050405020304" pitchFamily="18" charset="0"/>
                      </a:endParaRP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a:txBody>
                    <a:bodyPr/>
                    <a:lstStyle/>
                    <a:p>
                      <a:pPr algn="l">
                        <a:lnSpc>
                          <a:spcPct val="120000"/>
                        </a:lnSpc>
                        <a:defRPr/>
                      </a:pPr>
                      <a:r>
                        <a:rPr lang="en-US" sz="3200" i="1" kern="1200" dirty="0" err="1">
                          <a:solidFill>
                            <a:srgbClr val="000000"/>
                          </a:solidFill>
                          <a:latin typeface="Times New Roman" panose="02020603050405020304" pitchFamily="18" charset="0"/>
                          <a:ea typeface="+mn-ea"/>
                          <a:cs typeface="Times New Roman" panose="02020603050405020304" pitchFamily="18" charset="0"/>
                        </a:rPr>
                        <a:t>Rờ</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rỡ</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như</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đuốc</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đèn</a:t>
                      </a:r>
                      <a:r>
                        <a:rPr lang="en-US" sz="3200" i="1" kern="1200" dirty="0">
                          <a:solidFill>
                            <a:srgbClr val="000000"/>
                          </a:solidFill>
                          <a:latin typeface="Times New Roman" panose="02020603050405020304" pitchFamily="18" charset="0"/>
                          <a:ea typeface="+mn-ea"/>
                          <a:cs typeface="Times New Roman" panose="02020603050405020304" pitchFamily="18" charset="0"/>
                        </a:rPr>
                        <a:t> soi </a:t>
                      </a:r>
                      <a:r>
                        <a:rPr lang="en-US" sz="3200" i="1" kern="1200" dirty="0" err="1">
                          <a:solidFill>
                            <a:srgbClr val="000000"/>
                          </a:solidFill>
                          <a:latin typeface="Times New Roman" panose="02020603050405020304" pitchFamily="18" charset="0"/>
                          <a:ea typeface="+mn-ea"/>
                          <a:cs typeface="Times New Roman" panose="02020603050405020304" pitchFamily="18" charset="0"/>
                        </a:rPr>
                        <a:t>cá</a:t>
                      </a:r>
                      <a:endParaRPr lang="en-US" sz="3200" i="1" kern="1200" dirty="0">
                        <a:solidFill>
                          <a:srgbClr val="000000"/>
                        </a:solidFill>
                        <a:latin typeface="Times New Roman" panose="02020603050405020304" pitchFamily="18" charset="0"/>
                        <a:ea typeface="+mn-ea"/>
                        <a:cs typeface="Times New Roman" panose="02020603050405020304" pitchFamily="18" charset="0"/>
                      </a:endParaRP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vMerge="1">
                  <a:txBody>
                    <a:bodyPr/>
                    <a:lstStyle/>
                    <a:p>
                      <a:pPr algn="l">
                        <a:defRPr/>
                      </a:pPr>
                      <a:r>
                        <a:rPr lang="en-US"/>
                        <a:t>- Điểm chung: So sánh, liên tưởng những ngôi sao như những dụng cụ lao động.</a:t>
                      </a:r>
                    </a:p>
                    <a:p>
                      <a:r>
                        <a:rPr lang="en-US" sz="2599">
                          <a:solidFill>
                            <a:srgbClr val="000000"/>
                          </a:solidFill>
                          <a:latin typeface="Roboto Condensed"/>
                        </a:rPr>
                        <a:t>- Tác dụng: Diễn tả hình ảnh bầu trời sao như những con người đang hăng say làm việc trong không khí rộn rã, vui tươi, náo nhiệt.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extLst>
                  <a:ext uri="{0D108BD9-81ED-4DB2-BD59-A6C34878D82A}">
                    <a16:rowId xmlns:a16="http://schemas.microsoft.com/office/drawing/2014/main" val="10003"/>
                  </a:ext>
                </a:extLst>
              </a:tr>
              <a:tr h="880320">
                <a:tc>
                  <a:txBody>
                    <a:bodyPr/>
                    <a:lstStyle/>
                    <a:p>
                      <a:pPr algn="l">
                        <a:lnSpc>
                          <a:spcPct val="120000"/>
                        </a:lnSpc>
                        <a:defRPr/>
                      </a:pPr>
                      <a:r>
                        <a:rPr lang="en-US" sz="3200" b="1" dirty="0" err="1">
                          <a:solidFill>
                            <a:srgbClr val="000000"/>
                          </a:solidFill>
                          <a:latin typeface="Times New Roman" panose="02020603050405020304" pitchFamily="18" charset="0"/>
                          <a:cs typeface="Times New Roman" panose="02020603050405020304" pitchFamily="18" charset="0"/>
                        </a:rPr>
                        <a:t>Đại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Hùng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Tinh</a:t>
                      </a:r>
                      <a:endParaRPr lang="en-US" sz="3200" b="1" dirty="0">
                        <a:latin typeface="Times New Roman" panose="02020603050405020304" pitchFamily="18" charset="0"/>
                        <a:cs typeface="Times New Roman" panose="02020603050405020304" pitchFamily="18" charset="0"/>
                      </a:endParaRP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a:txBody>
                    <a:bodyPr/>
                    <a:lstStyle/>
                    <a:p>
                      <a:pPr algn="l">
                        <a:lnSpc>
                          <a:spcPct val="120000"/>
                        </a:lnSpc>
                        <a:defRPr/>
                      </a:pPr>
                      <a:r>
                        <a:rPr lang="en-US" sz="3200" i="1" kern="1200" dirty="0" err="1">
                          <a:solidFill>
                            <a:srgbClr val="000000"/>
                          </a:solidFill>
                          <a:latin typeface="Times New Roman" panose="02020603050405020304" pitchFamily="18" charset="0"/>
                          <a:ea typeface="+mn-ea"/>
                          <a:cs typeface="Times New Roman" panose="02020603050405020304" pitchFamily="18" charset="0"/>
                        </a:rPr>
                        <a:t>Rộn</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rã</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Buông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gàu</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bên</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sông</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Ngân</a:t>
                      </a:r>
                      <a:r>
                        <a:rPr lang="en-US" sz="3200" i="1" kern="1200" dirty="0">
                          <a:solidFill>
                            <a:srgbClr val="000000"/>
                          </a:solidFill>
                          <a:latin typeface="Times New Roman" panose="02020603050405020304" pitchFamily="18" charset="0"/>
                          <a:ea typeface="+mn-ea"/>
                          <a:cs typeface="Times New Roman" panose="02020603050405020304" pitchFamily="18" charset="0"/>
                        </a:rPr>
                        <a:t>, Lo </a:t>
                      </a:r>
                      <a:r>
                        <a:rPr lang="en-US" sz="3200" i="1" kern="1200" dirty="0" err="1">
                          <a:solidFill>
                            <a:srgbClr val="000000"/>
                          </a:solidFill>
                          <a:latin typeface="Times New Roman" panose="02020603050405020304" pitchFamily="18" charset="0"/>
                          <a:ea typeface="+mn-ea"/>
                          <a:cs typeface="Times New Roman" panose="02020603050405020304" pitchFamily="18" charset="0"/>
                        </a:rPr>
                        <a:t>tát</a:t>
                      </a:r>
                      <a:r>
                        <a:rPr lang="en-US" sz="3200" i="1" kern="1200" dirty="0">
                          <a:solidFill>
                            <a:srgbClr val="000000"/>
                          </a:solidFill>
                          <a:latin typeface="Times New Roman" panose="02020603050405020304" pitchFamily="18" charset="0"/>
                          <a:ea typeface="+mn-ea"/>
                          <a:cs typeface="Times New Roman" panose="02020603050405020304" pitchFamily="18" charset="0"/>
                        </a:rPr>
                        <a:t> </a:t>
                      </a:r>
                      <a:r>
                        <a:rPr lang="en-US" sz="3200" i="1" kern="1200" dirty="0" err="1">
                          <a:solidFill>
                            <a:srgbClr val="000000"/>
                          </a:solidFill>
                          <a:latin typeface="Times New Roman" panose="02020603050405020304" pitchFamily="18" charset="0"/>
                          <a:ea typeface="+mn-ea"/>
                          <a:cs typeface="Times New Roman" panose="02020603050405020304" pitchFamily="18" charset="0"/>
                        </a:rPr>
                        <a:t>nước</a:t>
                      </a:r>
                      <a:endParaRPr lang="en-US" sz="3200" i="1" kern="1200" dirty="0">
                        <a:solidFill>
                          <a:srgbClr val="000000"/>
                        </a:solidFill>
                        <a:latin typeface="Times New Roman" panose="02020603050405020304" pitchFamily="18" charset="0"/>
                        <a:ea typeface="+mn-ea"/>
                        <a:cs typeface="Times New Roman" panose="02020603050405020304" pitchFamily="18" charset="0"/>
                      </a:endParaRP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tc vMerge="1">
                  <a:txBody>
                    <a:bodyPr/>
                    <a:lstStyle/>
                    <a:p>
                      <a:pPr algn="l">
                        <a:defRPr/>
                      </a:pPr>
                      <a:r>
                        <a:rPr lang="en-US"/>
                        <a:t>- Điểm chung: So sánh, liên tưởng những ngôi sao như những dụng cụ lao động.</a:t>
                      </a:r>
                    </a:p>
                    <a:p>
                      <a:r>
                        <a:rPr lang="en-US" sz="2599">
                          <a:solidFill>
                            <a:srgbClr val="000000"/>
                          </a:solidFill>
                          <a:latin typeface="Roboto Condensed"/>
                        </a:rPr>
                        <a:t>- Tác dụng: Diễn tả hình ảnh bầu trời sao như những con người đang hăng say làm việc trong không khí rộn rã, vui tươi, náo nhiệt.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7F7E7"/>
                    </a:solidFill>
                  </a:tcPr>
                </a:tc>
                <a:extLst>
                  <a:ext uri="{0D108BD9-81ED-4DB2-BD59-A6C34878D82A}">
                    <a16:rowId xmlns:a16="http://schemas.microsoft.com/office/drawing/2014/main" val="10004"/>
                  </a:ext>
                </a:extLst>
              </a:tr>
              <a:tr h="2085975">
                <a:tc gridSpan="3">
                  <a:txBody>
                    <a:bodyPr/>
                    <a:lstStyle/>
                    <a:p>
                      <a:pPr marL="0" indent="0" algn="l">
                        <a:lnSpc>
                          <a:spcPct val="120000"/>
                        </a:lnSpc>
                        <a:buFont typeface="Arial" panose="020B0604020202020204" pitchFamily="34" charset="0"/>
                        <a:buNone/>
                        <a:defRPr/>
                      </a:pPr>
                      <a:r>
                        <a:rPr lang="en-US" sz="3200" kern="1200" dirty="0" smtClean="0">
                          <a:solidFill>
                            <a:schemeClr val="tx1"/>
                          </a:solidFill>
                          <a:latin typeface="Times New Roman" panose="02020603050405020304" pitchFamily="18" charset="0"/>
                          <a:ea typeface="+mn-ea"/>
                          <a:cs typeface="Times New Roman" panose="02020603050405020304" pitchFamily="18" charset="0"/>
                        </a:rPr>
                        <a:t>-</a:t>
                      </a:r>
                      <a:r>
                        <a:rPr lang="en-US" sz="3200" kern="1200" dirty="0" smtClean="0">
                          <a:solidFill>
                            <a:srgbClr val="FF0000"/>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Nhận</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xét</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Những</a:t>
                      </a:r>
                      <a:r>
                        <a:rPr lang="en-US" sz="3200" kern="1200" dirty="0">
                          <a:solidFill>
                            <a:schemeClr val="tx1"/>
                          </a:solidFill>
                          <a:latin typeface="Times New Roman" panose="02020603050405020304" pitchFamily="18" charset="0"/>
                          <a:ea typeface="+mn-ea"/>
                          <a:cs typeface="Times New Roman" panose="02020603050405020304" pitchFamily="18" charset="0"/>
                        </a:rPr>
                        <a:t> so </a:t>
                      </a:r>
                      <a:r>
                        <a:rPr lang="en-US" sz="3200" kern="1200" dirty="0" err="1">
                          <a:solidFill>
                            <a:schemeClr val="tx1"/>
                          </a:solidFill>
                          <a:latin typeface="Times New Roman" panose="02020603050405020304" pitchFamily="18" charset="0"/>
                          <a:ea typeface="+mn-ea"/>
                          <a:cs typeface="Times New Roman" panose="02020603050405020304" pitchFamily="18" charset="0"/>
                        </a:rPr>
                        <a:t>sánh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liên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tưởng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độc</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đáo</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gợi</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tả</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bầu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trời</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lấp</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lánh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sao</a:t>
                      </a:r>
                      <a:r>
                        <a:rPr lang="en-US" sz="3200" kern="1200" dirty="0">
                          <a:solidFill>
                            <a:schemeClr val="tx1"/>
                          </a:solidFill>
                          <a:latin typeface="Times New Roman" panose="02020603050405020304" pitchFamily="18" charset="0"/>
                          <a:ea typeface="+mn-ea"/>
                          <a:cs typeface="Times New Roman" panose="02020603050405020304" pitchFamily="18" charset="0"/>
                        </a:rPr>
                        <a:t>, lung </a:t>
                      </a:r>
                      <a:r>
                        <a:rPr lang="en-US" sz="3200" kern="1200" dirty="0" err="1">
                          <a:solidFill>
                            <a:schemeClr val="tx1"/>
                          </a:solidFill>
                          <a:latin typeface="Times New Roman" panose="02020603050405020304" pitchFamily="18" charset="0"/>
                          <a:ea typeface="+mn-ea"/>
                          <a:cs typeface="Times New Roman" panose="02020603050405020304" pitchFamily="18" charset="0"/>
                        </a:rPr>
                        <a:t>linh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huyền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ảo</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đầy</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chất</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thơ</a:t>
                      </a:r>
                      <a:r>
                        <a:rPr lang="en-US" sz="3200" kern="1200" dirty="0">
                          <a:solidFill>
                            <a:schemeClr val="tx1"/>
                          </a:solidFill>
                          <a:latin typeface="Times New Roman" panose="02020603050405020304" pitchFamily="18" charset="0"/>
                          <a:ea typeface="+mn-ea"/>
                          <a:cs typeface="Times New Roman" panose="02020603050405020304" pitchFamily="18" charset="0"/>
                        </a:rPr>
                        <a:t>.</a:t>
                      </a:r>
                    </a:p>
                    <a:p>
                      <a:pPr marL="0" indent="0">
                        <a:lnSpc>
                          <a:spcPct val="120000"/>
                        </a:lnSpc>
                        <a:buFontTx/>
                        <a:buNone/>
                      </a:pP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smtClean="0">
                          <a:solidFill>
                            <a:schemeClr val="tx1"/>
                          </a:solidFill>
                          <a:latin typeface="Times New Roman" panose="02020603050405020304" pitchFamily="18" charset="0"/>
                          <a:ea typeface="+mn-ea"/>
                          <a:cs typeface="Times New Roman" panose="02020603050405020304" pitchFamily="18" charset="0"/>
                        </a:rPr>
                        <a:t>Tâm</a:t>
                      </a:r>
                      <a:r>
                        <a:rPr lang="en-US" sz="3200" kern="1200" dirty="0" smtClean="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cảm</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xúc</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của</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nhân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vật</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trữ</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tình</a:t>
                      </a:r>
                      <a:r>
                        <a:rPr lang="en-US" sz="3200" kern="1200" dirty="0">
                          <a:solidFill>
                            <a:schemeClr val="tx1"/>
                          </a:solidFill>
                          <a:latin typeface="Times New Roman" panose="02020603050405020304" pitchFamily="18" charset="0"/>
                          <a:ea typeface="+mn-ea"/>
                          <a:cs typeface="Times New Roman" panose="02020603050405020304" pitchFamily="18" charset="0"/>
                        </a:rPr>
                        <a:t>: say </a:t>
                      </a:r>
                      <a:r>
                        <a:rPr lang="en-US" sz="3200" kern="1200" dirty="0" err="1">
                          <a:solidFill>
                            <a:schemeClr val="tx1"/>
                          </a:solidFill>
                          <a:latin typeface="Times New Roman" panose="02020603050405020304" pitchFamily="18" charset="0"/>
                          <a:ea typeface="+mn-ea"/>
                          <a:cs typeface="Times New Roman" panose="02020603050405020304" pitchFamily="18" charset="0"/>
                        </a:rPr>
                        <a:t>sưa</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ngắm</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nhìn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thích</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thú</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trước</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sự</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kì</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diệu</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của</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thiên</a:t>
                      </a:r>
                      <a:r>
                        <a:rPr lang="en-US" sz="3200" kern="1200" dirty="0">
                          <a:solidFill>
                            <a:schemeClr val="tx1"/>
                          </a:solidFill>
                          <a:latin typeface="Times New Roman" panose="02020603050405020304" pitchFamily="18" charset="0"/>
                          <a:ea typeface="+mn-ea"/>
                          <a:cs typeface="Times New Roman" panose="02020603050405020304" pitchFamily="18" charset="0"/>
                        </a:rPr>
                        <a:t> </a:t>
                      </a:r>
                      <a:r>
                        <a:rPr lang="en-US" sz="3200" kern="1200" dirty="0" err="1">
                          <a:solidFill>
                            <a:schemeClr val="tx1"/>
                          </a:solidFill>
                          <a:latin typeface="Times New Roman" panose="02020603050405020304" pitchFamily="18" charset="0"/>
                          <a:ea typeface="+mn-ea"/>
                          <a:cs typeface="Times New Roman" panose="02020603050405020304" pitchFamily="18" charset="0"/>
                        </a:rPr>
                        <a:t>nhiên</a:t>
                      </a:r>
                      <a:r>
                        <a:rPr lang="en-US" sz="3200" kern="1200" dirty="0">
                          <a:solidFill>
                            <a:schemeClr val="tx1"/>
                          </a:solidFill>
                          <a:latin typeface="Times New Roman" panose="02020603050405020304" pitchFamily="18" charset="0"/>
                          <a:ea typeface="+mn-ea"/>
                          <a:cs typeface="Times New Roman" panose="02020603050405020304" pitchFamily="18" charset="0"/>
                        </a:rPr>
                        <a:t>. </a:t>
                      </a:r>
                      <a:endParaRPr lang="en-US" sz="3200" kern="1200" dirty="0" smtClean="0">
                        <a:solidFill>
                          <a:schemeClr val="tx1"/>
                        </a:solidFill>
                        <a:latin typeface="Times New Roman" panose="02020603050405020304" pitchFamily="18" charset="0"/>
                        <a:ea typeface="+mn-ea"/>
                        <a:cs typeface="Times New Roman" panose="02020603050405020304" pitchFamily="18" charset="0"/>
                      </a:endParaRPr>
                    </a:p>
                    <a:p>
                      <a:pPr marL="0" indent="0">
                        <a:lnSpc>
                          <a:spcPct val="120000"/>
                        </a:lnSpc>
                        <a:buFontTx/>
                        <a:buNone/>
                      </a:pPr>
                      <a:r>
                        <a:rPr lang="en-US" sz="3200" b="1" kern="1200" dirty="0" smtClean="0">
                          <a:solidFill>
                            <a:srgbClr val="FF0000"/>
                          </a:solidFill>
                          <a:latin typeface="Times New Roman" panose="02020603050405020304" pitchFamily="18" charset="0"/>
                          <a:ea typeface="+mn-ea"/>
                          <a:cs typeface="Times New Roman" panose="02020603050405020304" pitchFamily="18" charset="0"/>
                        </a:rPr>
                        <a:t>=&gt; Qua </a:t>
                      </a:r>
                      <a:r>
                        <a:rPr lang="en-US" sz="3200" b="1" kern="1200" dirty="0" err="1">
                          <a:solidFill>
                            <a:srgbClr val="FF0000"/>
                          </a:solidFill>
                          <a:latin typeface="Times New Roman" panose="02020603050405020304" pitchFamily="18" charset="0"/>
                          <a:ea typeface="+mn-ea"/>
                          <a:cs typeface="Times New Roman" panose="02020603050405020304" pitchFamily="18" charset="0"/>
                        </a:rPr>
                        <a:t>đó</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cho</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thấy</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tâm</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hồn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giàu</a:t>
                      </a:r>
                      <a:r>
                        <a:rPr lang="en-US" sz="3200" b="1" kern="1200" dirty="0">
                          <a:solidFill>
                            <a:srgbClr val="FF0000"/>
                          </a:solidFill>
                          <a:latin typeface="Times New Roman" panose="02020603050405020304" pitchFamily="18" charset="0"/>
                          <a:ea typeface="+mn-ea"/>
                          <a:cs typeface="Times New Roman" panose="02020603050405020304" pitchFamily="18" charset="0"/>
                        </a:rPr>
                        <a:t> rung </a:t>
                      </a:r>
                      <a:r>
                        <a:rPr lang="en-US" sz="3200" b="1" kern="1200" dirty="0" err="1">
                          <a:solidFill>
                            <a:srgbClr val="FF0000"/>
                          </a:solidFill>
                          <a:latin typeface="Times New Roman" panose="02020603050405020304" pitchFamily="18" charset="0"/>
                          <a:ea typeface="+mn-ea"/>
                          <a:cs typeface="Times New Roman" panose="02020603050405020304" pitchFamily="18" charset="0"/>
                        </a:rPr>
                        <a:t>động</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trước</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thiên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nhiên</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trí</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tưởng</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tượng</a:t>
                      </a:r>
                      <a:r>
                        <a:rPr lang="en-US" sz="3200" b="1" kern="1200" dirty="0">
                          <a:solidFill>
                            <a:srgbClr val="FF0000"/>
                          </a:solidFill>
                          <a:latin typeface="Times New Roman" panose="02020603050405020304" pitchFamily="18" charset="0"/>
                          <a:ea typeface="+mn-ea"/>
                          <a:cs typeface="Times New Roman" panose="02020603050405020304" pitchFamily="18" charset="0"/>
                        </a:rPr>
                        <a:t> bay </a:t>
                      </a:r>
                      <a:r>
                        <a:rPr lang="en-US" sz="3200" b="1" kern="1200" dirty="0" err="1">
                          <a:solidFill>
                            <a:srgbClr val="FF0000"/>
                          </a:solidFill>
                          <a:latin typeface="Times New Roman" panose="02020603050405020304" pitchFamily="18" charset="0"/>
                          <a:ea typeface="+mn-ea"/>
                          <a:cs typeface="Times New Roman" panose="02020603050405020304" pitchFamily="18" charset="0"/>
                        </a:rPr>
                        <a:t>bổng</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của</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người</a:t>
                      </a:r>
                      <a:r>
                        <a:rPr lang="en-US" sz="3200" b="1" kern="1200" dirty="0">
                          <a:solidFill>
                            <a:srgbClr val="FF0000"/>
                          </a:solidFill>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latin typeface="Times New Roman" panose="02020603050405020304" pitchFamily="18" charset="0"/>
                          <a:ea typeface="+mn-ea"/>
                          <a:cs typeface="Times New Roman" panose="02020603050405020304" pitchFamily="18" charset="0"/>
                        </a:rPr>
                        <a:t>viết</a:t>
                      </a:r>
                      <a:r>
                        <a:rPr lang="en-US" sz="3200" b="1" kern="1200" dirty="0">
                          <a:solidFill>
                            <a:srgbClr val="FF0000"/>
                          </a:solidFill>
                          <a:latin typeface="Times New Roman" panose="02020603050405020304" pitchFamily="18" charset="0"/>
                          <a:ea typeface="+mn-ea"/>
                          <a:cs typeface="Times New Roman" panose="02020603050405020304" pitchFamily="18" charset="0"/>
                        </a:rPr>
                        <a: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chemeClr val="bg1"/>
                    </a:solidFill>
                  </a:tcPr>
                </a:tc>
                <a:tc hMerge="1">
                  <a:txBody>
                    <a:bodyPr/>
                    <a:lstStyle/>
                    <a:p>
                      <a:pPr algn="l">
                        <a:defRPr/>
                      </a:pPr>
                      <a:r>
                        <a:rPr lang="en-US"/>
                        <a:t>Nhận xét về khung cảnh bầu trời ban đêm: Những so sánh liên tưởng độc đáo gợi tả bầu trời lấp lánh sao, lung linh, huyền ảo, đầy chất thơ.</a:t>
                      </a:r>
                    </a:p>
                    <a:p>
                      <a:r>
                        <a:rPr lang="en-US" sz="2599">
                          <a:solidFill>
                            <a:srgbClr val="000000"/>
                          </a:solidFill>
                          <a:latin typeface="Roboto Condensed"/>
                        </a:rPr>
                        <a:t>Tâm trạng, cảm xúc của nhân vật trữ tình: say sưa ngắm nhìn, thích thú trước sự kì diệu của thiên nhiên. Qua đó cho thấy tâm hồn giàu rung động trước thiên nhiên, trí tưởng tượng bay bổng của người viết.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9E0AE"/>
                    </a:solidFill>
                  </a:tcPr>
                </a:tc>
                <a:tc hMerge="1">
                  <a:txBody>
                    <a:bodyPr/>
                    <a:lstStyle/>
                    <a:p>
                      <a:pPr algn="l">
                        <a:defRPr/>
                      </a:pPr>
                      <a:r>
                        <a:rPr lang="en-US"/>
                        <a:t>Nhận xét về khung cảnh bầu trời ban đêm: Những so sánh liên tưởng độc đáo gợi tả bầu trời lấp lánh sao, lung linh, huyền ảo, đầy chất thơ.</a:t>
                      </a:r>
                    </a:p>
                    <a:p>
                      <a:r>
                        <a:rPr lang="en-US" sz="2599">
                          <a:solidFill>
                            <a:srgbClr val="000000"/>
                          </a:solidFill>
                          <a:latin typeface="Roboto Condensed"/>
                        </a:rPr>
                        <a:t>Tâm trạng, cảm xúc của nhân vật trữ tình: say sưa ngắm nhìn, thích thú trước sự kì diệu của thiên nhiên. Qua đó cho thấy tâm hồn giàu rung động trước thiên nhiên, trí tưởng tượng bay bổng của người viết.</a:t>
                      </a:r>
                    </a:p>
                  </a:txBody>
                  <a:tcPr>
                    <a:lnL w="28575" cap="flat" cmpd="sng" algn="ctr">
                      <a:solidFill>
                        <a:srgbClr val="3569CE"/>
                      </a:solidFill>
                      <a:prstDash val="solid"/>
                      <a:round/>
                      <a:headEnd type="none" w="med" len="med"/>
                      <a:tailEnd type="none" w="med" len="med"/>
                    </a:lnL>
                    <a:lnR w="28575" cap="flat" cmpd="sng" algn="ctr">
                      <a:solidFill>
                        <a:srgbClr val="3569CE"/>
                      </a:solidFill>
                      <a:prstDash val="solid"/>
                      <a:round/>
                      <a:headEnd type="none" w="med" len="med"/>
                      <a:tailEnd type="none" w="med" len="med"/>
                    </a:lnR>
                    <a:lnT w="28575" cap="flat" cmpd="sng" algn="ctr">
                      <a:solidFill>
                        <a:srgbClr val="3569CE"/>
                      </a:solidFill>
                      <a:prstDash val="solid"/>
                      <a:round/>
                      <a:headEnd type="none" w="med" len="med"/>
                      <a:tailEnd type="none" w="med" len="med"/>
                    </a:lnT>
                    <a:lnB w="28575" cap="flat" cmpd="sng" algn="ctr">
                      <a:solidFill>
                        <a:srgbClr val="3569CE"/>
                      </a:solidFill>
                      <a:prstDash val="solid"/>
                      <a:round/>
                      <a:headEnd type="none" w="med" len="med"/>
                      <a:tailEnd type="none" w="med" len="med"/>
                    </a:lnB>
                    <a:solidFill>
                      <a:srgbClr val="F9E0AE"/>
                    </a:solidFill>
                  </a:tcPr>
                </a:tc>
                <a:extLst>
                  <a:ext uri="{0D108BD9-81ED-4DB2-BD59-A6C34878D82A}">
                    <a16:rowId xmlns:a16="http://schemas.microsoft.com/office/drawing/2014/main" val="10005"/>
                  </a:ext>
                </a:extLst>
              </a:tr>
            </a:tbl>
          </a:graphicData>
        </a:graphic>
      </p:graphicFrame>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88562" y="5600700"/>
            <a:ext cx="1857590" cy="1793419"/>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31842">
            <a:off x="14737914" y="9352641"/>
            <a:ext cx="1164090" cy="142912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895857" y="85742"/>
            <a:ext cx="1358613" cy="168744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444983" y="1270833"/>
            <a:ext cx="1388555" cy="5738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29298" y="1662668"/>
            <a:ext cx="6804996" cy="2164612"/>
          </a:xfrm>
          <a:prstGeom prst="rect">
            <a:avLst/>
          </a:prstGeom>
        </p:spPr>
      </p:pic>
      <p:sp>
        <p:nvSpPr>
          <p:cNvPr id="2" name="Rectangle 1"/>
          <p:cNvSpPr/>
          <p:nvPr/>
        </p:nvSpPr>
        <p:spPr>
          <a:xfrm>
            <a:off x="1148785" y="3559324"/>
            <a:ext cx="7968622" cy="5632311"/>
          </a:xfrm>
          <a:prstGeom prst="rect">
            <a:avLst/>
          </a:prstGeom>
        </p:spPr>
        <p:txBody>
          <a:bodyPr wrap="square">
            <a:spAutoFit/>
          </a:bodyPr>
          <a:lstStyle/>
          <a:p>
            <a:pPr algn="just">
              <a:lnSpc>
                <a:spcPct val="150000"/>
              </a:lnSpc>
            </a:pPr>
            <a:r>
              <a:rPr lang="en-US" sz="4800" dirty="0">
                <a:latin typeface="+mj-lt"/>
              </a:rPr>
              <a:t>- </a:t>
            </a:r>
            <a:r>
              <a:rPr lang="vi-VN" sz="4800" dirty="0">
                <a:latin typeface="+mj-lt"/>
              </a:rPr>
              <a:t>Thơ 5 chữ </a:t>
            </a:r>
          </a:p>
          <a:p>
            <a:pPr algn="just">
              <a:lnSpc>
                <a:spcPct val="150000"/>
              </a:lnSpc>
            </a:pPr>
            <a:r>
              <a:rPr lang="vi-VN" sz="4800" dirty="0">
                <a:latin typeface="+mj-lt"/>
              </a:rPr>
              <a:t>- Sử dụng nhiều biện pháp tu từ so sánh, liệt kê, nhân hóa,…</a:t>
            </a:r>
          </a:p>
          <a:p>
            <a:pPr algn="just">
              <a:lnSpc>
                <a:spcPct val="150000"/>
              </a:lnSpc>
            </a:pPr>
            <a:r>
              <a:rPr lang="vi-VN" sz="4800" dirty="0">
                <a:latin typeface="+mj-lt"/>
              </a:rPr>
              <a:t>- Ngôn ngữ thơ gần gũi, sinh động</a:t>
            </a:r>
          </a:p>
        </p:txBody>
      </p:sp>
      <p:pic>
        <p:nvPicPr>
          <p:cNvPr id="15" name="Picture 14"/>
          <p:cNvPicPr>
            <a:picLocks noChangeAspect="1"/>
          </p:cNvPicPr>
          <p:nvPr/>
        </p:nvPicPr>
        <p:blipFill>
          <a:blip r:embed="rId4"/>
          <a:stretch>
            <a:fillRect/>
          </a:stretch>
        </p:blipFill>
        <p:spPr>
          <a:xfrm flipH="1">
            <a:off x="9336892" y="962665"/>
            <a:ext cx="8771140" cy="8667134"/>
          </a:xfrm>
          <a:prstGeom prst="rect">
            <a:avLst/>
          </a:prstGeom>
        </p:spPr>
      </p:pic>
    </p:spTree>
    <p:extLst>
      <p:ext uri="{BB962C8B-B14F-4D97-AF65-F5344CB8AC3E}">
        <p14:creationId xmlns:p14="http://schemas.microsoft.com/office/powerpoint/2010/main" val="32227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5169" y="1399085"/>
            <a:ext cx="6597622" cy="2415606"/>
          </a:xfrm>
          <a:prstGeom prst="rect">
            <a:avLst/>
          </a:prstGeom>
        </p:spPr>
      </p:pic>
      <p:pic>
        <p:nvPicPr>
          <p:cNvPr id="15" name="Picture 14"/>
          <p:cNvPicPr>
            <a:picLocks noChangeAspect="1"/>
          </p:cNvPicPr>
          <p:nvPr/>
        </p:nvPicPr>
        <p:blipFill>
          <a:blip r:embed="rId4"/>
          <a:stretch>
            <a:fillRect/>
          </a:stretch>
        </p:blipFill>
        <p:spPr>
          <a:xfrm flipH="1">
            <a:off x="9336892" y="962665"/>
            <a:ext cx="8771140" cy="8667134"/>
          </a:xfrm>
          <a:prstGeom prst="rect">
            <a:avLst/>
          </a:prstGeom>
        </p:spPr>
      </p:pic>
      <p:sp>
        <p:nvSpPr>
          <p:cNvPr id="16" name="Rectangle 15"/>
          <p:cNvSpPr/>
          <p:nvPr/>
        </p:nvSpPr>
        <p:spPr>
          <a:xfrm>
            <a:off x="826219" y="3559324"/>
            <a:ext cx="7968622" cy="5632311"/>
          </a:xfrm>
          <a:prstGeom prst="rect">
            <a:avLst/>
          </a:prstGeom>
        </p:spPr>
        <p:txBody>
          <a:bodyPr wrap="square">
            <a:spAutoFit/>
          </a:bodyPr>
          <a:lstStyle/>
          <a:p>
            <a:pPr algn="just">
              <a:lnSpc>
                <a:spcPct val="150000"/>
              </a:lnSpc>
            </a:pP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khung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quê</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êm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bao</a:t>
            </a:r>
            <a:r>
              <a:rPr lang="en-US" sz="4800" dirty="0">
                <a:latin typeface="Times New Roman" panose="02020603050405020304" pitchFamily="18" charset="0"/>
                <a:cs typeface="Times New Roman" panose="02020603050405020304" pitchFamily="18" charset="0"/>
              </a:rPr>
              <a:t> la </a:t>
            </a:r>
            <a:r>
              <a:rPr lang="en-US" sz="4800" dirty="0" err="1">
                <a:latin typeface="Times New Roman" panose="02020603050405020304" pitchFamily="18" charset="0"/>
                <a:cs typeface="Times New Roman" panose="02020603050405020304" pitchFamily="18" charset="0"/>
              </a:rPr>
              <a:t>nhưng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đỗi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gũi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thuộc</a:t>
            </a:r>
            <a:r>
              <a:rPr lang="en-US" sz="4800" dirty="0">
                <a:latin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46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3349" y="674"/>
            <a:ext cx="5416798" cy="7915064"/>
          </a:xfrm>
          <a:prstGeom prst="rect">
            <a:avLst/>
          </a:prstGeom>
        </p:spPr>
      </p:pic>
      <p:sp>
        <p:nvSpPr>
          <p:cNvPr id="4" name="Rectangle 3"/>
          <p:cNvSpPr/>
          <p:nvPr/>
        </p:nvSpPr>
        <p:spPr>
          <a:xfrm>
            <a:off x="7749548" y="2765388"/>
            <a:ext cx="9265092" cy="2215635"/>
          </a:xfrm>
          <a:prstGeom prst="rect">
            <a:avLst/>
          </a:prstGeom>
          <a:noFill/>
        </p:spPr>
        <p:txBody>
          <a:bodyPr wrap="none" lIns="182844" tIns="91422" rIns="182844" bIns="91422">
            <a:spAutoFit/>
          </a:bodyPr>
          <a:lstStyle/>
          <a:p>
            <a:pPr algn="ctr" defTabSz="1828376"/>
            <a:r>
              <a:rPr lang="en-US" sz="13198"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93746" y="3568971"/>
            <a:ext cx="4079380" cy="277855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9430" y="4802366"/>
            <a:ext cx="2971360" cy="311337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681240" y="8126384"/>
            <a:ext cx="1701580" cy="190955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19" name="Rectangle 18"/>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225210" y="3805730"/>
            <a:ext cx="1219042" cy="914280"/>
          </a:xfrm>
          <a:prstGeom prst="rect">
            <a:avLst/>
          </a:prstGeom>
        </p:spPr>
      </p:pic>
    </p:spTree>
    <p:extLst>
      <p:ext uri="{BB962C8B-B14F-4D97-AF65-F5344CB8AC3E}">
        <p14:creationId xmlns:p14="http://schemas.microsoft.com/office/powerpoint/2010/main" val="378433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58347" y="496216"/>
            <a:ext cx="3321586" cy="485352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951166" y="663846"/>
            <a:ext cx="4952356" cy="5714256"/>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65018" y="4952062"/>
            <a:ext cx="3365822" cy="252436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58584" y="3427576"/>
            <a:ext cx="3161888" cy="3048964"/>
          </a:xfrm>
          <a:prstGeom prst="rect">
            <a:avLst/>
          </a:prstGeom>
        </p:spPr>
      </p:pic>
      <p:sp>
        <p:nvSpPr>
          <p:cNvPr id="9" name="Rounded Rectangular Callout 8"/>
          <p:cNvSpPr/>
          <p:nvPr/>
        </p:nvSpPr>
        <p:spPr>
          <a:xfrm>
            <a:off x="8482926" y="4541896"/>
            <a:ext cx="6819012" cy="20183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8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5143783" y="1914951"/>
            <a:ext cx="6045310" cy="2011554"/>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384973" y="5886356"/>
            <a:ext cx="6247586" cy="1590068"/>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8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6811002" y="613573"/>
            <a:ext cx="9787596" cy="1090118"/>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5598">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74805" y="4035854"/>
            <a:ext cx="3365822" cy="252436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2" y="3608015"/>
            <a:ext cx="2121592" cy="1900594"/>
          </a:xfrm>
          <a:prstGeom prst="rect">
            <a:avLst/>
          </a:prstGeom>
        </p:spPr>
      </p:pic>
      <p:sp>
        <p:nvSpPr>
          <p:cNvPr id="17" name="Rounded Rectangular Callout 16"/>
          <p:cNvSpPr/>
          <p:nvPr/>
        </p:nvSpPr>
        <p:spPr>
          <a:xfrm>
            <a:off x="370410" y="5653618"/>
            <a:ext cx="6819012" cy="20183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lIns="182844" tIns="91422" rIns="182844" bIns="91422" rtlCol="0" anchor="ctr"/>
          <a:lstStyle/>
          <a:p>
            <a:pPr algn="ctr" defTabSz="1828376"/>
            <a:r>
              <a:rPr lang="en-US" sz="48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681240" y="8126384"/>
            <a:ext cx="1701580" cy="1909552"/>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24" name="Rectangle 23"/>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928886" y="-134826"/>
            <a:ext cx="1219042" cy="91428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928886" y="1812224"/>
            <a:ext cx="1219042" cy="91428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20611798" y="1812224"/>
            <a:ext cx="1219042" cy="91428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2668930" y="1752074"/>
            <a:ext cx="1219042" cy="91428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20611798" y="670"/>
            <a:ext cx="1219042" cy="914280"/>
          </a:xfrm>
          <a:prstGeom prst="rect">
            <a:avLst/>
          </a:prstGeom>
        </p:spPr>
      </p:pic>
    </p:spTree>
    <p:extLst>
      <p:ext uri="{BB962C8B-B14F-4D97-AF65-F5344CB8AC3E}">
        <p14:creationId xmlns:p14="http://schemas.microsoft.com/office/powerpoint/2010/main" val="359805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84" fill="hold"/>
                                        <p:tgtEl>
                                          <p:spTgt spid="29"/>
                                        </p:tgtEl>
                                      </p:cBhvr>
                                    </p:cmd>
                                  </p:childTnLst>
                                </p:cTn>
                              </p:par>
                            </p:childTnLst>
                          </p:cTn>
                        </p:par>
                        <p:par>
                          <p:cTn id="32" fill="hold">
                            <p:stCondLst>
                              <p:cond delay="12004"/>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504"/>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84" fill="hold"/>
                                        <p:tgtEl>
                                          <p:spTgt spid="30"/>
                                        </p:tgtEl>
                                      </p:cBhvr>
                                    </p:cmd>
                                  </p:childTnLst>
                                </p:cTn>
                              </p:par>
                            </p:childTnLst>
                          </p:cTn>
                        </p:par>
                        <p:par>
                          <p:cTn id="44" fill="hold">
                            <p:stCondLst>
                              <p:cond delay="19688"/>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88"/>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8" fill="hold"/>
                                        <p:tgtEl>
                                          <p:spTgt spid="31"/>
                                        </p:tgtEl>
                                      </p:cBhvr>
                                    </p:cmd>
                                  </p:childTnLst>
                                </p:cTn>
                              </p:par>
                            </p:childTnLst>
                          </p:cTn>
                        </p:par>
                        <p:par>
                          <p:cTn id="56" fill="hold">
                            <p:stCondLst>
                              <p:cond delay="23916"/>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416"/>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52" fill="hold"/>
                                        <p:tgtEl>
                                          <p:spTgt spid="32"/>
                                        </p:tgtEl>
                                      </p:cBhvr>
                                    </p:cmd>
                                  </p:childTnLst>
                                </p:cTn>
                              </p:par>
                            </p:childTnLst>
                          </p:cTn>
                        </p:par>
                        <p:par>
                          <p:cTn id="68" fill="hold">
                            <p:stCondLst>
                              <p:cond delay="26368"/>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78"/>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78"/>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88"/>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88"/>
                            </p:stCondLst>
                            <p:childTnLst>
                              <p:par>
                                <p:cTn id="92" presetID="1" presetClass="mediacall" presetSubtype="0" fill="hold" nodeType="afterEffect">
                                  <p:stCondLst>
                                    <p:cond delay="0"/>
                                  </p:stCondLst>
                                  <p:childTnLst>
                                    <p:cmd type="call" cmd="playFrom(0.0)">
                                      <p:cBhvr>
                                        <p:cTn id="93" dur="2144" fill="hold"/>
                                        <p:tgtEl>
                                          <p:spTgt spid="33"/>
                                        </p:tgtEl>
                                      </p:cBhvr>
                                    </p:cmd>
                                  </p:childTnLst>
                                </p:cTn>
                              </p:par>
                            </p:childTnLst>
                          </p:cTn>
                        </p:par>
                        <p:par>
                          <p:cTn id="94" fill="hold">
                            <p:stCondLst>
                              <p:cond delay="3053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4" y="6833013"/>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2" y="6734127"/>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sp>
        <p:nvSpPr>
          <p:cNvPr id="77" name="Sun 76"/>
          <p:cNvSpPr/>
          <p:nvPr/>
        </p:nvSpPr>
        <p:spPr>
          <a:xfrm>
            <a:off x="382651" y="5972704"/>
            <a:ext cx="4324422" cy="3124268"/>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7"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4" y="3314287"/>
            <a:ext cx="3916848" cy="2807074"/>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2" y="3608015"/>
            <a:ext cx="2121592" cy="1900594"/>
          </a:xfrm>
          <a:prstGeom prst="rect">
            <a:avLst/>
          </a:prstGeom>
        </p:spPr>
      </p:pic>
      <p:sp>
        <p:nvSpPr>
          <p:cNvPr id="35" name="Rectangle 34"/>
          <p:cNvSpPr/>
          <p:nvPr/>
        </p:nvSpPr>
        <p:spPr>
          <a:xfrm>
            <a:off x="7907097" y="2117649"/>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A. </a:t>
            </a:r>
            <a:r>
              <a:rPr lang="en-US" sz="4800" b="1" dirty="0">
                <a:latin typeface="Times New Roman" panose="02020603050405020304" pitchFamily="18" charset="0"/>
                <a:cs typeface="Times New Roman" panose="02020603050405020304" pitchFamily="18" charset="0"/>
              </a:rPr>
              <a:t>Con </a:t>
            </a:r>
            <a:r>
              <a:rPr lang="en-US" sz="4800" b="1" dirty="0" err="1">
                <a:latin typeface="Times New Roman" panose="02020603050405020304" pitchFamily="18" charset="0"/>
                <a:cs typeface="Times New Roman" panose="02020603050405020304" pitchFamily="18" charset="0"/>
              </a:rPr>
              <a:t>trâu</a:t>
            </a:r>
            <a:endParaRPr lang="en-US" sz="4800" b="1"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7"/>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21" y="6833008"/>
            <a:ext cx="2884734" cy="19648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1" y="8066095"/>
            <a:ext cx="1234386" cy="1224902"/>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40" y="8126384"/>
            <a:ext cx="1701580" cy="190955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1" y="6734124"/>
            <a:ext cx="2884734" cy="19648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2"/>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7" y="6791266"/>
            <a:ext cx="2884734" cy="19648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9"/>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3" y="8024351"/>
            <a:ext cx="1234386" cy="12249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5"/>
            <a:ext cx="2204750" cy="204011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45" name="Rounded Rectangular Callout 44"/>
          <p:cNvSpPr/>
          <p:nvPr/>
        </p:nvSpPr>
        <p:spPr>
          <a:xfrm>
            <a:off x="3227102" y="13967"/>
            <a:ext cx="14108608"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754" eaLnBrk="0" fontAlgn="base" hangingPunct="0">
              <a:spcBef>
                <a:spcPct val="0"/>
              </a:spcBef>
              <a:spcAft>
                <a:spcPct val="0"/>
              </a:spcAft>
            </a:pPr>
            <a:r>
              <a:rPr lang="vi-VN" sz="4800" b="1" dirty="0">
                <a:solidFill>
                  <a:srgbClr val="FF0000"/>
                </a:solidFill>
                <a:latin typeface="Times New Roman" pitchFamily="18" charset="0"/>
                <a:cs typeface="Times New Roman" pitchFamily="18" charset="0"/>
              </a:rPr>
              <a:t>Con vật nào xuất hiện ở phần đầu bài thơ?</a:t>
            </a:r>
          </a:p>
        </p:txBody>
      </p:sp>
      <p:sp>
        <p:nvSpPr>
          <p:cNvPr id="55" name="Rectangle 54"/>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7" y="2858767"/>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B. </a:t>
            </a:r>
            <a:r>
              <a:rPr lang="en-US" sz="4800" b="1" dirty="0">
                <a:latin typeface="Times New Roman" panose="02020603050405020304" pitchFamily="18" charset="0"/>
                <a:cs typeface="Times New Roman" panose="02020603050405020304" pitchFamily="18" charset="0"/>
              </a:rPr>
              <a:t>Con </a:t>
            </a:r>
            <a:r>
              <a:rPr lang="en-US" sz="4800" b="1" dirty="0" err="1">
                <a:latin typeface="Times New Roman" panose="02020603050405020304" pitchFamily="18" charset="0"/>
                <a:cs typeface="Times New Roman" panose="02020603050405020304" pitchFamily="18" charset="0"/>
              </a:rPr>
              <a:t>ong</a:t>
            </a:r>
            <a:endParaRPr lang="en-US" sz="4800" b="1" dirty="0">
              <a:latin typeface="Times New Roman" panose="02020603050405020304" pitchFamily="18" charset="0"/>
              <a:cs typeface="Times New Roman" panose="02020603050405020304" pitchFamily="18" charset="0"/>
            </a:endParaRPr>
          </a:p>
        </p:txBody>
      </p:sp>
      <p:sp>
        <p:nvSpPr>
          <p:cNvPr id="82" name="Rectangle 81"/>
          <p:cNvSpPr/>
          <p:nvPr/>
        </p:nvSpPr>
        <p:spPr>
          <a:xfrm>
            <a:off x="7907097" y="3599887"/>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C. </a:t>
            </a:r>
            <a:r>
              <a:rPr lang="en-US" sz="4800" b="1" dirty="0">
                <a:latin typeface="Times New Roman" panose="02020603050405020304" pitchFamily="18" charset="0"/>
                <a:cs typeface="Times New Roman" panose="02020603050405020304" pitchFamily="18" charset="0"/>
              </a:rPr>
              <a:t>Con </a:t>
            </a:r>
            <a:r>
              <a:rPr lang="en-US" sz="4800" b="1" dirty="0" err="1">
                <a:latin typeface="Times New Roman" panose="02020603050405020304" pitchFamily="18" charset="0"/>
                <a:cs typeface="Times New Roman" panose="02020603050405020304" pitchFamily="18" charset="0"/>
              </a:rPr>
              <a:t>lợn</a:t>
            </a:r>
            <a:endParaRPr lang="en-US" sz="4800" b="1" dirty="0">
              <a:latin typeface="Times New Roman" panose="02020603050405020304" pitchFamily="18" charset="0"/>
              <a:cs typeface="Times New Roman" panose="02020603050405020304" pitchFamily="18" charset="0"/>
            </a:endParaRPr>
          </a:p>
        </p:txBody>
      </p:sp>
      <p:sp>
        <p:nvSpPr>
          <p:cNvPr id="83" name="Rectangle 82"/>
          <p:cNvSpPr/>
          <p:nvPr/>
        </p:nvSpPr>
        <p:spPr>
          <a:xfrm>
            <a:off x="7907097" y="4341009"/>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D. </a:t>
            </a:r>
            <a:r>
              <a:rPr lang="en-US" sz="4800" b="1" dirty="0">
                <a:latin typeface="Times New Roman" panose="02020603050405020304" pitchFamily="18" charset="0"/>
                <a:cs typeface="Times New Roman" panose="02020603050405020304" pitchFamily="18" charset="0"/>
              </a:rPr>
              <a:t>Con </a:t>
            </a:r>
            <a:r>
              <a:rPr lang="en-US" sz="4800" b="1" dirty="0" err="1">
                <a:latin typeface="Times New Roman" panose="02020603050405020304" pitchFamily="18" charset="0"/>
                <a:cs typeface="Times New Roman" panose="02020603050405020304" pitchFamily="18" charset="0"/>
              </a:rPr>
              <a:t>cò</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78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5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0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5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4" y="6833013"/>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2" y="6734127"/>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9"/>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sp>
        <p:nvSpPr>
          <p:cNvPr id="77" name="Sun 76"/>
          <p:cNvSpPr/>
          <p:nvPr/>
        </p:nvSpPr>
        <p:spPr>
          <a:xfrm>
            <a:off x="4711375" y="5940716"/>
            <a:ext cx="4324422" cy="3124268"/>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7"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4" y="3314287"/>
            <a:ext cx="3916848" cy="2807074"/>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2" y="3608015"/>
            <a:ext cx="2121592" cy="1900594"/>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7"/>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21" y="6833008"/>
            <a:ext cx="2884734" cy="19648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1" y="8066095"/>
            <a:ext cx="1234386" cy="1224902"/>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40" y="8126384"/>
            <a:ext cx="1701580" cy="190955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1" y="6734124"/>
            <a:ext cx="2884734" cy="19648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6"/>
            <a:ext cx="2123424" cy="19648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7" y="6577458"/>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45" name="Rounded Rectangular Callout 44"/>
          <p:cNvSpPr/>
          <p:nvPr/>
        </p:nvSpPr>
        <p:spPr>
          <a:xfrm>
            <a:off x="3227102" y="13967"/>
            <a:ext cx="14108608"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r>
              <a:rPr lang="vi-VN" sz="5600" b="1" dirty="0">
                <a:solidFill>
                  <a:srgbClr val="FF0000"/>
                </a:solidFill>
                <a:latin typeface="Times New Roman" pitchFamily="18" charset="0"/>
                <a:cs typeface="Times New Roman" pitchFamily="18" charset="0"/>
              </a:rPr>
              <a:t>Bài thơ Ngàn sao làm việc được viết theo thể loại nào?</a:t>
            </a:r>
            <a:endParaRPr lang="en-US" sz="56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3" y="8066095"/>
            <a:ext cx="1234386" cy="1224902"/>
          </a:xfrm>
          <a:prstGeom prst="rect">
            <a:avLst/>
          </a:prstGeom>
        </p:spPr>
      </p:pic>
      <p:sp>
        <p:nvSpPr>
          <p:cNvPr id="29" name="Rectangle 28"/>
          <p:cNvSpPr/>
          <p:nvPr/>
        </p:nvSpPr>
        <p:spPr>
          <a:xfrm>
            <a:off x="7907097" y="2117649"/>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A.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4 </a:t>
            </a:r>
            <a:r>
              <a:rPr lang="en-US" sz="4800" b="1" dirty="0" err="1">
                <a:latin typeface="Times New Roman" panose="02020603050405020304" pitchFamily="18" charset="0"/>
                <a:cs typeface="Times New Roman" panose="02020603050405020304" pitchFamily="18" charset="0"/>
              </a:rPr>
              <a:t>chữ</a:t>
            </a:r>
            <a:endParaRPr lang="en-US" sz="4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7907097" y="2858767"/>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chữ</a:t>
            </a:r>
            <a:endParaRPr lang="en-US" sz="4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7907097" y="3599887"/>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C.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lục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bát</a:t>
            </a:r>
            <a:endParaRPr lang="en-US" sz="4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7907097" y="4341009"/>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Thơ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a:t>
            </a:r>
            <a:r>
              <a:rPr lang="en-US" sz="4800" b="1" dirty="0">
                <a:solidFill>
                  <a:prstClr val="white"/>
                </a:solidFill>
                <a:latin typeface="Times New Roman" panose="02020603050405020304" pitchFamily="18" charset="0"/>
                <a:cs typeface="Times New Roman" panose="02020603050405020304" pitchFamily="18" charset="0"/>
              </a:rPr>
              <a:t>do</a:t>
            </a:r>
          </a:p>
        </p:txBody>
      </p:sp>
    </p:spTree>
    <p:extLst>
      <p:ext uri="{BB962C8B-B14F-4D97-AF65-F5344CB8AC3E}">
        <p14:creationId xmlns:p14="http://schemas.microsoft.com/office/powerpoint/2010/main" val="39782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5168" y="679004"/>
            <a:ext cx="14765792" cy="4255376"/>
          </a:xfrm>
          <a:prstGeom prst="rect">
            <a:avLst/>
          </a:prstGeom>
        </p:spPr>
      </p:pic>
      <p:sp>
        <p:nvSpPr>
          <p:cNvPr id="4" name="Rectangle 3"/>
          <p:cNvSpPr/>
          <p:nvPr/>
        </p:nvSpPr>
        <p:spPr>
          <a:xfrm>
            <a:off x="0" y="0"/>
            <a:ext cx="2519264" cy="10287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pic>
        <p:nvPicPr>
          <p:cNvPr id="5" name="Picture 4"/>
          <p:cNvPicPr>
            <a:picLocks noChangeAspect="1"/>
          </p:cNvPicPr>
          <p:nvPr/>
        </p:nvPicPr>
        <p:blipFill>
          <a:blip r:embed="rId4"/>
          <a:stretch>
            <a:fillRect/>
          </a:stretch>
        </p:blipFill>
        <p:spPr>
          <a:xfrm>
            <a:off x="2807296" y="4135388"/>
            <a:ext cx="2560832" cy="2570836"/>
          </a:xfrm>
          <a:prstGeom prst="rect">
            <a:avLst/>
          </a:prstGeom>
        </p:spPr>
      </p:pic>
      <p:sp>
        <p:nvSpPr>
          <p:cNvPr id="6" name="TextBox 5"/>
          <p:cNvSpPr txBox="1"/>
          <p:nvPr/>
        </p:nvSpPr>
        <p:spPr>
          <a:xfrm>
            <a:off x="4971929" y="4774474"/>
            <a:ext cx="6476326"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SAO CHỔI</a:t>
            </a:r>
          </a:p>
        </p:txBody>
      </p:sp>
      <p:pic>
        <p:nvPicPr>
          <p:cNvPr id="7" name="Picture 6"/>
          <p:cNvPicPr>
            <a:picLocks noChangeAspect="1"/>
          </p:cNvPicPr>
          <p:nvPr/>
        </p:nvPicPr>
        <p:blipFill>
          <a:blip r:embed="rId5"/>
          <a:stretch>
            <a:fillRect/>
          </a:stretch>
        </p:blipFill>
        <p:spPr>
          <a:xfrm>
            <a:off x="10296128" y="4934380"/>
            <a:ext cx="5040560" cy="4608512"/>
          </a:xfrm>
          <a:prstGeom prst="rect">
            <a:avLst/>
          </a:prstGeom>
        </p:spPr>
      </p:pic>
    </p:spTree>
    <p:extLst>
      <p:ext uri="{BB962C8B-B14F-4D97-AF65-F5344CB8AC3E}">
        <p14:creationId xmlns:p14="http://schemas.microsoft.com/office/powerpoint/2010/main" val="10040019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9"/>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7"/>
            <a:ext cx="2499672" cy="200405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9" y="6588268"/>
            <a:ext cx="3161150" cy="215313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527" y="6577458"/>
            <a:ext cx="3162578" cy="215410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2" y="6734127"/>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sp>
        <p:nvSpPr>
          <p:cNvPr id="77" name="Sun 76"/>
          <p:cNvSpPr/>
          <p:nvPr/>
        </p:nvSpPr>
        <p:spPr>
          <a:xfrm>
            <a:off x="9111281" y="5928202"/>
            <a:ext cx="4324422" cy="3124268"/>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7"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4" y="3314287"/>
            <a:ext cx="3916848" cy="2807074"/>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2" y="3608015"/>
            <a:ext cx="2121592" cy="190059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0478" y="6507910"/>
            <a:ext cx="2146012" cy="1964856"/>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45" name="Rounded Rectangular Callout 44"/>
          <p:cNvSpPr/>
          <p:nvPr/>
        </p:nvSpPr>
        <p:spPr>
          <a:xfrm>
            <a:off x="3227102" y="13967"/>
            <a:ext cx="14108608"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754" eaLnBrk="0" fontAlgn="base" hangingPunct="0">
              <a:spcBef>
                <a:spcPct val="0"/>
              </a:spcBef>
              <a:spcAft>
                <a:spcPct val="0"/>
              </a:spcAft>
              <a:defRPr/>
            </a:pPr>
            <a:r>
              <a:rPr lang="vi-VN" sz="4800" b="1" dirty="0">
                <a:solidFill>
                  <a:srgbClr val="FF0000"/>
                </a:solidFill>
                <a:latin typeface="Times New Roman" pitchFamily="18" charset="0"/>
                <a:cs typeface="Times New Roman" pitchFamily="18" charset="0"/>
              </a:rPr>
              <a:t>“Như đuốc đèn rọi cá” là hình ảnh được so sánh với ngôi sao nào?</a:t>
            </a:r>
          </a:p>
        </p:txBody>
      </p:sp>
      <p:sp>
        <p:nvSpPr>
          <p:cNvPr id="55" name="Rectangle 54"/>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r>
              <a:rPr lang="en-US" sz="6400" dirty="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3" y="8066095"/>
            <a:ext cx="1234386" cy="1224902"/>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7" y="7947039"/>
            <a:ext cx="1234386" cy="1224902"/>
          </a:xfrm>
          <a:prstGeom prst="rect">
            <a:avLst/>
          </a:prstGeom>
        </p:spPr>
      </p:pic>
      <p:sp>
        <p:nvSpPr>
          <p:cNvPr id="29" name="Rectangle 28"/>
          <p:cNvSpPr/>
          <p:nvPr/>
        </p:nvSpPr>
        <p:spPr>
          <a:xfrm>
            <a:off x="7907097" y="2117649"/>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A. </a:t>
            </a:r>
            <a:r>
              <a:rPr lang="en-US" sz="4800" b="1" dirty="0">
                <a:latin typeface="Times New Roman" panose="02020603050405020304" pitchFamily="18" charset="0"/>
                <a:cs typeface="Times New Roman" panose="02020603050405020304" pitchFamily="18" charset="0"/>
              </a:rPr>
              <a:t>Sao </a:t>
            </a:r>
            <a:r>
              <a:rPr lang="en-US" sz="4800" b="1" dirty="0" err="1">
                <a:latin typeface="Times New Roman" panose="02020603050405020304" pitchFamily="18" charset="0"/>
                <a:cs typeface="Times New Roman" panose="02020603050405020304" pitchFamily="18" charset="0"/>
              </a:rPr>
              <a:t>Ngân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a:t>
            </a:r>
            <a:endParaRPr lang="en-US" sz="4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7907097" y="2858767"/>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B. </a:t>
            </a:r>
            <a:r>
              <a:rPr lang="en-US" sz="4800" b="1" dirty="0">
                <a:latin typeface="Times New Roman" panose="02020603050405020304" pitchFamily="18" charset="0"/>
                <a:cs typeface="Times New Roman" panose="02020603050405020304" pitchFamily="18" charset="0"/>
              </a:rPr>
              <a:t>Sao </a:t>
            </a:r>
            <a:r>
              <a:rPr lang="en-US" sz="4800" b="1" dirty="0" err="1">
                <a:latin typeface="Times New Roman" panose="02020603050405020304" pitchFamily="18" charset="0"/>
                <a:cs typeface="Times New Roman" panose="02020603050405020304" pitchFamily="18" charset="0"/>
              </a:rPr>
              <a:t>Thần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Nông</a:t>
            </a:r>
            <a:endParaRPr lang="en-US" sz="4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7907097" y="3599887"/>
            <a:ext cx="10492242" cy="923293"/>
          </a:xfrm>
          <a:prstGeom prst="rect">
            <a:avLst/>
          </a:prstGeom>
        </p:spPr>
        <p:txBody>
          <a:bodyPr wrap="square" lIns="182844" tIns="91422" rIns="182844" bIns="91422">
            <a:spAutoFit/>
          </a:bodyPr>
          <a:lstStyle/>
          <a:p>
            <a:pPr defTabSz="1828376"/>
            <a:r>
              <a:rPr lang="vi-VN" sz="4800" b="1" dirty="0">
                <a:latin typeface="Times New Roman" panose="02020603050405020304" pitchFamily="18" charset="0"/>
                <a:cs typeface="Times New Roman" panose="02020603050405020304" pitchFamily="18" charset="0"/>
              </a:rPr>
              <a:t>C. </a:t>
            </a:r>
            <a:r>
              <a:rPr lang="en-US" sz="4800" b="1" dirty="0">
                <a:latin typeface="Times New Roman" panose="02020603050405020304" pitchFamily="18" charset="0"/>
                <a:cs typeface="Times New Roman" panose="02020603050405020304" pitchFamily="18" charset="0"/>
              </a:rPr>
              <a:t>Sao </a:t>
            </a:r>
            <a:r>
              <a:rPr lang="en-US" sz="4800" b="1" dirty="0" err="1">
                <a:latin typeface="Times New Roman" panose="02020603050405020304" pitchFamily="18" charset="0"/>
                <a:cs typeface="Times New Roman" panose="02020603050405020304" pitchFamily="18" charset="0"/>
              </a:rPr>
              <a:t>Hôm</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165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7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7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9"/>
            <a:ext cx="2499672" cy="20040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7"/>
            <a:ext cx="2499672" cy="200405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5429" y="6588268"/>
            <a:ext cx="3161150" cy="215313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527" y="6577458"/>
            <a:ext cx="3162578" cy="215410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4" y="6833013"/>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2" y="6734127"/>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sp>
        <p:nvSpPr>
          <p:cNvPr id="77" name="Sun 76"/>
          <p:cNvSpPr/>
          <p:nvPr/>
        </p:nvSpPr>
        <p:spPr>
          <a:xfrm>
            <a:off x="9111281" y="5928202"/>
            <a:ext cx="4324422" cy="3124268"/>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defRPr/>
            </a:pPr>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7"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4" y="3314287"/>
            <a:ext cx="3916848" cy="2807074"/>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2" y="3608015"/>
            <a:ext cx="2121592" cy="190059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6821" y="6833008"/>
            <a:ext cx="2884734" cy="19648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1" y="8066095"/>
            <a:ext cx="1234386" cy="1224902"/>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40" y="8126384"/>
            <a:ext cx="1701580" cy="190955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478" y="6507910"/>
            <a:ext cx="2146012" cy="19648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45" name="Rounded Rectangular Callout 44"/>
          <p:cNvSpPr/>
          <p:nvPr/>
        </p:nvSpPr>
        <p:spPr>
          <a:xfrm>
            <a:off x="3227102" y="13967"/>
            <a:ext cx="14108608"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just" defTabSz="1828754" eaLnBrk="0" fontAlgn="base" hangingPunct="0">
              <a:spcBef>
                <a:spcPct val="0"/>
              </a:spcBef>
              <a:spcAft>
                <a:spcPct val="0"/>
              </a:spcAft>
              <a:defRPr/>
            </a:pPr>
            <a:r>
              <a:rPr lang="en-US" sz="4800" b="1" dirty="0" err="1">
                <a:solidFill>
                  <a:srgbClr val="FF0000"/>
                </a:solidFill>
                <a:latin typeface="Times New Roman" pitchFamily="18" charset="0"/>
                <a:cs typeface="Times New Roman" pitchFamily="18" charset="0"/>
              </a:rPr>
              <a:t>Đâu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các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từ</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láy</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xuất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hiện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trong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bài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thơ</a:t>
            </a:r>
            <a:r>
              <a:rPr lang="en-US" sz="4800" b="1" dirty="0">
                <a:solidFill>
                  <a:srgbClr val="FF0000"/>
                </a:solidFill>
                <a:latin typeface="Times New Roman" pitchFamily="18" charset="0"/>
                <a:cs typeface="Times New Roman" pitchFamily="18" charset="0"/>
              </a:rPr>
              <a:t>?</a:t>
            </a:r>
            <a:endParaRPr lang="vi-VN" sz="4800" b="1" dirty="0">
              <a:solidFill>
                <a:srgbClr val="FF0000"/>
              </a:solidFill>
              <a:latin typeface="Times New Roman" pitchFamily="18" charset="0"/>
              <a:cs typeface="Times New Roman" pitchFamily="18" charset="0"/>
            </a:endParaRPr>
          </a:p>
        </p:txBody>
      </p:sp>
      <p:sp>
        <p:nvSpPr>
          <p:cNvPr id="55" name="Rectangle 54"/>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defRPr/>
            </a:pPr>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3" y="8066095"/>
            <a:ext cx="1234386" cy="122490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297" y="7947039"/>
            <a:ext cx="1234386" cy="1224902"/>
          </a:xfrm>
          <a:prstGeom prst="rect">
            <a:avLst/>
          </a:prstGeom>
        </p:spPr>
      </p:pic>
      <p:sp>
        <p:nvSpPr>
          <p:cNvPr id="29" name="Rectangle 28"/>
          <p:cNvSpPr/>
          <p:nvPr/>
        </p:nvSpPr>
        <p:spPr>
          <a:xfrm>
            <a:off x="7907097" y="2117648"/>
            <a:ext cx="10492242" cy="738627"/>
          </a:xfrm>
          <a:prstGeom prst="rect">
            <a:avLst/>
          </a:prstGeom>
        </p:spPr>
        <p:txBody>
          <a:bodyPr wrap="square" lIns="182844" tIns="91422" rIns="182844" bIns="91422">
            <a:spAutoFit/>
          </a:bodyPr>
          <a:lstStyle/>
          <a:p>
            <a:pPr defTabSz="1828376">
              <a:defRPr/>
            </a:pPr>
            <a:r>
              <a:rPr lang="vi-VN"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Bầu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rộn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đủng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đỉnh</a:t>
            </a:r>
            <a:endParaRPr lang="en-US" sz="36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7907097" y="2858766"/>
            <a:ext cx="10492242" cy="738627"/>
          </a:xfrm>
          <a:prstGeom prst="rect">
            <a:avLst/>
          </a:prstGeom>
        </p:spPr>
        <p:txBody>
          <a:bodyPr wrap="square" lIns="182844" tIns="91422" rIns="182844" bIns="91422">
            <a:spAutoFit/>
          </a:bodyPr>
          <a:lstStyle/>
          <a:p>
            <a:pPr defTabSz="1828376">
              <a:defRPr/>
            </a:pPr>
            <a:r>
              <a:rPr lang="vi-VN"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Quạt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rợi</a:t>
            </a:r>
            <a:endParaRPr lang="en-US" sz="36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7907097" y="3599886"/>
            <a:ext cx="10492242" cy="1292625"/>
          </a:xfrm>
          <a:prstGeom prst="rect">
            <a:avLst/>
          </a:prstGeom>
        </p:spPr>
        <p:txBody>
          <a:bodyPr wrap="square" lIns="182844" tIns="91422" rIns="182844" bIns="91422">
            <a:spAutoFit/>
          </a:bodyPr>
          <a:lstStyle/>
          <a:p>
            <a:pPr defTabSz="1828376">
              <a:defRPr/>
            </a:pPr>
            <a:r>
              <a:rPr lang="vi-VN" sz="3600" b="1" dirty="0">
                <a:latin typeface="Times New Roman" panose="02020603050405020304" pitchFamily="18" charset="0"/>
                <a:cs typeface="Times New Roman" panose="02020603050405020304" pitchFamily="18" charset="0"/>
              </a:rPr>
              <a:t>C. </a:t>
            </a:r>
            <a:r>
              <a:rPr lang="en-US" sz="3600" b="1" dirty="0" err="1">
                <a:latin typeface="Times New Roman" pitchFamily="18" charset="0"/>
                <a:cs typeface="Times New Roman" pitchFamily="18" charset="0"/>
                <a:sym typeface="Arial"/>
              </a:rPr>
              <a:t>Đủng</a:t>
            </a:r>
            <a:r>
              <a:rPr lang="en-US" sz="3600" b="1" dirty="0">
                <a:latin typeface="Times New Roman" pitchFamily="18" charset="0"/>
                <a:cs typeface="Times New Roman" pitchFamily="18" charset="0"/>
                <a:sym typeface="Arial"/>
              </a:rPr>
              <a:t> </a:t>
            </a:r>
            <a:r>
              <a:rPr lang="en-US" sz="3600" b="1" dirty="0" err="1">
                <a:latin typeface="Times New Roman" pitchFamily="18" charset="0"/>
                <a:cs typeface="Times New Roman" pitchFamily="18" charset="0"/>
                <a:sym typeface="Arial"/>
              </a:rPr>
              <a:t>đỉnh</a:t>
            </a:r>
            <a:r>
              <a:rPr lang="en-US" sz="3600" b="1" dirty="0">
                <a:latin typeface="Times New Roman" pitchFamily="18" charset="0"/>
                <a:cs typeface="Times New Roman" pitchFamily="18" charset="0"/>
                <a:sym typeface="Arial"/>
              </a:rPr>
              <a:t>, </a:t>
            </a:r>
            <a:r>
              <a:rPr lang="en-US" sz="3600" b="1" dirty="0" err="1">
                <a:latin typeface="Times New Roman" pitchFamily="18" charset="0"/>
                <a:cs typeface="Times New Roman" pitchFamily="18" charset="0"/>
                <a:sym typeface="Arial"/>
              </a:rPr>
              <a:t>lồng</a:t>
            </a:r>
            <a:r>
              <a:rPr lang="en-US" sz="3600" b="1" dirty="0">
                <a:latin typeface="Times New Roman" pitchFamily="18" charset="0"/>
                <a:cs typeface="Times New Roman" pitchFamily="18" charset="0"/>
                <a:sym typeface="Arial"/>
              </a:rPr>
              <a:t> </a:t>
            </a:r>
            <a:r>
              <a:rPr lang="en-US" sz="3600" b="1" dirty="0" err="1">
                <a:latin typeface="Times New Roman" pitchFamily="18" charset="0"/>
                <a:cs typeface="Times New Roman" pitchFamily="18" charset="0"/>
                <a:sym typeface="Arial"/>
              </a:rPr>
              <a:t>lộng</a:t>
            </a:r>
            <a:r>
              <a:rPr lang="en-US" sz="3600" b="1" dirty="0">
                <a:latin typeface="Times New Roman" pitchFamily="18" charset="0"/>
                <a:cs typeface="Times New Roman" pitchFamily="18" charset="0"/>
                <a:sym typeface="Arial"/>
              </a:rPr>
              <a:t>, </a:t>
            </a:r>
            <a:r>
              <a:rPr lang="en-US" sz="3600" b="1" dirty="0" err="1">
                <a:latin typeface="Times New Roman" pitchFamily="18" charset="0"/>
                <a:cs typeface="Times New Roman" pitchFamily="18" charset="0"/>
                <a:sym typeface="Arial"/>
              </a:rPr>
              <a:t>rộn</a:t>
            </a:r>
            <a:r>
              <a:rPr lang="en-US" sz="3600" b="1" dirty="0">
                <a:latin typeface="Times New Roman" pitchFamily="18" charset="0"/>
                <a:cs typeface="Times New Roman" pitchFamily="18" charset="0"/>
                <a:sym typeface="Arial"/>
              </a:rPr>
              <a:t> </a:t>
            </a:r>
            <a:r>
              <a:rPr lang="en-US" sz="3600" b="1" dirty="0" err="1">
                <a:latin typeface="Times New Roman" pitchFamily="18" charset="0"/>
                <a:cs typeface="Times New Roman" pitchFamily="18" charset="0"/>
                <a:sym typeface="Arial"/>
              </a:rPr>
              <a:t>rã</a:t>
            </a:r>
            <a:r>
              <a:rPr lang="en-US" sz="3600" b="1" dirty="0">
                <a:solidFill>
                  <a:schemeClr val="bg1"/>
                </a:solidFill>
                <a:latin typeface="Times New Roman" pitchFamily="18" charset="0"/>
                <a:cs typeface="Times New Roman" pitchFamily="18" charset="0"/>
                <a:sym typeface="Arial"/>
              </a:rPr>
              <a:t>…</a:t>
            </a:r>
          </a:p>
          <a:p>
            <a:pPr defTabSz="1828376">
              <a:defRPr/>
            </a:pP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7907097" y="4341008"/>
            <a:ext cx="10492242" cy="738627"/>
          </a:xfrm>
          <a:prstGeom prst="rect">
            <a:avLst/>
          </a:prstGeom>
        </p:spPr>
        <p:txBody>
          <a:bodyPr wrap="square" lIns="182844" tIns="91422" rIns="182844" bIns="91422">
            <a:spAutoFit/>
          </a:bodyPr>
          <a:lstStyle/>
          <a:p>
            <a:pPr defTabSz="1828376">
              <a:defRPr/>
            </a:pPr>
            <a:r>
              <a:rPr lang="vi-VN" sz="3600" b="1" dirty="0">
                <a:latin typeface="Times New Roman" panose="02020603050405020304" pitchFamily="18" charset="0"/>
                <a:cs typeface="Times New Roman" panose="02020603050405020304" pitchFamily="18" charset="0"/>
              </a:rPr>
              <a:t>D.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rộn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rã</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44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9354" y="6833013"/>
            <a:ext cx="2499672" cy="200405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6712" y="6734127"/>
            <a:ext cx="2499672" cy="200405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sp>
        <p:nvSpPr>
          <p:cNvPr id="77" name="Sun 76"/>
          <p:cNvSpPr/>
          <p:nvPr/>
        </p:nvSpPr>
        <p:spPr>
          <a:xfrm>
            <a:off x="382651" y="5972704"/>
            <a:ext cx="4324422" cy="3124268"/>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defRPr/>
            </a:pPr>
            <a:endParaRPr lang="en-US" sz="3600">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8347" y="496216"/>
            <a:ext cx="3321586" cy="485352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89754" y="3314287"/>
            <a:ext cx="3916848" cy="2807074"/>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2" y="3608015"/>
            <a:ext cx="2121592" cy="1900594"/>
          </a:xfrm>
          <a:prstGeom prst="rect">
            <a:avLst/>
          </a:prstGeom>
        </p:spPr>
      </p:pic>
      <p:sp>
        <p:nvSpPr>
          <p:cNvPr id="35" name="Rectangle 34"/>
          <p:cNvSpPr/>
          <p:nvPr/>
        </p:nvSpPr>
        <p:spPr>
          <a:xfrm>
            <a:off x="7907097" y="2117649"/>
            <a:ext cx="10492242" cy="923293"/>
          </a:xfrm>
          <a:prstGeom prst="rect">
            <a:avLst/>
          </a:prstGeom>
        </p:spPr>
        <p:txBody>
          <a:bodyPr wrap="square" lIns="182844" tIns="91422" rIns="182844" bIns="91422">
            <a:spAutoFit/>
          </a:bodyPr>
          <a:lstStyle/>
          <a:p>
            <a:pPr defTabSz="1828376">
              <a:defRPr/>
            </a:pPr>
            <a:r>
              <a:rPr lang="vi-VN" sz="4800" b="1" dirty="0">
                <a:solidFill>
                  <a:prstClr val="white"/>
                </a:solidFill>
                <a:latin typeface="Times New Roman" panose="02020603050405020304" pitchFamily="18" charset="0"/>
                <a:cs typeface="Times New Roman" panose="02020603050405020304" pitchFamily="18" charset="0"/>
              </a:rPr>
              <a:t>A. </a:t>
            </a:r>
            <a:r>
              <a:rPr lang="en-US" sz="4800" b="1" dirty="0">
                <a:solidFill>
                  <a:prstClr val="white"/>
                </a:solidFill>
                <a:latin typeface="Times New Roman" panose="02020603050405020304" pitchFamily="18" charset="0"/>
                <a:cs typeface="Times New Roman" panose="02020603050405020304" pitchFamily="18" charset="0"/>
              </a:rPr>
              <a:t>Sao </a:t>
            </a:r>
            <a:r>
              <a:rPr lang="en-US" sz="4800" b="1" dirty="0" err="1">
                <a:solidFill>
                  <a:prstClr val="white"/>
                </a:solidFill>
                <a:latin typeface="Times New Roman" panose="02020603050405020304" pitchFamily="18" charset="0"/>
                <a:cs typeface="Times New Roman" panose="02020603050405020304" pitchFamily="18" charset="0"/>
              </a:rPr>
              <a:t>Thần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Nông</a:t>
            </a:r>
            <a:endParaRPr lang="en-US" sz="4800" b="1" dirty="0">
              <a:solidFill>
                <a:prstClr val="white"/>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532" y="6734127"/>
            <a:ext cx="2499672" cy="200405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86821" y="6833008"/>
            <a:ext cx="2884734" cy="19648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1" y="8066095"/>
            <a:ext cx="1234386" cy="1224902"/>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681240" y="8126384"/>
            <a:ext cx="1701580" cy="1909552"/>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4181" y="6734124"/>
            <a:ext cx="2884734" cy="19648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2"/>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7" y="6791266"/>
            <a:ext cx="2884734" cy="19648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6896" y="6791269"/>
            <a:ext cx="2499672" cy="2004050"/>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741903" y="8024351"/>
            <a:ext cx="1234386" cy="1224902"/>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2489" y="6514785"/>
            <a:ext cx="2204750" cy="204011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45" name="Rounded Rectangular Callout 44"/>
          <p:cNvSpPr/>
          <p:nvPr/>
        </p:nvSpPr>
        <p:spPr>
          <a:xfrm>
            <a:off x="3227102" y="13967"/>
            <a:ext cx="14108608"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754" eaLnBrk="0" fontAlgn="base" hangingPunct="0">
              <a:spcBef>
                <a:spcPct val="0"/>
              </a:spcBef>
              <a:spcAft>
                <a:spcPct val="0"/>
              </a:spcAft>
              <a:defRPr/>
            </a:pPr>
            <a:r>
              <a:rPr lang="vi-VN" sz="4800" b="1" dirty="0">
                <a:solidFill>
                  <a:srgbClr val="FF0000"/>
                </a:solidFill>
                <a:latin typeface="Times New Roman" pitchFamily="18" charset="0"/>
                <a:cs typeface="Times New Roman" pitchFamily="18" charset="0"/>
              </a:rPr>
              <a:t>“Như </a:t>
            </a:r>
            <a:r>
              <a:rPr lang="en-US" sz="4800" b="1" dirty="0" err="1">
                <a:solidFill>
                  <a:srgbClr val="FF0000"/>
                </a:solidFill>
                <a:latin typeface="Times New Roman" pitchFamily="18" charset="0"/>
                <a:cs typeface="Times New Roman" pitchFamily="18" charset="0"/>
              </a:rPr>
              <a:t>chiếc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vó</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bằng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vàng</a:t>
            </a:r>
            <a:r>
              <a:rPr lang="vi-VN" sz="4800" b="1" dirty="0">
                <a:solidFill>
                  <a:srgbClr val="FF0000"/>
                </a:solidFill>
                <a:latin typeface="Times New Roman" pitchFamily="18" charset="0"/>
                <a:cs typeface="Times New Roman" pitchFamily="18" charset="0"/>
              </a:rPr>
              <a:t>” là hình ảnh được so sánh với ngôi sao nào?</a:t>
            </a:r>
          </a:p>
        </p:txBody>
      </p:sp>
      <p:sp>
        <p:nvSpPr>
          <p:cNvPr id="55" name="Rectangle 54"/>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defRPr/>
            </a:pPr>
            <a:r>
              <a:rPr lang="en-US" sz="64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7907097" y="2858767"/>
            <a:ext cx="10492242" cy="923293"/>
          </a:xfrm>
          <a:prstGeom prst="rect">
            <a:avLst/>
          </a:prstGeom>
        </p:spPr>
        <p:txBody>
          <a:bodyPr wrap="square" lIns="182844" tIns="91422" rIns="182844" bIns="91422">
            <a:spAutoFit/>
          </a:bodyPr>
          <a:lstStyle/>
          <a:p>
            <a:pPr defTabSz="1828376">
              <a:defRPr/>
            </a:pPr>
            <a:r>
              <a:rPr lang="vi-VN" sz="4800" b="1" dirty="0">
                <a:solidFill>
                  <a:prstClr val="white"/>
                </a:solidFill>
                <a:latin typeface="Times New Roman" panose="02020603050405020304" pitchFamily="18" charset="0"/>
                <a:cs typeface="Times New Roman" panose="02020603050405020304" pitchFamily="18" charset="0"/>
              </a:rPr>
              <a:t>B. </a:t>
            </a:r>
            <a:r>
              <a:rPr lang="en-US" sz="4800" b="1" dirty="0">
                <a:solidFill>
                  <a:prstClr val="white"/>
                </a:solidFill>
                <a:latin typeface="Times New Roman" panose="02020603050405020304" pitchFamily="18" charset="0"/>
                <a:cs typeface="Times New Roman" panose="02020603050405020304" pitchFamily="18" charset="0"/>
              </a:rPr>
              <a:t>Sao </a:t>
            </a:r>
            <a:r>
              <a:rPr lang="en-US" sz="4800" b="1" dirty="0" err="1">
                <a:solidFill>
                  <a:prstClr val="white"/>
                </a:solidFill>
                <a:latin typeface="Times New Roman" panose="02020603050405020304" pitchFamily="18" charset="0"/>
                <a:cs typeface="Times New Roman" panose="02020603050405020304" pitchFamily="18" charset="0"/>
              </a:rPr>
              <a:t>Hôm</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7907097" y="3599887"/>
            <a:ext cx="10492242" cy="923293"/>
          </a:xfrm>
          <a:prstGeom prst="rect">
            <a:avLst/>
          </a:prstGeom>
        </p:spPr>
        <p:txBody>
          <a:bodyPr wrap="square" lIns="182844" tIns="91422" rIns="182844" bIns="91422">
            <a:spAutoFit/>
          </a:bodyPr>
          <a:lstStyle/>
          <a:p>
            <a:pPr defTabSz="1828376">
              <a:defRPr/>
            </a:pPr>
            <a:r>
              <a:rPr lang="vi-VN" sz="4800" b="1" dirty="0">
                <a:solidFill>
                  <a:prstClr val="white"/>
                </a:solidFill>
                <a:latin typeface="Times New Roman" panose="02020603050405020304" pitchFamily="18" charset="0"/>
                <a:cs typeface="Times New Roman" panose="02020603050405020304" pitchFamily="18" charset="0"/>
              </a:rPr>
              <a:t>C. </a:t>
            </a:r>
            <a:r>
              <a:rPr lang="en-US" sz="4800" b="1" dirty="0">
                <a:solidFill>
                  <a:prstClr val="white"/>
                </a:solidFill>
                <a:latin typeface="Times New Roman" panose="02020603050405020304" pitchFamily="18" charset="0"/>
                <a:cs typeface="Times New Roman" panose="02020603050405020304" pitchFamily="18" charset="0"/>
              </a:rPr>
              <a:t>Sao </a:t>
            </a:r>
            <a:r>
              <a:rPr lang="en-US" sz="4800" b="1" dirty="0" err="1">
                <a:solidFill>
                  <a:prstClr val="white"/>
                </a:solidFill>
                <a:latin typeface="Times New Roman" panose="02020603050405020304" pitchFamily="18" charset="0"/>
                <a:cs typeface="Times New Roman" panose="02020603050405020304" pitchFamily="18" charset="0"/>
              </a:rPr>
              <a:t>Ngân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Hà</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07097" y="4341008"/>
            <a:ext cx="10492242" cy="923293"/>
          </a:xfrm>
          <a:prstGeom prst="rect">
            <a:avLst/>
          </a:prstGeom>
        </p:spPr>
        <p:txBody>
          <a:bodyPr wrap="square" lIns="182844" tIns="91422" rIns="182844" bIns="91422">
            <a:spAutoFit/>
          </a:bodyPr>
          <a:lstStyle/>
          <a:p>
            <a:pPr defTabSz="1828376">
              <a:defRPr/>
            </a:pPr>
            <a:r>
              <a:rPr lang="vi-VN" sz="4800" b="1" dirty="0">
                <a:solidFill>
                  <a:prstClr val="white"/>
                </a:solidFill>
                <a:latin typeface="Times New Roman" panose="02020603050405020304" pitchFamily="18" charset="0"/>
                <a:cs typeface="Times New Roman" panose="02020603050405020304" pitchFamily="18" charset="0"/>
              </a:rPr>
              <a:t>D. </a:t>
            </a:r>
            <a:r>
              <a:rPr lang="en-US" sz="4800" b="1" dirty="0">
                <a:solidFill>
                  <a:prstClr val="white"/>
                </a:solidFill>
                <a:latin typeface="Times New Roman" panose="02020603050405020304" pitchFamily="18" charset="0"/>
                <a:cs typeface="Times New Roman" panose="02020603050405020304" pitchFamily="18" charset="0"/>
              </a:rPr>
              <a:t>Sao </a:t>
            </a:r>
            <a:r>
              <a:rPr lang="en-US" sz="4800" b="1" dirty="0" err="1">
                <a:solidFill>
                  <a:prstClr val="white"/>
                </a:solidFill>
                <a:latin typeface="Times New Roman" panose="02020603050405020304" pitchFamily="18" charset="0"/>
                <a:cs typeface="Times New Roman" panose="02020603050405020304" pitchFamily="18" charset="0"/>
              </a:rPr>
              <a:t>Đại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Hùng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tinh</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00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1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6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1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6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354" y="6833013"/>
            <a:ext cx="2499672" cy="200405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712" y="6734127"/>
            <a:ext cx="2499672" cy="200405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896" y="6791269"/>
            <a:ext cx="2499672" cy="200405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811" y="4262881"/>
            <a:ext cx="2393478" cy="1390750"/>
          </a:xfrm>
          <a:prstGeom prst="rect">
            <a:avLst/>
          </a:prstGeom>
        </p:spPr>
      </p:pic>
      <p:sp>
        <p:nvSpPr>
          <p:cNvPr id="77" name="Sun 76"/>
          <p:cNvSpPr/>
          <p:nvPr/>
        </p:nvSpPr>
        <p:spPr>
          <a:xfrm>
            <a:off x="4711375" y="5940716"/>
            <a:ext cx="4324422" cy="3124268"/>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defRPr/>
            </a:pPr>
            <a:endParaRPr lang="en-US" sz="3600">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8347" y="496216"/>
            <a:ext cx="3321586" cy="485352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89754" y="3314287"/>
            <a:ext cx="3916848" cy="2807074"/>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2" y="3608015"/>
            <a:ext cx="2121592" cy="1900594"/>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32" y="6734127"/>
            <a:ext cx="2499672" cy="200405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6821" y="6833008"/>
            <a:ext cx="2884734" cy="19648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4361" y="8066095"/>
            <a:ext cx="1234386" cy="1224902"/>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240" y="8126384"/>
            <a:ext cx="1701580" cy="190955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181" y="6734124"/>
            <a:ext cx="2884734" cy="19648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1721" y="7967209"/>
            <a:ext cx="1234386" cy="122490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598" y="8126384"/>
            <a:ext cx="1701580" cy="190955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872" y="6520426"/>
            <a:ext cx="2123424" cy="19648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782" y="8126384"/>
            <a:ext cx="1701580" cy="190955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527" y="6577458"/>
            <a:ext cx="3162578" cy="215410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8418" y="8126384"/>
            <a:ext cx="1701580" cy="1909552"/>
          </a:xfrm>
          <a:prstGeom prst="rect">
            <a:avLst/>
          </a:prstGeom>
        </p:spPr>
      </p:pic>
      <p:sp>
        <p:nvSpPr>
          <p:cNvPr id="45" name="Rounded Rectangular Callout 44"/>
          <p:cNvSpPr/>
          <p:nvPr/>
        </p:nvSpPr>
        <p:spPr>
          <a:xfrm>
            <a:off x="3227102" y="13967"/>
            <a:ext cx="14108608" cy="209160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algn="ctr" defTabSz="1828376">
              <a:defRPr/>
            </a:pPr>
            <a:r>
              <a:rPr lang="vi-VN" sz="4800" b="1" dirty="0">
                <a:solidFill>
                  <a:srgbClr val="FF0000"/>
                </a:solidFill>
              </a:rPr>
              <a:t>Hai câu thơ: “</a:t>
            </a:r>
            <a:r>
              <a:rPr lang="en-US" sz="4800" b="1" dirty="0" err="1">
                <a:solidFill>
                  <a:srgbClr val="FF0000"/>
                </a:solidFill>
              </a:rPr>
              <a:t>Ngàn</a:t>
            </a:r>
            <a:r>
              <a:rPr lang="en-US" sz="4800" b="1" dirty="0">
                <a:solidFill>
                  <a:srgbClr val="FF0000"/>
                </a:solidFill>
              </a:rPr>
              <a:t> </a:t>
            </a:r>
            <a:r>
              <a:rPr lang="en-US" sz="4800" b="1" dirty="0" err="1">
                <a:solidFill>
                  <a:srgbClr val="FF0000"/>
                </a:solidFill>
              </a:rPr>
              <a:t>sao</a:t>
            </a:r>
            <a:r>
              <a:rPr lang="en-US" sz="4800" b="1" dirty="0">
                <a:solidFill>
                  <a:srgbClr val="FF0000"/>
                </a:solidFill>
              </a:rPr>
              <a:t> </a:t>
            </a:r>
            <a:r>
              <a:rPr lang="en-US" sz="4800" b="1" dirty="0" err="1">
                <a:solidFill>
                  <a:srgbClr val="FF0000"/>
                </a:solidFill>
              </a:rPr>
              <a:t>vui</a:t>
            </a:r>
            <a:r>
              <a:rPr lang="en-US" sz="4800" b="1" dirty="0">
                <a:solidFill>
                  <a:srgbClr val="FF0000"/>
                </a:solidFill>
              </a:rPr>
              <a:t> </a:t>
            </a:r>
            <a:r>
              <a:rPr lang="en-US" sz="4800" b="1" dirty="0" err="1">
                <a:solidFill>
                  <a:srgbClr val="FF0000"/>
                </a:solidFill>
              </a:rPr>
              <a:t>làm</a:t>
            </a:r>
            <a:r>
              <a:rPr lang="en-US" sz="4800" b="1" dirty="0">
                <a:solidFill>
                  <a:srgbClr val="FF0000"/>
                </a:solidFill>
              </a:rPr>
              <a:t> </a:t>
            </a:r>
            <a:r>
              <a:rPr lang="en-US" sz="4800" b="1" dirty="0" err="1">
                <a:solidFill>
                  <a:srgbClr val="FF0000"/>
                </a:solidFill>
              </a:rPr>
              <a:t>việc</a:t>
            </a:r>
            <a:r>
              <a:rPr lang="en-US" sz="4800" b="1" dirty="0">
                <a:solidFill>
                  <a:srgbClr val="FF0000"/>
                </a:solidFill>
              </a:rPr>
              <a:t>/ </a:t>
            </a:r>
            <a:r>
              <a:rPr lang="en-US" sz="4800" b="1" dirty="0" err="1">
                <a:solidFill>
                  <a:srgbClr val="FF0000"/>
                </a:solidFill>
              </a:rPr>
              <a:t>Mãi</a:t>
            </a:r>
            <a:r>
              <a:rPr lang="en-US" sz="4800" b="1" dirty="0">
                <a:solidFill>
                  <a:srgbClr val="FF0000"/>
                </a:solidFill>
              </a:rPr>
              <a:t> </a:t>
            </a:r>
            <a:r>
              <a:rPr lang="en-US" sz="4800" b="1" dirty="0" err="1">
                <a:solidFill>
                  <a:srgbClr val="FF0000"/>
                </a:solidFill>
              </a:rPr>
              <a:t>đến</a:t>
            </a:r>
            <a:r>
              <a:rPr lang="en-US" sz="4800" b="1" dirty="0">
                <a:solidFill>
                  <a:srgbClr val="FF0000"/>
                </a:solidFill>
              </a:rPr>
              <a:t> </a:t>
            </a:r>
            <a:r>
              <a:rPr lang="en-US" sz="4800" b="1" dirty="0" err="1">
                <a:solidFill>
                  <a:srgbClr val="FF0000"/>
                </a:solidFill>
              </a:rPr>
              <a:t>lúc</a:t>
            </a:r>
            <a:r>
              <a:rPr lang="en-US" sz="4800" b="1" dirty="0">
                <a:solidFill>
                  <a:srgbClr val="FF0000"/>
                </a:solidFill>
              </a:rPr>
              <a:t> </a:t>
            </a:r>
            <a:r>
              <a:rPr lang="en-US" sz="4800" b="1" dirty="0" err="1">
                <a:solidFill>
                  <a:srgbClr val="FF0000"/>
                </a:solidFill>
              </a:rPr>
              <a:t>hừng</a:t>
            </a:r>
            <a:r>
              <a:rPr lang="en-US" sz="4800" b="1" dirty="0">
                <a:solidFill>
                  <a:srgbClr val="FF0000"/>
                </a:solidFill>
              </a:rPr>
              <a:t> </a:t>
            </a:r>
            <a:r>
              <a:rPr lang="en-US" sz="4800" b="1" dirty="0" err="1">
                <a:solidFill>
                  <a:srgbClr val="FF0000"/>
                </a:solidFill>
              </a:rPr>
              <a:t>đông</a:t>
            </a:r>
            <a:r>
              <a:rPr lang="vi-VN" sz="4800" b="1" dirty="0">
                <a:solidFill>
                  <a:srgbClr val="FF0000"/>
                </a:solidFill>
              </a:rPr>
              <a:t>” sử dụng phép tu từ gì?</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1391300" y="9075207"/>
            <a:ext cx="15355668" cy="123518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4" tIns="91422" rIns="182844" bIns="91422" rtlCol="0" anchor="ctr"/>
          <a:lstStyle/>
          <a:p>
            <a:pPr defTabSz="1828376">
              <a:defRPr/>
            </a:pPr>
            <a:r>
              <a:rPr lang="en-US" sz="64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803" y="8066095"/>
            <a:ext cx="1234386" cy="1224902"/>
          </a:xfrm>
          <a:prstGeom prst="rect">
            <a:avLst/>
          </a:prstGeom>
        </p:spPr>
      </p:pic>
      <p:sp>
        <p:nvSpPr>
          <p:cNvPr id="29" name="Rectangle 28"/>
          <p:cNvSpPr/>
          <p:nvPr/>
        </p:nvSpPr>
        <p:spPr>
          <a:xfrm>
            <a:off x="7907097" y="2117649"/>
            <a:ext cx="10492242" cy="923293"/>
          </a:xfrm>
          <a:prstGeom prst="rect">
            <a:avLst/>
          </a:prstGeom>
        </p:spPr>
        <p:txBody>
          <a:bodyPr wrap="square" lIns="182844" tIns="91422" rIns="182844" bIns="91422">
            <a:spAutoFit/>
          </a:bodyPr>
          <a:lstStyle/>
          <a:p>
            <a:pPr defTabSz="1828376">
              <a:defRPr/>
            </a:pPr>
            <a:r>
              <a:rPr lang="vi-VN" sz="4800" b="1" dirty="0">
                <a:latin typeface="Times New Roman" panose="02020603050405020304" pitchFamily="18" charset="0"/>
                <a:cs typeface="Times New Roman" panose="02020603050405020304" pitchFamily="18" charset="0"/>
              </a:rPr>
              <a:t>A. </a:t>
            </a:r>
            <a:r>
              <a:rPr lang="en-US" sz="4800" b="1" dirty="0">
                <a:latin typeface="Times New Roman" panose="02020603050405020304" pitchFamily="18" charset="0"/>
                <a:cs typeface="Times New Roman" panose="02020603050405020304" pitchFamily="18" charset="0"/>
              </a:rPr>
              <a:t>So </a:t>
            </a:r>
            <a:r>
              <a:rPr lang="en-US" sz="4800" b="1" dirty="0" err="1">
                <a:latin typeface="Times New Roman" panose="02020603050405020304" pitchFamily="18" charset="0"/>
                <a:cs typeface="Times New Roman" panose="02020603050405020304" pitchFamily="18" charset="0"/>
              </a:rPr>
              <a:t>sánh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lập</a:t>
            </a:r>
            <a:endParaRPr lang="en-US" sz="4800" b="1" dirty="0">
              <a:latin typeface="Times New Roman" panose="02020603050405020304" pitchFamily="18" charset="0"/>
              <a:cs typeface="Times New Roman" panose="02020603050405020304" pitchFamily="18" charset="0"/>
            </a:endParaRPr>
          </a:p>
        </p:txBody>
      </p:sp>
      <p:sp>
        <p:nvSpPr>
          <p:cNvPr id="31" name="Rectangle 30"/>
          <p:cNvSpPr/>
          <p:nvPr/>
        </p:nvSpPr>
        <p:spPr>
          <a:xfrm>
            <a:off x="7907097" y="2858766"/>
            <a:ext cx="10492242" cy="923293"/>
          </a:xfrm>
          <a:prstGeom prst="rect">
            <a:avLst/>
          </a:prstGeom>
        </p:spPr>
        <p:txBody>
          <a:bodyPr wrap="square" lIns="182844" tIns="91422" rIns="182844" bIns="91422">
            <a:spAutoFit/>
          </a:bodyPr>
          <a:lstStyle/>
          <a:p>
            <a:pPr defTabSz="1828376">
              <a:defRPr/>
            </a:pPr>
            <a:r>
              <a:rPr lang="vi-VN"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Đối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lập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hóa</a:t>
            </a:r>
            <a:endParaRPr lang="en-US" sz="4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7907097" y="3599886"/>
            <a:ext cx="10492242" cy="923293"/>
          </a:xfrm>
          <a:prstGeom prst="rect">
            <a:avLst/>
          </a:prstGeom>
        </p:spPr>
        <p:txBody>
          <a:bodyPr wrap="square" lIns="182844" tIns="91422" rIns="182844" bIns="91422">
            <a:spAutoFit/>
          </a:bodyPr>
          <a:lstStyle/>
          <a:p>
            <a:pPr defTabSz="1828376">
              <a:defRPr/>
            </a:pPr>
            <a:r>
              <a:rPr lang="vi-VN" sz="4800" b="1" dirty="0">
                <a:latin typeface="Times New Roman" panose="02020603050405020304" pitchFamily="18" charset="0"/>
                <a:cs typeface="Times New Roman" panose="02020603050405020304" pitchFamily="18" charset="0"/>
              </a:rPr>
              <a:t>C. Nhân hóa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điệp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endParaRPr lang="en-US" sz="4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7907097" y="4341009"/>
            <a:ext cx="10492242" cy="923293"/>
          </a:xfrm>
          <a:prstGeom prst="rect">
            <a:avLst/>
          </a:prstGeom>
        </p:spPr>
        <p:txBody>
          <a:bodyPr wrap="square" lIns="182844" tIns="91422" rIns="182844" bIns="91422">
            <a:spAutoFit/>
          </a:bodyPr>
          <a:lstStyle/>
          <a:p>
            <a:pPr defTabSz="1828376">
              <a:defRPr/>
            </a:pPr>
            <a:r>
              <a:rPr lang="vi-VN" sz="4800" b="1" dirty="0">
                <a:solidFill>
                  <a:prstClr val="white"/>
                </a:solidFill>
                <a:latin typeface="Times New Roman" panose="02020603050405020304" pitchFamily="18" charset="0"/>
                <a:cs typeface="Times New Roman" panose="02020603050405020304" pitchFamily="18" charset="0"/>
              </a:rPr>
              <a:t>D. Nói quá</a:t>
            </a:r>
            <a:endParaRPr lang="en-US" sz="4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813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1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6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1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70991" y="8794982"/>
            <a:ext cx="1778029" cy="218284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56842" y="4045289"/>
            <a:ext cx="1778029" cy="218284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153400" y="395868"/>
            <a:ext cx="1917591" cy="18513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28880"/>
          <a:stretch>
            <a:fillRect/>
          </a:stretch>
        </p:blipFill>
        <p:spPr>
          <a:xfrm rot="1099711">
            <a:off x="9390438" y="3346588"/>
            <a:ext cx="375811" cy="65625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28880"/>
          <a:stretch>
            <a:fillRect/>
          </a:stretch>
        </p:blipFill>
        <p:spPr>
          <a:xfrm rot="8677607">
            <a:off x="4271384" y="1418442"/>
            <a:ext cx="245806" cy="42923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1138157">
            <a:off x="17877891" y="2514850"/>
            <a:ext cx="124918" cy="218137"/>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1252675">
            <a:off x="17780663" y="1523992"/>
            <a:ext cx="124918" cy="218137"/>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4277671">
            <a:off x="112688" y="2418856"/>
            <a:ext cx="231223" cy="403773"/>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6226708">
            <a:off x="17858964" y="8063284"/>
            <a:ext cx="351813" cy="614352"/>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2793688">
            <a:off x="903113" y="630652"/>
            <a:ext cx="139313" cy="243274"/>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4839762" flipH="1">
            <a:off x="3173374" y="9093150"/>
            <a:ext cx="189149" cy="3303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673038" y="-478318"/>
            <a:ext cx="1443997" cy="1507018"/>
          </a:xfrm>
          <a:prstGeom prst="rect">
            <a:avLst/>
          </a:prstGeom>
        </p:spPr>
      </p:pic>
      <p:pic>
        <p:nvPicPr>
          <p:cNvPr id="16"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6599" y="6927593"/>
            <a:ext cx="1751950" cy="1867389"/>
          </a:xfrm>
          <a:prstGeom prst="rect">
            <a:avLst/>
          </a:prstGeom>
        </p:spPr>
      </p:pic>
      <p:sp>
        <p:nvSpPr>
          <p:cNvPr id="17" name="Rectangle 16"/>
          <p:cNvSpPr/>
          <p:nvPr/>
        </p:nvSpPr>
        <p:spPr>
          <a:xfrm>
            <a:off x="1816582" y="2964085"/>
            <a:ext cx="14960405" cy="3963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smtClean="0">
                <a:solidFill>
                  <a:srgbClr val="0070C0"/>
                </a:solidFill>
                <a:latin typeface="Times New Roman" panose="02020603050405020304" pitchFamily="18" charset="0"/>
                <a:cs typeface="Times New Roman" panose="02020603050405020304" pitchFamily="18" charset="0"/>
              </a:rPr>
              <a:t>Vận</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dụng</a:t>
            </a:r>
            <a:endParaRPr lang="en-US" sz="6000" b="1" dirty="0" smtClean="0">
              <a:solidFill>
                <a:srgbClr val="0070C0"/>
              </a:solidFill>
              <a:latin typeface="Times New Roman" panose="02020603050405020304" pitchFamily="18" charset="0"/>
              <a:cs typeface="Times New Roman" panose="02020603050405020304" pitchFamily="18" charset="0"/>
            </a:endParaRPr>
          </a:p>
          <a:p>
            <a:pPr algn="just"/>
            <a:r>
              <a:rPr lang="en-US" sz="6000" b="1" dirty="0" err="1" smtClean="0">
                <a:solidFill>
                  <a:srgbClr val="FF0000"/>
                </a:solidFill>
                <a:latin typeface="Times New Roman" panose="02020603050405020304" pitchFamily="18" charset="0"/>
                <a:cs typeface="Times New Roman" panose="02020603050405020304" pitchFamily="18" charset="0"/>
              </a:rPr>
              <a:t>Viết</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một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đoạn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văn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khoảng</a:t>
            </a:r>
            <a:r>
              <a:rPr lang="vi-VN" sz="6000" b="1" dirty="0">
                <a:solidFill>
                  <a:srgbClr val="FF0000"/>
                </a:solidFill>
                <a:latin typeface="Times New Roman" panose="02020603050405020304" pitchFamily="18" charset="0"/>
                <a:cs typeface="Times New Roman" panose="02020603050405020304" pitchFamily="18" charset="0"/>
              </a:rPr>
              <a:t> 5-7 câu</a:t>
            </a:r>
            <a:r>
              <a:rPr lang="en-US" sz="6000" b="1" dirty="0">
                <a:solidFill>
                  <a:srgbClr val="FF0000"/>
                </a:solidFill>
                <a:latin typeface="Times New Roman" panose="02020603050405020304" pitchFamily="18" charset="0"/>
                <a:cs typeface="Times New Roman" panose="02020603050405020304" pitchFamily="18" charset="0"/>
              </a:rPr>
              <a:t>) </a:t>
            </a:r>
            <a:r>
              <a:rPr lang="vi-VN" sz="6000" b="1" dirty="0">
                <a:solidFill>
                  <a:srgbClr val="FF0000"/>
                </a:solidFill>
                <a:latin typeface="Times New Roman" panose="02020603050405020304" pitchFamily="18" charset="0"/>
                <a:cs typeface="Times New Roman" panose="02020603050405020304" pitchFamily="18" charset="0"/>
              </a:rPr>
              <a:t>trình bày cảm nhận của em về </a:t>
            </a:r>
            <a:r>
              <a:rPr lang="en-US" sz="6000" b="1" dirty="0" err="1">
                <a:solidFill>
                  <a:srgbClr val="FF0000"/>
                </a:solidFill>
                <a:latin typeface="Times New Roman" panose="02020603050405020304" pitchFamily="18" charset="0"/>
                <a:cs typeface="Times New Roman" panose="02020603050405020304" pitchFamily="18" charset="0"/>
              </a:rPr>
              <a:t>khung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cảnh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thiên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nhiên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làng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quê</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trong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thơ</a:t>
            </a:r>
            <a:r>
              <a:rPr lang="en-US" sz="6000" b="1" dirty="0">
                <a:solidFill>
                  <a:srgbClr val="FF0000"/>
                </a:solidFill>
                <a:latin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485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70991" y="8794982"/>
            <a:ext cx="1778029" cy="218284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56842" y="4045289"/>
            <a:ext cx="1778029" cy="218284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5398" y="282133"/>
            <a:ext cx="1917591" cy="18513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28880"/>
          <a:stretch>
            <a:fillRect/>
          </a:stretch>
        </p:blipFill>
        <p:spPr>
          <a:xfrm rot="1099711">
            <a:off x="9390438" y="3346588"/>
            <a:ext cx="375811" cy="65625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28880"/>
          <a:stretch>
            <a:fillRect/>
          </a:stretch>
        </p:blipFill>
        <p:spPr>
          <a:xfrm rot="8677607">
            <a:off x="4271384" y="1418442"/>
            <a:ext cx="245806" cy="42923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1138157">
            <a:off x="17877891" y="2514850"/>
            <a:ext cx="124918" cy="218137"/>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1252675">
            <a:off x="17780663" y="1523992"/>
            <a:ext cx="124918" cy="218137"/>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4277671">
            <a:off x="112688" y="2418856"/>
            <a:ext cx="231223" cy="403773"/>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6226708">
            <a:off x="17858964" y="8063284"/>
            <a:ext cx="351813" cy="614352"/>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2793688">
            <a:off x="903113" y="630652"/>
            <a:ext cx="139313" cy="243274"/>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4839762" flipH="1">
            <a:off x="3173374" y="9093150"/>
            <a:ext cx="189149" cy="3303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673038" y="-478318"/>
            <a:ext cx="1443997" cy="1507018"/>
          </a:xfrm>
          <a:prstGeom prst="rect">
            <a:avLst/>
          </a:prstGeom>
        </p:spPr>
      </p:pic>
      <p:pic>
        <p:nvPicPr>
          <p:cNvPr id="16"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6599" y="6927593"/>
            <a:ext cx="1751950" cy="1867389"/>
          </a:xfrm>
          <a:prstGeom prst="rect">
            <a:avLst/>
          </a:prstGeom>
        </p:spPr>
      </p:pic>
      <p:sp>
        <p:nvSpPr>
          <p:cNvPr id="17" name="Rectangle 16"/>
          <p:cNvSpPr/>
          <p:nvPr/>
        </p:nvSpPr>
        <p:spPr>
          <a:xfrm>
            <a:off x="1816582" y="1386912"/>
            <a:ext cx="14960405" cy="79915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i="1" dirty="0" smtClean="0">
                <a:solidFill>
                  <a:schemeClr val="tx1"/>
                </a:solidFill>
                <a:latin typeface="Times New Roman" panose="02020603050405020304" pitchFamily="18" charset="0"/>
                <a:cs typeface="Times New Roman" panose="02020603050405020304" pitchFamily="18" charset="0"/>
              </a:rPr>
              <a:t>     </a:t>
            </a:r>
            <a:r>
              <a:rPr lang="en-US" sz="3600" b="1" i="1" dirty="0" err="1" smtClean="0">
                <a:solidFill>
                  <a:schemeClr val="tx1"/>
                </a:solidFill>
                <a:latin typeface="Times New Roman" panose="02020603050405020304" pitchFamily="18" charset="0"/>
                <a:cs typeface="Times New Roman" panose="02020603050405020304" pitchFamily="18" charset="0"/>
              </a:rPr>
              <a:t>Trong</a:t>
            </a:r>
            <a:r>
              <a:rPr lang="en-US" sz="3600" b="1" i="1" dirty="0" smtClean="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bài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thơ</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Ngàn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sao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làm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việc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của</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tác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giả</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Võ</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Quảng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khung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cảnh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thiên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nhiên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được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miêu</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tả</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rất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sống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động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và</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tạo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một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cảm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giác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thật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mê</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hoặc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Nhìn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lên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trời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đêm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em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cảm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nhận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được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vẻ</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đẹp</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huyền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ảo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của</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hàng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ngàn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vì</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sao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tỏa</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sáng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tạo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một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bức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tranh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tuyệt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đẹp</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Ánh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sáng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từ</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những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vì</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sao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như</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những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viên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ngọc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lấp</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lánh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trên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bầu</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trời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tạo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một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không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gian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thần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tiên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khiến</a:t>
            </a:r>
            <a:r>
              <a:rPr lang="en-US" sz="3600" b="1" i="1" dirty="0">
                <a:solidFill>
                  <a:schemeClr val="tx1"/>
                </a:solidFill>
                <a:latin typeface="Times New Roman" panose="02020603050405020304" pitchFamily="18" charset="0"/>
                <a:cs typeface="Times New Roman" panose="02020603050405020304" pitchFamily="18" charset="0"/>
              </a:rPr>
              <a:t> con </a:t>
            </a:r>
            <a:r>
              <a:rPr lang="en-US" sz="3600" b="1" i="1" dirty="0" err="1">
                <a:solidFill>
                  <a:schemeClr val="tx1"/>
                </a:solidFill>
                <a:latin typeface="Times New Roman" panose="02020603050405020304" pitchFamily="18" charset="0"/>
                <a:cs typeface="Times New Roman" panose="02020603050405020304" pitchFamily="18" charset="0"/>
              </a:rPr>
              <a:t>tim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bạn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đọc</a:t>
            </a:r>
            <a:r>
              <a:rPr lang="en-US" sz="3600" b="1" i="1" dirty="0">
                <a:solidFill>
                  <a:schemeClr val="tx1"/>
                </a:solidFill>
                <a:latin typeface="Times New Roman" panose="02020603050405020304" pitchFamily="18" charset="0"/>
                <a:cs typeface="Times New Roman" panose="02020603050405020304" pitchFamily="18" charset="0"/>
              </a:rPr>
              <a:t> rung </a:t>
            </a:r>
            <a:r>
              <a:rPr lang="en-US" sz="3600" b="1" i="1" dirty="0" err="1">
                <a:solidFill>
                  <a:schemeClr val="tx1"/>
                </a:solidFill>
                <a:latin typeface="Times New Roman" panose="02020603050405020304" pitchFamily="18" charset="0"/>
                <a:cs typeface="Times New Roman" panose="02020603050405020304" pitchFamily="18" charset="0"/>
              </a:rPr>
              <a:t>động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Cùng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với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đó</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âm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thanh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của</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gió</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thoảng</a:t>
            </a:r>
            <a:r>
              <a:rPr lang="en-US" sz="3600" b="1" i="1" dirty="0">
                <a:solidFill>
                  <a:schemeClr val="tx1"/>
                </a:solidFill>
                <a:latin typeface="Times New Roman" panose="02020603050405020304" pitchFamily="18" charset="0"/>
                <a:cs typeface="Times New Roman" panose="02020603050405020304" pitchFamily="18" charset="0"/>
              </a:rPr>
              <a:t> qua, </a:t>
            </a:r>
            <a:r>
              <a:rPr lang="en-US" sz="3600" b="1" i="1" dirty="0" err="1">
                <a:solidFill>
                  <a:schemeClr val="tx1"/>
                </a:solidFill>
                <a:latin typeface="Times New Roman" panose="02020603050405020304" pitchFamily="18" charset="0"/>
                <a:cs typeface="Times New Roman" panose="02020603050405020304" pitchFamily="18" charset="0"/>
              </a:rPr>
              <a:t>cánh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đồng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xanh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tươi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và</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tiếng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chim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hót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ríu</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rít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tạo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một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bầu</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không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khí</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yên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bình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và</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thư</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thái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Từng</a:t>
            </a:r>
            <a:r>
              <a:rPr lang="en-US" sz="3600" b="1" i="1" dirty="0">
                <a:solidFill>
                  <a:schemeClr val="tx1"/>
                </a:solidFill>
                <a:latin typeface="Times New Roman" panose="02020603050405020304" pitchFamily="18" charset="0"/>
                <a:cs typeface="Times New Roman" panose="02020603050405020304" pitchFamily="18" charset="0"/>
              </a:rPr>
              <a:t> chi </a:t>
            </a:r>
            <a:r>
              <a:rPr lang="en-US" sz="3600" b="1" i="1" dirty="0" err="1">
                <a:solidFill>
                  <a:schemeClr val="tx1"/>
                </a:solidFill>
                <a:latin typeface="Times New Roman" panose="02020603050405020304" pitchFamily="18" charset="0"/>
                <a:cs typeface="Times New Roman" panose="02020603050405020304" pitchFamily="18" charset="0"/>
              </a:rPr>
              <a:t>tiết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trong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bài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thơ</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mang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đến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cho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em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cảm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giác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thật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nhẹ</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nhàng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thanh</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thản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và</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gợi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lên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trong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em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niềm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vui</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và</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sự</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kỳ</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vọng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vào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cuộc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sống</a:t>
            </a:r>
            <a:r>
              <a:rPr lang="en-US" sz="3600" b="1" i="1" dirty="0">
                <a:solidFill>
                  <a:schemeClr val="tx1"/>
                </a:solidFill>
                <a:latin typeface="Times New Roman" panose="02020603050405020304" pitchFamily="18" charset="0"/>
                <a:cs typeface="Times New Roman" panose="02020603050405020304" pitchFamily="18" charset="0"/>
              </a:rPr>
              <a:t>.</a:t>
            </a:r>
            <a:endParaRPr lang="en-US"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06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70991" y="8794982"/>
            <a:ext cx="1778029" cy="218284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56842" y="4045289"/>
            <a:ext cx="1778029" cy="218284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5398" y="282133"/>
            <a:ext cx="1917591" cy="1851347"/>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28880"/>
          <a:stretch>
            <a:fillRect/>
          </a:stretch>
        </p:blipFill>
        <p:spPr>
          <a:xfrm rot="1099711">
            <a:off x="9390438" y="3346588"/>
            <a:ext cx="375811" cy="656258"/>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28880"/>
          <a:stretch>
            <a:fillRect/>
          </a:stretch>
        </p:blipFill>
        <p:spPr>
          <a:xfrm rot="8677607">
            <a:off x="4271384" y="1418442"/>
            <a:ext cx="245806" cy="429238"/>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1138157">
            <a:off x="17877891" y="2514850"/>
            <a:ext cx="124918" cy="218137"/>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1252675">
            <a:off x="17780663" y="1523992"/>
            <a:ext cx="124918" cy="218137"/>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4277671">
            <a:off x="112688" y="2418856"/>
            <a:ext cx="231223" cy="403773"/>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6226708">
            <a:off x="17858964" y="8063284"/>
            <a:ext cx="351813" cy="614352"/>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2793688">
            <a:off x="903113" y="630652"/>
            <a:ext cx="139313" cy="243274"/>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4839762" flipH="1">
            <a:off x="3173374" y="9093150"/>
            <a:ext cx="189149" cy="3303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673038" y="-478318"/>
            <a:ext cx="1443997" cy="1507018"/>
          </a:xfrm>
          <a:prstGeom prst="rect">
            <a:avLst/>
          </a:prstGeom>
        </p:spPr>
      </p:pic>
      <p:pic>
        <p:nvPicPr>
          <p:cNvPr id="16"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6599" y="6927593"/>
            <a:ext cx="1751950" cy="1867389"/>
          </a:xfrm>
          <a:prstGeom prst="rect">
            <a:avLst/>
          </a:prstGeom>
        </p:spPr>
      </p:pic>
      <p:sp>
        <p:nvSpPr>
          <p:cNvPr id="17" name="Rectangle 16"/>
          <p:cNvSpPr/>
          <p:nvPr/>
        </p:nvSpPr>
        <p:spPr>
          <a:xfrm>
            <a:off x="1816582" y="1634170"/>
            <a:ext cx="14960405" cy="62945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i="1" dirty="0" smtClean="0">
                <a:solidFill>
                  <a:schemeClr val="tx1"/>
                </a:solidFill>
                <a:latin typeface="Times New Roman" panose="02020603050405020304" pitchFamily="18" charset="0"/>
                <a:cs typeface="Times New Roman" panose="02020603050405020304" pitchFamily="18" charset="0"/>
              </a:rPr>
              <a:t>     </a:t>
            </a:r>
          </a:p>
          <a:p>
            <a:pPr algn="ctr">
              <a:lnSpc>
                <a:spcPct val="150000"/>
              </a:lnSpc>
            </a:pPr>
            <a:endParaRPr lang="en-US" sz="3600" b="1" i="1"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en-US" sz="4800" b="1" i="1" dirty="0" smtClean="0">
                <a:solidFill>
                  <a:srgbClr val="FF0000"/>
                </a:solidFill>
                <a:latin typeface="Times New Roman" panose="02020603050405020304" pitchFamily="18" charset="0"/>
                <a:cs typeface="Times New Roman" panose="02020603050405020304" pitchFamily="18" charset="0"/>
              </a:rPr>
              <a:t>HƯỚNG DẪN HỌC</a:t>
            </a:r>
          </a:p>
          <a:p>
            <a:r>
              <a:rPr lang="en-US" dirty="0"/>
              <a:t>-</a:t>
            </a:r>
            <a:r>
              <a:rPr lang="en-US" sz="4400" dirty="0"/>
              <a:t> </a:t>
            </a:r>
            <a:r>
              <a:rPr lang="en-US" sz="4400" dirty="0">
                <a:solidFill>
                  <a:srgbClr val="0070C0"/>
                </a:solidFill>
                <a:latin typeface="Times New Roman" panose="02020603050405020304" pitchFamily="18" charset="0"/>
                <a:cs typeface="Times New Roman" panose="02020603050405020304" pitchFamily="18" charset="0"/>
              </a:rPr>
              <a:t>- </a:t>
            </a:r>
            <a:r>
              <a:rPr lang="en-US"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Ôn</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tập</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lại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kiến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thức</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văn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bản</a:t>
            </a:r>
            <a:r>
              <a:rPr lang="en-US" sz="5400"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Ngàn</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sao</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làm</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việc</a:t>
            </a:r>
            <a:r>
              <a:rPr lang="en-US" sz="5400" b="1" i="1" dirty="0">
                <a:solidFill>
                  <a:srgbClr val="0070C0"/>
                </a:solidFill>
                <a:latin typeface="Times New Roman" panose="02020603050405020304" pitchFamily="18" charset="0"/>
                <a:cs typeface="Times New Roman" panose="02020603050405020304" pitchFamily="18" charset="0"/>
              </a:rPr>
              <a:t>.</a:t>
            </a:r>
            <a:endParaRPr lang="en-US" sz="5400" dirty="0">
              <a:solidFill>
                <a:srgbClr val="0070C0"/>
              </a:solidFill>
              <a:latin typeface="Times New Roman" panose="02020603050405020304" pitchFamily="18" charset="0"/>
              <a:cs typeface="Times New Roman" panose="02020603050405020304" pitchFamily="18" charset="0"/>
            </a:endParaRPr>
          </a:p>
          <a:p>
            <a:r>
              <a:rPr lang="en-US" sz="5400" dirty="0">
                <a:solidFill>
                  <a:srgbClr val="0070C0"/>
                </a:solidFill>
                <a:latin typeface="Times New Roman" panose="02020603050405020304" pitchFamily="18" charset="0"/>
                <a:cs typeface="Times New Roman" panose="02020603050405020304" pitchFamily="18" charset="0"/>
              </a:rPr>
              <a:t> </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Hoàn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thiện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viết</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đoạn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văn</a:t>
            </a:r>
            <a:r>
              <a:rPr lang="en-US" sz="5400" dirty="0">
                <a:solidFill>
                  <a:srgbClr val="0070C0"/>
                </a:solidFill>
                <a:latin typeface="Times New Roman" panose="02020603050405020304" pitchFamily="18" charset="0"/>
                <a:cs typeface="Times New Roman" panose="02020603050405020304" pitchFamily="18" charset="0"/>
              </a:rPr>
              <a:t>.</a:t>
            </a:r>
          </a:p>
          <a:p>
            <a:r>
              <a:rPr lang="en-US" sz="5400" dirty="0">
                <a:solidFill>
                  <a:srgbClr val="0070C0"/>
                </a:solidFill>
                <a:latin typeface="Times New Roman" panose="02020603050405020304" pitchFamily="18" charset="0"/>
                <a:cs typeface="Times New Roman" panose="02020603050405020304" pitchFamily="18" charset="0"/>
              </a:rPr>
              <a:t> </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Chuẩn</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bài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bài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soạn</a:t>
            </a:r>
            <a:r>
              <a:rPr lang="en-US" sz="5400"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Viết</a:t>
            </a:r>
            <a:r>
              <a:rPr lang="en-US" sz="5400" b="1" i="1" dirty="0">
                <a:solidFill>
                  <a:srgbClr val="0070C0"/>
                </a:solidFill>
                <a:latin typeface="Times New Roman" panose="02020603050405020304" pitchFamily="18" charset="0"/>
                <a:cs typeface="Times New Roman" panose="02020603050405020304" pitchFamily="18" charset="0"/>
              </a:rPr>
              <a:t> – </a:t>
            </a:r>
            <a:r>
              <a:rPr lang="en-US" sz="5400" b="1" i="1" dirty="0" err="1">
                <a:solidFill>
                  <a:srgbClr val="0070C0"/>
                </a:solidFill>
                <a:latin typeface="Times New Roman" panose="02020603050405020304" pitchFamily="18" charset="0"/>
                <a:cs typeface="Times New Roman" panose="02020603050405020304" pitchFamily="18" charset="0"/>
              </a:rPr>
              <a:t>tóm</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tắt</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văn</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bản</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theo</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những</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yêu</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cầu</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khác</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nhau</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về</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độ</a:t>
            </a:r>
            <a:r>
              <a:rPr lang="en-US" sz="5400" b="1" i="1" dirty="0">
                <a:solidFill>
                  <a:srgbClr val="0070C0"/>
                </a:solidFill>
                <a:latin typeface="Times New Roman" panose="02020603050405020304" pitchFamily="18" charset="0"/>
                <a:cs typeface="Times New Roman" panose="02020603050405020304" pitchFamily="18" charset="0"/>
              </a:rPr>
              <a:t> </a:t>
            </a:r>
            <a:r>
              <a:rPr lang="en-US" sz="5400" b="1" i="1" dirty="0" err="1">
                <a:solidFill>
                  <a:srgbClr val="0070C0"/>
                </a:solidFill>
                <a:latin typeface="Times New Roman" panose="02020603050405020304" pitchFamily="18" charset="0"/>
                <a:cs typeface="Times New Roman" panose="02020603050405020304" pitchFamily="18" charset="0"/>
              </a:rPr>
              <a:t>dài</a:t>
            </a:r>
            <a:r>
              <a:rPr lang="en-US" sz="5400" b="1" i="1" dirty="0">
                <a:solidFill>
                  <a:srgbClr val="0070C0"/>
                </a:solidFill>
                <a:latin typeface="Times New Roman" panose="02020603050405020304" pitchFamily="18" charset="0"/>
                <a:cs typeface="Times New Roman" panose="02020603050405020304" pitchFamily="18" charset="0"/>
              </a:rPr>
              <a:t>.</a:t>
            </a:r>
            <a:endParaRPr lang="en-US" sz="5400" dirty="0">
              <a:solidFill>
                <a:srgbClr val="0070C0"/>
              </a:solidFill>
              <a:latin typeface="Times New Roman" panose="02020603050405020304" pitchFamily="18" charset="0"/>
              <a:cs typeface="Times New Roman" panose="02020603050405020304" pitchFamily="18" charset="0"/>
            </a:endParaRPr>
          </a:p>
          <a:p>
            <a:r>
              <a:rPr lang="vi-VN" sz="5400" b="1" dirty="0">
                <a:solidFill>
                  <a:schemeClr val="tx1"/>
                </a:solidFill>
                <a:latin typeface="Times New Roman" panose="02020603050405020304" pitchFamily="18" charset="0"/>
                <a:cs typeface="Times New Roman" panose="02020603050405020304" pitchFamily="18" charset="0"/>
              </a:rPr>
              <a:t> </a:t>
            </a:r>
            <a:endParaRPr lang="en-US" sz="5400" dirty="0">
              <a:solidFill>
                <a:schemeClr val="tx1"/>
              </a:solidFill>
              <a:latin typeface="Times New Roman" panose="02020603050405020304" pitchFamily="18" charset="0"/>
              <a:cs typeface="Times New Roman" panose="02020603050405020304" pitchFamily="18" charset="0"/>
            </a:endParaRPr>
          </a:p>
          <a:p>
            <a:pPr algn="just">
              <a:lnSpc>
                <a:spcPct val="150000"/>
              </a:lnSpc>
            </a:pPr>
            <a:endParaRPr lang="en-US"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87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5168" y="390972"/>
            <a:ext cx="14765792" cy="4255376"/>
          </a:xfrm>
          <a:prstGeom prst="rect">
            <a:avLst/>
          </a:prstGeom>
        </p:spPr>
      </p:pic>
      <p:sp>
        <p:nvSpPr>
          <p:cNvPr id="3" name="Rectangle 2"/>
          <p:cNvSpPr/>
          <p:nvPr/>
        </p:nvSpPr>
        <p:spPr>
          <a:xfrm>
            <a:off x="0" y="0"/>
            <a:ext cx="2519264" cy="10287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pic>
        <p:nvPicPr>
          <p:cNvPr id="4" name="Picture 3"/>
          <p:cNvPicPr>
            <a:picLocks noChangeAspect="1"/>
          </p:cNvPicPr>
          <p:nvPr/>
        </p:nvPicPr>
        <p:blipFill>
          <a:blip r:embed="rId4"/>
          <a:stretch>
            <a:fillRect/>
          </a:stretch>
        </p:blipFill>
        <p:spPr>
          <a:xfrm>
            <a:off x="2807296" y="4135388"/>
            <a:ext cx="2560832" cy="2570836"/>
          </a:xfrm>
          <a:prstGeom prst="rect">
            <a:avLst/>
          </a:prstGeom>
        </p:spPr>
      </p:pic>
      <p:sp>
        <p:nvSpPr>
          <p:cNvPr id="5" name="TextBox 4"/>
          <p:cNvSpPr txBox="1"/>
          <p:nvPr/>
        </p:nvSpPr>
        <p:spPr>
          <a:xfrm>
            <a:off x="4971931" y="4774474"/>
            <a:ext cx="5324198"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SAO MAI</a:t>
            </a:r>
          </a:p>
        </p:txBody>
      </p:sp>
      <p:pic>
        <p:nvPicPr>
          <p:cNvPr id="6" name="Picture 5"/>
          <p:cNvPicPr>
            <a:picLocks noChangeAspect="1"/>
          </p:cNvPicPr>
          <p:nvPr/>
        </p:nvPicPr>
        <p:blipFill>
          <a:blip r:embed="rId5"/>
          <a:stretch>
            <a:fillRect/>
          </a:stretch>
        </p:blipFill>
        <p:spPr>
          <a:xfrm>
            <a:off x="9993787" y="4774473"/>
            <a:ext cx="5876194" cy="4401474"/>
          </a:xfrm>
          <a:prstGeom prst="rect">
            <a:avLst/>
          </a:prstGeom>
        </p:spPr>
      </p:pic>
    </p:spTree>
    <p:extLst>
      <p:ext uri="{BB962C8B-B14F-4D97-AF65-F5344CB8AC3E}">
        <p14:creationId xmlns:p14="http://schemas.microsoft.com/office/powerpoint/2010/main" val="3079212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3200" y="390972"/>
            <a:ext cx="14765792" cy="4255376"/>
          </a:xfrm>
          <a:prstGeom prst="rect">
            <a:avLst/>
          </a:prstGeom>
        </p:spPr>
      </p:pic>
      <p:sp>
        <p:nvSpPr>
          <p:cNvPr id="3" name="Rectangle 2"/>
          <p:cNvSpPr/>
          <p:nvPr/>
        </p:nvSpPr>
        <p:spPr>
          <a:xfrm>
            <a:off x="0" y="0"/>
            <a:ext cx="2519264" cy="10287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pic>
        <p:nvPicPr>
          <p:cNvPr id="4" name="Picture 3"/>
          <p:cNvPicPr>
            <a:picLocks noChangeAspect="1"/>
          </p:cNvPicPr>
          <p:nvPr/>
        </p:nvPicPr>
        <p:blipFill>
          <a:blip r:embed="rId4"/>
          <a:stretch>
            <a:fillRect/>
          </a:stretch>
        </p:blipFill>
        <p:spPr>
          <a:xfrm>
            <a:off x="2807296" y="4135388"/>
            <a:ext cx="2560832" cy="2570836"/>
          </a:xfrm>
          <a:prstGeom prst="rect">
            <a:avLst/>
          </a:prstGeom>
        </p:spPr>
      </p:pic>
      <p:sp>
        <p:nvSpPr>
          <p:cNvPr id="5" name="TextBox 4"/>
          <p:cNvSpPr txBox="1"/>
          <p:nvPr/>
        </p:nvSpPr>
        <p:spPr>
          <a:xfrm>
            <a:off x="4971931" y="4774474"/>
            <a:ext cx="8924598" cy="1200329"/>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SAO THẦN NÔNG</a:t>
            </a:r>
          </a:p>
        </p:txBody>
      </p:sp>
      <p:pic>
        <p:nvPicPr>
          <p:cNvPr id="6" name="Picture 5"/>
          <p:cNvPicPr>
            <a:picLocks noChangeAspect="1"/>
          </p:cNvPicPr>
          <p:nvPr/>
        </p:nvPicPr>
        <p:blipFill>
          <a:blip r:embed="rId5"/>
          <a:stretch>
            <a:fillRect/>
          </a:stretch>
        </p:blipFill>
        <p:spPr>
          <a:xfrm>
            <a:off x="12312353" y="6092482"/>
            <a:ext cx="4933950" cy="3695700"/>
          </a:xfrm>
          <a:prstGeom prst="rect">
            <a:avLst/>
          </a:prstGeom>
        </p:spPr>
      </p:pic>
    </p:spTree>
    <p:extLst>
      <p:ext uri="{BB962C8B-B14F-4D97-AF65-F5344CB8AC3E}">
        <p14:creationId xmlns:p14="http://schemas.microsoft.com/office/powerpoint/2010/main" val="1803984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A4B9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1225550" y="3990776"/>
            <a:ext cx="3977049" cy="488253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265764" y="-1477332"/>
            <a:ext cx="3977049" cy="4882537"/>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00000" flipV="1">
            <a:off x="13737647" y="8157420"/>
            <a:ext cx="3977049" cy="48825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4474" flipH="1" flipV="1">
            <a:off x="-442966" y="-957307"/>
            <a:ext cx="4154324" cy="442805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798598" y="8314721"/>
            <a:ext cx="3816445" cy="4067916"/>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001345" y="3794323"/>
            <a:ext cx="3816445" cy="406791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671952">
            <a:off x="16079224" y="-1103773"/>
            <a:ext cx="4417553" cy="426494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693258" y="8154527"/>
            <a:ext cx="4417553" cy="426494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30274"/>
          <a:stretch>
            <a:fillRect/>
          </a:stretch>
        </p:blipFill>
        <p:spPr>
          <a:xfrm rot="995904">
            <a:off x="1522580" y="9224803"/>
            <a:ext cx="365261" cy="625332"/>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2307632">
            <a:off x="6075913" y="1697694"/>
            <a:ext cx="375811" cy="656258"/>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1099711">
            <a:off x="13788170" y="9228104"/>
            <a:ext cx="375811" cy="65625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48430"/>
          <a:stretch>
            <a:fillRect/>
          </a:stretch>
        </p:blipFill>
        <p:spPr>
          <a:xfrm rot="-10307006">
            <a:off x="8443455" y="9273251"/>
            <a:ext cx="230159" cy="2914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b="28880"/>
          <a:stretch>
            <a:fillRect/>
          </a:stretch>
        </p:blipFill>
        <p:spPr>
          <a:xfrm rot="6354552">
            <a:off x="15889491" y="3288838"/>
            <a:ext cx="375811" cy="656258"/>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b="28880"/>
          <a:stretch>
            <a:fillRect/>
          </a:stretch>
        </p:blipFill>
        <p:spPr>
          <a:xfrm rot="8677607">
            <a:off x="10554673" y="470180"/>
            <a:ext cx="245806" cy="429238"/>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b="28880"/>
          <a:stretch>
            <a:fillRect/>
          </a:stretch>
        </p:blipFill>
        <p:spPr>
          <a:xfrm rot="-4839762">
            <a:off x="15875215" y="8094467"/>
            <a:ext cx="252259" cy="440507"/>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1138157">
            <a:off x="15266789" y="1874695"/>
            <a:ext cx="124918" cy="218137"/>
          </a:xfrm>
          <a:prstGeom prst="rect">
            <a:avLst/>
          </a:prstGeom>
        </p:spPr>
      </p:pic>
      <p:pic>
        <p:nvPicPr>
          <p:cNvPr id="18" name="Picture 1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1138157">
            <a:off x="4036433" y="453030"/>
            <a:ext cx="124918" cy="218137"/>
          </a:xfrm>
          <a:prstGeom prst="rect">
            <a:avLst/>
          </a:prstGeom>
        </p:spPr>
      </p:pic>
      <p:pic>
        <p:nvPicPr>
          <p:cNvPr id="19" name="Picture 1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1252675">
            <a:off x="16382005" y="453748"/>
            <a:ext cx="124918" cy="218137"/>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5980117">
            <a:off x="15054259" y="5114321"/>
            <a:ext cx="124918" cy="218137"/>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b="28880"/>
          <a:stretch>
            <a:fillRect/>
          </a:stretch>
        </p:blipFill>
        <p:spPr>
          <a:xfrm rot="4277671">
            <a:off x="3008073" y="7264466"/>
            <a:ext cx="231223" cy="403773"/>
          </a:xfrm>
          <a:prstGeom prst="rect">
            <a:avLst/>
          </a:prstGeom>
        </p:spPr>
      </p:pic>
      <p:pic>
        <p:nvPicPr>
          <p:cNvPr id="22" name="Picture 2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6226708">
            <a:off x="14160542" y="6794367"/>
            <a:ext cx="416707" cy="727673"/>
          </a:xfrm>
          <a:prstGeom prst="rect">
            <a:avLst/>
          </a:prstGeom>
        </p:spPr>
      </p:pic>
      <p:pic>
        <p:nvPicPr>
          <p:cNvPr id="23" name="Picture 2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2793688">
            <a:off x="3798499" y="5476263"/>
            <a:ext cx="139313" cy="243274"/>
          </a:xfrm>
          <a:prstGeom prst="rect">
            <a:avLst/>
          </a:prstGeom>
        </p:spPr>
      </p:pic>
      <p:pic>
        <p:nvPicPr>
          <p:cNvPr id="24" name="Picture 24"/>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7061439">
            <a:off x="1371217" y="3896145"/>
            <a:ext cx="139313" cy="243274"/>
          </a:xfrm>
          <a:prstGeom prst="rect">
            <a:avLst/>
          </a:prstGeom>
        </p:spPr>
      </p:pic>
      <p:pic>
        <p:nvPicPr>
          <p:cNvPr id="25" name="Picture 25"/>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b="28880"/>
          <a:stretch>
            <a:fillRect/>
          </a:stretch>
        </p:blipFill>
        <p:spPr>
          <a:xfrm rot="-4839762" flipH="1">
            <a:off x="9850689" y="1993989"/>
            <a:ext cx="189149" cy="330301"/>
          </a:xfrm>
          <a:prstGeom prst="rect">
            <a:avLst/>
          </a:prstGeom>
        </p:spPr>
      </p:pic>
      <p:sp>
        <p:nvSpPr>
          <p:cNvPr id="26" name="TextBox 26"/>
          <p:cNvSpPr txBox="1"/>
          <p:nvPr/>
        </p:nvSpPr>
        <p:spPr>
          <a:xfrm>
            <a:off x="2190126" y="5577136"/>
            <a:ext cx="13659711" cy="1769715"/>
          </a:xfrm>
          <a:prstGeom prst="rect">
            <a:avLst/>
          </a:prstGeom>
        </p:spPr>
        <p:txBody>
          <a:bodyPr lIns="0" tIns="0" rIns="0" bIns="0" rtlCol="0" anchor="t">
            <a:spAutoFit/>
          </a:bodyPr>
          <a:lstStyle/>
          <a:p>
            <a:pPr algn="ctr">
              <a:lnSpc>
                <a:spcPts val="13803"/>
              </a:lnSpc>
            </a:pPr>
            <a:r>
              <a:rPr lang="en-US" sz="11314" dirty="0">
                <a:solidFill>
                  <a:srgbClr val="FFBFB6"/>
                </a:solidFill>
                <a:latin typeface="SVN-HC Rostrum" panose="02000506000000020003" pitchFamily="50" charset="0"/>
              </a:rPr>
              <a:t> NGÀN SAO LÀM VIỆC</a:t>
            </a:r>
          </a:p>
        </p:txBody>
      </p:sp>
      <p:sp>
        <p:nvSpPr>
          <p:cNvPr id="27" name="TextBox 27"/>
          <p:cNvSpPr txBox="1"/>
          <p:nvPr/>
        </p:nvSpPr>
        <p:spPr>
          <a:xfrm>
            <a:off x="5110117" y="4184915"/>
            <a:ext cx="7819727" cy="995866"/>
          </a:xfrm>
          <a:prstGeom prst="rect">
            <a:avLst/>
          </a:prstGeom>
        </p:spPr>
        <p:txBody>
          <a:bodyPr lIns="0" tIns="0" rIns="0" bIns="0" rtlCol="0" anchor="t">
            <a:spAutoFit/>
          </a:bodyPr>
          <a:lstStyle/>
          <a:p>
            <a:pPr algn="ctr">
              <a:lnSpc>
                <a:spcPts val="8109"/>
              </a:lnSpc>
              <a:spcBef>
                <a:spcPct val="0"/>
              </a:spcBef>
            </a:pPr>
            <a:r>
              <a:rPr lang="en-US" sz="5792" spc="289" dirty="0" smtClean="0">
                <a:solidFill>
                  <a:srgbClr val="FFFFFF"/>
                </a:solidFill>
                <a:latin typeface="SVN-HC Carosello" panose="020A0502060000020003" pitchFamily="18" charset="77"/>
              </a:rPr>
              <a:t>VĂN BẢN 3</a:t>
            </a:r>
            <a:endParaRPr lang="en-US" sz="5792" spc="289" dirty="0">
              <a:solidFill>
                <a:srgbClr val="FFFFFF"/>
              </a:solidFill>
              <a:latin typeface="SVN-HC Carosello" panose="020A0502060000020003" pitchFamily="18" charset="77"/>
            </a:endParaRPr>
          </a:p>
        </p:txBody>
      </p:sp>
      <p:sp>
        <p:nvSpPr>
          <p:cNvPr id="28" name="TextBox 28"/>
          <p:cNvSpPr txBox="1"/>
          <p:nvPr/>
        </p:nvSpPr>
        <p:spPr>
          <a:xfrm>
            <a:off x="4622694" y="7791131"/>
            <a:ext cx="8794574" cy="709895"/>
          </a:xfrm>
          <a:prstGeom prst="rect">
            <a:avLst/>
          </a:prstGeom>
        </p:spPr>
        <p:txBody>
          <a:bodyPr lIns="0" tIns="0" rIns="0" bIns="0" rtlCol="0" anchor="t">
            <a:spAutoFit/>
          </a:bodyPr>
          <a:lstStyle/>
          <a:p>
            <a:pPr algn="ctr">
              <a:lnSpc>
                <a:spcPts val="5723"/>
              </a:lnSpc>
              <a:spcBef>
                <a:spcPct val="0"/>
              </a:spcBef>
            </a:pPr>
            <a:r>
              <a:rPr lang="en-US" sz="4178" spc="91" dirty="0">
                <a:solidFill>
                  <a:srgbClr val="FFFFFF"/>
                </a:solidFill>
                <a:latin typeface="SVN-HC Green Grove" panose="02000000000000000000" pitchFamily="50" charset="0"/>
              </a:rPr>
              <a:t> </a:t>
            </a:r>
            <a:r>
              <a:rPr lang="en-US" sz="4178" spc="91" dirty="0" smtClean="0">
                <a:solidFill>
                  <a:srgbClr val="FFFFFF"/>
                </a:solidFill>
                <a:latin typeface="SVN-HC Green Grove" panose="02000000000000000000" pitchFamily="50" charset="0"/>
              </a:rPr>
              <a:t>(</a:t>
            </a:r>
            <a:r>
              <a:rPr lang="vi-VN" sz="4178" spc="91" dirty="0" smtClean="0">
                <a:solidFill>
                  <a:srgbClr val="FFFFFF"/>
                </a:solidFill>
                <a:latin typeface="SVN-HC Green Grove" panose="02000000000000000000" pitchFamily="50" charset="0"/>
              </a:rPr>
              <a:t>võ quảng</a:t>
            </a:r>
            <a:r>
              <a:rPr lang="en-US" sz="4178" spc="91" dirty="0" smtClean="0">
                <a:solidFill>
                  <a:srgbClr val="FFFFFF"/>
                </a:solidFill>
                <a:latin typeface="SVN-HC Green Grove" panose="02000000000000000000" pitchFamily="50" charset="0"/>
              </a:rPr>
              <a:t>)</a:t>
            </a:r>
            <a:endParaRPr lang="en-US" sz="4178" spc="91" dirty="0">
              <a:solidFill>
                <a:srgbClr val="FFFFFF"/>
              </a:solidFill>
              <a:latin typeface="SVN-HC Green Grove" panose="02000000000000000000" pitchFamily="50" charset="0"/>
            </a:endParaRPr>
          </a:p>
        </p:txBody>
      </p:sp>
      <p:sp>
        <p:nvSpPr>
          <p:cNvPr id="29" name="TextBox 29"/>
          <p:cNvSpPr txBox="1"/>
          <p:nvPr/>
        </p:nvSpPr>
        <p:spPr>
          <a:xfrm>
            <a:off x="5181516" y="2967207"/>
            <a:ext cx="7676931" cy="930704"/>
          </a:xfrm>
          <a:prstGeom prst="rect">
            <a:avLst/>
          </a:prstGeom>
        </p:spPr>
        <p:txBody>
          <a:bodyPr lIns="0" tIns="0" rIns="0" bIns="0" rtlCol="0" anchor="t">
            <a:spAutoFit/>
          </a:bodyPr>
          <a:lstStyle/>
          <a:p>
            <a:pPr algn="ctr">
              <a:lnSpc>
                <a:spcPts val="7376"/>
              </a:lnSpc>
            </a:pPr>
            <a:r>
              <a:rPr lang="en-US" sz="6000" spc="61" dirty="0">
                <a:solidFill>
                  <a:schemeClr val="bg1"/>
                </a:solidFill>
                <a:latin typeface="SVN-HC Green Grove" panose="02000000000000000000" pitchFamily="50" charset="0"/>
              </a:rPr>
              <a:t>BÀI 1: BẦU TRỜI TUỔI THƠ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F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80158" y="1459608"/>
            <a:ext cx="868782" cy="106658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557197" y="122425"/>
            <a:ext cx="1443997" cy="179350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259300" y="1019175"/>
            <a:ext cx="1443997" cy="1507018"/>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66657" y="8779982"/>
            <a:ext cx="1443997" cy="1507018"/>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536034588"/>
              </p:ext>
            </p:extLst>
          </p:nvPr>
        </p:nvGraphicFramePr>
        <p:xfrm>
          <a:off x="1148139" y="3988546"/>
          <a:ext cx="15660518" cy="5094704"/>
        </p:xfrm>
        <a:graphic>
          <a:graphicData uri="http://schemas.openxmlformats.org/drawingml/2006/table">
            <a:tbl>
              <a:tblPr/>
              <a:tblGrid>
                <a:gridCol w="12419537">
                  <a:extLst>
                    <a:ext uri="{9D8B030D-6E8A-4147-A177-3AD203B41FA5}">
                      <a16:colId xmlns:a16="http://schemas.microsoft.com/office/drawing/2014/main" val="20000"/>
                    </a:ext>
                  </a:extLst>
                </a:gridCol>
                <a:gridCol w="1528718">
                  <a:extLst>
                    <a:ext uri="{9D8B030D-6E8A-4147-A177-3AD203B41FA5}">
                      <a16:colId xmlns:a16="http://schemas.microsoft.com/office/drawing/2014/main" val="20001"/>
                    </a:ext>
                  </a:extLst>
                </a:gridCol>
                <a:gridCol w="1712263">
                  <a:extLst>
                    <a:ext uri="{9D8B030D-6E8A-4147-A177-3AD203B41FA5}">
                      <a16:colId xmlns:a16="http://schemas.microsoft.com/office/drawing/2014/main" val="20002"/>
                    </a:ext>
                  </a:extLst>
                </a:gridCol>
              </a:tblGrid>
              <a:tr h="909104">
                <a:tc>
                  <a:txBody>
                    <a:bodyPr/>
                    <a:lstStyle/>
                    <a:p>
                      <a:pPr algn="ctr">
                        <a:lnSpc>
                          <a:spcPct val="150000"/>
                        </a:lnSpc>
                        <a:defRPr/>
                      </a:pPr>
                      <a:r>
                        <a:rPr lang="en-US" sz="3000" dirty="0">
                          <a:solidFill>
                            <a:srgbClr val="1A4B93"/>
                          </a:solidFill>
                          <a:latin typeface="Roboto Condensed Bold"/>
                        </a:rPr>
                        <a:t>  TIÊU CHÍ</a:t>
                      </a:r>
                      <a:endParaRPr lang="en-US" sz="1100" dirty="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BE8D7"/>
                    </a:solidFill>
                  </a:tcPr>
                </a:tc>
                <a:tc>
                  <a:txBody>
                    <a:bodyPr/>
                    <a:lstStyle/>
                    <a:p>
                      <a:pPr algn="ctr">
                        <a:lnSpc>
                          <a:spcPct val="150000"/>
                        </a:lnSpc>
                        <a:defRPr/>
                      </a:pPr>
                      <a:r>
                        <a:rPr lang="en-US" sz="3000" dirty="0">
                          <a:solidFill>
                            <a:srgbClr val="1A4B93"/>
                          </a:solidFill>
                          <a:latin typeface="Roboto Condensed Bold"/>
                        </a:rPr>
                        <a:t>CÓ</a:t>
                      </a:r>
                      <a:endParaRPr lang="en-US" sz="1100" dirty="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BE8D7"/>
                    </a:solidFill>
                  </a:tcPr>
                </a:tc>
                <a:tc>
                  <a:txBody>
                    <a:bodyPr/>
                    <a:lstStyle/>
                    <a:p>
                      <a:pPr algn="ctr">
                        <a:lnSpc>
                          <a:spcPct val="150000"/>
                        </a:lnSpc>
                        <a:defRPr/>
                      </a:pPr>
                      <a:r>
                        <a:rPr lang="en-US" sz="3000" dirty="0">
                          <a:solidFill>
                            <a:srgbClr val="1A4B93"/>
                          </a:solidFill>
                          <a:latin typeface="Roboto Condensed Bold"/>
                        </a:rPr>
                        <a:t>  KHÔNG</a:t>
                      </a:r>
                      <a:endParaRPr lang="en-US" sz="1100" dirty="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BE8D7"/>
                    </a:solidFill>
                  </a:tcPr>
                </a:tc>
                <a:extLst>
                  <a:ext uri="{0D108BD9-81ED-4DB2-BD59-A6C34878D82A}">
                    <a16:rowId xmlns:a16="http://schemas.microsoft.com/office/drawing/2014/main" val="10000"/>
                  </a:ext>
                </a:extLst>
              </a:tr>
              <a:tr h="900537">
                <a:tc>
                  <a:txBody>
                    <a:bodyPr/>
                    <a:lstStyle/>
                    <a:p>
                      <a:pPr algn="l">
                        <a:lnSpc>
                          <a:spcPct val="150000"/>
                        </a:lnSpc>
                        <a:defRPr/>
                      </a:pPr>
                      <a:r>
                        <a:rPr lang="en-US" sz="3000">
                          <a:solidFill>
                            <a:srgbClr val="454B85"/>
                          </a:solidFill>
                          <a:latin typeface="Roboto Condensed"/>
                        </a:rPr>
                        <a:t>Đọc trôi chảy, không bỏ từ, thêm từ.</a:t>
                      </a:r>
                      <a:endParaRPr lang="en-US" sz="110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extLst>
                  <a:ext uri="{0D108BD9-81ED-4DB2-BD59-A6C34878D82A}">
                    <a16:rowId xmlns:a16="http://schemas.microsoft.com/office/drawing/2014/main" val="10001"/>
                  </a:ext>
                </a:extLst>
              </a:tr>
              <a:tr h="900537">
                <a:tc>
                  <a:txBody>
                    <a:bodyPr/>
                    <a:lstStyle/>
                    <a:p>
                      <a:pPr algn="l">
                        <a:lnSpc>
                          <a:spcPct val="150000"/>
                        </a:lnSpc>
                        <a:defRPr/>
                      </a:pPr>
                      <a:r>
                        <a:rPr lang="en-US" sz="3000">
                          <a:solidFill>
                            <a:srgbClr val="454B85"/>
                          </a:solidFill>
                          <a:latin typeface="Roboto Condensed"/>
                        </a:rPr>
                        <a:t>Đọc to, rõ bảo đảm trong không gian lớp học, cả lớp cùng nghe được.</a:t>
                      </a:r>
                      <a:endParaRPr lang="en-US" sz="110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extLst>
                  <a:ext uri="{0D108BD9-81ED-4DB2-BD59-A6C34878D82A}">
                    <a16:rowId xmlns:a16="http://schemas.microsoft.com/office/drawing/2014/main" val="10002"/>
                  </a:ext>
                </a:extLst>
              </a:tr>
              <a:tr h="900537">
                <a:tc>
                  <a:txBody>
                    <a:bodyPr/>
                    <a:lstStyle/>
                    <a:p>
                      <a:pPr algn="l">
                        <a:lnSpc>
                          <a:spcPct val="150000"/>
                        </a:lnSpc>
                        <a:defRPr/>
                      </a:pPr>
                      <a:r>
                        <a:rPr lang="en-US" sz="3000" dirty="0" err="1">
                          <a:solidFill>
                            <a:srgbClr val="454B85"/>
                          </a:solidFill>
                          <a:latin typeface="Roboto Condensed"/>
                        </a:rPr>
                        <a:t>Tốc</a:t>
                      </a:r>
                      <a:r>
                        <a:rPr lang="en-US" sz="3000" dirty="0">
                          <a:solidFill>
                            <a:srgbClr val="454B85"/>
                          </a:solidFill>
                          <a:latin typeface="Roboto Condensed"/>
                        </a:rPr>
                        <a:t> </a:t>
                      </a:r>
                      <a:r>
                        <a:rPr lang="en-US" sz="3000" dirty="0" err="1">
                          <a:solidFill>
                            <a:srgbClr val="454B85"/>
                          </a:solidFill>
                          <a:latin typeface="Roboto Condensed"/>
                        </a:rPr>
                        <a:t>độ</a:t>
                      </a:r>
                      <a:r>
                        <a:rPr lang="en-US" sz="3000" dirty="0">
                          <a:solidFill>
                            <a:srgbClr val="454B85"/>
                          </a:solidFill>
                          <a:latin typeface="Roboto Condensed"/>
                        </a:rPr>
                        <a:t> </a:t>
                      </a:r>
                      <a:r>
                        <a:rPr lang="en-US" sz="3000" dirty="0" err="1">
                          <a:solidFill>
                            <a:srgbClr val="454B85"/>
                          </a:solidFill>
                          <a:latin typeface="Roboto Condensed"/>
                        </a:rPr>
                        <a:t>đọc</a:t>
                      </a:r>
                      <a:r>
                        <a:rPr lang="en-US" sz="3000" dirty="0">
                          <a:solidFill>
                            <a:srgbClr val="454B85"/>
                          </a:solidFill>
                          <a:latin typeface="Roboto Condensed"/>
                        </a:rPr>
                        <a:t> </a:t>
                      </a:r>
                      <a:r>
                        <a:rPr lang="en-US" sz="3000" dirty="0" err="1">
                          <a:solidFill>
                            <a:srgbClr val="454B85"/>
                          </a:solidFill>
                          <a:latin typeface="Roboto Condensed"/>
                        </a:rPr>
                        <a:t>phù</a:t>
                      </a:r>
                      <a:r>
                        <a:rPr lang="en-US" sz="3000" dirty="0">
                          <a:solidFill>
                            <a:srgbClr val="454B85"/>
                          </a:solidFill>
                          <a:latin typeface="Roboto Condensed"/>
                        </a:rPr>
                        <a:t> </a:t>
                      </a:r>
                      <a:r>
                        <a:rPr lang="en-US" sz="3000" dirty="0" err="1">
                          <a:solidFill>
                            <a:srgbClr val="454B85"/>
                          </a:solidFill>
                          <a:latin typeface="Roboto Condensed"/>
                        </a:rPr>
                        <a:t>hợp</a:t>
                      </a:r>
                      <a:endParaRPr lang="en-US" sz="1100" dirty="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extLst>
                  <a:ext uri="{0D108BD9-81ED-4DB2-BD59-A6C34878D82A}">
                    <a16:rowId xmlns:a16="http://schemas.microsoft.com/office/drawing/2014/main" val="10003"/>
                  </a:ext>
                </a:extLst>
              </a:tr>
              <a:tr h="1483989">
                <a:tc>
                  <a:txBody>
                    <a:bodyPr/>
                    <a:lstStyle/>
                    <a:p>
                      <a:pPr algn="l">
                        <a:lnSpc>
                          <a:spcPct val="150000"/>
                        </a:lnSpc>
                        <a:defRPr/>
                      </a:pPr>
                      <a:r>
                        <a:rPr lang="en-US" sz="3000" dirty="0" err="1">
                          <a:solidFill>
                            <a:srgbClr val="454B85"/>
                          </a:solidFill>
                          <a:latin typeface="Roboto Condensed"/>
                        </a:rPr>
                        <a:t>Sử</a:t>
                      </a:r>
                      <a:r>
                        <a:rPr lang="en-US" sz="3000" dirty="0">
                          <a:solidFill>
                            <a:srgbClr val="454B85"/>
                          </a:solidFill>
                          <a:latin typeface="Roboto Condensed"/>
                        </a:rPr>
                        <a:t> </a:t>
                      </a:r>
                      <a:r>
                        <a:rPr lang="en-US" sz="3000" dirty="0" err="1">
                          <a:solidFill>
                            <a:srgbClr val="454B85"/>
                          </a:solidFill>
                          <a:latin typeface="Roboto Condensed"/>
                        </a:rPr>
                        <a:t>dụng</a:t>
                      </a:r>
                      <a:r>
                        <a:rPr lang="en-US" sz="3000" dirty="0">
                          <a:solidFill>
                            <a:srgbClr val="454B85"/>
                          </a:solidFill>
                          <a:latin typeface="Roboto Condensed"/>
                        </a:rPr>
                        <a:t> </a:t>
                      </a:r>
                      <a:r>
                        <a:rPr lang="en-US" sz="3000" dirty="0" err="1">
                          <a:solidFill>
                            <a:srgbClr val="454B85"/>
                          </a:solidFill>
                          <a:latin typeface="Roboto Condensed"/>
                        </a:rPr>
                        <a:t>giọng</a:t>
                      </a:r>
                      <a:r>
                        <a:rPr lang="en-US" sz="3000" dirty="0">
                          <a:solidFill>
                            <a:srgbClr val="454B85"/>
                          </a:solidFill>
                          <a:latin typeface="Roboto Condensed"/>
                        </a:rPr>
                        <a:t> </a:t>
                      </a:r>
                      <a:r>
                        <a:rPr lang="en-US" sz="3000" dirty="0" err="1">
                          <a:solidFill>
                            <a:srgbClr val="454B85"/>
                          </a:solidFill>
                          <a:latin typeface="Roboto Condensed"/>
                        </a:rPr>
                        <a:t>điệu</a:t>
                      </a:r>
                      <a:r>
                        <a:rPr lang="en-US" sz="3000" dirty="0">
                          <a:solidFill>
                            <a:srgbClr val="454B85"/>
                          </a:solidFill>
                          <a:latin typeface="Roboto Condensed"/>
                        </a:rPr>
                        <a:t> </a:t>
                      </a:r>
                      <a:r>
                        <a:rPr lang="en-US" sz="3000" dirty="0" err="1">
                          <a:solidFill>
                            <a:srgbClr val="454B85"/>
                          </a:solidFill>
                          <a:latin typeface="Roboto Condensed"/>
                        </a:rPr>
                        <a:t>khác</a:t>
                      </a:r>
                      <a:r>
                        <a:rPr lang="en-US" sz="3000" dirty="0">
                          <a:solidFill>
                            <a:srgbClr val="454B85"/>
                          </a:solidFill>
                          <a:latin typeface="Roboto Condensed"/>
                        </a:rPr>
                        <a:t> </a:t>
                      </a:r>
                      <a:r>
                        <a:rPr lang="en-US" sz="3000" dirty="0" err="1">
                          <a:solidFill>
                            <a:srgbClr val="454B85"/>
                          </a:solidFill>
                          <a:latin typeface="Roboto Condensed"/>
                        </a:rPr>
                        <a:t>nhau</a:t>
                      </a:r>
                      <a:r>
                        <a:rPr lang="en-US" sz="3000" dirty="0">
                          <a:solidFill>
                            <a:srgbClr val="454B85"/>
                          </a:solidFill>
                          <a:latin typeface="Roboto Condensed"/>
                        </a:rPr>
                        <a:t> </a:t>
                      </a:r>
                      <a:r>
                        <a:rPr lang="en-US" sz="3000" dirty="0" err="1">
                          <a:solidFill>
                            <a:srgbClr val="454B85"/>
                          </a:solidFill>
                          <a:latin typeface="Roboto Condensed"/>
                        </a:rPr>
                        <a:t>để</a:t>
                      </a:r>
                      <a:r>
                        <a:rPr lang="en-US" sz="3000" dirty="0">
                          <a:solidFill>
                            <a:srgbClr val="454B85"/>
                          </a:solidFill>
                          <a:latin typeface="Roboto Condensed"/>
                        </a:rPr>
                        <a:t> </a:t>
                      </a:r>
                      <a:r>
                        <a:rPr lang="en-US" sz="3000" dirty="0" err="1">
                          <a:solidFill>
                            <a:srgbClr val="454B85"/>
                          </a:solidFill>
                          <a:latin typeface="Roboto Condensed"/>
                        </a:rPr>
                        <a:t>thể</a:t>
                      </a:r>
                      <a:r>
                        <a:rPr lang="en-US" sz="3000" dirty="0">
                          <a:solidFill>
                            <a:srgbClr val="454B85"/>
                          </a:solidFill>
                          <a:latin typeface="Roboto Condensed"/>
                        </a:rPr>
                        <a:t> </a:t>
                      </a:r>
                      <a:r>
                        <a:rPr lang="en-US" sz="3000" dirty="0" err="1">
                          <a:solidFill>
                            <a:srgbClr val="454B85"/>
                          </a:solidFill>
                          <a:latin typeface="Roboto Condensed"/>
                        </a:rPr>
                        <a:t>hiện</a:t>
                      </a:r>
                      <a:r>
                        <a:rPr lang="en-US" sz="3000" dirty="0">
                          <a:solidFill>
                            <a:srgbClr val="454B85"/>
                          </a:solidFill>
                          <a:latin typeface="Roboto Condensed"/>
                        </a:rPr>
                        <a:t> </a:t>
                      </a:r>
                      <a:r>
                        <a:rPr lang="en-US" sz="3000" dirty="0" err="1">
                          <a:solidFill>
                            <a:srgbClr val="454B85"/>
                          </a:solidFill>
                          <a:latin typeface="Roboto Condensed"/>
                        </a:rPr>
                        <a:t>được</a:t>
                      </a:r>
                      <a:r>
                        <a:rPr lang="en-US" sz="3000" dirty="0">
                          <a:solidFill>
                            <a:srgbClr val="454B85"/>
                          </a:solidFill>
                          <a:latin typeface="Roboto Condensed"/>
                        </a:rPr>
                        <a:t> </a:t>
                      </a:r>
                      <a:r>
                        <a:rPr lang="en-US" sz="3000" dirty="0" err="1">
                          <a:solidFill>
                            <a:srgbClr val="454B85"/>
                          </a:solidFill>
                          <a:latin typeface="Roboto Condensed"/>
                        </a:rPr>
                        <a:t>cảm</a:t>
                      </a:r>
                      <a:r>
                        <a:rPr lang="en-US" sz="3000" dirty="0">
                          <a:solidFill>
                            <a:srgbClr val="454B85"/>
                          </a:solidFill>
                          <a:latin typeface="Roboto Condensed"/>
                        </a:rPr>
                        <a:t> </a:t>
                      </a:r>
                      <a:r>
                        <a:rPr lang="en-US" sz="3000" dirty="0" err="1">
                          <a:solidFill>
                            <a:srgbClr val="454B85"/>
                          </a:solidFill>
                          <a:latin typeface="Roboto Condensed"/>
                        </a:rPr>
                        <a:t>xúc</a:t>
                      </a:r>
                      <a:r>
                        <a:rPr lang="en-US" sz="3000" dirty="0">
                          <a:solidFill>
                            <a:srgbClr val="454B85"/>
                          </a:solidFill>
                          <a:latin typeface="Roboto Condensed"/>
                        </a:rPr>
                        <a:t> </a:t>
                      </a:r>
                      <a:r>
                        <a:rPr lang="en-US" sz="3000" dirty="0" err="1">
                          <a:solidFill>
                            <a:srgbClr val="454B85"/>
                          </a:solidFill>
                          <a:latin typeface="Roboto Condensed"/>
                        </a:rPr>
                        <a:t>của</a:t>
                      </a:r>
                      <a:r>
                        <a:rPr lang="en-US" sz="3000" dirty="0">
                          <a:solidFill>
                            <a:srgbClr val="454B85"/>
                          </a:solidFill>
                          <a:latin typeface="Roboto Condensed"/>
                        </a:rPr>
                        <a:t> </a:t>
                      </a:r>
                      <a:r>
                        <a:rPr lang="vi-VN" sz="3000" dirty="0" smtClean="0">
                          <a:solidFill>
                            <a:srgbClr val="454B85"/>
                          </a:solidFill>
                          <a:latin typeface="Roboto Condensed"/>
                        </a:rPr>
                        <a:t>nhân vật trữ tình.</a:t>
                      </a:r>
                      <a:endParaRPr lang="en-US" sz="1100" dirty="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tc>
                  <a:txBody>
                    <a:bodyPr/>
                    <a:lstStyle/>
                    <a:p>
                      <a:pPr>
                        <a:lnSpc>
                          <a:spcPct val="150000"/>
                        </a:lnSpc>
                      </a:pPr>
                      <a:endParaRPr lang="en-US" dirty="0"/>
                    </a:p>
                  </a:txBody>
                  <a:tcPr anchor="ctr">
                    <a:lnL w="28575" cap="flat" cmpd="sng" algn="ctr">
                      <a:solidFill>
                        <a:srgbClr val="B0DAF6"/>
                      </a:solidFill>
                      <a:prstDash val="solid"/>
                      <a:round/>
                      <a:headEnd type="none" w="med" len="med"/>
                      <a:tailEnd type="none" w="med" len="med"/>
                    </a:lnL>
                    <a:lnR w="28575" cap="flat" cmpd="sng" algn="ctr">
                      <a:solidFill>
                        <a:srgbClr val="B0DAF6"/>
                      </a:solidFill>
                      <a:prstDash val="solid"/>
                      <a:round/>
                      <a:headEnd type="none" w="med" len="med"/>
                      <a:tailEnd type="none" w="med" len="med"/>
                    </a:lnR>
                    <a:lnT w="28575" cap="flat" cmpd="sng" algn="ctr">
                      <a:solidFill>
                        <a:srgbClr val="B0DAF6"/>
                      </a:solidFill>
                      <a:prstDash val="solid"/>
                      <a:round/>
                      <a:headEnd type="none" w="med" len="med"/>
                      <a:tailEnd type="none" w="med" len="med"/>
                    </a:lnT>
                    <a:lnB w="28575" cap="flat" cmpd="sng" algn="ctr">
                      <a:solidFill>
                        <a:srgbClr val="B0DAF6"/>
                      </a:solidFill>
                      <a:prstDash val="solid"/>
                      <a:round/>
                      <a:headEnd type="none" w="med" len="med"/>
                      <a:tailEnd type="none" w="med" len="med"/>
                    </a:lnB>
                    <a:solidFill>
                      <a:srgbClr val="FEFFFE"/>
                    </a:solidFill>
                  </a:tcPr>
                </a:tc>
                <a:extLst>
                  <a:ext uri="{0D108BD9-81ED-4DB2-BD59-A6C34878D82A}">
                    <a16:rowId xmlns:a16="http://schemas.microsoft.com/office/drawing/2014/main" val="10004"/>
                  </a:ext>
                </a:extLst>
              </a:tr>
            </a:tbl>
          </a:graphicData>
        </a:graphic>
      </p:graphicFrame>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37980" y="1212150"/>
            <a:ext cx="2275959" cy="219630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5975" y="5344982"/>
            <a:ext cx="1751950" cy="186738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230164" y="1564865"/>
            <a:ext cx="2071402" cy="856070"/>
          </a:xfrm>
          <a:prstGeom prst="rect">
            <a:avLst/>
          </a:prstGeom>
        </p:spPr>
      </p:pic>
      <p:sp>
        <p:nvSpPr>
          <p:cNvPr id="16" name="TextBox 16"/>
          <p:cNvSpPr txBox="1"/>
          <p:nvPr/>
        </p:nvSpPr>
        <p:spPr>
          <a:xfrm>
            <a:off x="1148139" y="2420935"/>
            <a:ext cx="15870645" cy="1154430"/>
          </a:xfrm>
          <a:prstGeom prst="rect">
            <a:avLst/>
          </a:prstGeom>
        </p:spPr>
        <p:txBody>
          <a:bodyPr lIns="0" tIns="0" rIns="0" bIns="0" rtlCol="0" anchor="t">
            <a:spAutoFit/>
          </a:bodyPr>
          <a:lstStyle/>
          <a:p>
            <a:pPr marL="712470" lvl="1" indent="-356235">
              <a:lnSpc>
                <a:spcPts val="4620"/>
              </a:lnSpc>
              <a:buFont typeface="Arial"/>
              <a:buChar char="•"/>
            </a:pPr>
            <a:r>
              <a:rPr lang="en-US" sz="3200" dirty="0">
                <a:solidFill>
                  <a:srgbClr val="010E3D"/>
                </a:solidFill>
                <a:latin typeface="Roboto Condensed"/>
              </a:rPr>
              <a:t>GV </a:t>
            </a:r>
            <a:r>
              <a:rPr lang="en-US" sz="3200" dirty="0" err="1">
                <a:solidFill>
                  <a:srgbClr val="010E3D"/>
                </a:solidFill>
                <a:latin typeface="Roboto Condensed"/>
              </a:rPr>
              <a:t>đọc</a:t>
            </a:r>
            <a:r>
              <a:rPr lang="en-US" sz="3200" dirty="0">
                <a:solidFill>
                  <a:srgbClr val="010E3D"/>
                </a:solidFill>
                <a:latin typeface="Roboto Condensed"/>
              </a:rPr>
              <a:t> </a:t>
            </a:r>
            <a:r>
              <a:rPr lang="en-US" sz="3200" dirty="0" err="1">
                <a:solidFill>
                  <a:srgbClr val="010E3D"/>
                </a:solidFill>
                <a:latin typeface="Roboto Condensed"/>
              </a:rPr>
              <a:t>mẫu</a:t>
            </a:r>
            <a:r>
              <a:rPr lang="en-US" sz="3200" dirty="0">
                <a:solidFill>
                  <a:srgbClr val="010E3D"/>
                </a:solidFill>
                <a:latin typeface="Roboto Condensed"/>
              </a:rPr>
              <a:t> </a:t>
            </a:r>
            <a:r>
              <a:rPr lang="en-US" sz="3200" dirty="0" err="1">
                <a:solidFill>
                  <a:srgbClr val="010E3D"/>
                </a:solidFill>
                <a:latin typeface="Roboto Condensed"/>
              </a:rPr>
              <a:t>một</a:t>
            </a:r>
            <a:r>
              <a:rPr lang="en-US" sz="3200" dirty="0">
                <a:solidFill>
                  <a:srgbClr val="010E3D"/>
                </a:solidFill>
                <a:latin typeface="Roboto Condensed"/>
              </a:rPr>
              <a:t> </a:t>
            </a:r>
            <a:r>
              <a:rPr lang="en-US" sz="3200" dirty="0" err="1">
                <a:solidFill>
                  <a:srgbClr val="010E3D"/>
                </a:solidFill>
                <a:latin typeface="Roboto Condensed"/>
              </a:rPr>
              <a:t>lượt</a:t>
            </a:r>
            <a:r>
              <a:rPr lang="en-US" sz="3200" dirty="0">
                <a:solidFill>
                  <a:srgbClr val="010E3D"/>
                </a:solidFill>
                <a:latin typeface="Roboto Condensed"/>
              </a:rPr>
              <a:t>, HS </a:t>
            </a:r>
            <a:r>
              <a:rPr lang="en-US" sz="3200" dirty="0" err="1">
                <a:solidFill>
                  <a:srgbClr val="010E3D"/>
                </a:solidFill>
                <a:latin typeface="Roboto Condensed"/>
              </a:rPr>
              <a:t>lắng</a:t>
            </a:r>
            <a:r>
              <a:rPr lang="en-US" sz="3200" dirty="0">
                <a:solidFill>
                  <a:srgbClr val="010E3D"/>
                </a:solidFill>
                <a:latin typeface="Roboto Condensed"/>
              </a:rPr>
              <a:t> </a:t>
            </a:r>
            <a:r>
              <a:rPr lang="en-US" sz="3200" dirty="0" err="1">
                <a:solidFill>
                  <a:srgbClr val="010E3D"/>
                </a:solidFill>
                <a:latin typeface="Roboto Condensed"/>
              </a:rPr>
              <a:t>nghe</a:t>
            </a:r>
            <a:r>
              <a:rPr lang="en-US" sz="3200" dirty="0">
                <a:solidFill>
                  <a:srgbClr val="010E3D"/>
                </a:solidFill>
                <a:latin typeface="Roboto Condensed"/>
              </a:rPr>
              <a:t> </a:t>
            </a:r>
            <a:r>
              <a:rPr lang="en-US" sz="3200" dirty="0" err="1">
                <a:solidFill>
                  <a:srgbClr val="010E3D"/>
                </a:solidFill>
                <a:latin typeface="Roboto Condensed"/>
              </a:rPr>
              <a:t>hướng</a:t>
            </a:r>
            <a:r>
              <a:rPr lang="en-US" sz="3200" dirty="0">
                <a:solidFill>
                  <a:srgbClr val="010E3D"/>
                </a:solidFill>
                <a:latin typeface="Roboto Condensed"/>
              </a:rPr>
              <a:t> </a:t>
            </a:r>
            <a:r>
              <a:rPr lang="en-US" sz="3200" dirty="0" err="1">
                <a:solidFill>
                  <a:srgbClr val="010E3D"/>
                </a:solidFill>
                <a:latin typeface="Roboto Condensed"/>
              </a:rPr>
              <a:t>dẫn</a:t>
            </a:r>
            <a:r>
              <a:rPr lang="en-US" sz="3200" dirty="0">
                <a:solidFill>
                  <a:srgbClr val="010E3D"/>
                </a:solidFill>
                <a:latin typeface="Roboto Condensed"/>
              </a:rPr>
              <a:t> </a:t>
            </a:r>
            <a:r>
              <a:rPr lang="en-US" sz="3200" dirty="0" err="1">
                <a:solidFill>
                  <a:srgbClr val="010E3D"/>
                </a:solidFill>
                <a:latin typeface="Roboto Condensed"/>
              </a:rPr>
              <a:t>về</a:t>
            </a:r>
            <a:r>
              <a:rPr lang="en-US" sz="3200" dirty="0">
                <a:solidFill>
                  <a:srgbClr val="010E3D"/>
                </a:solidFill>
                <a:latin typeface="Roboto Condensed"/>
              </a:rPr>
              <a:t> </a:t>
            </a:r>
            <a:r>
              <a:rPr lang="en-US" sz="3200" dirty="0" err="1">
                <a:solidFill>
                  <a:srgbClr val="010E3D"/>
                </a:solidFill>
                <a:latin typeface="Roboto Condensed"/>
              </a:rPr>
              <a:t>cách</a:t>
            </a:r>
            <a:r>
              <a:rPr lang="en-US" sz="3200" dirty="0">
                <a:solidFill>
                  <a:srgbClr val="010E3D"/>
                </a:solidFill>
                <a:latin typeface="Roboto Condensed"/>
              </a:rPr>
              <a:t> </a:t>
            </a:r>
            <a:r>
              <a:rPr lang="en-US" sz="3200" dirty="0" err="1">
                <a:solidFill>
                  <a:srgbClr val="010E3D"/>
                </a:solidFill>
                <a:latin typeface="Roboto Condensed"/>
              </a:rPr>
              <a:t>đọc</a:t>
            </a:r>
            <a:r>
              <a:rPr lang="en-US" sz="3200" dirty="0">
                <a:solidFill>
                  <a:srgbClr val="010E3D"/>
                </a:solidFill>
                <a:latin typeface="Roboto Condensed"/>
              </a:rPr>
              <a:t> (</a:t>
            </a:r>
            <a:r>
              <a:rPr lang="en-US" sz="3200" dirty="0" err="1">
                <a:solidFill>
                  <a:srgbClr val="010E3D"/>
                </a:solidFill>
                <a:latin typeface="Roboto Condensed"/>
              </a:rPr>
              <a:t>giọng</a:t>
            </a:r>
            <a:r>
              <a:rPr lang="en-US" sz="3200" dirty="0">
                <a:solidFill>
                  <a:srgbClr val="010E3D"/>
                </a:solidFill>
                <a:latin typeface="Roboto Condensed"/>
              </a:rPr>
              <a:t> </a:t>
            </a:r>
            <a:r>
              <a:rPr lang="en-US" sz="3200" dirty="0" err="1">
                <a:solidFill>
                  <a:srgbClr val="010E3D"/>
                </a:solidFill>
                <a:latin typeface="Roboto Condensed"/>
              </a:rPr>
              <a:t>điệu</a:t>
            </a:r>
            <a:r>
              <a:rPr lang="en-US" sz="3200" dirty="0">
                <a:solidFill>
                  <a:srgbClr val="010E3D"/>
                </a:solidFill>
                <a:latin typeface="Roboto Condensed"/>
              </a:rPr>
              <a:t>, </a:t>
            </a:r>
            <a:r>
              <a:rPr lang="en-US" sz="3200" dirty="0" err="1">
                <a:solidFill>
                  <a:srgbClr val="010E3D"/>
                </a:solidFill>
                <a:latin typeface="Roboto Condensed"/>
              </a:rPr>
              <a:t>cách</a:t>
            </a:r>
            <a:r>
              <a:rPr lang="en-US" sz="3200" dirty="0">
                <a:solidFill>
                  <a:srgbClr val="010E3D"/>
                </a:solidFill>
                <a:latin typeface="Roboto Condensed"/>
              </a:rPr>
              <a:t> </a:t>
            </a:r>
            <a:r>
              <a:rPr lang="en-US" sz="3200" dirty="0" err="1">
                <a:solidFill>
                  <a:srgbClr val="010E3D"/>
                </a:solidFill>
                <a:latin typeface="Roboto Condensed"/>
              </a:rPr>
              <a:t>ngắt</a:t>
            </a:r>
            <a:r>
              <a:rPr lang="en-US" sz="3200" dirty="0">
                <a:solidFill>
                  <a:srgbClr val="010E3D"/>
                </a:solidFill>
                <a:latin typeface="Roboto Condensed"/>
              </a:rPr>
              <a:t> </a:t>
            </a:r>
            <a:r>
              <a:rPr lang="en-US" sz="3200" dirty="0" err="1">
                <a:solidFill>
                  <a:srgbClr val="010E3D"/>
                </a:solidFill>
                <a:latin typeface="Roboto Condensed"/>
              </a:rPr>
              <a:t>nghỉ</a:t>
            </a:r>
            <a:r>
              <a:rPr lang="en-US" sz="3200" dirty="0">
                <a:solidFill>
                  <a:srgbClr val="010E3D"/>
                </a:solidFill>
                <a:latin typeface="Roboto Condensed"/>
              </a:rPr>
              <a:t>...) </a:t>
            </a:r>
            <a:r>
              <a:rPr lang="en-US" sz="3200" dirty="0" err="1">
                <a:solidFill>
                  <a:srgbClr val="010E3D"/>
                </a:solidFill>
                <a:latin typeface="Roboto Condensed"/>
              </a:rPr>
              <a:t>và</a:t>
            </a:r>
            <a:r>
              <a:rPr lang="en-US" sz="3200" dirty="0">
                <a:solidFill>
                  <a:srgbClr val="010E3D"/>
                </a:solidFill>
                <a:latin typeface="Roboto Condensed"/>
              </a:rPr>
              <a:t> </a:t>
            </a:r>
            <a:r>
              <a:rPr lang="en-US" sz="3200" dirty="0" err="1">
                <a:solidFill>
                  <a:srgbClr val="010E3D"/>
                </a:solidFill>
                <a:latin typeface="Roboto Condensed"/>
              </a:rPr>
              <a:t>đọc</a:t>
            </a:r>
            <a:r>
              <a:rPr lang="en-US" sz="3200" dirty="0">
                <a:solidFill>
                  <a:srgbClr val="010E3D"/>
                </a:solidFill>
                <a:latin typeface="Roboto Condensed"/>
              </a:rPr>
              <a:t> </a:t>
            </a:r>
            <a:r>
              <a:rPr lang="en-US" sz="3200" dirty="0" err="1">
                <a:solidFill>
                  <a:srgbClr val="010E3D"/>
                </a:solidFill>
                <a:latin typeface="Roboto Condensed"/>
              </a:rPr>
              <a:t>bài</a:t>
            </a:r>
            <a:r>
              <a:rPr lang="en-US" sz="3200" dirty="0">
                <a:solidFill>
                  <a:srgbClr val="010E3D"/>
                </a:solidFill>
                <a:latin typeface="Roboto Condensed"/>
              </a:rPr>
              <a:t> </a:t>
            </a:r>
            <a:r>
              <a:rPr lang="en-US" sz="3200" dirty="0" err="1">
                <a:solidFill>
                  <a:srgbClr val="010E3D"/>
                </a:solidFill>
                <a:latin typeface="Roboto Condensed"/>
              </a:rPr>
              <a:t>thơ</a:t>
            </a:r>
            <a:r>
              <a:rPr lang="en-US" sz="3200" dirty="0">
                <a:solidFill>
                  <a:srgbClr val="010E3D"/>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891188" y="782584"/>
            <a:ext cx="11325176" cy="800219"/>
          </a:xfrm>
          <a:prstGeom prst="rect">
            <a:avLst/>
          </a:prstGeom>
          <a:solidFill>
            <a:schemeClr val="accent4">
              <a:lumMod val="40000"/>
              <a:lumOff val="60000"/>
            </a:schemeClr>
          </a:solidFill>
        </p:spPr>
        <p:txBody>
          <a:bodyPr wrap="square" rtlCol="0">
            <a:spAutoFit/>
          </a:bodyPr>
          <a:lstStyle/>
          <a:p>
            <a:r>
              <a:rPr lang="en-US" sz="4600" dirty="0">
                <a:solidFill>
                  <a:schemeClr val="bg1"/>
                </a:solidFill>
                <a:latin typeface="Times New Roman" panose="02020603050405020304" pitchFamily="18" charset="0"/>
                <a:cs typeface="Times New Roman" panose="02020603050405020304" pitchFamily="18" charset="0"/>
              </a:rPr>
              <a:t>- </a:t>
            </a:r>
            <a:r>
              <a:rPr lang="en-US" sz="4600" dirty="0" err="1">
                <a:solidFill>
                  <a:schemeClr val="bg1"/>
                </a:solidFill>
                <a:latin typeface="Times New Roman" panose="02020603050405020304" pitchFamily="18" charset="0"/>
                <a:cs typeface="Times New Roman" panose="02020603050405020304" pitchFamily="18" charset="0"/>
              </a:rPr>
              <a:t>Võ</a:t>
            </a:r>
            <a:r>
              <a:rPr lang="en-US" sz="4600" dirty="0">
                <a:solidFill>
                  <a:schemeClr val="bg1"/>
                </a:solidFill>
                <a:latin typeface="Times New Roman" panose="02020603050405020304" pitchFamily="18" charset="0"/>
                <a:cs typeface="Times New Roman" panose="02020603050405020304" pitchFamily="18" charset="0"/>
              </a:rPr>
              <a:t> </a:t>
            </a:r>
            <a:r>
              <a:rPr lang="en-US" sz="4600" dirty="0" err="1">
                <a:solidFill>
                  <a:schemeClr val="bg1"/>
                </a:solidFill>
                <a:latin typeface="Times New Roman" panose="02020603050405020304" pitchFamily="18" charset="0"/>
                <a:cs typeface="Times New Roman" panose="02020603050405020304" pitchFamily="18" charset="0"/>
              </a:rPr>
              <a:t>Quảng</a:t>
            </a:r>
            <a:r>
              <a:rPr lang="en-US" sz="4600" dirty="0">
                <a:solidFill>
                  <a:schemeClr val="bg1"/>
                </a:solidFill>
                <a:latin typeface="Times New Roman" panose="02020603050405020304" pitchFamily="18" charset="0"/>
                <a:cs typeface="Times New Roman" panose="02020603050405020304" pitchFamily="18" charset="0"/>
              </a:rPr>
              <a:t> (1920 - 2007) </a:t>
            </a:r>
            <a:r>
              <a:rPr lang="en-US" sz="4600" dirty="0" err="1">
                <a:solidFill>
                  <a:schemeClr val="bg1"/>
                </a:solidFill>
                <a:latin typeface="Times New Roman" panose="02020603050405020304" pitchFamily="18" charset="0"/>
                <a:cs typeface="Times New Roman" panose="02020603050405020304" pitchFamily="18" charset="0"/>
              </a:rPr>
              <a:t>quê</a:t>
            </a:r>
            <a:r>
              <a:rPr lang="en-US" sz="4600" dirty="0">
                <a:solidFill>
                  <a:schemeClr val="bg1"/>
                </a:solidFill>
                <a:latin typeface="Times New Roman" panose="02020603050405020304" pitchFamily="18" charset="0"/>
                <a:cs typeface="Times New Roman" panose="02020603050405020304" pitchFamily="18" charset="0"/>
              </a:rPr>
              <a:t> ở </a:t>
            </a:r>
            <a:r>
              <a:rPr lang="en-US" sz="4600" dirty="0" err="1">
                <a:solidFill>
                  <a:schemeClr val="bg1"/>
                </a:solidFill>
                <a:latin typeface="Times New Roman" panose="02020603050405020304" pitchFamily="18" charset="0"/>
                <a:cs typeface="Times New Roman" panose="02020603050405020304" pitchFamily="18" charset="0"/>
              </a:rPr>
              <a:t>Quảng</a:t>
            </a:r>
            <a:r>
              <a:rPr lang="en-US" sz="4600" dirty="0">
                <a:solidFill>
                  <a:schemeClr val="bg1"/>
                </a:solidFill>
                <a:latin typeface="Times New Roman" panose="02020603050405020304" pitchFamily="18" charset="0"/>
                <a:cs typeface="Times New Roman" panose="02020603050405020304" pitchFamily="18" charset="0"/>
              </a:rPr>
              <a:t> Nam. </a:t>
            </a:r>
          </a:p>
        </p:txBody>
      </p:sp>
      <p:sp>
        <p:nvSpPr>
          <p:cNvPr id="13" name="TextBox 12"/>
          <p:cNvSpPr txBox="1"/>
          <p:nvPr/>
        </p:nvSpPr>
        <p:spPr>
          <a:xfrm>
            <a:off x="6891188" y="1908555"/>
            <a:ext cx="11325176" cy="1569660"/>
          </a:xfrm>
          <a:prstGeom prst="rect">
            <a:avLst/>
          </a:prstGeom>
          <a:solidFill>
            <a:schemeClr val="accent5">
              <a:lumMod val="20000"/>
              <a:lumOff val="80000"/>
            </a:schemeClr>
          </a:solid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 </a:t>
            </a:r>
            <a:r>
              <a:rPr lang="en-US" sz="4800" dirty="0" smtClean="0">
                <a:latin typeface="Times New Roman" panose="02020603050405020304" pitchFamily="18" charset="0"/>
                <a:cs typeface="Times New Roman" panose="02020603050405020304" pitchFamily="18" charset="0"/>
              </a:rPr>
              <a:t>Ô</a:t>
            </a:r>
            <a:r>
              <a:rPr lang="vi-VN" sz="4800" dirty="0" smtClean="0">
                <a:latin typeface="Times New Roman" panose="02020603050405020304" pitchFamily="18" charset="0"/>
                <a:cs typeface="Times New Roman" panose="02020603050405020304" pitchFamily="18" charset="0"/>
              </a:rPr>
              <a:t>ng </a:t>
            </a:r>
            <a:r>
              <a:rPr lang="vi-VN" sz="4800" dirty="0">
                <a:latin typeface="Times New Roman" panose="02020603050405020304" pitchFamily="18" charset="0"/>
                <a:cs typeface="Times New Roman" panose="02020603050405020304" pitchFamily="18" charset="0"/>
              </a:rPr>
              <a:t>sáng tác thơ, văn, kịch bản phim hoạt hình, viết lý luận về văn học thiếu nhi.</a:t>
            </a:r>
            <a:endParaRPr lang="en-US" sz="4600" i="1" dirty="0">
              <a:latin typeface="Times New Roman" pitchFamily="18" charset="0"/>
              <a:cs typeface="Times New Roman" pitchFamily="18" charset="0"/>
            </a:endParaRPr>
          </a:p>
        </p:txBody>
      </p:sp>
      <p:sp>
        <p:nvSpPr>
          <p:cNvPr id="14" name="TextBox 13"/>
          <p:cNvSpPr txBox="1"/>
          <p:nvPr/>
        </p:nvSpPr>
        <p:spPr>
          <a:xfrm>
            <a:off x="6891188" y="3931697"/>
            <a:ext cx="11325176" cy="3785652"/>
          </a:xfrm>
          <a:prstGeom prst="rect">
            <a:avLst/>
          </a:prstGeom>
          <a:solidFill>
            <a:schemeClr val="accent6">
              <a:lumMod val="20000"/>
              <a:lumOff val="80000"/>
            </a:schemeClr>
          </a:solidFill>
        </p:spPr>
        <p:txBody>
          <a:bodyPr wrap="square" rtlCol="0">
            <a:spAutoFit/>
          </a:bodyPr>
          <a:lstStyle/>
          <a:p>
            <a:pPr marL="685800" indent="-685800" algn="just">
              <a:buFontTx/>
              <a:buChar char="-"/>
            </a:pPr>
            <a:r>
              <a:rPr lang="en-US" sz="4800" dirty="0" err="1" smtClean="0">
                <a:latin typeface="Times New Roman" panose="02020603050405020304" pitchFamily="18" charset="0"/>
                <a:cs typeface="Times New Roman" panose="02020603050405020304" pitchFamily="18" charset="0"/>
              </a:rPr>
              <a:t>Phong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cách</a:t>
            </a:r>
            <a:r>
              <a:rPr lang="en-US" sz="4800" dirty="0" smtClean="0">
                <a:latin typeface="Times New Roman" panose="02020603050405020304" pitchFamily="18" charset="0"/>
                <a:cs typeface="Times New Roman" panose="02020603050405020304" pitchFamily="18" charset="0"/>
              </a:rPr>
              <a:t> sang </a:t>
            </a:r>
            <a:r>
              <a:rPr lang="en-US" sz="4800" dirty="0" err="1" smtClean="0">
                <a:latin typeface="Times New Roman" panose="02020603050405020304" pitchFamily="18" charset="0"/>
                <a:cs typeface="Times New Roman" panose="02020603050405020304" pitchFamily="18" charset="0"/>
              </a:rPr>
              <a:t>tác</a:t>
            </a:r>
            <a:r>
              <a:rPr lang="en-US" sz="4800" dirty="0" smtClean="0">
                <a:latin typeface="Times New Roman" panose="02020603050405020304" pitchFamily="18" charset="0"/>
                <a:cs typeface="Times New Roman" panose="02020603050405020304" pitchFamily="18" charset="0"/>
              </a:rPr>
              <a:t>: </a:t>
            </a:r>
          </a:p>
          <a:p>
            <a:pPr algn="just"/>
            <a:r>
              <a:rPr lang="en-US" sz="4800" b="1" dirty="0" smtClean="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G</a:t>
            </a:r>
            <a:r>
              <a:rPr lang="vi-VN" sz="4800" dirty="0" smtClean="0">
                <a:latin typeface="Times New Roman" panose="02020603050405020304" pitchFamily="18" charset="0"/>
                <a:cs typeface="Times New Roman" panose="02020603050405020304" pitchFamily="18" charset="0"/>
              </a:rPr>
              <a:t>iản </a:t>
            </a:r>
            <a:r>
              <a:rPr lang="vi-VN" sz="4800" dirty="0">
                <a:latin typeface="Times New Roman" panose="02020603050405020304" pitchFamily="18" charset="0"/>
                <a:cs typeface="Times New Roman" panose="02020603050405020304" pitchFamily="18" charset="0"/>
              </a:rPr>
              <a:t>dị, trong sáng; gợi nhiều liên tưởng bất ngờ, độc đáo. </a:t>
            </a:r>
            <a:endParaRPr lang="en-US" sz="4800" dirty="0" smtClean="0">
              <a:latin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Ngôn </a:t>
            </a:r>
            <a:r>
              <a:rPr lang="vi-VN" sz="4800" dirty="0">
                <a:latin typeface="Times New Roman" panose="02020603050405020304" pitchFamily="18" charset="0"/>
                <a:cs typeface="Times New Roman" panose="02020603050405020304" pitchFamily="18" charset="0"/>
              </a:rPr>
              <a:t>ngữ, hình ảnh, giọng điệu hồn nhiên, ngộ nghĩnh, tươi vui. </a:t>
            </a:r>
            <a:endParaRPr lang="en-US" sz="4600" i="1" dirty="0">
              <a:latin typeface="Times New Roman" pitchFamily="18" charset="0"/>
              <a:cs typeface="Times New Roman" pitchFamily="18" charset="0"/>
            </a:endParaRPr>
          </a:p>
        </p:txBody>
      </p:sp>
      <p:sp>
        <p:nvSpPr>
          <p:cNvPr id="18" name="TextBox 17"/>
          <p:cNvSpPr txBox="1"/>
          <p:nvPr/>
        </p:nvSpPr>
        <p:spPr>
          <a:xfrm>
            <a:off x="6891188" y="8091742"/>
            <a:ext cx="11325176" cy="1569660"/>
          </a:xfrm>
          <a:prstGeom prst="rect">
            <a:avLst/>
          </a:prstGeom>
          <a:solidFill>
            <a:schemeClr val="accent3">
              <a:lumMod val="20000"/>
              <a:lumOff val="80000"/>
            </a:schemeClr>
          </a:solidFill>
        </p:spPr>
        <p:txBody>
          <a:bodyPr wrap="square" rtlCol="0">
            <a:spAutoFit/>
          </a:bodyPr>
          <a:lstStyle/>
          <a:p>
            <a:pPr algn="just"/>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phẩm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tiêu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biểu</a:t>
            </a:r>
            <a:r>
              <a:rPr lang="en-US" sz="4800" dirty="0" smtClean="0">
                <a:latin typeface="Times New Roman" panose="02020603050405020304" pitchFamily="18" charset="0"/>
                <a:cs typeface="Times New Roman" panose="02020603050405020304" pitchFamily="18" charset="0"/>
              </a:rPr>
              <a:t>: </a:t>
            </a:r>
            <a:r>
              <a:rPr lang="en-US" sz="4800" b="1" i="1" dirty="0" err="1" smtClean="0">
                <a:latin typeface="Times New Roman" panose="02020603050405020304" pitchFamily="18" charset="0"/>
                <a:cs typeface="Times New Roman" panose="02020603050405020304" pitchFamily="18" charset="0"/>
              </a:rPr>
              <a:t>Nắng</a:t>
            </a:r>
            <a:r>
              <a:rPr lang="en-US" sz="4800" b="1" i="1" dirty="0" smtClean="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sớm</a:t>
            </a:r>
            <a:r>
              <a:rPr lang="en-US" sz="4800" b="1" i="1" dirty="0">
                <a:latin typeface="Times New Roman" panose="02020603050405020304" pitchFamily="18" charset="0"/>
                <a:cs typeface="Times New Roman" panose="02020603050405020304" pitchFamily="18" charset="0"/>
              </a:rPr>
              <a:t> (1965), </a:t>
            </a:r>
            <a:r>
              <a:rPr lang="en-US" sz="4800" b="1" i="1" dirty="0" err="1">
                <a:latin typeface="Times New Roman" panose="02020603050405020304" pitchFamily="18" charset="0"/>
                <a:cs typeface="Times New Roman" panose="02020603050405020304" pitchFamily="18" charset="0"/>
              </a:rPr>
              <a:t>Anh</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đom</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đóm</a:t>
            </a:r>
            <a:r>
              <a:rPr lang="en-US" sz="4800" b="1" i="1" dirty="0">
                <a:latin typeface="Times New Roman" panose="02020603050405020304" pitchFamily="18" charset="0"/>
                <a:cs typeface="Times New Roman" panose="02020603050405020304" pitchFamily="18" charset="0"/>
              </a:rPr>
              <a:t> (1970), </a:t>
            </a:r>
            <a:r>
              <a:rPr lang="en-US" sz="4800" b="1" i="1" dirty="0" err="1">
                <a:latin typeface="Times New Roman" panose="02020603050405020304" pitchFamily="18" charset="0"/>
                <a:cs typeface="Times New Roman" panose="02020603050405020304" pitchFamily="18" charset="0"/>
              </a:rPr>
              <a:t>Quê</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nội</a:t>
            </a:r>
            <a:r>
              <a:rPr lang="en-US" sz="4800" b="1" i="1" dirty="0">
                <a:latin typeface="Times New Roman" pitchFamily="18" charset="0"/>
                <a:cs typeface="Times New Roman" pitchFamily="18" charset="0"/>
              </a:rPr>
              <a:t> (1974),…</a:t>
            </a:r>
          </a:p>
        </p:txBody>
      </p:sp>
      <p:pic>
        <p:nvPicPr>
          <p:cNvPr id="2" name="Picture 1"/>
          <p:cNvPicPr>
            <a:picLocks noChangeAspect="1"/>
          </p:cNvPicPr>
          <p:nvPr/>
        </p:nvPicPr>
        <p:blipFill>
          <a:blip r:embed="rId3"/>
          <a:stretch>
            <a:fillRect/>
          </a:stretch>
        </p:blipFill>
        <p:spPr>
          <a:xfrm>
            <a:off x="280726" y="1908555"/>
            <a:ext cx="6382656" cy="8198082"/>
          </a:xfrm>
          <a:prstGeom prst="rect">
            <a:avLst/>
          </a:prstGeom>
        </p:spPr>
      </p:pic>
    </p:spTree>
    <p:extLst>
      <p:ext uri="{BB962C8B-B14F-4D97-AF65-F5344CB8AC3E}">
        <p14:creationId xmlns:p14="http://schemas.microsoft.com/office/powerpoint/2010/main" val="15411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24" y="0"/>
            <a:ext cx="18264976" cy="10287000"/>
          </a:xfrm>
          <a:prstGeom prst="rect">
            <a:avLst/>
          </a:prstGeom>
        </p:spPr>
      </p:pic>
    </p:spTree>
    <p:extLst>
      <p:ext uri="{BB962C8B-B14F-4D97-AF65-F5344CB8AC3E}">
        <p14:creationId xmlns:p14="http://schemas.microsoft.com/office/powerpoint/2010/main" val="37322602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9024" y="967036"/>
            <a:ext cx="16855132" cy="9017496"/>
          </a:xfrm>
          <a:prstGeom prst="rect">
            <a:avLst/>
          </a:prstGeom>
        </p:spPr>
      </p:pic>
    </p:spTree>
    <p:extLst>
      <p:ext uri="{BB962C8B-B14F-4D97-AF65-F5344CB8AC3E}">
        <p14:creationId xmlns:p14="http://schemas.microsoft.com/office/powerpoint/2010/main" val="227450357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1203</Words>
  <Application>Microsoft Office PowerPoint</Application>
  <PresentationFormat>Custom</PresentationFormat>
  <Paragraphs>122</Paragraphs>
  <Slides>26</Slides>
  <Notes>8</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Times New Roman</vt:lpstr>
      <vt:lpstr>DengXian</vt:lpstr>
      <vt:lpstr>SVN-HC Green Grove</vt:lpstr>
      <vt:lpstr>SVN-HC Carosello</vt:lpstr>
      <vt:lpstr>Calibri</vt:lpstr>
      <vt:lpstr>Roboto Condensed</vt:lpstr>
      <vt:lpstr>SVN-HC Rostrum</vt:lpstr>
      <vt:lpstr>Roboto Condensed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 B1 - Đọc kết nối - Ngàn sao làm việc</dc:title>
  <dc:creator>Tiep-Do</dc:creator>
  <cp:lastModifiedBy>Tiep-Nguyen</cp:lastModifiedBy>
  <cp:revision>10</cp:revision>
  <dcterms:created xsi:type="dcterms:W3CDTF">2006-08-16T00:00:00Z</dcterms:created>
  <dcterms:modified xsi:type="dcterms:W3CDTF">2023-11-12T18:36:15Z</dcterms:modified>
  <dc:identifier>DAFHr8kpTgQ</dc:identifier>
</cp:coreProperties>
</file>