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4033" r:id="rId8"/>
    <p:sldMasterId id="2147484045" r:id="rId9"/>
    <p:sldMasterId id="2147484104" r:id="rId10"/>
  </p:sldMasterIdLst>
  <p:notesMasterIdLst>
    <p:notesMasterId r:id="rId40"/>
  </p:notesMasterIdLst>
  <p:sldIdLst>
    <p:sldId id="706" r:id="rId11"/>
    <p:sldId id="720" r:id="rId12"/>
    <p:sldId id="612" r:id="rId13"/>
    <p:sldId id="663" r:id="rId14"/>
    <p:sldId id="665" r:id="rId15"/>
    <p:sldId id="664" r:id="rId16"/>
    <p:sldId id="667" r:id="rId17"/>
    <p:sldId id="679" r:id="rId18"/>
    <p:sldId id="696" r:id="rId19"/>
    <p:sldId id="668" r:id="rId20"/>
    <p:sldId id="266" r:id="rId21"/>
    <p:sldId id="268" r:id="rId22"/>
    <p:sldId id="270" r:id="rId23"/>
    <p:sldId id="272" r:id="rId24"/>
    <p:sldId id="698" r:id="rId25"/>
    <p:sldId id="703" r:id="rId26"/>
    <p:sldId id="704" r:id="rId27"/>
    <p:sldId id="705" r:id="rId28"/>
    <p:sldId id="621" r:id="rId29"/>
    <p:sldId id="376" r:id="rId30"/>
    <p:sldId id="375" r:id="rId31"/>
    <p:sldId id="707" r:id="rId32"/>
    <p:sldId id="708" r:id="rId33"/>
    <p:sldId id="714" r:id="rId34"/>
    <p:sldId id="715" r:id="rId35"/>
    <p:sldId id="716" r:id="rId36"/>
    <p:sldId id="717" r:id="rId37"/>
    <p:sldId id="718" r:id="rId38"/>
    <p:sldId id="719" r:id="rId39"/>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EF4EC"/>
    <a:srgbClr val="FFFFFF"/>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9"/>
    <p:restoredTop sz="93732" autoAdjust="0"/>
  </p:normalViewPr>
  <p:slideViewPr>
    <p:cSldViewPr>
      <p:cViewPr varScale="1">
        <p:scale>
          <a:sx n="114" d="100"/>
          <a:sy n="114" d="100"/>
        </p:scale>
        <p:origin x="168" y="8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10/19/23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3752577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20</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21</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002435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770041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057837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757712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182710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10/19/23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2023/10/19</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10/19/23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10/19/23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0.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24.xml"/><Relationship Id="rId7"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4" Type="http://schemas.openxmlformats.org/officeDocument/2006/relationships/slideLayout" Target="../slideLayouts/slideLayout1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8.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41.xml"/><Relationship Id="rId7" Type="http://schemas.openxmlformats.org/officeDocument/2006/relationships/theme" Target="../theme/theme9.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5" Type="http://schemas.openxmlformats.org/officeDocument/2006/relationships/slideLayout" Target="../slideLayouts/slideLayout143.xml"/><Relationship Id="rId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10/19/23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50" r:id="rId4"/>
    <p:sldLayoutId id="2147484051" r:id="rId5"/>
    <p:sldLayoutId id="2147484054"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123.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svg"/><Relationship Id="rId1" Type="http://schemas.openxmlformats.org/officeDocument/2006/relationships/slideLayout" Target="../slideLayouts/slideLayout125.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1.sv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9.png"/><Relationship Id="rId7" Type="http://schemas.openxmlformats.org/officeDocument/2006/relationships/image" Target="../media/image33.svg"/><Relationship Id="rId2" Type="http://schemas.openxmlformats.org/officeDocument/2006/relationships/image" Target="../media/image34.png"/><Relationship Id="rId1" Type="http://schemas.openxmlformats.org/officeDocument/2006/relationships/slideLayout" Target="../slideLayouts/slideLayout125.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0.svg"/><Relationship Id="rId9"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0.svg"/><Relationship Id="rId7" Type="http://schemas.openxmlformats.org/officeDocument/2006/relationships/image" Target="../media/image28.svg"/><Relationship Id="rId2" Type="http://schemas.openxmlformats.org/officeDocument/2006/relationships/image" Target="../media/image19.png"/><Relationship Id="rId1" Type="http://schemas.openxmlformats.org/officeDocument/2006/relationships/slideLayout" Target="../slideLayouts/slideLayout125.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svg"/><Relationship Id="rId7" Type="http://schemas.openxmlformats.org/officeDocument/2006/relationships/image" Target="../media/image28.svg"/><Relationship Id="rId12" Type="http://schemas.openxmlformats.org/officeDocument/2006/relationships/image" Target="../media/image41.svg"/><Relationship Id="rId2" Type="http://schemas.openxmlformats.org/officeDocument/2006/relationships/image" Target="../media/image19.png"/><Relationship Id="rId1" Type="http://schemas.openxmlformats.org/officeDocument/2006/relationships/slideLayout" Target="../slideLayouts/slideLayout125.xml"/><Relationship Id="rId6" Type="http://schemas.openxmlformats.org/officeDocument/2006/relationships/image" Target="../media/image27.png"/><Relationship Id="rId11" Type="http://schemas.openxmlformats.org/officeDocument/2006/relationships/image" Target="../media/image40.png"/><Relationship Id="rId5" Type="http://schemas.openxmlformats.org/officeDocument/2006/relationships/image" Target="../media/image26.svg"/><Relationship Id="rId10" Type="http://schemas.openxmlformats.org/officeDocument/2006/relationships/image" Target="../media/image37.png"/><Relationship Id="rId4" Type="http://schemas.openxmlformats.org/officeDocument/2006/relationships/image" Target="../media/image25.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4.jpg"/><Relationship Id="rId1" Type="http://schemas.openxmlformats.org/officeDocument/2006/relationships/slideLayout" Target="../slideLayouts/slideLayout24.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9.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48.png"/><Relationship Id="rId7" Type="http://schemas.openxmlformats.org/officeDocument/2006/relationships/image" Target="../media/image52.gif"/><Relationship Id="rId2" Type="http://schemas.openxmlformats.org/officeDocument/2006/relationships/audio" Target="../media/audio1.wav"/><Relationship Id="rId1" Type="http://schemas.openxmlformats.org/officeDocument/2006/relationships/slideLayout" Target="../slideLayouts/slideLayout145.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image" Target="../media/image49.gif"/><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55.png"/><Relationship Id="rId12" Type="http://schemas.openxmlformats.org/officeDocument/2006/relationships/image" Target="../media/image58.gif"/><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53.gif"/><Relationship Id="rId11" Type="http://schemas.openxmlformats.org/officeDocument/2006/relationships/image" Target="../media/image57.jpeg"/><Relationship Id="rId5" Type="http://schemas.openxmlformats.org/officeDocument/2006/relationships/image" Target="../media/image48.png"/><Relationship Id="rId10" Type="http://schemas.openxmlformats.org/officeDocument/2006/relationships/image" Target="../media/image56.jpeg"/><Relationship Id="rId4" Type="http://schemas.openxmlformats.org/officeDocument/2006/relationships/audio" Target="../media/audio1.wav"/><Relationship Id="rId9" Type="http://schemas.openxmlformats.org/officeDocument/2006/relationships/slide" Target="slide5.xml"/></Relationships>
</file>

<file path=ppt/slides/_rels/slide2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58.gif"/><Relationship Id="rId3" Type="http://schemas.openxmlformats.org/officeDocument/2006/relationships/audio" Target="../media/audio3.wav"/><Relationship Id="rId7" Type="http://schemas.openxmlformats.org/officeDocument/2006/relationships/image" Target="../media/image53.gif"/><Relationship Id="rId12"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50.gif"/><Relationship Id="rId11" Type="http://schemas.openxmlformats.org/officeDocument/2006/relationships/image" Target="../media/image56.jpeg"/><Relationship Id="rId5" Type="http://schemas.openxmlformats.org/officeDocument/2006/relationships/image" Target="../media/image48.png"/><Relationship Id="rId10" Type="http://schemas.openxmlformats.org/officeDocument/2006/relationships/slide" Target="slide5.xml"/><Relationship Id="rId4" Type="http://schemas.openxmlformats.org/officeDocument/2006/relationships/audio" Target="../media/audio1.wav"/><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3" Type="http://schemas.openxmlformats.org/officeDocument/2006/relationships/audio" Target="../media/audio3.wav"/><Relationship Id="rId7" Type="http://schemas.openxmlformats.org/officeDocument/2006/relationships/image" Target="../media/image50.gif"/><Relationship Id="rId12" Type="http://schemas.openxmlformats.org/officeDocument/2006/relationships/image" Target="../media/image57.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49.gif"/><Relationship Id="rId11" Type="http://schemas.openxmlformats.org/officeDocument/2006/relationships/image" Target="../media/image56.jpeg"/><Relationship Id="rId5" Type="http://schemas.openxmlformats.org/officeDocument/2006/relationships/image" Target="../media/image48.png"/><Relationship Id="rId10" Type="http://schemas.openxmlformats.org/officeDocument/2006/relationships/image" Target="../media/image55.png"/><Relationship Id="rId4" Type="http://schemas.openxmlformats.org/officeDocument/2006/relationships/audio" Target="../media/audio1.wav"/><Relationship Id="rId9" Type="http://schemas.openxmlformats.org/officeDocument/2006/relationships/slide" Target="slide4.xml"/></Relationships>
</file>

<file path=ppt/slides/_rels/slide28.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7.jpeg"/><Relationship Id="rId3" Type="http://schemas.openxmlformats.org/officeDocument/2006/relationships/audio" Target="../media/audio3.wav"/><Relationship Id="rId7" Type="http://schemas.openxmlformats.org/officeDocument/2006/relationships/image" Target="../media/image50.gif"/><Relationship Id="rId12" Type="http://schemas.openxmlformats.org/officeDocument/2006/relationships/image" Target="../media/image56.jpeg"/><Relationship Id="rId2" Type="http://schemas.openxmlformats.org/officeDocument/2006/relationships/audio" Target="../media/audio2.wav"/><Relationship Id="rId1" Type="http://schemas.openxmlformats.org/officeDocument/2006/relationships/slideLayout" Target="../slideLayouts/slideLayout145.xml"/><Relationship Id="rId6" Type="http://schemas.openxmlformats.org/officeDocument/2006/relationships/image" Target="../media/image49.gif"/><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slide" Target="slide5.xml"/><Relationship Id="rId4" Type="http://schemas.openxmlformats.org/officeDocument/2006/relationships/audio" Target="../media/audio1.wav"/><Relationship Id="rId9" Type="http://schemas.openxmlformats.org/officeDocument/2006/relationships/image" Target="../media/image53.gif"/><Relationship Id="rId14" Type="http://schemas.openxmlformats.org/officeDocument/2006/relationships/image" Target="../media/image58.gif"/></Relationships>
</file>

<file path=ppt/slides/_rels/slide29.xml.rels><?xml version="1.0" encoding="UTF-8" standalone="yes"?>
<Relationships xmlns="http://schemas.openxmlformats.org/package/2006/relationships"><Relationship Id="rId8" Type="http://schemas.openxmlformats.org/officeDocument/2006/relationships/image" Target="../media/image50.gif"/><Relationship Id="rId13"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49.gif"/><Relationship Id="rId12" Type="http://schemas.openxmlformats.org/officeDocument/2006/relationships/image" Target="../media/image54.png"/><Relationship Id="rId2" Type="http://schemas.openxmlformats.org/officeDocument/2006/relationships/audio" Target="../media/audio2.wav"/><Relationship Id="rId16" Type="http://schemas.openxmlformats.org/officeDocument/2006/relationships/image" Target="../media/image58.gif"/><Relationship Id="rId1" Type="http://schemas.openxmlformats.org/officeDocument/2006/relationships/slideLayout" Target="../slideLayouts/slideLayout145.xml"/><Relationship Id="rId6" Type="http://schemas.openxmlformats.org/officeDocument/2006/relationships/image" Target="../media/image48.png"/><Relationship Id="rId11" Type="http://schemas.openxmlformats.org/officeDocument/2006/relationships/image" Target="../media/image53.gif"/><Relationship Id="rId5" Type="http://schemas.openxmlformats.org/officeDocument/2006/relationships/audio" Target="../media/audio4.wav"/><Relationship Id="rId15" Type="http://schemas.openxmlformats.org/officeDocument/2006/relationships/image" Target="../media/image57.jpeg"/><Relationship Id="rId10" Type="http://schemas.openxmlformats.org/officeDocument/2006/relationships/image" Target="../media/image52.gif"/><Relationship Id="rId4" Type="http://schemas.openxmlformats.org/officeDocument/2006/relationships/audio" Target="../media/audio1.wav"/><Relationship Id="rId9" Type="http://schemas.openxmlformats.org/officeDocument/2006/relationships/image" Target="../media/image51.gif"/><Relationship Id="rId1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2.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832092"/>
          </a:xfrm>
          <a:prstGeom prst="rect">
            <a:avLst/>
          </a:prstGeom>
        </p:spPr>
        <p:txBody>
          <a:bodyPr wrap="square">
            <a:spAutoFit/>
          </a:bodyPr>
          <a:lstStyle/>
          <a:p>
            <a:pPr algn="just"/>
            <a:r>
              <a:rPr lang="vi-VN" sz="2200" dirty="0">
                <a:latin typeface="+mj-lt"/>
              </a:rPr>
              <a:t>       Đoạn trích Người thầy đầu tiên là lời kể lại của người họa sĩ và An-tư-nai về một người thầy đầu tiên của họ và của cả ngôi làng. Đuy-sen là một người thầy tuyệt vời, không chỉ vận động các học sinh tới trường, thầy còn tự tay cõng các em nhỏ qua suối, không quản thời tiết lạnh buốt hay bị những kẻ cưỡi ngựa châm chọc. Thầy Đuy-sen quan tâm đến các học sinh và đặc biệt là An-tư-nai, mong cô bé có thể lên thành phố lớn học tập. Câu chuyện kể lại từ An-tư-nai khiến người họa sĩ đồng hương cảm thấy day dứt và muốn vẽ bức tranh thật đẹp về hai thầy trò</a:t>
            </a:r>
          </a:p>
          <a:p>
            <a:pPr algn="just"/>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30815" y="-1231715"/>
            <a:ext cx="2454471" cy="2463429"/>
          </a:xfrm>
          <a:prstGeom prst="rect">
            <a:avLst/>
          </a:prstGeom>
        </p:spPr>
      </p:pic>
      <p:grpSp>
        <p:nvGrpSpPr>
          <p:cNvPr id="16" name="Nhóm 15">
            <a:extLst>
              <a:ext uri="{FF2B5EF4-FFF2-40B4-BE49-F238E27FC236}">
                <a16:creationId xmlns:a16="http://schemas.microsoft.com/office/drawing/2014/main" id="{1B28929B-4ED3-6743-B6DA-2A2AEFEAEC5E}"/>
              </a:ext>
            </a:extLst>
          </p:cNvPr>
          <p:cNvGrpSpPr/>
          <p:nvPr/>
        </p:nvGrpSpPr>
        <p:grpSpPr>
          <a:xfrm>
            <a:off x="1943698" y="2281972"/>
            <a:ext cx="2942072" cy="2942072"/>
            <a:chOff x="6568464" y="3661929"/>
            <a:chExt cx="5884143" cy="5884143"/>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5158">
              <a:off x="6700881" y="3765340"/>
              <a:ext cx="5619308" cy="526171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95158">
              <a:off x="6568464" y="3661929"/>
              <a:ext cx="5884143" cy="5884143"/>
            </a:xfrm>
            <a:prstGeom prst="rect">
              <a:avLst/>
            </a:prstGeom>
          </p:spPr>
        </p:pic>
        <p:sp>
          <p:nvSpPr>
            <p:cNvPr id="7" name="TextBox 7"/>
            <p:cNvSpPr txBox="1"/>
            <p:nvPr/>
          </p:nvSpPr>
          <p:spPr>
            <a:xfrm>
              <a:off x="7204158" y="4490505"/>
              <a:ext cx="4569215" cy="4440319"/>
            </a:xfrm>
            <a:prstGeom prst="rect">
              <a:avLst/>
            </a:prstGeom>
          </p:spPr>
          <p:txBody>
            <a:bodyPr lIns="0" tIns="0" rIns="0" bIns="0" rtlCol="0" anchor="t">
              <a:spAutoFit/>
            </a:bodyPr>
            <a:lstStyle/>
            <a:p>
              <a:pPr algn="ctr">
                <a:lnSpc>
                  <a:spcPts val="2450"/>
                </a:lnSpc>
              </a:pPr>
              <a:r>
                <a:rPr lang="en-US" sz="1750" dirty="0" err="1">
                  <a:solidFill>
                    <a:srgbClr val="000000"/>
                  </a:solidFill>
                  <a:latin typeface="Roboto Condensed Bold"/>
                </a:rPr>
                <a:t>Lời</a:t>
              </a:r>
              <a:r>
                <a:rPr lang="en-US" sz="1750" dirty="0">
                  <a:solidFill>
                    <a:srgbClr val="000000"/>
                  </a:solidFill>
                  <a:latin typeface="Roboto Condensed Bold"/>
                </a:rPr>
                <a:t> </a:t>
              </a:r>
              <a:r>
                <a:rPr lang="en-US" sz="1750" dirty="0" err="1">
                  <a:solidFill>
                    <a:srgbClr val="000000"/>
                  </a:solidFill>
                  <a:latin typeface="Roboto Condensed Bold"/>
                </a:rPr>
                <a:t>nói</a:t>
              </a:r>
              <a:r>
                <a:rPr lang="en-US" sz="1750" dirty="0">
                  <a:solidFill>
                    <a:srgbClr val="000000"/>
                  </a:solidFill>
                  <a:latin typeface="Roboto Condensed Bold"/>
                </a:rPr>
                <a:t>: </a:t>
              </a:r>
              <a:r>
                <a:rPr lang="en-US" sz="1750" dirty="0" err="1">
                  <a:solidFill>
                    <a:srgbClr val="000000"/>
                  </a:solidFill>
                  <a:latin typeface="Roboto Condensed"/>
                </a:rPr>
                <a:t>Với</a:t>
              </a:r>
              <a:r>
                <a:rPr lang="en-US" sz="1750" dirty="0">
                  <a:solidFill>
                    <a:srgbClr val="000000"/>
                  </a:solidFill>
                  <a:latin typeface="Roboto Condensed"/>
                </a:rPr>
                <a:t> </a:t>
              </a:r>
              <a:r>
                <a:rPr lang="en-US" sz="1750" dirty="0" err="1">
                  <a:solidFill>
                    <a:srgbClr val="000000"/>
                  </a:solidFill>
                  <a:latin typeface="Roboto Condensed"/>
                </a:rPr>
                <a:t>thầy</a:t>
              </a:r>
              <a:r>
                <a:rPr lang="en-US" sz="1750" dirty="0">
                  <a:solidFill>
                    <a:srgbClr val="000000"/>
                  </a:solidFill>
                  <a:latin typeface="Roboto Condensed"/>
                </a:rPr>
                <a:t> </a:t>
              </a:r>
              <a:r>
                <a:rPr lang="en-US" sz="1750" dirty="0" err="1">
                  <a:solidFill>
                    <a:srgbClr val="000000"/>
                  </a:solidFill>
                  <a:latin typeface="Roboto Condensed"/>
                </a:rPr>
                <a:t>Đuy-sen</a:t>
              </a:r>
              <a:r>
                <a:rPr lang="en-US" sz="1750" dirty="0">
                  <a:solidFill>
                    <a:srgbClr val="000000"/>
                  </a:solidFill>
                  <a:latin typeface="Roboto Condensed"/>
                </a:rPr>
                <a:t> </a:t>
              </a:r>
              <a:r>
                <a:rPr lang="en-US" sz="1750" dirty="0" err="1">
                  <a:solidFill>
                    <a:srgbClr val="000000"/>
                  </a:solidFill>
                  <a:latin typeface="Roboto Condensed"/>
                </a:rPr>
                <a:t>thì</a:t>
              </a:r>
              <a:r>
                <a:rPr lang="en-US" sz="1750" dirty="0">
                  <a:solidFill>
                    <a:srgbClr val="000000"/>
                  </a:solidFill>
                  <a:latin typeface="Roboto Condensed"/>
                </a:rPr>
                <a:t> </a:t>
              </a:r>
              <a:r>
                <a:rPr lang="en-US" sz="1750" dirty="0" err="1">
                  <a:solidFill>
                    <a:srgbClr val="000000"/>
                  </a:solidFill>
                  <a:latin typeface="Roboto Condensed"/>
                </a:rPr>
                <a:t>lễ</a:t>
              </a:r>
              <a:r>
                <a:rPr lang="en-US" sz="1750" dirty="0">
                  <a:solidFill>
                    <a:srgbClr val="000000"/>
                  </a:solidFill>
                  <a:latin typeface="Roboto Condensed"/>
                </a:rPr>
                <a:t> </a:t>
              </a:r>
              <a:r>
                <a:rPr lang="en-US" sz="1750" dirty="0" err="1">
                  <a:solidFill>
                    <a:srgbClr val="000000"/>
                  </a:solidFill>
                  <a:latin typeface="Roboto Condensed"/>
                </a:rPr>
                <a:t>phép</a:t>
              </a:r>
              <a:r>
                <a:rPr lang="en-US" sz="1750" dirty="0">
                  <a:solidFill>
                    <a:srgbClr val="000000"/>
                  </a:solidFill>
                  <a:latin typeface="Roboto Condensed"/>
                </a:rPr>
                <a:t>, </a:t>
              </a:r>
              <a:r>
                <a:rPr lang="en-US" sz="1750" dirty="0" err="1">
                  <a:solidFill>
                    <a:srgbClr val="000000"/>
                  </a:solidFill>
                  <a:latin typeface="Roboto Condensed"/>
                </a:rPr>
                <a:t>tự</a:t>
              </a:r>
              <a:r>
                <a:rPr lang="en-US" sz="1750" dirty="0">
                  <a:solidFill>
                    <a:srgbClr val="000000"/>
                  </a:solidFill>
                  <a:latin typeface="Roboto Condensed"/>
                </a:rPr>
                <a:t> </a:t>
              </a:r>
              <a:r>
                <a:rPr lang="en-US" sz="1750" dirty="0" err="1">
                  <a:solidFill>
                    <a:srgbClr val="000000"/>
                  </a:solidFill>
                  <a:latin typeface="Roboto Condensed"/>
                </a:rPr>
                <a:t>nhiên</a:t>
              </a:r>
              <a:r>
                <a:rPr lang="en-US" sz="1750" dirty="0">
                  <a:solidFill>
                    <a:srgbClr val="000000"/>
                  </a:solidFill>
                  <a:latin typeface="Roboto Condensed"/>
                </a:rPr>
                <a:t>, </a:t>
              </a:r>
              <a:r>
                <a:rPr lang="en-US" sz="1750" dirty="0" err="1">
                  <a:solidFill>
                    <a:srgbClr val="000000"/>
                  </a:solidFill>
                  <a:latin typeface="Roboto Condensed"/>
                </a:rPr>
                <a:t>chân</a:t>
              </a:r>
              <a:r>
                <a:rPr lang="en-US" sz="1750" dirty="0">
                  <a:solidFill>
                    <a:srgbClr val="000000"/>
                  </a:solidFill>
                  <a:latin typeface="Roboto Condensed"/>
                </a:rPr>
                <a:t> </a:t>
              </a:r>
              <a:r>
                <a:rPr lang="en-US" sz="1750" dirty="0" err="1">
                  <a:solidFill>
                    <a:srgbClr val="000000"/>
                  </a:solidFill>
                  <a:latin typeface="Roboto Condensed"/>
                </a:rPr>
                <a:t>thành</a:t>
              </a:r>
              <a:r>
                <a:rPr lang="en-US" sz="1750" dirty="0">
                  <a:solidFill>
                    <a:srgbClr val="000000"/>
                  </a:solidFill>
                  <a:latin typeface="Roboto Condensed"/>
                </a:rPr>
                <a:t>; </a:t>
              </a:r>
              <a:r>
                <a:rPr lang="en-US" sz="1750" dirty="0" err="1">
                  <a:solidFill>
                    <a:srgbClr val="000000"/>
                  </a:solidFill>
                  <a:latin typeface="Roboto Condensed"/>
                </a:rPr>
                <a:t>với</a:t>
              </a:r>
              <a:r>
                <a:rPr lang="en-US" sz="1750" dirty="0">
                  <a:solidFill>
                    <a:srgbClr val="000000"/>
                  </a:solidFill>
                  <a:latin typeface="Roboto Condensed"/>
                </a:rPr>
                <a:t> </a:t>
              </a:r>
              <a:r>
                <a:rPr lang="en-US" sz="1750" dirty="0" err="1">
                  <a:solidFill>
                    <a:srgbClr val="000000"/>
                  </a:solidFill>
                  <a:latin typeface="Roboto Condensed"/>
                </a:rPr>
                <a:t>những</a:t>
              </a:r>
              <a:r>
                <a:rPr lang="en-US" sz="1750" dirty="0">
                  <a:solidFill>
                    <a:srgbClr val="000000"/>
                  </a:solidFill>
                  <a:latin typeface="Roboto Condensed"/>
                </a:rPr>
                <a:t> </a:t>
              </a:r>
              <a:r>
                <a:rPr lang="en-US" sz="1750" dirty="0" err="1">
                  <a:solidFill>
                    <a:srgbClr val="000000"/>
                  </a:solidFill>
                  <a:latin typeface="Roboto Condensed"/>
                </a:rPr>
                <a:t>người</a:t>
              </a:r>
              <a:r>
                <a:rPr lang="en-US" sz="1750" dirty="0">
                  <a:solidFill>
                    <a:srgbClr val="000000"/>
                  </a:solidFill>
                  <a:latin typeface="Roboto Condensed"/>
                </a:rPr>
                <a:t> </a:t>
              </a:r>
              <a:r>
                <a:rPr lang="en-US" sz="1750" dirty="0" err="1">
                  <a:solidFill>
                    <a:srgbClr val="000000"/>
                  </a:solidFill>
                  <a:latin typeface="Roboto Condensed"/>
                </a:rPr>
                <a:t>nhà</a:t>
              </a:r>
              <a:r>
                <a:rPr lang="en-US" sz="1750" dirty="0">
                  <a:solidFill>
                    <a:srgbClr val="000000"/>
                  </a:solidFill>
                  <a:latin typeface="Roboto Condensed"/>
                </a:rPr>
                <a:t> </a:t>
              </a:r>
              <a:r>
                <a:rPr lang="en-US" sz="1750" dirty="0" err="1">
                  <a:solidFill>
                    <a:srgbClr val="000000"/>
                  </a:solidFill>
                  <a:latin typeface="Roboto Condensed"/>
                </a:rPr>
                <a:t>giàu</a:t>
              </a:r>
              <a:r>
                <a:rPr lang="en-US" sz="1750" dirty="0">
                  <a:solidFill>
                    <a:srgbClr val="000000"/>
                  </a:solidFill>
                  <a:latin typeface="Roboto Condensed"/>
                </a:rPr>
                <a:t> </a:t>
              </a:r>
              <a:r>
                <a:rPr lang="en-US" sz="1750" dirty="0" err="1">
                  <a:solidFill>
                    <a:srgbClr val="000000"/>
                  </a:solidFill>
                  <a:latin typeface="Roboto Condensed"/>
                </a:rPr>
                <a:t>thì</a:t>
              </a:r>
              <a:r>
                <a:rPr lang="en-US" sz="1750" dirty="0">
                  <a:solidFill>
                    <a:srgbClr val="000000"/>
                  </a:solidFill>
                  <a:latin typeface="Roboto Condensed"/>
                </a:rPr>
                <a:t> </a:t>
              </a:r>
              <a:r>
                <a:rPr lang="en-US" sz="1750" dirty="0" err="1">
                  <a:solidFill>
                    <a:srgbClr val="000000"/>
                  </a:solidFill>
                  <a:latin typeface="Roboto Condensed"/>
                </a:rPr>
                <a:t>mạnh</a:t>
              </a:r>
              <a:r>
                <a:rPr lang="en-US" sz="1750" dirty="0">
                  <a:solidFill>
                    <a:srgbClr val="000000"/>
                  </a:solidFill>
                  <a:latin typeface="Roboto Condensed"/>
                </a:rPr>
                <a:t> </a:t>
              </a:r>
              <a:r>
                <a:rPr lang="en-US" sz="1750" dirty="0" err="1">
                  <a:solidFill>
                    <a:srgbClr val="000000"/>
                  </a:solidFill>
                  <a:latin typeface="Roboto Condensed"/>
                </a:rPr>
                <a:t>mẽ</a:t>
              </a:r>
              <a:r>
                <a:rPr lang="en-US" sz="1750" dirty="0">
                  <a:solidFill>
                    <a:srgbClr val="000000"/>
                  </a:solidFill>
                  <a:latin typeface="Roboto Condensed"/>
                </a:rPr>
                <a:t>, </a:t>
              </a:r>
              <a:r>
                <a:rPr lang="en-US" sz="1750" dirty="0" err="1">
                  <a:solidFill>
                    <a:srgbClr val="000000"/>
                  </a:solidFill>
                  <a:latin typeface="Roboto Condensed"/>
                </a:rPr>
                <a:t>mong</a:t>
              </a:r>
              <a:r>
                <a:rPr lang="en-US" sz="1750" dirty="0">
                  <a:solidFill>
                    <a:srgbClr val="000000"/>
                  </a:solidFill>
                  <a:latin typeface="Roboto Condensed"/>
                </a:rPr>
                <a:t> </a:t>
              </a:r>
              <a:r>
                <a:rPr lang="en-US" sz="1750" dirty="0" err="1">
                  <a:solidFill>
                    <a:srgbClr val="000000"/>
                  </a:solidFill>
                  <a:latin typeface="Roboto Condensed"/>
                </a:rPr>
                <a:t>muốn</a:t>
              </a:r>
              <a:r>
                <a:rPr lang="en-US" sz="1750" dirty="0">
                  <a:solidFill>
                    <a:srgbClr val="000000"/>
                  </a:solidFill>
                  <a:latin typeface="Roboto Condensed"/>
                </a:rPr>
                <a:t> </a:t>
              </a:r>
              <a:r>
                <a:rPr lang="en-US" sz="1750" dirty="0" err="1">
                  <a:solidFill>
                    <a:srgbClr val="000000"/>
                  </a:solidFill>
                  <a:latin typeface="Roboto Condensed"/>
                </a:rPr>
                <a:t>bộc</a:t>
              </a:r>
              <a:r>
                <a:rPr lang="en-US" sz="1750" dirty="0">
                  <a:solidFill>
                    <a:srgbClr val="000000"/>
                  </a:solidFill>
                  <a:latin typeface="Roboto Condensed"/>
                </a:rPr>
                <a:t> </a:t>
              </a:r>
              <a:r>
                <a:rPr lang="en-US" sz="1750" dirty="0" err="1">
                  <a:solidFill>
                    <a:srgbClr val="000000"/>
                  </a:solidFill>
                  <a:latin typeface="Roboto Condensed"/>
                </a:rPr>
                <a:t>lộ</a:t>
              </a:r>
              <a:r>
                <a:rPr lang="en-US" sz="1750" dirty="0">
                  <a:solidFill>
                    <a:srgbClr val="000000"/>
                  </a:solidFill>
                  <a:latin typeface="Roboto Condensed"/>
                </a:rPr>
                <a:t> </a:t>
              </a:r>
              <a:r>
                <a:rPr lang="en-US" sz="1750" dirty="0" err="1">
                  <a:solidFill>
                    <a:srgbClr val="000000"/>
                  </a:solidFill>
                  <a:latin typeface="Roboto Condensed"/>
                </a:rPr>
                <a:t>tất</a:t>
              </a:r>
              <a:r>
                <a:rPr lang="en-US" sz="1750" dirty="0">
                  <a:solidFill>
                    <a:srgbClr val="000000"/>
                  </a:solidFill>
                  <a:latin typeface="Roboto Condensed"/>
                </a:rPr>
                <a:t> </a:t>
              </a:r>
              <a:r>
                <a:rPr lang="en-US" sz="1750" dirty="0" err="1">
                  <a:solidFill>
                    <a:srgbClr val="000000"/>
                  </a:solidFill>
                  <a:latin typeface="Roboto Condensed"/>
                </a:rPr>
                <a:t>cả</a:t>
              </a:r>
              <a:r>
                <a:rPr lang="en-US" sz="1750" dirty="0">
                  <a:solidFill>
                    <a:srgbClr val="000000"/>
                  </a:solidFill>
                  <a:latin typeface="Roboto Condensed"/>
                </a:rPr>
                <a:t> </a:t>
              </a:r>
              <a:r>
                <a:rPr lang="en-US" sz="1750" dirty="0" err="1">
                  <a:solidFill>
                    <a:srgbClr val="000000"/>
                  </a:solidFill>
                  <a:latin typeface="Roboto Condensed"/>
                </a:rPr>
                <a:t>những</a:t>
              </a:r>
              <a:r>
                <a:rPr lang="en-US" sz="1750" dirty="0">
                  <a:solidFill>
                    <a:srgbClr val="000000"/>
                  </a:solidFill>
                  <a:latin typeface="Roboto Condensed"/>
                </a:rPr>
                <a:t> </a:t>
              </a:r>
              <a:r>
                <a:rPr lang="en-US" sz="1750" dirty="0" err="1">
                  <a:solidFill>
                    <a:srgbClr val="000000"/>
                  </a:solidFill>
                  <a:latin typeface="Roboto Condensed"/>
                </a:rPr>
                <a:t>bực</a:t>
              </a:r>
              <a:r>
                <a:rPr lang="en-US" sz="1750" dirty="0">
                  <a:solidFill>
                    <a:srgbClr val="000000"/>
                  </a:solidFill>
                  <a:latin typeface="Roboto Condensed"/>
                </a:rPr>
                <a:t> </a:t>
              </a:r>
              <a:r>
                <a:rPr lang="en-US" sz="1750" dirty="0" err="1">
                  <a:solidFill>
                    <a:srgbClr val="000000"/>
                  </a:solidFill>
                  <a:latin typeface="Roboto Condensed"/>
                </a:rPr>
                <a:t>dọc</a:t>
              </a:r>
              <a:r>
                <a:rPr lang="en-US" sz="1750" dirty="0">
                  <a:solidFill>
                    <a:srgbClr val="000000"/>
                  </a:solidFill>
                  <a:latin typeface="Roboto Condensed"/>
                </a:rPr>
                <a:t>, </a:t>
              </a:r>
              <a:r>
                <a:rPr lang="en-US" sz="1750" dirty="0" err="1">
                  <a:solidFill>
                    <a:srgbClr val="000000"/>
                  </a:solidFill>
                  <a:latin typeface="Roboto Condensed"/>
                </a:rPr>
                <a:t>giận</a:t>
              </a:r>
              <a:r>
                <a:rPr lang="en-US" sz="1750" dirty="0">
                  <a:solidFill>
                    <a:srgbClr val="000000"/>
                  </a:solidFill>
                  <a:latin typeface="Roboto Condensed"/>
                </a:rPr>
                <a:t> </a:t>
              </a:r>
              <a:r>
                <a:rPr lang="en-US" sz="1750" dirty="0" err="1">
                  <a:solidFill>
                    <a:srgbClr val="000000"/>
                  </a:solidFill>
                  <a:latin typeface="Roboto Condensed"/>
                </a:rPr>
                <a:t>dữ</a:t>
              </a:r>
              <a:endParaRPr lang="en-US" sz="1750" dirty="0">
                <a:solidFill>
                  <a:srgbClr val="000000"/>
                </a:solidFill>
                <a:latin typeface="Roboto Condensed"/>
              </a:endParaRPr>
            </a:p>
            <a:p>
              <a:pPr algn="ctr">
                <a:lnSpc>
                  <a:spcPts val="2450"/>
                </a:lnSpc>
                <a:spcBef>
                  <a:spcPct val="0"/>
                </a:spcBef>
              </a:pPr>
              <a:endParaRPr lang="en-US" sz="1750" dirty="0">
                <a:solidFill>
                  <a:srgbClr val="000000"/>
                </a:solidFill>
                <a:latin typeface="Roboto Condensed"/>
              </a:endParaRPr>
            </a:p>
          </p:txBody>
        </p:sp>
      </p:gr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179374">
            <a:off x="5597902" y="3989977"/>
            <a:ext cx="1723975" cy="161426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47625">
            <a:off x="5905681" y="3725029"/>
            <a:ext cx="1217307" cy="2246707"/>
          </a:xfrm>
          <a:prstGeom prst="rect">
            <a:avLst/>
          </a:prstGeom>
        </p:spPr>
      </p:pic>
      <p:pic>
        <p:nvPicPr>
          <p:cNvPr id="10" name="Picture 10"/>
          <p:cNvPicPr>
            <a:picLocks noChangeAspect="1"/>
          </p:cNvPicPr>
          <p:nvPr/>
        </p:nvPicPr>
        <p:blipFill>
          <a:blip r:embed="rId12"/>
          <a:srcRect/>
          <a:stretch>
            <a:fillRect/>
          </a:stretch>
        </p:blipFill>
        <p:spPr>
          <a:xfrm>
            <a:off x="7328297" y="834958"/>
            <a:ext cx="1705661" cy="4368693"/>
          </a:xfrm>
          <a:prstGeom prst="rect">
            <a:avLst/>
          </a:prstGeom>
        </p:spPr>
      </p:pic>
      <p:grpSp>
        <p:nvGrpSpPr>
          <p:cNvPr id="15" name="Nhóm 14">
            <a:extLst>
              <a:ext uri="{FF2B5EF4-FFF2-40B4-BE49-F238E27FC236}">
                <a16:creationId xmlns:a16="http://schemas.microsoft.com/office/drawing/2014/main" id="{CD8E0E12-E0CA-5E21-174A-9E51AFBE8A53}"/>
              </a:ext>
            </a:extLst>
          </p:cNvPr>
          <p:cNvGrpSpPr/>
          <p:nvPr/>
        </p:nvGrpSpPr>
        <p:grpSpPr>
          <a:xfrm>
            <a:off x="-180528" y="782341"/>
            <a:ext cx="2701008" cy="2731595"/>
            <a:chOff x="251312" y="4207711"/>
            <a:chExt cx="5402016" cy="5463190"/>
          </a:xfrm>
        </p:grpSpPr>
        <p:pic>
          <p:nvPicPr>
            <p:cNvPr id="3"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51312" y="4207711"/>
              <a:ext cx="5402016" cy="505825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8006" y="4296277"/>
              <a:ext cx="5374624" cy="5374624"/>
            </a:xfrm>
            <a:prstGeom prst="rect">
              <a:avLst/>
            </a:prstGeom>
          </p:spPr>
        </p:pic>
        <p:sp>
          <p:nvSpPr>
            <p:cNvPr id="13" name="TextBox 13"/>
            <p:cNvSpPr txBox="1"/>
            <p:nvPr/>
          </p:nvSpPr>
          <p:spPr>
            <a:xfrm>
              <a:off x="553862" y="5179359"/>
              <a:ext cx="4517274" cy="4440320"/>
            </a:xfrm>
            <a:prstGeom prst="rect">
              <a:avLst/>
            </a:prstGeom>
          </p:spPr>
          <p:txBody>
            <a:bodyPr lIns="0" tIns="0" rIns="0" bIns="0" rtlCol="0" anchor="t">
              <a:spAutoFit/>
            </a:bodyPr>
            <a:lstStyle/>
            <a:p>
              <a:pPr algn="ctr">
                <a:lnSpc>
                  <a:spcPts val="2450"/>
                </a:lnSpc>
              </a:pPr>
              <a:r>
                <a:rPr lang="en-US" sz="1750" dirty="0" err="1">
                  <a:solidFill>
                    <a:srgbClr val="000000"/>
                  </a:solidFill>
                  <a:latin typeface="Roboto Condensed Bold"/>
                </a:rPr>
                <a:t>Hoàn</a:t>
              </a:r>
              <a:r>
                <a:rPr lang="en-US" sz="1750" dirty="0">
                  <a:solidFill>
                    <a:srgbClr val="000000"/>
                  </a:solidFill>
                  <a:latin typeface="Roboto Condensed Bold"/>
                </a:rPr>
                <a:t> </a:t>
              </a:r>
              <a:r>
                <a:rPr lang="en-US" sz="1750" dirty="0" err="1">
                  <a:solidFill>
                    <a:srgbClr val="000000"/>
                  </a:solidFill>
                  <a:latin typeface="Roboto Condensed Bold"/>
                </a:rPr>
                <a:t>cảnh</a:t>
              </a:r>
              <a:r>
                <a:rPr lang="en-US" sz="1750" dirty="0">
                  <a:solidFill>
                    <a:srgbClr val="000000"/>
                  </a:solidFill>
                  <a:latin typeface="Roboto Condensed Bold"/>
                </a:rPr>
                <a:t>: </a:t>
              </a:r>
            </a:p>
            <a:p>
              <a:pPr algn="ctr">
                <a:lnSpc>
                  <a:spcPts val="2450"/>
                </a:lnSpc>
              </a:pPr>
              <a:r>
                <a:rPr lang="en-US" sz="1750" dirty="0" err="1">
                  <a:solidFill>
                    <a:srgbClr val="000000"/>
                  </a:solidFill>
                  <a:latin typeface="Roboto Condensed"/>
                </a:rPr>
                <a:t>mồ</a:t>
              </a:r>
              <a:r>
                <a:rPr lang="en-US" sz="1750" dirty="0">
                  <a:solidFill>
                    <a:srgbClr val="000000"/>
                  </a:solidFill>
                  <a:latin typeface="Roboto Condensed"/>
                </a:rPr>
                <a:t> </a:t>
              </a:r>
              <a:r>
                <a:rPr lang="en-US" sz="1750" dirty="0" err="1">
                  <a:solidFill>
                    <a:srgbClr val="000000"/>
                  </a:solidFill>
                  <a:latin typeface="Roboto Condensed"/>
                </a:rPr>
                <a:t>côi</a:t>
              </a:r>
              <a:r>
                <a:rPr lang="en-US" sz="1750" dirty="0">
                  <a:solidFill>
                    <a:srgbClr val="000000"/>
                  </a:solidFill>
                  <a:latin typeface="Roboto Condensed"/>
                </a:rPr>
                <a:t> cha </a:t>
              </a:r>
              <a:r>
                <a:rPr lang="en-US" sz="1750" dirty="0" err="1">
                  <a:solidFill>
                    <a:srgbClr val="000000"/>
                  </a:solidFill>
                  <a:latin typeface="Roboto Condensed"/>
                </a:rPr>
                <a:t>mẹ</a:t>
              </a:r>
              <a:r>
                <a:rPr lang="en-US" sz="1750" dirty="0">
                  <a:solidFill>
                    <a:srgbClr val="000000"/>
                  </a:solidFill>
                  <a:latin typeface="Roboto Condensed"/>
                </a:rPr>
                <a:t> </a:t>
              </a:r>
              <a:r>
                <a:rPr lang="en-US" sz="1750" dirty="0" err="1">
                  <a:solidFill>
                    <a:srgbClr val="000000"/>
                  </a:solidFill>
                  <a:latin typeface="Roboto Condensed"/>
                </a:rPr>
                <a:t>sớm</a:t>
              </a:r>
              <a:r>
                <a:rPr lang="en-US" sz="1750" dirty="0">
                  <a:solidFill>
                    <a:srgbClr val="000000"/>
                  </a:solidFill>
                  <a:latin typeface="Roboto Condensed"/>
                </a:rPr>
                <a:t>, </a:t>
              </a:r>
              <a:r>
                <a:rPr lang="en-US" sz="1750" dirty="0" err="1">
                  <a:solidFill>
                    <a:srgbClr val="000000"/>
                  </a:solidFill>
                  <a:latin typeface="Roboto Condensed"/>
                </a:rPr>
                <a:t>phải</a:t>
              </a:r>
              <a:r>
                <a:rPr lang="en-US" sz="1750" dirty="0">
                  <a:solidFill>
                    <a:srgbClr val="000000"/>
                  </a:solidFill>
                  <a:latin typeface="Roboto Condensed"/>
                </a:rPr>
                <a:t> ở </a:t>
              </a:r>
              <a:r>
                <a:rPr lang="en-US" sz="1750" dirty="0" err="1">
                  <a:solidFill>
                    <a:srgbClr val="000000"/>
                  </a:solidFill>
                  <a:latin typeface="Roboto Condensed"/>
                </a:rPr>
                <a:t>với</a:t>
              </a:r>
              <a:r>
                <a:rPr lang="en-US" sz="1750" dirty="0">
                  <a:solidFill>
                    <a:srgbClr val="000000"/>
                  </a:solidFill>
                  <a:latin typeface="Roboto Condensed"/>
                </a:rPr>
                <a:t> </a:t>
              </a:r>
              <a:r>
                <a:rPr lang="en-US" sz="1750" dirty="0" err="1">
                  <a:solidFill>
                    <a:srgbClr val="000000"/>
                  </a:solidFill>
                  <a:latin typeface="Roboto Condensed"/>
                </a:rPr>
                <a:t>chú</a:t>
              </a:r>
              <a:r>
                <a:rPr lang="en-US" sz="1750" dirty="0">
                  <a:solidFill>
                    <a:srgbClr val="000000"/>
                  </a:solidFill>
                  <a:latin typeface="Roboto Condensed"/>
                </a:rPr>
                <a:t> </a:t>
              </a:r>
              <a:r>
                <a:rPr lang="en-US" sz="1750" dirty="0" err="1">
                  <a:solidFill>
                    <a:srgbClr val="000000"/>
                  </a:solidFill>
                  <a:latin typeface="Roboto Condensed"/>
                </a:rPr>
                <a:t>thím</a:t>
              </a:r>
              <a:r>
                <a:rPr lang="en-US" sz="1750" dirty="0">
                  <a:solidFill>
                    <a:srgbClr val="000000"/>
                  </a:solidFill>
                  <a:latin typeface="Roboto Condensed"/>
                </a:rPr>
                <a:t> </a:t>
              </a:r>
              <a:r>
                <a:rPr lang="en-US" sz="1750" dirty="0" err="1">
                  <a:solidFill>
                    <a:srgbClr val="000000"/>
                  </a:solidFill>
                  <a:latin typeface="Roboto Condensed"/>
                </a:rPr>
                <a:t>cư</a:t>
              </a:r>
              <a:r>
                <a:rPr lang="en-US" sz="1750" dirty="0">
                  <a:solidFill>
                    <a:srgbClr val="000000"/>
                  </a:solidFill>
                  <a:latin typeface="Roboto Condensed"/>
                </a:rPr>
                <a:t> </a:t>
              </a:r>
              <a:r>
                <a:rPr lang="en-US" sz="1750" dirty="0" err="1">
                  <a:solidFill>
                    <a:srgbClr val="000000"/>
                  </a:solidFill>
                  <a:latin typeface="Roboto Condensed"/>
                </a:rPr>
                <a:t>xử</a:t>
              </a:r>
              <a:r>
                <a:rPr lang="en-US" sz="1750" dirty="0">
                  <a:solidFill>
                    <a:srgbClr val="000000"/>
                  </a:solidFill>
                  <a:latin typeface="Roboto Condensed"/>
                </a:rPr>
                <a:t> </a:t>
              </a:r>
              <a:r>
                <a:rPr lang="en-US" sz="1750" dirty="0" err="1">
                  <a:solidFill>
                    <a:srgbClr val="000000"/>
                  </a:solidFill>
                  <a:latin typeface="Roboto Condensed"/>
                </a:rPr>
                <a:t>tàn</a:t>
              </a:r>
              <a:r>
                <a:rPr lang="en-US" sz="1750" dirty="0">
                  <a:solidFill>
                    <a:srgbClr val="000000"/>
                  </a:solidFill>
                  <a:latin typeface="Roboto Condensed"/>
                </a:rPr>
                <a:t> </a:t>
              </a:r>
              <a:r>
                <a:rPr lang="en-US" sz="1750" dirty="0" err="1">
                  <a:solidFill>
                    <a:srgbClr val="000000"/>
                  </a:solidFill>
                  <a:latin typeface="Roboto Condensed"/>
                </a:rPr>
                <a:t>nhẫn</a:t>
              </a:r>
              <a:r>
                <a:rPr lang="en-US" sz="1750" dirty="0">
                  <a:solidFill>
                    <a:srgbClr val="000000"/>
                  </a:solidFill>
                  <a:latin typeface="Roboto Condensed"/>
                </a:rPr>
                <a:t> </a:t>
              </a:r>
              <a:r>
                <a:rPr lang="en-US" sz="1750" dirty="0" err="1">
                  <a:solidFill>
                    <a:srgbClr val="000000"/>
                  </a:solidFill>
                  <a:latin typeface="Roboto Condensed"/>
                </a:rPr>
                <a:t>với</a:t>
              </a:r>
              <a:r>
                <a:rPr lang="en-US" sz="1750" dirty="0">
                  <a:solidFill>
                    <a:srgbClr val="000000"/>
                  </a:solidFill>
                  <a:latin typeface="Roboto Condensed"/>
                </a:rPr>
                <a:t> </a:t>
              </a:r>
              <a:r>
                <a:rPr lang="en-US" sz="1750" dirty="0" err="1">
                  <a:solidFill>
                    <a:srgbClr val="000000"/>
                  </a:solidFill>
                  <a:latin typeface="Roboto Condensed"/>
                </a:rPr>
                <a:t>em</a:t>
              </a:r>
              <a:r>
                <a:rPr lang="en-US" sz="1750" dirty="0">
                  <a:solidFill>
                    <a:srgbClr val="000000"/>
                  </a:solidFill>
                  <a:latin typeface="Roboto Condensed"/>
                </a:rPr>
                <a:t> -&gt; </a:t>
              </a:r>
              <a:r>
                <a:rPr lang="en-US" sz="1750" dirty="0" err="1">
                  <a:solidFill>
                    <a:srgbClr val="000000"/>
                  </a:solidFill>
                  <a:latin typeface="Roboto Condensed"/>
                </a:rPr>
                <a:t>thiếu</a:t>
              </a:r>
              <a:r>
                <a:rPr lang="en-US" sz="1750" dirty="0">
                  <a:solidFill>
                    <a:srgbClr val="000000"/>
                  </a:solidFill>
                  <a:latin typeface="Roboto Condensed"/>
                </a:rPr>
                <a:t> </a:t>
              </a:r>
              <a:r>
                <a:rPr lang="en-US" sz="1750" dirty="0" err="1">
                  <a:solidFill>
                    <a:srgbClr val="000000"/>
                  </a:solidFill>
                  <a:latin typeface="Roboto Condensed"/>
                </a:rPr>
                <a:t>thốn</a:t>
              </a:r>
              <a:r>
                <a:rPr lang="en-US" sz="1750" dirty="0">
                  <a:solidFill>
                    <a:srgbClr val="000000"/>
                  </a:solidFill>
                  <a:latin typeface="Roboto Condensed"/>
                </a:rPr>
                <a:t> </a:t>
              </a:r>
              <a:r>
                <a:rPr lang="en-US" sz="1750" dirty="0" err="1">
                  <a:solidFill>
                    <a:srgbClr val="000000"/>
                  </a:solidFill>
                  <a:latin typeface="Roboto Condensed"/>
                </a:rPr>
                <a:t>cả</a:t>
              </a:r>
              <a:r>
                <a:rPr lang="en-US" sz="1750" dirty="0">
                  <a:solidFill>
                    <a:srgbClr val="000000"/>
                  </a:solidFill>
                  <a:latin typeface="Roboto Condensed"/>
                </a:rPr>
                <a:t> </a:t>
              </a:r>
              <a:r>
                <a:rPr lang="en-US" sz="1750" dirty="0" err="1">
                  <a:solidFill>
                    <a:srgbClr val="000000"/>
                  </a:solidFill>
                  <a:latin typeface="Roboto Condensed"/>
                </a:rPr>
                <a:t>về</a:t>
              </a:r>
              <a:r>
                <a:rPr lang="en-US" sz="1750" dirty="0">
                  <a:solidFill>
                    <a:srgbClr val="000000"/>
                  </a:solidFill>
                  <a:latin typeface="Roboto Condensed"/>
                </a:rPr>
                <a:t> </a:t>
              </a:r>
              <a:r>
                <a:rPr lang="en-US" sz="1750" dirty="0" err="1">
                  <a:solidFill>
                    <a:srgbClr val="000000"/>
                  </a:solidFill>
                  <a:latin typeface="Roboto Condensed"/>
                </a:rPr>
                <a:t>vật</a:t>
              </a:r>
              <a:r>
                <a:rPr lang="en-US" sz="1750" dirty="0">
                  <a:solidFill>
                    <a:srgbClr val="000000"/>
                  </a:solidFill>
                  <a:latin typeface="Roboto Condensed"/>
                </a:rPr>
                <a:t> </a:t>
              </a:r>
              <a:r>
                <a:rPr lang="en-US" sz="1750" dirty="0" err="1">
                  <a:solidFill>
                    <a:srgbClr val="000000"/>
                  </a:solidFill>
                  <a:latin typeface="Roboto Condensed"/>
                </a:rPr>
                <a:t>chất</a:t>
              </a:r>
              <a:r>
                <a:rPr lang="en-US" sz="1750" dirty="0">
                  <a:solidFill>
                    <a:srgbClr val="000000"/>
                  </a:solidFill>
                  <a:latin typeface="Roboto Condensed"/>
                </a:rPr>
                <a:t> </a:t>
              </a:r>
              <a:r>
                <a:rPr lang="en-US" sz="1750" dirty="0" err="1">
                  <a:solidFill>
                    <a:srgbClr val="000000"/>
                  </a:solidFill>
                  <a:latin typeface="Roboto Condensed"/>
                </a:rPr>
                <a:t>lẫn</a:t>
              </a:r>
              <a:r>
                <a:rPr lang="en-US" sz="1750" dirty="0">
                  <a:solidFill>
                    <a:srgbClr val="000000"/>
                  </a:solidFill>
                  <a:latin typeface="Roboto Condensed"/>
                </a:rPr>
                <a:t> </a:t>
              </a:r>
              <a:r>
                <a:rPr lang="en-US" sz="1750" dirty="0" err="1">
                  <a:solidFill>
                    <a:srgbClr val="000000"/>
                  </a:solidFill>
                  <a:latin typeface="Roboto Condensed"/>
                </a:rPr>
                <a:t>tình</a:t>
              </a:r>
              <a:r>
                <a:rPr lang="en-US" sz="1750" dirty="0">
                  <a:solidFill>
                    <a:srgbClr val="000000"/>
                  </a:solidFill>
                  <a:latin typeface="Roboto Condensed"/>
                </a:rPr>
                <a:t> </a:t>
              </a:r>
              <a:r>
                <a:rPr lang="en-US" sz="1750" dirty="0" err="1">
                  <a:solidFill>
                    <a:srgbClr val="000000"/>
                  </a:solidFill>
                  <a:latin typeface="Roboto Condensed"/>
                </a:rPr>
                <a:t>yêu</a:t>
              </a:r>
              <a:r>
                <a:rPr lang="en-US" sz="1750" dirty="0">
                  <a:solidFill>
                    <a:srgbClr val="000000"/>
                  </a:solidFill>
                  <a:latin typeface="Roboto Condensed"/>
                </a:rPr>
                <a:t> </a:t>
              </a:r>
              <a:r>
                <a:rPr lang="en-US" sz="1750" dirty="0" err="1">
                  <a:solidFill>
                    <a:srgbClr val="000000"/>
                  </a:solidFill>
                  <a:latin typeface="Roboto Condensed"/>
                </a:rPr>
                <a:t>thương</a:t>
              </a:r>
              <a:endParaRPr lang="en-US" sz="1750" dirty="0">
                <a:solidFill>
                  <a:srgbClr val="000000"/>
                </a:solidFill>
                <a:latin typeface="Roboto Condensed"/>
              </a:endParaRPr>
            </a:p>
            <a:p>
              <a:pPr algn="ctr">
                <a:lnSpc>
                  <a:spcPts val="2450"/>
                </a:lnSpc>
                <a:spcBef>
                  <a:spcPct val="0"/>
                </a:spcBef>
              </a:pPr>
              <a:endParaRPr lang="en-US" sz="1750" dirty="0">
                <a:solidFill>
                  <a:srgbClr val="000000"/>
                </a:solidFill>
                <a:latin typeface="Roboto Condensed"/>
              </a:endParaRPr>
            </a:p>
          </p:txBody>
        </p:sp>
      </p:grpSp>
      <p:sp>
        <p:nvSpPr>
          <p:cNvPr id="14" name="TextBox 14"/>
          <p:cNvSpPr txBox="1"/>
          <p:nvPr/>
        </p:nvSpPr>
        <p:spPr>
          <a:xfrm>
            <a:off x="-108520" y="0"/>
            <a:ext cx="2370683" cy="696088"/>
          </a:xfrm>
          <a:prstGeom prst="rect">
            <a:avLst/>
          </a:prstGeom>
        </p:spPr>
        <p:txBody>
          <a:bodyPr lIns="0" tIns="0" rIns="0" bIns="0" rtlCol="0" anchor="t">
            <a:spAutoFit/>
          </a:bodyPr>
          <a:lstStyle/>
          <a:p>
            <a:pPr marL="431800" lvl="1" indent="-215900" algn="ctr">
              <a:lnSpc>
                <a:spcPts val="2800"/>
              </a:lnSpc>
              <a:spcBef>
                <a:spcPct val="0"/>
              </a:spcBef>
              <a:buFont typeface="Arial"/>
              <a:buChar char="•"/>
            </a:pPr>
            <a:r>
              <a:rPr lang="en-US" sz="2000" dirty="0" err="1">
                <a:solidFill>
                  <a:srgbClr val="223B38"/>
                </a:solidFill>
                <a:latin typeface="Roboto Condensed Bold"/>
              </a:rPr>
              <a:t>Nhân</a:t>
            </a:r>
            <a:r>
              <a:rPr lang="en-US" sz="2000" dirty="0">
                <a:solidFill>
                  <a:srgbClr val="223B38"/>
                </a:solidFill>
                <a:latin typeface="Roboto Condensed Bold"/>
              </a:rPr>
              <a:t> </a:t>
            </a:r>
            <a:r>
              <a:rPr lang="en-US" sz="2000" dirty="0" err="1">
                <a:solidFill>
                  <a:srgbClr val="223B38"/>
                </a:solidFill>
                <a:latin typeface="Roboto Condensed Bold"/>
              </a:rPr>
              <a:t>vật</a:t>
            </a:r>
            <a:r>
              <a:rPr lang="en-US" sz="2000" dirty="0">
                <a:solidFill>
                  <a:srgbClr val="223B38"/>
                </a:solidFill>
                <a:latin typeface="Roboto Condensed Bold"/>
              </a:rPr>
              <a:t> An-</a:t>
            </a:r>
            <a:r>
              <a:rPr lang="en-US" sz="2000" dirty="0" err="1">
                <a:solidFill>
                  <a:srgbClr val="223B38"/>
                </a:solidFill>
                <a:latin typeface="Roboto Condensed Bold"/>
              </a:rPr>
              <a:t>tư</a:t>
            </a:r>
            <a:r>
              <a:rPr lang="en-US" sz="2000" dirty="0">
                <a:solidFill>
                  <a:srgbClr val="223B38"/>
                </a:solidFill>
                <a:latin typeface="Roboto Condensed Bold"/>
              </a:rPr>
              <a:t>-</a:t>
            </a:r>
            <a:r>
              <a:rPr lang="en-US" sz="2000" dirty="0" err="1">
                <a:solidFill>
                  <a:srgbClr val="223B38"/>
                </a:solidFill>
                <a:latin typeface="Roboto Condensed Bold"/>
              </a:rPr>
              <a:t>nai</a:t>
            </a:r>
            <a:endParaRPr lang="en-US" sz="2000" dirty="0">
              <a:solidFill>
                <a:srgbClr val="223B38"/>
              </a:solidFill>
              <a:latin typeface="Roboto Condensed Bold"/>
            </a:endParaRPr>
          </a:p>
        </p:txBody>
      </p:sp>
      <p:pic>
        <p:nvPicPr>
          <p:cNvPr id="17" name="Picture 6">
            <a:extLst>
              <a:ext uri="{FF2B5EF4-FFF2-40B4-BE49-F238E27FC236}">
                <a16:creationId xmlns:a16="http://schemas.microsoft.com/office/drawing/2014/main" id="{ED540FC6-0CAC-BA4F-A65C-09E967F9C28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702779" y="-34621"/>
            <a:ext cx="3052026" cy="2559822"/>
          </a:xfrm>
          <a:prstGeom prst="rect">
            <a:avLst/>
          </a:prstGeom>
        </p:spPr>
      </p:pic>
      <p:sp>
        <p:nvSpPr>
          <p:cNvPr id="18" name="TextBox 9">
            <a:extLst>
              <a:ext uri="{FF2B5EF4-FFF2-40B4-BE49-F238E27FC236}">
                <a16:creationId xmlns:a16="http://schemas.microsoft.com/office/drawing/2014/main" id="{A34804A2-566E-4548-AB5D-69CD069ABCA8}"/>
              </a:ext>
            </a:extLst>
          </p:cNvPr>
          <p:cNvSpPr txBox="1"/>
          <p:nvPr/>
        </p:nvSpPr>
        <p:spPr>
          <a:xfrm>
            <a:off x="3701480" y="224610"/>
            <a:ext cx="2957670" cy="2087110"/>
          </a:xfrm>
          <a:prstGeom prst="rect">
            <a:avLst/>
          </a:prstGeom>
        </p:spPr>
        <p:txBody>
          <a:bodyPr wrap="square" lIns="0" tIns="0" rIns="0" bIns="0" rtlCol="0" anchor="t">
            <a:spAutoFit/>
          </a:bodyPr>
          <a:lstStyle/>
          <a:p>
            <a:pPr algn="ctr">
              <a:lnSpc>
                <a:spcPts val="2730"/>
              </a:lnSpc>
            </a:pPr>
            <a:r>
              <a:rPr lang="en-US" sz="1600" dirty="0" err="1">
                <a:solidFill>
                  <a:srgbClr val="000000"/>
                </a:solidFill>
                <a:latin typeface="Roboto Condensed Bold"/>
              </a:rPr>
              <a:t>Hành</a:t>
            </a:r>
            <a:r>
              <a:rPr lang="en-US" sz="1600" dirty="0">
                <a:solidFill>
                  <a:srgbClr val="000000"/>
                </a:solidFill>
                <a:latin typeface="Roboto Condensed Bold"/>
              </a:rPr>
              <a:t> </a:t>
            </a:r>
            <a:r>
              <a:rPr lang="en-US" sz="1600" dirty="0" err="1">
                <a:solidFill>
                  <a:srgbClr val="000000"/>
                </a:solidFill>
                <a:latin typeface="Roboto Condensed Bold"/>
              </a:rPr>
              <a:t>động</a:t>
            </a:r>
            <a:r>
              <a:rPr lang="en-US" sz="1600" dirty="0">
                <a:solidFill>
                  <a:srgbClr val="000000"/>
                </a:solidFill>
                <a:latin typeface="Roboto Condensed Bold"/>
              </a:rPr>
              <a:t>:</a:t>
            </a:r>
          </a:p>
          <a:p>
            <a:pPr marL="356236" lvl="1" indent="-178118" algn="just">
              <a:lnSpc>
                <a:spcPts val="2310"/>
              </a:lnSpc>
              <a:buFont typeface="Arial"/>
              <a:buChar char="•"/>
            </a:pPr>
            <a:r>
              <a:rPr lang="en-US" sz="1400" dirty="0" err="1">
                <a:solidFill>
                  <a:srgbClr val="000000"/>
                </a:solidFill>
                <a:latin typeface="Roboto Condensed"/>
              </a:rPr>
              <a:t>Bẽn</a:t>
            </a:r>
            <a:r>
              <a:rPr lang="en-US" sz="1400" dirty="0">
                <a:solidFill>
                  <a:srgbClr val="000000"/>
                </a:solidFill>
                <a:latin typeface="Roboto Condensed"/>
              </a:rPr>
              <a:t> </a:t>
            </a:r>
            <a:r>
              <a:rPr lang="en-US" sz="1400" dirty="0" err="1">
                <a:solidFill>
                  <a:srgbClr val="000000"/>
                </a:solidFill>
                <a:latin typeface="Roboto Condensed"/>
              </a:rPr>
              <a:t>lẽn</a:t>
            </a:r>
            <a:r>
              <a:rPr lang="en-US" sz="1400" dirty="0">
                <a:solidFill>
                  <a:srgbClr val="000000"/>
                </a:solidFill>
                <a:latin typeface="Roboto Condensed"/>
              </a:rPr>
              <a:t>, </a:t>
            </a:r>
            <a:r>
              <a:rPr lang="en-US" sz="1400" dirty="0" err="1">
                <a:solidFill>
                  <a:srgbClr val="000000"/>
                </a:solidFill>
                <a:latin typeface="Roboto Condensed"/>
              </a:rPr>
              <a:t>thẹn</a:t>
            </a:r>
            <a:r>
              <a:rPr lang="en-US" sz="1400" dirty="0">
                <a:solidFill>
                  <a:srgbClr val="000000"/>
                </a:solidFill>
                <a:latin typeface="Roboto Condensed"/>
              </a:rPr>
              <a:t> </a:t>
            </a:r>
            <a:r>
              <a:rPr lang="en-US" sz="1400" dirty="0" err="1">
                <a:solidFill>
                  <a:srgbClr val="000000"/>
                </a:solidFill>
                <a:latin typeface="Roboto Condensed"/>
              </a:rPr>
              <a:t>thùng</a:t>
            </a:r>
            <a:r>
              <a:rPr lang="en-US" sz="1400" dirty="0">
                <a:solidFill>
                  <a:srgbClr val="000000"/>
                </a:solidFill>
                <a:latin typeface="Roboto Condensed"/>
              </a:rPr>
              <a:t> </a:t>
            </a:r>
            <a:r>
              <a:rPr lang="en-US" sz="1400" dirty="0" err="1">
                <a:solidFill>
                  <a:srgbClr val="000000"/>
                </a:solidFill>
                <a:latin typeface="Roboto Condensed"/>
              </a:rPr>
              <a:t>khi</a:t>
            </a:r>
            <a:r>
              <a:rPr lang="en-US" sz="1400" dirty="0">
                <a:solidFill>
                  <a:srgbClr val="000000"/>
                </a:solidFill>
                <a:latin typeface="Roboto Condensed"/>
              </a:rPr>
              <a:t> </a:t>
            </a:r>
            <a:r>
              <a:rPr lang="en-US" sz="1400" dirty="0" err="1">
                <a:solidFill>
                  <a:srgbClr val="000000"/>
                </a:solidFill>
                <a:latin typeface="Roboto Condensed"/>
              </a:rPr>
              <a:t>thầy</a:t>
            </a:r>
            <a:r>
              <a:rPr lang="en-US" sz="1400" dirty="0">
                <a:solidFill>
                  <a:srgbClr val="000000"/>
                </a:solidFill>
                <a:latin typeface="Roboto Condensed"/>
              </a:rPr>
              <a:t> </a:t>
            </a:r>
            <a:r>
              <a:rPr lang="en-US" sz="1400" dirty="0" err="1">
                <a:solidFill>
                  <a:srgbClr val="000000"/>
                </a:solidFill>
                <a:latin typeface="Roboto Condensed"/>
              </a:rPr>
              <a:t>thấy</a:t>
            </a:r>
            <a:r>
              <a:rPr lang="en-US" sz="1400" dirty="0">
                <a:solidFill>
                  <a:srgbClr val="000000"/>
                </a:solidFill>
                <a:latin typeface="Roboto Condensed"/>
              </a:rPr>
              <a:t> </a:t>
            </a:r>
            <a:r>
              <a:rPr lang="en-US" sz="1400" dirty="0" err="1">
                <a:solidFill>
                  <a:srgbClr val="000000"/>
                </a:solidFill>
                <a:latin typeface="Roboto Condensed"/>
              </a:rPr>
              <a:t>chỗ</a:t>
            </a:r>
            <a:r>
              <a:rPr lang="en-US" sz="1400" dirty="0">
                <a:solidFill>
                  <a:srgbClr val="000000"/>
                </a:solidFill>
                <a:latin typeface="Roboto Condensed"/>
              </a:rPr>
              <a:t> </a:t>
            </a:r>
            <a:r>
              <a:rPr lang="en-US" sz="1400" dirty="0" err="1">
                <a:solidFill>
                  <a:srgbClr val="000000"/>
                </a:solidFill>
                <a:latin typeface="Roboto Condensed"/>
              </a:rPr>
              <a:t>gấu</a:t>
            </a:r>
            <a:r>
              <a:rPr lang="en-US" sz="1400" dirty="0">
                <a:solidFill>
                  <a:srgbClr val="000000"/>
                </a:solidFill>
                <a:latin typeface="Roboto Condensed"/>
              </a:rPr>
              <a:t> </a:t>
            </a:r>
            <a:r>
              <a:rPr lang="en-US" sz="1400" dirty="0" err="1">
                <a:solidFill>
                  <a:srgbClr val="000000"/>
                </a:solidFill>
                <a:latin typeface="Roboto Condensed"/>
              </a:rPr>
              <a:t>váy</a:t>
            </a:r>
            <a:r>
              <a:rPr lang="en-US" sz="1400" dirty="0">
                <a:solidFill>
                  <a:srgbClr val="000000"/>
                </a:solidFill>
                <a:latin typeface="Roboto Condensed"/>
              </a:rPr>
              <a:t> </a:t>
            </a:r>
            <a:r>
              <a:rPr lang="en-US" sz="1400" dirty="0" err="1">
                <a:solidFill>
                  <a:srgbClr val="000000"/>
                </a:solidFill>
                <a:latin typeface="Roboto Condensed"/>
              </a:rPr>
              <a:t>thủng</a:t>
            </a:r>
            <a:endParaRPr lang="en-US" sz="1400" dirty="0">
              <a:solidFill>
                <a:srgbClr val="000000"/>
              </a:solidFill>
              <a:latin typeface="Roboto Condensed"/>
            </a:endParaRPr>
          </a:p>
          <a:p>
            <a:pPr marL="356236" lvl="1" indent="-178118" algn="just">
              <a:lnSpc>
                <a:spcPts val="2310"/>
              </a:lnSpc>
              <a:buFont typeface="Arial"/>
              <a:buChar char="•"/>
            </a:pPr>
            <a:r>
              <a:rPr lang="en-US" sz="1400" dirty="0" err="1">
                <a:solidFill>
                  <a:srgbClr val="000000"/>
                </a:solidFill>
                <a:latin typeface="Roboto Condensed"/>
              </a:rPr>
              <a:t>Cùng</a:t>
            </a:r>
            <a:r>
              <a:rPr lang="en-US" sz="1400" dirty="0">
                <a:solidFill>
                  <a:srgbClr val="000000"/>
                </a:solidFill>
                <a:latin typeface="Roboto Condensed"/>
              </a:rPr>
              <a:t> </a:t>
            </a:r>
            <a:r>
              <a:rPr lang="en-US" sz="1400" dirty="0" err="1">
                <a:solidFill>
                  <a:srgbClr val="000000"/>
                </a:solidFill>
                <a:latin typeface="Roboto Condensed"/>
              </a:rPr>
              <a:t>thầy</a:t>
            </a:r>
            <a:r>
              <a:rPr lang="en-US" sz="1400" dirty="0">
                <a:solidFill>
                  <a:srgbClr val="000000"/>
                </a:solidFill>
                <a:latin typeface="Roboto Condensed"/>
              </a:rPr>
              <a:t> </a:t>
            </a:r>
            <a:r>
              <a:rPr lang="en-US" sz="1400" dirty="0" err="1">
                <a:solidFill>
                  <a:srgbClr val="000000"/>
                </a:solidFill>
                <a:latin typeface="Roboto Condensed"/>
              </a:rPr>
              <a:t>lấy</a:t>
            </a:r>
            <a:r>
              <a:rPr lang="en-US" sz="1400" dirty="0">
                <a:solidFill>
                  <a:srgbClr val="000000"/>
                </a:solidFill>
                <a:latin typeface="Roboto Condensed"/>
              </a:rPr>
              <a:t> </a:t>
            </a:r>
            <a:r>
              <a:rPr lang="en-US" sz="1400" dirty="0" err="1">
                <a:solidFill>
                  <a:srgbClr val="000000"/>
                </a:solidFill>
                <a:latin typeface="Roboto Condensed"/>
              </a:rPr>
              <a:t>đá</a:t>
            </a:r>
            <a:r>
              <a:rPr lang="en-US" sz="1400" dirty="0">
                <a:solidFill>
                  <a:srgbClr val="000000"/>
                </a:solidFill>
                <a:latin typeface="Roboto Condensed"/>
              </a:rPr>
              <a:t> </a:t>
            </a:r>
            <a:r>
              <a:rPr lang="en-US" sz="1400" dirty="0" err="1">
                <a:solidFill>
                  <a:srgbClr val="000000"/>
                </a:solidFill>
                <a:latin typeface="Roboto Condensed"/>
              </a:rPr>
              <a:t>đắp</a:t>
            </a:r>
            <a:r>
              <a:rPr lang="en-US" sz="1400" dirty="0">
                <a:solidFill>
                  <a:srgbClr val="000000"/>
                </a:solidFill>
                <a:latin typeface="Roboto Condensed"/>
              </a:rPr>
              <a:t> </a:t>
            </a:r>
            <a:r>
              <a:rPr lang="en-US" sz="1400" dirty="0" err="1">
                <a:solidFill>
                  <a:srgbClr val="000000"/>
                </a:solidFill>
                <a:latin typeface="Roboto Condensed"/>
              </a:rPr>
              <a:t>ngang</a:t>
            </a:r>
            <a:r>
              <a:rPr lang="en-US" sz="1400" dirty="0">
                <a:solidFill>
                  <a:srgbClr val="000000"/>
                </a:solidFill>
                <a:latin typeface="Roboto Condensed"/>
              </a:rPr>
              <a:t> </a:t>
            </a:r>
            <a:r>
              <a:rPr lang="en-US" sz="1400" dirty="0" err="1">
                <a:solidFill>
                  <a:srgbClr val="000000"/>
                </a:solidFill>
                <a:latin typeface="Roboto Condensed"/>
              </a:rPr>
              <a:t>dòng</a:t>
            </a:r>
            <a:r>
              <a:rPr lang="en-US" sz="1400" dirty="0">
                <a:solidFill>
                  <a:srgbClr val="000000"/>
                </a:solidFill>
                <a:latin typeface="Roboto Condensed"/>
              </a:rPr>
              <a:t> </a:t>
            </a:r>
            <a:r>
              <a:rPr lang="en-US" sz="1400" dirty="0" err="1">
                <a:solidFill>
                  <a:srgbClr val="000000"/>
                </a:solidFill>
                <a:latin typeface="Roboto Condensed"/>
              </a:rPr>
              <a:t>suối</a:t>
            </a:r>
            <a:r>
              <a:rPr lang="en-US" sz="1400" dirty="0">
                <a:solidFill>
                  <a:srgbClr val="000000"/>
                </a:solidFill>
                <a:latin typeface="Roboto Condensed"/>
              </a:rPr>
              <a:t> </a:t>
            </a:r>
            <a:r>
              <a:rPr lang="en-US" sz="1400" dirty="0" err="1">
                <a:solidFill>
                  <a:srgbClr val="000000"/>
                </a:solidFill>
                <a:latin typeface="Roboto Condensed"/>
              </a:rPr>
              <a:t>để</a:t>
            </a:r>
            <a:r>
              <a:rPr lang="en-US" sz="1400" dirty="0">
                <a:solidFill>
                  <a:srgbClr val="000000"/>
                </a:solidFill>
                <a:latin typeface="Roboto Condensed"/>
              </a:rPr>
              <a:t> </a:t>
            </a:r>
            <a:r>
              <a:rPr lang="en-US" sz="1400" dirty="0" err="1">
                <a:solidFill>
                  <a:srgbClr val="000000"/>
                </a:solidFill>
                <a:latin typeface="Roboto Condensed"/>
              </a:rPr>
              <a:t>mọi</a:t>
            </a:r>
            <a:r>
              <a:rPr lang="en-US" sz="1400" dirty="0">
                <a:solidFill>
                  <a:srgbClr val="000000"/>
                </a:solidFill>
                <a:latin typeface="Roboto Condensed"/>
              </a:rPr>
              <a:t> </a:t>
            </a:r>
            <a:r>
              <a:rPr lang="en-US" sz="1400" dirty="0" err="1">
                <a:solidFill>
                  <a:srgbClr val="000000"/>
                </a:solidFill>
                <a:latin typeface="Roboto Condensed"/>
              </a:rPr>
              <a:t>người</a:t>
            </a:r>
            <a:r>
              <a:rPr lang="en-US" sz="1400" dirty="0">
                <a:solidFill>
                  <a:srgbClr val="000000"/>
                </a:solidFill>
                <a:latin typeface="Roboto Condensed"/>
              </a:rPr>
              <a:t> </a:t>
            </a:r>
            <a:r>
              <a:rPr lang="en-US" sz="1400" dirty="0" err="1">
                <a:solidFill>
                  <a:srgbClr val="000000"/>
                </a:solidFill>
                <a:latin typeface="Roboto Condensed"/>
              </a:rPr>
              <a:t>đi</a:t>
            </a:r>
            <a:r>
              <a:rPr lang="en-US" sz="1400" dirty="0">
                <a:solidFill>
                  <a:srgbClr val="000000"/>
                </a:solidFill>
                <a:latin typeface="Roboto Condensed"/>
              </a:rPr>
              <a:t> </a:t>
            </a:r>
            <a:r>
              <a:rPr lang="en-US" sz="1400" dirty="0" err="1">
                <a:solidFill>
                  <a:srgbClr val="000000"/>
                </a:solidFill>
                <a:latin typeface="Roboto Condensed"/>
              </a:rPr>
              <a:t>khỏi</a:t>
            </a:r>
            <a:r>
              <a:rPr lang="en-US" sz="1400" dirty="0">
                <a:solidFill>
                  <a:srgbClr val="000000"/>
                </a:solidFill>
                <a:latin typeface="Roboto Condensed"/>
              </a:rPr>
              <a:t> </a:t>
            </a:r>
            <a:r>
              <a:rPr lang="en-US" sz="1400" dirty="0" err="1">
                <a:solidFill>
                  <a:srgbClr val="000000"/>
                </a:solidFill>
                <a:latin typeface="Roboto Condensed"/>
              </a:rPr>
              <a:t>ướt</a:t>
            </a:r>
            <a:r>
              <a:rPr lang="en-US" sz="1400" dirty="0">
                <a:solidFill>
                  <a:srgbClr val="000000"/>
                </a:solidFill>
                <a:latin typeface="Roboto Condensed"/>
              </a:rPr>
              <a:t> </a:t>
            </a:r>
            <a:r>
              <a:rPr lang="en-US" sz="1400" dirty="0" err="1">
                <a:solidFill>
                  <a:srgbClr val="000000"/>
                </a:solidFill>
                <a:latin typeface="Roboto Condensed"/>
              </a:rPr>
              <a:t>chân</a:t>
            </a:r>
            <a:endParaRPr lang="en-US" sz="1400" dirty="0">
              <a:solidFill>
                <a:srgbClr val="000000"/>
              </a:solidFill>
              <a:latin typeface="Roboto Condensed"/>
            </a:endParaRPr>
          </a:p>
          <a:p>
            <a:pPr marL="356236" lvl="1" indent="-178118" algn="just">
              <a:lnSpc>
                <a:spcPts val="2310"/>
              </a:lnSpc>
              <a:spcBef>
                <a:spcPct val="0"/>
              </a:spcBef>
              <a:buFont typeface="Arial"/>
              <a:buChar char="•"/>
            </a:pPr>
            <a:r>
              <a:rPr lang="en-US" sz="1400" dirty="0" err="1">
                <a:solidFill>
                  <a:srgbClr val="000000"/>
                </a:solidFill>
                <a:latin typeface="Roboto Condensed"/>
              </a:rPr>
              <a:t>Tự</a:t>
            </a:r>
            <a:r>
              <a:rPr lang="en-US" sz="1400" dirty="0">
                <a:solidFill>
                  <a:srgbClr val="000000"/>
                </a:solidFill>
                <a:latin typeface="Roboto Condensed"/>
              </a:rPr>
              <a:t> </a:t>
            </a:r>
            <a:r>
              <a:rPr lang="en-US" sz="1400" dirty="0" err="1">
                <a:solidFill>
                  <a:srgbClr val="000000"/>
                </a:solidFill>
                <a:latin typeface="Roboto Condensed"/>
              </a:rPr>
              <a:t>nguyện</a:t>
            </a:r>
            <a:r>
              <a:rPr lang="en-US" sz="1400" dirty="0">
                <a:solidFill>
                  <a:srgbClr val="000000"/>
                </a:solidFill>
                <a:latin typeface="Roboto Condensed"/>
              </a:rPr>
              <a:t> </a:t>
            </a:r>
            <a:r>
              <a:rPr lang="en-US" sz="1400" dirty="0" err="1">
                <a:solidFill>
                  <a:srgbClr val="000000"/>
                </a:solidFill>
                <a:latin typeface="Roboto Condensed"/>
              </a:rPr>
              <a:t>đến</a:t>
            </a:r>
            <a:r>
              <a:rPr lang="en-US" sz="1400" dirty="0">
                <a:solidFill>
                  <a:srgbClr val="000000"/>
                </a:solidFill>
                <a:latin typeface="Roboto Condensed"/>
              </a:rPr>
              <a:t> </a:t>
            </a:r>
            <a:r>
              <a:rPr lang="en-US" sz="1400" dirty="0" err="1">
                <a:solidFill>
                  <a:srgbClr val="000000"/>
                </a:solidFill>
                <a:latin typeface="Roboto Condensed"/>
              </a:rPr>
              <a:t>trường</a:t>
            </a:r>
            <a:r>
              <a:rPr lang="en-US" sz="1400" dirty="0">
                <a:solidFill>
                  <a:srgbClr val="000000"/>
                </a:solidFill>
                <a:latin typeface="Roboto Condensed"/>
              </a:rPr>
              <a:t>, </a:t>
            </a:r>
            <a:r>
              <a:rPr lang="en-US" sz="1400" dirty="0" err="1">
                <a:solidFill>
                  <a:srgbClr val="000000"/>
                </a:solidFill>
                <a:latin typeface="Roboto Condensed"/>
              </a:rPr>
              <a:t>chăm</a:t>
            </a:r>
            <a:r>
              <a:rPr lang="en-US" sz="1400" dirty="0">
                <a:solidFill>
                  <a:srgbClr val="000000"/>
                </a:solidFill>
                <a:latin typeface="Roboto Condensed"/>
              </a:rPr>
              <a:t> </a:t>
            </a:r>
            <a:r>
              <a:rPr lang="en-US" sz="1400" dirty="0" err="1">
                <a:solidFill>
                  <a:srgbClr val="000000"/>
                </a:solidFill>
                <a:latin typeface="Roboto Condensed"/>
              </a:rPr>
              <a:t>chú</a:t>
            </a:r>
            <a:r>
              <a:rPr lang="en-US" sz="1400" dirty="0">
                <a:solidFill>
                  <a:srgbClr val="000000"/>
                </a:solidFill>
                <a:latin typeface="Roboto Condensed"/>
              </a:rPr>
              <a:t> </a:t>
            </a:r>
            <a:r>
              <a:rPr lang="en-US" sz="1400" dirty="0" err="1">
                <a:solidFill>
                  <a:srgbClr val="000000"/>
                </a:solidFill>
                <a:latin typeface="Roboto Condensed"/>
              </a:rPr>
              <a:t>nghe</a:t>
            </a:r>
            <a:r>
              <a:rPr lang="en-US" sz="1400" dirty="0">
                <a:solidFill>
                  <a:srgbClr val="000000"/>
                </a:solidFill>
                <a:latin typeface="Roboto Condensed"/>
              </a:rPr>
              <a:t> </a:t>
            </a:r>
            <a:r>
              <a:rPr lang="en-US" sz="1400" dirty="0" err="1">
                <a:solidFill>
                  <a:srgbClr val="000000"/>
                </a:solidFill>
                <a:latin typeface="Roboto Condensed"/>
              </a:rPr>
              <a:t>giảng</a:t>
            </a:r>
            <a:endParaRPr lang="en-US" sz="1400" dirty="0">
              <a:solidFill>
                <a:srgbClr val="000000"/>
              </a:solidFill>
              <a:latin typeface="Roboto Condensed"/>
            </a:endParaRPr>
          </a:p>
        </p:txBody>
      </p:sp>
      <p:pic>
        <p:nvPicPr>
          <p:cNvPr id="19" name="Picture 11">
            <a:extLst>
              <a:ext uri="{FF2B5EF4-FFF2-40B4-BE49-F238E27FC236}">
                <a16:creationId xmlns:a16="http://schemas.microsoft.com/office/drawing/2014/main" id="{D80AC13C-1D04-DB48-AB5B-F59C9DCB9AC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665478" y="2318123"/>
            <a:ext cx="3412431" cy="2862104"/>
          </a:xfrm>
          <a:prstGeom prst="rect">
            <a:avLst/>
          </a:prstGeom>
        </p:spPr>
      </p:pic>
      <p:sp>
        <p:nvSpPr>
          <p:cNvPr id="20" name="TextBox 12">
            <a:extLst>
              <a:ext uri="{FF2B5EF4-FFF2-40B4-BE49-F238E27FC236}">
                <a16:creationId xmlns:a16="http://schemas.microsoft.com/office/drawing/2014/main" id="{109F2F09-0D8D-7745-9B60-102DC300B216}"/>
              </a:ext>
            </a:extLst>
          </p:cNvPr>
          <p:cNvSpPr txBox="1"/>
          <p:nvPr/>
        </p:nvSpPr>
        <p:spPr>
          <a:xfrm>
            <a:off x="5466501" y="2321158"/>
            <a:ext cx="3511272" cy="3018455"/>
          </a:xfrm>
          <a:prstGeom prst="rect">
            <a:avLst/>
          </a:prstGeom>
        </p:spPr>
        <p:txBody>
          <a:bodyPr wrap="square" lIns="0" tIns="0" rIns="0" bIns="0" rtlCol="0" anchor="t">
            <a:spAutoFit/>
          </a:bodyPr>
          <a:lstStyle/>
          <a:p>
            <a:pPr algn="ctr">
              <a:lnSpc>
                <a:spcPts val="2535"/>
              </a:lnSpc>
            </a:pPr>
            <a:r>
              <a:rPr lang="en-US" sz="1600" dirty="0" err="1">
                <a:solidFill>
                  <a:srgbClr val="000000"/>
                </a:solidFill>
                <a:latin typeface="Roboto Condensed Bold"/>
              </a:rPr>
              <a:t>Thái</a:t>
            </a:r>
            <a:r>
              <a:rPr lang="en-US" sz="1600" dirty="0">
                <a:solidFill>
                  <a:srgbClr val="000000"/>
                </a:solidFill>
                <a:latin typeface="Roboto Condensed Bold"/>
              </a:rPr>
              <a:t> </a:t>
            </a:r>
            <a:r>
              <a:rPr lang="en-US" sz="1600" dirty="0" err="1">
                <a:solidFill>
                  <a:srgbClr val="000000"/>
                </a:solidFill>
                <a:latin typeface="Roboto Condensed Bold"/>
              </a:rPr>
              <a:t>độ</a:t>
            </a:r>
            <a:r>
              <a:rPr lang="en-US" sz="1600" dirty="0">
                <a:solidFill>
                  <a:srgbClr val="000000"/>
                </a:solidFill>
                <a:latin typeface="Roboto Condensed Bold"/>
              </a:rPr>
              <a:t>, </a:t>
            </a:r>
            <a:r>
              <a:rPr lang="en-US" sz="1600" dirty="0" err="1">
                <a:solidFill>
                  <a:srgbClr val="000000"/>
                </a:solidFill>
                <a:latin typeface="Roboto Condensed Bold"/>
              </a:rPr>
              <a:t>cử</a:t>
            </a:r>
            <a:r>
              <a:rPr lang="en-US" sz="1600" dirty="0">
                <a:solidFill>
                  <a:srgbClr val="000000"/>
                </a:solidFill>
                <a:latin typeface="Roboto Condensed Bold"/>
              </a:rPr>
              <a:t> </a:t>
            </a:r>
            <a:r>
              <a:rPr lang="en-US" sz="1600" dirty="0" err="1">
                <a:solidFill>
                  <a:srgbClr val="000000"/>
                </a:solidFill>
                <a:latin typeface="Roboto Condensed Bold"/>
              </a:rPr>
              <a:t>chỉ</a:t>
            </a:r>
            <a:r>
              <a:rPr lang="en-US" sz="1600" dirty="0">
                <a:solidFill>
                  <a:srgbClr val="000000"/>
                </a:solidFill>
                <a:latin typeface="Roboto Condensed Bold"/>
              </a:rPr>
              <a:t>: </a:t>
            </a:r>
          </a:p>
          <a:p>
            <a:pPr marL="356236" lvl="1" indent="-178118" algn="just">
              <a:lnSpc>
                <a:spcPts val="2145"/>
              </a:lnSpc>
              <a:buFont typeface="Arial"/>
              <a:buChar char="•"/>
            </a:pPr>
            <a:r>
              <a:rPr lang="en-US" sz="1400" dirty="0" err="1">
                <a:solidFill>
                  <a:srgbClr val="000000"/>
                </a:solidFill>
                <a:latin typeface="Roboto Condensed"/>
              </a:rPr>
              <a:t>Thẹn</a:t>
            </a:r>
            <a:r>
              <a:rPr lang="en-US" sz="1400" dirty="0">
                <a:solidFill>
                  <a:srgbClr val="000000"/>
                </a:solidFill>
                <a:latin typeface="Roboto Condensed"/>
              </a:rPr>
              <a:t> </a:t>
            </a:r>
            <a:r>
              <a:rPr lang="en-US" sz="1400" dirty="0" err="1">
                <a:solidFill>
                  <a:srgbClr val="000000"/>
                </a:solidFill>
                <a:latin typeface="Roboto Condensed"/>
              </a:rPr>
              <a:t>thò</a:t>
            </a:r>
            <a:r>
              <a:rPr lang="en-US" sz="1400" dirty="0">
                <a:solidFill>
                  <a:srgbClr val="000000"/>
                </a:solidFill>
                <a:latin typeface="Roboto Condensed"/>
              </a:rPr>
              <a:t> </a:t>
            </a:r>
            <a:r>
              <a:rPr lang="en-US" sz="1400" dirty="0" err="1">
                <a:solidFill>
                  <a:srgbClr val="000000"/>
                </a:solidFill>
                <a:latin typeface="Roboto Condensed"/>
              </a:rPr>
              <a:t>khi</a:t>
            </a:r>
            <a:r>
              <a:rPr lang="en-US" sz="1400" dirty="0">
                <a:solidFill>
                  <a:srgbClr val="000000"/>
                </a:solidFill>
                <a:latin typeface="Roboto Condensed"/>
              </a:rPr>
              <a:t> </a:t>
            </a:r>
            <a:r>
              <a:rPr lang="en-US" sz="1400" dirty="0" err="1">
                <a:solidFill>
                  <a:srgbClr val="000000"/>
                </a:solidFill>
                <a:latin typeface="Roboto Condensed"/>
              </a:rPr>
              <a:t>thầy</a:t>
            </a:r>
            <a:r>
              <a:rPr lang="en-US" sz="1400" dirty="0">
                <a:solidFill>
                  <a:srgbClr val="000000"/>
                </a:solidFill>
                <a:latin typeface="Roboto Condensed"/>
              </a:rPr>
              <a:t> </a:t>
            </a:r>
            <a:r>
              <a:rPr lang="en-US" sz="1400" dirty="0" err="1">
                <a:solidFill>
                  <a:srgbClr val="000000"/>
                </a:solidFill>
                <a:latin typeface="Roboto Condensed"/>
              </a:rPr>
              <a:t>Đuy-sen</a:t>
            </a:r>
            <a:r>
              <a:rPr lang="en-US" sz="1400" dirty="0">
                <a:solidFill>
                  <a:srgbClr val="000000"/>
                </a:solidFill>
                <a:latin typeface="Roboto Condensed"/>
              </a:rPr>
              <a:t> </a:t>
            </a:r>
            <a:r>
              <a:rPr lang="en-US" sz="1400" dirty="0" err="1">
                <a:solidFill>
                  <a:srgbClr val="000000"/>
                </a:solidFill>
                <a:latin typeface="Roboto Condensed"/>
              </a:rPr>
              <a:t>bắt</a:t>
            </a:r>
            <a:r>
              <a:rPr lang="en-US" sz="1400" dirty="0">
                <a:solidFill>
                  <a:srgbClr val="000000"/>
                </a:solidFill>
                <a:latin typeface="Roboto Condensed"/>
              </a:rPr>
              <a:t> </a:t>
            </a:r>
            <a:r>
              <a:rPr lang="en-US" sz="1400" dirty="0" err="1">
                <a:solidFill>
                  <a:srgbClr val="000000"/>
                </a:solidFill>
                <a:latin typeface="Roboto Condensed"/>
              </a:rPr>
              <a:t>gặp</a:t>
            </a:r>
            <a:r>
              <a:rPr lang="en-US" sz="1400" dirty="0">
                <a:solidFill>
                  <a:srgbClr val="000000"/>
                </a:solidFill>
                <a:latin typeface="Roboto Condensed"/>
              </a:rPr>
              <a:t> </a:t>
            </a:r>
            <a:r>
              <a:rPr lang="en-US" sz="1400" dirty="0" err="1">
                <a:solidFill>
                  <a:srgbClr val="000000"/>
                </a:solidFill>
                <a:latin typeface="Roboto Condensed"/>
              </a:rPr>
              <a:t>cùng</a:t>
            </a:r>
            <a:r>
              <a:rPr lang="en-US" sz="1400" dirty="0">
                <a:solidFill>
                  <a:srgbClr val="000000"/>
                </a:solidFill>
                <a:latin typeface="Roboto Condensed"/>
              </a:rPr>
              <a:t> </a:t>
            </a:r>
            <a:r>
              <a:rPr lang="en-US" sz="1400" dirty="0" err="1">
                <a:solidFill>
                  <a:srgbClr val="000000"/>
                </a:solidFill>
                <a:latin typeface="Roboto Condensed"/>
              </a:rPr>
              <a:t>những</a:t>
            </a:r>
            <a:r>
              <a:rPr lang="en-US" sz="1400" dirty="0">
                <a:solidFill>
                  <a:srgbClr val="000000"/>
                </a:solidFill>
                <a:latin typeface="Roboto Condensed"/>
              </a:rPr>
              <a:t> bao </a:t>
            </a:r>
            <a:r>
              <a:rPr lang="en-US" sz="1400" dirty="0" err="1">
                <a:solidFill>
                  <a:srgbClr val="000000"/>
                </a:solidFill>
                <a:latin typeface="Roboto Condensed"/>
              </a:rPr>
              <a:t>ki-giắc</a:t>
            </a:r>
            <a:endParaRPr lang="en-US" sz="1400" dirty="0">
              <a:solidFill>
                <a:srgbClr val="000000"/>
              </a:solidFill>
              <a:latin typeface="Roboto Condensed"/>
            </a:endParaRPr>
          </a:p>
          <a:p>
            <a:pPr marL="356236" lvl="1" indent="-178118" algn="just">
              <a:lnSpc>
                <a:spcPts val="2145"/>
              </a:lnSpc>
              <a:buFont typeface="Arial"/>
              <a:buChar char="•"/>
            </a:pPr>
            <a:r>
              <a:rPr lang="en-US" sz="1400" dirty="0" err="1">
                <a:solidFill>
                  <a:srgbClr val="000000"/>
                </a:solidFill>
                <a:latin typeface="Roboto Condensed"/>
              </a:rPr>
              <a:t>Lặng</a:t>
            </a:r>
            <a:r>
              <a:rPr lang="en-US" sz="1400" dirty="0">
                <a:solidFill>
                  <a:srgbClr val="000000"/>
                </a:solidFill>
                <a:latin typeface="Roboto Condensed"/>
              </a:rPr>
              <a:t> </a:t>
            </a:r>
            <a:r>
              <a:rPr lang="en-US" sz="1400" dirty="0" err="1">
                <a:solidFill>
                  <a:srgbClr val="000000"/>
                </a:solidFill>
                <a:latin typeface="Roboto Condensed"/>
              </a:rPr>
              <a:t>thinh</a:t>
            </a:r>
            <a:r>
              <a:rPr lang="en-US" sz="1400" dirty="0">
                <a:solidFill>
                  <a:srgbClr val="000000"/>
                </a:solidFill>
                <a:latin typeface="Roboto Condensed"/>
              </a:rPr>
              <a:t> </a:t>
            </a:r>
            <a:r>
              <a:rPr lang="en-US" sz="1400" dirty="0" err="1">
                <a:solidFill>
                  <a:srgbClr val="000000"/>
                </a:solidFill>
                <a:latin typeface="Roboto Condensed"/>
              </a:rPr>
              <a:t>khi</a:t>
            </a:r>
            <a:r>
              <a:rPr lang="en-US" sz="1400" dirty="0">
                <a:solidFill>
                  <a:srgbClr val="000000"/>
                </a:solidFill>
                <a:latin typeface="Roboto Condensed"/>
              </a:rPr>
              <a:t> </a:t>
            </a:r>
            <a:r>
              <a:rPr lang="en-US" sz="1400" dirty="0" err="1">
                <a:solidFill>
                  <a:srgbClr val="000000"/>
                </a:solidFill>
                <a:latin typeface="Roboto Condensed"/>
              </a:rPr>
              <a:t>thầy</a:t>
            </a:r>
            <a:r>
              <a:rPr lang="en-US" sz="1400" dirty="0">
                <a:solidFill>
                  <a:srgbClr val="000000"/>
                </a:solidFill>
                <a:latin typeface="Roboto Condensed"/>
              </a:rPr>
              <a:t> </a:t>
            </a:r>
            <a:r>
              <a:rPr lang="en-US" sz="1400" dirty="0" err="1">
                <a:solidFill>
                  <a:srgbClr val="000000"/>
                </a:solidFill>
                <a:latin typeface="Roboto Condensed"/>
              </a:rPr>
              <a:t>hỏi</a:t>
            </a:r>
            <a:r>
              <a:rPr lang="en-US" sz="1400" dirty="0">
                <a:solidFill>
                  <a:srgbClr val="000000"/>
                </a:solidFill>
                <a:latin typeface="Roboto Condensed"/>
              </a:rPr>
              <a:t> </a:t>
            </a:r>
            <a:r>
              <a:rPr lang="en-US" sz="1400" dirty="0" err="1">
                <a:solidFill>
                  <a:srgbClr val="000000"/>
                </a:solidFill>
                <a:latin typeface="Roboto Condensed"/>
              </a:rPr>
              <a:t>về</a:t>
            </a:r>
            <a:r>
              <a:rPr lang="en-US" sz="1400" dirty="0">
                <a:solidFill>
                  <a:srgbClr val="000000"/>
                </a:solidFill>
                <a:latin typeface="Roboto Condensed"/>
              </a:rPr>
              <a:t> cha </a:t>
            </a:r>
            <a:r>
              <a:rPr lang="en-US" sz="1400" dirty="0" err="1">
                <a:solidFill>
                  <a:srgbClr val="000000"/>
                </a:solidFill>
                <a:latin typeface="Roboto Condensed"/>
              </a:rPr>
              <a:t>mẹ</a:t>
            </a:r>
            <a:r>
              <a:rPr lang="en-US" sz="1400" dirty="0">
                <a:solidFill>
                  <a:srgbClr val="000000"/>
                </a:solidFill>
                <a:latin typeface="Roboto Condensed"/>
              </a:rPr>
              <a:t>, </a:t>
            </a:r>
            <a:r>
              <a:rPr lang="en-US" sz="1400" dirty="0" err="1">
                <a:solidFill>
                  <a:srgbClr val="000000"/>
                </a:solidFill>
                <a:latin typeface="Roboto Condensed"/>
              </a:rPr>
              <a:t>không</a:t>
            </a:r>
            <a:r>
              <a:rPr lang="en-US" sz="1400" dirty="0">
                <a:solidFill>
                  <a:srgbClr val="000000"/>
                </a:solidFill>
                <a:latin typeface="Roboto Condensed"/>
              </a:rPr>
              <a:t> </a:t>
            </a:r>
            <a:r>
              <a:rPr lang="en-US" sz="1400" dirty="0" err="1">
                <a:solidFill>
                  <a:srgbClr val="000000"/>
                </a:solidFill>
                <a:latin typeface="Roboto Condensed"/>
              </a:rPr>
              <a:t>thích</a:t>
            </a:r>
            <a:r>
              <a:rPr lang="en-US" sz="1400" dirty="0">
                <a:solidFill>
                  <a:srgbClr val="000000"/>
                </a:solidFill>
                <a:latin typeface="Roboto Condensed"/>
              </a:rPr>
              <a:t> ai </a:t>
            </a:r>
            <a:r>
              <a:rPr lang="en-US" sz="1400" dirty="0" err="1">
                <a:solidFill>
                  <a:srgbClr val="000000"/>
                </a:solidFill>
                <a:latin typeface="Roboto Condensed"/>
              </a:rPr>
              <a:t>thương</a:t>
            </a:r>
            <a:r>
              <a:rPr lang="en-US" sz="1400" dirty="0">
                <a:solidFill>
                  <a:srgbClr val="000000"/>
                </a:solidFill>
                <a:latin typeface="Roboto Condensed"/>
              </a:rPr>
              <a:t> </a:t>
            </a:r>
            <a:r>
              <a:rPr lang="en-US" sz="1400" dirty="0" err="1">
                <a:solidFill>
                  <a:srgbClr val="000000"/>
                </a:solidFill>
                <a:latin typeface="Roboto Condensed"/>
              </a:rPr>
              <a:t>hại</a:t>
            </a:r>
            <a:endParaRPr lang="en-US" sz="1400" dirty="0">
              <a:solidFill>
                <a:srgbClr val="000000"/>
              </a:solidFill>
              <a:latin typeface="Roboto Condensed"/>
            </a:endParaRPr>
          </a:p>
          <a:p>
            <a:pPr marL="356236" lvl="1" indent="-178118" algn="just">
              <a:lnSpc>
                <a:spcPts val="2145"/>
              </a:lnSpc>
              <a:buFont typeface="Arial"/>
              <a:buChar char="•"/>
            </a:pPr>
            <a:r>
              <a:rPr lang="en-US" sz="1400" dirty="0" err="1">
                <a:solidFill>
                  <a:srgbClr val="000000"/>
                </a:solidFill>
                <a:latin typeface="Roboto Condensed"/>
              </a:rPr>
              <a:t>Nuốt</a:t>
            </a:r>
            <a:r>
              <a:rPr lang="en-US" sz="1400" dirty="0">
                <a:solidFill>
                  <a:srgbClr val="000000"/>
                </a:solidFill>
                <a:latin typeface="Roboto Condensed"/>
              </a:rPr>
              <a:t> </a:t>
            </a:r>
            <a:r>
              <a:rPr lang="en-US" sz="1400" dirty="0" err="1">
                <a:solidFill>
                  <a:srgbClr val="000000"/>
                </a:solidFill>
                <a:latin typeface="Roboto Condensed"/>
              </a:rPr>
              <a:t>những</a:t>
            </a:r>
            <a:r>
              <a:rPr lang="en-US" sz="1400" dirty="0">
                <a:solidFill>
                  <a:srgbClr val="000000"/>
                </a:solidFill>
                <a:latin typeface="Roboto Condensed"/>
              </a:rPr>
              <a:t> </a:t>
            </a:r>
            <a:r>
              <a:rPr lang="en-US" sz="1400" dirty="0" err="1">
                <a:solidFill>
                  <a:srgbClr val="000000"/>
                </a:solidFill>
                <a:latin typeface="Roboto Condensed"/>
              </a:rPr>
              <a:t>giọt</a:t>
            </a:r>
            <a:r>
              <a:rPr lang="en-US" sz="1400" dirty="0">
                <a:solidFill>
                  <a:srgbClr val="000000"/>
                </a:solidFill>
                <a:latin typeface="Roboto Condensed"/>
              </a:rPr>
              <a:t> </a:t>
            </a:r>
            <a:r>
              <a:rPr lang="en-US" sz="1400" dirty="0" err="1">
                <a:solidFill>
                  <a:srgbClr val="000000"/>
                </a:solidFill>
                <a:latin typeface="Roboto Condensed"/>
              </a:rPr>
              <a:t>lệ</a:t>
            </a:r>
            <a:r>
              <a:rPr lang="en-US" sz="1400" dirty="0">
                <a:solidFill>
                  <a:srgbClr val="000000"/>
                </a:solidFill>
                <a:latin typeface="Roboto Condensed"/>
              </a:rPr>
              <a:t> </a:t>
            </a:r>
            <a:r>
              <a:rPr lang="en-US" sz="1400" dirty="0" err="1">
                <a:solidFill>
                  <a:srgbClr val="000000"/>
                </a:solidFill>
                <a:latin typeface="Roboto Condensed"/>
              </a:rPr>
              <a:t>căm</a:t>
            </a:r>
            <a:r>
              <a:rPr lang="en-US" sz="1400" dirty="0">
                <a:solidFill>
                  <a:srgbClr val="000000"/>
                </a:solidFill>
                <a:latin typeface="Roboto Condensed"/>
              </a:rPr>
              <a:t> </a:t>
            </a:r>
            <a:r>
              <a:rPr lang="en-US" sz="1400" dirty="0" err="1">
                <a:solidFill>
                  <a:srgbClr val="000000"/>
                </a:solidFill>
                <a:latin typeface="Roboto Condensed"/>
              </a:rPr>
              <a:t>uất</a:t>
            </a:r>
            <a:r>
              <a:rPr lang="en-US" sz="1400" dirty="0">
                <a:solidFill>
                  <a:srgbClr val="000000"/>
                </a:solidFill>
                <a:latin typeface="Roboto Condensed"/>
              </a:rPr>
              <a:t> </a:t>
            </a:r>
            <a:r>
              <a:rPr lang="en-US" sz="1400" dirty="0" err="1">
                <a:solidFill>
                  <a:srgbClr val="000000"/>
                </a:solidFill>
                <a:latin typeface="Roboto Condensed"/>
              </a:rPr>
              <a:t>khi</a:t>
            </a:r>
            <a:r>
              <a:rPr lang="en-US" sz="1400" dirty="0">
                <a:solidFill>
                  <a:srgbClr val="000000"/>
                </a:solidFill>
                <a:latin typeface="Roboto Condensed"/>
              </a:rPr>
              <a:t> </a:t>
            </a:r>
            <a:r>
              <a:rPr lang="en-US" sz="1400" dirty="0" err="1">
                <a:solidFill>
                  <a:srgbClr val="000000"/>
                </a:solidFill>
                <a:latin typeface="Roboto Condensed"/>
              </a:rPr>
              <a:t>những</a:t>
            </a:r>
            <a:r>
              <a:rPr lang="en-US" sz="1400" dirty="0">
                <a:solidFill>
                  <a:srgbClr val="000000"/>
                </a:solidFill>
                <a:latin typeface="Roboto Condensed"/>
              </a:rPr>
              <a:t> </a:t>
            </a:r>
            <a:r>
              <a:rPr lang="en-US" sz="1400" dirty="0" err="1">
                <a:solidFill>
                  <a:srgbClr val="000000"/>
                </a:solidFill>
                <a:latin typeface="Roboto Condensed"/>
              </a:rPr>
              <a:t>kẻ</a:t>
            </a:r>
            <a:r>
              <a:rPr lang="en-US" sz="1400" dirty="0">
                <a:solidFill>
                  <a:srgbClr val="000000"/>
                </a:solidFill>
                <a:latin typeface="Roboto Condensed"/>
              </a:rPr>
              <a:t> </a:t>
            </a:r>
            <a:r>
              <a:rPr lang="en-US" sz="1400" dirty="0" err="1">
                <a:solidFill>
                  <a:srgbClr val="000000"/>
                </a:solidFill>
                <a:latin typeface="Roboto Condensed"/>
              </a:rPr>
              <a:t>mặc</a:t>
            </a:r>
            <a:r>
              <a:rPr lang="en-US" sz="1400" dirty="0">
                <a:solidFill>
                  <a:srgbClr val="000000"/>
                </a:solidFill>
                <a:latin typeface="Roboto Condensed"/>
              </a:rPr>
              <a:t> </a:t>
            </a:r>
            <a:r>
              <a:rPr lang="en-US" sz="1400" dirty="0" err="1">
                <a:solidFill>
                  <a:srgbClr val="000000"/>
                </a:solidFill>
                <a:latin typeface="Roboto Condensed"/>
              </a:rPr>
              <a:t>áo</a:t>
            </a:r>
            <a:r>
              <a:rPr lang="en-US" sz="1400" dirty="0">
                <a:solidFill>
                  <a:srgbClr val="000000"/>
                </a:solidFill>
                <a:latin typeface="Roboto Condensed"/>
              </a:rPr>
              <a:t> </a:t>
            </a:r>
            <a:r>
              <a:rPr lang="en-US" sz="1400" dirty="0" err="1">
                <a:solidFill>
                  <a:srgbClr val="000000"/>
                </a:solidFill>
                <a:latin typeface="Roboto Condensed"/>
              </a:rPr>
              <a:t>lông</a:t>
            </a:r>
            <a:r>
              <a:rPr lang="en-US" sz="1400" dirty="0">
                <a:solidFill>
                  <a:srgbClr val="000000"/>
                </a:solidFill>
                <a:latin typeface="Roboto Condensed"/>
              </a:rPr>
              <a:t> </a:t>
            </a:r>
            <a:r>
              <a:rPr lang="en-US" sz="1400" dirty="0" err="1">
                <a:solidFill>
                  <a:srgbClr val="000000"/>
                </a:solidFill>
                <a:latin typeface="Roboto Condensed"/>
              </a:rPr>
              <a:t>cừu</a:t>
            </a:r>
            <a:r>
              <a:rPr lang="en-US" sz="1400" dirty="0">
                <a:solidFill>
                  <a:srgbClr val="000000"/>
                </a:solidFill>
                <a:latin typeface="Roboto Condensed"/>
              </a:rPr>
              <a:t> </a:t>
            </a:r>
            <a:r>
              <a:rPr lang="en-US" sz="1400" dirty="0" err="1">
                <a:solidFill>
                  <a:srgbClr val="000000"/>
                </a:solidFill>
                <a:latin typeface="Roboto Condensed"/>
              </a:rPr>
              <a:t>cười</a:t>
            </a:r>
            <a:r>
              <a:rPr lang="en-US" sz="1400" dirty="0">
                <a:solidFill>
                  <a:srgbClr val="000000"/>
                </a:solidFill>
                <a:latin typeface="Roboto Condensed"/>
              </a:rPr>
              <a:t> </a:t>
            </a:r>
            <a:r>
              <a:rPr lang="en-US" sz="1400" dirty="0" err="1">
                <a:solidFill>
                  <a:srgbClr val="000000"/>
                </a:solidFill>
                <a:latin typeface="Roboto Condensed"/>
              </a:rPr>
              <a:t>nhạo</a:t>
            </a:r>
            <a:r>
              <a:rPr lang="en-US" sz="1400" dirty="0">
                <a:solidFill>
                  <a:srgbClr val="000000"/>
                </a:solidFill>
                <a:latin typeface="Roboto Condensed"/>
              </a:rPr>
              <a:t>, </a:t>
            </a:r>
            <a:r>
              <a:rPr lang="en-US" sz="1400" dirty="0" err="1">
                <a:solidFill>
                  <a:srgbClr val="000000"/>
                </a:solidFill>
                <a:latin typeface="Roboto Condensed"/>
              </a:rPr>
              <a:t>khinh</a:t>
            </a:r>
            <a:r>
              <a:rPr lang="en-US" sz="1400" dirty="0">
                <a:solidFill>
                  <a:srgbClr val="000000"/>
                </a:solidFill>
                <a:latin typeface="Roboto Condensed"/>
              </a:rPr>
              <a:t> </a:t>
            </a:r>
            <a:r>
              <a:rPr lang="en-US" sz="1400" dirty="0" err="1">
                <a:solidFill>
                  <a:srgbClr val="000000"/>
                </a:solidFill>
                <a:latin typeface="Roboto Condensed"/>
              </a:rPr>
              <a:t>bỉ</a:t>
            </a:r>
            <a:r>
              <a:rPr lang="en-US" sz="1400" dirty="0">
                <a:solidFill>
                  <a:srgbClr val="000000"/>
                </a:solidFill>
                <a:latin typeface="Roboto Condensed"/>
              </a:rPr>
              <a:t> </a:t>
            </a:r>
            <a:r>
              <a:rPr lang="en-US" sz="1400" dirty="0" err="1">
                <a:solidFill>
                  <a:srgbClr val="000000"/>
                </a:solidFill>
                <a:latin typeface="Roboto Condensed"/>
              </a:rPr>
              <a:t>thầy</a:t>
            </a:r>
            <a:r>
              <a:rPr lang="en-US" sz="1400" dirty="0">
                <a:solidFill>
                  <a:srgbClr val="000000"/>
                </a:solidFill>
                <a:latin typeface="Roboto Condensed"/>
              </a:rPr>
              <a:t> </a:t>
            </a:r>
          </a:p>
          <a:p>
            <a:pPr marL="356236" lvl="1" indent="-178118" algn="just">
              <a:lnSpc>
                <a:spcPts val="2145"/>
              </a:lnSpc>
              <a:buFont typeface="Arial"/>
              <a:buChar char="•"/>
            </a:pPr>
            <a:r>
              <a:rPr lang="en-US" sz="1400" dirty="0">
                <a:solidFill>
                  <a:srgbClr val="000000"/>
                </a:solidFill>
                <a:latin typeface="Roboto Condensed"/>
              </a:rPr>
              <a:t>Sung </a:t>
            </a:r>
            <a:r>
              <a:rPr lang="en-US" sz="1400" dirty="0" err="1">
                <a:solidFill>
                  <a:srgbClr val="000000"/>
                </a:solidFill>
                <a:latin typeface="Roboto Condensed"/>
              </a:rPr>
              <a:t>sướng</a:t>
            </a:r>
            <a:r>
              <a:rPr lang="en-US" sz="1400" dirty="0">
                <a:solidFill>
                  <a:srgbClr val="000000"/>
                </a:solidFill>
                <a:latin typeface="Roboto Condensed"/>
              </a:rPr>
              <a:t>, </a:t>
            </a:r>
            <a:r>
              <a:rPr lang="en-US" sz="1400" dirty="0" err="1">
                <a:solidFill>
                  <a:srgbClr val="000000"/>
                </a:solidFill>
                <a:latin typeface="Roboto Condensed"/>
              </a:rPr>
              <a:t>hân</a:t>
            </a:r>
            <a:r>
              <a:rPr lang="en-US" sz="1400" dirty="0">
                <a:solidFill>
                  <a:srgbClr val="000000"/>
                </a:solidFill>
                <a:latin typeface="Roboto Condensed"/>
              </a:rPr>
              <a:t> </a:t>
            </a:r>
            <a:r>
              <a:rPr lang="en-US" sz="1400" dirty="0" err="1">
                <a:solidFill>
                  <a:srgbClr val="000000"/>
                </a:solidFill>
                <a:latin typeface="Roboto Condensed"/>
              </a:rPr>
              <a:t>hoan</a:t>
            </a:r>
            <a:r>
              <a:rPr lang="en-US" sz="1400" dirty="0">
                <a:solidFill>
                  <a:srgbClr val="000000"/>
                </a:solidFill>
                <a:latin typeface="Roboto Condensed"/>
              </a:rPr>
              <a:t> </a:t>
            </a:r>
            <a:r>
              <a:rPr lang="en-US" sz="1400" dirty="0" err="1">
                <a:solidFill>
                  <a:srgbClr val="000000"/>
                </a:solidFill>
                <a:latin typeface="Roboto Condensed"/>
              </a:rPr>
              <a:t>khi</a:t>
            </a:r>
            <a:r>
              <a:rPr lang="en-US" sz="1400" dirty="0">
                <a:solidFill>
                  <a:srgbClr val="000000"/>
                </a:solidFill>
                <a:latin typeface="Roboto Condensed"/>
              </a:rPr>
              <a:t> </a:t>
            </a:r>
            <a:r>
              <a:rPr lang="en-US" sz="1400" dirty="0" err="1">
                <a:solidFill>
                  <a:srgbClr val="000000"/>
                </a:solidFill>
                <a:latin typeface="Roboto Condensed"/>
              </a:rPr>
              <a:t>biết</a:t>
            </a:r>
            <a:r>
              <a:rPr lang="en-US" sz="1400" dirty="0">
                <a:solidFill>
                  <a:srgbClr val="000000"/>
                </a:solidFill>
                <a:latin typeface="Roboto Condensed"/>
              </a:rPr>
              <a:t> </a:t>
            </a:r>
            <a:r>
              <a:rPr lang="en-US" sz="1400" dirty="0" err="1">
                <a:solidFill>
                  <a:srgbClr val="000000"/>
                </a:solidFill>
                <a:latin typeface="Roboto Condensed"/>
              </a:rPr>
              <a:t>thầy</a:t>
            </a:r>
            <a:r>
              <a:rPr lang="en-US" sz="1400" dirty="0">
                <a:solidFill>
                  <a:srgbClr val="000000"/>
                </a:solidFill>
                <a:latin typeface="Roboto Condensed"/>
              </a:rPr>
              <a:t> </a:t>
            </a:r>
            <a:r>
              <a:rPr lang="en-US" sz="1400" dirty="0" err="1">
                <a:solidFill>
                  <a:srgbClr val="000000"/>
                </a:solidFill>
                <a:latin typeface="Roboto Condensed"/>
              </a:rPr>
              <a:t>Đuy-sen</a:t>
            </a:r>
            <a:r>
              <a:rPr lang="en-US" sz="1400" dirty="0">
                <a:solidFill>
                  <a:srgbClr val="000000"/>
                </a:solidFill>
                <a:latin typeface="Roboto Condensed"/>
              </a:rPr>
              <a:t> </a:t>
            </a:r>
            <a:r>
              <a:rPr lang="en-US" sz="1400" dirty="0" err="1">
                <a:solidFill>
                  <a:srgbClr val="000000"/>
                </a:solidFill>
                <a:latin typeface="Roboto Condensed"/>
              </a:rPr>
              <a:t>hiểu</a:t>
            </a:r>
            <a:r>
              <a:rPr lang="en-US" sz="1400" dirty="0">
                <a:solidFill>
                  <a:srgbClr val="000000"/>
                </a:solidFill>
                <a:latin typeface="Roboto Condensed"/>
              </a:rPr>
              <a:t> </a:t>
            </a:r>
            <a:r>
              <a:rPr lang="en-US" sz="1400" dirty="0" err="1">
                <a:solidFill>
                  <a:srgbClr val="000000"/>
                </a:solidFill>
                <a:latin typeface="Roboto Condensed"/>
              </a:rPr>
              <a:t>và</a:t>
            </a:r>
            <a:r>
              <a:rPr lang="en-US" sz="1400" dirty="0">
                <a:solidFill>
                  <a:srgbClr val="000000"/>
                </a:solidFill>
                <a:latin typeface="Roboto Condensed"/>
              </a:rPr>
              <a:t> </a:t>
            </a:r>
            <a:r>
              <a:rPr lang="en-US" sz="1400" dirty="0" err="1">
                <a:solidFill>
                  <a:srgbClr val="000000"/>
                </a:solidFill>
                <a:latin typeface="Roboto Condensed"/>
              </a:rPr>
              <a:t>trân</a:t>
            </a:r>
            <a:r>
              <a:rPr lang="en-US" sz="1400" dirty="0">
                <a:solidFill>
                  <a:srgbClr val="000000"/>
                </a:solidFill>
                <a:latin typeface="Roboto Condensed"/>
              </a:rPr>
              <a:t> </a:t>
            </a:r>
            <a:r>
              <a:rPr lang="en-US" sz="1400" dirty="0" err="1">
                <a:solidFill>
                  <a:srgbClr val="000000"/>
                </a:solidFill>
                <a:latin typeface="Roboto Condensed"/>
              </a:rPr>
              <a:t>trọng</a:t>
            </a:r>
            <a:r>
              <a:rPr lang="en-US" sz="1400" dirty="0">
                <a:solidFill>
                  <a:srgbClr val="000000"/>
                </a:solidFill>
                <a:latin typeface="Roboto Condensed"/>
              </a:rPr>
              <a:t> </a:t>
            </a:r>
            <a:r>
              <a:rPr lang="en-US" sz="1400" dirty="0" err="1">
                <a:solidFill>
                  <a:srgbClr val="000000"/>
                </a:solidFill>
                <a:latin typeface="Roboto Condensed"/>
              </a:rPr>
              <a:t>những</a:t>
            </a:r>
            <a:r>
              <a:rPr lang="en-US" sz="1400" dirty="0">
                <a:solidFill>
                  <a:srgbClr val="000000"/>
                </a:solidFill>
                <a:latin typeface="Roboto Condensed"/>
              </a:rPr>
              <a:t> </a:t>
            </a:r>
            <a:r>
              <a:rPr lang="en-US" sz="1400" dirty="0" err="1">
                <a:solidFill>
                  <a:srgbClr val="000000"/>
                </a:solidFill>
                <a:latin typeface="Roboto Condensed"/>
              </a:rPr>
              <a:t>hành</a:t>
            </a:r>
            <a:r>
              <a:rPr lang="en-US" sz="1400" dirty="0">
                <a:solidFill>
                  <a:srgbClr val="000000"/>
                </a:solidFill>
                <a:latin typeface="Roboto Condensed"/>
              </a:rPr>
              <a:t> </a:t>
            </a:r>
            <a:r>
              <a:rPr lang="en-US" sz="1400" dirty="0" err="1">
                <a:solidFill>
                  <a:srgbClr val="000000"/>
                </a:solidFill>
                <a:latin typeface="Roboto Condensed"/>
              </a:rPr>
              <a:t>động</a:t>
            </a:r>
            <a:r>
              <a:rPr lang="en-US" sz="1400" dirty="0">
                <a:solidFill>
                  <a:srgbClr val="000000"/>
                </a:solidFill>
                <a:latin typeface="Roboto Condensed"/>
              </a:rPr>
              <a:t> </a:t>
            </a:r>
            <a:r>
              <a:rPr lang="en-US" sz="1400" dirty="0" err="1">
                <a:solidFill>
                  <a:srgbClr val="000000"/>
                </a:solidFill>
                <a:latin typeface="Roboto Condensed"/>
              </a:rPr>
              <a:t>nhỏ</a:t>
            </a:r>
            <a:r>
              <a:rPr lang="en-US" sz="1400" dirty="0">
                <a:solidFill>
                  <a:srgbClr val="000000"/>
                </a:solidFill>
                <a:latin typeface="Roboto Condensed"/>
              </a:rPr>
              <a:t> </a:t>
            </a:r>
            <a:r>
              <a:rPr lang="en-US" sz="1400" dirty="0" err="1">
                <a:solidFill>
                  <a:srgbClr val="000000"/>
                </a:solidFill>
                <a:latin typeface="Roboto Condensed"/>
              </a:rPr>
              <a:t>mọn</a:t>
            </a:r>
            <a:r>
              <a:rPr lang="en-US" sz="1400" dirty="0">
                <a:solidFill>
                  <a:srgbClr val="000000"/>
                </a:solidFill>
                <a:latin typeface="Roboto Condensed"/>
              </a:rPr>
              <a:t> </a:t>
            </a:r>
            <a:r>
              <a:rPr lang="en-US" sz="1400" dirty="0" err="1">
                <a:solidFill>
                  <a:srgbClr val="000000"/>
                </a:solidFill>
                <a:latin typeface="Roboto Condensed"/>
              </a:rPr>
              <a:t>của</a:t>
            </a:r>
            <a:r>
              <a:rPr lang="en-US" sz="1400" dirty="0">
                <a:solidFill>
                  <a:srgbClr val="000000"/>
                </a:solidFill>
                <a:latin typeface="Roboto Condensed"/>
              </a:rPr>
              <a:t> </a:t>
            </a:r>
            <a:r>
              <a:rPr lang="en-US" sz="1400" dirty="0" err="1">
                <a:solidFill>
                  <a:srgbClr val="000000"/>
                </a:solidFill>
                <a:latin typeface="Roboto Condensed"/>
              </a:rPr>
              <a:t>mình</a:t>
            </a:r>
            <a:endParaRPr lang="en-US" sz="1400" dirty="0">
              <a:solidFill>
                <a:srgbClr val="000000"/>
              </a:solidFill>
              <a:latin typeface="Roboto Condensed"/>
            </a:endParaRPr>
          </a:p>
          <a:p>
            <a:pPr algn="ctr">
              <a:lnSpc>
                <a:spcPts val="2275"/>
              </a:lnSpc>
            </a:pPr>
            <a:endParaRPr lang="en-US" sz="1650" dirty="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592639" y="0"/>
            <a:ext cx="2612557" cy="366447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5401" y="-1566525"/>
            <a:ext cx="6017766" cy="6039728"/>
          </a:xfrm>
          <a:prstGeom prst="rect">
            <a:avLst/>
          </a:prstGeom>
        </p:spPr>
      </p:pic>
      <p:pic>
        <p:nvPicPr>
          <p:cNvPr id="4" name="Picture 4"/>
          <p:cNvPicPr>
            <a:picLocks noChangeAspect="1"/>
          </p:cNvPicPr>
          <p:nvPr/>
        </p:nvPicPr>
        <p:blipFill>
          <a:blip r:embed="rId5"/>
          <a:srcRect/>
          <a:stretch>
            <a:fillRect/>
          </a:stretch>
        </p:blipFill>
        <p:spPr>
          <a:xfrm>
            <a:off x="5277367" y="2170268"/>
            <a:ext cx="2085411" cy="5341342"/>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5640" y="123478"/>
            <a:ext cx="3346142" cy="2806506"/>
          </a:xfrm>
          <a:prstGeom prst="rect">
            <a:avLst/>
          </a:prstGeom>
        </p:spPr>
      </p:pic>
      <p:sp>
        <p:nvSpPr>
          <p:cNvPr id="8" name="TextBox 8"/>
          <p:cNvSpPr txBox="1"/>
          <p:nvPr/>
        </p:nvSpPr>
        <p:spPr>
          <a:xfrm>
            <a:off x="776692" y="604909"/>
            <a:ext cx="2862704" cy="1952458"/>
          </a:xfrm>
          <a:prstGeom prst="rect">
            <a:avLst/>
          </a:prstGeom>
        </p:spPr>
        <p:txBody>
          <a:bodyPr lIns="0" tIns="0" rIns="0" bIns="0" rtlCol="0" anchor="t">
            <a:spAutoFit/>
          </a:bodyPr>
          <a:lstStyle/>
          <a:p>
            <a:pPr algn="ctr">
              <a:lnSpc>
                <a:spcPts val="2660"/>
              </a:lnSpc>
            </a:pPr>
            <a:r>
              <a:rPr lang="en-US" sz="1900" dirty="0" err="1">
                <a:solidFill>
                  <a:srgbClr val="000000"/>
                </a:solidFill>
                <a:latin typeface="Roboto Condensed Bold"/>
              </a:rPr>
              <a:t>Suy</a:t>
            </a:r>
            <a:r>
              <a:rPr lang="en-US" sz="1900" dirty="0">
                <a:solidFill>
                  <a:srgbClr val="000000"/>
                </a:solidFill>
                <a:latin typeface="Roboto Condensed Bold"/>
              </a:rPr>
              <a:t> </a:t>
            </a:r>
            <a:r>
              <a:rPr lang="en-US" sz="1900" dirty="0" err="1">
                <a:solidFill>
                  <a:srgbClr val="000000"/>
                </a:solidFill>
                <a:latin typeface="Roboto Condensed Bold"/>
              </a:rPr>
              <a:t>nghĩ</a:t>
            </a:r>
            <a:r>
              <a:rPr lang="en-US" sz="1900" dirty="0">
                <a:solidFill>
                  <a:srgbClr val="000000"/>
                </a:solidFill>
                <a:latin typeface="Roboto Condensed Bold"/>
              </a:rPr>
              <a:t>, </a:t>
            </a:r>
          </a:p>
          <a:p>
            <a:pPr algn="ctr">
              <a:lnSpc>
                <a:spcPts val="2660"/>
              </a:lnSpc>
            </a:pPr>
            <a:r>
              <a:rPr lang="en-US" sz="1900" dirty="0" err="1">
                <a:solidFill>
                  <a:srgbClr val="000000"/>
                </a:solidFill>
                <a:latin typeface="Roboto Condensed Bold"/>
              </a:rPr>
              <a:t>ước</a:t>
            </a:r>
            <a:r>
              <a:rPr lang="en-US" sz="1900" dirty="0">
                <a:solidFill>
                  <a:srgbClr val="000000"/>
                </a:solidFill>
                <a:latin typeface="Roboto Condensed Bold"/>
              </a:rPr>
              <a:t> </a:t>
            </a:r>
            <a:r>
              <a:rPr lang="en-US" sz="1900" dirty="0" err="1">
                <a:solidFill>
                  <a:srgbClr val="000000"/>
                </a:solidFill>
                <a:latin typeface="Roboto Condensed Bold"/>
              </a:rPr>
              <a:t>mong</a:t>
            </a:r>
            <a:r>
              <a:rPr lang="en-US" sz="1900" dirty="0">
                <a:solidFill>
                  <a:srgbClr val="000000"/>
                </a:solidFill>
                <a:latin typeface="Roboto Condensed Bold"/>
              </a:rPr>
              <a:t>, </a:t>
            </a:r>
            <a:r>
              <a:rPr lang="en-US" sz="1900" dirty="0" err="1">
                <a:solidFill>
                  <a:srgbClr val="000000"/>
                </a:solidFill>
                <a:latin typeface="Roboto Condensed Bold"/>
              </a:rPr>
              <a:t>khát</a:t>
            </a:r>
            <a:r>
              <a:rPr lang="en-US" sz="1900" dirty="0">
                <a:solidFill>
                  <a:srgbClr val="000000"/>
                </a:solidFill>
                <a:latin typeface="Roboto Condensed Bold"/>
              </a:rPr>
              <a:t> khao:</a:t>
            </a:r>
          </a:p>
          <a:p>
            <a:pPr algn="just">
              <a:lnSpc>
                <a:spcPts val="2520"/>
              </a:lnSpc>
              <a:spcBef>
                <a:spcPct val="0"/>
              </a:spcBef>
            </a:pPr>
            <a:r>
              <a:rPr lang="en-US" dirty="0" err="1">
                <a:solidFill>
                  <a:srgbClr val="000000"/>
                </a:solidFill>
                <a:latin typeface="Roboto Condensed"/>
              </a:rPr>
              <a:t>Ước</a:t>
            </a:r>
            <a:r>
              <a:rPr lang="en-US" dirty="0">
                <a:solidFill>
                  <a:srgbClr val="000000"/>
                </a:solidFill>
                <a:latin typeface="Roboto Condensed"/>
              </a:rPr>
              <a:t> </a:t>
            </a:r>
            <a:r>
              <a:rPr lang="en-US" dirty="0" err="1">
                <a:solidFill>
                  <a:srgbClr val="000000"/>
                </a:solidFill>
                <a:latin typeface="Roboto Condensed"/>
              </a:rPr>
              <a:t>thầy</a:t>
            </a:r>
            <a:r>
              <a:rPr lang="en-US" dirty="0">
                <a:solidFill>
                  <a:srgbClr val="000000"/>
                </a:solidFill>
                <a:latin typeface="Roboto Condensed"/>
              </a:rPr>
              <a:t> </a:t>
            </a:r>
            <a:r>
              <a:rPr lang="en-US" dirty="0" err="1">
                <a:solidFill>
                  <a:srgbClr val="000000"/>
                </a:solidFill>
                <a:latin typeface="Roboto Condensed"/>
              </a:rPr>
              <a:t>Đuy-sen</a:t>
            </a:r>
            <a:r>
              <a:rPr lang="en-US" dirty="0">
                <a:solidFill>
                  <a:srgbClr val="000000"/>
                </a:solidFill>
                <a:latin typeface="Roboto Condensed"/>
              </a:rPr>
              <a:t> </a:t>
            </a:r>
            <a:r>
              <a:rPr lang="en-US" dirty="0" err="1">
                <a:solidFill>
                  <a:srgbClr val="000000"/>
                </a:solidFill>
                <a:latin typeface="Roboto Condensed"/>
              </a:rPr>
              <a:t>là</a:t>
            </a:r>
            <a:r>
              <a:rPr lang="en-US" dirty="0">
                <a:solidFill>
                  <a:srgbClr val="000000"/>
                </a:solidFill>
                <a:latin typeface="Roboto Condensed"/>
              </a:rPr>
              <a:t> </a:t>
            </a:r>
            <a:r>
              <a:rPr lang="en-US" dirty="0" err="1">
                <a:solidFill>
                  <a:srgbClr val="000000"/>
                </a:solidFill>
                <a:latin typeface="Roboto Condensed"/>
              </a:rPr>
              <a:t>anh</a:t>
            </a:r>
            <a:r>
              <a:rPr lang="en-US" dirty="0">
                <a:solidFill>
                  <a:srgbClr val="000000"/>
                </a:solidFill>
                <a:latin typeface="Roboto Condensed"/>
              </a:rPr>
              <a:t> </a:t>
            </a:r>
            <a:r>
              <a:rPr lang="en-US" dirty="0" err="1">
                <a:solidFill>
                  <a:srgbClr val="000000"/>
                </a:solidFill>
                <a:latin typeface="Roboto Condensed"/>
              </a:rPr>
              <a:t>ruột</a:t>
            </a:r>
            <a:r>
              <a:rPr lang="en-US" dirty="0">
                <a:solidFill>
                  <a:srgbClr val="000000"/>
                </a:solidFill>
                <a:latin typeface="Roboto Condensed"/>
              </a:rPr>
              <a:t>, </a:t>
            </a:r>
            <a:r>
              <a:rPr lang="en-US" dirty="0" err="1">
                <a:solidFill>
                  <a:srgbClr val="000000"/>
                </a:solidFill>
                <a:latin typeface="Roboto Condensed"/>
              </a:rPr>
              <a:t>ước</a:t>
            </a:r>
            <a:r>
              <a:rPr lang="en-US" dirty="0">
                <a:solidFill>
                  <a:srgbClr val="000000"/>
                </a:solidFill>
                <a:latin typeface="Roboto Condensed"/>
              </a:rPr>
              <a:t> </a:t>
            </a:r>
            <a:r>
              <a:rPr lang="en-US" dirty="0" err="1">
                <a:solidFill>
                  <a:srgbClr val="000000"/>
                </a:solidFill>
                <a:latin typeface="Roboto Condensed"/>
              </a:rPr>
              <a:t>được</a:t>
            </a:r>
            <a:r>
              <a:rPr lang="en-US" dirty="0">
                <a:solidFill>
                  <a:srgbClr val="000000"/>
                </a:solidFill>
                <a:latin typeface="Roboto Condensed"/>
              </a:rPr>
              <a:t> </a:t>
            </a:r>
            <a:r>
              <a:rPr lang="en-US" dirty="0" err="1">
                <a:solidFill>
                  <a:srgbClr val="000000"/>
                </a:solidFill>
                <a:latin typeface="Roboto Condensed"/>
              </a:rPr>
              <a:t>bá</a:t>
            </a:r>
            <a:r>
              <a:rPr lang="en-US" dirty="0">
                <a:solidFill>
                  <a:srgbClr val="000000"/>
                </a:solidFill>
                <a:latin typeface="Roboto Condensed"/>
              </a:rPr>
              <a:t> </a:t>
            </a:r>
            <a:r>
              <a:rPr lang="en-US" dirty="0" err="1">
                <a:solidFill>
                  <a:srgbClr val="000000"/>
                </a:solidFill>
                <a:latin typeface="Roboto Condensed"/>
              </a:rPr>
              <a:t>cổ</a:t>
            </a:r>
            <a:r>
              <a:rPr lang="en-US" dirty="0">
                <a:solidFill>
                  <a:srgbClr val="000000"/>
                </a:solidFill>
                <a:latin typeface="Roboto Condensed"/>
              </a:rPr>
              <a:t> </a:t>
            </a:r>
            <a:r>
              <a:rPr lang="en-US" dirty="0" err="1">
                <a:solidFill>
                  <a:srgbClr val="000000"/>
                </a:solidFill>
                <a:latin typeface="Roboto Condensed"/>
              </a:rPr>
              <a:t>thầy</a:t>
            </a:r>
            <a:r>
              <a:rPr lang="en-US" dirty="0">
                <a:solidFill>
                  <a:srgbClr val="000000"/>
                </a:solidFill>
                <a:latin typeface="Roboto Condensed"/>
              </a:rPr>
              <a:t>, </a:t>
            </a:r>
            <a:r>
              <a:rPr lang="en-US" dirty="0" err="1">
                <a:solidFill>
                  <a:srgbClr val="000000"/>
                </a:solidFill>
                <a:latin typeface="Roboto Condensed"/>
              </a:rPr>
              <a:t>nhắm</a:t>
            </a:r>
            <a:r>
              <a:rPr lang="en-US" dirty="0">
                <a:solidFill>
                  <a:srgbClr val="000000"/>
                </a:solidFill>
                <a:latin typeface="Roboto Condensed"/>
              </a:rPr>
              <a:t> </a:t>
            </a:r>
            <a:r>
              <a:rPr lang="en-US" dirty="0" err="1">
                <a:solidFill>
                  <a:srgbClr val="000000"/>
                </a:solidFill>
                <a:latin typeface="Roboto Condensed"/>
              </a:rPr>
              <a:t>nghiền</a:t>
            </a:r>
            <a:r>
              <a:rPr lang="en-US" dirty="0">
                <a:solidFill>
                  <a:srgbClr val="000000"/>
                </a:solidFill>
                <a:latin typeface="Roboto Condensed"/>
              </a:rPr>
              <a:t> </a:t>
            </a:r>
            <a:r>
              <a:rPr lang="en-US" dirty="0" err="1">
                <a:solidFill>
                  <a:srgbClr val="000000"/>
                </a:solidFill>
                <a:latin typeface="Roboto Condensed"/>
              </a:rPr>
              <a:t>mắt</a:t>
            </a:r>
            <a:r>
              <a:rPr lang="en-US" dirty="0">
                <a:solidFill>
                  <a:srgbClr val="000000"/>
                </a:solidFill>
                <a:latin typeface="Roboto Condensed"/>
              </a:rPr>
              <a:t> </a:t>
            </a:r>
            <a:r>
              <a:rPr lang="en-US" dirty="0" err="1">
                <a:solidFill>
                  <a:srgbClr val="000000"/>
                </a:solidFill>
                <a:latin typeface="Roboto Condensed"/>
              </a:rPr>
              <a:t>lại</a:t>
            </a:r>
            <a:r>
              <a:rPr lang="en-US" dirty="0">
                <a:solidFill>
                  <a:srgbClr val="000000"/>
                </a:solidFill>
                <a:latin typeface="Roboto Condensed"/>
              </a:rPr>
              <a:t> </a:t>
            </a:r>
            <a:r>
              <a:rPr lang="en-US" dirty="0" err="1">
                <a:solidFill>
                  <a:srgbClr val="000000"/>
                </a:solidFill>
                <a:latin typeface="Roboto Condensed"/>
              </a:rPr>
              <a:t>và</a:t>
            </a:r>
            <a:r>
              <a:rPr lang="en-US" dirty="0">
                <a:solidFill>
                  <a:srgbClr val="000000"/>
                </a:solidFill>
                <a:latin typeface="Roboto Condensed"/>
              </a:rPr>
              <a:t> </a:t>
            </a:r>
            <a:r>
              <a:rPr lang="en-US" dirty="0" err="1">
                <a:solidFill>
                  <a:srgbClr val="000000"/>
                </a:solidFill>
                <a:latin typeface="Roboto Condensed"/>
              </a:rPr>
              <a:t>thủ</a:t>
            </a:r>
            <a:r>
              <a:rPr lang="en-US" dirty="0">
                <a:solidFill>
                  <a:srgbClr val="000000"/>
                </a:solidFill>
                <a:latin typeface="Roboto Condensed"/>
              </a:rPr>
              <a:t> </a:t>
            </a:r>
            <a:r>
              <a:rPr lang="en-US" dirty="0" err="1">
                <a:solidFill>
                  <a:srgbClr val="000000"/>
                </a:solidFill>
                <a:latin typeface="Roboto Condensed"/>
              </a:rPr>
              <a:t>thỉ</a:t>
            </a:r>
            <a:r>
              <a:rPr lang="en-US" dirty="0">
                <a:solidFill>
                  <a:srgbClr val="000000"/>
                </a:solidFill>
                <a:latin typeface="Roboto Condensed"/>
              </a:rPr>
              <a:t> </a:t>
            </a:r>
            <a:r>
              <a:rPr lang="en-US" dirty="0" err="1">
                <a:solidFill>
                  <a:srgbClr val="000000"/>
                </a:solidFill>
                <a:latin typeface="Roboto Condensed"/>
              </a:rPr>
              <a:t>với</a:t>
            </a:r>
            <a:r>
              <a:rPr lang="en-US" dirty="0">
                <a:solidFill>
                  <a:srgbClr val="000000"/>
                </a:solidFill>
                <a:latin typeface="Roboto Condensed"/>
              </a:rPr>
              <a:t> </a:t>
            </a:r>
            <a:r>
              <a:rPr lang="en-US" dirty="0" err="1">
                <a:solidFill>
                  <a:srgbClr val="000000"/>
                </a:solidFill>
                <a:latin typeface="Roboto Condensed"/>
              </a:rPr>
              <a:t>thầy</a:t>
            </a:r>
            <a:r>
              <a:rPr lang="en-US" dirty="0">
                <a:solidFill>
                  <a:srgbClr val="000000"/>
                </a:solidFill>
                <a:latin typeface="Roboto Condensed"/>
              </a:rPr>
              <a:t> </a:t>
            </a:r>
            <a:r>
              <a:rPr lang="en-US" dirty="0" err="1">
                <a:solidFill>
                  <a:srgbClr val="000000"/>
                </a:solidFill>
                <a:latin typeface="Roboto Condensed"/>
              </a:rPr>
              <a:t>những</a:t>
            </a:r>
            <a:r>
              <a:rPr lang="en-US" dirty="0">
                <a:solidFill>
                  <a:srgbClr val="000000"/>
                </a:solidFill>
                <a:latin typeface="Roboto Condensed"/>
              </a:rPr>
              <a:t> </a:t>
            </a:r>
            <a:r>
              <a:rPr lang="en-US" dirty="0" err="1">
                <a:solidFill>
                  <a:srgbClr val="000000"/>
                </a:solidFill>
                <a:latin typeface="Roboto Condensed"/>
              </a:rPr>
              <a:t>lời</a:t>
            </a:r>
            <a:r>
              <a:rPr lang="en-US" dirty="0">
                <a:solidFill>
                  <a:srgbClr val="000000"/>
                </a:solidFill>
                <a:latin typeface="Roboto Condensed"/>
              </a:rPr>
              <a:t> </a:t>
            </a:r>
            <a:r>
              <a:rPr lang="en-US" dirty="0" err="1">
                <a:solidFill>
                  <a:srgbClr val="000000"/>
                </a:solidFill>
                <a:latin typeface="Roboto Condensed"/>
              </a:rPr>
              <a:t>đẹp</a:t>
            </a:r>
            <a:r>
              <a:rPr lang="en-US" dirty="0">
                <a:solidFill>
                  <a:srgbClr val="000000"/>
                </a:solidFill>
                <a:latin typeface="Roboto Condensed"/>
              </a:rPr>
              <a:t> </a:t>
            </a:r>
            <a:r>
              <a:rPr lang="en-US" dirty="0" err="1">
                <a:solidFill>
                  <a:srgbClr val="000000"/>
                </a:solidFill>
                <a:latin typeface="Roboto Condensed"/>
              </a:rPr>
              <a:t>đẽ</a:t>
            </a:r>
            <a:r>
              <a:rPr lang="en-US" dirty="0">
                <a:solidFill>
                  <a:srgbClr val="000000"/>
                </a:solidFill>
                <a:latin typeface="Roboto Condensed"/>
              </a:rPr>
              <a:t> </a:t>
            </a:r>
            <a:r>
              <a:rPr lang="en-US" dirty="0" err="1">
                <a:solidFill>
                  <a:srgbClr val="000000"/>
                </a:solidFill>
                <a:latin typeface="Roboto Condensed"/>
              </a:rPr>
              <a:t>nhất</a:t>
            </a:r>
            <a:endParaRPr lang="en-US" dirty="0">
              <a:solidFill>
                <a:srgbClr val="000000"/>
              </a:solidFill>
              <a:latin typeface="Roboto Condensed"/>
            </a:endParaRPr>
          </a:p>
        </p:txBody>
      </p:sp>
      <p:pic>
        <p:nvPicPr>
          <p:cNvPr id="10" name="Picture 5">
            <a:extLst>
              <a:ext uri="{FF2B5EF4-FFF2-40B4-BE49-F238E27FC236}">
                <a16:creationId xmlns:a16="http://schemas.microsoft.com/office/drawing/2014/main" id="{D2B7A13C-7573-D948-BE55-A88DD9753A6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733" y="2854628"/>
            <a:ext cx="5796753" cy="2391161"/>
          </a:xfrm>
          <a:prstGeom prst="rect">
            <a:avLst/>
          </a:prstGeom>
        </p:spPr>
      </p:pic>
      <p:sp>
        <p:nvSpPr>
          <p:cNvPr id="11" name="TextBox 10">
            <a:extLst>
              <a:ext uri="{FF2B5EF4-FFF2-40B4-BE49-F238E27FC236}">
                <a16:creationId xmlns:a16="http://schemas.microsoft.com/office/drawing/2014/main" id="{CC2976EC-A602-C443-B72D-11104079E2BC}"/>
              </a:ext>
            </a:extLst>
          </p:cNvPr>
          <p:cNvSpPr txBox="1"/>
          <p:nvPr/>
        </p:nvSpPr>
        <p:spPr>
          <a:xfrm>
            <a:off x="655117" y="3411415"/>
            <a:ext cx="4311051" cy="1051570"/>
          </a:xfrm>
          <a:prstGeom prst="rect">
            <a:avLst/>
          </a:prstGeom>
        </p:spPr>
        <p:txBody>
          <a:bodyPr lIns="0" tIns="0" rIns="0" bIns="0" rtlCol="0" anchor="t">
            <a:spAutoFit/>
          </a:bodyPr>
          <a:lstStyle/>
          <a:p>
            <a:pPr algn="ctr">
              <a:lnSpc>
                <a:spcPts val="2800"/>
              </a:lnSpc>
              <a:spcBef>
                <a:spcPct val="0"/>
              </a:spcBef>
            </a:pPr>
            <a:r>
              <a:rPr lang="en-US" sz="2000" dirty="0" err="1">
                <a:solidFill>
                  <a:srgbClr val="000000"/>
                </a:solidFill>
                <a:latin typeface="Roboto Condensed Bold"/>
              </a:rPr>
              <a:t>Tính</a:t>
            </a:r>
            <a:r>
              <a:rPr lang="en-US" sz="2000" dirty="0">
                <a:solidFill>
                  <a:srgbClr val="000000"/>
                </a:solidFill>
                <a:latin typeface="Roboto Condensed Bold"/>
              </a:rPr>
              <a:t> </a:t>
            </a:r>
            <a:r>
              <a:rPr lang="en-US" sz="2000" dirty="0" err="1">
                <a:solidFill>
                  <a:srgbClr val="000000"/>
                </a:solidFill>
                <a:latin typeface="Roboto Condensed Bold"/>
              </a:rPr>
              <a:t>cách</a:t>
            </a:r>
            <a:r>
              <a:rPr lang="en-US" sz="2000" dirty="0">
                <a:solidFill>
                  <a:srgbClr val="000000"/>
                </a:solidFill>
                <a:latin typeface="Roboto Condensed Bold"/>
              </a:rPr>
              <a:t>: </a:t>
            </a:r>
            <a:r>
              <a:rPr lang="en-US" sz="2000" dirty="0">
                <a:solidFill>
                  <a:srgbClr val="000000"/>
                </a:solidFill>
                <a:latin typeface="Roboto Condensed"/>
              </a:rPr>
              <a:t>An-</a:t>
            </a:r>
            <a:r>
              <a:rPr lang="en-US" sz="2000" dirty="0" err="1">
                <a:solidFill>
                  <a:srgbClr val="000000"/>
                </a:solidFill>
                <a:latin typeface="Roboto Condensed"/>
              </a:rPr>
              <a:t>tư</a:t>
            </a:r>
            <a:r>
              <a:rPr lang="en-US" sz="2000" dirty="0">
                <a:solidFill>
                  <a:srgbClr val="000000"/>
                </a:solidFill>
                <a:latin typeface="Roboto Condensed"/>
              </a:rPr>
              <a:t>-</a:t>
            </a:r>
            <a:r>
              <a:rPr lang="en-US" sz="2000" dirty="0" err="1">
                <a:solidFill>
                  <a:srgbClr val="000000"/>
                </a:solidFill>
                <a:latin typeface="Roboto Condensed"/>
              </a:rPr>
              <a:t>nai</a:t>
            </a:r>
            <a:r>
              <a:rPr lang="en-US" sz="2000" dirty="0">
                <a:solidFill>
                  <a:srgbClr val="000000"/>
                </a:solidFill>
                <a:latin typeface="Roboto Condensed"/>
              </a:rPr>
              <a:t> </a:t>
            </a:r>
            <a:r>
              <a:rPr lang="en-US" sz="2000" dirty="0" err="1">
                <a:solidFill>
                  <a:srgbClr val="000000"/>
                </a:solidFill>
                <a:latin typeface="Roboto Condensed"/>
              </a:rPr>
              <a:t>là</a:t>
            </a:r>
            <a:r>
              <a:rPr lang="en-US" sz="2000" dirty="0">
                <a:solidFill>
                  <a:srgbClr val="000000"/>
                </a:solidFill>
                <a:latin typeface="Roboto Condensed"/>
              </a:rPr>
              <a:t> </a:t>
            </a:r>
            <a:r>
              <a:rPr lang="en-US" sz="2000" dirty="0" err="1">
                <a:solidFill>
                  <a:srgbClr val="000000"/>
                </a:solidFill>
                <a:latin typeface="Roboto Condensed"/>
              </a:rPr>
              <a:t>người</a:t>
            </a:r>
            <a:r>
              <a:rPr lang="en-US" sz="2000" dirty="0">
                <a:solidFill>
                  <a:srgbClr val="000000"/>
                </a:solidFill>
                <a:latin typeface="Roboto Condensed"/>
              </a:rPr>
              <a:t> </a:t>
            </a:r>
            <a:r>
              <a:rPr lang="en-US" sz="2000" dirty="0" err="1">
                <a:solidFill>
                  <a:srgbClr val="000000"/>
                </a:solidFill>
                <a:latin typeface="Roboto Condensed"/>
              </a:rPr>
              <a:t>cá</a:t>
            </a:r>
            <a:r>
              <a:rPr lang="en-US" sz="2000" dirty="0">
                <a:solidFill>
                  <a:srgbClr val="000000"/>
                </a:solidFill>
                <a:latin typeface="Roboto Condensed"/>
              </a:rPr>
              <a:t> </a:t>
            </a:r>
            <a:r>
              <a:rPr lang="en-US" sz="2000" dirty="0" err="1">
                <a:solidFill>
                  <a:srgbClr val="000000"/>
                </a:solidFill>
                <a:latin typeface="Roboto Condensed"/>
              </a:rPr>
              <a:t>tính</a:t>
            </a:r>
            <a:r>
              <a:rPr lang="en-US" sz="2000" dirty="0">
                <a:solidFill>
                  <a:srgbClr val="000000"/>
                </a:solidFill>
                <a:latin typeface="Roboto Condensed"/>
              </a:rPr>
              <a:t>, </a:t>
            </a:r>
            <a:r>
              <a:rPr lang="en-US" sz="2000" dirty="0" err="1">
                <a:solidFill>
                  <a:srgbClr val="000000"/>
                </a:solidFill>
                <a:latin typeface="Roboto Condensed"/>
              </a:rPr>
              <a:t>giàu</a:t>
            </a:r>
            <a:r>
              <a:rPr lang="en-US" sz="2000" dirty="0">
                <a:solidFill>
                  <a:srgbClr val="000000"/>
                </a:solidFill>
                <a:latin typeface="Roboto Condensed"/>
              </a:rPr>
              <a:t> </a:t>
            </a:r>
            <a:r>
              <a:rPr lang="en-US" sz="2000" dirty="0" err="1">
                <a:solidFill>
                  <a:srgbClr val="000000"/>
                </a:solidFill>
                <a:latin typeface="Roboto Condensed"/>
              </a:rPr>
              <a:t>tình</a:t>
            </a:r>
            <a:r>
              <a:rPr lang="en-US" sz="2000" dirty="0">
                <a:solidFill>
                  <a:srgbClr val="000000"/>
                </a:solidFill>
                <a:latin typeface="Roboto Condensed"/>
              </a:rPr>
              <a:t> </a:t>
            </a:r>
            <a:r>
              <a:rPr lang="en-US" sz="2000" dirty="0" err="1">
                <a:solidFill>
                  <a:srgbClr val="000000"/>
                </a:solidFill>
                <a:latin typeface="Roboto Condensed"/>
              </a:rPr>
              <a:t>cảm</a:t>
            </a:r>
            <a:r>
              <a:rPr lang="en-US" sz="2000" dirty="0">
                <a:solidFill>
                  <a:srgbClr val="000000"/>
                </a:solidFill>
                <a:latin typeface="Roboto Condensed"/>
              </a:rPr>
              <a:t>, </a:t>
            </a:r>
            <a:r>
              <a:rPr lang="en-US" sz="2000" dirty="0" err="1">
                <a:solidFill>
                  <a:srgbClr val="000000"/>
                </a:solidFill>
                <a:latin typeface="Roboto Condensed"/>
              </a:rPr>
              <a:t>yêu</a:t>
            </a:r>
            <a:r>
              <a:rPr lang="en-US" sz="2000" dirty="0">
                <a:solidFill>
                  <a:srgbClr val="000000"/>
                </a:solidFill>
                <a:latin typeface="Roboto Condensed"/>
              </a:rPr>
              <a:t> </a:t>
            </a:r>
            <a:r>
              <a:rPr lang="en-US" sz="2000" dirty="0" err="1">
                <a:solidFill>
                  <a:srgbClr val="000000"/>
                </a:solidFill>
                <a:latin typeface="Roboto Condensed"/>
              </a:rPr>
              <a:t>mến</a:t>
            </a:r>
            <a:r>
              <a:rPr lang="en-US" sz="2000" dirty="0">
                <a:solidFill>
                  <a:srgbClr val="000000"/>
                </a:solidFill>
                <a:latin typeface="Roboto Condensed"/>
              </a:rPr>
              <a:t> </a:t>
            </a:r>
            <a:r>
              <a:rPr lang="en-US" sz="2000" dirty="0" err="1">
                <a:solidFill>
                  <a:srgbClr val="000000"/>
                </a:solidFill>
                <a:latin typeface="Roboto Condensed"/>
              </a:rPr>
              <a:t>thầy</a:t>
            </a:r>
            <a:r>
              <a:rPr lang="en-US" sz="2000" dirty="0">
                <a:solidFill>
                  <a:srgbClr val="000000"/>
                </a:solidFill>
                <a:latin typeface="Roboto Condensed"/>
              </a:rPr>
              <a:t> </a:t>
            </a:r>
            <a:r>
              <a:rPr lang="en-US" sz="2000" dirty="0" err="1">
                <a:solidFill>
                  <a:srgbClr val="000000"/>
                </a:solidFill>
                <a:latin typeface="Roboto Condensed"/>
              </a:rPr>
              <a:t>Đuy-sen</a:t>
            </a:r>
            <a:r>
              <a:rPr lang="en-US" sz="2000" dirty="0">
                <a:solidFill>
                  <a:srgbClr val="000000"/>
                </a:solidFill>
                <a:latin typeface="Roboto Condensed"/>
              </a:rPr>
              <a:t>, </a:t>
            </a:r>
            <a:r>
              <a:rPr lang="en-US" sz="2000" dirty="0" err="1">
                <a:solidFill>
                  <a:srgbClr val="000000"/>
                </a:solidFill>
                <a:latin typeface="Roboto Condensed"/>
              </a:rPr>
              <a:t>căm</a:t>
            </a:r>
            <a:r>
              <a:rPr lang="en-US" sz="2000" dirty="0">
                <a:solidFill>
                  <a:srgbClr val="000000"/>
                </a:solidFill>
                <a:latin typeface="Roboto Condensed"/>
              </a:rPr>
              <a:t> </a:t>
            </a:r>
            <a:r>
              <a:rPr lang="en-US" sz="2000" dirty="0" err="1">
                <a:solidFill>
                  <a:srgbClr val="000000"/>
                </a:solidFill>
                <a:latin typeface="Roboto Condensed"/>
              </a:rPr>
              <a:t>ghét</a:t>
            </a:r>
            <a:r>
              <a:rPr lang="en-US" sz="2000" dirty="0">
                <a:solidFill>
                  <a:srgbClr val="000000"/>
                </a:solidFill>
                <a:latin typeface="Roboto Condensed"/>
              </a:rPr>
              <a:t> </a:t>
            </a:r>
            <a:r>
              <a:rPr lang="en-US" sz="2000" dirty="0" err="1">
                <a:solidFill>
                  <a:srgbClr val="000000"/>
                </a:solidFill>
                <a:latin typeface="Roboto Condensed"/>
              </a:rPr>
              <a:t>những</a:t>
            </a:r>
            <a:r>
              <a:rPr lang="en-US" sz="2000" dirty="0">
                <a:solidFill>
                  <a:srgbClr val="000000"/>
                </a:solidFill>
                <a:latin typeface="Roboto Condensed"/>
              </a:rPr>
              <a:t> </a:t>
            </a:r>
            <a:r>
              <a:rPr lang="en-US" sz="2000" dirty="0" err="1">
                <a:solidFill>
                  <a:srgbClr val="000000"/>
                </a:solidFill>
                <a:latin typeface="Roboto Condensed"/>
              </a:rPr>
              <a:t>kẻ</a:t>
            </a:r>
            <a:r>
              <a:rPr lang="en-US" sz="2000" dirty="0">
                <a:solidFill>
                  <a:srgbClr val="000000"/>
                </a:solidFill>
                <a:latin typeface="Roboto Condensed"/>
              </a:rPr>
              <a:t> </a:t>
            </a:r>
            <a:r>
              <a:rPr lang="en-US" sz="2000" dirty="0" err="1">
                <a:solidFill>
                  <a:srgbClr val="000000"/>
                </a:solidFill>
                <a:latin typeface="Roboto Condensed"/>
              </a:rPr>
              <a:t>nhà</a:t>
            </a:r>
            <a:r>
              <a:rPr lang="en-US" sz="2000" dirty="0">
                <a:solidFill>
                  <a:srgbClr val="000000"/>
                </a:solidFill>
                <a:latin typeface="Roboto Condensed"/>
              </a:rPr>
              <a:t> </a:t>
            </a:r>
            <a:r>
              <a:rPr lang="en-US" sz="2000" dirty="0" err="1">
                <a:solidFill>
                  <a:srgbClr val="000000"/>
                </a:solidFill>
                <a:latin typeface="Roboto Condensed"/>
              </a:rPr>
              <a:t>giàu</a:t>
            </a:r>
            <a:r>
              <a:rPr lang="en-US" sz="2000" dirty="0">
                <a:solidFill>
                  <a:srgbClr val="000000"/>
                </a:solidFill>
                <a:latin typeface="Roboto Condensed"/>
              </a:rPr>
              <a:t> </a:t>
            </a:r>
            <a:r>
              <a:rPr lang="en-US" sz="2000" dirty="0" err="1">
                <a:solidFill>
                  <a:srgbClr val="000000"/>
                </a:solidFill>
                <a:latin typeface="Roboto Condensed"/>
              </a:rPr>
              <a:t>xấu</a:t>
            </a:r>
            <a:r>
              <a:rPr lang="en-US" sz="2000" dirty="0">
                <a:solidFill>
                  <a:srgbClr val="000000"/>
                </a:solidFill>
                <a:latin typeface="Roboto Condensed"/>
              </a:rPr>
              <a:t> </a:t>
            </a:r>
            <a:r>
              <a:rPr lang="en-US" sz="2000" dirty="0" err="1">
                <a:solidFill>
                  <a:srgbClr val="000000"/>
                </a:solidFill>
                <a:latin typeface="Roboto Condensed"/>
              </a:rPr>
              <a:t>xa</a:t>
            </a:r>
            <a:endParaRPr lang="en-US" sz="2000" dirty="0">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52983" y="-1628471"/>
            <a:ext cx="2454471" cy="24634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79374">
            <a:off x="6490995" y="3955298"/>
            <a:ext cx="1723975" cy="161426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7625">
            <a:off x="6965215" y="3959623"/>
            <a:ext cx="869952" cy="1605617"/>
          </a:xfrm>
          <a:prstGeom prst="rect">
            <a:avLst/>
          </a:prstGeom>
        </p:spPr>
      </p:pic>
      <p:graphicFrame>
        <p:nvGraphicFramePr>
          <p:cNvPr id="5" name="Table 5"/>
          <p:cNvGraphicFramePr>
            <a:graphicFrameLocks noGrp="1"/>
          </p:cNvGraphicFramePr>
          <p:nvPr>
            <p:extLst>
              <p:ext uri="{D42A27DB-BD31-4B8C-83A1-F6EECF244321}">
                <p14:modId xmlns:p14="http://schemas.microsoft.com/office/powerpoint/2010/main" val="3631692805"/>
              </p:ext>
            </p:extLst>
          </p:nvPr>
        </p:nvGraphicFramePr>
        <p:xfrm>
          <a:off x="140895" y="816315"/>
          <a:ext cx="6772314" cy="3138488"/>
        </p:xfrm>
        <a:graphic>
          <a:graphicData uri="http://schemas.openxmlformats.org/drawingml/2006/table">
            <a:tbl>
              <a:tblPr/>
              <a:tblGrid>
                <a:gridCol w="3190914">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862485">
                <a:tc>
                  <a:txBody>
                    <a:bodyPr/>
                    <a:lstStyle/>
                    <a:p>
                      <a:pPr algn="ctr">
                        <a:defRPr/>
                      </a:pPr>
                      <a:r>
                        <a:rPr lang="en-US" sz="1500" b="1" dirty="0" err="1">
                          <a:solidFill>
                            <a:srgbClr val="000000"/>
                          </a:solidFill>
                          <a:latin typeface="Roboto Condensed" panose="02000000000000000000" pitchFamily="2" charset="0"/>
                          <a:ea typeface="Roboto Condensed" panose="02000000000000000000" pitchFamily="2" charset="0"/>
                        </a:rPr>
                        <a:t>Với</a:t>
                      </a:r>
                      <a:r>
                        <a:rPr lang="en-US" sz="1500" b="1" dirty="0">
                          <a:solidFill>
                            <a:srgbClr val="000000"/>
                          </a:solidFill>
                          <a:latin typeface="Roboto Condensed" panose="02000000000000000000" pitchFamily="2" charset="0"/>
                          <a:ea typeface="Roboto Condensed" panose="02000000000000000000" pitchFamily="2" charset="0"/>
                        </a:rPr>
                        <a:t> An-</a:t>
                      </a:r>
                      <a:r>
                        <a:rPr lang="en-US" sz="1500" b="1" dirty="0" err="1">
                          <a:solidFill>
                            <a:srgbClr val="000000"/>
                          </a:solidFill>
                          <a:latin typeface="Roboto Condensed" panose="02000000000000000000" pitchFamily="2" charset="0"/>
                          <a:ea typeface="Roboto Condensed" panose="02000000000000000000" pitchFamily="2" charset="0"/>
                        </a:rPr>
                        <a:t>tư</a:t>
                      </a:r>
                      <a:r>
                        <a:rPr lang="en-US" sz="1500" b="1" dirty="0">
                          <a:solidFill>
                            <a:srgbClr val="000000"/>
                          </a:solidFill>
                          <a:latin typeface="Roboto Condensed" panose="02000000000000000000" pitchFamily="2" charset="0"/>
                          <a:ea typeface="Roboto Condensed" panose="02000000000000000000" pitchFamily="2" charset="0"/>
                        </a:rPr>
                        <a:t>-</a:t>
                      </a:r>
                      <a:r>
                        <a:rPr lang="en-US" sz="1500" b="1" dirty="0" err="1">
                          <a:solidFill>
                            <a:srgbClr val="000000"/>
                          </a:solidFill>
                          <a:latin typeface="Roboto Condensed" panose="02000000000000000000" pitchFamily="2" charset="0"/>
                          <a:ea typeface="Roboto Condensed" panose="02000000000000000000" pitchFamily="2" charset="0"/>
                        </a:rPr>
                        <a:t>nai</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và</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các</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học</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trò</a:t>
                      </a:r>
                      <a:r>
                        <a:rPr lang="en-US" sz="1500" b="1" dirty="0">
                          <a:solidFill>
                            <a:srgbClr val="000000"/>
                          </a:solidFill>
                          <a:latin typeface="Roboto Condensed" panose="02000000000000000000" pitchFamily="2" charset="0"/>
                          <a:ea typeface="Roboto Condensed" panose="02000000000000000000" pitchFamily="2" charset="0"/>
                        </a:rPr>
                        <a:t>:</a:t>
                      </a:r>
                      <a:endParaRPr lang="en-US" sz="1500" b="1" dirty="0">
                        <a:latin typeface="Roboto Condensed" panose="02000000000000000000" pitchFamily="2" charset="0"/>
                        <a:ea typeface="Roboto Condensed" panose="02000000000000000000" pitchFamily="2" charset="0"/>
                      </a:endParaRPr>
                    </a:p>
                  </a:txBody>
                  <a:tcPr marL="45720" marR="45720" marT="22860" marB="2286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tc>
                  <a:txBody>
                    <a:bodyPr/>
                    <a:lstStyle/>
                    <a:p>
                      <a:pPr algn="ctr">
                        <a:defRPr/>
                      </a:pPr>
                      <a:r>
                        <a:rPr lang="en-US" sz="1500" b="1" dirty="0" err="1">
                          <a:solidFill>
                            <a:srgbClr val="000000"/>
                          </a:solidFill>
                          <a:latin typeface="Roboto Condensed" panose="02000000000000000000" pitchFamily="2" charset="0"/>
                          <a:ea typeface="Roboto Condensed" panose="02000000000000000000" pitchFamily="2" charset="0"/>
                        </a:rPr>
                        <a:t>Với</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những</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người</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nhà</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giàu</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đội</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mũ</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lông</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cáo</a:t>
                      </a:r>
                      <a:r>
                        <a:rPr lang="en-US" sz="1500" b="1" dirty="0">
                          <a:solidFill>
                            <a:srgbClr val="000000"/>
                          </a:solidFill>
                          <a:latin typeface="Roboto Condensed" panose="02000000000000000000" pitchFamily="2" charset="0"/>
                          <a:ea typeface="Roboto Condensed" panose="02000000000000000000" pitchFamily="2" charset="0"/>
                        </a:rPr>
                        <a:t> </a:t>
                      </a:r>
                      <a:r>
                        <a:rPr lang="en-US" sz="1500" b="1" dirty="0" err="1">
                          <a:solidFill>
                            <a:srgbClr val="000000"/>
                          </a:solidFill>
                          <a:latin typeface="Roboto Condensed" panose="02000000000000000000" pitchFamily="2" charset="0"/>
                          <a:ea typeface="Roboto Condensed" panose="02000000000000000000" pitchFamily="2" charset="0"/>
                        </a:rPr>
                        <a:t>đỏ</a:t>
                      </a:r>
                      <a:endParaRPr lang="en-US" sz="1500" b="1" dirty="0">
                        <a:latin typeface="Roboto Condensed" panose="02000000000000000000" pitchFamily="2" charset="0"/>
                        <a:ea typeface="Roboto Condensed" panose="02000000000000000000" pitchFamily="2" charset="0"/>
                      </a:endParaRPr>
                    </a:p>
                  </a:txBody>
                  <a:tcPr marL="45720" marR="45720" marT="22860" marB="2286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solidFill>
                      <a:srgbClr val="FFEBCD"/>
                    </a:solidFill>
                  </a:tcPr>
                </a:tc>
                <a:extLst>
                  <a:ext uri="{0D108BD9-81ED-4DB2-BD59-A6C34878D82A}">
                    <a16:rowId xmlns:a16="http://schemas.microsoft.com/office/drawing/2014/main" val="10000"/>
                  </a:ext>
                </a:extLst>
              </a:tr>
              <a:tr h="2276003">
                <a:tc>
                  <a:txBody>
                    <a:bodyPr/>
                    <a:lstStyle/>
                    <a:p>
                      <a:pPr marL="457200" indent="-457200" algn="just">
                        <a:lnSpc>
                          <a:spcPct val="130000"/>
                        </a:lnSpc>
                        <a:spcBef>
                          <a:spcPts val="200"/>
                        </a:spcBef>
                        <a:spcAft>
                          <a:spcPts val="200"/>
                        </a:spcAft>
                        <a:buFont typeface="Wingdings" panose="05000000000000000000" pitchFamily="2" charset="2"/>
                        <a:buChar char="v"/>
                        <a:defRPr/>
                      </a:pPr>
                      <a:r>
                        <a:rPr lang="en-US" sz="1500" dirty="0" err="1">
                          <a:latin typeface="Roboto Condensed" panose="02000000000000000000" pitchFamily="2" charset="0"/>
                          <a:ea typeface="Roboto Condensed" panose="02000000000000000000" pitchFamily="2" charset="0"/>
                        </a:rPr>
                        <a:t>Nói</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những</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lời</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dịu</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dàng</a:t>
                      </a:r>
                      <a:endParaRPr lang="en-US" sz="1500" dirty="0">
                        <a:latin typeface="Roboto Condensed" panose="02000000000000000000" pitchFamily="2" charset="0"/>
                        <a:ea typeface="Roboto Condensed" panose="02000000000000000000" pitchFamily="2" charset="0"/>
                      </a:endParaRPr>
                    </a:p>
                    <a:p>
                      <a:pPr marL="457200" indent="-457200" algn="just">
                        <a:lnSpc>
                          <a:spcPct val="130000"/>
                        </a:lnSpc>
                        <a:spcBef>
                          <a:spcPts val="200"/>
                        </a:spcBef>
                        <a:spcAft>
                          <a:spcPts val="200"/>
                        </a:spcAft>
                        <a:buFont typeface="Wingdings" panose="05000000000000000000" pitchFamily="2" charset="2"/>
                        <a:buChar char="v"/>
                      </a:pPr>
                      <a:r>
                        <a:rPr lang="en-US" sz="1500" dirty="0" err="1">
                          <a:latin typeface="Roboto Condensed" panose="02000000000000000000" pitchFamily="2" charset="0"/>
                          <a:ea typeface="Roboto Condensed" panose="02000000000000000000" pitchFamily="2" charset="0"/>
                        </a:rPr>
                        <a:t>Gần</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gũi</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thân</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thiện</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tâm</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lí</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hiểu</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tâm</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trạng</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suy</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nghĩ</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của</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các</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em</a:t>
                      </a:r>
                      <a:endParaRPr lang="en-US" sz="1500" dirty="0">
                        <a:latin typeface="Roboto Condensed" panose="02000000000000000000" pitchFamily="2" charset="0"/>
                        <a:ea typeface="Roboto Condensed" panose="02000000000000000000" pitchFamily="2" charset="0"/>
                      </a:endParaRPr>
                    </a:p>
                    <a:p>
                      <a:pPr marL="457200" indent="-457200" algn="just">
                        <a:lnSpc>
                          <a:spcPct val="130000"/>
                        </a:lnSpc>
                        <a:spcBef>
                          <a:spcPts val="200"/>
                        </a:spcBef>
                        <a:spcAft>
                          <a:spcPts val="200"/>
                        </a:spcAft>
                        <a:buFont typeface="Wingdings" panose="05000000000000000000" pitchFamily="2" charset="2"/>
                        <a:buChar char="v"/>
                      </a:pPr>
                      <a:r>
                        <a:rPr lang="en-US" sz="1500" dirty="0" err="1">
                          <a:latin typeface="Roboto Condensed" panose="02000000000000000000" pitchFamily="2" charset="0"/>
                          <a:ea typeface="Roboto Condensed" panose="02000000000000000000" pitchFamily="2" charset="0"/>
                        </a:rPr>
                        <a:t>Luôn</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giúp</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đỡ</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hết</a:t>
                      </a:r>
                      <a:r>
                        <a:rPr lang="en-US" sz="1500" dirty="0">
                          <a:latin typeface="Roboto Condensed" panose="02000000000000000000" pitchFamily="2" charset="0"/>
                          <a:ea typeface="Roboto Condensed" panose="02000000000000000000" pitchFamily="2" charset="0"/>
                        </a:rPr>
                        <a:t> </a:t>
                      </a:r>
                      <a:r>
                        <a:rPr lang="en-US" sz="1500" dirty="0" err="1">
                          <a:latin typeface="Roboto Condensed" panose="02000000000000000000" pitchFamily="2" charset="0"/>
                          <a:ea typeface="Roboto Condensed" panose="02000000000000000000" pitchFamily="2" charset="0"/>
                        </a:rPr>
                        <a:t>mình</a:t>
                      </a:r>
                      <a:endParaRPr lang="en-US" sz="1500" dirty="0">
                        <a:latin typeface="Roboto Condensed" panose="02000000000000000000" pitchFamily="2" charset="0"/>
                        <a:ea typeface="Roboto Condensed" panose="02000000000000000000" pitchFamily="2" charset="0"/>
                      </a:endParaRPr>
                    </a:p>
                    <a:p>
                      <a:pPr marL="457200" indent="-457200" algn="just">
                        <a:lnSpc>
                          <a:spcPct val="130000"/>
                        </a:lnSpc>
                        <a:spcBef>
                          <a:spcPts val="200"/>
                        </a:spcBef>
                        <a:spcAft>
                          <a:spcPts val="200"/>
                        </a:spcAft>
                        <a:buFont typeface="Wingdings" panose="05000000000000000000" pitchFamily="2" charset="2"/>
                        <a:buChar char="v"/>
                      </a:pPr>
                      <a:r>
                        <a:rPr lang="en-US" sz="1500" dirty="0">
                          <a:solidFill>
                            <a:srgbClr val="000000"/>
                          </a:solidFill>
                          <a:latin typeface="Roboto Condensed" panose="02000000000000000000" pitchFamily="2" charset="0"/>
                          <a:ea typeface="Roboto Condensed" panose="02000000000000000000" pitchFamily="2" charset="0"/>
                        </a:rPr>
                        <a:t>Khao </a:t>
                      </a:r>
                      <a:r>
                        <a:rPr lang="en-US" sz="1500" dirty="0" err="1">
                          <a:solidFill>
                            <a:srgbClr val="000000"/>
                          </a:solidFill>
                          <a:latin typeface="Roboto Condensed" panose="02000000000000000000" pitchFamily="2" charset="0"/>
                          <a:ea typeface="Roboto Condensed" panose="02000000000000000000" pitchFamily="2" charset="0"/>
                        </a:rPr>
                        <a:t>khát</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cho</a:t>
                      </a:r>
                      <a:r>
                        <a:rPr lang="en-US" sz="1500" dirty="0">
                          <a:solidFill>
                            <a:srgbClr val="000000"/>
                          </a:solidFill>
                          <a:latin typeface="Roboto Condensed" panose="02000000000000000000" pitchFamily="2" charset="0"/>
                          <a:ea typeface="Roboto Condensed" panose="02000000000000000000" pitchFamily="2" charset="0"/>
                        </a:rPr>
                        <a:t> An-</a:t>
                      </a:r>
                      <a:r>
                        <a:rPr lang="en-US" sz="1500" dirty="0" err="1">
                          <a:solidFill>
                            <a:srgbClr val="000000"/>
                          </a:solidFill>
                          <a:latin typeface="Roboto Condensed" panose="02000000000000000000" pitchFamily="2" charset="0"/>
                          <a:ea typeface="Roboto Condensed" panose="02000000000000000000" pitchFamily="2" charset="0"/>
                        </a:rPr>
                        <a:t>tư</a:t>
                      </a:r>
                      <a:r>
                        <a:rPr lang="en-US" sz="1500" dirty="0">
                          <a:solidFill>
                            <a:srgbClr val="000000"/>
                          </a:solidFill>
                          <a:latin typeface="Roboto Condensed" panose="02000000000000000000" pitchFamily="2" charset="0"/>
                          <a:ea typeface="Roboto Condensed" panose="02000000000000000000" pitchFamily="2" charset="0"/>
                        </a:rPr>
                        <a:t>-</a:t>
                      </a:r>
                      <a:r>
                        <a:rPr lang="en-US" sz="1500" dirty="0" err="1">
                          <a:solidFill>
                            <a:srgbClr val="000000"/>
                          </a:solidFill>
                          <a:latin typeface="Roboto Condensed" panose="02000000000000000000" pitchFamily="2" charset="0"/>
                          <a:ea typeface="Roboto Condensed" panose="02000000000000000000" pitchFamily="2" charset="0"/>
                        </a:rPr>
                        <a:t>nai</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được</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ra</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thành</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phố</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học</a:t>
                      </a:r>
                      <a:endParaRPr lang="en-US" sz="1500" dirty="0">
                        <a:solidFill>
                          <a:srgbClr val="000000"/>
                        </a:solidFill>
                        <a:latin typeface="Roboto Condensed" panose="02000000000000000000" pitchFamily="2" charset="0"/>
                        <a:ea typeface="Roboto Condensed" panose="02000000000000000000" pitchFamily="2" charset="0"/>
                      </a:endParaRPr>
                    </a:p>
                  </a:txBody>
                  <a:tcPr marL="45720" marR="45720" marT="22860" marB="2286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tc>
                  <a:txBody>
                    <a:bodyPr/>
                    <a:lstStyle/>
                    <a:p>
                      <a:pPr algn="just">
                        <a:defRPr/>
                      </a:pPr>
                      <a:r>
                        <a:rPr lang="en-US" sz="1500" dirty="0" err="1">
                          <a:solidFill>
                            <a:srgbClr val="000000"/>
                          </a:solidFill>
                          <a:latin typeface="Roboto Condensed" panose="02000000000000000000" pitchFamily="2" charset="0"/>
                          <a:ea typeface="Roboto Condensed" panose="02000000000000000000" pitchFamily="2" charset="0"/>
                        </a:rPr>
                        <a:t>Điềm</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tĩnh</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không</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để</a:t>
                      </a:r>
                      <a:r>
                        <a:rPr lang="en-US" sz="1500" dirty="0">
                          <a:solidFill>
                            <a:srgbClr val="000000"/>
                          </a:solidFill>
                          <a:latin typeface="Roboto Condensed" panose="02000000000000000000" pitchFamily="2" charset="0"/>
                          <a:ea typeface="Roboto Condensed" panose="02000000000000000000" pitchFamily="2" charset="0"/>
                        </a:rPr>
                        <a:t> ý </a:t>
                      </a:r>
                      <a:r>
                        <a:rPr lang="en-US" sz="1500" dirty="0" err="1">
                          <a:solidFill>
                            <a:srgbClr val="000000"/>
                          </a:solidFill>
                          <a:latin typeface="Roboto Condensed" panose="02000000000000000000" pitchFamily="2" charset="0"/>
                          <a:ea typeface="Roboto Condensed" panose="02000000000000000000" pitchFamily="2" charset="0"/>
                        </a:rPr>
                        <a:t>những</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lời</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lăng</a:t>
                      </a:r>
                      <a:r>
                        <a:rPr lang="en-US" sz="1500" dirty="0">
                          <a:solidFill>
                            <a:srgbClr val="000000"/>
                          </a:solidFill>
                          <a:latin typeface="Roboto Condensed" panose="02000000000000000000" pitchFamily="2" charset="0"/>
                          <a:ea typeface="Roboto Condensed" panose="02000000000000000000" pitchFamily="2" charset="0"/>
                        </a:rPr>
                        <a:t> </a:t>
                      </a:r>
                      <a:r>
                        <a:rPr lang="en-US" sz="1500" dirty="0" err="1">
                          <a:solidFill>
                            <a:srgbClr val="000000"/>
                          </a:solidFill>
                          <a:latin typeface="Roboto Condensed" panose="02000000000000000000" pitchFamily="2" charset="0"/>
                          <a:ea typeface="Roboto Condensed" panose="02000000000000000000" pitchFamily="2" charset="0"/>
                        </a:rPr>
                        <a:t>mạ</a:t>
                      </a:r>
                      <a:endParaRPr lang="en-US" sz="1500" dirty="0">
                        <a:latin typeface="Roboto Condensed" panose="02000000000000000000" pitchFamily="2" charset="0"/>
                        <a:ea typeface="Roboto Condensed" panose="02000000000000000000" pitchFamily="2" charset="0"/>
                      </a:endParaRPr>
                    </a:p>
                  </a:txBody>
                  <a:tcPr marL="45720" marR="45720" marT="22860" marB="22860" anchor="ctr">
                    <a:lnL w="38100" cap="flat" cmpd="sng" algn="ctr">
                      <a:solidFill>
                        <a:srgbClr val="FFD699"/>
                      </a:solidFill>
                      <a:prstDash val="solid"/>
                      <a:round/>
                      <a:headEnd type="none" w="med" len="med"/>
                      <a:tailEnd type="none" w="med" len="med"/>
                    </a:lnL>
                    <a:lnR w="38100" cap="flat" cmpd="sng" algn="ctr">
                      <a:solidFill>
                        <a:srgbClr val="FFD699"/>
                      </a:solidFill>
                      <a:prstDash val="solid"/>
                      <a:round/>
                      <a:headEnd type="none" w="med" len="med"/>
                      <a:tailEnd type="none" w="med" len="med"/>
                    </a:lnR>
                    <a:lnT w="38100" cap="flat" cmpd="sng" algn="ctr">
                      <a:solidFill>
                        <a:srgbClr val="FFD699"/>
                      </a:solidFill>
                      <a:prstDash val="solid"/>
                      <a:round/>
                      <a:headEnd type="none" w="med" len="med"/>
                      <a:tailEnd type="none" w="med" len="med"/>
                    </a:lnT>
                    <a:lnB w="38100" cap="flat" cmpd="sng" algn="ctr">
                      <a:solidFill>
                        <a:srgbClr val="FFD699"/>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Picture 6"/>
          <p:cNvPicPr>
            <a:picLocks noChangeAspect="1"/>
          </p:cNvPicPr>
          <p:nvPr/>
        </p:nvPicPr>
        <p:blipFill>
          <a:blip r:embed="rId8"/>
          <a:srcRect/>
          <a:stretch>
            <a:fillRect/>
          </a:stretch>
        </p:blipFill>
        <p:spPr>
          <a:xfrm>
            <a:off x="6657077" y="301069"/>
            <a:ext cx="2486923" cy="52151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30815" y="-930646"/>
            <a:ext cx="2454471" cy="24634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79374">
            <a:off x="5339163" y="3810907"/>
            <a:ext cx="1723975" cy="161426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47625">
            <a:off x="5912029" y="3815232"/>
            <a:ext cx="869952" cy="160561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0758" y="1872816"/>
            <a:ext cx="7378187" cy="3052725"/>
          </a:xfrm>
          <a:prstGeom prst="rect">
            <a:avLst/>
          </a:prstGeom>
        </p:spPr>
      </p:pic>
      <p:sp>
        <p:nvSpPr>
          <p:cNvPr id="9" name="TextBox 9"/>
          <p:cNvSpPr txBox="1"/>
          <p:nvPr/>
        </p:nvSpPr>
        <p:spPr>
          <a:xfrm>
            <a:off x="874028" y="2272866"/>
            <a:ext cx="5327123" cy="1773306"/>
          </a:xfrm>
          <a:prstGeom prst="rect">
            <a:avLst/>
          </a:prstGeom>
        </p:spPr>
        <p:txBody>
          <a:bodyPr lIns="0" tIns="0" rIns="0" bIns="0" rtlCol="0" anchor="t">
            <a:spAutoFit/>
          </a:bodyPr>
          <a:lstStyle/>
          <a:p>
            <a:pPr algn="just">
              <a:lnSpc>
                <a:spcPts val="2800"/>
              </a:lnSpc>
            </a:pPr>
            <a:r>
              <a:rPr lang="en-US" sz="2000" dirty="0" err="1">
                <a:solidFill>
                  <a:srgbClr val="493423"/>
                </a:solidFill>
                <a:latin typeface="Roboto Condensed Bold"/>
              </a:rPr>
              <a:t>Thầy</a:t>
            </a:r>
            <a:r>
              <a:rPr lang="en-US" sz="2000" dirty="0">
                <a:solidFill>
                  <a:srgbClr val="493423"/>
                </a:solidFill>
                <a:latin typeface="Roboto Condensed Bold"/>
              </a:rPr>
              <a:t> </a:t>
            </a:r>
            <a:r>
              <a:rPr lang="en-US" sz="2000" dirty="0" err="1">
                <a:solidFill>
                  <a:srgbClr val="493423"/>
                </a:solidFill>
                <a:latin typeface="Roboto Condensed Bold"/>
              </a:rPr>
              <a:t>Đuy-sen</a:t>
            </a:r>
            <a:r>
              <a:rPr lang="en-US" sz="2000" dirty="0">
                <a:solidFill>
                  <a:srgbClr val="493423"/>
                </a:solidFill>
                <a:latin typeface="Roboto Condensed Bold"/>
              </a:rPr>
              <a:t> </a:t>
            </a:r>
            <a:r>
              <a:rPr lang="en-US" sz="2000" dirty="0" err="1">
                <a:solidFill>
                  <a:srgbClr val="493423"/>
                </a:solidFill>
                <a:latin typeface="Roboto Condensed Bold"/>
              </a:rPr>
              <a:t>có</a:t>
            </a:r>
            <a:r>
              <a:rPr lang="en-US" sz="2000" dirty="0">
                <a:solidFill>
                  <a:srgbClr val="493423"/>
                </a:solidFill>
                <a:latin typeface="Roboto Condensed Bold"/>
              </a:rPr>
              <a:t> </a:t>
            </a:r>
            <a:r>
              <a:rPr lang="en-US" sz="2000" dirty="0" err="1">
                <a:solidFill>
                  <a:srgbClr val="493423"/>
                </a:solidFill>
                <a:latin typeface="Roboto Condensed Bold"/>
              </a:rPr>
              <a:t>tấm</a:t>
            </a:r>
            <a:r>
              <a:rPr lang="en-US" sz="2000" dirty="0">
                <a:solidFill>
                  <a:srgbClr val="493423"/>
                </a:solidFill>
                <a:latin typeface="Roboto Condensed Bold"/>
              </a:rPr>
              <a:t> </a:t>
            </a:r>
            <a:r>
              <a:rPr lang="en-US" sz="2000" dirty="0" err="1">
                <a:solidFill>
                  <a:srgbClr val="493423"/>
                </a:solidFill>
                <a:latin typeface="Roboto Condensed Bold"/>
              </a:rPr>
              <a:t>lòng</a:t>
            </a:r>
            <a:r>
              <a:rPr lang="en-US" sz="2000" dirty="0">
                <a:solidFill>
                  <a:srgbClr val="493423"/>
                </a:solidFill>
                <a:latin typeface="Roboto Condensed Bold"/>
              </a:rPr>
              <a:t> </a:t>
            </a:r>
            <a:r>
              <a:rPr lang="en-US" sz="2000" dirty="0" err="1">
                <a:solidFill>
                  <a:srgbClr val="493423"/>
                </a:solidFill>
                <a:latin typeface="Roboto Condensed Bold"/>
              </a:rPr>
              <a:t>nhân</a:t>
            </a:r>
            <a:r>
              <a:rPr lang="en-US" sz="2000" dirty="0">
                <a:solidFill>
                  <a:srgbClr val="493423"/>
                </a:solidFill>
                <a:latin typeface="Roboto Condensed Bold"/>
              </a:rPr>
              <a:t> </a:t>
            </a:r>
            <a:r>
              <a:rPr lang="en-US" sz="2000" dirty="0" err="1">
                <a:solidFill>
                  <a:srgbClr val="493423"/>
                </a:solidFill>
                <a:latin typeface="Roboto Condensed Bold"/>
              </a:rPr>
              <a:t>hậu</a:t>
            </a:r>
            <a:r>
              <a:rPr lang="en-US" sz="2000" dirty="0">
                <a:solidFill>
                  <a:srgbClr val="493423"/>
                </a:solidFill>
                <a:latin typeface="Roboto Condensed Bold"/>
              </a:rPr>
              <a:t>, </a:t>
            </a:r>
            <a:r>
              <a:rPr lang="en-US" sz="2000" dirty="0" err="1">
                <a:solidFill>
                  <a:srgbClr val="493423"/>
                </a:solidFill>
                <a:latin typeface="Roboto Condensed Bold"/>
              </a:rPr>
              <a:t>hết</a:t>
            </a:r>
            <a:r>
              <a:rPr lang="en-US" sz="2000" dirty="0">
                <a:solidFill>
                  <a:srgbClr val="493423"/>
                </a:solidFill>
                <a:latin typeface="Roboto Condensed Bold"/>
              </a:rPr>
              <a:t> </a:t>
            </a:r>
            <a:r>
              <a:rPr lang="en-US" sz="2000" dirty="0" err="1">
                <a:solidFill>
                  <a:srgbClr val="493423"/>
                </a:solidFill>
                <a:latin typeface="Roboto Condensed Bold"/>
              </a:rPr>
              <a:t>lòng</a:t>
            </a:r>
            <a:r>
              <a:rPr lang="en-US" sz="2000" dirty="0">
                <a:solidFill>
                  <a:srgbClr val="493423"/>
                </a:solidFill>
                <a:latin typeface="Roboto Condensed Bold"/>
              </a:rPr>
              <a:t> </a:t>
            </a:r>
            <a:r>
              <a:rPr lang="en-US" sz="2000" dirty="0" err="1">
                <a:solidFill>
                  <a:srgbClr val="493423"/>
                </a:solidFill>
                <a:latin typeface="Roboto Condensed Bold"/>
              </a:rPr>
              <a:t>quan</a:t>
            </a:r>
            <a:r>
              <a:rPr lang="en-US" sz="2000" dirty="0">
                <a:solidFill>
                  <a:srgbClr val="493423"/>
                </a:solidFill>
                <a:latin typeface="Roboto Condensed Bold"/>
              </a:rPr>
              <a:t> </a:t>
            </a:r>
            <a:r>
              <a:rPr lang="en-US" sz="2000" dirty="0" err="1">
                <a:solidFill>
                  <a:srgbClr val="493423"/>
                </a:solidFill>
                <a:latin typeface="Roboto Condensed Bold"/>
              </a:rPr>
              <a:t>tâm</a:t>
            </a:r>
            <a:r>
              <a:rPr lang="en-US" sz="2000" dirty="0">
                <a:solidFill>
                  <a:srgbClr val="493423"/>
                </a:solidFill>
                <a:latin typeface="Roboto Condensed Bold"/>
              </a:rPr>
              <a:t>, </a:t>
            </a:r>
            <a:r>
              <a:rPr lang="en-US" sz="2000" dirty="0" err="1">
                <a:solidFill>
                  <a:srgbClr val="493423"/>
                </a:solidFill>
                <a:latin typeface="Roboto Condensed Bold"/>
              </a:rPr>
              <a:t>yêu</a:t>
            </a:r>
            <a:r>
              <a:rPr lang="en-US" sz="2000" dirty="0">
                <a:solidFill>
                  <a:srgbClr val="493423"/>
                </a:solidFill>
                <a:latin typeface="Roboto Condensed Bold"/>
              </a:rPr>
              <a:t> </a:t>
            </a:r>
            <a:r>
              <a:rPr lang="en-US" sz="2000" dirty="0" err="1">
                <a:solidFill>
                  <a:srgbClr val="493423"/>
                </a:solidFill>
                <a:latin typeface="Roboto Condensed Bold"/>
              </a:rPr>
              <a:t>thương</a:t>
            </a:r>
            <a:r>
              <a:rPr lang="en-US" sz="2000" dirty="0">
                <a:solidFill>
                  <a:srgbClr val="493423"/>
                </a:solidFill>
                <a:latin typeface="Roboto Condensed Bold"/>
              </a:rPr>
              <a:t> </a:t>
            </a:r>
            <a:r>
              <a:rPr lang="en-US" sz="2000" dirty="0" err="1">
                <a:solidFill>
                  <a:srgbClr val="493423"/>
                </a:solidFill>
                <a:latin typeface="Roboto Condensed Bold"/>
              </a:rPr>
              <a:t>học</a:t>
            </a:r>
            <a:r>
              <a:rPr lang="en-US" sz="2000" dirty="0">
                <a:solidFill>
                  <a:srgbClr val="493423"/>
                </a:solidFill>
                <a:latin typeface="Roboto Condensed Bold"/>
              </a:rPr>
              <a:t> </a:t>
            </a:r>
            <a:r>
              <a:rPr lang="en-US" sz="2000" dirty="0" err="1">
                <a:solidFill>
                  <a:srgbClr val="493423"/>
                </a:solidFill>
                <a:latin typeface="Roboto Condensed Bold"/>
              </a:rPr>
              <a:t>trò</a:t>
            </a:r>
            <a:r>
              <a:rPr lang="en-US" sz="2000" dirty="0">
                <a:solidFill>
                  <a:srgbClr val="493423"/>
                </a:solidFill>
                <a:latin typeface="Roboto Condensed Bold"/>
              </a:rPr>
              <a:t> </a:t>
            </a:r>
            <a:r>
              <a:rPr lang="en-US" sz="2000" dirty="0" err="1">
                <a:solidFill>
                  <a:srgbClr val="493423"/>
                </a:solidFill>
                <a:latin typeface="Roboto Condensed Bold"/>
              </a:rPr>
              <a:t>của</a:t>
            </a:r>
            <a:r>
              <a:rPr lang="en-US" sz="2000" dirty="0">
                <a:solidFill>
                  <a:srgbClr val="493423"/>
                </a:solidFill>
                <a:latin typeface="Roboto Condensed Bold"/>
              </a:rPr>
              <a:t> </a:t>
            </a:r>
            <a:r>
              <a:rPr lang="en-US" sz="2000" dirty="0" err="1">
                <a:solidFill>
                  <a:srgbClr val="493423"/>
                </a:solidFill>
                <a:latin typeface="Roboto Condensed Bold"/>
              </a:rPr>
              <a:t>mình</a:t>
            </a:r>
            <a:r>
              <a:rPr lang="en-US" sz="2000" dirty="0">
                <a:solidFill>
                  <a:srgbClr val="493423"/>
                </a:solidFill>
                <a:latin typeface="Roboto Condensed Bold"/>
              </a:rPr>
              <a:t>; </a:t>
            </a:r>
            <a:r>
              <a:rPr lang="en-US" sz="2000" dirty="0" err="1">
                <a:solidFill>
                  <a:srgbClr val="493423"/>
                </a:solidFill>
                <a:latin typeface="Roboto Condensed Bold"/>
              </a:rPr>
              <a:t>thầy</a:t>
            </a:r>
            <a:r>
              <a:rPr lang="en-US" sz="2000" dirty="0">
                <a:solidFill>
                  <a:srgbClr val="493423"/>
                </a:solidFill>
                <a:latin typeface="Roboto Condensed Bold"/>
              </a:rPr>
              <a:t> </a:t>
            </a:r>
            <a:r>
              <a:rPr lang="en-US" sz="2000" dirty="0" err="1">
                <a:solidFill>
                  <a:srgbClr val="493423"/>
                </a:solidFill>
                <a:latin typeface="Roboto Condensed Bold"/>
              </a:rPr>
              <a:t>rất</a:t>
            </a:r>
            <a:r>
              <a:rPr lang="en-US" sz="2000" dirty="0">
                <a:solidFill>
                  <a:srgbClr val="493423"/>
                </a:solidFill>
                <a:latin typeface="Roboto Condensed Bold"/>
              </a:rPr>
              <a:t> </a:t>
            </a:r>
            <a:r>
              <a:rPr lang="en-US" sz="2000" dirty="0" err="1">
                <a:solidFill>
                  <a:srgbClr val="493423"/>
                </a:solidFill>
                <a:latin typeface="Roboto Condensed Bold"/>
              </a:rPr>
              <a:t>tinh</a:t>
            </a:r>
            <a:r>
              <a:rPr lang="en-US" sz="2000" dirty="0">
                <a:solidFill>
                  <a:srgbClr val="493423"/>
                </a:solidFill>
                <a:latin typeface="Roboto Condensed Bold"/>
              </a:rPr>
              <a:t> </a:t>
            </a:r>
            <a:r>
              <a:rPr lang="en-US" sz="2000" dirty="0" err="1">
                <a:solidFill>
                  <a:srgbClr val="493423"/>
                </a:solidFill>
                <a:latin typeface="Roboto Condensed Bold"/>
              </a:rPr>
              <a:t>tế</a:t>
            </a:r>
            <a:r>
              <a:rPr lang="en-US" sz="2000" dirty="0">
                <a:solidFill>
                  <a:srgbClr val="493423"/>
                </a:solidFill>
                <a:latin typeface="Roboto Condensed Bold"/>
              </a:rPr>
              <a:t> </a:t>
            </a:r>
            <a:r>
              <a:rPr lang="en-US" sz="2000" dirty="0" err="1">
                <a:solidFill>
                  <a:srgbClr val="493423"/>
                </a:solidFill>
                <a:latin typeface="Roboto Condensed Bold"/>
              </a:rPr>
              <a:t>bởi</a:t>
            </a:r>
            <a:r>
              <a:rPr lang="en-US" sz="2000" dirty="0">
                <a:solidFill>
                  <a:srgbClr val="493423"/>
                </a:solidFill>
                <a:latin typeface="Roboto Condensed Bold"/>
              </a:rPr>
              <a:t> </a:t>
            </a:r>
            <a:r>
              <a:rPr lang="en-US" sz="2000" dirty="0" err="1">
                <a:solidFill>
                  <a:srgbClr val="493423"/>
                </a:solidFill>
                <a:latin typeface="Roboto Condensed Bold"/>
              </a:rPr>
              <a:t>có</a:t>
            </a:r>
            <a:r>
              <a:rPr lang="en-US" sz="2000" dirty="0">
                <a:solidFill>
                  <a:srgbClr val="493423"/>
                </a:solidFill>
                <a:latin typeface="Roboto Condensed Bold"/>
              </a:rPr>
              <a:t> </a:t>
            </a:r>
            <a:r>
              <a:rPr lang="en-US" sz="2000" dirty="0" err="1">
                <a:solidFill>
                  <a:srgbClr val="493423"/>
                </a:solidFill>
                <a:latin typeface="Roboto Condensed Bold"/>
              </a:rPr>
              <a:t>thể</a:t>
            </a:r>
            <a:r>
              <a:rPr lang="en-US" sz="2000" dirty="0">
                <a:solidFill>
                  <a:srgbClr val="493423"/>
                </a:solidFill>
                <a:latin typeface="Roboto Condensed Bold"/>
              </a:rPr>
              <a:t> </a:t>
            </a:r>
            <a:r>
              <a:rPr lang="en-US" sz="2000" dirty="0" err="1">
                <a:solidFill>
                  <a:srgbClr val="493423"/>
                </a:solidFill>
                <a:latin typeface="Roboto Condensed Bold"/>
              </a:rPr>
              <a:t>hiểu</a:t>
            </a:r>
            <a:r>
              <a:rPr lang="en-US" sz="2000" dirty="0">
                <a:solidFill>
                  <a:srgbClr val="493423"/>
                </a:solidFill>
                <a:latin typeface="Roboto Condensed Bold"/>
              </a:rPr>
              <a:t> </a:t>
            </a:r>
            <a:r>
              <a:rPr lang="en-US" sz="2000" dirty="0" err="1">
                <a:solidFill>
                  <a:srgbClr val="493423"/>
                </a:solidFill>
                <a:latin typeface="Roboto Condensed Bold"/>
              </a:rPr>
              <a:t>cảm</a:t>
            </a:r>
            <a:r>
              <a:rPr lang="en-US" sz="2000" dirty="0">
                <a:solidFill>
                  <a:srgbClr val="493423"/>
                </a:solidFill>
                <a:latin typeface="Roboto Condensed Bold"/>
              </a:rPr>
              <a:t> </a:t>
            </a:r>
            <a:r>
              <a:rPr lang="en-US" sz="2000" dirty="0" err="1">
                <a:solidFill>
                  <a:srgbClr val="493423"/>
                </a:solidFill>
                <a:latin typeface="Roboto Condensed Bold"/>
              </a:rPr>
              <a:t>xúc</a:t>
            </a:r>
            <a:r>
              <a:rPr lang="en-US" sz="2000" dirty="0">
                <a:solidFill>
                  <a:srgbClr val="493423"/>
                </a:solidFill>
                <a:latin typeface="Roboto Condensed Bold"/>
              </a:rPr>
              <a:t>, </a:t>
            </a:r>
            <a:r>
              <a:rPr lang="en-US" sz="2000" dirty="0" err="1">
                <a:solidFill>
                  <a:srgbClr val="493423"/>
                </a:solidFill>
                <a:latin typeface="Roboto Condensed Bold"/>
              </a:rPr>
              <a:t>hành</a:t>
            </a:r>
            <a:r>
              <a:rPr lang="en-US" sz="2000" dirty="0">
                <a:solidFill>
                  <a:srgbClr val="493423"/>
                </a:solidFill>
                <a:latin typeface="Roboto Condensed Bold"/>
              </a:rPr>
              <a:t> </a:t>
            </a:r>
            <a:r>
              <a:rPr lang="en-US" sz="2000" dirty="0" err="1">
                <a:solidFill>
                  <a:srgbClr val="493423"/>
                </a:solidFill>
                <a:latin typeface="Roboto Condensed Bold"/>
              </a:rPr>
              <a:t>động</a:t>
            </a:r>
            <a:r>
              <a:rPr lang="en-US" sz="2000" dirty="0">
                <a:solidFill>
                  <a:srgbClr val="493423"/>
                </a:solidFill>
                <a:latin typeface="Roboto Condensed Bold"/>
              </a:rPr>
              <a:t> </a:t>
            </a:r>
            <a:r>
              <a:rPr lang="en-US" sz="2000" dirty="0" err="1">
                <a:solidFill>
                  <a:srgbClr val="493423"/>
                </a:solidFill>
                <a:latin typeface="Roboto Condensed Bold"/>
              </a:rPr>
              <a:t>của</a:t>
            </a:r>
            <a:r>
              <a:rPr lang="en-US" sz="2000" dirty="0">
                <a:solidFill>
                  <a:srgbClr val="493423"/>
                </a:solidFill>
                <a:latin typeface="Roboto Condensed Bold"/>
              </a:rPr>
              <a:t> </a:t>
            </a:r>
            <a:r>
              <a:rPr lang="en-US" sz="2000" dirty="0" err="1">
                <a:solidFill>
                  <a:srgbClr val="493423"/>
                </a:solidFill>
                <a:latin typeface="Roboto Condensed Bold"/>
              </a:rPr>
              <a:t>mỗi</a:t>
            </a:r>
            <a:r>
              <a:rPr lang="en-US" sz="2000" dirty="0">
                <a:solidFill>
                  <a:srgbClr val="493423"/>
                </a:solidFill>
                <a:latin typeface="Roboto Condensed Bold"/>
              </a:rPr>
              <a:t> </a:t>
            </a:r>
            <a:r>
              <a:rPr lang="en-US" sz="2000" dirty="0" err="1">
                <a:solidFill>
                  <a:srgbClr val="493423"/>
                </a:solidFill>
                <a:latin typeface="Roboto Condensed Bold"/>
              </a:rPr>
              <a:t>đứa</a:t>
            </a:r>
            <a:r>
              <a:rPr lang="en-US" sz="2000" dirty="0">
                <a:solidFill>
                  <a:srgbClr val="493423"/>
                </a:solidFill>
                <a:latin typeface="Roboto Condensed Bold"/>
              </a:rPr>
              <a:t> </a:t>
            </a:r>
            <a:r>
              <a:rPr lang="en-US" sz="2000" dirty="0" err="1">
                <a:solidFill>
                  <a:srgbClr val="493423"/>
                </a:solidFill>
                <a:latin typeface="Roboto Condensed Bold"/>
              </a:rPr>
              <a:t>trẻ</a:t>
            </a:r>
            <a:r>
              <a:rPr lang="en-US" sz="2000" dirty="0">
                <a:solidFill>
                  <a:srgbClr val="493423"/>
                </a:solidFill>
                <a:latin typeface="Roboto Condensed Bold"/>
              </a:rPr>
              <a:t>; </a:t>
            </a:r>
            <a:r>
              <a:rPr lang="en-US" sz="2000" dirty="0" err="1">
                <a:solidFill>
                  <a:srgbClr val="493423"/>
                </a:solidFill>
                <a:latin typeface="Roboto Condensed Bold"/>
              </a:rPr>
              <a:t>thầy</a:t>
            </a:r>
            <a:r>
              <a:rPr lang="en-US" sz="2000" dirty="0">
                <a:solidFill>
                  <a:srgbClr val="493423"/>
                </a:solidFill>
                <a:latin typeface="Roboto Condensed Bold"/>
              </a:rPr>
              <a:t> </a:t>
            </a:r>
            <a:r>
              <a:rPr lang="en-US" sz="2000" dirty="0" err="1">
                <a:solidFill>
                  <a:srgbClr val="493423"/>
                </a:solidFill>
                <a:latin typeface="Roboto Condensed Bold"/>
              </a:rPr>
              <a:t>đã</a:t>
            </a:r>
            <a:r>
              <a:rPr lang="en-US" sz="2000" dirty="0">
                <a:solidFill>
                  <a:srgbClr val="493423"/>
                </a:solidFill>
                <a:latin typeface="Roboto Condensed Bold"/>
              </a:rPr>
              <a:t> </a:t>
            </a:r>
            <a:r>
              <a:rPr lang="en-US" sz="2000" dirty="0" err="1">
                <a:solidFill>
                  <a:srgbClr val="493423"/>
                </a:solidFill>
                <a:latin typeface="Roboto Condensed Bold"/>
              </a:rPr>
              <a:t>không</a:t>
            </a:r>
            <a:r>
              <a:rPr lang="en-US" sz="2000" dirty="0">
                <a:solidFill>
                  <a:srgbClr val="493423"/>
                </a:solidFill>
                <a:latin typeface="Roboto Condensed Bold"/>
              </a:rPr>
              <a:t> </a:t>
            </a:r>
            <a:r>
              <a:rPr lang="en-US" sz="2000" dirty="0" err="1">
                <a:solidFill>
                  <a:srgbClr val="493423"/>
                </a:solidFill>
                <a:latin typeface="Roboto Condensed Bold"/>
              </a:rPr>
              <a:t>quản</a:t>
            </a:r>
            <a:r>
              <a:rPr lang="en-US" sz="2000" dirty="0">
                <a:solidFill>
                  <a:srgbClr val="493423"/>
                </a:solidFill>
                <a:latin typeface="Roboto Condensed Bold"/>
              </a:rPr>
              <a:t> </a:t>
            </a:r>
            <a:r>
              <a:rPr lang="en-US" sz="2000" dirty="0" err="1">
                <a:solidFill>
                  <a:srgbClr val="493423"/>
                </a:solidFill>
                <a:latin typeface="Roboto Condensed Bold"/>
              </a:rPr>
              <a:t>ngại</a:t>
            </a:r>
            <a:r>
              <a:rPr lang="en-US" sz="2000" dirty="0">
                <a:solidFill>
                  <a:srgbClr val="493423"/>
                </a:solidFill>
                <a:latin typeface="Roboto Condensed Bold"/>
              </a:rPr>
              <a:t> </a:t>
            </a:r>
            <a:r>
              <a:rPr lang="en-US" sz="2000" dirty="0" err="1">
                <a:solidFill>
                  <a:srgbClr val="493423"/>
                </a:solidFill>
                <a:latin typeface="Roboto Condensed Bold"/>
              </a:rPr>
              <a:t>khó</a:t>
            </a:r>
            <a:r>
              <a:rPr lang="en-US" sz="2000" dirty="0">
                <a:solidFill>
                  <a:srgbClr val="493423"/>
                </a:solidFill>
                <a:latin typeface="Roboto Condensed Bold"/>
              </a:rPr>
              <a:t> </a:t>
            </a:r>
            <a:r>
              <a:rPr lang="en-US" sz="2000" dirty="0" err="1">
                <a:solidFill>
                  <a:srgbClr val="493423"/>
                </a:solidFill>
                <a:latin typeface="Roboto Condensed Bold"/>
              </a:rPr>
              <a:t>khăn</a:t>
            </a:r>
            <a:r>
              <a:rPr lang="en-US" sz="2000" dirty="0">
                <a:solidFill>
                  <a:srgbClr val="493423"/>
                </a:solidFill>
                <a:latin typeface="Roboto Condensed Bold"/>
              </a:rPr>
              <a:t> </a:t>
            </a:r>
            <a:r>
              <a:rPr lang="en-US" sz="2000" dirty="0" err="1">
                <a:solidFill>
                  <a:srgbClr val="493423"/>
                </a:solidFill>
                <a:latin typeface="Roboto Condensed Bold"/>
              </a:rPr>
              <a:t>để</a:t>
            </a:r>
            <a:r>
              <a:rPr lang="en-US" sz="2000" dirty="0">
                <a:solidFill>
                  <a:srgbClr val="493423"/>
                </a:solidFill>
                <a:latin typeface="Roboto Condensed Bold"/>
              </a:rPr>
              <a:t> </a:t>
            </a:r>
            <a:r>
              <a:rPr lang="en-US" sz="2000" dirty="0" err="1">
                <a:solidFill>
                  <a:srgbClr val="493423"/>
                </a:solidFill>
                <a:latin typeface="Roboto Condensed Bold"/>
              </a:rPr>
              <a:t>có</a:t>
            </a:r>
            <a:r>
              <a:rPr lang="en-US" sz="2000" dirty="0">
                <a:solidFill>
                  <a:srgbClr val="493423"/>
                </a:solidFill>
                <a:latin typeface="Roboto Condensed Bold"/>
              </a:rPr>
              <a:t> </a:t>
            </a:r>
            <a:r>
              <a:rPr lang="en-US" sz="2000" dirty="0" err="1">
                <a:solidFill>
                  <a:srgbClr val="493423"/>
                </a:solidFill>
                <a:latin typeface="Roboto Condensed Bold"/>
              </a:rPr>
              <a:t>thể</a:t>
            </a:r>
            <a:r>
              <a:rPr lang="en-US" sz="2000" dirty="0">
                <a:solidFill>
                  <a:srgbClr val="493423"/>
                </a:solidFill>
                <a:latin typeface="Roboto Condensed Bold"/>
              </a:rPr>
              <a:t> </a:t>
            </a:r>
            <a:r>
              <a:rPr lang="en-US" sz="2000" dirty="0" err="1">
                <a:solidFill>
                  <a:srgbClr val="493423"/>
                </a:solidFill>
                <a:latin typeface="Roboto Condensed Bold"/>
              </a:rPr>
              <a:t>làm</a:t>
            </a:r>
            <a:r>
              <a:rPr lang="en-US" sz="2000" dirty="0">
                <a:solidFill>
                  <a:srgbClr val="493423"/>
                </a:solidFill>
                <a:latin typeface="Roboto Condensed Bold"/>
              </a:rPr>
              <a:t> </a:t>
            </a:r>
            <a:r>
              <a:rPr lang="en-US" sz="2000" dirty="0" err="1">
                <a:solidFill>
                  <a:srgbClr val="493423"/>
                </a:solidFill>
                <a:latin typeface="Roboto Condensed Bold"/>
              </a:rPr>
              <a:t>những</a:t>
            </a:r>
            <a:r>
              <a:rPr lang="en-US" sz="2000" dirty="0">
                <a:solidFill>
                  <a:srgbClr val="493423"/>
                </a:solidFill>
                <a:latin typeface="Roboto Condensed Bold"/>
              </a:rPr>
              <a:t> </a:t>
            </a:r>
            <a:r>
              <a:rPr lang="en-US" sz="2000" dirty="0" err="1">
                <a:solidFill>
                  <a:srgbClr val="493423"/>
                </a:solidFill>
                <a:latin typeface="Roboto Condensed Bold"/>
              </a:rPr>
              <a:t>điều</a:t>
            </a:r>
            <a:r>
              <a:rPr lang="en-US" sz="2000" dirty="0">
                <a:solidFill>
                  <a:srgbClr val="493423"/>
                </a:solidFill>
                <a:latin typeface="Roboto Condensed Bold"/>
              </a:rPr>
              <a:t> </a:t>
            </a:r>
            <a:r>
              <a:rPr lang="en-US" sz="2000" dirty="0" err="1">
                <a:solidFill>
                  <a:srgbClr val="493423"/>
                </a:solidFill>
                <a:latin typeface="Roboto Condensed Bold"/>
              </a:rPr>
              <a:t>tốt</a:t>
            </a:r>
            <a:r>
              <a:rPr lang="en-US" sz="2000" dirty="0">
                <a:solidFill>
                  <a:srgbClr val="493423"/>
                </a:solidFill>
                <a:latin typeface="Roboto Condensed Bold"/>
              </a:rPr>
              <a:t> </a:t>
            </a:r>
            <a:r>
              <a:rPr lang="en-US" sz="2000" dirty="0" err="1">
                <a:solidFill>
                  <a:srgbClr val="493423"/>
                </a:solidFill>
                <a:latin typeface="Roboto Condensed Bold"/>
              </a:rPr>
              <a:t>đẹp</a:t>
            </a:r>
            <a:r>
              <a:rPr lang="en-US" sz="2000" dirty="0">
                <a:solidFill>
                  <a:srgbClr val="493423"/>
                </a:solidFill>
                <a:latin typeface="Roboto Condensed Bold"/>
              </a:rPr>
              <a:t> </a:t>
            </a:r>
            <a:r>
              <a:rPr lang="en-US" sz="2000" dirty="0" err="1">
                <a:solidFill>
                  <a:srgbClr val="493423"/>
                </a:solidFill>
                <a:latin typeface="Roboto Condensed Bold"/>
              </a:rPr>
              <a:t>cho</a:t>
            </a:r>
            <a:r>
              <a:rPr lang="en-US" sz="2000" dirty="0">
                <a:solidFill>
                  <a:srgbClr val="493423"/>
                </a:solidFill>
                <a:latin typeface="Roboto Condensed Bold"/>
              </a:rPr>
              <a:t> </a:t>
            </a:r>
            <a:r>
              <a:rPr lang="en-US" sz="2000" dirty="0" err="1">
                <a:solidFill>
                  <a:srgbClr val="493423"/>
                </a:solidFill>
                <a:latin typeface="Roboto Condensed Bold"/>
              </a:rPr>
              <a:t>học</a:t>
            </a:r>
            <a:r>
              <a:rPr lang="en-US" sz="2000" dirty="0">
                <a:solidFill>
                  <a:srgbClr val="493423"/>
                </a:solidFill>
                <a:latin typeface="Roboto Condensed Bold"/>
              </a:rPr>
              <a:t> </a:t>
            </a:r>
            <a:r>
              <a:rPr lang="en-US" sz="2000" dirty="0" err="1">
                <a:solidFill>
                  <a:srgbClr val="493423"/>
                </a:solidFill>
                <a:latin typeface="Roboto Condensed Bold"/>
              </a:rPr>
              <a:t>trò</a:t>
            </a:r>
            <a:r>
              <a:rPr lang="en-US" sz="2000" dirty="0">
                <a:solidFill>
                  <a:srgbClr val="493423"/>
                </a:solidFill>
                <a:latin typeface="Roboto Condensed Bold"/>
              </a:rPr>
              <a:t> </a:t>
            </a:r>
            <a:r>
              <a:rPr lang="en-US" sz="2000" dirty="0" err="1">
                <a:solidFill>
                  <a:srgbClr val="493423"/>
                </a:solidFill>
                <a:latin typeface="Roboto Condensed Bold"/>
              </a:rPr>
              <a:t>của</a:t>
            </a:r>
            <a:r>
              <a:rPr lang="en-US" sz="2000" dirty="0">
                <a:solidFill>
                  <a:srgbClr val="493423"/>
                </a:solidFill>
                <a:latin typeface="Roboto Condensed Bold"/>
              </a:rPr>
              <a:t> </a:t>
            </a:r>
            <a:r>
              <a:rPr lang="en-US" sz="2000" dirty="0" err="1">
                <a:solidFill>
                  <a:srgbClr val="493423"/>
                </a:solidFill>
                <a:latin typeface="Roboto Condensed Bold"/>
              </a:rPr>
              <a:t>mình</a:t>
            </a:r>
            <a:r>
              <a:rPr lang="en-US" sz="2000" dirty="0">
                <a:solidFill>
                  <a:srgbClr val="493423"/>
                </a:solidFill>
                <a:latin typeface="Roboto Condensed Bold"/>
              </a:rPr>
              <a:t>.</a:t>
            </a:r>
          </a:p>
        </p:txBody>
      </p:sp>
      <p:pic>
        <p:nvPicPr>
          <p:cNvPr id="10" name="Picture 10"/>
          <p:cNvPicPr>
            <a:picLocks noChangeAspect="1"/>
          </p:cNvPicPr>
          <p:nvPr/>
        </p:nvPicPr>
        <p:blipFill>
          <a:blip r:embed="rId10"/>
          <a:srcRect/>
          <a:stretch>
            <a:fillRect/>
          </a:stretch>
        </p:blipFill>
        <p:spPr>
          <a:xfrm rot="730799">
            <a:off x="6051395" y="247043"/>
            <a:ext cx="3831006" cy="8033797"/>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55316" y="1739466"/>
            <a:ext cx="718712" cy="382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a:latin typeface="+mj-lt"/>
              </a:rPr>
              <a:t>- Lối kể chuyện hấp dẫn, kết hợp miêu tả, tự sự, biểu cảm</a:t>
            </a:r>
          </a:p>
          <a:p>
            <a:pPr algn="just"/>
            <a:r>
              <a:rPr lang="vi-VN" sz="2800" dirty="0">
                <a:latin typeface="+mj-lt"/>
              </a:rPr>
              <a:t>- Khắc họa nhân vật sinh động, rõ nét qua: ngôn ngữ, hành động, lời nói, cử chỉ...</a:t>
            </a:r>
            <a:endParaRPr lang="en-US" sz="2800" dirty="0">
              <a:latin typeface="+mj-lt"/>
            </a:endParaRPr>
          </a:p>
        </p:txBody>
      </p:sp>
    </p:spTree>
    <p:extLst>
      <p:ext uri="{BB962C8B-B14F-4D97-AF65-F5344CB8AC3E}">
        <p14:creationId xmlns:p14="http://schemas.microsoft.com/office/powerpoint/2010/main" val="4244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4989008" y="664414"/>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004048" y="1419622"/>
            <a:ext cx="3084160" cy="2677656"/>
          </a:xfrm>
          <a:prstGeom prst="rect">
            <a:avLst/>
          </a:prstGeom>
        </p:spPr>
        <p:txBody>
          <a:bodyPr wrap="square">
            <a:spAutoFit/>
          </a:bodyPr>
          <a:lstStyle/>
          <a:p>
            <a:pPr algn="just"/>
            <a:r>
              <a:rPr lang="vi-VN" sz="2800" dirty="0">
                <a:solidFill>
                  <a:prstClr val="black"/>
                </a:solidFill>
                <a:latin typeface="Times New Roman" panose="02020603050405020304" pitchFamily="18" charset="0"/>
              </a:rPr>
              <a:t>- Ngôn ngữ giản dị, phù hợp.</a:t>
            </a:r>
          </a:p>
          <a:p>
            <a:pPr algn="just"/>
            <a:endParaRPr lang="vi-VN" sz="2800" dirty="0">
              <a:solidFill>
                <a:prstClr val="black"/>
              </a:solidFill>
              <a:latin typeface="Times New Roman" panose="02020603050405020304" pitchFamily="18" charset="0"/>
            </a:endParaRPr>
          </a:p>
          <a:p>
            <a:pPr algn="just"/>
            <a:r>
              <a:rPr lang="vi-VN" sz="2800" dirty="0">
                <a:solidFill>
                  <a:prstClr val="black"/>
                </a:solidFill>
                <a:latin typeface="Times New Roman" panose="02020603050405020304" pitchFamily="18" charset="0"/>
              </a:rPr>
              <a:t>- Sự thay đổi ngôi kể</a:t>
            </a:r>
          </a:p>
          <a:p>
            <a:pPr algn="ctr"/>
            <a:r>
              <a:rPr lang="vi-VN" sz="2800" dirty="0">
                <a:solidFill>
                  <a:prstClr val="black"/>
                </a:solidFill>
                <a:latin typeface="Times New Roman" panose="02020603050405020304" pitchFamily="18" charset="0"/>
              </a:rPr>
              <a:t>......</a:t>
            </a:r>
            <a:endParaRPr lang="en-US" sz="2800" dirty="0">
              <a:solidFill>
                <a:prstClr val="black"/>
              </a:solidFill>
            </a:endParaRPr>
          </a:p>
        </p:txBody>
      </p:sp>
      <p:pic>
        <p:nvPicPr>
          <p:cNvPr id="7" name="Picture 6"/>
          <p:cNvPicPr>
            <a:picLocks noChangeAspect="1"/>
          </p:cNvPicPr>
          <p:nvPr/>
        </p:nvPicPr>
        <p:blipFill>
          <a:blip r:embed="rId2"/>
          <a:stretch>
            <a:fillRect/>
          </a:stretch>
        </p:blipFill>
        <p:spPr>
          <a:xfrm rot="21159229">
            <a:off x="869235" y="476719"/>
            <a:ext cx="3545956" cy="4258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67544" y="494996"/>
            <a:ext cx="7416824" cy="395616"/>
            <a:chOff x="644526" y="2766774"/>
            <a:chExt cx="19780773" cy="1054970"/>
          </a:xfrm>
        </p:grpSpPr>
        <p:sp>
          <p:nvSpPr>
            <p:cNvPr id="25" name="TextBox 24"/>
            <p:cNvSpPr txBox="1"/>
            <p:nvPr/>
          </p:nvSpPr>
          <p:spPr>
            <a:xfrm>
              <a:off x="1906584" y="2766774"/>
              <a:ext cx="18518715"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Những băn khoăn, trăn trở và ý tưởng của người nghệ sĩ</a:t>
              </a: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2342439" y="1556733"/>
            <a:ext cx="3960440" cy="3960440"/>
          </a:xfrm>
          <a:prstGeom prst="rect">
            <a:avLst/>
          </a:prstGeom>
        </p:spPr>
      </p:pic>
      <p:sp>
        <p:nvSpPr>
          <p:cNvPr id="3" name="Cloud Callout 2"/>
          <p:cNvSpPr/>
          <p:nvPr/>
        </p:nvSpPr>
        <p:spPr>
          <a:xfrm rot="1451596">
            <a:off x="5485751" y="1789126"/>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Callout 15"/>
          <p:cNvSpPr/>
          <p:nvPr/>
        </p:nvSpPr>
        <p:spPr>
          <a:xfrm rot="20395780" flipH="1">
            <a:off x="81838" y="1725426"/>
            <a:ext cx="3405781" cy="25514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6D26274-53F4-4DC6-AF0D-708317B1D889}"/>
              </a:ext>
            </a:extLst>
          </p:cNvPr>
          <p:cNvGrpSpPr/>
          <p:nvPr/>
        </p:nvGrpSpPr>
        <p:grpSpPr>
          <a:xfrm>
            <a:off x="2144309" y="956472"/>
            <a:ext cx="4536504" cy="539920"/>
            <a:chOff x="0" y="2004710"/>
            <a:chExt cx="5472030" cy="493520"/>
          </a:xfrm>
          <a:solidFill>
            <a:schemeClr val="accent4">
              <a:lumMod val="60000"/>
              <a:lumOff val="40000"/>
            </a:schemeClr>
          </a:solidFill>
        </p:grpSpPr>
        <p:sp>
          <p:nvSpPr>
            <p:cNvPr id="20"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a:solidFill>
                    <a:schemeClr val="bg1"/>
                  </a:solidFill>
                  <a:latin typeface="Times New Roman" panose="02020603050405020304" pitchFamily="18" charset="0"/>
                  <a:ea typeface="Times New Roman" panose="02020603050405020304" pitchFamily="18" charset="0"/>
                </a:rPr>
                <a:t>* Những băn khoăn, trăn trở</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29" name="Rectangle 28"/>
          <p:cNvSpPr/>
          <p:nvPr/>
        </p:nvSpPr>
        <p:spPr>
          <a:xfrm>
            <a:off x="330509" y="2064996"/>
            <a:ext cx="2908437" cy="1938992"/>
          </a:xfrm>
          <a:prstGeom prst="rect">
            <a:avLst/>
          </a:prstGeom>
        </p:spPr>
        <p:txBody>
          <a:bodyPr wrap="square">
            <a:spAutoFit/>
          </a:bodyPr>
          <a:lstStyle/>
          <a:p>
            <a:pPr algn="ctr" defTabSz="685800"/>
            <a:r>
              <a:rPr lang="vi-VN" sz="2000" dirty="0">
                <a:solidFill>
                  <a:prstClr val="black"/>
                </a:solidFill>
                <a:latin typeface="Times New Roman" panose="02020603050405020304" pitchFamily="18" charset="0"/>
                <a:ea typeface="Times New Roman" panose="02020603050405020304" pitchFamily="18" charset="0"/>
              </a:rPr>
              <a:t>Có khi tôi tưởng chừng rồi sẽ chẳng ra gì hết. Và những lúc ấy tôi lại nghĩ: Tại sao số phận lại trớ trêu...? Thật là một cuộc sống khổ ải.</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0" name="Rectangle 29"/>
          <p:cNvSpPr/>
          <p:nvPr/>
        </p:nvSpPr>
        <p:spPr>
          <a:xfrm>
            <a:off x="5681776" y="2141940"/>
            <a:ext cx="2908437" cy="1785104"/>
          </a:xfrm>
          <a:prstGeom prst="rect">
            <a:avLst/>
          </a:prstGeom>
        </p:spPr>
        <p:txBody>
          <a:bodyPr wrap="square">
            <a:spAutoFit/>
          </a:bodyPr>
          <a:lstStyle/>
          <a:p>
            <a:pPr algn="ctr" defTabSz="685800"/>
            <a:r>
              <a:rPr lang="vi-VN" sz="2200" dirty="0">
                <a:solidFill>
                  <a:prstClr val="black"/>
                </a:solidFill>
                <a:latin typeface="Times New Roman" panose="02020603050405020304" pitchFamily="18" charset="0"/>
                <a:ea typeface="Times New Roman" panose="02020603050405020304" pitchFamily="18" charset="0"/>
              </a:rPr>
              <a:t>Lại có khi tôi cảm thấy mình dũng mãnh... Và những khi ấy tôi nghĩ: Hãy nhìn đi, hãy nghiên cứu, chọn lọc</a:t>
            </a:r>
            <a:endParaRPr lang="en-US" sz="2200"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60678" y="12347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0985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prstClr val="white"/>
                  </a:solidFill>
                  <a:latin typeface="Times New Roman" panose="02020603050405020304" pitchFamily="18" charset="0"/>
                  <a:ea typeface="Times New Roman" panose="02020603050405020304" pitchFamily="18" charset="0"/>
                </a:rPr>
                <a:t>* </a:t>
              </a:r>
              <a:r>
                <a:rPr lang="vi-VN" sz="2400" b="1" dirty="0">
                  <a:solidFill>
                    <a:prstClr val="white"/>
                  </a:solidFill>
                  <a:latin typeface="Times New Roman" panose="02020603050405020304" pitchFamily="18" charset="0"/>
                  <a:ea typeface="Times New Roman" panose="02020603050405020304" pitchFamily="18" charset="0"/>
                </a:rPr>
                <a:t>Những ý tưởng</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1" name="Google Shape;1702;p48"/>
          <p:cNvSpPr txBox="1">
            <a:spLocks/>
          </p:cNvSpPr>
          <p:nvPr/>
        </p:nvSpPr>
        <p:spPr>
          <a:xfrm>
            <a:off x="3312079" y="1505410"/>
            <a:ext cx="2448560" cy="86730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a:latin typeface="Times New Roman" panose="02020603050405020304" pitchFamily="18" charset="0"/>
                <a:cs typeface="Times New Roman" panose="02020603050405020304" pitchFamily="18" charset="0"/>
              </a:rPr>
              <a:t>Vẽ cảnh tượng thầy Đuy-sen bế trẻ em qua con suối mùa đông.</a:t>
            </a:r>
            <a:br>
              <a:rPr lang="vi-VN" sz="2100" dirty="0">
                <a:latin typeface="Times New Roman" panose="02020603050405020304" pitchFamily="18" charset="0"/>
                <a:cs typeface="Times New Roman" panose="02020603050405020304" pitchFamily="18" charset="0"/>
              </a:rPr>
            </a:br>
            <a:br>
              <a:rPr lang="vi-VN" sz="2100" dirty="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704;p48"/>
          <p:cNvSpPr txBox="1">
            <a:spLocks/>
          </p:cNvSpPr>
          <p:nvPr/>
        </p:nvSpPr>
        <p:spPr>
          <a:xfrm>
            <a:off x="527754" y="1505410"/>
            <a:ext cx="2575614" cy="123289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Clr>
                <a:schemeClr val="dk1"/>
              </a:buClr>
              <a:buSzPts val="1100"/>
            </a:pPr>
            <a:r>
              <a:rPr lang="vi-VN" sz="2100" dirty="0">
                <a:latin typeface="Times New Roman" panose="02020603050405020304" pitchFamily="18" charset="0"/>
                <a:cs typeface="Times New Roman" panose="02020603050405020304" pitchFamily="18" charset="0"/>
              </a:rPr>
              <a:t>Vẽ hai cây phong thầy Đuy-sen và An-tư-nai trồng.</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706;p48"/>
          <p:cNvSpPr txBox="1">
            <a:spLocks/>
          </p:cNvSpPr>
          <p:nvPr/>
        </p:nvSpPr>
        <p:spPr>
          <a:xfrm>
            <a:off x="6300192" y="1505410"/>
            <a:ext cx="2507906" cy="941193"/>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a:latin typeface="Times New Roman" panose="02020603050405020304" pitchFamily="18" charset="0"/>
                <a:cs typeface="Times New Roman" panose="02020603050405020304" pitchFamily="18" charset="0"/>
              </a:rPr>
              <a:t>Vẽ khoảnh khắc thầy Đuy-sen tiễn An-tư-nai lên tỉnh</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oogle Shape;1707;p48"/>
          <p:cNvGrpSpPr/>
          <p:nvPr/>
        </p:nvGrpSpPr>
        <p:grpSpPr>
          <a:xfrm>
            <a:off x="1988779" y="1277430"/>
            <a:ext cx="5186450" cy="107100"/>
            <a:chOff x="1978925" y="2514100"/>
            <a:chExt cx="5186450" cy="107100"/>
          </a:xfrm>
        </p:grpSpPr>
        <p:sp>
          <p:nvSpPr>
            <p:cNvPr id="15"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6"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7"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8" name="Google Shape;1711;p48"/>
            <p:cNvCxnSpPr>
              <a:stCxn id="15" idx="6"/>
              <a:endCxn id="16"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9" name="Google Shape;1712;p48"/>
            <p:cNvCxnSpPr>
              <a:stCxn id="16" idx="6"/>
              <a:endCxn id="17"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12728"/>
            <a:ext cx="2232248" cy="1459221"/>
          </a:xfrm>
          <a:prstGeom prst="rect">
            <a:avLst/>
          </a:prstGeom>
          <a:ln>
            <a:noFill/>
          </a:ln>
          <a:effectLst>
            <a:outerShdw blurRad="292100" dist="139700" dir="2700000" algn="tl" rotWithShape="0">
              <a:srgbClr val="333333">
                <a:alpha val="65000"/>
              </a:srgbClr>
            </a:outerShdw>
          </a:effectLst>
        </p:spPr>
      </p:pic>
      <p:pic>
        <p:nvPicPr>
          <p:cNvPr id="21" name="Picture 20"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3103368" y="3292280"/>
            <a:ext cx="2714484" cy="16303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300192" y="2885555"/>
            <a:ext cx="2444144" cy="148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1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324544" y="1355"/>
            <a:ext cx="5616624" cy="5616624"/>
          </a:xfrm>
          <a:prstGeom prst="rect">
            <a:avLst/>
          </a:prstGeom>
        </p:spPr>
      </p:pic>
      <p:sp>
        <p:nvSpPr>
          <p:cNvPr id="6" name="Cloud Callout 5"/>
          <p:cNvSpPr/>
          <p:nvPr/>
        </p:nvSpPr>
        <p:spPr>
          <a:xfrm rot="1219448">
            <a:off x="4097646" y="693298"/>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91045">
            <a:off x="4362753" y="995943"/>
            <a:ext cx="2908437" cy="1815882"/>
          </a:xfrm>
          <a:prstGeom prst="rect">
            <a:avLst/>
          </a:prstGeom>
        </p:spPr>
        <p:txBody>
          <a:bodyPr wrap="square">
            <a:spAutoFit/>
          </a:bodyPr>
          <a:lstStyle/>
          <a:p>
            <a:pPr algn="ctr" defTabSz="685800"/>
            <a:r>
              <a:rPr lang="vi-VN" sz="2800" dirty="0">
                <a:solidFill>
                  <a:prstClr val="black"/>
                </a:solidFill>
                <a:latin typeface="Times New Roman" panose="02020603050405020304" pitchFamily="18" charset="0"/>
                <a:ea typeface="Times New Roman" panose="02020603050405020304" pitchFamily="18" charset="0"/>
              </a:rPr>
              <a:t>Những ý tưởng đẹp của người nghệ sĩ có trách nhiệm với nghề</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ĐỌC- </a:t>
              </a:r>
              <a:r>
                <a:rPr lang="vi-VN" b="1" dirty="0">
                  <a:solidFill>
                    <a:srgbClr val="F79646">
                      <a:lumMod val="75000"/>
                    </a:srgbClr>
                  </a:solidFill>
                  <a:latin typeface="Tahoma" panose="020B0604030504040204" pitchFamily="34" charset="0"/>
                  <a:cs typeface="Tahoma" panose="020B0604030504040204" pitchFamily="34" charset="0"/>
                </a:rPr>
                <a:t>TÌM HIỂU CHUNG</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31640" y="1851670"/>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1115616" y="1563638"/>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5976" y="1775594"/>
            <a:ext cx="3816424" cy="2308324"/>
          </a:xfrm>
          <a:prstGeom prst="rect">
            <a:avLst/>
          </a:prstGeom>
          <a:noFill/>
        </p:spPr>
        <p:txBody>
          <a:bodyPr wrap="square" rtlCol="0">
            <a:spAutoFit/>
          </a:bodyPr>
          <a:lstStyle/>
          <a:p>
            <a:pPr algn="just"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Đọc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nối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nhau</a:t>
            </a:r>
            <a:endParaRPr lang="en-US" sz="2400" i="1"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Giọng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đọc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chậm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nhẹ</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nhàng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cảm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ngắt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đúng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chỗ</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774" y="668624"/>
            <a:ext cx="4438273" cy="1072989"/>
          </a:xfrm>
          <a:prstGeom prst="rect">
            <a:avLst/>
          </a:prstGeom>
        </p:spPr>
      </p:pic>
      <p:sp>
        <p:nvSpPr>
          <p:cNvPr id="12" name="Rectangle 11"/>
          <p:cNvSpPr/>
          <p:nvPr/>
        </p:nvSpPr>
        <p:spPr>
          <a:xfrm>
            <a:off x="258875" y="1625262"/>
            <a:ext cx="4176464"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TỔNG KẾT</a:t>
              </a:r>
            </a:p>
          </p:txBody>
        </p:sp>
      </p:gr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95137" y="674344"/>
            <a:ext cx="5985559" cy="1447058"/>
          </a:xfrm>
          <a:prstGeom prst="rect">
            <a:avLst/>
          </a:prstGeom>
        </p:spPr>
      </p:pic>
      <p:sp>
        <p:nvSpPr>
          <p:cNvPr id="10" name="Rectangle 9"/>
          <p:cNvSpPr/>
          <p:nvPr/>
        </p:nvSpPr>
        <p:spPr>
          <a:xfrm>
            <a:off x="204687" y="1695391"/>
            <a:ext cx="4348716" cy="3416320"/>
          </a:xfrm>
          <a:prstGeom prst="rect">
            <a:avLst/>
          </a:prstGeom>
        </p:spPr>
        <p:txBody>
          <a:bodyPr wrap="square">
            <a:spAutoFit/>
          </a:bodyPr>
          <a:lstStyle/>
          <a:p>
            <a:pPr algn="just" defTabSz="685800">
              <a:lnSpc>
                <a:spcPct val="150000"/>
              </a:lnSpc>
            </a:pPr>
            <a:r>
              <a:rPr lang="vi-VN" sz="2400" dirty="0">
                <a:latin typeface="Times New Roman" panose="02020603050405020304" pitchFamily="18" charset="0"/>
                <a:cs typeface="Times New Roman" panose="02020603050405020304" pitchFamily="18" charset="0"/>
              </a:rPr>
              <a:t>- Truyện kể về tình yêu thương của thầy Duy-sen dành cho học trò và lòng biết ơn của An-tư-nai về người thầy đầu tiên.</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Trân trọng về những tình cảm tốt đẹp mà mình được nhận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TỔNG KẾT</a:t>
              </a:r>
            </a:p>
          </p:txBody>
        </p:sp>
      </p:gr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9" name="Rectangle 8"/>
          <p:cNvSpPr/>
          <p:nvPr/>
        </p:nvSpPr>
        <p:spPr>
          <a:xfrm>
            <a:off x="3635896" y="1059582"/>
            <a:ext cx="4583075" cy="2677656"/>
          </a:xfrm>
          <a:prstGeom prst="rect">
            <a:avLst/>
          </a:prstGeom>
        </p:spPr>
        <p:txBody>
          <a:bodyPr wrap="square">
            <a:spAutoFit/>
          </a:bodyPr>
          <a:lstStyle/>
          <a:p>
            <a:pPr algn="just"/>
            <a:r>
              <a:rPr lang="vi-VN" sz="2800" dirty="0">
                <a:solidFill>
                  <a:srgbClr val="002060"/>
                </a:solidFill>
                <a:latin typeface="+mj-lt"/>
              </a:rPr>
              <a:t>Em hãy viết đoạn văn (khoảng 5-7 câu) kể lại nội dung của phần (1) hoặc phần (4) văn bản Người thầy đầu tiên bằng lời của người kể chuyện ngôi thứ ba.</a:t>
            </a:r>
            <a:endParaRPr lang="en-US" sz="2800" dirty="0">
              <a:solidFill>
                <a:srgbClr val="002060"/>
              </a:solidFill>
              <a:latin typeface="+mj-lt"/>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97366"/>
            <a:ext cx="8352928" cy="3816429"/>
          </a:xfrm>
          <a:prstGeom prst="rect">
            <a:avLst/>
          </a:prstGeom>
        </p:spPr>
        <p:txBody>
          <a:bodyPr wrap="square">
            <a:spAutoFit/>
          </a:bodyPr>
          <a:lstStyle/>
          <a:p>
            <a:pPr algn="ctr"/>
            <a:r>
              <a:rPr lang="vi-VN" sz="2200" b="1" dirty="0">
                <a:solidFill>
                  <a:srgbClr val="000000"/>
                </a:solidFill>
                <a:latin typeface="+mj-lt"/>
                <a:cs typeface="Miriam Fixed" panose="020B0509050101010101" pitchFamily="49" charset="-79"/>
              </a:rPr>
              <a:t>Kể lại nội dung phần (4)</a:t>
            </a:r>
            <a:endParaRPr lang="vi-VN" sz="2200" dirty="0">
              <a:solidFill>
                <a:srgbClr val="000000"/>
              </a:solidFill>
              <a:latin typeface="+mj-lt"/>
              <a:cs typeface="Miriam Fixed" panose="020B0509050101010101" pitchFamily="49" charset="-79"/>
            </a:endParaRPr>
          </a:p>
          <a:p>
            <a:pPr indent="426720" algn="just"/>
            <a:r>
              <a:rPr lang="vi-VN" sz="2200" dirty="0">
                <a:solidFill>
                  <a:srgbClr val="000000"/>
                </a:solidFill>
                <a:latin typeface="+mj-lt"/>
                <a:cs typeface="Miriam Fixed" panose="020B0509050101010101" pitchFamily="49" charset="-79"/>
              </a:rPr>
              <a:t>Tôi đã nghĩ rất nhiều về câu chuyện của bà An-tư-nai. Tôi muốn vẽ một bức tranh về câu chuyện của bà với thầy Đuy-sen. Chắc chắn tôi sẽ phải vẽ, dù số phận thật trớ trêu khi đặt cây bút vẽ vào tay tôi. Có thể tôi sẽ vẽ hình ảnh hai cây phong, cũng có thể tôi sẽ vẽ bà An-tư-nai khi còn nhỏ đã trèo lên cây phong và mơ mộng thế nào. Hoặc, tôi sẽ đặt tên bức tranh là "Người thầy đầu tiên", trong đó có cảnh thầy Đuy-sen bế các bạn nhỏ qua suối mà bên cạnh là đám nhà giàu đang chế giễu ông hay cảnh thầy tiễn An-tư-nai lên tỉnh học. Bức tranh như thế giống như tiếng gọi của thầy Đuy-sen mà đến nay An-tư-nai vẫn còn nghe vẳng lại, sẽ vang dội mãi trong lòng mỗi người.</a:t>
            </a:r>
            <a:endParaRPr lang="vi-VN" sz="2200" b="0" i="0" dirty="0">
              <a:solidFill>
                <a:srgbClr val="000000"/>
              </a:solidFill>
              <a:effectLst/>
              <a:latin typeface="+mj-lt"/>
              <a:cs typeface="Miriam Fixed" panose="020B0509050101010101" pitchFamily="49" charset="-79"/>
            </a:endParaRPr>
          </a:p>
        </p:txBody>
      </p:sp>
      <p:grpSp>
        <p:nvGrpSpPr>
          <p:cNvPr id="4" name="Group 3">
            <a:extLst>
              <a:ext uri="{FF2B5EF4-FFF2-40B4-BE49-F238E27FC236}">
                <a16:creationId xmlns:a16="http://schemas.microsoft.com/office/drawing/2014/main" id="{86D26274-53F4-4DC6-AF0D-708317B1D889}"/>
              </a:ext>
            </a:extLst>
          </p:cNvPr>
          <p:cNvGrpSpPr/>
          <p:nvPr/>
        </p:nvGrpSpPr>
        <p:grpSpPr>
          <a:xfrm>
            <a:off x="1181335" y="123478"/>
            <a:ext cx="6693888" cy="539920"/>
            <a:chOff x="0" y="2004710"/>
            <a:chExt cx="5472030" cy="493520"/>
          </a:xfrm>
          <a:solidFill>
            <a:schemeClr val="accent4">
              <a:lumMod val="60000"/>
              <a:lumOff val="40000"/>
            </a:schemeClr>
          </a:solidFill>
        </p:grpSpPr>
        <p:sp>
          <p:nvSpPr>
            <p:cNvPr id="5"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a:solidFill>
                    <a:prstClr val="white"/>
                  </a:solidFill>
                  <a:latin typeface="Times New Roman" panose="02020603050405020304" pitchFamily="18" charset="0"/>
                  <a:ea typeface="Times New Roman" panose="02020603050405020304" pitchFamily="18" charset="0"/>
                </a:rPr>
                <a:t>Bài viết tham khảo</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7" name="Google Shape;1707;p48"/>
          <p:cNvGrpSpPr/>
          <p:nvPr/>
        </p:nvGrpSpPr>
        <p:grpSpPr>
          <a:xfrm>
            <a:off x="1935054" y="850057"/>
            <a:ext cx="5186450" cy="107100"/>
            <a:chOff x="1978925" y="2514100"/>
            <a:chExt cx="5186450" cy="107100"/>
          </a:xfrm>
        </p:grpSpPr>
        <p:sp>
          <p:nvSpPr>
            <p:cNvPr id="8"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9"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0"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1" name="Google Shape;1711;p48"/>
            <p:cNvCxnSpPr>
              <a:stCxn id="8" idx="6"/>
              <a:endCxn id="9"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2" name="Google Shape;1712;p48"/>
            <p:cNvCxnSpPr>
              <a:stCxn id="9" idx="6"/>
              <a:endCxn id="10"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spTree>
    <p:extLst>
      <p:ext uri="{BB962C8B-B14F-4D97-AF65-F5344CB8AC3E}">
        <p14:creationId xmlns:p14="http://schemas.microsoft.com/office/powerpoint/2010/main" val="1145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0" name="Rectangle 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1" name="TextBox 10"/>
          <p:cNvSpPr txBox="1"/>
          <p:nvPr/>
        </p:nvSpPr>
        <p:spPr>
          <a:xfrm>
            <a:off x="978277" y="1933243"/>
            <a:ext cx="7378061"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BAND NHẠC GẤU CON</a:t>
            </a:r>
          </a:p>
        </p:txBody>
      </p:sp>
    </p:spTree>
    <p:extLst>
      <p:ext uri="{BB962C8B-B14F-4D97-AF65-F5344CB8AC3E}">
        <p14:creationId xmlns:p14="http://schemas.microsoft.com/office/powerpoint/2010/main" val="5618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026" name="1" descr="Táº­p tin:Star icon stylized.svg â Wikipedia tiáº¿ng Viá»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852"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2"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3" descr="Táº­p tin:Star icon stylized.svg â Wikipedia tiáº¿ng Viá»t">
            <a:hlinkClick r:id="rId8"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4" descr="Táº­p tin:Star icon stylized.svg â Wikipedia tiáº¿ng Viá»t">
            <a:hlinkClick r:id="rId9"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5"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0154"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3" name="Rectangle 22"/>
          <p:cNvSpPr/>
          <p:nvPr/>
        </p:nvSpPr>
        <p:spPr>
          <a:xfrm>
            <a:off x="4812940" y="344295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C</a:t>
            </a:r>
            <a:r>
              <a:rPr lang="en-US" sz="2400" dirty="0">
                <a:solidFill>
                  <a:schemeClr val="bg1"/>
                </a:solidFill>
                <a:latin typeface="Times New Roman" panose="02020603050405020304" pitchFamily="18" charset="0"/>
                <a:ea typeface="Times New Roman" panose="02020603050405020304" pitchFamily="18" charset="0"/>
              </a:rPr>
              <a:t>. Ai- </a:t>
            </a:r>
            <a:r>
              <a:rPr lang="en-US" sz="2400" dirty="0" err="1">
                <a:solidFill>
                  <a:schemeClr val="bg1"/>
                </a:solidFill>
                <a:latin typeface="Times New Roman" panose="02020603050405020304" pitchFamily="18" charset="0"/>
                <a:ea typeface="Times New Roman" panose="02020603050405020304" pitchFamily="18" charset="0"/>
              </a:rPr>
              <a:t>tơ</a:t>
            </a:r>
            <a:r>
              <a:rPr lang="en-US" sz="2400" dirty="0">
                <a:solidFill>
                  <a:schemeClr val="bg1"/>
                </a:solidFill>
                <a:latin typeface="Times New Roman" panose="02020603050405020304" pitchFamily="18" charset="0"/>
                <a:ea typeface="Times New Roman" panose="02020603050405020304" pitchFamily="18" charset="0"/>
              </a:rPr>
              <a:t>- ma- </a:t>
            </a:r>
            <a:r>
              <a:rPr lang="en-US" sz="2400" dirty="0" err="1">
                <a:solidFill>
                  <a:schemeClr val="bg1"/>
                </a:solidFill>
                <a:latin typeface="Times New Roman" panose="02020603050405020304" pitchFamily="18" charset="0"/>
                <a:ea typeface="Times New Roman" panose="02020603050405020304" pitchFamily="18" charset="0"/>
              </a:rPr>
              <a:t>tốp</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6819"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An- </a:t>
            </a:r>
            <a:r>
              <a:rPr lang="en-US" sz="2400" dirty="0" err="1">
                <a:solidFill>
                  <a:schemeClr val="bg1"/>
                </a:solidFill>
                <a:latin typeface="Times New Roman" panose="02020603050405020304" pitchFamily="18" charset="0"/>
                <a:ea typeface="Times New Roman" panose="02020603050405020304" pitchFamily="18" charset="0"/>
              </a:rPr>
              <a:t>đéc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xen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812940" y="425513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D</a:t>
            </a:r>
            <a:r>
              <a:rPr lang="en-US" sz="2400" dirty="0">
                <a:solidFill>
                  <a:schemeClr val="bg1"/>
                </a:solidFill>
                <a:latin typeface="Times New Roman" panose="02020603050405020304" pitchFamily="18" charset="0"/>
                <a:ea typeface="Times New Roman" panose="02020603050405020304" pitchFamily="18" charset="0"/>
              </a:rPr>
              <a:t>. O-hen-</a:t>
            </a:r>
            <a:r>
              <a:rPr lang="en-US" sz="2400" dirty="0" err="1">
                <a:solidFill>
                  <a:schemeClr val="bg1"/>
                </a:solidFill>
                <a:latin typeface="Times New Roman" panose="02020603050405020304" pitchFamily="18" charset="0"/>
                <a:ea typeface="Times New Roman" panose="02020603050405020304" pitchFamily="18" charset="0"/>
              </a:rPr>
              <a:t>ri</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6" name="Rectangle 25"/>
          <p:cNvSpPr/>
          <p:nvPr/>
        </p:nvSpPr>
        <p:spPr>
          <a:xfrm>
            <a:off x="450154"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Xéc</a:t>
            </a:r>
            <a:r>
              <a:rPr lang="en-US" sz="2400" dirty="0">
                <a:solidFill>
                  <a:schemeClr val="bg1"/>
                </a:solidFill>
                <a:latin typeface="Times New Roman" panose="02020603050405020304" pitchFamily="18" charset="0"/>
                <a:ea typeface="Times New Roman" panose="02020603050405020304" pitchFamily="18" charset="0"/>
              </a:rPr>
              <a:t>-van-</a:t>
            </a:r>
            <a:r>
              <a:rPr lang="en-US" sz="2400" dirty="0" err="1">
                <a:solidFill>
                  <a:schemeClr val="bg1"/>
                </a:solidFill>
                <a:latin typeface="Times New Roman" panose="02020603050405020304" pitchFamily="18" charset="0"/>
                <a:ea typeface="Times New Roman" panose="02020603050405020304" pitchFamily="18" charset="0"/>
              </a:rPr>
              <a:t>téc</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21129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2479118" y="1409587"/>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72275" y="674077"/>
            <a:ext cx="7237140"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HỎI</a:t>
            </a:r>
            <a:r>
              <a:rPr lang="en-US" sz="3200" b="1" dirty="0">
                <a:solidFill>
                  <a:schemeClr val="bg1"/>
                </a:solidFill>
                <a:latin typeface="Times New Roman" panose="02020603050405020304" pitchFamily="18" charset="0"/>
                <a:ea typeface="Times New Roman" panose="02020603050405020304" pitchFamily="18" charset="0"/>
              </a:rPr>
              <a:t> 1</a:t>
            </a:r>
            <a:r>
              <a:rPr lang="en-US" sz="3200"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bản</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i="1" dirty="0" err="1">
                <a:solidFill>
                  <a:schemeClr val="bg1"/>
                </a:solidFill>
                <a:latin typeface="Times New Roman" panose="02020603050405020304" pitchFamily="18" charset="0"/>
                <a:ea typeface="Times New Roman" panose="02020603050405020304" pitchFamily="18" charset="0"/>
              </a:rPr>
              <a:t>Người</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thầy</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rPr>
              <a:t>tiên</a:t>
            </a:r>
            <a:r>
              <a:rPr lang="en-US" sz="3200" b="1" i="1" dirty="0">
                <a:solidFill>
                  <a:schemeClr val="bg1"/>
                </a:solidFill>
                <a:latin typeface="Times New Roman" panose="02020603050405020304" pitchFamily="18" charset="0"/>
                <a:ea typeface="Times New Roman" panose="02020603050405020304" pitchFamily="18" charset="0"/>
              </a:rPr>
              <a:t>”</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tác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giả</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377642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102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nextCondLst>
                <p:cond evt="onClick" delay="0">
                  <p:tgtEl>
                    <p:spTgt spid="1026"/>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102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026"/>
                                        </p:tgtEl>
                                      </p:cBhvr>
                                    </p:animEffect>
                                    <p:set>
                                      <p:cBhvr>
                                        <p:cTn id="104" dur="1" fill="hold">
                                          <p:stCondLst>
                                            <p:cond delay="499"/>
                                          </p:stCondLst>
                                        </p:cTn>
                                        <p:tgtEl>
                                          <p:spTgt spid="102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8"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10"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893285" y="4286217"/>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D</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rơ</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gư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xtan</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3" name="Rectangle 22"/>
          <p:cNvSpPr/>
          <p:nvPr/>
        </p:nvSpPr>
        <p:spPr>
          <a:xfrm>
            <a:off x="547165" y="425513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rPr>
              <a:t>Bồ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918106" y="350152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vi-VN" sz="2400" dirty="0">
                <a:solidFill>
                  <a:schemeClr val="bg1"/>
                </a:solidFill>
                <a:latin typeface="Times New Roman" panose="02020603050405020304" pitchFamily="18" charset="0"/>
                <a:ea typeface="Times New Roman" panose="02020603050405020304" pitchFamily="18" charset="0"/>
              </a:rPr>
              <a:t>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Lan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530500" y="34790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Nga</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581" y="33253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29" y="405456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19448" y="143905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60609"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HỎI</a:t>
            </a:r>
            <a:r>
              <a:rPr lang="vi-VN" sz="3200" dirty="0">
                <a:solidFill>
                  <a:schemeClr val="bg1"/>
                </a:solidFill>
                <a:latin typeface="Montserrat Alternates Black" panose="00000A00000000000000" pitchFamily="50" charset="0"/>
              </a:rPr>
              <a:t> </a:t>
            </a:r>
            <a:r>
              <a:rPr lang="en-US" sz="3200" b="1" dirty="0">
                <a:solidFill>
                  <a:schemeClr val="bg1"/>
                </a:solidFill>
                <a:latin typeface="Times New Roman" panose="02020603050405020304" pitchFamily="18" charset="0"/>
                <a:ea typeface="Times New Roman" panose="02020603050405020304" pitchFamily="18" charset="0"/>
              </a:rPr>
              <a:t>2. </a:t>
            </a:r>
            <a:r>
              <a:rPr lang="en-US" sz="3200" b="1" dirty="0" err="1">
                <a:solidFill>
                  <a:schemeClr val="bg1"/>
                </a:solidFill>
                <a:latin typeface="Times New Roman" panose="02020603050405020304" pitchFamily="18" charset="0"/>
                <a:ea typeface="Times New Roman" panose="02020603050405020304" pitchFamily="18" charset="0"/>
              </a:rPr>
              <a:t>Nhà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Ai – </a:t>
            </a:r>
            <a:r>
              <a:rPr lang="en-US" sz="3200" b="1" dirty="0" err="1">
                <a:solidFill>
                  <a:schemeClr val="bg1"/>
                </a:solidFill>
                <a:latin typeface="Times New Roman" panose="02020603050405020304" pitchFamily="18" charset="0"/>
                <a:ea typeface="Times New Roman" panose="02020603050405020304" pitchFamily="18" charset="0"/>
              </a:rPr>
              <a:t>tơ</a:t>
            </a:r>
            <a:r>
              <a:rPr lang="en-US" sz="3200" b="1" dirty="0">
                <a:solidFill>
                  <a:schemeClr val="bg1"/>
                </a:solidFill>
                <a:latin typeface="Times New Roman" panose="02020603050405020304" pitchFamily="18" charset="0"/>
                <a:ea typeface="Times New Roman" panose="02020603050405020304" pitchFamily="18" charset="0"/>
              </a:rPr>
              <a:t> - ma – </a:t>
            </a:r>
            <a:r>
              <a:rPr lang="en-US" sz="3200" b="1" dirty="0" err="1">
                <a:solidFill>
                  <a:schemeClr val="bg1"/>
                </a:solidFill>
                <a:latin typeface="Times New Roman" panose="02020603050405020304" pitchFamily="18" charset="0"/>
                <a:ea typeface="Times New Roman" panose="02020603050405020304" pitchFamily="18" charset="0"/>
              </a:rPr>
              <a:t>tốp</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người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nước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227160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000"/>
                            </p:stCondLst>
                            <p:childTnLst>
                              <p:par>
                                <p:cTn id="78" presetID="0" presetClass="path" presetSubtype="0" accel="50000" decel="50000" fill="hold" nodeType="afterEffect">
                                  <p:stCondLst>
                                    <p:cond delay="0"/>
                                  </p:stCondLst>
                                  <p:childTnLst>
                                    <p:animMotion origin="layout" path="M 1.25E-6 2.22222E-6 L 1.25E-6 2.22222E-6 C 0.00078 0.01851 0.00117 0.03726 0.00234 0.05578 C 0.00286 0.06296 0.00403 0.07013 0.00481 0.07731 C 0.0056 0.08587 0.00612 0.09467 0.00716 0.103 C 0.00768 0.10763 0.00898 0.11157 0.00963 0.11597 C 0.0138 0.14583 0.00885 0.12916 0.01692 0.15046 C 0.02057 0.17638 0.01823 0.16203 0.02408 0.19351 C 0.02408 0.19351 0.0289 0.21921 0.0289 0.21921 C 0.0306 0.225 0.03242 0.23055 0.03385 0.23634 C 0.03476 0.2405 0.03502 0.24537 0.03619 0.2493 C 0.0375 0.25393 0.03971 0.25763 0.04101 0.26226 C 0.04466 0.27523 0.0431 0.28194 0.04596 0.29675 C 0.047 0.30277 0.04935 0.30787 0.05078 0.31388 C 0.05169 0.31805 0.05221 0.32268 0.05312 0.32685 C 0.05833 0.34837 0.05794 0.3368 0.05794 0.34837 " pathEditMode="relative" ptsTypes="AAAAAAAAAAAAAAAA">
                                      <p:cBhvr>
                                        <p:cTn id="79" dur="2000" fill="hold"/>
                                        <p:tgtEl>
                                          <p:spTgt spid="18"/>
                                        </p:tgtEl>
                                        <p:attrNameLst>
                                          <p:attrName>ppt_x</p:attrName>
                                          <p:attrName>ppt_y</p:attrName>
                                        </p:attrNameLst>
                                      </p:cBhvr>
                                    </p:animMotion>
                                  </p:childTnLst>
                                </p:cTn>
                              </p:par>
                            </p:childTnLst>
                          </p:cTn>
                        </p:par>
                        <p:par>
                          <p:cTn id="80" fill="hold">
                            <p:stCondLst>
                              <p:cond delay="3000"/>
                            </p:stCondLst>
                            <p:childTnLst>
                              <p:par>
                                <p:cTn id="81" presetID="10" presetClass="exit" presetSubtype="0" fill="hold" nodeType="after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95144" y="4243565"/>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D. </a:t>
            </a:r>
            <a:r>
              <a:rPr lang="en-US" sz="2100" dirty="0" err="1">
                <a:solidFill>
                  <a:schemeClr val="bg1"/>
                </a:solidFill>
                <a:latin typeface="Times New Roman" panose="02020603050405020304" pitchFamily="18" charset="0"/>
                <a:ea typeface="Times New Roman" panose="02020603050405020304" pitchFamily="18" charset="0"/>
              </a:rPr>
              <a:t>Cả</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án</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trên</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547165" y="4255136"/>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Bê</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các</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em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nho</a:t>
            </a:r>
            <a:r>
              <a:rPr lang="en-US" sz="2100" dirty="0">
                <a:solidFill>
                  <a:schemeClr val="bg1"/>
                </a:solidFill>
                <a:latin typeface="Times New Roman" panose="02020603050405020304" pitchFamily="18" charset="0"/>
                <a:ea typeface="Times New Roman" panose="02020603050405020304" pitchFamily="18" charset="0"/>
              </a:rPr>
              <a:t>̉ qua </a:t>
            </a:r>
            <a:r>
              <a:rPr lang="en-US" sz="2100" dirty="0" err="1">
                <a:solidFill>
                  <a:schemeClr val="bg1"/>
                </a:solidFill>
                <a:latin typeface="Times New Roman" panose="02020603050405020304" pitchFamily="18" charset="0"/>
                <a:ea typeface="Times New Roman" panose="02020603050405020304" pitchFamily="18" charset="0"/>
              </a:rPr>
              <a:t>suối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giữa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mùa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đông</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buốt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4" name="Rectangle 23"/>
          <p:cNvSpPr/>
          <p:nvPr/>
        </p:nvSpPr>
        <p:spPr>
          <a:xfrm>
            <a:off x="4795144" y="3468042"/>
            <a:ext cx="3610994"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en-US" sz="1400" dirty="0">
                <a:solidFill>
                  <a:schemeClr val="bg1"/>
                </a:solidFill>
                <a:latin typeface="Times New Roman" panose="02020603050405020304" pitchFamily="18" charset="0"/>
                <a:ea typeface="Times New Roman" panose="02020603050405020304" pitchFamily="18" charset="0"/>
              </a:rPr>
              <a:t>C. </a:t>
            </a:r>
            <a:r>
              <a:rPr lang="en-US" sz="1400" dirty="0" err="1">
                <a:solidFill>
                  <a:schemeClr val="bg1"/>
                </a:solidFill>
                <a:latin typeface="Times New Roman" panose="02020603050405020304" pitchFamily="18" charset="0"/>
                <a:ea typeface="Times New Roman" panose="02020603050405020304" pitchFamily="18" charset="0"/>
              </a:rPr>
              <a:t>Kiên</a:t>
            </a:r>
            <a:r>
              <a:rPr lang="en-US" sz="1400" dirty="0">
                <a:solidFill>
                  <a:schemeClr val="bg1"/>
                </a:solidFill>
                <a:latin typeface="Times New Roman" panose="02020603050405020304" pitchFamily="18" charset="0"/>
                <a:ea typeface="Times New Roman" panose="02020603050405020304" pitchFamily="18" charset="0"/>
              </a:rPr>
              <a:t> trì </a:t>
            </a:r>
            <a:r>
              <a:rPr lang="en-US" sz="1400" dirty="0" err="1">
                <a:solidFill>
                  <a:schemeClr val="bg1"/>
                </a:solidFill>
                <a:latin typeface="Times New Roman" panose="02020603050405020304" pitchFamily="18" charset="0"/>
                <a:ea typeface="Times New Roman" panose="02020603050405020304" pitchFamily="18" charset="0"/>
              </a:rPr>
              <a:t>dạy</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em</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bất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chấp</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hoàn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cảnh</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thiếu</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thốn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đơn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độc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mơ</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ước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vê</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một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lai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sáng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tro</a:t>
            </a:r>
            <a:r>
              <a:rPr lang="en-US" sz="1400" dirty="0">
                <a:solidFill>
                  <a:schemeClr val="bg1"/>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530500" y="3479013"/>
            <a:ext cx="3512852" cy="69078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en-US" sz="2100" dirty="0">
                <a:solidFill>
                  <a:schemeClr val="bg1"/>
                </a:solidFill>
                <a:latin typeface="Times New Roman" panose="02020603050405020304" pitchFamily="18" charset="0"/>
                <a:ea typeface="Times New Roman" panose="02020603050405020304" pitchFamily="18" charset="0"/>
              </a:rPr>
              <a:t>A. </a:t>
            </a:r>
            <a:r>
              <a:rPr lang="en-US" sz="2100" dirty="0" err="1">
                <a:solidFill>
                  <a:schemeClr val="bg1"/>
                </a:solidFill>
                <a:latin typeface="Times New Roman" panose="02020603050405020304" pitchFamily="18" charset="0"/>
                <a:ea typeface="Times New Roman" panose="02020603050405020304" pitchFamily="18" charset="0"/>
              </a:rPr>
              <a:t>Một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mình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sửa</a:t>
            </a:r>
            <a:r>
              <a:rPr lang="en-US" sz="2100" dirty="0">
                <a:solidFill>
                  <a:schemeClr val="bg1"/>
                </a:solidFill>
                <a:latin typeface="Times New Roman" panose="02020603050405020304" pitchFamily="18" charset="0"/>
                <a:ea typeface="Times New Roman" panose="02020603050405020304" pitchFamily="18" charset="0"/>
              </a:rPr>
              <a:t> sang </a:t>
            </a:r>
            <a:r>
              <a:rPr lang="en-US" sz="2100" dirty="0" err="1">
                <a:solidFill>
                  <a:schemeClr val="bg1"/>
                </a:solidFill>
                <a:latin typeface="Times New Roman" panose="02020603050405020304" pitchFamily="18" charset="0"/>
                <a:ea typeface="Times New Roman" panose="02020603050405020304" pitchFamily="18" charset="0"/>
              </a:rPr>
              <a:t>nha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kho</a:t>
            </a:r>
            <a:r>
              <a:rPr lang="en-US" sz="2100" dirty="0">
                <a:solidFill>
                  <a:schemeClr val="bg1"/>
                </a:solidFill>
                <a:latin typeface="Times New Roman" panose="02020603050405020304" pitchFamily="18" charset="0"/>
                <a:ea typeface="Times New Roman" panose="02020603050405020304" pitchFamily="18" charset="0"/>
              </a:rPr>
              <a:t> cũ </a:t>
            </a:r>
            <a:r>
              <a:rPr lang="en-US" sz="2100" dirty="0" err="1">
                <a:solidFill>
                  <a:schemeClr val="bg1"/>
                </a:solidFill>
                <a:latin typeface="Times New Roman" panose="02020603050405020304" pitchFamily="18" charset="0"/>
                <a:ea typeface="Times New Roman" panose="02020603050405020304" pitchFamily="18" charset="0"/>
              </a:rPr>
              <a:t>thành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lớp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học</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761" y="329183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0" y="40119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55417" y="1531274"/>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37140" cy="1569660"/>
          </a:xfrm>
          <a:prstGeom prst="rect">
            <a:avLst/>
          </a:prstGeom>
          <a:noFill/>
        </p:spPr>
        <p:txBody>
          <a:bodyPr wrap="square" rtlCol="0">
            <a:spAutoFit/>
          </a:bodyPr>
          <a:lstStyle/>
          <a:p>
            <a:pPr defTabSz="685800"/>
            <a:r>
              <a:rPr lang="en-US" sz="2400" dirty="0">
                <a:solidFill>
                  <a:schemeClr val="bg1"/>
                </a:solidFill>
                <a:latin typeface="Montserrat Alternates Black" panose="00000A00000000000000" pitchFamily="50" charset="0"/>
              </a:rPr>
              <a:t>CÂU HỎI</a:t>
            </a:r>
            <a:r>
              <a:rPr lang="vi-VN" sz="2400" dirty="0">
                <a:solidFill>
                  <a:schemeClr val="bg1"/>
                </a:solidFill>
                <a:latin typeface="Montserrat Alternates Black" panose="00000A00000000000000" pitchFamily="50" charset="0"/>
              </a:rPr>
              <a:t> </a:t>
            </a:r>
            <a:r>
              <a:rPr lang="en-US" sz="2400" b="1" dirty="0">
                <a:solidFill>
                  <a:schemeClr val="bg1"/>
                </a:solidFill>
                <a:latin typeface="Times New Roman" panose="02020603050405020304" pitchFamily="18" charset="0"/>
                <a:ea typeface="Times New Roman" panose="02020603050405020304" pitchFamily="18" charset="0"/>
              </a:rPr>
              <a:t>3. </a:t>
            </a:r>
            <a:r>
              <a:rPr lang="en-US" sz="2400" b="1" dirty="0" err="1">
                <a:solidFill>
                  <a:schemeClr val="bg1"/>
                </a:solidFill>
                <a:latin typeface="Times New Roman" panose="02020603050405020304" pitchFamily="18" charset="0"/>
                <a:ea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Người</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thầy</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đầu</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rPr>
              <a:t>tiên</a:t>
            </a:r>
            <a:r>
              <a:rPr lang="en-US" sz="2400" b="1" i="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hành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động</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rPr>
              <a:t> qua </a:t>
            </a:r>
            <a:r>
              <a:rPr lang="en-US" sz="2400" b="1" dirty="0" err="1">
                <a:solidFill>
                  <a:schemeClr val="bg1"/>
                </a:solidFill>
                <a:latin typeface="Times New Roman" panose="02020603050405020304" pitchFamily="18" charset="0"/>
                <a:ea typeface="Times New Roman" panose="02020603050405020304" pitchFamily="18" charset="0"/>
              </a:rPr>
              <a:t>lời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kể</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a:t>
            </a:r>
          </a:p>
          <a:p>
            <a:pPr defTabSz="685800"/>
            <a:endParaRPr lang="en-US" sz="2400" dirty="0">
              <a:solidFill>
                <a:schemeClr val="bg1"/>
              </a:solidFill>
            </a:endParaRPr>
          </a:p>
        </p:txBody>
      </p:sp>
      <p:sp>
        <p:nvSpPr>
          <p:cNvPr id="28" name="Rectangle 27"/>
          <p:cNvSpPr/>
          <p:nvPr/>
        </p:nvSpPr>
        <p:spPr>
          <a:xfrm>
            <a:off x="3426403" y="-366215"/>
            <a:ext cx="6928834" cy="518988"/>
          </a:xfrm>
          <a:prstGeom prst="rect">
            <a:avLst/>
          </a:prstGeom>
          <a:solidFill>
            <a:schemeClr val="bg1"/>
          </a:solidFill>
        </p:spPr>
        <p:txBody>
          <a:bodyPr wrap="square">
            <a:spAutoFit/>
          </a:bodyPr>
          <a:lstStyle/>
          <a:p>
            <a:pPr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2465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19"/>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2175" y="452838"/>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323528" y="335692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thầy</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trò</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328841" y="416911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bạn</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74961" y="416911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D</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mẫu</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tử</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644008" y="339299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C.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cảm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đình</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6325" y="31675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71437" y="399290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0128" y="391319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23285" y="312527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618465" y="1611516"/>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295" y="588054"/>
            <a:ext cx="7237141" cy="954107"/>
          </a:xfrm>
          <a:prstGeom prst="rect">
            <a:avLst/>
          </a:prstGeom>
          <a:noFill/>
        </p:spPr>
        <p:txBody>
          <a:bodyPr wrap="square" rtlCol="0">
            <a:spAutoFit/>
          </a:bodyPr>
          <a:lstStyle/>
          <a:p>
            <a:pPr defTabSz="685800"/>
            <a:r>
              <a:rPr lang="en-US" sz="2800" dirty="0">
                <a:solidFill>
                  <a:schemeClr val="bg1"/>
                </a:solidFill>
                <a:latin typeface="Montserrat Alternates Black" panose="00000A00000000000000" pitchFamily="50" charset="0"/>
              </a:rPr>
              <a:t>CÂU HỎI</a:t>
            </a:r>
            <a:r>
              <a:rPr lang="vi-VN" sz="2800" dirty="0">
                <a:solidFill>
                  <a:schemeClr val="bg1"/>
                </a:solidFill>
                <a:latin typeface="Montserrat Alternates Black" panose="00000A00000000000000" pitchFamily="50" charset="0"/>
              </a:rPr>
              <a:t> 4</a:t>
            </a:r>
            <a:r>
              <a:rPr lang="en-US" sz="2800" dirty="0">
                <a:solidFill>
                  <a:schemeClr val="bg1"/>
                </a:solidFill>
                <a:latin typeface="Montserrat Alternates Black" panose="00000A00000000000000" pitchFamily="50" charset="0"/>
              </a:rPr>
              <a: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rPr>
              <a:t>chính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thầy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ndParaRPr>
          </a:p>
        </p:txBody>
      </p:sp>
    </p:spTree>
    <p:extLst>
      <p:ext uri="{BB962C8B-B14F-4D97-AF65-F5344CB8AC3E}">
        <p14:creationId xmlns:p14="http://schemas.microsoft.com/office/powerpoint/2010/main" val="19499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100"/>
                            </p:stCondLst>
                            <p:childTnLst>
                              <p:par>
                                <p:cTn id="7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79" dur="2000" fill="hold"/>
                                        <p:tgtEl>
                                          <p:spTgt spid="20"/>
                                        </p:tgtEl>
                                        <p:attrNameLst>
                                          <p:attrName>ppt_x</p:attrName>
                                          <p:attrName>ppt_y</p:attrName>
                                        </p:attrNameLst>
                                      </p:cBhvr>
                                    </p:animMotion>
                                  </p:childTnLst>
                                </p:cTn>
                              </p:par>
                            </p:childTnLst>
                          </p:cTn>
                        </p:par>
                        <p:par>
                          <p:cTn id="80" fill="hold">
                            <p:stCondLst>
                              <p:cond delay="3100"/>
                            </p:stCondLst>
                            <p:childTnLst>
                              <p:par>
                                <p:cTn id="81" presetID="10" presetClass="exit" presetSubtype="0" fill="hold" nodeType="after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1"/>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6"/>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54935" y="438758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D. Cả B,C đều đúng</a:t>
            </a:r>
            <a:endParaRPr lang="en-US" sz="2100" dirty="0">
              <a:solidFill>
                <a:prstClr val="white"/>
              </a:solidFill>
              <a:latin typeface="+mj-lt"/>
            </a:endParaRPr>
          </a:p>
        </p:txBody>
      </p:sp>
      <p:sp>
        <p:nvSpPr>
          <p:cNvPr id="23" name="Rectangle 22"/>
          <p:cNvSpPr/>
          <p:nvPr/>
        </p:nvSpPr>
        <p:spPr>
          <a:xfrm>
            <a:off x="408815" y="4366691"/>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B. Là một đứa trẻ mồ côi</a:t>
            </a:r>
            <a:endParaRPr lang="en-US" sz="2100" dirty="0">
              <a:solidFill>
                <a:prstClr val="white"/>
              </a:solidFill>
              <a:latin typeface="+mj-lt"/>
            </a:endParaRPr>
          </a:p>
        </p:txBody>
      </p:sp>
      <p:sp>
        <p:nvSpPr>
          <p:cNvPr id="24" name="Rectangle 23"/>
          <p:cNvSpPr/>
          <p:nvPr/>
        </p:nvSpPr>
        <p:spPr>
          <a:xfrm>
            <a:off x="4754935" y="361205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C. Sống với gia đình chú thím</a:t>
            </a:r>
            <a:endParaRPr lang="en-US" sz="2100" dirty="0">
              <a:solidFill>
                <a:prstClr val="white"/>
              </a:solidFill>
              <a:latin typeface="+mj-lt"/>
            </a:endParaRPr>
          </a:p>
        </p:txBody>
      </p:sp>
      <p:sp>
        <p:nvSpPr>
          <p:cNvPr id="25" name="Rectangle 24"/>
          <p:cNvSpPr/>
          <p:nvPr/>
        </p:nvSpPr>
        <p:spPr>
          <a:xfrm>
            <a:off x="392149" y="3590568"/>
            <a:ext cx="3512852" cy="589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100" dirty="0">
                <a:solidFill>
                  <a:prstClr val="white"/>
                </a:solidFill>
                <a:latin typeface="+mj-lt"/>
              </a:rPr>
              <a:t>A. Cuộc sống đầy đủ, hạnh phúc</a:t>
            </a:r>
            <a:endParaRPr lang="en-US" sz="2100" dirty="0">
              <a:solidFill>
                <a:prstClr val="white"/>
              </a:solidFill>
              <a:latin typeface="+mj-lt"/>
            </a:endParaRPr>
          </a:p>
        </p:txBody>
      </p:sp>
      <p:pic>
        <p:nvPicPr>
          <p:cNvPr id="26"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34466" y="33651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51411" y="34358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50102" y="41107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4880" y="415592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884052" y="122984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4270" y="785632"/>
            <a:ext cx="7442106" cy="830997"/>
          </a:xfrm>
          <a:prstGeom prst="rect">
            <a:avLst/>
          </a:prstGeom>
          <a:noFill/>
        </p:spPr>
        <p:txBody>
          <a:bodyPr wrap="square" rtlCol="0">
            <a:spAutoFit/>
          </a:bodyPr>
          <a:lstStyle/>
          <a:p>
            <a:pPr defTabSz="685800"/>
            <a:r>
              <a:rPr lang="en-US" sz="2400" dirty="0">
                <a:solidFill>
                  <a:prstClr val="white"/>
                </a:solidFill>
                <a:latin typeface="Montserrat Alternates Black" panose="00000A00000000000000" pitchFamily="50" charset="0"/>
              </a:rPr>
              <a:t>CÂU HỎI</a:t>
            </a:r>
            <a:r>
              <a:rPr lang="vi-VN" sz="2400" dirty="0">
                <a:solidFill>
                  <a:prstClr val="white"/>
                </a:solidFill>
                <a:latin typeface="Montserrat Alternates Black" panose="00000A00000000000000" pitchFamily="50" charset="0"/>
              </a:rPr>
              <a:t> 5</a:t>
            </a:r>
            <a:r>
              <a:rPr lang="en-US" sz="2400" dirty="0">
                <a:solidFill>
                  <a:prstClr val="white"/>
                </a:solidFill>
                <a:latin typeface="Montserrat Alternates Black" panose="00000A00000000000000" pitchFamily="50" charset="0"/>
              </a:rPr>
              <a:t>:</a:t>
            </a:r>
            <a:r>
              <a:rPr lang="vi-VN" sz="2400" dirty="0">
                <a:solidFill>
                  <a:prstClr val="white"/>
                </a:solidFill>
                <a:latin typeface="Montserrat Alternates Black" panose="00000A00000000000000" pitchFamily="50" charset="0"/>
              </a:rPr>
              <a:t> Cô bé An-tư-nai sinh sống trong hoàn cảnh như thế nào?</a:t>
            </a:r>
            <a:endParaRPr lang="en-US" sz="2400" dirty="0">
              <a:solidFill>
                <a:prstClr val="black"/>
              </a:solidFill>
            </a:endParaRPr>
          </a:p>
        </p:txBody>
      </p:sp>
    </p:spTree>
    <p:extLst>
      <p:ext uri="{BB962C8B-B14F-4D97-AF65-F5344CB8AC3E}">
        <p14:creationId xmlns:p14="http://schemas.microsoft.com/office/powerpoint/2010/main" val="99755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childTnLst>
                          </p:cTn>
                        </p:par>
                        <p:par>
                          <p:cTn id="76" fill="hold">
                            <p:stCondLst>
                              <p:cond delay="1100"/>
                            </p:stCondLst>
                            <p:childTnLst>
                              <p:par>
                                <p:cTn id="77"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78" dur="2000" fill="hold"/>
                                        <p:tgtEl>
                                          <p:spTgt spid="21"/>
                                        </p:tgtEl>
                                        <p:attrNameLst>
                                          <p:attrName>ppt_x</p:attrName>
                                          <p:attrName>ppt_y</p:attrName>
                                        </p:attrNameLst>
                                      </p:cBhvr>
                                    </p:animMotion>
                                  </p:childTnLst>
                                </p:cTn>
                              </p:par>
                            </p:childTnLst>
                          </p:cTn>
                        </p:par>
                        <p:par>
                          <p:cTn id="79" fill="hold">
                            <p:stCondLst>
                              <p:cond delay="3100"/>
                            </p:stCondLst>
                            <p:childTnLst>
                              <p:par>
                                <p:cTn id="80" presetID="10" presetClass="exit" presetSubtype="0" fill="hold" nodeType="after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subTnLst>
                                    <p:audio>
                                      <p:cMediaNode>
                                        <p:cTn display="0" masterRel="sameClick">
                                          <p:stCondLst>
                                            <p:cond evt="begin" delay="0">
                                              <p:tn val="83"/>
                                            </p:cond>
                                          </p:stCondLst>
                                          <p:endCondLst>
                                            <p:cond evt="onStopAudio" delay="0">
                                              <p:tgtEl>
                                                <p:sldTgt/>
                                              </p:tgtEl>
                                            </p:cond>
                                          </p:endCondLst>
                                        </p:cTn>
                                        <p:tgtEl>
                                          <p:sndTgt r:embed="rId4" name="Am-thanh-phep-thuat-www_nhacchuongvui_com.wav"/>
                                        </p:tgtEl>
                                      </p:cMediaNode>
                                    </p:audio>
                                  </p:subTnLst>
                                </p:cTn>
                              </p:par>
                            </p:childTnLst>
                          </p:cTn>
                        </p:par>
                        <p:par>
                          <p:cTn id="86" fill="hold">
                            <p:stCondLst>
                              <p:cond delay="3600"/>
                            </p:stCondLst>
                            <p:childTnLst>
                              <p:par>
                                <p:cTn id="87" presetID="10" presetClass="entr" presetSubtype="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5" name="Tieng-yeah-tre-con-www_nhacchuongvui_com.wav"/>
                                        </p:tgtEl>
                                      </p:cMediaNode>
                                    </p:audio>
                                  </p:subTnLst>
                                </p:cTn>
                              </p:par>
                              <p:par>
                                <p:cTn id="90"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91"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123478"/>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88" y="1800622"/>
            <a:ext cx="2423119" cy="26949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6" name="Straight Connector 45"/>
          <p:cNvCxnSpPr/>
          <p:nvPr/>
        </p:nvCxnSpPr>
        <p:spPr>
          <a:xfrm flipH="1">
            <a:off x="33638" y="1419622"/>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47" name="Rectangle 46"/>
          <p:cNvSpPr/>
          <p:nvPr/>
        </p:nvSpPr>
        <p:spPr>
          <a:xfrm>
            <a:off x="7125918" y="1704419"/>
            <a:ext cx="1656184" cy="2862322"/>
          </a:xfrm>
          <a:prstGeom prst="rect">
            <a:avLst/>
          </a:prstGeom>
          <a:solidFill>
            <a:schemeClr val="accent6">
              <a:lumMod val="40000"/>
              <a:lumOff val="60000"/>
            </a:schemeClr>
          </a:solidFill>
        </p:spPr>
        <p:txBody>
          <a:bodyPr wrap="square">
            <a:spAutoFit/>
          </a:bodyPr>
          <a:lstStyle/>
          <a:p>
            <a:pPr algn="ctr" defTabSz="914400"/>
            <a:r>
              <a:rPr lang="vi-VN" sz="2000" i="1" dirty="0">
                <a:solidFill>
                  <a:prstClr val="black"/>
                </a:solidFill>
                <a:latin typeface="Times New Roman" panose="02020603050405020304" pitchFamily="18" charset="0"/>
              </a:rPr>
              <a:t>2004: Ông được nhận danh hiệu “Giáo sư danh dự” của trường Đại học tổng hợp quốc gia Mat-xcơ-va.</a:t>
            </a:r>
            <a:endParaRPr lang="en-US" sz="2000" i="1" dirty="0">
              <a:solidFill>
                <a:prstClr val="black"/>
              </a:solidFill>
            </a:endParaRPr>
          </a:p>
        </p:txBody>
      </p:sp>
      <p:sp>
        <p:nvSpPr>
          <p:cNvPr id="48" name="Rectangle 47"/>
          <p:cNvSpPr/>
          <p:nvPr/>
        </p:nvSpPr>
        <p:spPr>
          <a:xfrm>
            <a:off x="3290011" y="1704419"/>
            <a:ext cx="1459643" cy="2554545"/>
          </a:xfrm>
          <a:prstGeom prst="rect">
            <a:avLst/>
          </a:prstGeom>
          <a:solidFill>
            <a:schemeClr val="accent6">
              <a:lumMod val="60000"/>
              <a:lumOff val="40000"/>
            </a:schemeClr>
          </a:solidFill>
        </p:spPr>
        <p:txBody>
          <a:bodyPr wrap="square">
            <a:spAutoFit/>
          </a:bodyPr>
          <a:lstStyle/>
          <a:p>
            <a:pPr algn="ctr" defTabSz="914400"/>
            <a:r>
              <a:rPr lang="vi-VN" sz="2000" i="1" dirty="0">
                <a:solidFill>
                  <a:prstClr val="black"/>
                </a:solidFill>
                <a:latin typeface="Times New Roman" panose="02020603050405020304" pitchFamily="18" charset="0"/>
              </a:rPr>
              <a:t>Ai-ma-tốp (1929-2008) là nhà văn nước Cư-rơ-gư-xtan</a:t>
            </a:r>
            <a:r>
              <a:rPr lang="en-US" sz="2000" i="1" dirty="0">
                <a:solidFill>
                  <a:prstClr val="black"/>
                </a:solidFill>
              </a:rPr>
              <a:t>, </a:t>
            </a:r>
            <a:r>
              <a:rPr lang="en-US" sz="2000" i="1" dirty="0" err="1">
                <a:solidFill>
                  <a:prstClr val="black"/>
                </a:solidFill>
                <a:latin typeface="Times New Roman" panose="02020603050405020304" pitchFamily="18" charset="0"/>
                <a:cs typeface="Times New Roman" panose="02020603050405020304" pitchFamily="18" charset="0"/>
              </a:rPr>
              <a:t>thuộc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Liên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xô</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trước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đây</a:t>
            </a:r>
            <a:r>
              <a:rPr lang="vi-VN" sz="2000" i="1" dirty="0">
                <a:solidFill>
                  <a:prstClr val="black"/>
                </a:solidFill>
                <a:latin typeface="Times New Roman" panose="02020603050405020304" pitchFamily="18" charset="0"/>
                <a:cs typeface="Times New Roman" panose="02020603050405020304" pitchFamily="18" charset="0"/>
              </a:rPr>
              <a:t> </a:t>
            </a:r>
            <a:endParaRPr lang="en-US" sz="2000" i="1" dirty="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037686" y="1747396"/>
            <a:ext cx="1800200" cy="3170099"/>
          </a:xfrm>
          <a:prstGeom prst="rect">
            <a:avLst/>
          </a:prstGeom>
          <a:solidFill>
            <a:schemeClr val="accent6"/>
          </a:solidFill>
        </p:spPr>
        <p:txBody>
          <a:bodyPr wrap="square">
            <a:spAutoFit/>
          </a:bodyPr>
          <a:lstStyle/>
          <a:p>
            <a:pPr algn="ctr" defTabSz="914400"/>
            <a:r>
              <a:rPr lang="vi-VN" sz="2000" i="1" dirty="0">
                <a:solidFill>
                  <a:prstClr val="white"/>
                </a:solidFill>
                <a:latin typeface="Times New Roman" panose="02020603050405020304" pitchFamily="18" charset="0"/>
              </a:rPr>
              <a:t>Tác phẩm đầu tiên khiến Ai-ma-tốp nổi tiếng là tập truyện Núi đồi và thảo nguyên (được tặng giải thưởng Lê-nin về văn học năm 1963).</a:t>
            </a:r>
          </a:p>
        </p:txBody>
      </p:sp>
      <p:sp>
        <p:nvSpPr>
          <p:cNvPr id="50" name="Oval 49"/>
          <p:cNvSpPr/>
          <p:nvPr/>
        </p:nvSpPr>
        <p:spPr>
          <a:xfrm>
            <a:off x="1365278" y="1419623"/>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1" name="Straight Connector 50"/>
          <p:cNvCxnSpPr>
            <a:stCxn id="50" idx="4"/>
          </p:cNvCxnSpPr>
          <p:nvPr/>
        </p:nvCxnSpPr>
        <p:spPr>
          <a:xfrm flipH="1">
            <a:off x="1467001" y="1603380"/>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2" name="Oval 51"/>
          <p:cNvSpPr/>
          <p:nvPr/>
        </p:nvSpPr>
        <p:spPr>
          <a:xfrm>
            <a:off x="4042151" y="13873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3" name="Straight Connector 52"/>
          <p:cNvCxnSpPr>
            <a:stCxn id="52" idx="4"/>
          </p:cNvCxnSpPr>
          <p:nvPr/>
        </p:nvCxnSpPr>
        <p:spPr>
          <a:xfrm flipH="1">
            <a:off x="4143874"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4" name="Oval 53"/>
          <p:cNvSpPr/>
          <p:nvPr/>
        </p:nvSpPr>
        <p:spPr>
          <a:xfrm>
            <a:off x="5770343" y="1387356"/>
            <a:ext cx="203447" cy="183757"/>
          </a:xfrm>
          <a:prstGeom prst="ellipse">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5" name="Straight Connector 54"/>
          <p:cNvCxnSpPr>
            <a:stCxn id="54" idx="4"/>
          </p:cNvCxnSpPr>
          <p:nvPr/>
        </p:nvCxnSpPr>
        <p:spPr>
          <a:xfrm flipH="1">
            <a:off x="5872066"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6" name="Oval 55"/>
          <p:cNvSpPr/>
          <p:nvPr/>
        </p:nvSpPr>
        <p:spPr>
          <a:xfrm>
            <a:off x="7858575" y="1387356"/>
            <a:ext cx="203447" cy="183757"/>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914400"/>
            <a:endParaRPr lang="en-US" i="1">
              <a:solidFill>
                <a:prstClr val="white"/>
              </a:solidFill>
            </a:endParaRPr>
          </a:p>
        </p:txBody>
      </p:sp>
      <p:cxnSp>
        <p:nvCxnSpPr>
          <p:cNvPr id="57" name="Straight Connector 56"/>
          <p:cNvCxnSpPr>
            <a:stCxn id="56" idx="4"/>
          </p:cNvCxnSpPr>
          <p:nvPr/>
        </p:nvCxnSpPr>
        <p:spPr>
          <a:xfrm flipH="1">
            <a:off x="7960298"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a.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giả</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par>
                                <p:cTn id="11" presetID="21" presetClass="entr" presetSubtype="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1)">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2000"/>
                                        <p:tgtEl>
                                          <p:spTgt spid="52"/>
                                        </p:tgtEl>
                                      </p:cBhvr>
                                    </p:animEffect>
                                  </p:childTnLst>
                                </p:cTn>
                              </p:par>
                              <p:par>
                                <p:cTn id="22" presetID="21" presetClass="entr" presetSubtype="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2000"/>
                                        <p:tgtEl>
                                          <p:spTgt spid="54"/>
                                        </p:tgtEl>
                                      </p:cBhvr>
                                    </p:animEffect>
                                  </p:childTnLst>
                                </p:cTn>
                              </p:par>
                              <p:par>
                                <p:cTn id="33" presetID="21" presetClass="entr" presetSubtype="1"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heel(1)">
                                      <p:cBhvr>
                                        <p:cTn id="35" dur="2000"/>
                                        <p:tgtEl>
                                          <p:spTgt spid="5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heel(1)">
                                      <p:cBhvr>
                                        <p:cTn id="43" dur="2000"/>
                                        <p:tgtEl>
                                          <p:spTgt spid="56"/>
                                        </p:tgtEl>
                                      </p:cBhvr>
                                    </p:animEffect>
                                  </p:childTnLst>
                                </p:cTn>
                              </p:par>
                              <p:par>
                                <p:cTn id="44" presetID="21" presetClass="entr" presetSubtype="1"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heel(1)">
                                      <p:cBhvr>
                                        <p:cTn id="46" dur="2000"/>
                                        <p:tgtEl>
                                          <p:spTgt spid="5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4"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p:cNvCxnSpPr>
            <a:stCxn id="12"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p:cNvCxnSpPr>
            <a:stCxn id="14"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6205265"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p:cNvCxnSpPr>
            <a:stCxn id="16" idx="4"/>
          </p:cNvCxnSpPr>
          <p:nvPr/>
        </p:nvCxnSpPr>
        <p:spPr>
          <a:xfrm flipH="1">
            <a:off x="630698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p:cNvCxnSpPr>
            <a:stCxn id="18"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p:cNvSpPr/>
          <p:nvPr/>
        </p:nvSpPr>
        <p:spPr>
          <a:xfrm>
            <a:off x="2817038" y="1825536"/>
            <a:ext cx="2339710" cy="2677656"/>
          </a:xfrm>
          <a:prstGeom prst="rect">
            <a:avLst/>
          </a:prstGeom>
          <a:solidFill>
            <a:schemeClr val="accent6">
              <a:lumMod val="40000"/>
              <a:lumOff val="60000"/>
            </a:schemeClr>
          </a:solidFill>
        </p:spPr>
        <p:txBody>
          <a:bodyPr wrap="square">
            <a:spAutoFit/>
          </a:bodyPr>
          <a:lstStyle/>
          <a:p>
            <a:pPr algn="just" defTabSz="685800"/>
            <a:r>
              <a:rPr lang="vi-VN" sz="2400" dirty="0">
                <a:solidFill>
                  <a:srgbClr val="000000"/>
                </a:solidFill>
                <a:latin typeface="Times New Roman" panose="02020603050405020304" pitchFamily="18" charset="0"/>
                <a:ea typeface="Times New Roman" panose="02020603050405020304" pitchFamily="18" charset="0"/>
              </a:rPr>
              <a:t>- ST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1962</a:t>
            </a:r>
          </a:p>
          <a:p>
            <a:pPr algn="just" defTabSz="685800"/>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Cư-rơ-gư-đơ-xtan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3252017" y="955501"/>
            <a:ext cx="1608015" cy="523220"/>
          </a:xfrm>
          <a:prstGeom prst="rect">
            <a:avLst/>
          </a:prstGeom>
          <a:noFill/>
        </p:spPr>
        <p:txBody>
          <a:bodyPr wrap="square" rtlCol="0">
            <a:spAutoFit/>
          </a:bodyPr>
          <a:lstStyle/>
          <a:p>
            <a:pPr algn="ct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Hcst </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675670" y="1851670"/>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a:solidFill>
                  <a:prstClr val="black"/>
                </a:solidFill>
                <a:latin typeface="Times New Roman" panose="02020603050405020304" pitchFamily="18" charset="0"/>
                <a:cs typeface="Times New Roman" pitchFamily="18" charset="0"/>
              </a:rPr>
              <a:t>Truyện</a:t>
            </a:r>
            <a:r>
              <a:rPr lang="en-US" sz="2800" i="1" dirty="0">
                <a:solidFill>
                  <a:prstClr val="black"/>
                </a:solidFill>
                <a:latin typeface="Times New Roman" panose="02020603050405020304" pitchFamily="18" charset="0"/>
                <a:cs typeface="Times New Roman" pitchFamily="18" charset="0"/>
              </a:rPr>
              <a:t> </a:t>
            </a:r>
            <a:r>
              <a:rPr lang="vi-VN" sz="2800" i="1" dirty="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34" name="TextBox 33"/>
          <p:cNvSpPr txBox="1"/>
          <p:nvPr/>
        </p:nvSpPr>
        <p:spPr>
          <a:xfrm>
            <a:off x="5675670" y="881974"/>
            <a:ext cx="1566775" cy="523220"/>
          </a:xfrm>
          <a:prstGeom prst="rect">
            <a:avLst/>
          </a:prstGeom>
          <a:noFill/>
        </p:spPr>
        <p:txBody>
          <a:bodyPr wrap="square" rtlCol="0">
            <a:spAutoFit/>
          </a:bodyPr>
          <a:lstStyle/>
          <a:p>
            <a:pPr defTabSz="914400"/>
            <a:r>
              <a:rPr lang="en-US" sz="2800" b="1" i="1" dirty="0" err="1">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179512" y="123478"/>
            <a:ext cx="4332065" cy="395616"/>
            <a:chOff x="644526" y="2766774"/>
            <a:chExt cx="11553677" cy="1054970"/>
          </a:xfrm>
        </p:grpSpPr>
        <p:sp>
          <p:nvSpPr>
            <p:cNvPr id="36" name="TextBox 35"/>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b.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5511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heel(1)">
                                      <p:cBhvr>
                                        <p:cTn id="33" dur="2000"/>
                                        <p:tgtEl>
                                          <p:spTgt spid="34"/>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heel(1)">
                                      <p:cBhvr>
                                        <p:cTn id="36" dur="2000"/>
                                        <p:tgtEl>
                                          <p:spTgt spid="18"/>
                                        </p:tgtEl>
                                      </p:cBhvr>
                                    </p:animEffect>
                                  </p:childTnLst>
                                </p:cTn>
                              </p:par>
                              <p:par>
                                <p:cTn id="37" presetID="21" presetClass="entr" presetSubtype="1"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heel(1)">
                                      <p:cBhvr>
                                        <p:cTn id="39" dur="2000"/>
                                        <p:tgtEl>
                                          <p:spTgt spid="19"/>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heel(1)">
                                      <p:cBhvr>
                                        <p:cTn id="42"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3" grpId="0" animBg="1"/>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H="1">
            <a:off x="-260773" y="151286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38" name="Oval 37"/>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0" name="Straight Connector 39"/>
          <p:cNvCxnSpPr>
            <a:stCxn id="38"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2" name="Straight Connector 41"/>
          <p:cNvCxnSpPr>
            <a:stCxn id="41"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3" name="Oval 42"/>
          <p:cNvSpPr/>
          <p:nvPr/>
        </p:nvSpPr>
        <p:spPr>
          <a:xfrm>
            <a:off x="5969772"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4" name="Straight Connector 43"/>
          <p:cNvCxnSpPr>
            <a:stCxn id="43" idx="4"/>
          </p:cNvCxnSpPr>
          <p:nvPr/>
        </p:nvCxnSpPr>
        <p:spPr>
          <a:xfrm flipH="1">
            <a:off x="6071495"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5" name="Oval 44"/>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8" name="Straight Connector 57"/>
          <p:cNvCxnSpPr>
            <a:stCxn id="45"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0" name="Rectangle 59"/>
          <p:cNvSpPr/>
          <p:nvPr/>
        </p:nvSpPr>
        <p:spPr>
          <a:xfrm>
            <a:off x="2996539" y="1825536"/>
            <a:ext cx="1749964" cy="2031325"/>
          </a:xfrm>
          <a:prstGeom prst="rect">
            <a:avLst/>
          </a:prstGeom>
          <a:solidFill>
            <a:schemeClr val="accent6">
              <a:lumMod val="40000"/>
              <a:lumOff val="60000"/>
            </a:schemeClr>
          </a:solidFill>
        </p:spPr>
        <p:txBody>
          <a:bodyPr wrap="square">
            <a:spAutoFit/>
          </a:bodyPr>
          <a:lstStyle/>
          <a:p>
            <a:pPr algn="just" defTabSz="685800">
              <a:lnSpc>
                <a:spcPct val="150000"/>
              </a:lnSpc>
            </a:pPr>
            <a:r>
              <a:rPr lang="en-US" sz="2800" dirty="0">
                <a:solidFill>
                  <a:srgbClr val="000000"/>
                </a:solidFill>
                <a:latin typeface="Times New Roman" panose="02020603050405020304" pitchFamily="18" charset="0"/>
                <a:ea typeface="Times New Roman" panose="02020603050405020304" pitchFamily="18" charset="0"/>
              </a:rPr>
              <a:t>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1" name="TextBox 60"/>
          <p:cNvSpPr txBox="1"/>
          <p:nvPr/>
        </p:nvSpPr>
        <p:spPr>
          <a:xfrm>
            <a:off x="2689075" y="922828"/>
            <a:ext cx="2520205" cy="523220"/>
          </a:xfrm>
          <a:prstGeom prst="rect">
            <a:avLst/>
          </a:prstGeom>
          <a:noFill/>
        </p:spPr>
        <p:txBody>
          <a:bodyPr wrap="square" rtlCol="0">
            <a:spAutoFit/>
          </a:bodyPr>
          <a:lstStyle/>
          <a:p>
            <a:pPr algn="ct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Nhân vật chính</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5150711" y="1851670"/>
            <a:ext cx="1978081" cy="2246769"/>
          </a:xfrm>
          <a:prstGeom prst="rect">
            <a:avLst/>
          </a:prstGeom>
          <a:solidFill>
            <a:schemeClr val="accent6"/>
          </a:solidFill>
        </p:spPr>
        <p:txBody>
          <a:bodyPr wrap="square">
            <a:spAutoFit/>
          </a:bodyPr>
          <a:lstStyle/>
          <a:p>
            <a:pPr algn="just" defTabSz="685800"/>
            <a:r>
              <a:rPr lang="vi-VN" sz="2800" dirty="0">
                <a:solidFill>
                  <a:schemeClr val="bg1"/>
                </a:solidFill>
                <a:latin typeface="Times New Roman" panose="02020603050405020304" pitchFamily="18" charset="0"/>
                <a:ea typeface="Times New Roman" panose="02020603050405020304" pitchFamily="18" charset="0"/>
              </a:rPr>
              <a:t>Ngôi </a:t>
            </a:r>
            <a:r>
              <a:rPr lang="en-US" sz="2800" dirty="0" err="1">
                <a:solidFill>
                  <a:schemeClr val="bg1"/>
                </a:solidFill>
                <a:latin typeface="Times New Roman" panose="02020603050405020304" pitchFamily="18" charset="0"/>
                <a:ea typeface="Times New Roman" panose="02020603050405020304" pitchFamily="18" charset="0"/>
              </a:rPr>
              <a:t>thứ</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thay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đổi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a:t>
            </a:r>
          </a:p>
        </p:txBody>
      </p:sp>
      <p:sp>
        <p:nvSpPr>
          <p:cNvPr id="63" name="TextBox 62"/>
          <p:cNvSpPr txBox="1"/>
          <p:nvPr/>
        </p:nvSpPr>
        <p:spPr>
          <a:xfrm>
            <a:off x="5396292" y="911919"/>
            <a:ext cx="1486918" cy="523220"/>
          </a:xfrm>
          <a:prstGeom prst="rect">
            <a:avLst/>
          </a:prstGeom>
          <a:noFill/>
        </p:spPr>
        <p:txBody>
          <a:bodyPr wrap="square" rtlCol="0">
            <a:spAutoFit/>
          </a:bodyPr>
          <a:lstStyle/>
          <a:p>
            <a:pP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a:solidFill>
                  <a:prstClr val="black"/>
                </a:solidFill>
                <a:latin typeface="Times New Roman" panose="02020603050405020304" pitchFamily="18" charset="0"/>
                <a:cs typeface="Times New Roman" pitchFamily="18" charset="0"/>
              </a:rPr>
              <a:t>Truyện</a:t>
            </a:r>
            <a:r>
              <a:rPr lang="en-US" sz="2800" i="1" dirty="0">
                <a:solidFill>
                  <a:prstClr val="black"/>
                </a:solidFill>
                <a:latin typeface="Times New Roman" panose="02020603050405020304" pitchFamily="18" charset="0"/>
                <a:cs typeface="Times New Roman" pitchFamily="18" charset="0"/>
              </a:rPr>
              <a:t> </a:t>
            </a:r>
            <a:r>
              <a:rPr lang="vi-VN" sz="2800" i="1" dirty="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65" name="TextBox 64"/>
          <p:cNvSpPr txBox="1"/>
          <p:nvPr/>
        </p:nvSpPr>
        <p:spPr>
          <a:xfrm>
            <a:off x="7461402" y="923131"/>
            <a:ext cx="1566775" cy="523220"/>
          </a:xfrm>
          <a:prstGeom prst="rect">
            <a:avLst/>
          </a:prstGeom>
          <a:noFill/>
        </p:spPr>
        <p:txBody>
          <a:bodyPr wrap="square" rtlCol="0">
            <a:spAutoFit/>
          </a:bodyPr>
          <a:lstStyle/>
          <a:p>
            <a:pPr defTabSz="914400"/>
            <a:r>
              <a:rPr lang="vi-VN" sz="2800" b="1" i="1" dirty="0">
                <a:solidFill>
                  <a:srgbClr val="F79646">
                    <a:lumMod val="75000"/>
                  </a:srgbClr>
                </a:solidFill>
                <a:latin typeface="Times New Roman" panose="02020603050405020304" pitchFamily="18" charset="0"/>
                <a:cs typeface="Times New Roman" panose="02020603050405020304" pitchFamily="18" charset="0"/>
              </a:rPr>
              <a:t>Bố cục</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79512" y="123478"/>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9" name="TextBox 3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6" name="Rectangle 45"/>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a:solidFill>
                  <a:prstClr val="white"/>
                </a:solidFill>
                <a:latin typeface="Times New Roman" panose="02020603050405020304" pitchFamily="18" charset="0"/>
              </a:rPr>
              <a:t>b. </a:t>
            </a:r>
            <a:r>
              <a:rPr lang="en-US" sz="2400" i="1" dirty="0" err="1">
                <a:solidFill>
                  <a:prstClr val="white"/>
                </a:solidFill>
                <a:latin typeface="Times New Roman" panose="02020603050405020304" pitchFamily="18" charset="0"/>
              </a:rPr>
              <a:t>Tác</a:t>
            </a:r>
            <a:r>
              <a:rPr lang="en-US" sz="2400" i="1" dirty="0">
                <a:solidFill>
                  <a:prstClr val="white"/>
                </a:solidFill>
                <a:latin typeface="Times New Roman" panose="02020603050405020304" pitchFamily="18" charset="0"/>
              </a:rPr>
              <a:t> </a:t>
            </a:r>
            <a:r>
              <a:rPr lang="en-US" sz="2400" i="1" dirty="0" err="1">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8343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heel(1)">
                                      <p:cBhvr>
                                        <p:cTn id="48" dur="2000"/>
                                        <p:tgtEl>
                                          <p:spTgt spid="45"/>
                                        </p:tgtEl>
                                      </p:cBhvr>
                                    </p:animEffect>
                                  </p:childTnLst>
                                </p:cTn>
                              </p:par>
                              <p:par>
                                <p:cTn id="49" presetID="21" presetClass="entr" presetSubtype="1"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heel(1)">
                                      <p:cBhvr>
                                        <p:cTn id="51" dur="2000"/>
                                        <p:tgtEl>
                                          <p:spTgt spid="5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60" grpId="0" animBg="1"/>
      <p:bldP spid="61" grpId="0"/>
      <p:bldP spid="62" grpId="0" animBg="1"/>
      <p:bldP spid="63" grpId="0"/>
      <p:bldP spid="64" grpId="0" animBg="1"/>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2</a:t>
              </a:r>
            </a:p>
          </p:txBody>
        </p:sp>
      </p:grpSp>
      <p:grpSp>
        <p:nvGrpSpPr>
          <p:cNvPr id="39" name="Group 38"/>
          <p:cNvGrpSpPr>
            <a:grpSpLocks/>
          </p:cNvGrpSpPr>
          <p:nvPr/>
        </p:nvGrpSpPr>
        <p:grpSpPr bwMode="auto">
          <a:xfrm>
            <a:off x="1329995" y="3435842"/>
            <a:ext cx="1724025" cy="361950"/>
            <a:chOff x="816" y="2304"/>
            <a:chExt cx="1440" cy="448"/>
          </a:xfrm>
        </p:grpSpPr>
        <p:sp>
          <p:nvSpPr>
            <p:cNvPr id="46" name="Freeform 45"/>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3</a:t>
              </a:r>
            </a:p>
          </p:txBody>
        </p:sp>
      </p:grpSp>
      <p:sp>
        <p:nvSpPr>
          <p:cNvPr id="48" name="Rectangle 47"/>
          <p:cNvSpPr>
            <a:spLocks noChangeArrowheads="1"/>
          </p:cNvSpPr>
          <p:nvPr/>
        </p:nvSpPr>
        <p:spPr bwMode="gray">
          <a:xfrm>
            <a:off x="1329995" y="4293093"/>
            <a:ext cx="1724025" cy="317897"/>
          </a:xfrm>
          <a:prstGeom prst="rect">
            <a:avLst/>
          </a:prstGeom>
          <a:solidFill>
            <a:schemeClr val="accent6">
              <a:lumMod val="75000"/>
            </a:schemeClr>
          </a:solidFill>
          <a:ln>
            <a:noFill/>
          </a:ln>
          <a:effec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4</a:t>
            </a:r>
          </a:p>
        </p:txBody>
      </p:sp>
      <p:cxnSp>
        <p:nvCxnSpPr>
          <p:cNvPr id="49" name="AutoShape 14"/>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p:cNvSpPr txBox="1"/>
          <p:nvPr/>
        </p:nvSpPr>
        <p:spPr>
          <a:xfrm>
            <a:off x="3155785" y="2504774"/>
            <a:ext cx="5732667"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Tiếp</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rảo bước về làng</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Cuộc trò chuyện giữa các bạn nhỏ và thầy Đuy-sen</a:t>
            </a:r>
            <a:endParaRPr lang="en-US" sz="2000" i="1" dirty="0">
              <a:solidFill>
                <a:prstClr val="black"/>
              </a:solidFill>
              <a:latin typeface="Times New Roman" pitchFamily="18" charset="0"/>
              <a:cs typeface="Times New Roman" pitchFamily="18" charset="0"/>
            </a:endParaRPr>
          </a:p>
        </p:txBody>
      </p:sp>
      <p:sp>
        <p:nvSpPr>
          <p:cNvPr id="56" name="TextBox 55"/>
          <p:cNvSpPr txBox="1"/>
          <p:nvPr/>
        </p:nvSpPr>
        <p:spPr>
          <a:xfrm>
            <a:off x="3183436" y="3330826"/>
            <a:ext cx="5976664"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Tiếp</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thầy Đuy-sen giảng bài</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Hình ảnh thầy Đuy-sen trong kí ức của An-tư-nai</a:t>
            </a:r>
            <a:endParaRPr lang="en-US" sz="2000" i="1" dirty="0">
              <a:solidFill>
                <a:prstClr val="black"/>
              </a:solidFill>
              <a:latin typeface="Times New Roman" pitchFamily="18" charset="0"/>
              <a:cs typeface="Times New Roman" pitchFamily="18" charset="0"/>
            </a:endParaRPr>
          </a:p>
        </p:txBody>
      </p:sp>
      <p:sp>
        <p:nvSpPr>
          <p:cNvPr id="57" name="TextBox 56"/>
          <p:cNvSpPr txBox="1"/>
          <p:nvPr/>
        </p:nvSpPr>
        <p:spPr>
          <a:xfrm>
            <a:off x="3183436" y="4248723"/>
            <a:ext cx="5760640"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Còn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lại</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Những băn khoăn, trăn trở và ý tưởng cho bức tranh vẽ thầy Đuy-sen</a:t>
            </a:r>
            <a:endParaRPr lang="en-US" sz="2000" i="1" dirty="0">
              <a:solidFill>
                <a:prstClr val="black"/>
              </a:solidFill>
              <a:latin typeface="Times New Roman" pitchFamily="18" charset="0"/>
              <a:cs typeface="Times New Roman" pitchFamily="18" charset="0"/>
            </a:endParaRPr>
          </a:p>
        </p:txBody>
      </p:sp>
      <p:grpSp>
        <p:nvGrpSpPr>
          <p:cNvPr id="66" name="Group 65"/>
          <p:cNvGrpSpPr>
            <a:grpSpLocks/>
          </p:cNvGrpSpPr>
          <p:nvPr/>
        </p:nvGrpSpPr>
        <p:grpSpPr bwMode="auto">
          <a:xfrm>
            <a:off x="1347232" y="1691578"/>
            <a:ext cx="1724025" cy="361950"/>
            <a:chOff x="816" y="2304"/>
            <a:chExt cx="1440" cy="448"/>
          </a:xfrm>
          <a:solidFill>
            <a:schemeClr val="accent6"/>
          </a:solidFill>
        </p:grpSpPr>
        <p:sp>
          <p:nvSpPr>
            <p:cNvPr id="67" name="Freeform 6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a:solidFill>
                    <a:srgbClr val="000000"/>
                  </a:solidFill>
                  <a:effectLst>
                    <a:outerShdw blurRad="38100" dist="38100" dir="2700000" algn="tl">
                      <a:srgbClr val="FFFFFF"/>
                    </a:outerShdw>
                  </a:effectLst>
                </a:rPr>
                <a:t>Phần 1</a:t>
              </a:r>
            </a:p>
          </p:txBody>
        </p:sp>
      </p:grpSp>
      <p:cxnSp>
        <p:nvCxnSpPr>
          <p:cNvPr id="69" name="AutoShape 16"/>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p:cNvSpPr txBox="1"/>
          <p:nvPr/>
        </p:nvSpPr>
        <p:spPr>
          <a:xfrm>
            <a:off x="3163865" y="1596261"/>
            <a:ext cx="5473809" cy="707886"/>
          </a:xfrm>
          <a:prstGeom prst="rect">
            <a:avLst/>
          </a:prstGeom>
          <a:noFill/>
        </p:spPr>
        <p:txBody>
          <a:bodyPr wrap="square" rtlCol="0">
            <a:spAutoFit/>
          </a:bodyPr>
          <a:lstStyle/>
          <a:p>
            <a:pPr defTabSz="914400"/>
            <a:r>
              <a:rPr lang="en-US" sz="2000" b="1" i="1" dirty="0" err="1">
                <a:solidFill>
                  <a:prstClr val="black"/>
                </a:solidFill>
                <a:latin typeface="Times New Roman" pitchFamily="18" charset="0"/>
                <a:cs typeface="Times New Roman" pitchFamily="18" charset="0"/>
              </a:rPr>
              <a:t>Từ</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đầu</a:t>
            </a:r>
            <a:r>
              <a:rPr lang="en-US" sz="2000" b="1" i="1" dirty="0">
                <a:solidFill>
                  <a:prstClr val="black"/>
                </a:solidFill>
                <a:latin typeface="Times New Roman" pitchFamily="18" charset="0"/>
                <a:cs typeface="Times New Roman" pitchFamily="18" charset="0"/>
              </a:rPr>
              <a:t>...</a:t>
            </a:r>
            <a:r>
              <a:rPr lang="vi-VN" sz="2000" b="1" i="1" dirty="0">
                <a:solidFill>
                  <a:prstClr val="black"/>
                </a:solidFill>
                <a:latin typeface="Times New Roman" pitchFamily="18" charset="0"/>
                <a:cs typeface="Times New Roman" pitchFamily="18" charset="0"/>
              </a:rPr>
              <a:t>hết chuyện này</a:t>
            </a:r>
            <a:r>
              <a:rPr lang="en-US" sz="2000" b="1" i="1" dirty="0">
                <a:solidFill>
                  <a:prstClr val="black"/>
                </a:solidFill>
                <a:latin typeface="Times New Roman" pitchFamily="18" charset="0"/>
                <a:cs typeface="Times New Roman" pitchFamily="18" charset="0"/>
              </a:rPr>
              <a:t>: </a:t>
            </a:r>
            <a:r>
              <a:rPr lang="vi-VN" sz="2000" i="1" dirty="0">
                <a:solidFill>
                  <a:prstClr val="black"/>
                </a:solidFill>
                <a:latin typeface="Times New Roman" pitchFamily="18" charset="0"/>
                <a:cs typeface="Times New Roman" pitchFamily="18" charset="0"/>
              </a:rPr>
              <a:t>Hoàn cảnh người họa sĩ nhận được bức thư của viện sĩ Xu-lai-ma-nô-va</a:t>
            </a:r>
            <a:endParaRPr lang="en-US" sz="2000" i="1" dirty="0">
              <a:solidFill>
                <a:prstClr val="black"/>
              </a:solidFill>
              <a:latin typeface="Times New Roman" pitchFamily="18" charset="0"/>
              <a:cs typeface="Times New Roman" pitchFamily="18" charset="0"/>
            </a:endParaRPr>
          </a:p>
        </p:txBody>
      </p:sp>
      <p:pic>
        <p:nvPicPr>
          <p:cNvPr id="72" name="Picture 71"/>
          <p:cNvPicPr>
            <a:picLocks noChangeAspect="1"/>
          </p:cNvPicPr>
          <p:nvPr/>
        </p:nvPicPr>
        <p:blipFill>
          <a:blip r:embed="rId3"/>
          <a:stretch>
            <a:fillRect/>
          </a:stretch>
        </p:blipFill>
        <p:spPr>
          <a:xfrm>
            <a:off x="2875833" y="23946"/>
            <a:ext cx="4104456" cy="2078996"/>
          </a:xfrm>
          <a:prstGeom prst="rect">
            <a:avLst/>
          </a:prstGeom>
        </p:spPr>
      </p:pic>
      <p:sp>
        <p:nvSpPr>
          <p:cNvPr id="73" name="TextBox 72"/>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2102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F79646">
                      <a:lumMod val="75000"/>
                    </a:srgbClr>
                  </a:solidFill>
                  <a:latin typeface="Tahoma" panose="020B0604030504040204" pitchFamily="34" charset="0"/>
                  <a:cs typeface="Tahoma" panose="020B0604030504040204" pitchFamily="34" charset="0"/>
                </a:rPr>
                <a:t>KHÁM PHÁ VĂN BẢN</a:t>
              </a: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48" name="Group 47">
            <a:extLst>
              <a:ext uri="{FF2B5EF4-FFF2-40B4-BE49-F238E27FC236}">
                <a16:creationId xmlns:a16="http://schemas.microsoft.com/office/drawing/2014/main"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0" name="Rectangle: Rounded Corners 4">
              <a:extLst>
                <a:ext uri="{FF2B5EF4-FFF2-40B4-BE49-F238E27FC236}">
                  <a16:creationId xmlns:a16="http://schemas.microsoft.com/office/drawing/2014/main"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Phần (1),(4)</a:t>
            </a:r>
          </a:p>
          <a:p>
            <a:pPr algn="ctr"/>
            <a:r>
              <a:rPr lang="vi-VN" sz="2400" dirty="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Phần (2),(3)</a:t>
            </a:r>
          </a:p>
          <a:p>
            <a:pPr algn="ctr"/>
            <a:r>
              <a:rPr lang="vi-VN" sz="2400" dirty="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81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2666001" cy="5262979"/>
          </a:xfrm>
          <a:prstGeom prst="rect">
            <a:avLst/>
          </a:prstGeom>
          <a:solidFill>
            <a:schemeClr val="accent6">
              <a:lumMod val="20000"/>
              <a:lumOff val="8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286" y="915566"/>
            <a:ext cx="2846530" cy="3804118"/>
          </a:xfrm>
          <a:prstGeom prst="rect">
            <a:avLst/>
          </a:prstGeom>
        </p:spPr>
      </p:pic>
      <p:sp>
        <p:nvSpPr>
          <p:cNvPr id="6" name="Rectangle 5"/>
          <p:cNvSpPr/>
          <p:nvPr/>
        </p:nvSpPr>
        <p:spPr>
          <a:xfrm>
            <a:off x="3131840" y="646330"/>
            <a:ext cx="5742384" cy="3970318"/>
          </a:xfrm>
          <a:prstGeom prst="rect">
            <a:avLst/>
          </a:prstGeom>
        </p:spPr>
        <p:txBody>
          <a:bodyPr wrap="square">
            <a:spAutoFit/>
          </a:bodyPr>
          <a:lstStyle/>
          <a:p>
            <a:pPr algn="just"/>
            <a:r>
              <a:rPr lang="vi-VN" sz="2800" dirty="0">
                <a:latin typeface="+mj-lt"/>
              </a:rPr>
              <a:t>- Là dụng ý, xuất phát từ ý đồ ngh</a:t>
            </a:r>
            <a:r>
              <a:rPr lang="en-US" sz="2800" dirty="0">
                <a:latin typeface="+mj-lt"/>
              </a:rPr>
              <a:t>ệ</a:t>
            </a:r>
            <a:r>
              <a:rPr lang="vi-VN" sz="2800" dirty="0">
                <a:latin typeface="+mj-lt"/>
              </a:rPr>
              <a:t> thuật của tác giả</a:t>
            </a:r>
          </a:p>
          <a:p>
            <a:pPr algn="just"/>
            <a:endParaRPr lang="vi-VN" sz="2800" dirty="0">
              <a:latin typeface="+mj-lt"/>
            </a:endParaRPr>
          </a:p>
          <a:p>
            <a:pPr algn="just"/>
            <a:r>
              <a:rPr lang="vi-VN" sz="2800" dirty="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56589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3945</TotalTime>
  <Words>1792</Words>
  <Application>Microsoft Macintosh PowerPoint</Application>
  <PresentationFormat>On-screen Show (16:9)</PresentationFormat>
  <Paragraphs>190</Paragraphs>
  <Slides>29</Slides>
  <Notes>13</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29</vt:i4>
      </vt:variant>
    </vt:vector>
  </HeadingPairs>
  <TitlesOfParts>
    <vt:vector size="51" baseType="lpstr">
      <vt:lpstr>Arial</vt:lpstr>
      <vt:lpstr>Bungee Inline</vt:lpstr>
      <vt:lpstr>Calibri</vt:lpstr>
      <vt:lpstr>Calibri Light</vt:lpstr>
      <vt:lpstr>Cambria</vt:lpstr>
      <vt:lpstr>Montserrat Alternates Black</vt:lpstr>
      <vt:lpstr>Road rage</vt:lpstr>
      <vt:lpstr>Roboto Condensed</vt:lpstr>
      <vt:lpstr>Roboto Condensed Bold</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Office 主题</vt:lpstr>
      <vt:lpstr>5_Office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Microsoft Office User</cp:lastModifiedBy>
  <cp:revision>929</cp:revision>
  <dcterms:created xsi:type="dcterms:W3CDTF">2021-11-12T03:08:25Z</dcterms:created>
  <dcterms:modified xsi:type="dcterms:W3CDTF">2023-10-19T14:43:38Z</dcterms:modified>
</cp:coreProperties>
</file>