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Roboto Condensed Bold" panose="020B0604020202020204" charset="0"/>
      <p:regular r:id="rId14"/>
      <p:bold r:id="rId15"/>
      <p:italic r:id="rId16"/>
      <p:boldItalic r:id="rId17"/>
    </p:embeddedFont>
    <p:embeddedFont>
      <p:font typeface="Roboto Condensed Italics" panose="020B0604020202020204" charset="0"/>
      <p:regular r:id="rId18"/>
      <p:bold r:id="rId19"/>
      <p:italic r:id="rId20"/>
      <p:boldItalic r:id="rId21"/>
    </p:embeddedFont>
    <p:embeddedFont>
      <p:font typeface="Roboto Condensed" panose="020B0604020202020204" charset="0"/>
      <p:regular r:id="rId22"/>
      <p:bold r:id="rId23"/>
      <p:italic r:id="rId24"/>
      <p:boldItalic r:id="rId25"/>
    </p:embeddedFont>
    <p:embeddedFont>
      <p:font typeface="Fraunces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8B018F-92AB-4A24-B7B5-500344724D0C}" v="61" dt="2022-08-04T06:20:51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61" autoAdjust="0"/>
    <p:restoredTop sz="94676" autoAdjust="0"/>
  </p:normalViewPr>
  <p:slideViewPr>
    <p:cSldViewPr>
      <p:cViewPr varScale="1">
        <p:scale>
          <a:sx n="45" d="100"/>
          <a:sy n="45" d="100"/>
        </p:scale>
        <p:origin x="57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268B018F-92AB-4A24-B7B5-500344724D0C}"/>
    <pc:docChg chg="undo custSel modSld">
      <pc:chgData name="TRAN TRI KHANG" userId="2b69f38f-e97b-4795-a559-774dc1ef1bed" providerId="ADAL" clId="{268B018F-92AB-4A24-B7B5-500344724D0C}" dt="2022-08-04T06:20:55.899" v="170" actId="14100"/>
      <pc:docMkLst>
        <pc:docMk/>
      </pc:docMkLst>
      <pc:sldChg chg="modSp mod">
        <pc:chgData name="TRAN TRI KHANG" userId="2b69f38f-e97b-4795-a559-774dc1ef1bed" providerId="ADAL" clId="{268B018F-92AB-4A24-B7B5-500344724D0C}" dt="2022-08-04T06:16:54.044" v="118" actId="1076"/>
        <pc:sldMkLst>
          <pc:docMk/>
          <pc:sldMk cId="0" sldId="256"/>
        </pc:sldMkLst>
        <pc:spChg chg="mod">
          <ac:chgData name="TRAN TRI KHANG" userId="2b69f38f-e97b-4795-a559-774dc1ef1bed" providerId="ADAL" clId="{268B018F-92AB-4A24-B7B5-500344724D0C}" dt="2022-08-04T06:16:54.044" v="118" actId="1076"/>
          <ac:spMkLst>
            <pc:docMk/>
            <pc:sldMk cId="0" sldId="256"/>
            <ac:spMk id="18" creationId="{00000000-0000-0000-0000-000000000000}"/>
          </ac:spMkLst>
        </pc:spChg>
        <pc:picChg chg="mod">
          <ac:chgData name="TRAN TRI KHANG" userId="2b69f38f-e97b-4795-a559-774dc1ef1bed" providerId="ADAL" clId="{268B018F-92AB-4A24-B7B5-500344724D0C}" dt="2022-08-04T06:16:44.009" v="115" actId="1076"/>
          <ac:picMkLst>
            <pc:docMk/>
            <pc:sldMk cId="0" sldId="256"/>
            <ac:picMk id="7" creationId="{00000000-0000-0000-0000-000000000000}"/>
          </ac:picMkLst>
        </pc:picChg>
      </pc:sldChg>
      <pc:sldChg chg="addSp delSp modSp mod modAnim modNotesTx">
        <pc:chgData name="TRAN TRI KHANG" userId="2b69f38f-e97b-4795-a559-774dc1ef1bed" providerId="ADAL" clId="{268B018F-92AB-4A24-B7B5-500344724D0C}" dt="2022-08-04T06:15:59.070" v="73" actId="1076"/>
        <pc:sldMkLst>
          <pc:docMk/>
          <pc:sldMk cId="0" sldId="257"/>
        </pc:sldMkLst>
        <pc:spChg chg="del">
          <ac:chgData name="TRAN TRI KHANG" userId="2b69f38f-e97b-4795-a559-774dc1ef1bed" providerId="ADAL" clId="{268B018F-92AB-4A24-B7B5-500344724D0C}" dt="2022-08-04T06:13:01.240" v="1" actId="478"/>
          <ac:spMkLst>
            <pc:docMk/>
            <pc:sldMk cId="0" sldId="257"/>
            <ac:spMk id="8" creationId="{2987834B-BB94-6667-CC1D-136204CD6805}"/>
          </ac:spMkLst>
        </pc:spChg>
        <pc:spChg chg="add del mod">
          <ac:chgData name="TRAN TRI KHANG" userId="2b69f38f-e97b-4795-a559-774dc1ef1bed" providerId="ADAL" clId="{268B018F-92AB-4A24-B7B5-500344724D0C}" dt="2022-08-04T06:15:56.889" v="72" actId="478"/>
          <ac:spMkLst>
            <pc:docMk/>
            <pc:sldMk cId="0" sldId="257"/>
            <ac:spMk id="9" creationId="{5C707DC9-EBE3-A2BA-05D3-DC572FFC9BA8}"/>
          </ac:spMkLst>
        </pc:spChg>
        <pc:picChg chg="add mod">
          <ac:chgData name="TRAN TRI KHANG" userId="2b69f38f-e97b-4795-a559-774dc1ef1bed" providerId="ADAL" clId="{268B018F-92AB-4A24-B7B5-500344724D0C}" dt="2022-08-04T06:15:59.070" v="73" actId="1076"/>
          <ac:picMkLst>
            <pc:docMk/>
            <pc:sldMk cId="0" sldId="257"/>
            <ac:picMk id="3" creationId="{AE6722F5-6823-2DE2-829B-3CFAA2E1BF65}"/>
          </ac:picMkLst>
        </pc:picChg>
      </pc:sldChg>
      <pc:sldChg chg="modSp mod">
        <pc:chgData name="TRAN TRI KHANG" userId="2b69f38f-e97b-4795-a559-774dc1ef1bed" providerId="ADAL" clId="{268B018F-92AB-4A24-B7B5-500344724D0C}" dt="2022-08-04T06:17:54.973" v="121" actId="113"/>
        <pc:sldMkLst>
          <pc:docMk/>
          <pc:sldMk cId="0" sldId="259"/>
        </pc:sldMkLst>
        <pc:spChg chg="mod">
          <ac:chgData name="TRAN TRI KHANG" userId="2b69f38f-e97b-4795-a559-774dc1ef1bed" providerId="ADAL" clId="{268B018F-92AB-4A24-B7B5-500344724D0C}" dt="2022-08-04T06:17:54.973" v="121" actId="113"/>
          <ac:spMkLst>
            <pc:docMk/>
            <pc:sldMk cId="0" sldId="259"/>
            <ac:spMk id="16" creationId="{00000000-0000-0000-0000-000000000000}"/>
          </ac:spMkLst>
        </pc:spChg>
        <pc:graphicFrameChg chg="modGraphic">
          <ac:chgData name="TRAN TRI KHANG" userId="2b69f38f-e97b-4795-a559-774dc1ef1bed" providerId="ADAL" clId="{268B018F-92AB-4A24-B7B5-500344724D0C}" dt="2022-08-04T06:17:51.805" v="120" actId="122"/>
          <ac:graphicFrameMkLst>
            <pc:docMk/>
            <pc:sldMk cId="0" sldId="259"/>
            <ac:graphicFrameMk id="13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268B018F-92AB-4A24-B7B5-500344724D0C}" dt="2022-08-04T06:18:18.651" v="127" actId="113"/>
        <pc:sldMkLst>
          <pc:docMk/>
          <pc:sldMk cId="0" sldId="260"/>
        </pc:sldMkLst>
        <pc:spChg chg="mod">
          <ac:chgData name="TRAN TRI KHANG" userId="2b69f38f-e97b-4795-a559-774dc1ef1bed" providerId="ADAL" clId="{268B018F-92AB-4A24-B7B5-500344724D0C}" dt="2022-08-04T06:18:02.710" v="122" actId="123"/>
          <ac:spMkLst>
            <pc:docMk/>
            <pc:sldMk cId="0" sldId="260"/>
            <ac:spMk id="15" creationId="{00000000-0000-0000-0000-000000000000}"/>
          </ac:spMkLst>
        </pc:spChg>
        <pc:spChg chg="mod">
          <ac:chgData name="TRAN TRI KHANG" userId="2b69f38f-e97b-4795-a559-774dc1ef1bed" providerId="ADAL" clId="{268B018F-92AB-4A24-B7B5-500344724D0C}" dt="2022-08-04T06:18:15.431" v="125" actId="113"/>
          <ac:spMkLst>
            <pc:docMk/>
            <pc:sldMk cId="0" sldId="260"/>
            <ac:spMk id="28" creationId="{00000000-0000-0000-0000-000000000000}"/>
          </ac:spMkLst>
        </pc:spChg>
        <pc:spChg chg="mod">
          <ac:chgData name="TRAN TRI KHANG" userId="2b69f38f-e97b-4795-a559-774dc1ef1bed" providerId="ADAL" clId="{268B018F-92AB-4A24-B7B5-500344724D0C}" dt="2022-08-04T06:18:16.942" v="126" actId="113"/>
          <ac:spMkLst>
            <pc:docMk/>
            <pc:sldMk cId="0" sldId="260"/>
            <ac:spMk id="31" creationId="{00000000-0000-0000-0000-000000000000}"/>
          </ac:spMkLst>
        </pc:spChg>
        <pc:spChg chg="mod">
          <ac:chgData name="TRAN TRI KHANG" userId="2b69f38f-e97b-4795-a559-774dc1ef1bed" providerId="ADAL" clId="{268B018F-92AB-4A24-B7B5-500344724D0C}" dt="2022-08-04T06:18:18.651" v="127" actId="113"/>
          <ac:spMkLst>
            <pc:docMk/>
            <pc:sldMk cId="0" sldId="260"/>
            <ac:spMk id="34" creationId="{00000000-0000-0000-0000-000000000000}"/>
          </ac:spMkLst>
        </pc:spChg>
        <pc:spChg chg="mod">
          <ac:chgData name="TRAN TRI KHANG" userId="2b69f38f-e97b-4795-a559-774dc1ef1bed" providerId="ADAL" clId="{268B018F-92AB-4A24-B7B5-500344724D0C}" dt="2022-08-04T06:18:08.070" v="123" actId="113"/>
          <ac:spMkLst>
            <pc:docMk/>
            <pc:sldMk cId="0" sldId="260"/>
            <ac:spMk id="36" creationId="{00000000-0000-0000-0000-000000000000}"/>
          </ac:spMkLst>
        </pc:spChg>
      </pc:sldChg>
      <pc:sldChg chg="modSp mod">
        <pc:chgData name="TRAN TRI KHANG" userId="2b69f38f-e97b-4795-a559-774dc1ef1bed" providerId="ADAL" clId="{268B018F-92AB-4A24-B7B5-500344724D0C}" dt="2022-08-04T06:19:00.683" v="135" actId="242"/>
        <pc:sldMkLst>
          <pc:docMk/>
          <pc:sldMk cId="0" sldId="262"/>
        </pc:sldMkLst>
        <pc:graphicFrameChg chg="modGraphic">
          <ac:chgData name="TRAN TRI KHANG" userId="2b69f38f-e97b-4795-a559-774dc1ef1bed" providerId="ADAL" clId="{268B018F-92AB-4A24-B7B5-500344724D0C}" dt="2022-08-04T06:19:00.683" v="135" actId="242"/>
          <ac:graphicFrameMkLst>
            <pc:docMk/>
            <pc:sldMk cId="0" sldId="262"/>
            <ac:graphicFrameMk id="14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268B018F-92AB-4A24-B7B5-500344724D0C}" dt="2022-08-04T06:19:13.590" v="136" actId="242"/>
        <pc:sldMkLst>
          <pc:docMk/>
          <pc:sldMk cId="0" sldId="263"/>
        </pc:sldMkLst>
        <pc:graphicFrameChg chg="modGraphic">
          <ac:chgData name="TRAN TRI KHANG" userId="2b69f38f-e97b-4795-a559-774dc1ef1bed" providerId="ADAL" clId="{268B018F-92AB-4A24-B7B5-500344724D0C}" dt="2022-08-04T06:19:13.590" v="136" actId="242"/>
          <ac:graphicFrameMkLst>
            <pc:docMk/>
            <pc:sldMk cId="0" sldId="263"/>
            <ac:graphicFrameMk id="10" creationId="{00000000-0000-0000-0000-000000000000}"/>
          </ac:graphicFrameMkLst>
        </pc:graphicFrameChg>
      </pc:sldChg>
      <pc:sldChg chg="modSp mod addAnim delAnim">
        <pc:chgData name="TRAN TRI KHANG" userId="2b69f38f-e97b-4795-a559-774dc1ef1bed" providerId="ADAL" clId="{268B018F-92AB-4A24-B7B5-500344724D0C}" dt="2022-08-04T06:19:45.331" v="144" actId="113"/>
        <pc:sldMkLst>
          <pc:docMk/>
          <pc:sldMk cId="0" sldId="264"/>
        </pc:sldMkLst>
        <pc:graphicFrameChg chg="modGraphic">
          <ac:chgData name="TRAN TRI KHANG" userId="2b69f38f-e97b-4795-a559-774dc1ef1bed" providerId="ADAL" clId="{268B018F-92AB-4A24-B7B5-500344724D0C}" dt="2022-08-04T06:19:45.331" v="144" actId="113"/>
          <ac:graphicFrameMkLst>
            <pc:docMk/>
            <pc:sldMk cId="0" sldId="264"/>
            <ac:graphicFrameMk id="12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268B018F-92AB-4A24-B7B5-500344724D0C}" dt="2022-08-04T06:20:09.625" v="149" actId="1076"/>
        <pc:sldMkLst>
          <pc:docMk/>
          <pc:sldMk cId="0" sldId="265"/>
        </pc:sldMkLst>
        <pc:spChg chg="mod">
          <ac:chgData name="TRAN TRI KHANG" userId="2b69f38f-e97b-4795-a559-774dc1ef1bed" providerId="ADAL" clId="{268B018F-92AB-4A24-B7B5-500344724D0C}" dt="2022-08-04T06:19:53.675" v="145" actId="20577"/>
          <ac:spMkLst>
            <pc:docMk/>
            <pc:sldMk cId="0" sldId="265"/>
            <ac:spMk id="16" creationId="{00000000-0000-0000-0000-000000000000}"/>
          </ac:spMkLst>
        </pc:spChg>
        <pc:spChg chg="mod">
          <ac:chgData name="TRAN TRI KHANG" userId="2b69f38f-e97b-4795-a559-774dc1ef1bed" providerId="ADAL" clId="{268B018F-92AB-4A24-B7B5-500344724D0C}" dt="2022-08-04T06:20:09.625" v="149" actId="1076"/>
          <ac:spMkLst>
            <pc:docMk/>
            <pc:sldMk cId="0" sldId="265"/>
            <ac:spMk id="19" creationId="{00000000-0000-0000-0000-000000000000}"/>
          </ac:spMkLst>
        </pc:spChg>
      </pc:sldChg>
      <pc:sldChg chg="modSp mod">
        <pc:chgData name="TRAN TRI KHANG" userId="2b69f38f-e97b-4795-a559-774dc1ef1bed" providerId="ADAL" clId="{268B018F-92AB-4A24-B7B5-500344724D0C}" dt="2022-08-04T06:20:19.638" v="152" actId="114"/>
        <pc:sldMkLst>
          <pc:docMk/>
          <pc:sldMk cId="0" sldId="266"/>
        </pc:sldMkLst>
        <pc:spChg chg="mod">
          <ac:chgData name="TRAN TRI KHANG" userId="2b69f38f-e97b-4795-a559-774dc1ef1bed" providerId="ADAL" clId="{268B018F-92AB-4A24-B7B5-500344724D0C}" dt="2022-08-04T06:20:19.638" v="152" actId="114"/>
          <ac:spMkLst>
            <pc:docMk/>
            <pc:sldMk cId="0" sldId="266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268B018F-92AB-4A24-B7B5-500344724D0C}" dt="2022-08-04T06:20:55.899" v="170" actId="14100"/>
        <pc:sldMkLst>
          <pc:docMk/>
          <pc:sldMk cId="0" sldId="267"/>
        </pc:sldMkLst>
        <pc:spChg chg="mod">
          <ac:chgData name="TRAN TRI KHANG" userId="2b69f38f-e97b-4795-a559-774dc1ef1bed" providerId="ADAL" clId="{268B018F-92AB-4A24-B7B5-500344724D0C}" dt="2022-08-04T06:20:31.256" v="154" actId="20577"/>
          <ac:spMkLst>
            <pc:docMk/>
            <pc:sldMk cId="0" sldId="267"/>
            <ac:spMk id="10" creationId="{00000000-0000-0000-0000-000000000000}"/>
          </ac:spMkLst>
        </pc:spChg>
        <pc:spChg chg="mod">
          <ac:chgData name="TRAN TRI KHANG" userId="2b69f38f-e97b-4795-a559-774dc1ef1bed" providerId="ADAL" clId="{268B018F-92AB-4A24-B7B5-500344724D0C}" dt="2022-08-04T06:20:55.899" v="170" actId="14100"/>
          <ac:spMkLst>
            <pc:docMk/>
            <pc:sldMk cId="0" sldId="267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76DF1-D6E8-455A-9532-5C24ACD53F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FC92A-9105-45AF-8D29-96C7A0E3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7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3eqncJvns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46889"/>
                </a:solidFill>
                <a:latin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https://www.youtube.com/watch?v=U3eqncJvns0</a:t>
            </a:r>
            <a:endParaRPr lang="en-US" sz="1200" dirty="0">
              <a:solidFill>
                <a:srgbClr val="446889"/>
              </a:solidFill>
              <a:latin typeface="Roboto Condensed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C92A-9105-45AF-8D29-96C7A0E3B4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06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3eqncJvns0?feature=oembed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88303" y="-1436029"/>
            <a:ext cx="5123999" cy="31320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17653" y="6772895"/>
            <a:ext cx="2714320" cy="16591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56430" y="8163048"/>
            <a:ext cx="4179276" cy="2554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7869" y="6539511"/>
            <a:ext cx="1385130" cy="846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56430" y="3932397"/>
            <a:ext cx="1385130" cy="8466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6284">
            <a:off x="5396865" y="2549233"/>
            <a:ext cx="11939519" cy="67124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030996" y="3076464"/>
            <a:ext cx="10697729" cy="107111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98319">
            <a:off x="5663349" y="1877804"/>
            <a:ext cx="3844449" cy="13630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365040" y="1176950"/>
            <a:ext cx="5317116" cy="41086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217653" y="3854156"/>
            <a:ext cx="10697729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b="1" dirty="0" err="1">
                <a:solidFill>
                  <a:srgbClr val="446889"/>
                </a:solidFill>
                <a:latin typeface="Roboto Condensed"/>
              </a:rPr>
              <a:t>Yêu</a:t>
            </a:r>
            <a:r>
              <a:rPr lang="en-US" sz="3000" b="1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b="1" dirty="0" err="1">
                <a:solidFill>
                  <a:srgbClr val="446889"/>
                </a:solidFill>
                <a:latin typeface="Roboto Condensed"/>
              </a:rPr>
              <a:t>cầu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: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Xem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2-3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phút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đầu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thực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hiện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yêu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cầu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446889"/>
                </a:solidFill>
                <a:latin typeface="Roboto Condensed"/>
              </a:rPr>
              <a:t>(?) Video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trên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nhắc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đến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loại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gió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nào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đặc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trưng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của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miền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Tây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Nam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Bộ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446889"/>
                </a:solidFill>
                <a:latin typeface="Roboto Condensed"/>
              </a:rPr>
              <a:t>(?)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Nêu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3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điểm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em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ấn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tượng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nhất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về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loại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gió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đó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(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gắn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liền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với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những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nét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văn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hóa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–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sinh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hoạt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–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lao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động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sản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xuất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…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của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người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dân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Nam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Bộ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446889"/>
                </a:solidFill>
                <a:latin typeface="Roboto Condensed"/>
              </a:rPr>
              <a:t>(?) Video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gợi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em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nhớ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đến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loại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gió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nào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đặc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trưng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của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vùng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/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miền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–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nơi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em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ở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?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Em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biết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gì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về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loại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gió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446889"/>
                </a:solidFill>
                <a:latin typeface="Roboto Condensed"/>
              </a:rPr>
              <a:t>đó</a:t>
            </a:r>
            <a:r>
              <a:rPr lang="en-US" sz="3000" dirty="0">
                <a:solidFill>
                  <a:srgbClr val="446889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26522" y="2585948"/>
            <a:ext cx="6024615" cy="6002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0396" y="4629757"/>
            <a:ext cx="8625056" cy="52720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92410">
            <a:off x="10795318" y="4793455"/>
            <a:ext cx="6095280" cy="86213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96763" y="1887270"/>
            <a:ext cx="6053222" cy="37000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145537">
            <a:off x="3229025" y="5838921"/>
            <a:ext cx="5208337" cy="4306873"/>
            <a:chOff x="0" y="-47625"/>
            <a:chExt cx="580582" cy="480095"/>
          </a:xfrm>
          <a:noFill/>
        </p:grpSpPr>
        <p:sp>
          <p:nvSpPr>
            <p:cNvPr id="7" name="Freeform 7"/>
            <p:cNvSpPr/>
            <p:nvPr/>
          </p:nvSpPr>
          <p:spPr>
            <a:xfrm>
              <a:off x="0" y="0"/>
              <a:ext cx="580582" cy="393168"/>
            </a:xfrm>
            <a:custGeom>
              <a:avLst/>
              <a:gdLst/>
              <a:ahLst/>
              <a:cxnLst/>
              <a:rect l="l" t="t" r="r" b="b"/>
              <a:pathLst>
                <a:path w="580582" h="393168">
                  <a:moveTo>
                    <a:pt x="0" y="0"/>
                  </a:moveTo>
                  <a:lnTo>
                    <a:pt x="580582" y="0"/>
                  </a:lnTo>
                  <a:lnTo>
                    <a:pt x="580582" y="393168"/>
                  </a:lnTo>
                  <a:lnTo>
                    <a:pt x="0" y="39316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58989" cy="480095"/>
            </a:xfrm>
            <a:prstGeom prst="rect">
              <a:avLst/>
            </a:prstGeom>
            <a:grpFill/>
            <a:ln>
              <a:noFill/>
            </a:ln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419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Khái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quát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đặc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điểm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thể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loại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bốn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chữ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năm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chữ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hai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bài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000000"/>
                  </a:solidFill>
                  <a:latin typeface="Roboto Condensed"/>
                </a:rPr>
                <a:t>Đồng</a:t>
              </a:r>
              <a:r>
                <a:rPr lang="en-US" sz="3399" i="1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000000"/>
                  </a:solidFill>
                  <a:latin typeface="Roboto Condensed"/>
                </a:rPr>
                <a:t>dao</a:t>
              </a:r>
              <a:r>
                <a:rPr lang="en-US" sz="3399" i="1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000000"/>
                  </a:solidFill>
                  <a:latin typeface="Roboto Condensed"/>
                </a:rPr>
                <a:t>mùa</a:t>
              </a:r>
              <a:r>
                <a:rPr lang="en-US" sz="3399" i="1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000000"/>
                  </a:solidFill>
                  <a:latin typeface="Roboto Condensed"/>
                </a:rPr>
                <a:t>xuân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000000"/>
                  </a:solidFill>
                  <a:latin typeface="Roboto Condensed"/>
                </a:rPr>
                <a:t>Gặp</a:t>
              </a:r>
              <a:r>
                <a:rPr lang="en-US" sz="3399" i="1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000000"/>
                  </a:solidFill>
                  <a:latin typeface="Roboto Condensed"/>
                </a:rPr>
                <a:t>lá</a:t>
              </a:r>
              <a:r>
                <a:rPr lang="en-US" sz="3399" i="1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000000"/>
                  </a:solidFill>
                  <a:latin typeface="Roboto Condensed"/>
                </a:rPr>
                <a:t>cơm</a:t>
              </a:r>
              <a:r>
                <a:rPr lang="en-US" sz="3399" i="1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000000"/>
                  </a:solidFill>
                  <a:latin typeface="Roboto Condensed"/>
                </a:rPr>
                <a:t>nếp</a:t>
              </a:r>
              <a:r>
                <a:rPr lang="en-US" sz="3399" i="1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336070">
            <a:off x="8721743" y="2100927"/>
            <a:ext cx="4603262" cy="4603262"/>
            <a:chOff x="0" y="0"/>
            <a:chExt cx="812800" cy="812800"/>
          </a:xfrm>
          <a:noFill/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grpFill/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Nêu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kinh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nghiệm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đọc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thể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loại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bốn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chữ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năm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chữ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72545">
            <a:off x="13216527" y="5444636"/>
            <a:ext cx="6407950" cy="6259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919314" y="5555486"/>
            <a:ext cx="2948014" cy="18019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88352" y="8574582"/>
            <a:ext cx="4581951" cy="28007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94787" y="1412189"/>
            <a:ext cx="2948014" cy="18019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1E79A0-43E2-794E-AFF4-4B1CA147B0E9}"/>
              </a:ext>
            </a:extLst>
          </p:cNvPr>
          <p:cNvSpPr/>
          <p:nvPr/>
        </p:nvSpPr>
        <p:spPr>
          <a:xfrm>
            <a:off x="1835327" y="1714787"/>
            <a:ext cx="11061469" cy="768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085850" algn="l"/>
              </a:tabLst>
            </a:pP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bâng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khuâng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xuyến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5-7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) chia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khoảnh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5400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5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11951" y="6343325"/>
            <a:ext cx="7979953" cy="4877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85293" y="5783714"/>
            <a:ext cx="2948014" cy="1801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78328" y="319654"/>
            <a:ext cx="2319988" cy="1418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053209"/>
            <a:ext cx="19127453" cy="6168604"/>
          </a:xfrm>
          <a:prstGeom prst="rect">
            <a:avLst/>
          </a:prstGeom>
        </p:spPr>
      </p:pic>
      <p:pic>
        <p:nvPicPr>
          <p:cNvPr id="3" name="Phương tiện Trực tuyến 2" title="Phim tài liệu: Phong vị Tết - Ký ức lúa mùa">
            <a:hlinkClick r:id="" action="ppaction://media"/>
            <a:extLst>
              <a:ext uri="{FF2B5EF4-FFF2-40B4-BE49-F238E27FC236}">
                <a16:creationId xmlns:a16="http://schemas.microsoft.com/office/drawing/2014/main" id="{AE6722F5-6823-2DE2-829B-3CFAA2E1BF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975073" y="1050235"/>
            <a:ext cx="12803594" cy="7234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96546" y="4300340"/>
            <a:ext cx="72009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252" y="710045"/>
            <a:ext cx="2948014" cy="18019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96734" y="9795046"/>
            <a:ext cx="1703736" cy="9839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311286" y="811899"/>
            <a:ext cx="3176411" cy="19415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605136" y="4514136"/>
            <a:ext cx="2948014" cy="1801973"/>
          </a:xfrm>
          <a:prstGeom prst="rect">
            <a:avLst/>
          </a:prstGeom>
        </p:spPr>
      </p:pic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914467"/>
              </p:ext>
            </p:extLst>
          </p:nvPr>
        </p:nvGraphicFramePr>
        <p:xfrm>
          <a:off x="1299028" y="4340076"/>
          <a:ext cx="16011114" cy="4324348"/>
        </p:xfrm>
        <a:graphic>
          <a:graphicData uri="http://schemas.openxmlformats.org/drawingml/2006/table">
            <a:tbl>
              <a:tblPr/>
              <a:tblGrid>
                <a:gridCol w="1202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6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7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404040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404040"/>
                          </a:solidFill>
                          <a:latin typeface="Roboto Condensed Bold"/>
                        </a:rPr>
                        <a:t>CÓ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404040"/>
                          </a:solidFill>
                          <a:latin typeface="Roboto Condensed Bold"/>
                        </a:rPr>
                        <a:t>  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48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48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48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42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viết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977857" y="1369002"/>
            <a:ext cx="16332285" cy="108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8296" lvl="1" indent="-334148" algn="just">
              <a:lnSpc>
                <a:spcPts val="4333"/>
              </a:lnSpc>
              <a:buFont typeface="Arial"/>
              <a:buChar char="•"/>
            </a:pPr>
            <a:r>
              <a:rPr lang="en-US" sz="3095" dirty="0">
                <a:solidFill>
                  <a:srgbClr val="010E3D"/>
                </a:solidFill>
                <a:latin typeface="Roboto Condensed"/>
              </a:rPr>
              <a:t>HS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đọc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văn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bản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;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thực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hiện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các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nhiệm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vụ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trong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khi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đọc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(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theo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dõi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dự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đoán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chú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thích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tưởng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tượng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)</a:t>
            </a:r>
          </a:p>
          <a:p>
            <a:pPr marL="668296" lvl="1" indent="-334148" algn="just">
              <a:lnSpc>
                <a:spcPts val="4333"/>
              </a:lnSpc>
              <a:buFont typeface="Arial"/>
              <a:buChar char="•"/>
            </a:pP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Trong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quá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trình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đọc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gặp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các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thẻ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câu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hỏi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theo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dõi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dự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đoán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tưởng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tượng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dừng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lại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1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phút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để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suy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ngẫm</a:t>
            </a:r>
            <a:endParaRPr lang="en-US" sz="3095" dirty="0">
              <a:solidFill>
                <a:srgbClr val="010E3D"/>
              </a:solidFill>
              <a:latin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10031" y="3095825"/>
            <a:ext cx="8467936" cy="565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7"/>
              </a:lnSpc>
              <a:spcBef>
                <a:spcPct val="0"/>
              </a:spcBef>
            </a:pPr>
            <a:r>
              <a:rPr lang="en-US" sz="3490" b="1" dirty="0">
                <a:solidFill>
                  <a:schemeClr val="accent3">
                    <a:lumMod val="75000"/>
                  </a:schemeClr>
                </a:solidFill>
                <a:latin typeface="Fraunces"/>
              </a:rPr>
              <a:t>BẢNG KIỂM KĨ NĂNG ĐỌC DIỄN CẢM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02765" y="5529681"/>
            <a:ext cx="3431460" cy="20974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21419" y="3629581"/>
            <a:ext cx="1385130" cy="8466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84295" y="1172630"/>
            <a:ext cx="4254367" cy="26004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490077" y="-344497"/>
            <a:ext cx="2094218" cy="12800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95132" y="444342"/>
            <a:ext cx="1385130" cy="84666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84172" y="2256923"/>
            <a:ext cx="15865245" cy="2094264"/>
            <a:chOff x="-2603" y="-539809"/>
            <a:chExt cx="4178501" cy="551575"/>
          </a:xfrm>
        </p:grpSpPr>
        <p:sp>
          <p:nvSpPr>
            <p:cNvPr id="14" name="Freeform 14"/>
            <p:cNvSpPr/>
            <p:nvPr/>
          </p:nvSpPr>
          <p:spPr>
            <a:xfrm>
              <a:off x="-2603" y="-498426"/>
              <a:ext cx="4178501" cy="462642"/>
            </a:xfrm>
            <a:custGeom>
              <a:avLst/>
              <a:gdLst/>
              <a:ahLst/>
              <a:cxnLst/>
              <a:rect l="l" t="t" r="r" b="b"/>
              <a:pathLst>
                <a:path w="4178501" h="462642">
                  <a:moveTo>
                    <a:pt x="0" y="0"/>
                  </a:moveTo>
                  <a:lnTo>
                    <a:pt x="4178501" y="0"/>
                  </a:lnTo>
                  <a:lnTo>
                    <a:pt x="4178501" y="462642"/>
                  </a:lnTo>
                  <a:lnTo>
                    <a:pt x="0" y="462642"/>
                  </a:lnTo>
                  <a:close/>
                </a:path>
              </a:pathLst>
            </a:custGeom>
            <a:solidFill>
              <a:srgbClr val="F1ECE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39809"/>
              <a:ext cx="4082276" cy="55157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just">
                <a:lnSpc>
                  <a:spcPts val="4586"/>
                </a:lnSpc>
              </a:pP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HS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báo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cáo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nhiệm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vụ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đã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tìm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hiểu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trước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ở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nhà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theo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phiếu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gợi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dẫn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: 3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nhóm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báo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cáo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sản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phẩm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hoạt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động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khám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phá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văn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bản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, 1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nhóm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còn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lại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báo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cáo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hoạt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động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luyện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tập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 (5 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phút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/</a:t>
              </a:r>
              <a:r>
                <a:rPr lang="en-US" sz="3299" dirty="0" err="1">
                  <a:solidFill>
                    <a:srgbClr val="000000"/>
                  </a:solidFill>
                  <a:latin typeface="Roboto Condensed"/>
                </a:rPr>
                <a:t>nhóm</a:t>
              </a:r>
              <a:r>
                <a:rPr lang="en-US" sz="3299" dirty="0">
                  <a:solidFill>
                    <a:srgbClr val="000000"/>
                  </a:solidFill>
                  <a:latin typeface="Roboto Condensed"/>
                </a:rPr>
                <a:t>)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001874" y="6256946"/>
            <a:ext cx="6024615" cy="6002707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6313" y="6256946"/>
            <a:ext cx="5106904" cy="2137331"/>
            <a:chOff x="0" y="0"/>
            <a:chExt cx="1238867" cy="5184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38867" cy="514380"/>
            </a:xfrm>
            <a:custGeom>
              <a:avLst/>
              <a:gdLst/>
              <a:ahLst/>
              <a:cxnLst/>
              <a:rect l="l" t="t" r="r" b="b"/>
              <a:pathLst>
                <a:path w="1238867" h="514380">
                  <a:moveTo>
                    <a:pt x="0" y="0"/>
                  </a:moveTo>
                  <a:lnTo>
                    <a:pt x="1238867" y="0"/>
                  </a:lnTo>
                  <a:lnTo>
                    <a:pt x="1238867" y="514380"/>
                  </a:lnTo>
                  <a:lnTo>
                    <a:pt x="0" y="5143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41212" y="4108"/>
              <a:ext cx="1125460" cy="514380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308"/>
                </a:lnSpc>
              </a:pP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Hình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ảnh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gió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chướng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và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ý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nghĩa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gió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chướng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77808" y="6326918"/>
            <a:ext cx="5047090" cy="2120396"/>
            <a:chOff x="110" y="-345268"/>
            <a:chExt cx="1340210" cy="563052"/>
          </a:xfrm>
        </p:grpSpPr>
        <p:sp>
          <p:nvSpPr>
            <p:cNvPr id="21" name="Freeform 21"/>
            <p:cNvSpPr/>
            <p:nvPr/>
          </p:nvSpPr>
          <p:spPr>
            <a:xfrm>
              <a:off x="110" y="-345268"/>
              <a:ext cx="1340210" cy="563052"/>
            </a:xfrm>
            <a:custGeom>
              <a:avLst/>
              <a:gdLst/>
              <a:ahLst/>
              <a:cxnLst/>
              <a:rect l="l" t="t" r="r" b="b"/>
              <a:pathLst>
                <a:path w="1340210" h="563052">
                  <a:moveTo>
                    <a:pt x="0" y="0"/>
                  </a:moveTo>
                  <a:lnTo>
                    <a:pt x="1340210" y="0"/>
                  </a:lnTo>
                  <a:lnTo>
                    <a:pt x="1340210" y="563052"/>
                  </a:lnTo>
                  <a:lnTo>
                    <a:pt x="0" y="5630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51711" y="-257048"/>
              <a:ext cx="1209915" cy="420010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308"/>
                </a:lnSpc>
              </a:pP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Tâm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trạng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nhân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vật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tôi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khi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gió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chướng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về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74055" y="6116356"/>
            <a:ext cx="5047596" cy="2600483"/>
            <a:chOff x="0" y="-54384"/>
            <a:chExt cx="1340344" cy="69053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0344" cy="572410"/>
            </a:xfrm>
            <a:custGeom>
              <a:avLst/>
              <a:gdLst/>
              <a:ahLst/>
              <a:cxnLst/>
              <a:rect l="l" t="t" r="r" b="b"/>
              <a:pathLst>
                <a:path w="1340344" h="572410">
                  <a:moveTo>
                    <a:pt x="0" y="0"/>
                  </a:moveTo>
                  <a:lnTo>
                    <a:pt x="1340344" y="0"/>
                  </a:lnTo>
                  <a:lnTo>
                    <a:pt x="1340344" y="572410"/>
                  </a:lnTo>
                  <a:lnTo>
                    <a:pt x="0" y="5724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48415" y="-54384"/>
              <a:ext cx="952570" cy="69053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308"/>
                </a:lnSpc>
              </a:pP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Tình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cảm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,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cảm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xúc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tác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Roboto Condensed"/>
                </a:rPr>
                <a:t>giả</a:t>
              </a:r>
              <a:r>
                <a:rPr lang="en-US" sz="30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010434" y="4759417"/>
            <a:ext cx="3863952" cy="2120394"/>
            <a:chOff x="0" y="-76200"/>
            <a:chExt cx="937343" cy="5143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7343" cy="371366"/>
            </a:xfrm>
            <a:custGeom>
              <a:avLst/>
              <a:gdLst/>
              <a:ahLst/>
              <a:cxnLst/>
              <a:rect l="l" t="t" r="r" b="b"/>
              <a:pathLst>
                <a:path w="937343" h="371366">
                  <a:moveTo>
                    <a:pt x="82149" y="0"/>
                  </a:moveTo>
                  <a:lnTo>
                    <a:pt x="855195" y="0"/>
                  </a:lnTo>
                  <a:cubicBezTo>
                    <a:pt x="900564" y="0"/>
                    <a:pt x="937343" y="36779"/>
                    <a:pt x="937343" y="82149"/>
                  </a:cubicBezTo>
                  <a:lnTo>
                    <a:pt x="937343" y="289217"/>
                  </a:lnTo>
                  <a:cubicBezTo>
                    <a:pt x="937343" y="334586"/>
                    <a:pt x="900564" y="371366"/>
                    <a:pt x="855195" y="371366"/>
                  </a:cubicBezTo>
                  <a:lnTo>
                    <a:pt x="82149" y="371366"/>
                  </a:lnTo>
                  <a:cubicBezTo>
                    <a:pt x="36779" y="371366"/>
                    <a:pt x="0" y="334586"/>
                    <a:pt x="0" y="289217"/>
                  </a:cubicBezTo>
                  <a:lnTo>
                    <a:pt x="0" y="82149"/>
                  </a:lnTo>
                  <a:cubicBezTo>
                    <a:pt x="0" y="36779"/>
                    <a:pt x="36779" y="0"/>
                    <a:pt x="82149" y="0"/>
                  </a:cubicBezTo>
                  <a:close/>
                </a:path>
              </a:pathLst>
            </a:custGeom>
            <a:solidFill>
              <a:srgbClr val="F1ECE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2800" cy="514380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308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Roboto Condensed"/>
                </a:rPr>
                <a:t>NHÓM 1: VŨ ĐIỆU</a:t>
              </a:r>
            </a:p>
            <a:p>
              <a:pPr algn="ctr">
                <a:lnSpc>
                  <a:spcPts val="4308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Roboto Condensed"/>
                </a:rPr>
                <a:t>GIÓ CHƯỚNG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257148" y="4806380"/>
            <a:ext cx="4119288" cy="2093242"/>
            <a:chOff x="-1" y="-432354"/>
            <a:chExt cx="1093840" cy="555841"/>
          </a:xfrm>
        </p:grpSpPr>
        <p:sp>
          <p:nvSpPr>
            <p:cNvPr id="30" name="Freeform 30"/>
            <p:cNvSpPr/>
            <p:nvPr/>
          </p:nvSpPr>
          <p:spPr>
            <a:xfrm>
              <a:off x="-1" y="-363601"/>
              <a:ext cx="1093840" cy="406505"/>
            </a:xfrm>
            <a:custGeom>
              <a:avLst/>
              <a:gdLst/>
              <a:ahLst/>
              <a:cxnLst/>
              <a:rect l="l" t="t" r="r" b="b"/>
              <a:pathLst>
                <a:path w="1093840" h="406505">
                  <a:moveTo>
                    <a:pt x="77057" y="0"/>
                  </a:moveTo>
                  <a:lnTo>
                    <a:pt x="1016783" y="0"/>
                  </a:lnTo>
                  <a:cubicBezTo>
                    <a:pt x="1037220" y="0"/>
                    <a:pt x="1056820" y="8118"/>
                    <a:pt x="1071271" y="22569"/>
                  </a:cubicBezTo>
                  <a:cubicBezTo>
                    <a:pt x="1085722" y="37020"/>
                    <a:pt x="1093840" y="56620"/>
                    <a:pt x="1093840" y="77057"/>
                  </a:cubicBezTo>
                  <a:lnTo>
                    <a:pt x="1093840" y="329449"/>
                  </a:lnTo>
                  <a:cubicBezTo>
                    <a:pt x="1093840" y="349885"/>
                    <a:pt x="1085722" y="369485"/>
                    <a:pt x="1071271" y="383936"/>
                  </a:cubicBezTo>
                  <a:cubicBezTo>
                    <a:pt x="1056820" y="398387"/>
                    <a:pt x="1037220" y="406505"/>
                    <a:pt x="1016783" y="406505"/>
                  </a:cubicBezTo>
                  <a:lnTo>
                    <a:pt x="77057" y="406505"/>
                  </a:lnTo>
                  <a:cubicBezTo>
                    <a:pt x="56620" y="406505"/>
                    <a:pt x="37020" y="398387"/>
                    <a:pt x="22569" y="383936"/>
                  </a:cubicBezTo>
                  <a:cubicBezTo>
                    <a:pt x="8118" y="369485"/>
                    <a:pt x="0" y="349885"/>
                    <a:pt x="0" y="329449"/>
                  </a:cubicBezTo>
                  <a:lnTo>
                    <a:pt x="0" y="77057"/>
                  </a:lnTo>
                  <a:cubicBezTo>
                    <a:pt x="0" y="56620"/>
                    <a:pt x="8118" y="37020"/>
                    <a:pt x="22569" y="22569"/>
                  </a:cubicBezTo>
                  <a:cubicBezTo>
                    <a:pt x="37020" y="8118"/>
                    <a:pt x="56620" y="0"/>
                    <a:pt x="77057" y="0"/>
                  </a:cubicBezTo>
                  <a:close/>
                </a:path>
              </a:pathLst>
            </a:custGeom>
            <a:solidFill>
              <a:srgbClr val="F1ECE1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22279" y="-432354"/>
              <a:ext cx="812800" cy="555841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308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Roboto Condensed"/>
                </a:rPr>
                <a:t>NHÓM 2: VŨ ĐIỆU</a:t>
              </a:r>
            </a:p>
            <a:p>
              <a:pPr algn="ctr">
                <a:lnSpc>
                  <a:spcPts val="4308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Roboto Condensed"/>
                </a:rPr>
                <a:t>GIÓ TÂY NAM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740155" y="4857405"/>
            <a:ext cx="3990375" cy="2093240"/>
            <a:chOff x="0" y="-76200"/>
            <a:chExt cx="1059608" cy="55584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54549" cy="387790"/>
            </a:xfrm>
            <a:custGeom>
              <a:avLst/>
              <a:gdLst/>
              <a:ahLst/>
              <a:cxnLst/>
              <a:rect l="l" t="t" r="r" b="b"/>
              <a:pathLst>
                <a:path w="1054549" h="387790">
                  <a:moveTo>
                    <a:pt x="79928" y="0"/>
                  </a:moveTo>
                  <a:lnTo>
                    <a:pt x="974622" y="0"/>
                  </a:lnTo>
                  <a:cubicBezTo>
                    <a:pt x="1018765" y="0"/>
                    <a:pt x="1054549" y="35785"/>
                    <a:pt x="1054549" y="79928"/>
                  </a:cubicBezTo>
                  <a:lnTo>
                    <a:pt x="1054549" y="307862"/>
                  </a:lnTo>
                  <a:cubicBezTo>
                    <a:pt x="1054549" y="352005"/>
                    <a:pt x="1018765" y="387790"/>
                    <a:pt x="974622" y="387790"/>
                  </a:cubicBezTo>
                  <a:lnTo>
                    <a:pt x="79928" y="387790"/>
                  </a:lnTo>
                  <a:cubicBezTo>
                    <a:pt x="58730" y="387790"/>
                    <a:pt x="38400" y="379369"/>
                    <a:pt x="23410" y="364380"/>
                  </a:cubicBezTo>
                  <a:cubicBezTo>
                    <a:pt x="8421" y="349391"/>
                    <a:pt x="0" y="329061"/>
                    <a:pt x="0" y="307862"/>
                  </a:cubicBezTo>
                  <a:lnTo>
                    <a:pt x="0" y="79928"/>
                  </a:lnTo>
                  <a:cubicBezTo>
                    <a:pt x="0" y="58730"/>
                    <a:pt x="8421" y="38400"/>
                    <a:pt x="23410" y="23410"/>
                  </a:cubicBezTo>
                  <a:cubicBezTo>
                    <a:pt x="38400" y="8421"/>
                    <a:pt x="58730" y="0"/>
                    <a:pt x="79928" y="0"/>
                  </a:cubicBezTo>
                  <a:close/>
                </a:path>
              </a:pathLst>
            </a:custGeom>
            <a:solidFill>
              <a:srgbClr val="F1ECE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5059" y="-76200"/>
              <a:ext cx="1054549" cy="555841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308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Roboto Condensed"/>
                </a:rPr>
                <a:t>NHÓM 3: VŨ ĐIỆU</a:t>
              </a:r>
            </a:p>
            <a:p>
              <a:pPr algn="ctr">
                <a:lnSpc>
                  <a:spcPts val="4308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Roboto Condensed"/>
                </a:rPr>
                <a:t>GIÓ MÙA ĐÔNG NAM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647583" y="1089231"/>
            <a:ext cx="7092572" cy="75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5"/>
              </a:lnSpc>
              <a:spcBef>
                <a:spcPct val="0"/>
              </a:spcBef>
            </a:pPr>
            <a:r>
              <a:rPr lang="en-US" sz="4750" b="1" dirty="0">
                <a:solidFill>
                  <a:srgbClr val="446889"/>
                </a:solidFill>
                <a:latin typeface="Fraunces"/>
              </a:rPr>
              <a:t>HOẠT ĐỘNG: GIÓ MÙA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26" t="11610" r="4440" b="200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33655">
            <a:off x="9499936" y="1731250"/>
            <a:ext cx="5378389" cy="7607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96455">
            <a:off x="2606026" y="1028700"/>
            <a:ext cx="5378389" cy="7607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10531" y="-336331"/>
            <a:ext cx="2948014" cy="1801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332648" y="-242473"/>
            <a:ext cx="5501908" cy="54018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319420" y="2458464"/>
            <a:ext cx="9913805" cy="113300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2862" y="9258300"/>
            <a:ext cx="2948014" cy="18019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78328" y="319654"/>
            <a:ext cx="2319988" cy="1418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6187" y="3237658"/>
            <a:ext cx="1132947" cy="654277"/>
          </a:xfrm>
          <a:prstGeom prst="rect">
            <a:avLst/>
          </a:prstGeom>
        </p:spPr>
      </p:pic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959026"/>
              </p:ext>
            </p:extLst>
          </p:nvPr>
        </p:nvGraphicFramePr>
        <p:xfrm>
          <a:off x="1301881" y="2734689"/>
          <a:ext cx="15894505" cy="6965262"/>
        </p:xfrm>
        <a:graphic>
          <a:graphicData uri="http://schemas.openxmlformats.org/drawingml/2006/table">
            <a:tbl>
              <a:tblPr/>
              <a:tblGrid>
                <a:gridCol w="190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7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2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47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8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99" dirty="0">
                          <a:solidFill>
                            <a:srgbClr val="F4FCFE"/>
                          </a:solidFill>
                          <a:latin typeface="Roboto Condensed Bold"/>
                        </a:rPr>
                        <a:t>CHI TIẾT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8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99">
                          <a:solidFill>
                            <a:srgbClr val="F4FCFE"/>
                          </a:solidFill>
                          <a:latin typeface="Roboto Condensed Bold"/>
                        </a:rPr>
                        <a:t>NHẬN XÉT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89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ảnh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</a:p>
                    <a:p>
                      <a:pPr algn="ctr"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chướng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hơi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thở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gió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rất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gần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sẽ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sàng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từng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giọt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tinh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tang</a:t>
                      </a:r>
                    </a:p>
                    <a:p>
                      <a:pPr algn="just"/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thoảng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e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dè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ai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đó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đứng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đằng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xa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…,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đang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ngại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ngần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…</a:t>
                      </a:r>
                    </a:p>
                    <a:p>
                      <a:pPr algn="just"/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mừng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húm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hừng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hực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dạt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dào</a:t>
                      </a:r>
                      <a:endParaRPr lang="en-US" sz="2699" kern="1200" dirty="0">
                        <a:solidFill>
                          <a:srgbClr val="000000"/>
                        </a:solidFill>
                        <a:latin typeface="Roboto Condensed Italics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cồn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cào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nồng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nhiệt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dịu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dàng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=&gt;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Tác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giả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sử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phép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nhân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hóa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láy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miêu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tả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tính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cách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tâm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trạng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cảm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xúc</a:t>
                      </a:r>
                      <a:endParaRPr lang="en-US" sz="2699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=&gt;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Gió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chướng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hiện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lên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sống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giống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một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đời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sống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nội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tâm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phong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phú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giàu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suy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tư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cảm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xúc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dạt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dào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nồng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nhiệt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…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Gió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chướng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ảnh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mang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ý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nghĩa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biểu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tượng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quê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hương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15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Ý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nghĩa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chướng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Mùa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gió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chướng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mùa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thu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hoạch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just"/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lúa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vừa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chín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tới</a:t>
                      </a:r>
                      <a:endParaRPr lang="en-US" sz="2699" kern="1200" dirty="0">
                        <a:solidFill>
                          <a:srgbClr val="000000"/>
                        </a:solidFill>
                        <a:latin typeface="Roboto Condensed Italics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liếp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mía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đợi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gió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mới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chịu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già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nước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ngọt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trĩu</a:t>
                      </a:r>
                      <a:endParaRPr lang="en-US" sz="2699" kern="1200" dirty="0">
                        <a:solidFill>
                          <a:srgbClr val="000000"/>
                        </a:solidFill>
                        <a:latin typeface="Roboto Condensed Italics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vú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sữa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chín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cây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lúc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lỉu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căng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bóng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 Italics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Gió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chướng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về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mang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theo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rất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nhiều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niềm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vui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niềm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vui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no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ấm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đủ</a:t>
                      </a:r>
                      <a:r>
                        <a:rPr lang="en-US" sz="2699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99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đầy</a:t>
                      </a:r>
                      <a:endParaRPr lang="en-US" sz="2699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584264" y="8923205"/>
            <a:ext cx="1703736" cy="983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73914" y="1481103"/>
            <a:ext cx="8058113" cy="106377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92923" y="5083089"/>
            <a:ext cx="7015734" cy="8229600"/>
          </a:xfrm>
          <a:prstGeom prst="rect">
            <a:avLst/>
          </a:prstGeom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164533"/>
              </p:ext>
            </p:extLst>
          </p:nvPr>
        </p:nvGraphicFramePr>
        <p:xfrm>
          <a:off x="1301881" y="2897101"/>
          <a:ext cx="15894505" cy="4646513"/>
        </p:xfrm>
        <a:graphic>
          <a:graphicData uri="http://schemas.openxmlformats.org/drawingml/2006/table">
            <a:tbl>
              <a:tblPr/>
              <a:tblGrid>
                <a:gridCol w="190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7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2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5776">
                <a:tc row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Biểu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"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Mừng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đó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rồi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bực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đó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"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chờ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đợi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nhưng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thì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buồn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vì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nghĩa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sắp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hết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năm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sắp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già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1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tuổi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mỗi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lần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giác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mình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mất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ràng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thích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…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737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Roboto Condensed"/>
                        </a:rPr>
                        <a:t>Biểu hiện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Mong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ngóng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vì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chướng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gió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Tết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mùa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hoạch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mùa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vui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con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Tình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yêu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quê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hương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luôn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hướng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quê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hương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46114" y="7543615"/>
            <a:ext cx="4876572" cy="47879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09695" y="5421632"/>
            <a:ext cx="4748979" cy="6909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49473" y="-2032835"/>
            <a:ext cx="10397996" cy="126611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046682" y="-478970"/>
            <a:ext cx="1741561" cy="1064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0895" y="8899736"/>
            <a:ext cx="1307348" cy="7991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797106" y="2837749"/>
            <a:ext cx="10487239" cy="12123976"/>
          </a:xfrm>
          <a:prstGeom prst="rect">
            <a:avLst/>
          </a:prstGeom>
        </p:spPr>
      </p:pic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40220"/>
              </p:ext>
            </p:extLst>
          </p:nvPr>
        </p:nvGraphicFramePr>
        <p:xfrm>
          <a:off x="1736095" y="3086100"/>
          <a:ext cx="15744800" cy="4730489"/>
        </p:xfrm>
        <a:graphic>
          <a:graphicData uri="http://schemas.openxmlformats.org/drawingml/2006/table">
            <a:tbl>
              <a:tblPr/>
              <a:tblGrid>
                <a:gridCol w="2724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0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410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còn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nhỏ</a:t>
                      </a:r>
                      <a:endParaRPr lang="en-US"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Sao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tôi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chờ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đợi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chẳng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phải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năm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cũng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vậy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tôi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vẫn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gió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chướng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chờ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đợi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thói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quen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thời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dại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9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endParaRPr lang="en-US"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“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khủng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khiếp</a:t>
                      </a:r>
                      <a:endParaRPr lang="en-US"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410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quê</a:t>
                      </a:r>
                      <a:endParaRPr lang="en-US"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Ai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đó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nhắc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tới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2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gió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chướng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 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ngay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lập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tức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tôi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sẽ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chết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giấc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nỗi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quê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nhà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…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ai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gió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mùa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tôi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…</a:t>
                      </a:r>
                      <a:endParaRPr lang="en-US"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1363">
                <a:tc gridSpan="2"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</a:t>
                      </a:r>
                      <a:r>
                        <a:rPr lang="en-US" sz="3000" b="1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xét</a:t>
                      </a:r>
                      <a:r>
                        <a:rPr lang="en-US" sz="3000" b="1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đợi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chờ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nhung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da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diết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Đó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tình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gắn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bó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tha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thiết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sắc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quê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hương</a:t>
                      </a:r>
                      <a:r>
                        <a:rPr lang="en-US" sz="3000" dirty="0">
                          <a:solidFill>
                            <a:srgbClr val="F4FCF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88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>
                          <a:solidFill>
                            <a:srgbClr val="F4FCFE"/>
                          </a:solidFill>
                          <a:latin typeface="Roboto Condensed"/>
                        </a:rPr>
                        <a:t>Nhận xét: Cảm xúc đợi chờ, nhớ nhung da diết. Đó là tình yêu, sự gắn bó tha thiết với con người, cảnh sắc quê hương.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6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97484" y="5558486"/>
            <a:ext cx="4732432" cy="2892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454918"/>
            <a:ext cx="1385130" cy="8466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64734" y="8027854"/>
            <a:ext cx="1385130" cy="8466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04919" y="4296839"/>
            <a:ext cx="1385130" cy="8466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42955" y="2737600"/>
            <a:ext cx="8692517" cy="853447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-226333">
            <a:off x="3249525" y="3033394"/>
            <a:ext cx="5728474" cy="5235023"/>
            <a:chOff x="0" y="0"/>
            <a:chExt cx="1194089" cy="10912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4089" cy="1091230"/>
            </a:xfrm>
            <a:custGeom>
              <a:avLst/>
              <a:gdLst/>
              <a:ahLst/>
              <a:cxnLst/>
              <a:rect l="l" t="t" r="r" b="b"/>
              <a:pathLst>
                <a:path w="1194089" h="1091230">
                  <a:moveTo>
                    <a:pt x="597044" y="0"/>
                  </a:moveTo>
                  <a:lnTo>
                    <a:pt x="685185" y="117556"/>
                  </a:lnTo>
                  <a:lnTo>
                    <a:pt x="813646" y="37160"/>
                  </a:lnTo>
                  <a:lnTo>
                    <a:pt x="849564" y="176000"/>
                  </a:lnTo>
                  <a:lnTo>
                    <a:pt x="1000993" y="143623"/>
                  </a:lnTo>
                  <a:lnTo>
                    <a:pt x="979839" y="284997"/>
                  </a:lnTo>
                  <a:lnTo>
                    <a:pt x="1133785" y="305011"/>
                  </a:lnTo>
                  <a:lnTo>
                    <a:pt x="1058414" y="429822"/>
                  </a:lnTo>
                  <a:lnTo>
                    <a:pt x="1194089" y="499524"/>
                  </a:lnTo>
                  <a:lnTo>
                    <a:pt x="1074680" y="590920"/>
                  </a:lnTo>
                  <a:lnTo>
                    <a:pt x="1173757" y="700897"/>
                  </a:lnTo>
                  <a:lnTo>
                    <a:pt x="1026437" y="746532"/>
                  </a:lnTo>
                  <a:lnTo>
                    <a:pt x="1075538" y="881930"/>
                  </a:lnTo>
                  <a:lnTo>
                    <a:pt x="920204" y="875640"/>
                  </a:lnTo>
                  <a:lnTo>
                    <a:pt x="912694" y="1018174"/>
                  </a:lnTo>
                  <a:lnTo>
                    <a:pt x="770325" y="960811"/>
                  </a:lnTo>
                  <a:lnTo>
                    <a:pt x="707221" y="1091230"/>
                  </a:lnTo>
                  <a:lnTo>
                    <a:pt x="597044" y="990540"/>
                  </a:lnTo>
                  <a:lnTo>
                    <a:pt x="486867" y="1091230"/>
                  </a:lnTo>
                  <a:lnTo>
                    <a:pt x="423763" y="960811"/>
                  </a:lnTo>
                  <a:lnTo>
                    <a:pt x="281394" y="1018174"/>
                  </a:lnTo>
                  <a:lnTo>
                    <a:pt x="273885" y="875640"/>
                  </a:lnTo>
                  <a:lnTo>
                    <a:pt x="118552" y="881930"/>
                  </a:lnTo>
                  <a:lnTo>
                    <a:pt x="167651" y="746532"/>
                  </a:lnTo>
                  <a:lnTo>
                    <a:pt x="20332" y="700897"/>
                  </a:lnTo>
                  <a:lnTo>
                    <a:pt x="119409" y="590920"/>
                  </a:lnTo>
                  <a:lnTo>
                    <a:pt x="0" y="499524"/>
                  </a:lnTo>
                  <a:lnTo>
                    <a:pt x="135674" y="429822"/>
                  </a:lnTo>
                  <a:lnTo>
                    <a:pt x="60302" y="305011"/>
                  </a:lnTo>
                  <a:lnTo>
                    <a:pt x="214249" y="284997"/>
                  </a:lnTo>
                  <a:lnTo>
                    <a:pt x="193095" y="143623"/>
                  </a:lnTo>
                  <a:lnTo>
                    <a:pt x="344524" y="176000"/>
                  </a:lnTo>
                  <a:lnTo>
                    <a:pt x="380442" y="37160"/>
                  </a:lnTo>
                  <a:lnTo>
                    <a:pt x="508904" y="117556"/>
                  </a:lnTo>
                  <a:lnTo>
                    <a:pt x="597044" y="0"/>
                  </a:lnTo>
                  <a:close/>
                </a:path>
              </a:pathLst>
            </a:custGeom>
            <a:solidFill>
              <a:srgbClr val="293A8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306433" y="236573"/>
              <a:ext cx="533400" cy="609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trọng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nâng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niu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nét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đặc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trưng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quê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hương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…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 rot="187299">
            <a:off x="9888154" y="3871185"/>
            <a:ext cx="5728474" cy="5235023"/>
            <a:chOff x="0" y="0"/>
            <a:chExt cx="1194089" cy="10912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94089" cy="1091230"/>
            </a:xfrm>
            <a:custGeom>
              <a:avLst/>
              <a:gdLst/>
              <a:ahLst/>
              <a:cxnLst/>
              <a:rect l="l" t="t" r="r" b="b"/>
              <a:pathLst>
                <a:path w="1194089" h="1091230">
                  <a:moveTo>
                    <a:pt x="597044" y="0"/>
                  </a:moveTo>
                  <a:lnTo>
                    <a:pt x="685185" y="117556"/>
                  </a:lnTo>
                  <a:lnTo>
                    <a:pt x="813646" y="37160"/>
                  </a:lnTo>
                  <a:lnTo>
                    <a:pt x="849564" y="176000"/>
                  </a:lnTo>
                  <a:lnTo>
                    <a:pt x="1000993" y="143623"/>
                  </a:lnTo>
                  <a:lnTo>
                    <a:pt x="979839" y="284997"/>
                  </a:lnTo>
                  <a:lnTo>
                    <a:pt x="1133785" y="305011"/>
                  </a:lnTo>
                  <a:lnTo>
                    <a:pt x="1058414" y="429822"/>
                  </a:lnTo>
                  <a:lnTo>
                    <a:pt x="1194089" y="499524"/>
                  </a:lnTo>
                  <a:lnTo>
                    <a:pt x="1074680" y="590920"/>
                  </a:lnTo>
                  <a:lnTo>
                    <a:pt x="1173757" y="700897"/>
                  </a:lnTo>
                  <a:lnTo>
                    <a:pt x="1026437" y="746532"/>
                  </a:lnTo>
                  <a:lnTo>
                    <a:pt x="1075538" y="881930"/>
                  </a:lnTo>
                  <a:lnTo>
                    <a:pt x="920204" y="875640"/>
                  </a:lnTo>
                  <a:lnTo>
                    <a:pt x="912694" y="1018174"/>
                  </a:lnTo>
                  <a:lnTo>
                    <a:pt x="770325" y="960811"/>
                  </a:lnTo>
                  <a:lnTo>
                    <a:pt x="707221" y="1091230"/>
                  </a:lnTo>
                  <a:lnTo>
                    <a:pt x="597044" y="990540"/>
                  </a:lnTo>
                  <a:lnTo>
                    <a:pt x="486867" y="1091230"/>
                  </a:lnTo>
                  <a:lnTo>
                    <a:pt x="423763" y="960811"/>
                  </a:lnTo>
                  <a:lnTo>
                    <a:pt x="281394" y="1018174"/>
                  </a:lnTo>
                  <a:lnTo>
                    <a:pt x="273885" y="875640"/>
                  </a:lnTo>
                  <a:lnTo>
                    <a:pt x="118552" y="881930"/>
                  </a:lnTo>
                  <a:lnTo>
                    <a:pt x="167651" y="746532"/>
                  </a:lnTo>
                  <a:lnTo>
                    <a:pt x="20332" y="700897"/>
                  </a:lnTo>
                  <a:lnTo>
                    <a:pt x="119409" y="590920"/>
                  </a:lnTo>
                  <a:lnTo>
                    <a:pt x="0" y="499524"/>
                  </a:lnTo>
                  <a:lnTo>
                    <a:pt x="135674" y="429822"/>
                  </a:lnTo>
                  <a:lnTo>
                    <a:pt x="60302" y="305011"/>
                  </a:lnTo>
                  <a:lnTo>
                    <a:pt x="214249" y="284997"/>
                  </a:lnTo>
                  <a:lnTo>
                    <a:pt x="193095" y="143623"/>
                  </a:lnTo>
                  <a:lnTo>
                    <a:pt x="344524" y="176000"/>
                  </a:lnTo>
                  <a:lnTo>
                    <a:pt x="380442" y="37160"/>
                  </a:lnTo>
                  <a:lnTo>
                    <a:pt x="508904" y="117556"/>
                  </a:lnTo>
                  <a:lnTo>
                    <a:pt x="597044" y="0"/>
                  </a:lnTo>
                  <a:close/>
                </a:path>
              </a:pathLst>
            </a:custGeom>
            <a:solidFill>
              <a:srgbClr val="293A8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263444" y="204440"/>
              <a:ext cx="681853" cy="609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Có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tình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yêu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quê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hương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gắn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bó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sâu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sắc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với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quê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hương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mình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829</Words>
  <Application>Microsoft Office PowerPoint</Application>
  <PresentationFormat>Custom</PresentationFormat>
  <Paragraphs>62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Roboto Condensed Bold</vt:lpstr>
      <vt:lpstr>Arial</vt:lpstr>
      <vt:lpstr>Roboto Condensed Italics</vt:lpstr>
      <vt:lpstr>Roboto Condensed</vt:lpstr>
      <vt:lpstr>Times New Roman</vt:lpstr>
      <vt:lpstr>Fraunces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L7 - B2 - TRỞ GIÓ</dc:title>
  <cp:lastModifiedBy>Tiep-Nguyen</cp:lastModifiedBy>
  <cp:revision>4</cp:revision>
  <dcterms:created xsi:type="dcterms:W3CDTF">2006-08-16T00:00:00Z</dcterms:created>
  <dcterms:modified xsi:type="dcterms:W3CDTF">2023-11-12T18:54:25Z</dcterms:modified>
  <dc:identifier>DAFIFGnTJX4</dc:identifier>
</cp:coreProperties>
</file>