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  <p:sldMasterId id="2147483693" r:id="rId4"/>
  </p:sldMasterIdLst>
  <p:notesMasterIdLst>
    <p:notesMasterId r:id="rId18"/>
  </p:notesMasterIdLst>
  <p:sldIdLst>
    <p:sldId id="337" r:id="rId5"/>
    <p:sldId id="289" r:id="rId6"/>
    <p:sldId id="334" r:id="rId7"/>
    <p:sldId id="338" r:id="rId8"/>
    <p:sldId id="335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92"/>
    <a:srgbClr val="009999"/>
    <a:srgbClr val="3C969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4650"/>
  </p:normalViewPr>
  <p:slideViewPr>
    <p:cSldViewPr snapToGrid="0" snapToObjects="1">
      <p:cViewPr varScale="1">
        <p:scale>
          <a:sx n="69" d="100"/>
          <a:sy n="69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AFE86-0710-4DB8-A23D-ADE5CA4CBD5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40BE0-6529-4EE0-912F-9BAFE61A9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2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90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36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61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33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6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18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6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48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70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19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71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10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5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6EA9-ADE6-0E44-9D00-4496F5DF7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7FDE2-8F21-454D-A4D8-E07BEA85D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47E93-53BE-FA4D-9E93-EB52CD2B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11/13/2023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AB495-0C25-AE46-8E45-C9392879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88EC9-F817-1C44-84BB-BAF5538E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684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9911-8A0A-2A4C-B8A6-3637BA8D9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A3082-80C2-D643-A5F1-206DFE482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708A2-F0F9-BF4D-AC7E-98D2E435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11/13/2023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D1159-AB76-5F46-A770-4465F55F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929D1-3742-CB46-84B9-B0EF94A58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405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71F1F-C150-5649-A49C-BF4E72AA7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86DB8-BBC9-414B-8909-951FDBA10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A882C-0CF0-4A42-B63E-660E8578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11/13/2023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9449-A0F8-564C-8D9F-994EC74B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6B481-DEA9-5947-B1D0-04664A5B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1963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2023/11/13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2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2023/11/13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2023/11/13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2023/11/13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0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2023/11/13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0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2023/11/13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2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2023/11/13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5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2023/11/13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9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709A-F829-B444-89C3-7DA2BFE3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E02EA-EB8F-2849-B2DB-A98169ACD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98CD8-D18E-6C43-B875-B3E63E49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11/13/2023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51AB2-BD09-6F45-AF05-2C5CFED7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82D2E-FE93-FE4F-8D8A-29671CC3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3838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2023/11/13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4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2023/11/13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1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2023/11/13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9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70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9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28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26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67CC-FD58-554B-82EF-045C927E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C228D-2561-8D48-A17A-833E51B7D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FE512-F94B-114B-B1A3-AE61CDCA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11/13/2023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F7CCE-782D-0244-B32D-A29B7E7AD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E6D49-2B72-574B-88AB-174882CB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2054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19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05"/>
              <a:t>11/13/2023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3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65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30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69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149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38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67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2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7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CEF7A-B493-EC4D-8D1C-C738C48C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D1D12-BACD-BD44-942E-CCFCADD37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330EC-42D3-E243-A54B-28056181C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CFB6F-6010-F840-8E8A-935C8D6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11/13/2023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9BBC7-8A6C-0A49-913F-FE0354D9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6E0A4-8438-0E46-814F-7975EC35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015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26AD-C4C0-9B46-83AC-0E04BBFE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C63E0-F874-3A48-A18B-7057CF42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6E28B-4D59-6B46-B1A1-D2FF0B553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7627DA-A5A2-394C-860F-802CB6A182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55A91-2C00-7048-9B6B-A4ED280DA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93AF98-B861-BF4B-9347-9AF44B3B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11/13/2023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61A1FA-6F24-904C-81E1-3D206409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803914-FC3F-A34A-918E-89A371D4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238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CDA29-BDA1-664A-8966-C74BC947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6DC1A-1B9C-0E43-A716-4CF8A460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11/13/2023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23D50-742C-034A-91D1-A3550971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1905B-DDB3-4D40-A671-CB9A4A63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0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A90BE-FA90-3F4E-AA32-BB76CA80F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11/13/2023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5F05D0-037C-B542-B7D1-DB8BAA72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15675-DE53-A54D-B60E-B8D34E49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938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6E755-8C87-FC4C-9505-8DA2B447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FF22C-01DC-1845-A175-D379B80D6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417DB-0A5D-F846-83AA-F255D974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58097-B42C-C048-BE53-AAE587F8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11/13/2023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87D36-3EC3-0C41-B600-8193BE9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FCF8A-17EF-4A45-A2E6-C30599D69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564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34F5E-F5D6-CD40-8FAD-E850AB44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412C69-2138-F243-92AE-1626DE6EF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6EB43-1A47-B649-8E0A-BE3187E44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543A7-3BD2-224B-9570-CD66A381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11/13/2023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A700E-90CC-4A4B-863F-BE58F971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FCE43-9087-304C-B7EF-8D712804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2760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FD3D3-F61C-9C44-9682-549657FB7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0D57C-8D29-4143-ADA0-7D6602A0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BB304-C408-F642-B3B7-395026D9A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0F425-6A88-A14A-83E6-7E11F1B02AF7}" type="datetimeFigureOut">
              <a:rPr lang="x-none" smtClean="0"/>
              <a:t>11/13/2023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B6658-C421-6048-AD17-DA52517D3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514EB-82CF-7A41-808A-7E96F0AD6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287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2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05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8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37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timing>
    <p:tnLst>
      <p:par>
        <p:cTn id="1" dur="indefinite" restart="never" nodeType="tmRoot"/>
      </p:par>
    </p:tnLst>
  </p:timing>
  <p:txStyles>
    <p:titleStyle>
      <a:lvl1pPr algn="ctr" defTabSz="108660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42" indent="-407642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13" indent="-339494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585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88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34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2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452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7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0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0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1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4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8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1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477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106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414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70" y="764274"/>
            <a:ext cx="10388803" cy="161807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69677" y="2439947"/>
            <a:ext cx="2784145" cy="8674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BPTT ĐIỆP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04198" y="2439946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BPTT NHÂN HÓA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938719" y="2439945"/>
            <a:ext cx="2784145" cy="867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BPTT SO SÁNH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68360" y="3586616"/>
            <a:ext cx="95816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chia 3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25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5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02224"/>
              </p:ext>
            </p:extLst>
          </p:nvPr>
        </p:nvGraphicFramePr>
        <p:xfrm>
          <a:off x="790054" y="2002556"/>
          <a:ext cx="10496644" cy="4166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5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8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0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41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BPNT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675">
                <a:tc rowSpan="2"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3391">
                <a:tc v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684399" y="2698424"/>
            <a:ext cx="33789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rõ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ràng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thích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33489" y="2794151"/>
            <a:ext cx="1280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Điệp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92938" y="4532485"/>
            <a:ext cx="1280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Điệp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9735" y="2794151"/>
            <a:ext cx="1214650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84399" y="3284896"/>
            <a:ext cx="1090680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73550" y="2763043"/>
            <a:ext cx="49131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6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Nhấn</a:t>
            </a: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buồn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nuối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mất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mát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mơ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hồ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khó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gọi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tên</a:t>
            </a:r>
            <a:endParaRPr lang="en-US" sz="26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77685" y="4352811"/>
            <a:ext cx="3153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rãi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ăn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00000"/>
              </a:lnSpc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rãi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00000"/>
              </a:lnSpc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rãi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cười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…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92200" y="4434510"/>
            <a:ext cx="489449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6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Nhấn</a:t>
            </a: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khẩn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gáp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tôi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chứng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bước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vội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vã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endParaRPr lang="en-US" sz="26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25555" y="4944951"/>
            <a:ext cx="1336134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25555" y="5483901"/>
            <a:ext cx="1336134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20120" y="4416410"/>
            <a:ext cx="1336134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7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4" grpId="0" animBg="1"/>
      <p:bldP spid="15" grpId="0" animBg="1"/>
      <p:bldP spid="5" grpId="0"/>
      <p:bldP spid="19" grpId="0"/>
      <p:bldP spid="6" grpId="0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5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10885"/>
              </p:ext>
            </p:extLst>
          </p:nvPr>
        </p:nvGraphicFramePr>
        <p:xfrm>
          <a:off x="790054" y="2002556"/>
          <a:ext cx="10496644" cy="4166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5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8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0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41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BPNT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675">
                <a:tc rowSpan="2"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b,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3391">
                <a:tc v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684399" y="2698424"/>
            <a:ext cx="33789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ai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đứng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đằng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xa</a:t>
            </a:r>
            <a:endParaRPr lang="en-US" sz="2800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ngần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ngại</a:t>
            </a:r>
            <a:endParaRPr lang="en-US" sz="2800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33489" y="2794151"/>
            <a:ext cx="1280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So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sánh</a:t>
            </a:r>
            <a:endParaRPr lang="en-US" sz="3200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92938" y="4720754"/>
            <a:ext cx="12806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hóa</a:t>
            </a:r>
            <a:endParaRPr lang="en-US" sz="3000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9735" y="2794151"/>
            <a:ext cx="908181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82500" y="3600154"/>
            <a:ext cx="815490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73550" y="2626563"/>
            <a:ext cx="491314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nổi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bật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nhẹ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dịu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êm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trẻo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âm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thanh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84399" y="4773063"/>
            <a:ext cx="3153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Thoảng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dè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ngần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ngại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endParaRPr lang="en-US" sz="3000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92200" y="4298030"/>
            <a:ext cx="489449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chướng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nhút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nhát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rụt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rè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Qua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chướng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6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4" grpId="0" animBg="1"/>
      <p:bldP spid="15" grpId="0" animBg="1"/>
      <p:bldP spid="5" grpId="0"/>
      <p:bldP spid="19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59809" y="2035154"/>
            <a:ext cx="65769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câu văn đều sử dụng biện pháp nhân hóa: trời, nắng, gió, mây là thuộc về tự nhiên nhưng lại mang những đặc điểm, đặc tính của con người </a:t>
            </a:r>
            <a:r>
              <a:rPr lang="vi-VN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sự vật trong tự nhiên trở nên gần gũi sinh động và có hồn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9027" y="2035154"/>
            <a:ext cx="3722135" cy="3606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25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rcRect t="14370" b="5067"/>
          <a:stretch>
            <a:fillRect/>
          </a:stretch>
        </p:blipFill>
        <p:spPr>
          <a:xfrm rot="5166982">
            <a:off x="1337362" y="1478365"/>
            <a:ext cx="4068993" cy="4990041"/>
          </a:xfrm>
          <a:prstGeom prst="rect">
            <a:avLst/>
          </a:prstGeom>
        </p:spPr>
      </p:pic>
      <p:graphicFrame>
        <p:nvGraphicFramePr>
          <p:cNvPr id="9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591328"/>
              </p:ext>
            </p:extLst>
          </p:nvPr>
        </p:nvGraphicFramePr>
        <p:xfrm>
          <a:off x="6293341" y="1390676"/>
          <a:ext cx="4876800" cy="4789307"/>
        </p:xfrm>
        <a:graphic>
          <a:graphicData uri="http://schemas.openxmlformats.org/drawingml/2006/table">
            <a:tbl>
              <a:tblPr/>
              <a:tblGrid>
                <a:gridCol w="1527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8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554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8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đó</a:t>
                      </a:r>
                      <a:endParaRPr lang="en-US" sz="2400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29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(3-5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8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554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8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14"/>
          <p:cNvSpPr txBox="1"/>
          <p:nvPr/>
        </p:nvSpPr>
        <p:spPr>
          <a:xfrm rot="-233017">
            <a:off x="1136409" y="2613981"/>
            <a:ext cx="4487753" cy="3252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26" y="491319"/>
            <a:ext cx="9089409" cy="14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846773"/>
              </p:ext>
            </p:extLst>
          </p:nvPr>
        </p:nvGraphicFramePr>
        <p:xfrm>
          <a:off x="885588" y="2454557"/>
          <a:ext cx="10305576" cy="36857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4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8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6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59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TỪ, ĐIỆP NGỮ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HÓA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973" y="1620639"/>
            <a:ext cx="5744598" cy="11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887270"/>
              </p:ext>
            </p:extLst>
          </p:nvPr>
        </p:nvGraphicFramePr>
        <p:xfrm>
          <a:off x="218362" y="133748"/>
          <a:ext cx="11655189" cy="65531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2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4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6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39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TỪ, ĐIỆP NGỮ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HÓA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5976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 biện pháp tu từ nhắc đi nhắc lại nhiều lần một từ, cụm từ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 biện pháp tu từ sử dụng những từ ngữ chỉ hoạt động, tính cách, suy nghĩ, vốn dành cho con người để miêu tả đồ vật, sự vật, con vật,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à đối chiếu sự vật, sự việc này với sự vật, sự việc khác có nét tương đồng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5976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Làm tăng cường hiệu quả diễn đạt như nhấn mạnh, tạo ấn tượng, gợi liên tưởng, cảm xúc, vần điệu cho câu thơ, câu văn.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Làm cho sự vật, đồ vật, cây cối trở nên gần gũi, sinh động, thân thiết với con người hơn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Làm tăng sức gợi hình, gợi cảm cho sự vật được nhắc tới, khiến cho câu văn thêm phần sinh động, gây hứng thú với người đọc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5339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Các từ ngữ được lặp lại nhiều lần 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Lưu ý: Phân biệt với lỗi lặp từ</a:t>
                      </a:r>
                      <a:endParaRPr lang="vi-VN" sz="24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Các từ chỉ hoạt động, tên gọi của con người: ngửi, chơi, sà, anh, chị,</a:t>
                      </a:r>
                      <a:endParaRPr lang="vi-VN" sz="24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Có các từ ngữ so sánh: là, như, </a:t>
                      </a:r>
                      <a:r>
                        <a:rPr lang="vi-VN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bao nhiêu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bấy </a:t>
                      </a: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nhiêu. 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ưu ý một số trường hợp, từ ngữ so sánh bị ẩn đi.</a:t>
                      </a:r>
                      <a:endParaRPr lang="vi-VN" sz="24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10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735" y="3345341"/>
            <a:ext cx="2364331" cy="2288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877" y="1918330"/>
            <a:ext cx="9230789" cy="12518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8047" y="3661455"/>
            <a:ext cx="2299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31120" y="3642959"/>
            <a:ext cx="2577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2,4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4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622C6E5-6B1B-D846-503F-CAB5D9758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020541"/>
              </p:ext>
            </p:extLst>
          </p:nvPr>
        </p:nvGraphicFramePr>
        <p:xfrm>
          <a:off x="1094706" y="2033517"/>
          <a:ext cx="9755263" cy="3844593"/>
        </p:xfrm>
        <a:graphic>
          <a:graphicData uri="http://schemas.openxmlformats.org/drawingml/2006/table">
            <a:tbl>
              <a:tblPr firstRow="1" firstCol="1" bandRow="1"/>
              <a:tblGrid>
                <a:gridCol w="4855718">
                  <a:extLst>
                    <a:ext uri="{9D8B030D-6E8A-4147-A177-3AD203B41FA5}">
                      <a16:colId xmlns:a16="http://schemas.microsoft.com/office/drawing/2014/main" val="980450012"/>
                    </a:ext>
                  </a:extLst>
                </a:gridCol>
                <a:gridCol w="4899545">
                  <a:extLst>
                    <a:ext uri="{9D8B030D-6E8A-4147-A177-3AD203B41FA5}">
                      <a16:colId xmlns:a16="http://schemas.microsoft.com/office/drawing/2014/main" val="1848446170"/>
                    </a:ext>
                  </a:extLst>
                </a:gridCol>
              </a:tblGrid>
              <a:tr h="644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Thấy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Gặp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495449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144348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xét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về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cách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dùng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từ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:</a:t>
                      </a:r>
                      <a:endParaRPr lang="en-US" sz="28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366859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60560" y="2574584"/>
            <a:ext cx="46721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mắt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nhìn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7971" y="2583774"/>
            <a:ext cx="43536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mặt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3834" y="3821139"/>
            <a:ext cx="93077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dung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gặp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lính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Lá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nếp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đơn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thuần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vô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tri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vô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cũ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chứa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đựng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vui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mừng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trìu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mến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2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2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D8986F2-347A-0942-ED9D-37720FC34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818797"/>
              </p:ext>
            </p:extLst>
          </p:nvPr>
        </p:nvGraphicFramePr>
        <p:xfrm>
          <a:off x="655093" y="1932122"/>
          <a:ext cx="10727139" cy="4195723"/>
        </p:xfrm>
        <a:graphic>
          <a:graphicData uri="http://schemas.openxmlformats.org/drawingml/2006/table">
            <a:tbl>
              <a:tblPr firstRow="1" firstCol="1" bandRow="1"/>
              <a:tblGrid>
                <a:gridCol w="3384644">
                  <a:extLst>
                    <a:ext uri="{9D8B030D-6E8A-4147-A177-3AD203B41FA5}">
                      <a16:colId xmlns:a16="http://schemas.microsoft.com/office/drawing/2014/main" val="435136823"/>
                    </a:ext>
                  </a:extLst>
                </a:gridCol>
                <a:gridCol w="2606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5772">
                  <a:extLst>
                    <a:ext uri="{9D8B030D-6E8A-4147-A177-3AD203B41FA5}">
                      <a16:colId xmlns:a16="http://schemas.microsoft.com/office/drawing/2014/main" val="3587376007"/>
                    </a:ext>
                  </a:extLst>
                </a:gridCol>
              </a:tblGrid>
              <a:tr h="106246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168181"/>
                  </a:ext>
                </a:extLst>
              </a:tr>
              <a:tr h="31332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Nhặt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endParaRPr lang="en-US" sz="2400" b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nếp</a:t>
                      </a:r>
                      <a:endParaRPr lang="en-US" sz="2400" b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400" b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41031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203510" y="3452883"/>
            <a:ext cx="23883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mùi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dễ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chịu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thích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ngửi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94" y="3096794"/>
            <a:ext cx="449011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đơn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thuần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mùi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dễ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chịu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khứu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còn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trở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biểu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đình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mến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thân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bước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chân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lính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6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3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C68AB99-032D-96B1-C55A-578F299DC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402971"/>
              </p:ext>
            </p:extLst>
          </p:nvPr>
        </p:nvGraphicFramePr>
        <p:xfrm>
          <a:off x="1082178" y="2043387"/>
          <a:ext cx="10027100" cy="4029867"/>
        </p:xfrm>
        <a:graphic>
          <a:graphicData uri="http://schemas.openxmlformats.org/drawingml/2006/table">
            <a:tbl>
              <a:tblPr firstRow="1" firstCol="1" bandRow="1"/>
              <a:tblGrid>
                <a:gridCol w="4267744">
                  <a:extLst>
                    <a:ext uri="{9D8B030D-6E8A-4147-A177-3AD203B41FA5}">
                      <a16:colId xmlns:a16="http://schemas.microsoft.com/office/drawing/2014/main" val="1955567882"/>
                    </a:ext>
                  </a:extLst>
                </a:gridCol>
                <a:gridCol w="5759356">
                  <a:extLst>
                    <a:ext uri="{9D8B030D-6E8A-4147-A177-3AD203B41FA5}">
                      <a16:colId xmlns:a16="http://schemas.microsoft.com/office/drawing/2014/main" val="2986410610"/>
                    </a:ext>
                  </a:extLst>
                </a:gridCol>
              </a:tblGrid>
              <a:tr h="14231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800" b="1" kern="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623870"/>
                  </a:ext>
                </a:extLst>
              </a:tr>
              <a:tr h="260672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96214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363555" y="3681062"/>
            <a:ext cx="3781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Danh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hơi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tỏa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lưỡi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50006" y="3585528"/>
            <a:ext cx="53453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Mùi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vừa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vừa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trừu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sắc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vùng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miền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0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8362" y="2004261"/>
            <a:ext cx="102358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dòng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già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endParaRPr lang="en-US" sz="2800" i="1" kern="1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Chia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nỗi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8990" y="3915038"/>
            <a:ext cx="102358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Chia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endParaRPr lang="en-US" sz="2800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“Chia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nỗi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còn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khái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niệm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trìu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nữa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trở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đếm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03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8362" y="2004261"/>
            <a:ext cx="102358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dòng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già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endParaRPr lang="en-US" sz="2800" i="1" kern="1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Chia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nỗi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8990" y="3805854"/>
            <a:ext cx="102358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diễn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tả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chiều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sâu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sĩ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đang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nơi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mục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đích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lao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dành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nơi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1152</Words>
  <Application>Microsoft Office PowerPoint</Application>
  <PresentationFormat>Widescreen</PresentationFormat>
  <Paragraphs>125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Dotum</vt:lpstr>
      <vt:lpstr>宋体</vt:lpstr>
      <vt:lpstr>宋体</vt:lpstr>
      <vt:lpstr>.VnTime</vt:lpstr>
      <vt:lpstr>Arial</vt:lpstr>
      <vt:lpstr>Calibri</vt:lpstr>
      <vt:lpstr>Calibri Light</vt:lpstr>
      <vt:lpstr>Roboto Condensed</vt:lpstr>
      <vt:lpstr>Times New Roman</vt:lpstr>
      <vt:lpstr>Wingdings</vt:lpstr>
      <vt:lpstr>Office Theme</vt:lpstr>
      <vt:lpstr>Office 主题</vt:lpstr>
      <vt:lpstr>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office014</dc:creator>
  <cp:lastModifiedBy>Tiep-Nguyen</cp:lastModifiedBy>
  <cp:revision>173</cp:revision>
  <dcterms:created xsi:type="dcterms:W3CDTF">2021-06-17T00:17:01Z</dcterms:created>
  <dcterms:modified xsi:type="dcterms:W3CDTF">2023-11-12T19:00:03Z</dcterms:modified>
</cp:coreProperties>
</file>