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3" r:id="rId3"/>
    <p:sldId id="265" r:id="rId4"/>
    <p:sldId id="267" r:id="rId5"/>
    <p:sldId id="288" r:id="rId6"/>
    <p:sldId id="305" r:id="rId7"/>
    <p:sldId id="306" r:id="rId8"/>
    <p:sldId id="291" r:id="rId9"/>
    <p:sldId id="292" r:id="rId10"/>
    <p:sldId id="294" r:id="rId11"/>
    <p:sldId id="293" r:id="rId12"/>
    <p:sldId id="295" r:id="rId13"/>
    <p:sldId id="307" r:id="rId14"/>
    <p:sldId id="308" r:id="rId15"/>
    <p:sldId id="298" r:id="rId16"/>
    <p:sldId id="299" r:id="rId17"/>
    <p:sldId id="300" r:id="rId18"/>
    <p:sldId id="301" r:id="rId19"/>
    <p:sldId id="302" r:id="rId20"/>
    <p:sldId id="303" r:id="rId21"/>
    <p:sldId id="309" r:id="rId22"/>
    <p:sldId id="310" r:id="rId23"/>
    <p:sldId id="311" r:id="rId24"/>
    <p:sldId id="312" r:id="rId25"/>
    <p:sldId id="313" r:id="rId26"/>
    <p:sldId id="264"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2B1"/>
    <a:srgbClr val="2B80A5"/>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51" autoAdjust="0"/>
    <p:restoredTop sz="94660"/>
  </p:normalViewPr>
  <p:slideViewPr>
    <p:cSldViewPr snapToGrid="0">
      <p:cViewPr varScale="1">
        <p:scale>
          <a:sx n="74" d="100"/>
          <a:sy n="74" d="100"/>
        </p:scale>
        <p:origin x="-702" y="-90"/>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91B04B-402E-FB4C-8E56-09DC6F56C7D0}"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0CE15BB3-77BC-074C-BBA5-AD36BA8D6F15}">
      <dgm:prSet phldrT="[Text]"/>
      <dgm:spPr>
        <a:solidFill>
          <a:srgbClr val="2B80A5"/>
        </a:solidFill>
      </dgm:spPr>
      <dgm:t>
        <a:bodyPr/>
        <a:lstStyle/>
        <a:p>
          <a:pPr algn="ctr"/>
          <a:r>
            <a:rPr lang="en-US" b="0" i="0">
              <a:latin typeface="Calibri Light" panose="020F0302020204030204" pitchFamily="34" charset="0"/>
              <a:cs typeface="Calibri Light" panose="020F0302020204030204" pitchFamily="34" charset="0"/>
            </a:rPr>
            <a:t>EM ĐỒNG TÌNH VỚI Ý KIẾN NÀO SAU ĐÂY?</a:t>
          </a:r>
        </a:p>
      </dgm:t>
    </dgm:pt>
    <dgm:pt modelId="{B22DB162-3B45-F34E-A0AE-E6009098C327}" type="parTrans" cxnId="{08CF3C21-6679-0C47-B95D-9F00BEE429DB}">
      <dgm:prSet/>
      <dgm:spPr/>
      <dgm:t>
        <a:bodyPr/>
        <a:lstStyle/>
        <a:p>
          <a:endParaRPr lang="en-US"/>
        </a:p>
      </dgm:t>
    </dgm:pt>
    <dgm:pt modelId="{D4547F2F-6834-CF4E-B199-6E68AB53A353}" type="sibTrans" cxnId="{08CF3C21-6679-0C47-B95D-9F00BEE429DB}">
      <dgm:prSet/>
      <dgm:spPr/>
      <dgm:t>
        <a:bodyPr/>
        <a:lstStyle/>
        <a:p>
          <a:endParaRPr lang="en-US"/>
        </a:p>
      </dgm:t>
    </dgm:pt>
    <dgm:pt modelId="{353C382C-3CE3-2143-85CD-30AC53017EC3}">
      <dgm:prSet phldrT="[Text]"/>
      <dgm:spPr>
        <a:solidFill>
          <a:srgbClr val="2B80A5"/>
        </a:solidFill>
      </dgm:spPr>
      <dgm:t>
        <a:bodyPr/>
        <a:lstStyle/>
        <a:p>
          <a:pPr algn="just"/>
          <a:r>
            <a:rPr lang="en-US" b="0" i="0">
              <a:latin typeface="Calibri Light" panose="020F0302020204030204" pitchFamily="34" charset="0"/>
              <a:cs typeface="Calibri Light" panose="020F0302020204030204" pitchFamily="34" charset="0"/>
            </a:rPr>
            <a:t>LĐ, cần cù, chăm chỉ là một nét đẹp của truyền thống GĐ, dòng họ.</a:t>
          </a:r>
        </a:p>
      </dgm:t>
    </dgm:pt>
    <dgm:pt modelId="{4E6216DB-BD84-FD44-A298-175BF363E9E7}" type="parTrans" cxnId="{6F8B6537-1066-1746-A06F-C503EBF71317}">
      <dgm:prSet/>
      <dgm:spPr/>
      <dgm:t>
        <a:bodyPr/>
        <a:lstStyle/>
        <a:p>
          <a:endParaRPr lang="en-US"/>
        </a:p>
      </dgm:t>
    </dgm:pt>
    <dgm:pt modelId="{440B2D1F-69FB-9E4E-8CBB-B64D43B7D1A6}" type="sibTrans" cxnId="{6F8B6537-1066-1746-A06F-C503EBF71317}">
      <dgm:prSet/>
      <dgm:spPr/>
      <dgm:t>
        <a:bodyPr/>
        <a:lstStyle/>
        <a:p>
          <a:endParaRPr lang="en-US"/>
        </a:p>
      </dgm:t>
    </dgm:pt>
    <dgm:pt modelId="{EC3C9571-0835-824D-831B-846E2F6719E0}">
      <dgm:prSet phldrT="[Text]"/>
      <dgm:spPr>
        <a:solidFill>
          <a:srgbClr val="2B80A5"/>
        </a:solidFill>
      </dgm:spPr>
      <dgm:t>
        <a:bodyPr/>
        <a:lstStyle/>
        <a:p>
          <a:pPr algn="just"/>
          <a:r>
            <a:rPr lang="en-US" b="0" i="0">
              <a:latin typeface="Calibri Light" panose="020F0302020204030204" pitchFamily="34" charset="0"/>
              <a:cs typeface="Calibri Light" panose="020F0302020204030204" pitchFamily="34" charset="0"/>
            </a:rPr>
            <a:t>GG truyền thống của GĐ, dòng họ là thể hiện lòng trân trọng biết ơn đối với ông bà, tổ tiên, cha mẹ.</a:t>
          </a:r>
        </a:p>
      </dgm:t>
    </dgm:pt>
    <dgm:pt modelId="{7F40123C-D667-B543-B8A5-45F91B625FC0}" type="parTrans" cxnId="{4C987536-7A1D-6B48-92D1-3C845AF50BBA}">
      <dgm:prSet/>
      <dgm:spPr/>
      <dgm:t>
        <a:bodyPr/>
        <a:lstStyle/>
        <a:p>
          <a:endParaRPr lang="en-US"/>
        </a:p>
      </dgm:t>
    </dgm:pt>
    <dgm:pt modelId="{E631DACC-6E34-1444-969B-4A52F33CD001}" type="sibTrans" cxnId="{4C987536-7A1D-6B48-92D1-3C845AF50BBA}">
      <dgm:prSet/>
      <dgm:spPr/>
      <dgm:t>
        <a:bodyPr/>
        <a:lstStyle/>
        <a:p>
          <a:endParaRPr lang="en-US"/>
        </a:p>
      </dgm:t>
    </dgm:pt>
    <dgm:pt modelId="{D8318A6D-6D95-9E4C-8CF5-E34B226B7CDD}">
      <dgm:prSet phldrT="[Text]"/>
      <dgm:spPr>
        <a:solidFill>
          <a:srgbClr val="2B80A5"/>
        </a:solidFill>
      </dgm:spPr>
      <dgm:t>
        <a:bodyPr/>
        <a:lstStyle/>
        <a:p>
          <a:pPr algn="just"/>
          <a:r>
            <a:rPr lang="en-US" b="0" i="0">
              <a:latin typeface="Calibri Light" panose="020F0302020204030204" pitchFamily="34" charset="0"/>
              <a:cs typeface="Calibri Light" panose="020F0302020204030204" pitchFamily="34" charset="0"/>
            </a:rPr>
            <a:t>Chỉ có GĐ, dòng họ giàu mới có truyền thống đáng tự hào</a:t>
          </a:r>
        </a:p>
      </dgm:t>
    </dgm:pt>
    <dgm:pt modelId="{617D103D-8DBA-DF44-B1D2-71266818E428}" type="parTrans" cxnId="{6000FBF4-0ED8-0440-9180-A5B0502BD14C}">
      <dgm:prSet/>
      <dgm:spPr/>
      <dgm:t>
        <a:bodyPr/>
        <a:lstStyle/>
        <a:p>
          <a:endParaRPr lang="en-US"/>
        </a:p>
      </dgm:t>
    </dgm:pt>
    <dgm:pt modelId="{C05EAFD0-A815-3143-80B9-39D8E1F94F05}" type="sibTrans" cxnId="{6000FBF4-0ED8-0440-9180-A5B0502BD14C}">
      <dgm:prSet/>
      <dgm:spPr/>
      <dgm:t>
        <a:bodyPr/>
        <a:lstStyle/>
        <a:p>
          <a:endParaRPr lang="en-US"/>
        </a:p>
      </dgm:t>
    </dgm:pt>
    <dgm:pt modelId="{C0CC77D7-0D95-D949-8879-74D563C48EBC}" type="pres">
      <dgm:prSet presAssocID="{E591B04B-402E-FB4C-8E56-09DC6F56C7D0}" presName="Name0" presStyleCnt="0">
        <dgm:presLayoutVars>
          <dgm:chPref val="1"/>
          <dgm:dir/>
          <dgm:animOne val="branch"/>
          <dgm:animLvl val="lvl"/>
          <dgm:resizeHandles val="exact"/>
        </dgm:presLayoutVars>
      </dgm:prSet>
      <dgm:spPr/>
      <dgm:t>
        <a:bodyPr/>
        <a:lstStyle/>
        <a:p>
          <a:endParaRPr lang="vi-VN"/>
        </a:p>
      </dgm:t>
    </dgm:pt>
    <dgm:pt modelId="{25AA8BC6-B01C-4D47-AD79-1F07F9D7FF6E}" type="pres">
      <dgm:prSet presAssocID="{0CE15BB3-77BC-074C-BBA5-AD36BA8D6F15}" presName="root1" presStyleCnt="0"/>
      <dgm:spPr/>
    </dgm:pt>
    <dgm:pt modelId="{DF2B2DA8-DE5F-9147-9F37-79727024D018}" type="pres">
      <dgm:prSet presAssocID="{0CE15BB3-77BC-074C-BBA5-AD36BA8D6F15}" presName="LevelOneTextNode" presStyleLbl="node0" presStyleIdx="0" presStyleCnt="1">
        <dgm:presLayoutVars>
          <dgm:chPref val="3"/>
        </dgm:presLayoutVars>
      </dgm:prSet>
      <dgm:spPr/>
      <dgm:t>
        <a:bodyPr/>
        <a:lstStyle/>
        <a:p>
          <a:endParaRPr lang="vi-VN"/>
        </a:p>
      </dgm:t>
    </dgm:pt>
    <dgm:pt modelId="{00979F12-F259-014B-BC15-F169ADD30E34}" type="pres">
      <dgm:prSet presAssocID="{0CE15BB3-77BC-074C-BBA5-AD36BA8D6F15}" presName="level2hierChild" presStyleCnt="0"/>
      <dgm:spPr/>
    </dgm:pt>
    <dgm:pt modelId="{C46ECF17-4285-CE43-B747-262949078EE2}" type="pres">
      <dgm:prSet presAssocID="{4E6216DB-BD84-FD44-A298-175BF363E9E7}" presName="conn2-1" presStyleLbl="parChTrans1D2" presStyleIdx="0" presStyleCnt="3"/>
      <dgm:spPr/>
      <dgm:t>
        <a:bodyPr/>
        <a:lstStyle/>
        <a:p>
          <a:endParaRPr lang="vi-VN"/>
        </a:p>
      </dgm:t>
    </dgm:pt>
    <dgm:pt modelId="{F5A0805C-9333-3F4A-8AC1-DBD22B0B130E}" type="pres">
      <dgm:prSet presAssocID="{4E6216DB-BD84-FD44-A298-175BF363E9E7}" presName="connTx" presStyleLbl="parChTrans1D2" presStyleIdx="0" presStyleCnt="3"/>
      <dgm:spPr/>
      <dgm:t>
        <a:bodyPr/>
        <a:lstStyle/>
        <a:p>
          <a:endParaRPr lang="vi-VN"/>
        </a:p>
      </dgm:t>
    </dgm:pt>
    <dgm:pt modelId="{692602B6-1BBC-EF4B-A5DB-2EA094A78F37}" type="pres">
      <dgm:prSet presAssocID="{353C382C-3CE3-2143-85CD-30AC53017EC3}" presName="root2" presStyleCnt="0"/>
      <dgm:spPr/>
    </dgm:pt>
    <dgm:pt modelId="{A77425DC-8D39-6D43-8392-ADEB54AE71B0}" type="pres">
      <dgm:prSet presAssocID="{353C382C-3CE3-2143-85CD-30AC53017EC3}" presName="LevelTwoTextNode" presStyleLbl="node2" presStyleIdx="0" presStyleCnt="3" custScaleX="185001">
        <dgm:presLayoutVars>
          <dgm:chPref val="3"/>
        </dgm:presLayoutVars>
      </dgm:prSet>
      <dgm:spPr/>
      <dgm:t>
        <a:bodyPr/>
        <a:lstStyle/>
        <a:p>
          <a:endParaRPr lang="vi-VN"/>
        </a:p>
      </dgm:t>
    </dgm:pt>
    <dgm:pt modelId="{4C0A5E9E-06C4-DC41-B699-ACF9FF6B5468}" type="pres">
      <dgm:prSet presAssocID="{353C382C-3CE3-2143-85CD-30AC53017EC3}" presName="level3hierChild" presStyleCnt="0"/>
      <dgm:spPr/>
    </dgm:pt>
    <dgm:pt modelId="{61DC726D-9CD2-7749-BDCC-4E0C2D0FB046}" type="pres">
      <dgm:prSet presAssocID="{7F40123C-D667-B543-B8A5-45F91B625FC0}" presName="conn2-1" presStyleLbl="parChTrans1D2" presStyleIdx="1" presStyleCnt="3"/>
      <dgm:spPr/>
      <dgm:t>
        <a:bodyPr/>
        <a:lstStyle/>
        <a:p>
          <a:endParaRPr lang="vi-VN"/>
        </a:p>
      </dgm:t>
    </dgm:pt>
    <dgm:pt modelId="{97846C1D-9542-3D43-88CD-226C812EFFB4}" type="pres">
      <dgm:prSet presAssocID="{7F40123C-D667-B543-B8A5-45F91B625FC0}" presName="connTx" presStyleLbl="parChTrans1D2" presStyleIdx="1" presStyleCnt="3"/>
      <dgm:spPr/>
      <dgm:t>
        <a:bodyPr/>
        <a:lstStyle/>
        <a:p>
          <a:endParaRPr lang="vi-VN"/>
        </a:p>
      </dgm:t>
    </dgm:pt>
    <dgm:pt modelId="{329FBDE1-6A7C-E245-B88D-2455A88CA497}" type="pres">
      <dgm:prSet presAssocID="{EC3C9571-0835-824D-831B-846E2F6719E0}" presName="root2" presStyleCnt="0"/>
      <dgm:spPr/>
    </dgm:pt>
    <dgm:pt modelId="{DA9AF02E-C8BF-8847-A7A5-9D8EF33C9A5F}" type="pres">
      <dgm:prSet presAssocID="{EC3C9571-0835-824D-831B-846E2F6719E0}" presName="LevelTwoTextNode" presStyleLbl="node2" presStyleIdx="1" presStyleCnt="3" custScaleX="185001">
        <dgm:presLayoutVars>
          <dgm:chPref val="3"/>
        </dgm:presLayoutVars>
      </dgm:prSet>
      <dgm:spPr/>
      <dgm:t>
        <a:bodyPr/>
        <a:lstStyle/>
        <a:p>
          <a:endParaRPr lang="vi-VN"/>
        </a:p>
      </dgm:t>
    </dgm:pt>
    <dgm:pt modelId="{30DEC894-D2C4-CD48-A6CE-C09815CEDD8A}" type="pres">
      <dgm:prSet presAssocID="{EC3C9571-0835-824D-831B-846E2F6719E0}" presName="level3hierChild" presStyleCnt="0"/>
      <dgm:spPr/>
    </dgm:pt>
    <dgm:pt modelId="{DB4CBB88-9313-1946-B251-66539D809171}" type="pres">
      <dgm:prSet presAssocID="{617D103D-8DBA-DF44-B1D2-71266818E428}" presName="conn2-1" presStyleLbl="parChTrans1D2" presStyleIdx="2" presStyleCnt="3"/>
      <dgm:spPr/>
      <dgm:t>
        <a:bodyPr/>
        <a:lstStyle/>
        <a:p>
          <a:endParaRPr lang="vi-VN"/>
        </a:p>
      </dgm:t>
    </dgm:pt>
    <dgm:pt modelId="{B1E592BB-BDB5-F341-8A1F-3147A6988ED7}" type="pres">
      <dgm:prSet presAssocID="{617D103D-8DBA-DF44-B1D2-71266818E428}" presName="connTx" presStyleLbl="parChTrans1D2" presStyleIdx="2" presStyleCnt="3"/>
      <dgm:spPr/>
      <dgm:t>
        <a:bodyPr/>
        <a:lstStyle/>
        <a:p>
          <a:endParaRPr lang="vi-VN"/>
        </a:p>
      </dgm:t>
    </dgm:pt>
    <dgm:pt modelId="{B19E3C2B-C37B-8E4B-8F43-23F0C5926587}" type="pres">
      <dgm:prSet presAssocID="{D8318A6D-6D95-9E4C-8CF5-E34B226B7CDD}" presName="root2" presStyleCnt="0"/>
      <dgm:spPr/>
    </dgm:pt>
    <dgm:pt modelId="{51D7951D-4BBB-064F-A633-E4C8D8B9A3A6}" type="pres">
      <dgm:prSet presAssocID="{D8318A6D-6D95-9E4C-8CF5-E34B226B7CDD}" presName="LevelTwoTextNode" presStyleLbl="node2" presStyleIdx="2" presStyleCnt="3" custScaleX="185001">
        <dgm:presLayoutVars>
          <dgm:chPref val="3"/>
        </dgm:presLayoutVars>
      </dgm:prSet>
      <dgm:spPr/>
      <dgm:t>
        <a:bodyPr/>
        <a:lstStyle/>
        <a:p>
          <a:endParaRPr lang="vi-VN"/>
        </a:p>
      </dgm:t>
    </dgm:pt>
    <dgm:pt modelId="{18760A75-6B60-0243-9AB7-6249E066F452}" type="pres">
      <dgm:prSet presAssocID="{D8318A6D-6D95-9E4C-8CF5-E34B226B7CDD}" presName="level3hierChild" presStyleCnt="0"/>
      <dgm:spPr/>
    </dgm:pt>
  </dgm:ptLst>
  <dgm:cxnLst>
    <dgm:cxn modelId="{FD88D692-AF1A-3D4C-A105-2EB6E7C11BB1}" type="presOf" srcId="{E591B04B-402E-FB4C-8E56-09DC6F56C7D0}" destId="{C0CC77D7-0D95-D949-8879-74D563C48EBC}" srcOrd="0" destOrd="0" presId="urn:microsoft.com/office/officeart/2008/layout/HorizontalMultiLevelHierarchy"/>
    <dgm:cxn modelId="{4D61E75B-6BA7-FC4D-B10C-2FE31625D502}" type="presOf" srcId="{7F40123C-D667-B543-B8A5-45F91B625FC0}" destId="{61DC726D-9CD2-7749-BDCC-4E0C2D0FB046}" srcOrd="0" destOrd="0" presId="urn:microsoft.com/office/officeart/2008/layout/HorizontalMultiLevelHierarchy"/>
    <dgm:cxn modelId="{ED97F975-CB02-774B-A908-1DBD4EDAF0D5}" type="presOf" srcId="{7F40123C-D667-B543-B8A5-45F91B625FC0}" destId="{97846C1D-9542-3D43-88CD-226C812EFFB4}" srcOrd="1" destOrd="0" presId="urn:microsoft.com/office/officeart/2008/layout/HorizontalMultiLevelHierarchy"/>
    <dgm:cxn modelId="{6000FBF4-0ED8-0440-9180-A5B0502BD14C}" srcId="{0CE15BB3-77BC-074C-BBA5-AD36BA8D6F15}" destId="{D8318A6D-6D95-9E4C-8CF5-E34B226B7CDD}" srcOrd="2" destOrd="0" parTransId="{617D103D-8DBA-DF44-B1D2-71266818E428}" sibTransId="{C05EAFD0-A815-3143-80B9-39D8E1F94F05}"/>
    <dgm:cxn modelId="{494EB1F5-D2DB-024D-B086-44C70D5F5FB6}" type="presOf" srcId="{D8318A6D-6D95-9E4C-8CF5-E34B226B7CDD}" destId="{51D7951D-4BBB-064F-A633-E4C8D8B9A3A6}" srcOrd="0" destOrd="0" presId="urn:microsoft.com/office/officeart/2008/layout/HorizontalMultiLevelHierarchy"/>
    <dgm:cxn modelId="{AFF741FA-6D33-5C41-829A-7699B949C07B}" type="presOf" srcId="{617D103D-8DBA-DF44-B1D2-71266818E428}" destId="{B1E592BB-BDB5-F341-8A1F-3147A6988ED7}" srcOrd="1" destOrd="0" presId="urn:microsoft.com/office/officeart/2008/layout/HorizontalMultiLevelHierarchy"/>
    <dgm:cxn modelId="{AAB11B9F-9106-B24A-86DB-FD33FF3C66A8}" type="presOf" srcId="{353C382C-3CE3-2143-85CD-30AC53017EC3}" destId="{A77425DC-8D39-6D43-8392-ADEB54AE71B0}" srcOrd="0" destOrd="0" presId="urn:microsoft.com/office/officeart/2008/layout/HorizontalMultiLevelHierarchy"/>
    <dgm:cxn modelId="{E721D0D6-CA78-D84C-B238-4FD4C8B99E0A}" type="presOf" srcId="{4E6216DB-BD84-FD44-A298-175BF363E9E7}" destId="{F5A0805C-9333-3F4A-8AC1-DBD22B0B130E}" srcOrd="1" destOrd="0" presId="urn:microsoft.com/office/officeart/2008/layout/HorizontalMultiLevelHierarchy"/>
    <dgm:cxn modelId="{E8EDF47F-4565-D342-BE01-44ABEB00D306}" type="presOf" srcId="{617D103D-8DBA-DF44-B1D2-71266818E428}" destId="{DB4CBB88-9313-1946-B251-66539D809171}" srcOrd="0" destOrd="0" presId="urn:microsoft.com/office/officeart/2008/layout/HorizontalMultiLevelHierarchy"/>
    <dgm:cxn modelId="{F1ECD60F-F3C5-2443-A597-27B0AD42C1D0}" type="presOf" srcId="{0CE15BB3-77BC-074C-BBA5-AD36BA8D6F15}" destId="{DF2B2DA8-DE5F-9147-9F37-79727024D018}" srcOrd="0" destOrd="0" presId="urn:microsoft.com/office/officeart/2008/layout/HorizontalMultiLevelHierarchy"/>
    <dgm:cxn modelId="{2A6E4AF4-B3FB-AC43-8CD7-80A1F8D9DD31}" type="presOf" srcId="{4E6216DB-BD84-FD44-A298-175BF363E9E7}" destId="{C46ECF17-4285-CE43-B747-262949078EE2}" srcOrd="0" destOrd="0" presId="urn:microsoft.com/office/officeart/2008/layout/HorizontalMultiLevelHierarchy"/>
    <dgm:cxn modelId="{08CF3C21-6679-0C47-B95D-9F00BEE429DB}" srcId="{E591B04B-402E-FB4C-8E56-09DC6F56C7D0}" destId="{0CE15BB3-77BC-074C-BBA5-AD36BA8D6F15}" srcOrd="0" destOrd="0" parTransId="{B22DB162-3B45-F34E-A0AE-E6009098C327}" sibTransId="{D4547F2F-6834-CF4E-B199-6E68AB53A353}"/>
    <dgm:cxn modelId="{4C987536-7A1D-6B48-92D1-3C845AF50BBA}" srcId="{0CE15BB3-77BC-074C-BBA5-AD36BA8D6F15}" destId="{EC3C9571-0835-824D-831B-846E2F6719E0}" srcOrd="1" destOrd="0" parTransId="{7F40123C-D667-B543-B8A5-45F91B625FC0}" sibTransId="{E631DACC-6E34-1444-969B-4A52F33CD001}"/>
    <dgm:cxn modelId="{B4F839D3-D25D-224B-A50F-940F2C306776}" type="presOf" srcId="{EC3C9571-0835-824D-831B-846E2F6719E0}" destId="{DA9AF02E-C8BF-8847-A7A5-9D8EF33C9A5F}" srcOrd="0" destOrd="0" presId="urn:microsoft.com/office/officeart/2008/layout/HorizontalMultiLevelHierarchy"/>
    <dgm:cxn modelId="{6F8B6537-1066-1746-A06F-C503EBF71317}" srcId="{0CE15BB3-77BC-074C-BBA5-AD36BA8D6F15}" destId="{353C382C-3CE3-2143-85CD-30AC53017EC3}" srcOrd="0" destOrd="0" parTransId="{4E6216DB-BD84-FD44-A298-175BF363E9E7}" sibTransId="{440B2D1F-69FB-9E4E-8CBB-B64D43B7D1A6}"/>
    <dgm:cxn modelId="{455C2DA1-89E1-C740-8446-7D1384C90BC5}" type="presParOf" srcId="{C0CC77D7-0D95-D949-8879-74D563C48EBC}" destId="{25AA8BC6-B01C-4D47-AD79-1F07F9D7FF6E}" srcOrd="0" destOrd="0" presId="urn:microsoft.com/office/officeart/2008/layout/HorizontalMultiLevelHierarchy"/>
    <dgm:cxn modelId="{5F22B721-0043-FA44-9463-5684A0C88526}" type="presParOf" srcId="{25AA8BC6-B01C-4D47-AD79-1F07F9D7FF6E}" destId="{DF2B2DA8-DE5F-9147-9F37-79727024D018}" srcOrd="0" destOrd="0" presId="urn:microsoft.com/office/officeart/2008/layout/HorizontalMultiLevelHierarchy"/>
    <dgm:cxn modelId="{8F5AF2E7-4C94-2F40-A7AE-39B905E05B71}" type="presParOf" srcId="{25AA8BC6-B01C-4D47-AD79-1F07F9D7FF6E}" destId="{00979F12-F259-014B-BC15-F169ADD30E34}" srcOrd="1" destOrd="0" presId="urn:microsoft.com/office/officeart/2008/layout/HorizontalMultiLevelHierarchy"/>
    <dgm:cxn modelId="{D44C8BCD-288B-D34C-9142-94DE8043E101}" type="presParOf" srcId="{00979F12-F259-014B-BC15-F169ADD30E34}" destId="{C46ECF17-4285-CE43-B747-262949078EE2}" srcOrd="0" destOrd="0" presId="urn:microsoft.com/office/officeart/2008/layout/HorizontalMultiLevelHierarchy"/>
    <dgm:cxn modelId="{BCAED7EE-CE63-6E4B-9923-B694A06B06AB}" type="presParOf" srcId="{C46ECF17-4285-CE43-B747-262949078EE2}" destId="{F5A0805C-9333-3F4A-8AC1-DBD22B0B130E}" srcOrd="0" destOrd="0" presId="urn:microsoft.com/office/officeart/2008/layout/HorizontalMultiLevelHierarchy"/>
    <dgm:cxn modelId="{49BB4C46-0D51-2046-A2CD-41039C3764C3}" type="presParOf" srcId="{00979F12-F259-014B-BC15-F169ADD30E34}" destId="{692602B6-1BBC-EF4B-A5DB-2EA094A78F37}" srcOrd="1" destOrd="0" presId="urn:microsoft.com/office/officeart/2008/layout/HorizontalMultiLevelHierarchy"/>
    <dgm:cxn modelId="{498EA01F-35B1-3848-BE31-987CCA24D169}" type="presParOf" srcId="{692602B6-1BBC-EF4B-A5DB-2EA094A78F37}" destId="{A77425DC-8D39-6D43-8392-ADEB54AE71B0}" srcOrd="0" destOrd="0" presId="urn:microsoft.com/office/officeart/2008/layout/HorizontalMultiLevelHierarchy"/>
    <dgm:cxn modelId="{955BAAC7-1F88-914D-ABEF-EE56B723388E}" type="presParOf" srcId="{692602B6-1BBC-EF4B-A5DB-2EA094A78F37}" destId="{4C0A5E9E-06C4-DC41-B699-ACF9FF6B5468}" srcOrd="1" destOrd="0" presId="urn:microsoft.com/office/officeart/2008/layout/HorizontalMultiLevelHierarchy"/>
    <dgm:cxn modelId="{DF922C91-70A9-4D44-A4D0-8B8D702FE7FE}" type="presParOf" srcId="{00979F12-F259-014B-BC15-F169ADD30E34}" destId="{61DC726D-9CD2-7749-BDCC-4E0C2D0FB046}" srcOrd="2" destOrd="0" presId="urn:microsoft.com/office/officeart/2008/layout/HorizontalMultiLevelHierarchy"/>
    <dgm:cxn modelId="{BC19FC2F-9AD6-0F46-9F0C-E687C2882889}" type="presParOf" srcId="{61DC726D-9CD2-7749-BDCC-4E0C2D0FB046}" destId="{97846C1D-9542-3D43-88CD-226C812EFFB4}" srcOrd="0" destOrd="0" presId="urn:microsoft.com/office/officeart/2008/layout/HorizontalMultiLevelHierarchy"/>
    <dgm:cxn modelId="{0101C016-27DA-884C-A539-7F7AE76FE180}" type="presParOf" srcId="{00979F12-F259-014B-BC15-F169ADD30E34}" destId="{329FBDE1-6A7C-E245-B88D-2455A88CA497}" srcOrd="3" destOrd="0" presId="urn:microsoft.com/office/officeart/2008/layout/HorizontalMultiLevelHierarchy"/>
    <dgm:cxn modelId="{08610AFD-EB51-654E-876B-EA9A8147A1BF}" type="presParOf" srcId="{329FBDE1-6A7C-E245-B88D-2455A88CA497}" destId="{DA9AF02E-C8BF-8847-A7A5-9D8EF33C9A5F}" srcOrd="0" destOrd="0" presId="urn:microsoft.com/office/officeart/2008/layout/HorizontalMultiLevelHierarchy"/>
    <dgm:cxn modelId="{1079146A-61B1-F549-8C48-BE29B7F61F0F}" type="presParOf" srcId="{329FBDE1-6A7C-E245-B88D-2455A88CA497}" destId="{30DEC894-D2C4-CD48-A6CE-C09815CEDD8A}" srcOrd="1" destOrd="0" presId="urn:microsoft.com/office/officeart/2008/layout/HorizontalMultiLevelHierarchy"/>
    <dgm:cxn modelId="{F9C42170-172D-2D4C-A05C-2A272127831B}" type="presParOf" srcId="{00979F12-F259-014B-BC15-F169ADD30E34}" destId="{DB4CBB88-9313-1946-B251-66539D809171}" srcOrd="4" destOrd="0" presId="urn:microsoft.com/office/officeart/2008/layout/HorizontalMultiLevelHierarchy"/>
    <dgm:cxn modelId="{2C9B92D7-F012-9A40-BA10-89F05DF99CB5}" type="presParOf" srcId="{DB4CBB88-9313-1946-B251-66539D809171}" destId="{B1E592BB-BDB5-F341-8A1F-3147A6988ED7}" srcOrd="0" destOrd="0" presId="urn:microsoft.com/office/officeart/2008/layout/HorizontalMultiLevelHierarchy"/>
    <dgm:cxn modelId="{DFB624AD-25BD-B84D-AE71-D4977327E2D5}" type="presParOf" srcId="{00979F12-F259-014B-BC15-F169ADD30E34}" destId="{B19E3C2B-C37B-8E4B-8F43-23F0C5926587}" srcOrd="5" destOrd="0" presId="urn:microsoft.com/office/officeart/2008/layout/HorizontalMultiLevelHierarchy"/>
    <dgm:cxn modelId="{813DA42E-7502-3448-B8D4-9F8ACFA517C8}" type="presParOf" srcId="{B19E3C2B-C37B-8E4B-8F43-23F0C5926587}" destId="{51D7951D-4BBB-064F-A633-E4C8D8B9A3A6}" srcOrd="0" destOrd="0" presId="urn:microsoft.com/office/officeart/2008/layout/HorizontalMultiLevelHierarchy"/>
    <dgm:cxn modelId="{A6BC2D17-CEBD-AB46-98A7-CC55A41D815D}" type="presParOf" srcId="{B19E3C2B-C37B-8E4B-8F43-23F0C5926587}" destId="{18760A75-6B60-0243-9AB7-6249E066F45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4CBB88-9313-1946-B251-66539D809171}">
      <dsp:nvSpPr>
        <dsp:cNvPr id="0" name=""/>
        <dsp:cNvSpPr/>
      </dsp:nvSpPr>
      <dsp:spPr>
        <a:xfrm>
          <a:off x="1610317" y="2709333"/>
          <a:ext cx="675382" cy="1286933"/>
        </a:xfrm>
        <a:custGeom>
          <a:avLst/>
          <a:gdLst/>
          <a:ahLst/>
          <a:cxnLst/>
          <a:rect l="0" t="0" r="0" b="0"/>
          <a:pathLst>
            <a:path>
              <a:moveTo>
                <a:pt x="0" y="0"/>
              </a:moveTo>
              <a:lnTo>
                <a:pt x="337691" y="0"/>
              </a:lnTo>
              <a:lnTo>
                <a:pt x="337691" y="1286933"/>
              </a:lnTo>
              <a:lnTo>
                <a:pt x="675382" y="12869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11674" y="3316465"/>
        <a:ext cx="72669" cy="72669"/>
      </dsp:txXfrm>
    </dsp:sp>
    <dsp:sp modelId="{61DC726D-9CD2-7749-BDCC-4E0C2D0FB046}">
      <dsp:nvSpPr>
        <dsp:cNvPr id="0" name=""/>
        <dsp:cNvSpPr/>
      </dsp:nvSpPr>
      <dsp:spPr>
        <a:xfrm>
          <a:off x="1610317" y="2663613"/>
          <a:ext cx="675382" cy="91440"/>
        </a:xfrm>
        <a:custGeom>
          <a:avLst/>
          <a:gdLst/>
          <a:ahLst/>
          <a:cxnLst/>
          <a:rect l="0" t="0" r="0" b="0"/>
          <a:pathLst>
            <a:path>
              <a:moveTo>
                <a:pt x="0" y="45720"/>
              </a:moveTo>
              <a:lnTo>
                <a:pt x="675382"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31124" y="2692448"/>
        <a:ext cx="33769" cy="33769"/>
      </dsp:txXfrm>
    </dsp:sp>
    <dsp:sp modelId="{C46ECF17-4285-CE43-B747-262949078EE2}">
      <dsp:nvSpPr>
        <dsp:cNvPr id="0" name=""/>
        <dsp:cNvSpPr/>
      </dsp:nvSpPr>
      <dsp:spPr>
        <a:xfrm>
          <a:off x="1610317" y="1422400"/>
          <a:ext cx="675382" cy="1286933"/>
        </a:xfrm>
        <a:custGeom>
          <a:avLst/>
          <a:gdLst/>
          <a:ahLst/>
          <a:cxnLst/>
          <a:rect l="0" t="0" r="0" b="0"/>
          <a:pathLst>
            <a:path>
              <a:moveTo>
                <a:pt x="0" y="1286933"/>
              </a:moveTo>
              <a:lnTo>
                <a:pt x="337691" y="1286933"/>
              </a:lnTo>
              <a:lnTo>
                <a:pt x="337691" y="0"/>
              </a:lnTo>
              <a:lnTo>
                <a:pt x="67538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911674" y="2029532"/>
        <a:ext cx="72669" cy="72669"/>
      </dsp:txXfrm>
    </dsp:sp>
    <dsp:sp modelId="{DF2B2DA8-DE5F-9147-9F37-79727024D018}">
      <dsp:nvSpPr>
        <dsp:cNvPr id="0" name=""/>
        <dsp:cNvSpPr/>
      </dsp:nvSpPr>
      <dsp:spPr>
        <a:xfrm rot="16200000">
          <a:off x="-1613788" y="2194560"/>
          <a:ext cx="5418667" cy="1029546"/>
        </a:xfrm>
        <a:prstGeom prst="rect">
          <a:avLst/>
        </a:prstGeom>
        <a:solidFill>
          <a:srgbClr val="2B80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b="0" i="0" kern="1200">
              <a:latin typeface="Calibri Light" panose="020F0302020204030204" pitchFamily="34" charset="0"/>
              <a:cs typeface="Calibri Light" panose="020F0302020204030204" pitchFamily="34" charset="0"/>
            </a:rPr>
            <a:t>EM ĐỒNG TÌNH VỚI Ý KIẾN NÀO SAU ĐÂY?</a:t>
          </a:r>
        </a:p>
      </dsp:txBody>
      <dsp:txXfrm>
        <a:off x="-1613788" y="2194560"/>
        <a:ext cx="5418667" cy="1029546"/>
      </dsp:txXfrm>
    </dsp:sp>
    <dsp:sp modelId="{A77425DC-8D39-6D43-8392-ADEB54AE71B0}">
      <dsp:nvSpPr>
        <dsp:cNvPr id="0" name=""/>
        <dsp:cNvSpPr/>
      </dsp:nvSpPr>
      <dsp:spPr>
        <a:xfrm>
          <a:off x="2285700" y="907626"/>
          <a:ext cx="6247323" cy="1029546"/>
        </a:xfrm>
        <a:prstGeom prst="rect">
          <a:avLst/>
        </a:prstGeom>
        <a:solidFill>
          <a:srgbClr val="2B80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just" defTabSz="933450">
            <a:lnSpc>
              <a:spcPct val="90000"/>
            </a:lnSpc>
            <a:spcBef>
              <a:spcPct val="0"/>
            </a:spcBef>
            <a:spcAft>
              <a:spcPct val="35000"/>
            </a:spcAft>
          </a:pPr>
          <a:r>
            <a:rPr lang="en-US" sz="2100" b="0" i="0" kern="1200">
              <a:latin typeface="Calibri Light" panose="020F0302020204030204" pitchFamily="34" charset="0"/>
              <a:cs typeface="Calibri Light" panose="020F0302020204030204" pitchFamily="34" charset="0"/>
            </a:rPr>
            <a:t>LĐ, cần cù, chăm chỉ là một nét đẹp của truyền thống GĐ, dòng họ.</a:t>
          </a:r>
        </a:p>
      </dsp:txBody>
      <dsp:txXfrm>
        <a:off x="2285700" y="907626"/>
        <a:ext cx="6247323" cy="1029546"/>
      </dsp:txXfrm>
    </dsp:sp>
    <dsp:sp modelId="{DA9AF02E-C8BF-8847-A7A5-9D8EF33C9A5F}">
      <dsp:nvSpPr>
        <dsp:cNvPr id="0" name=""/>
        <dsp:cNvSpPr/>
      </dsp:nvSpPr>
      <dsp:spPr>
        <a:xfrm>
          <a:off x="2285700" y="2194560"/>
          <a:ext cx="6247323" cy="1029546"/>
        </a:xfrm>
        <a:prstGeom prst="rect">
          <a:avLst/>
        </a:prstGeom>
        <a:solidFill>
          <a:srgbClr val="2B80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just" defTabSz="933450">
            <a:lnSpc>
              <a:spcPct val="90000"/>
            </a:lnSpc>
            <a:spcBef>
              <a:spcPct val="0"/>
            </a:spcBef>
            <a:spcAft>
              <a:spcPct val="35000"/>
            </a:spcAft>
          </a:pPr>
          <a:r>
            <a:rPr lang="en-US" sz="2100" b="0" i="0" kern="1200">
              <a:latin typeface="Calibri Light" panose="020F0302020204030204" pitchFamily="34" charset="0"/>
              <a:cs typeface="Calibri Light" panose="020F0302020204030204" pitchFamily="34" charset="0"/>
            </a:rPr>
            <a:t>GG truyền thống của GĐ, dòng họ là thể hiện lòng trân trọng biết ơn đối với ông bà, tổ tiên, cha mẹ.</a:t>
          </a:r>
        </a:p>
      </dsp:txBody>
      <dsp:txXfrm>
        <a:off x="2285700" y="2194560"/>
        <a:ext cx="6247323" cy="1029546"/>
      </dsp:txXfrm>
    </dsp:sp>
    <dsp:sp modelId="{51D7951D-4BBB-064F-A633-E4C8D8B9A3A6}">
      <dsp:nvSpPr>
        <dsp:cNvPr id="0" name=""/>
        <dsp:cNvSpPr/>
      </dsp:nvSpPr>
      <dsp:spPr>
        <a:xfrm>
          <a:off x="2285700" y="3481493"/>
          <a:ext cx="6247323" cy="1029546"/>
        </a:xfrm>
        <a:prstGeom prst="rect">
          <a:avLst/>
        </a:prstGeom>
        <a:solidFill>
          <a:srgbClr val="2B80A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just" defTabSz="933450">
            <a:lnSpc>
              <a:spcPct val="90000"/>
            </a:lnSpc>
            <a:spcBef>
              <a:spcPct val="0"/>
            </a:spcBef>
            <a:spcAft>
              <a:spcPct val="35000"/>
            </a:spcAft>
          </a:pPr>
          <a:r>
            <a:rPr lang="en-US" sz="2100" b="0" i="0" kern="1200">
              <a:latin typeface="Calibri Light" panose="020F0302020204030204" pitchFamily="34" charset="0"/>
              <a:cs typeface="Calibri Light" panose="020F0302020204030204" pitchFamily="34" charset="0"/>
            </a:rPr>
            <a:t>Chỉ có GĐ, dòng họ giàu mới có truyền thống đáng tự hào</a:t>
          </a:r>
        </a:p>
      </dsp:txBody>
      <dsp:txXfrm>
        <a:off x="2285700" y="3481493"/>
        <a:ext cx="6247323" cy="102954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2023/11/13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35881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15</a:t>
            </a:fld>
            <a:endParaRPr lang="zh-CN" altLang="en-US"/>
          </a:p>
        </p:txBody>
      </p:sp>
    </p:spTree>
    <p:extLst>
      <p:ext uri="{BB962C8B-B14F-4D97-AF65-F5344CB8AC3E}">
        <p14:creationId xmlns:p14="http://schemas.microsoft.com/office/powerpoint/2010/main" val="2815149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16</a:t>
            </a:fld>
            <a:endParaRPr lang="zh-CN" altLang="en-US"/>
          </a:p>
        </p:txBody>
      </p:sp>
    </p:spTree>
    <p:extLst>
      <p:ext uri="{BB962C8B-B14F-4D97-AF65-F5344CB8AC3E}">
        <p14:creationId xmlns:p14="http://schemas.microsoft.com/office/powerpoint/2010/main" val="2732205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17</a:t>
            </a:fld>
            <a:endParaRPr lang="zh-CN" altLang="en-US"/>
          </a:p>
        </p:txBody>
      </p:sp>
    </p:spTree>
    <p:extLst>
      <p:ext uri="{BB962C8B-B14F-4D97-AF65-F5344CB8AC3E}">
        <p14:creationId xmlns:p14="http://schemas.microsoft.com/office/powerpoint/2010/main" val="3775590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18</a:t>
            </a:fld>
            <a:endParaRPr lang="zh-CN" altLang="en-US"/>
          </a:p>
        </p:txBody>
      </p:sp>
    </p:spTree>
    <p:extLst>
      <p:ext uri="{BB962C8B-B14F-4D97-AF65-F5344CB8AC3E}">
        <p14:creationId xmlns:p14="http://schemas.microsoft.com/office/powerpoint/2010/main" val="833835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19</a:t>
            </a:fld>
            <a:endParaRPr lang="zh-CN" altLang="en-US"/>
          </a:p>
        </p:txBody>
      </p:sp>
    </p:spTree>
    <p:extLst>
      <p:ext uri="{BB962C8B-B14F-4D97-AF65-F5344CB8AC3E}">
        <p14:creationId xmlns:p14="http://schemas.microsoft.com/office/powerpoint/2010/main" val="41643921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20</a:t>
            </a:fld>
            <a:endParaRPr lang="zh-CN" altLang="en-US"/>
          </a:p>
        </p:txBody>
      </p:sp>
    </p:spTree>
    <p:extLst>
      <p:ext uri="{BB962C8B-B14F-4D97-AF65-F5344CB8AC3E}">
        <p14:creationId xmlns:p14="http://schemas.microsoft.com/office/powerpoint/2010/main" val="1134838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21</a:t>
            </a:fld>
            <a:endParaRPr lang="zh-CN" altLang="en-US"/>
          </a:p>
        </p:txBody>
      </p:sp>
    </p:spTree>
    <p:extLst>
      <p:ext uri="{BB962C8B-B14F-4D97-AF65-F5344CB8AC3E}">
        <p14:creationId xmlns:p14="http://schemas.microsoft.com/office/powerpoint/2010/main" val="2953957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24</a:t>
            </a:fld>
            <a:endParaRPr lang="zh-CN" altLang="en-US"/>
          </a:p>
        </p:txBody>
      </p:sp>
    </p:spTree>
    <p:extLst>
      <p:ext uri="{BB962C8B-B14F-4D97-AF65-F5344CB8AC3E}">
        <p14:creationId xmlns:p14="http://schemas.microsoft.com/office/powerpoint/2010/main" val="3946926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26</a:t>
            </a:fld>
            <a:endParaRPr lang="zh-CN" altLang="en-US"/>
          </a:p>
        </p:txBody>
      </p:sp>
    </p:spTree>
    <p:extLst>
      <p:ext uri="{BB962C8B-B14F-4D97-AF65-F5344CB8AC3E}">
        <p14:creationId xmlns:p14="http://schemas.microsoft.com/office/powerpoint/2010/main" val="98209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1887731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3353316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3604011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3534766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1107583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56959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94627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2023/11/13</a:t>
            </a:fld>
            <a:endParaRPr lang="zh-CN" altLang="en-US"/>
          </a:p>
        </p:txBody>
      </p:sp>
      <p:sp>
        <p:nvSpPr>
          <p:cNvPr id="5" name="页脚占位符 4">
            <a:extLst>
              <a:ext uri="{FF2B5EF4-FFF2-40B4-BE49-F238E27FC236}">
                <a16:creationId xmlns=""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2023/11/13</a:t>
            </a:fld>
            <a:endParaRPr lang="zh-CN" altLang="en-US"/>
          </a:p>
        </p:txBody>
      </p:sp>
      <p:sp>
        <p:nvSpPr>
          <p:cNvPr id="5" name="页脚占位符 4">
            <a:extLst>
              <a:ext uri="{FF2B5EF4-FFF2-40B4-BE49-F238E27FC236}">
                <a16:creationId xmlns=""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2023/11/13</a:t>
            </a:fld>
            <a:endParaRPr lang="zh-CN" altLang="en-US"/>
          </a:p>
        </p:txBody>
      </p:sp>
      <p:sp>
        <p:nvSpPr>
          <p:cNvPr id="5" name="页脚占位符 4">
            <a:extLst>
              <a:ext uri="{FF2B5EF4-FFF2-40B4-BE49-F238E27FC236}">
                <a16:creationId xmlns=""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2023/11/13</a:t>
            </a:fld>
            <a:endParaRPr lang="zh-CN" altLang="en-US"/>
          </a:p>
        </p:txBody>
      </p:sp>
      <p:sp>
        <p:nvSpPr>
          <p:cNvPr id="5" name="页脚占位符 4">
            <a:extLst>
              <a:ext uri="{FF2B5EF4-FFF2-40B4-BE49-F238E27FC236}">
                <a16:creationId xmlns=""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2023/11/13</a:t>
            </a:fld>
            <a:endParaRPr lang="zh-CN" altLang="en-US"/>
          </a:p>
        </p:txBody>
      </p:sp>
      <p:sp>
        <p:nvSpPr>
          <p:cNvPr id="5" name="页脚占位符 4">
            <a:extLst>
              <a:ext uri="{FF2B5EF4-FFF2-40B4-BE49-F238E27FC236}">
                <a16:creationId xmlns=""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2023/11/13</a:t>
            </a:fld>
            <a:endParaRPr lang="zh-CN" altLang="en-US"/>
          </a:p>
        </p:txBody>
      </p:sp>
      <p:sp>
        <p:nvSpPr>
          <p:cNvPr id="6" name="页脚占位符 5">
            <a:extLst>
              <a:ext uri="{FF2B5EF4-FFF2-40B4-BE49-F238E27FC236}">
                <a16:creationId xmlns=""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2023/11/13</a:t>
            </a:fld>
            <a:endParaRPr lang="zh-CN" altLang="en-US"/>
          </a:p>
        </p:txBody>
      </p:sp>
      <p:sp>
        <p:nvSpPr>
          <p:cNvPr id="8" name="页脚占位符 7">
            <a:extLst>
              <a:ext uri="{FF2B5EF4-FFF2-40B4-BE49-F238E27FC236}">
                <a16:creationId xmlns=""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2023/11/13</a:t>
            </a:fld>
            <a:endParaRPr lang="zh-CN" altLang="en-US"/>
          </a:p>
        </p:txBody>
      </p:sp>
      <p:sp>
        <p:nvSpPr>
          <p:cNvPr id="4" name="页脚占位符 3">
            <a:extLst>
              <a:ext uri="{FF2B5EF4-FFF2-40B4-BE49-F238E27FC236}">
                <a16:creationId xmlns=""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2023/11/13</a:t>
            </a:fld>
            <a:endParaRPr lang="zh-CN" altLang="en-US"/>
          </a:p>
        </p:txBody>
      </p:sp>
      <p:sp>
        <p:nvSpPr>
          <p:cNvPr id="4" name="灯片编号占位符 3">
            <a:extLst>
              <a:ext uri="{FF2B5EF4-FFF2-40B4-BE49-F238E27FC236}">
                <a16:creationId xmlns=""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2023/11/13</a:t>
            </a:fld>
            <a:endParaRPr lang="zh-CN" altLang="en-US"/>
          </a:p>
        </p:txBody>
      </p:sp>
      <p:sp>
        <p:nvSpPr>
          <p:cNvPr id="6" name="页脚占位符 5">
            <a:extLst>
              <a:ext uri="{FF2B5EF4-FFF2-40B4-BE49-F238E27FC236}">
                <a16:creationId xmlns=""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2023/11/13</a:t>
            </a:fld>
            <a:endParaRPr lang="zh-CN" altLang="en-US"/>
          </a:p>
        </p:txBody>
      </p:sp>
      <p:sp>
        <p:nvSpPr>
          <p:cNvPr id="6" name="页脚占位符 5">
            <a:extLst>
              <a:ext uri="{FF2B5EF4-FFF2-40B4-BE49-F238E27FC236}">
                <a16:creationId xmlns=""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2023/11/13</a:t>
            </a:fld>
            <a:endParaRPr lang="zh-CN" altLang="en-US"/>
          </a:p>
        </p:txBody>
      </p:sp>
      <p:sp>
        <p:nvSpPr>
          <p:cNvPr id="5" name="页脚占位符 4">
            <a:extLst>
              <a:ext uri="{FF2B5EF4-FFF2-40B4-BE49-F238E27FC236}">
                <a16:creationId xmlns=""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E978973F-3892-4653-8DE2-CDC9C337C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 xmlns:a16="http://schemas.microsoft.com/office/drawing/2014/main" id="{6C811E0E-D231-4F7D-81EF-88BDAF08AC42}"/>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TextBox 5">
            <a:extLst>
              <a:ext uri="{FF2B5EF4-FFF2-40B4-BE49-F238E27FC236}">
                <a16:creationId xmlns="" xmlns:a16="http://schemas.microsoft.com/office/drawing/2014/main" id="{23768608-D520-4A19-A4CE-D5C0C5AD59F0}"/>
              </a:ext>
            </a:extLst>
          </p:cNvPr>
          <p:cNvSpPr txBox="1"/>
          <p:nvPr/>
        </p:nvSpPr>
        <p:spPr>
          <a:xfrm>
            <a:off x="1403025" y="2094005"/>
            <a:ext cx="9991453" cy="1938992"/>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6000" b="1" dirty="0" smtClean="0">
                <a:solidFill>
                  <a:srgbClr val="2B80A5"/>
                </a:solidFill>
                <a:latin typeface="Calibri" panose="020F0502020204030204" pitchFamily="34" charset="0"/>
                <a:ea typeface="微软雅黑" panose="020B0503020204020204" pitchFamily="34" charset="-122"/>
                <a:cs typeface="Calibri" panose="020F0502020204030204" pitchFamily="34" charset="0"/>
              </a:rPr>
              <a:t>BÀI 1:</a:t>
            </a:r>
            <a:r>
              <a:rPr lang="vi-VN" altLang="zh-CN" sz="6000" b="1" dirty="0" smtClean="0">
                <a:solidFill>
                  <a:srgbClr val="2B80A5"/>
                </a:solidFill>
                <a:latin typeface="Calibri" panose="020F0502020204030204" pitchFamily="34" charset="0"/>
                <a:ea typeface="微软雅黑" panose="020B0503020204020204" pitchFamily="34" charset="-122"/>
                <a:cs typeface="Calibri" panose="020F0502020204030204" pitchFamily="34" charset="0"/>
              </a:rPr>
              <a:t>TỰ </a:t>
            </a:r>
            <a:r>
              <a:rPr lang="vi-VN" altLang="zh-CN" sz="6000" b="1" dirty="0">
                <a:solidFill>
                  <a:srgbClr val="2B80A5"/>
                </a:solidFill>
                <a:latin typeface="Calibri" panose="020F0502020204030204" pitchFamily="34" charset="0"/>
                <a:ea typeface="微软雅黑" panose="020B0503020204020204" pitchFamily="34" charset="-122"/>
                <a:cs typeface="Calibri" panose="020F0502020204030204" pitchFamily="34" charset="0"/>
              </a:rPr>
              <a:t>HÀO TRUYỀN THỐNG</a:t>
            </a:r>
          </a:p>
          <a:p>
            <a:pPr algn="ctr" fontAlgn="base">
              <a:spcBef>
                <a:spcPct val="0"/>
              </a:spcBef>
              <a:spcAft>
                <a:spcPct val="0"/>
              </a:spcAft>
              <a:buFont typeface="Arial" pitchFamily="34" charset="0"/>
              <a:buNone/>
            </a:pPr>
            <a:r>
              <a:rPr lang="vi-VN" altLang="zh-CN" sz="6000" b="1" dirty="0">
                <a:solidFill>
                  <a:srgbClr val="2B80A5"/>
                </a:solidFill>
                <a:latin typeface="Calibri" panose="020F0502020204030204" pitchFamily="34" charset="0"/>
                <a:ea typeface="微软雅黑" panose="020B0503020204020204" pitchFamily="34" charset="-122"/>
                <a:cs typeface="Calibri" panose="020F0502020204030204" pitchFamily="34" charset="0"/>
              </a:rPr>
              <a:t>GIA ĐÌNH, </a:t>
            </a:r>
            <a:r>
              <a:rPr lang="vi-VN" altLang="zh-CN" sz="6000" b="1" dirty="0" smtClean="0">
                <a:solidFill>
                  <a:srgbClr val="2B80A5"/>
                </a:solidFill>
                <a:latin typeface="Calibri" panose="020F0502020204030204" pitchFamily="34" charset="0"/>
                <a:ea typeface="微软雅黑" panose="020B0503020204020204" pitchFamily="34" charset="-122"/>
                <a:cs typeface="Calibri" panose="020F0502020204030204" pitchFamily="34" charset="0"/>
              </a:rPr>
              <a:t>DÒNG HỌ</a:t>
            </a:r>
          </a:p>
        </p:txBody>
      </p:sp>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1. TRUYỀN THỐNG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5" name="Rounded Rectangle 4">
            <a:extLst>
              <a:ext uri="{FF2B5EF4-FFF2-40B4-BE49-F238E27FC236}">
                <a16:creationId xmlns="" xmlns:a16="http://schemas.microsoft.com/office/drawing/2014/main" id="{4BB127BA-86DC-2F4B-9D62-95AFA15D193F}"/>
              </a:ext>
            </a:extLst>
          </p:cNvPr>
          <p:cNvSpPr/>
          <p:nvPr/>
        </p:nvSpPr>
        <p:spPr>
          <a:xfrm>
            <a:off x="8205870" y="1751191"/>
            <a:ext cx="3532063" cy="3551835"/>
          </a:xfrm>
          <a:prstGeom prst="roundRect">
            <a:avLst/>
          </a:prstGeom>
          <a:solidFill>
            <a:srgbClr val="5DA2B1"/>
          </a:solidFill>
          <a:ln>
            <a:solidFill>
              <a:srgbClr val="5DA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a:latin typeface="Open Sans" panose="020B0606030504020204" pitchFamily="34" charset="0"/>
                <a:ea typeface="Open Sans" panose="020B0606030504020204" pitchFamily="34" charset="0"/>
                <a:cs typeface="Open Sans" panose="020B0606030504020204" pitchFamily="34" charset="0"/>
              </a:rPr>
              <a:t>	Truyền thống gia đình, dòng họ là những giá trị  tốt đẹp của gia đình, dòng họ được lưu truyền từ đời này sang đời khác.</a:t>
            </a:r>
          </a:p>
        </p:txBody>
      </p:sp>
      <p:pic>
        <p:nvPicPr>
          <p:cNvPr id="10" name="Picture 9" descr="A group of people sitting around a table&#10;&#10;Description automatically generated with medium confidence">
            <a:extLst>
              <a:ext uri="{FF2B5EF4-FFF2-40B4-BE49-F238E27FC236}">
                <a16:creationId xmlns="" xmlns:a16="http://schemas.microsoft.com/office/drawing/2014/main" id="{FAFB2E29-7CBF-0B44-A485-016202B6AA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494" y="1390890"/>
            <a:ext cx="6935594" cy="4272439"/>
          </a:xfrm>
          <a:prstGeom prst="rect">
            <a:avLst/>
          </a:prstGeom>
        </p:spPr>
      </p:pic>
      <p:sp>
        <p:nvSpPr>
          <p:cNvPr id="7" name="Rectangle 6">
            <a:extLst>
              <a:ext uri="{FF2B5EF4-FFF2-40B4-BE49-F238E27FC236}">
                <a16:creationId xmlns="" xmlns:a16="http://schemas.microsoft.com/office/drawing/2014/main" id="{980F4BA1-22F6-FD40-93AD-5632DB6F574E}"/>
              </a:ext>
            </a:extLst>
          </p:cNvPr>
          <p:cNvSpPr/>
          <p:nvPr/>
        </p:nvSpPr>
        <p:spPr>
          <a:xfrm>
            <a:off x="8589883" y="2011882"/>
            <a:ext cx="604654" cy="646331"/>
          </a:xfrm>
          <a:prstGeom prst="rect">
            <a:avLst/>
          </a:prstGeom>
        </p:spPr>
        <p:txBody>
          <a:bodyPr wrap="none">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6458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1. TRUYỀN THỐNG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5" name="Rounded Rectangle 4">
            <a:extLst>
              <a:ext uri="{FF2B5EF4-FFF2-40B4-BE49-F238E27FC236}">
                <a16:creationId xmlns="" xmlns:a16="http://schemas.microsoft.com/office/drawing/2014/main" id="{4BB127BA-86DC-2F4B-9D62-95AFA15D193F}"/>
              </a:ext>
            </a:extLst>
          </p:cNvPr>
          <p:cNvSpPr/>
          <p:nvPr/>
        </p:nvSpPr>
        <p:spPr>
          <a:xfrm>
            <a:off x="909494" y="1759887"/>
            <a:ext cx="3808279" cy="3985591"/>
          </a:xfrm>
          <a:prstGeom prst="roundRect">
            <a:avLst/>
          </a:prstGeom>
          <a:solidFill>
            <a:srgbClr val="5DA2B1"/>
          </a:solidFill>
          <a:ln>
            <a:solidFill>
              <a:srgbClr val="5DA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a:latin typeface="Open Sans" panose="020B0606030504020204" pitchFamily="34" charset="0"/>
                <a:ea typeface="Open Sans" panose="020B0606030504020204" pitchFamily="34" charset="0"/>
                <a:cs typeface="Open Sans" panose="020B0606030504020204" pitchFamily="34" charset="0"/>
              </a:rPr>
              <a:t>	GĐ, dòng họ Việt Nam có một số truyền thống tiêu biểu như: yêu nước, </a:t>
            </a:r>
            <a:r>
              <a:rPr lang="x-none" sz="2400" smtClean="0">
                <a:latin typeface="Open Sans" panose="020B0606030504020204" pitchFamily="34" charset="0"/>
                <a:ea typeface="Open Sans" panose="020B0606030504020204" pitchFamily="34" charset="0"/>
                <a:cs typeface="Open Sans" panose="020B0606030504020204" pitchFamily="34" charset="0"/>
              </a:rPr>
              <a:t>y</a:t>
            </a:r>
            <a:r>
              <a:rPr lang="en-US" sz="2400" dirty="0">
                <a:latin typeface="Open Sans" panose="020B0606030504020204" pitchFamily="34" charset="0"/>
                <a:ea typeface="Open Sans" panose="020B0606030504020204" pitchFamily="34" charset="0"/>
                <a:cs typeface="Open Sans" panose="020B0606030504020204" pitchFamily="34" charset="0"/>
              </a:rPr>
              <a:t>ê</a:t>
            </a:r>
            <a:r>
              <a:rPr lang="x-none" sz="2400" smtClean="0">
                <a:latin typeface="Open Sans" panose="020B0606030504020204" pitchFamily="34" charset="0"/>
                <a:ea typeface="Open Sans" panose="020B0606030504020204" pitchFamily="34" charset="0"/>
                <a:cs typeface="Open Sans" panose="020B0606030504020204" pitchFamily="34" charset="0"/>
              </a:rPr>
              <a:t>u </a:t>
            </a:r>
            <a:r>
              <a:rPr lang="x-none" sz="2400">
                <a:latin typeface="Open Sans" panose="020B0606030504020204" pitchFamily="34" charset="0"/>
                <a:ea typeface="Open Sans" panose="020B0606030504020204" pitchFamily="34" charset="0"/>
                <a:cs typeface="Open Sans" panose="020B0606030504020204" pitchFamily="34" charset="0"/>
              </a:rPr>
              <a:t>thương con người, hiếu học, cần cù lao động, các nghề truyền thống,… được lưu giữ, tiếp nối và phát huy qua nhiều thế hệ.</a:t>
            </a:r>
          </a:p>
        </p:txBody>
      </p:sp>
      <p:pic>
        <p:nvPicPr>
          <p:cNvPr id="12" name="Picture 11" descr="A picture containing person, indoor&#10;&#10;Description automatically generated">
            <a:extLst>
              <a:ext uri="{FF2B5EF4-FFF2-40B4-BE49-F238E27FC236}">
                <a16:creationId xmlns="" xmlns:a16="http://schemas.microsoft.com/office/drawing/2014/main" id="{9871940D-EEA5-A046-A0BC-6A3C9D1D79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929" y="1709530"/>
            <a:ext cx="6152803" cy="3901546"/>
          </a:xfrm>
          <a:prstGeom prst="rect">
            <a:avLst/>
          </a:prstGeom>
        </p:spPr>
      </p:pic>
      <p:sp>
        <p:nvSpPr>
          <p:cNvPr id="14" name="Rectangle 13">
            <a:extLst>
              <a:ext uri="{FF2B5EF4-FFF2-40B4-BE49-F238E27FC236}">
                <a16:creationId xmlns="" xmlns:a16="http://schemas.microsoft.com/office/drawing/2014/main" id="{FAB5604C-1DB4-DC4D-A4F8-54784ACEC345}"/>
              </a:ext>
            </a:extLst>
          </p:cNvPr>
          <p:cNvSpPr/>
          <p:nvPr/>
        </p:nvSpPr>
        <p:spPr>
          <a:xfrm>
            <a:off x="1272020" y="1640061"/>
            <a:ext cx="606208" cy="707886"/>
          </a:xfrm>
          <a:prstGeom prst="rect">
            <a:avLst/>
          </a:prstGeom>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000" b="1" dirty="0">
              <a:solidFill>
                <a:schemeClr val="bg1"/>
              </a:solidFill>
              <a:latin typeface="Times New Roman" panose="02020603050405020304" pitchFamily="18" charset="0"/>
              <a:cs typeface="Times New Roman" panose="02020603050405020304" pitchFamily="18" charset="0"/>
            </a:endParaRPr>
          </a:p>
        </p:txBody>
      </p:sp>
      <p:sp>
        <p:nvSpPr>
          <p:cNvPr id="27" name="Rectangle 26">
            <a:extLst>
              <a:ext uri="{FF2B5EF4-FFF2-40B4-BE49-F238E27FC236}">
                <a16:creationId xmlns="" xmlns:a16="http://schemas.microsoft.com/office/drawing/2014/main" id="{B6A30620-AC12-D645-AADD-09AC947C1E98}"/>
              </a:ext>
            </a:extLst>
          </p:cNvPr>
          <p:cNvSpPr/>
          <p:nvPr/>
        </p:nvSpPr>
        <p:spPr>
          <a:xfrm>
            <a:off x="4964929" y="5287617"/>
            <a:ext cx="6152803" cy="675861"/>
          </a:xfrm>
          <a:prstGeom prst="rect">
            <a:avLst/>
          </a:prstGeom>
          <a:solidFill>
            <a:srgbClr val="5DA2B1"/>
          </a:solidFill>
          <a:ln>
            <a:solidFill>
              <a:srgbClr val="5DA2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000">
                <a:latin typeface="Open Sans" panose="020B0606030504020204" pitchFamily="34" charset="0"/>
                <a:ea typeface="Open Sans" panose="020B0606030504020204" pitchFamily="34" charset="0"/>
                <a:cs typeface="Open Sans" panose="020B0606030504020204" pitchFamily="34" charset="0"/>
              </a:rPr>
              <a:t>NGHỀ LÀM GỐM BÁT TRÀNG</a:t>
            </a:r>
          </a:p>
        </p:txBody>
      </p:sp>
    </p:spTree>
    <p:extLst>
      <p:ext uri="{BB962C8B-B14F-4D97-AF65-F5344CB8AC3E}">
        <p14:creationId xmlns:p14="http://schemas.microsoft.com/office/powerpoint/2010/main" val="29305523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3">
            <a:extLst>
              <a:ext uri="{FF2B5EF4-FFF2-40B4-BE49-F238E27FC236}">
                <a16:creationId xmlns="" xmlns:a16="http://schemas.microsoft.com/office/drawing/2014/main" id="{846206B2-F2D8-4759-9D8C-C8EDF673CA4A}"/>
              </a:ext>
            </a:extLst>
          </p:cNvPr>
          <p:cNvSpPr txBox="1"/>
          <p:nvPr/>
        </p:nvSpPr>
        <p:spPr>
          <a:xfrm>
            <a:off x="3806631" y="612869"/>
            <a:ext cx="4379130" cy="523220"/>
          </a:xfrm>
          <a:prstGeom prst="rect">
            <a:avLst/>
          </a:prstGeom>
          <a:solidFill>
            <a:srgbClr val="2B80A5"/>
          </a:solidFill>
          <a:ln w="12700">
            <a:solidFill>
              <a:srgbClr val="509872"/>
            </a:solidFill>
          </a:ln>
        </p:spPr>
        <p:txBody>
          <a:bodyPr wrap="square" rtlCol="0">
            <a:spAutoFit/>
          </a:bodyPr>
          <a:lstStyle/>
          <a:p>
            <a:pPr algn="ctr"/>
            <a:r>
              <a:rPr kumimoji="1" lang="vi-VN" altLang="zh-CN"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rPr>
              <a:t>NỘI DUNG BÀI HỌC</a:t>
            </a:r>
            <a:endParaRPr kumimoji="1" lang="zh-CN" altLang="en-US"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 name="Rounded Rectangle 1">
            <a:extLst>
              <a:ext uri="{FF2B5EF4-FFF2-40B4-BE49-F238E27FC236}">
                <a16:creationId xmlns="" xmlns:a16="http://schemas.microsoft.com/office/drawing/2014/main" id="{E2195EC2-5E3A-7F4E-8398-09608C486D06}"/>
              </a:ext>
            </a:extLst>
          </p:cNvPr>
          <p:cNvSpPr/>
          <p:nvPr/>
        </p:nvSpPr>
        <p:spPr>
          <a:xfrm>
            <a:off x="2239098" y="2029732"/>
            <a:ext cx="7713804" cy="1190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a:solidFill>
                  <a:schemeClr val="accent5">
                    <a:lumMod val="50000"/>
                  </a:schemeClr>
                </a:solidFill>
                <a:latin typeface="Calibri" panose="020F0502020204030204" pitchFamily="34" charset="0"/>
                <a:cs typeface="Calibri" panose="020F0502020204030204" pitchFamily="34" charset="0"/>
              </a:rPr>
              <a:t>HOẠT ĐỘNG 2: </a:t>
            </a:r>
          </a:p>
          <a:p>
            <a:pPr algn="ctr"/>
            <a:r>
              <a:rPr lang="x-none" sz="2400" b="1">
                <a:solidFill>
                  <a:schemeClr val="accent5">
                    <a:lumMod val="50000"/>
                  </a:schemeClr>
                </a:solidFill>
                <a:latin typeface="Calibri" panose="020F0502020204030204" pitchFamily="34" charset="0"/>
                <a:cs typeface="Calibri" panose="020F0502020204030204" pitchFamily="34" charset="0"/>
              </a:rPr>
              <a:t>Ý NGHĨA CỦA  TRUYỀN THỐNG CỦA GIA ĐÌNH, DÒNG HỌ</a:t>
            </a:r>
          </a:p>
        </p:txBody>
      </p:sp>
    </p:spTree>
    <p:extLst>
      <p:ext uri="{BB962C8B-B14F-4D97-AF65-F5344CB8AC3E}">
        <p14:creationId xmlns:p14="http://schemas.microsoft.com/office/powerpoint/2010/main" val="9205314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540163FF-8DA8-A847-812D-30241F886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组合 1">
            <a:extLst>
              <a:ext uri="{FF2B5EF4-FFF2-40B4-BE49-F238E27FC236}">
                <a16:creationId xmlns="" xmlns:a16="http://schemas.microsoft.com/office/drawing/2014/main" id="{9C3FF937-DFF7-8143-AA7A-87907D91AF73}"/>
              </a:ext>
            </a:extLst>
          </p:cNvPr>
          <p:cNvGrpSpPr/>
          <p:nvPr/>
        </p:nvGrpSpPr>
        <p:grpSpPr>
          <a:xfrm>
            <a:off x="909494" y="541486"/>
            <a:ext cx="10208238" cy="430887"/>
            <a:chOff x="-2735642" y="711305"/>
            <a:chExt cx="11085257" cy="430887"/>
          </a:xfrm>
        </p:grpSpPr>
        <p:sp>
          <p:nvSpPr>
            <p:cNvPr id="4" name="矩形 2">
              <a:extLst>
                <a:ext uri="{FF2B5EF4-FFF2-40B4-BE49-F238E27FC236}">
                  <a16:creationId xmlns="" xmlns:a16="http://schemas.microsoft.com/office/drawing/2014/main" id="{9DB239A3-0D2C-8E4D-A1CA-870FE8AE8353}"/>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 name="TextBox 8">
              <a:extLst>
                <a:ext uri="{FF2B5EF4-FFF2-40B4-BE49-F238E27FC236}">
                  <a16:creationId xmlns="" xmlns:a16="http://schemas.microsoft.com/office/drawing/2014/main" id="{02062354-38BB-6349-AA66-374C187CAA32}"/>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2. Ý NGHĨA CỦA TT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 xmlns:a16="http://schemas.microsoft.com/office/drawing/2014/main" id="{380D02AC-2E51-9B47-9622-43D73016920C}"/>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矩形 15">
            <a:extLst>
              <a:ext uri="{FF2B5EF4-FFF2-40B4-BE49-F238E27FC236}">
                <a16:creationId xmlns="" xmlns:a16="http://schemas.microsoft.com/office/drawing/2014/main" id="{0C58E542-9BB4-D640-8094-3928D275A106}"/>
              </a:ext>
            </a:extLst>
          </p:cNvPr>
          <p:cNvSpPr/>
          <p:nvPr/>
        </p:nvSpPr>
        <p:spPr>
          <a:xfrm>
            <a:off x="1961132" y="1219179"/>
            <a:ext cx="8010769" cy="72293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vi-VN"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Em hãy đọc và trả lời câu hỏi trong các tình huống sau:</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pic>
        <p:nvPicPr>
          <p:cNvPr id="8" name="Picture 7" descr="Text&#10;&#10;Description automatically generated">
            <a:extLst>
              <a:ext uri="{FF2B5EF4-FFF2-40B4-BE49-F238E27FC236}">
                <a16:creationId xmlns="" xmlns:a16="http://schemas.microsoft.com/office/drawing/2014/main" id="{7F8639C2-A016-BC4E-84FA-6C927152E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17" y="2188919"/>
            <a:ext cx="11393565" cy="3178512"/>
          </a:xfrm>
          <a:prstGeom prst="rect">
            <a:avLst/>
          </a:prstGeom>
        </p:spPr>
      </p:pic>
      <p:sp>
        <p:nvSpPr>
          <p:cNvPr id="9" name="矩形 15">
            <a:extLst>
              <a:ext uri="{FF2B5EF4-FFF2-40B4-BE49-F238E27FC236}">
                <a16:creationId xmlns="" xmlns:a16="http://schemas.microsoft.com/office/drawing/2014/main" id="{BF5D7FE5-A2CD-384C-AEDB-2F42DA679BD8}"/>
              </a:ext>
            </a:extLst>
          </p:cNvPr>
          <p:cNvSpPr/>
          <p:nvPr/>
        </p:nvSpPr>
        <p:spPr>
          <a:xfrm>
            <a:off x="1961132" y="5542213"/>
            <a:ext cx="8010769" cy="72293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vi-VN"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Việc tự hào về TT GĐ, dòng họ đã giúp ích gì cho Dung?</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Tree>
    <p:extLst>
      <p:ext uri="{BB962C8B-B14F-4D97-AF65-F5344CB8AC3E}">
        <p14:creationId xmlns:p14="http://schemas.microsoft.com/office/powerpoint/2010/main" val="3262439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540163FF-8DA8-A847-812D-30241F886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组合 1">
            <a:extLst>
              <a:ext uri="{FF2B5EF4-FFF2-40B4-BE49-F238E27FC236}">
                <a16:creationId xmlns="" xmlns:a16="http://schemas.microsoft.com/office/drawing/2014/main" id="{504ED119-73A1-C64B-AD47-054E88F0D1F8}"/>
              </a:ext>
            </a:extLst>
          </p:cNvPr>
          <p:cNvGrpSpPr/>
          <p:nvPr/>
        </p:nvGrpSpPr>
        <p:grpSpPr>
          <a:xfrm>
            <a:off x="909494" y="541486"/>
            <a:ext cx="10208238" cy="430887"/>
            <a:chOff x="-2735642" y="711305"/>
            <a:chExt cx="11085257" cy="430887"/>
          </a:xfrm>
        </p:grpSpPr>
        <p:sp>
          <p:nvSpPr>
            <p:cNvPr id="4" name="矩形 2">
              <a:extLst>
                <a:ext uri="{FF2B5EF4-FFF2-40B4-BE49-F238E27FC236}">
                  <a16:creationId xmlns="" xmlns:a16="http://schemas.microsoft.com/office/drawing/2014/main" id="{B5B2CAAF-0C19-DB43-9A66-AD23FD35F95F}"/>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 name="TextBox 8">
              <a:extLst>
                <a:ext uri="{FF2B5EF4-FFF2-40B4-BE49-F238E27FC236}">
                  <a16:creationId xmlns="" xmlns:a16="http://schemas.microsoft.com/office/drawing/2014/main" id="{D5161FF1-3CFA-384D-B4B0-A769ABBFC26A}"/>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2. Ý NGHĨA CỦA TT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 xmlns:a16="http://schemas.microsoft.com/office/drawing/2014/main" id="{8C05A285-3A59-D349-A317-ECFEE7272EFE}"/>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7" name="矩形 15">
            <a:extLst>
              <a:ext uri="{FF2B5EF4-FFF2-40B4-BE49-F238E27FC236}">
                <a16:creationId xmlns="" xmlns:a16="http://schemas.microsoft.com/office/drawing/2014/main" id="{AD552BB5-FEFF-BE46-B34A-34D397D54E2A}"/>
              </a:ext>
            </a:extLst>
          </p:cNvPr>
          <p:cNvSpPr/>
          <p:nvPr/>
        </p:nvSpPr>
        <p:spPr>
          <a:xfrm>
            <a:off x="1961132" y="1219179"/>
            <a:ext cx="8010769" cy="72293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vi-VN"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Em hãy đọc và trả lời câu hỏi trong các tình huống sau:</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8" name="矩形 15">
            <a:extLst>
              <a:ext uri="{FF2B5EF4-FFF2-40B4-BE49-F238E27FC236}">
                <a16:creationId xmlns="" xmlns:a16="http://schemas.microsoft.com/office/drawing/2014/main" id="{DF75CC79-4978-EE40-9878-55DDA87A6289}"/>
              </a:ext>
            </a:extLst>
          </p:cNvPr>
          <p:cNvSpPr/>
          <p:nvPr/>
        </p:nvSpPr>
        <p:spPr>
          <a:xfrm>
            <a:off x="1576913" y="5252329"/>
            <a:ext cx="9038172" cy="72293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vi-VN"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Việc duy trì nề nếp, gia phong đã đem lại điều gì cho GĐ Nam?</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pic>
        <p:nvPicPr>
          <p:cNvPr id="9" name="Picture 8" descr="Text&#10;&#10;Description automatically generated">
            <a:extLst>
              <a:ext uri="{FF2B5EF4-FFF2-40B4-BE49-F238E27FC236}">
                <a16:creationId xmlns="" xmlns:a16="http://schemas.microsoft.com/office/drawing/2014/main" id="{0232D09A-70BB-D042-A270-B8DD69DA63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078" y="2278554"/>
            <a:ext cx="11237843" cy="2637334"/>
          </a:xfrm>
          <a:prstGeom prst="rect">
            <a:avLst/>
          </a:prstGeom>
        </p:spPr>
      </p:pic>
    </p:spTree>
    <p:extLst>
      <p:ext uri="{BB962C8B-B14F-4D97-AF65-F5344CB8AC3E}">
        <p14:creationId xmlns:p14="http://schemas.microsoft.com/office/powerpoint/2010/main" val="12187604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2. Ý NGHĨA CỦA TT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13" name="Group 903">
            <a:extLst>
              <a:ext uri="{FF2B5EF4-FFF2-40B4-BE49-F238E27FC236}">
                <a16:creationId xmlns="" xmlns:a16="http://schemas.microsoft.com/office/drawing/2014/main" id="{8BC36FC4-502B-4244-9F33-10A68102E1D2}"/>
              </a:ext>
            </a:extLst>
          </p:cNvPr>
          <p:cNvGrpSpPr>
            <a:grpSpLocks/>
          </p:cNvGrpSpPr>
          <p:nvPr/>
        </p:nvGrpSpPr>
        <p:grpSpPr bwMode="auto">
          <a:xfrm>
            <a:off x="4802325" y="1256007"/>
            <a:ext cx="2336802" cy="3433763"/>
            <a:chOff x="0" y="0"/>
            <a:chExt cx="4739011" cy="6963686"/>
          </a:xfrm>
          <a:solidFill>
            <a:srgbClr val="2B80A5"/>
          </a:solidFill>
        </p:grpSpPr>
        <p:sp>
          <p:nvSpPr>
            <p:cNvPr id="15" name="Shape 891">
              <a:extLst>
                <a:ext uri="{FF2B5EF4-FFF2-40B4-BE49-F238E27FC236}">
                  <a16:creationId xmlns="" xmlns:a16="http://schemas.microsoft.com/office/drawing/2014/main" id="{877F9779-03F2-5746-8865-0D0614056F1B}"/>
                </a:ext>
              </a:extLst>
            </p:cNvPr>
            <p:cNvSpPr>
              <a:spLocks/>
            </p:cNvSpPr>
            <p:nvPr/>
          </p:nvSpPr>
          <p:spPr bwMode="auto">
            <a:xfrm>
              <a:off x="1606310" y="5742560"/>
              <a:ext cx="1512781" cy="258733"/>
            </a:xfrm>
            <a:custGeom>
              <a:avLst/>
              <a:gdLst>
                <a:gd name="T0" fmla="*/ 756391 w 21600"/>
                <a:gd name="T1" fmla="*/ 129367 h 21600"/>
                <a:gd name="T2" fmla="*/ 756391 w 21600"/>
                <a:gd name="T3" fmla="*/ 129367 h 21600"/>
                <a:gd name="T4" fmla="*/ 756391 w 21600"/>
                <a:gd name="T5" fmla="*/ 129367 h 21600"/>
                <a:gd name="T6" fmla="*/ 756391 w 21600"/>
                <a:gd name="T7" fmla="*/ 12936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1"/>
                  </a:moveTo>
                  <a:cubicBezTo>
                    <a:pt x="21600" y="16761"/>
                    <a:pt x="20537" y="21600"/>
                    <a:pt x="19229" y="21600"/>
                  </a:cubicBezTo>
                  <a:lnTo>
                    <a:pt x="2370" y="21600"/>
                  </a:lnTo>
                  <a:cubicBezTo>
                    <a:pt x="1060" y="21600"/>
                    <a:pt x="0" y="16761"/>
                    <a:pt x="0" y="10801"/>
                  </a:cubicBezTo>
                  <a:cubicBezTo>
                    <a:pt x="0" y="4831"/>
                    <a:pt x="1060" y="0"/>
                    <a:pt x="2370" y="0"/>
                  </a:cubicBezTo>
                  <a:lnTo>
                    <a:pt x="19229" y="0"/>
                  </a:lnTo>
                  <a:cubicBezTo>
                    <a:pt x="20537" y="0"/>
                    <a:pt x="21600" y="4831"/>
                    <a:pt x="21600" y="10801"/>
                  </a:cubicBezTo>
                  <a:cubicBezTo>
                    <a:pt x="21600" y="10801"/>
                    <a:pt x="21600" y="10801"/>
                    <a:pt x="21600" y="10801"/>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6" name="Shape 892">
              <a:extLst>
                <a:ext uri="{FF2B5EF4-FFF2-40B4-BE49-F238E27FC236}">
                  <a16:creationId xmlns="" xmlns:a16="http://schemas.microsoft.com/office/drawing/2014/main" id="{D27268B1-5462-CA4F-B6EB-E8AE41BBF8CA}"/>
                </a:ext>
              </a:extLst>
            </p:cNvPr>
            <p:cNvSpPr>
              <a:spLocks/>
            </p:cNvSpPr>
            <p:nvPr/>
          </p:nvSpPr>
          <p:spPr bwMode="auto">
            <a:xfrm>
              <a:off x="1606310" y="6063822"/>
              <a:ext cx="1512781" cy="258673"/>
            </a:xfrm>
            <a:custGeom>
              <a:avLst/>
              <a:gdLst>
                <a:gd name="T0" fmla="*/ 756391 w 21600"/>
                <a:gd name="T1" fmla="*/ 129337 h 21600"/>
                <a:gd name="T2" fmla="*/ 756391 w 21600"/>
                <a:gd name="T3" fmla="*/ 129337 h 21600"/>
                <a:gd name="T4" fmla="*/ 756391 w 21600"/>
                <a:gd name="T5" fmla="*/ 129337 h 21600"/>
                <a:gd name="T6" fmla="*/ 756391 w 21600"/>
                <a:gd name="T7" fmla="*/ 12933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797"/>
                  </a:moveTo>
                  <a:cubicBezTo>
                    <a:pt x="21600" y="16767"/>
                    <a:pt x="20537" y="21600"/>
                    <a:pt x="19229" y="21600"/>
                  </a:cubicBezTo>
                  <a:lnTo>
                    <a:pt x="2370" y="21600"/>
                  </a:lnTo>
                  <a:cubicBezTo>
                    <a:pt x="1060" y="21600"/>
                    <a:pt x="0" y="16767"/>
                    <a:pt x="0" y="10797"/>
                  </a:cubicBezTo>
                  <a:cubicBezTo>
                    <a:pt x="0" y="4837"/>
                    <a:pt x="1060" y="0"/>
                    <a:pt x="2370" y="0"/>
                  </a:cubicBezTo>
                  <a:lnTo>
                    <a:pt x="19229" y="0"/>
                  </a:lnTo>
                  <a:cubicBezTo>
                    <a:pt x="20537" y="0"/>
                    <a:pt x="21600" y="4837"/>
                    <a:pt x="21600" y="10797"/>
                  </a:cubicBezTo>
                  <a:cubicBezTo>
                    <a:pt x="21600" y="10797"/>
                    <a:pt x="21600" y="10797"/>
                    <a:pt x="21600" y="10797"/>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7" name="Shape 893">
              <a:extLst>
                <a:ext uri="{FF2B5EF4-FFF2-40B4-BE49-F238E27FC236}">
                  <a16:creationId xmlns="" xmlns:a16="http://schemas.microsoft.com/office/drawing/2014/main" id="{A7F5E750-9D90-1640-A069-05D7CE55096D}"/>
                </a:ext>
              </a:extLst>
            </p:cNvPr>
            <p:cNvSpPr>
              <a:spLocks/>
            </p:cNvSpPr>
            <p:nvPr/>
          </p:nvSpPr>
          <p:spPr bwMode="auto">
            <a:xfrm>
              <a:off x="1606310" y="6385084"/>
              <a:ext cx="1512781" cy="258754"/>
            </a:xfrm>
            <a:custGeom>
              <a:avLst/>
              <a:gdLst>
                <a:gd name="T0" fmla="*/ 756391 w 21600"/>
                <a:gd name="T1" fmla="*/ 129377 h 21600"/>
                <a:gd name="T2" fmla="*/ 756391 w 21600"/>
                <a:gd name="T3" fmla="*/ 129377 h 21600"/>
                <a:gd name="T4" fmla="*/ 756391 w 21600"/>
                <a:gd name="T5" fmla="*/ 129377 h 21600"/>
                <a:gd name="T6" fmla="*/ 756391 w 21600"/>
                <a:gd name="T7" fmla="*/ 1293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3"/>
                  </a:moveTo>
                  <a:cubicBezTo>
                    <a:pt x="21600" y="16768"/>
                    <a:pt x="20537" y="21600"/>
                    <a:pt x="19229" y="21600"/>
                  </a:cubicBezTo>
                  <a:lnTo>
                    <a:pt x="2370" y="21600"/>
                  </a:lnTo>
                  <a:cubicBezTo>
                    <a:pt x="1060" y="21600"/>
                    <a:pt x="0" y="16768"/>
                    <a:pt x="0" y="10803"/>
                  </a:cubicBezTo>
                  <a:cubicBezTo>
                    <a:pt x="0" y="4835"/>
                    <a:pt x="1060" y="0"/>
                    <a:pt x="2370" y="0"/>
                  </a:cubicBezTo>
                  <a:lnTo>
                    <a:pt x="19229" y="0"/>
                  </a:lnTo>
                  <a:cubicBezTo>
                    <a:pt x="20537" y="0"/>
                    <a:pt x="21600" y="4835"/>
                    <a:pt x="21600" y="10803"/>
                  </a:cubicBezTo>
                  <a:cubicBezTo>
                    <a:pt x="21600" y="10803"/>
                    <a:pt x="21600" y="10803"/>
                    <a:pt x="21600" y="10803"/>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8" name="Shape 894">
              <a:extLst>
                <a:ext uri="{FF2B5EF4-FFF2-40B4-BE49-F238E27FC236}">
                  <a16:creationId xmlns="" xmlns:a16="http://schemas.microsoft.com/office/drawing/2014/main" id="{30E9372B-08EA-564B-86E0-F670C7E29AE1}"/>
                </a:ext>
              </a:extLst>
            </p:cNvPr>
            <p:cNvSpPr>
              <a:spLocks/>
            </p:cNvSpPr>
            <p:nvPr/>
          </p:nvSpPr>
          <p:spPr bwMode="auto">
            <a:xfrm>
              <a:off x="1927572" y="6706346"/>
              <a:ext cx="858647" cy="257340"/>
            </a:xfrm>
            <a:custGeom>
              <a:avLst/>
              <a:gdLst>
                <a:gd name="T0" fmla="*/ 429324 w 21600"/>
                <a:gd name="T1" fmla="*/ 128670 h 21600"/>
                <a:gd name="T2" fmla="*/ 429324 w 21600"/>
                <a:gd name="T3" fmla="*/ 128670 h 21600"/>
                <a:gd name="T4" fmla="*/ 429324 w 21600"/>
                <a:gd name="T5" fmla="*/ 128670 h 21600"/>
                <a:gd name="T6" fmla="*/ 429324 w 21600"/>
                <a:gd name="T7" fmla="*/ 12867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21600" y="11932"/>
                    <a:pt x="16764" y="21600"/>
                    <a:pt x="10800" y="21600"/>
                  </a:cubicBezTo>
                  <a:cubicBezTo>
                    <a:pt x="4836" y="21600"/>
                    <a:pt x="0" y="11932"/>
                    <a:pt x="0" y="0"/>
                  </a:cubicBezTo>
                  <a:cubicBezTo>
                    <a:pt x="0" y="0"/>
                    <a:pt x="21600" y="0"/>
                    <a:pt x="2160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9" name="Shape 895">
              <a:extLst>
                <a:ext uri="{FF2B5EF4-FFF2-40B4-BE49-F238E27FC236}">
                  <a16:creationId xmlns="" xmlns:a16="http://schemas.microsoft.com/office/drawing/2014/main" id="{8AE13F91-D09C-3A49-944A-9C010901EF86}"/>
                </a:ext>
              </a:extLst>
            </p:cNvPr>
            <p:cNvSpPr>
              <a:spLocks/>
            </p:cNvSpPr>
            <p:nvPr/>
          </p:nvSpPr>
          <p:spPr bwMode="auto">
            <a:xfrm>
              <a:off x="2369308" y="0"/>
              <a:ext cx="1782941" cy="1363718"/>
            </a:xfrm>
            <a:custGeom>
              <a:avLst/>
              <a:gdLst>
                <a:gd name="T0" fmla="*/ 891471 w 21600"/>
                <a:gd name="T1" fmla="*/ 681859 h 21600"/>
                <a:gd name="T2" fmla="*/ 891471 w 21600"/>
                <a:gd name="T3" fmla="*/ 681859 h 21600"/>
                <a:gd name="T4" fmla="*/ 891471 w 21600"/>
                <a:gd name="T5" fmla="*/ 681859 h 21600"/>
                <a:gd name="T6" fmla="*/ 891471 w 21600"/>
                <a:gd name="T7" fmla="*/ 6818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120" y="21600"/>
                  </a:moveTo>
                  <a:lnTo>
                    <a:pt x="21600" y="13130"/>
                  </a:lnTo>
                  <a:cubicBezTo>
                    <a:pt x="16394" y="5131"/>
                    <a:pt x="8655" y="44"/>
                    <a:pt x="0" y="0"/>
                  </a:cubicBezTo>
                  <a:lnTo>
                    <a:pt x="0" y="11904"/>
                  </a:lnTo>
                  <a:cubicBezTo>
                    <a:pt x="6131" y="11949"/>
                    <a:pt x="11585" y="15738"/>
                    <a:pt x="15120" y="2160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0" name="Shape 896">
              <a:extLst>
                <a:ext uri="{FF2B5EF4-FFF2-40B4-BE49-F238E27FC236}">
                  <a16:creationId xmlns="" xmlns:a16="http://schemas.microsoft.com/office/drawing/2014/main" id="{D692B88D-D605-0540-B9D7-D48937009D8F}"/>
                </a:ext>
              </a:extLst>
            </p:cNvPr>
            <p:cNvSpPr>
              <a:spLocks/>
            </p:cNvSpPr>
            <p:nvPr/>
          </p:nvSpPr>
          <p:spPr bwMode="auto">
            <a:xfrm>
              <a:off x="3654356" y="843313"/>
              <a:ext cx="1084655" cy="1778118"/>
            </a:xfrm>
            <a:custGeom>
              <a:avLst/>
              <a:gdLst>
                <a:gd name="T0" fmla="*/ 542328 w 21600"/>
                <a:gd name="T1" fmla="*/ 889059 h 21600"/>
                <a:gd name="T2" fmla="*/ 542328 w 21600"/>
                <a:gd name="T3" fmla="*/ 889059 h 21600"/>
                <a:gd name="T4" fmla="*/ 542328 w 21600"/>
                <a:gd name="T5" fmla="*/ 889059 h 21600"/>
                <a:gd name="T6" fmla="*/ 542328 w 21600"/>
                <a:gd name="T7" fmla="*/ 8890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638" y="18341"/>
                  </a:moveTo>
                  <a:cubicBezTo>
                    <a:pt x="6638" y="19447"/>
                    <a:pt x="6452" y="20533"/>
                    <a:pt x="6159" y="21600"/>
                  </a:cubicBezTo>
                  <a:lnTo>
                    <a:pt x="21289" y="21600"/>
                  </a:lnTo>
                  <a:cubicBezTo>
                    <a:pt x="21489" y="20529"/>
                    <a:pt x="21600" y="19443"/>
                    <a:pt x="21600" y="18341"/>
                  </a:cubicBezTo>
                  <a:cubicBezTo>
                    <a:pt x="21600" y="11357"/>
                    <a:pt x="17487" y="4963"/>
                    <a:pt x="10670" y="0"/>
                  </a:cubicBezTo>
                  <a:lnTo>
                    <a:pt x="0" y="6509"/>
                  </a:lnTo>
                  <a:cubicBezTo>
                    <a:pt x="4145" y="9791"/>
                    <a:pt x="6638" y="13887"/>
                    <a:pt x="6638" y="18341"/>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1" name="Shape 897">
              <a:extLst>
                <a:ext uri="{FF2B5EF4-FFF2-40B4-BE49-F238E27FC236}">
                  <a16:creationId xmlns="" xmlns:a16="http://schemas.microsoft.com/office/drawing/2014/main" id="{84B5D84B-C174-F046-B4D3-E192595B3D2B}"/>
                </a:ext>
              </a:extLst>
            </p:cNvPr>
            <p:cNvSpPr>
              <a:spLocks/>
            </p:cNvSpPr>
            <p:nvPr/>
          </p:nvSpPr>
          <p:spPr bwMode="auto">
            <a:xfrm>
              <a:off x="843313" y="3654356"/>
              <a:ext cx="1512153" cy="2022009"/>
            </a:xfrm>
            <a:custGeom>
              <a:avLst/>
              <a:gdLst>
                <a:gd name="T0" fmla="*/ 756077 w 21600"/>
                <a:gd name="T1" fmla="*/ 1011005 h 21600"/>
                <a:gd name="T2" fmla="*/ 756077 w 21600"/>
                <a:gd name="T3" fmla="*/ 1011005 h 21600"/>
                <a:gd name="T4" fmla="*/ 756077 w 21600"/>
                <a:gd name="T5" fmla="*/ 1011005 h 21600"/>
                <a:gd name="T6" fmla="*/ 756077 w 21600"/>
                <a:gd name="T7" fmla="*/ 10110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588" y="13574"/>
                  </a:moveTo>
                  <a:cubicBezTo>
                    <a:pt x="17948" y="11856"/>
                    <a:pt x="17059" y="9576"/>
                    <a:pt x="15198" y="7334"/>
                  </a:cubicBezTo>
                  <a:cubicBezTo>
                    <a:pt x="12968" y="4648"/>
                    <a:pt x="10047" y="2019"/>
                    <a:pt x="7599" y="0"/>
                  </a:cubicBezTo>
                  <a:lnTo>
                    <a:pt x="0" y="5682"/>
                  </a:lnTo>
                  <a:cubicBezTo>
                    <a:pt x="1933" y="7296"/>
                    <a:pt x="4325" y="9453"/>
                    <a:pt x="6080" y="11567"/>
                  </a:cubicBezTo>
                  <a:cubicBezTo>
                    <a:pt x="9530" y="15723"/>
                    <a:pt x="7805" y="21600"/>
                    <a:pt x="15789" y="21600"/>
                  </a:cubicBezTo>
                  <a:lnTo>
                    <a:pt x="20867" y="21600"/>
                  </a:lnTo>
                  <a:lnTo>
                    <a:pt x="21600" y="21600"/>
                  </a:lnTo>
                  <a:lnTo>
                    <a:pt x="21600" y="13574"/>
                  </a:lnTo>
                  <a:cubicBezTo>
                    <a:pt x="21600" y="13574"/>
                    <a:pt x="18588" y="13574"/>
                    <a:pt x="18588" y="13574"/>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2" name="Shape 898">
              <a:extLst>
                <a:ext uri="{FF2B5EF4-FFF2-40B4-BE49-F238E27FC236}">
                  <a16:creationId xmlns="" xmlns:a16="http://schemas.microsoft.com/office/drawing/2014/main" id="{37952241-C267-014E-9088-85EE6105E6B7}"/>
                </a:ext>
              </a:extLst>
            </p:cNvPr>
            <p:cNvSpPr>
              <a:spLocks/>
            </p:cNvSpPr>
            <p:nvPr/>
          </p:nvSpPr>
          <p:spPr bwMode="auto">
            <a:xfrm>
              <a:off x="0" y="843313"/>
              <a:ext cx="1085320" cy="1778885"/>
            </a:xfrm>
            <a:custGeom>
              <a:avLst/>
              <a:gdLst>
                <a:gd name="T0" fmla="*/ 542660 w 21600"/>
                <a:gd name="T1" fmla="*/ 889443 h 21600"/>
                <a:gd name="T2" fmla="*/ 542660 w 21600"/>
                <a:gd name="T3" fmla="*/ 889443 h 21600"/>
                <a:gd name="T4" fmla="*/ 542660 w 21600"/>
                <a:gd name="T5" fmla="*/ 889443 h 21600"/>
                <a:gd name="T6" fmla="*/ 542660 w 21600"/>
                <a:gd name="T7" fmla="*/ 8894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953" y="18343"/>
                  </a:moveTo>
                  <a:cubicBezTo>
                    <a:pt x="14953" y="13886"/>
                    <a:pt x="17449" y="9788"/>
                    <a:pt x="21600" y="6503"/>
                  </a:cubicBezTo>
                  <a:lnTo>
                    <a:pt x="10939" y="0"/>
                  </a:lnTo>
                  <a:cubicBezTo>
                    <a:pt x="4115" y="4963"/>
                    <a:pt x="0" y="11358"/>
                    <a:pt x="0" y="18343"/>
                  </a:cubicBezTo>
                  <a:cubicBezTo>
                    <a:pt x="0" y="19446"/>
                    <a:pt x="135" y="20529"/>
                    <a:pt x="333" y="21600"/>
                  </a:cubicBezTo>
                  <a:lnTo>
                    <a:pt x="15421" y="21600"/>
                  </a:lnTo>
                  <a:cubicBezTo>
                    <a:pt x="15125" y="20531"/>
                    <a:pt x="14953" y="19443"/>
                    <a:pt x="14953" y="18343"/>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3" name="Shape 899">
              <a:extLst>
                <a:ext uri="{FF2B5EF4-FFF2-40B4-BE49-F238E27FC236}">
                  <a16:creationId xmlns="" xmlns:a16="http://schemas.microsoft.com/office/drawing/2014/main" id="{587BFBDE-D3C1-234A-BEF0-FF6C4C057231}"/>
                </a:ext>
              </a:extLst>
            </p:cNvPr>
            <p:cNvSpPr>
              <a:spLocks/>
            </p:cNvSpPr>
            <p:nvPr/>
          </p:nvSpPr>
          <p:spPr bwMode="auto">
            <a:xfrm>
              <a:off x="2369308" y="3654356"/>
              <a:ext cx="1512033" cy="2023888"/>
            </a:xfrm>
            <a:custGeom>
              <a:avLst/>
              <a:gdLst>
                <a:gd name="T0" fmla="*/ 756017 w 21600"/>
                <a:gd name="T1" fmla="*/ 1011944 h 21600"/>
                <a:gd name="T2" fmla="*/ 756017 w 21600"/>
                <a:gd name="T3" fmla="*/ 1011944 h 21600"/>
                <a:gd name="T4" fmla="*/ 756017 w 21600"/>
                <a:gd name="T5" fmla="*/ 1011944 h 21600"/>
                <a:gd name="T6" fmla="*/ 756017 w 21600"/>
                <a:gd name="T7" fmla="*/ 101194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375" y="7348"/>
                  </a:moveTo>
                  <a:cubicBezTo>
                    <a:pt x="4515" y="9587"/>
                    <a:pt x="3626" y="11865"/>
                    <a:pt x="2985" y="13581"/>
                  </a:cubicBezTo>
                  <a:lnTo>
                    <a:pt x="0" y="13581"/>
                  </a:lnTo>
                  <a:lnTo>
                    <a:pt x="0" y="21600"/>
                  </a:lnTo>
                  <a:lnTo>
                    <a:pt x="706" y="21600"/>
                  </a:lnTo>
                  <a:lnTo>
                    <a:pt x="5785" y="21600"/>
                  </a:lnTo>
                  <a:cubicBezTo>
                    <a:pt x="13769" y="21600"/>
                    <a:pt x="12044" y="15729"/>
                    <a:pt x="15494" y="11576"/>
                  </a:cubicBezTo>
                  <a:cubicBezTo>
                    <a:pt x="17259" y="9453"/>
                    <a:pt x="19663" y="7293"/>
                    <a:pt x="21600" y="5679"/>
                  </a:cubicBezTo>
                  <a:lnTo>
                    <a:pt x="13999" y="0"/>
                  </a:lnTo>
                  <a:cubicBezTo>
                    <a:pt x="11583" y="1991"/>
                    <a:pt x="8621" y="4644"/>
                    <a:pt x="6375" y="7348"/>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4" name="Shape 900">
              <a:extLst>
                <a:ext uri="{FF2B5EF4-FFF2-40B4-BE49-F238E27FC236}">
                  <a16:creationId xmlns="" xmlns:a16="http://schemas.microsoft.com/office/drawing/2014/main" id="{56B38F5B-D0DE-E446-940E-16E907D5FED4}"/>
                </a:ext>
              </a:extLst>
            </p:cNvPr>
            <p:cNvSpPr>
              <a:spLocks/>
            </p:cNvSpPr>
            <p:nvPr/>
          </p:nvSpPr>
          <p:spPr bwMode="auto">
            <a:xfrm>
              <a:off x="0" y="2650412"/>
              <a:ext cx="1331797" cy="1515467"/>
            </a:xfrm>
            <a:custGeom>
              <a:avLst/>
              <a:gdLst>
                <a:gd name="T0" fmla="*/ 665899 w 21600"/>
                <a:gd name="T1" fmla="*/ 757734 h 21600"/>
                <a:gd name="T2" fmla="*/ 665899 w 21600"/>
                <a:gd name="T3" fmla="*/ 757734 h 21600"/>
                <a:gd name="T4" fmla="*/ 665899 w 21600"/>
                <a:gd name="T5" fmla="*/ 757734 h 21600"/>
                <a:gd name="T6" fmla="*/ 665899 w 21600"/>
                <a:gd name="T7" fmla="*/ 75773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02" y="12599"/>
                  </a:moveTo>
                  <a:cubicBezTo>
                    <a:pt x="19990" y="12493"/>
                    <a:pt x="19875" y="12390"/>
                    <a:pt x="19755" y="12288"/>
                  </a:cubicBezTo>
                  <a:cubicBezTo>
                    <a:pt x="19378" y="11966"/>
                    <a:pt x="19011" y="11641"/>
                    <a:pt x="18658" y="11302"/>
                  </a:cubicBezTo>
                  <a:cubicBezTo>
                    <a:pt x="18607" y="11250"/>
                    <a:pt x="18556" y="11200"/>
                    <a:pt x="18501" y="11146"/>
                  </a:cubicBezTo>
                  <a:cubicBezTo>
                    <a:pt x="15274" y="7984"/>
                    <a:pt x="13144" y="4124"/>
                    <a:pt x="12293" y="0"/>
                  </a:cubicBezTo>
                  <a:lnTo>
                    <a:pt x="0" y="0"/>
                  </a:lnTo>
                  <a:cubicBezTo>
                    <a:pt x="967" y="6986"/>
                    <a:pt x="4348" y="13315"/>
                    <a:pt x="9430" y="18297"/>
                  </a:cubicBezTo>
                  <a:lnTo>
                    <a:pt x="9409" y="18295"/>
                  </a:lnTo>
                  <a:cubicBezTo>
                    <a:pt x="9409" y="18295"/>
                    <a:pt x="9467" y="18348"/>
                    <a:pt x="9553" y="18421"/>
                  </a:cubicBezTo>
                  <a:cubicBezTo>
                    <a:pt x="10100" y="18951"/>
                    <a:pt x="10671" y="19461"/>
                    <a:pt x="11253" y="19960"/>
                  </a:cubicBezTo>
                  <a:cubicBezTo>
                    <a:pt x="11755" y="20425"/>
                    <a:pt x="12344" y="20987"/>
                    <a:pt x="12973" y="21600"/>
                  </a:cubicBezTo>
                  <a:lnTo>
                    <a:pt x="21600" y="14020"/>
                  </a:lnTo>
                  <a:cubicBezTo>
                    <a:pt x="21079" y="13518"/>
                    <a:pt x="20572" y="13035"/>
                    <a:pt x="20102" y="12599"/>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5" name="Shape 901">
              <a:extLst>
                <a:ext uri="{FF2B5EF4-FFF2-40B4-BE49-F238E27FC236}">
                  <a16:creationId xmlns="" xmlns:a16="http://schemas.microsoft.com/office/drawing/2014/main" id="{1CD53B73-7550-BB49-917E-2884FF3781AA}"/>
                </a:ext>
              </a:extLst>
            </p:cNvPr>
            <p:cNvSpPr>
              <a:spLocks/>
            </p:cNvSpPr>
            <p:nvPr/>
          </p:nvSpPr>
          <p:spPr bwMode="auto">
            <a:xfrm>
              <a:off x="3373252" y="2650412"/>
              <a:ext cx="1333560" cy="1513684"/>
            </a:xfrm>
            <a:custGeom>
              <a:avLst/>
              <a:gdLst>
                <a:gd name="T0" fmla="*/ 666780 w 21600"/>
                <a:gd name="T1" fmla="*/ 756842 h 21600"/>
                <a:gd name="T2" fmla="*/ 666780 w 21600"/>
                <a:gd name="T3" fmla="*/ 756842 h 21600"/>
                <a:gd name="T4" fmla="*/ 666780 w 21600"/>
                <a:gd name="T5" fmla="*/ 756842 h 21600"/>
                <a:gd name="T6" fmla="*/ 666780 w 21600"/>
                <a:gd name="T7" fmla="*/ 75684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9286" y="0"/>
                  </a:lnTo>
                  <a:cubicBezTo>
                    <a:pt x="8324" y="4739"/>
                    <a:pt x="5707" y="9071"/>
                    <a:pt x="1643" y="12475"/>
                  </a:cubicBezTo>
                  <a:cubicBezTo>
                    <a:pt x="1474" y="12615"/>
                    <a:pt x="1310" y="12760"/>
                    <a:pt x="1150" y="12910"/>
                  </a:cubicBezTo>
                  <a:cubicBezTo>
                    <a:pt x="784" y="13254"/>
                    <a:pt x="398" y="13620"/>
                    <a:pt x="0" y="14008"/>
                  </a:cubicBezTo>
                  <a:lnTo>
                    <a:pt x="8617" y="21600"/>
                  </a:lnTo>
                  <a:cubicBezTo>
                    <a:pt x="9120" y="21108"/>
                    <a:pt x="9602" y="20644"/>
                    <a:pt x="10026" y="20247"/>
                  </a:cubicBezTo>
                  <a:cubicBezTo>
                    <a:pt x="16276" y="15014"/>
                    <a:pt x="20505" y="7935"/>
                    <a:pt x="2160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6" name="Shape 902">
              <a:extLst>
                <a:ext uri="{FF2B5EF4-FFF2-40B4-BE49-F238E27FC236}">
                  <a16:creationId xmlns="" xmlns:a16="http://schemas.microsoft.com/office/drawing/2014/main" id="{80751A08-E466-2844-9C39-69440B288D40}"/>
                </a:ext>
              </a:extLst>
            </p:cNvPr>
            <p:cNvSpPr>
              <a:spLocks/>
            </p:cNvSpPr>
            <p:nvPr/>
          </p:nvSpPr>
          <p:spPr bwMode="auto">
            <a:xfrm>
              <a:off x="562208" y="0"/>
              <a:ext cx="1782082" cy="1362774"/>
            </a:xfrm>
            <a:custGeom>
              <a:avLst/>
              <a:gdLst>
                <a:gd name="T0" fmla="*/ 891041 w 21600"/>
                <a:gd name="T1" fmla="*/ 681387 h 21600"/>
                <a:gd name="T2" fmla="*/ 891041 w 21600"/>
                <a:gd name="T3" fmla="*/ 681387 h 21600"/>
                <a:gd name="T4" fmla="*/ 891041 w 21600"/>
                <a:gd name="T5" fmla="*/ 681387 h 21600"/>
                <a:gd name="T6" fmla="*/ 891041 w 21600"/>
                <a:gd name="T7" fmla="*/ 6813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1912"/>
                  </a:moveTo>
                  <a:lnTo>
                    <a:pt x="21600" y="0"/>
                  </a:lnTo>
                  <a:cubicBezTo>
                    <a:pt x="12947" y="44"/>
                    <a:pt x="5207" y="5129"/>
                    <a:pt x="0" y="13124"/>
                  </a:cubicBezTo>
                  <a:lnTo>
                    <a:pt x="6482" y="21600"/>
                  </a:lnTo>
                  <a:cubicBezTo>
                    <a:pt x="10017" y="15741"/>
                    <a:pt x="15472" y="11960"/>
                    <a:pt x="21600" y="11912"/>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grpSp>
      <p:sp>
        <p:nvSpPr>
          <p:cNvPr id="7" name="TextBox 6">
            <a:extLst>
              <a:ext uri="{FF2B5EF4-FFF2-40B4-BE49-F238E27FC236}">
                <a16:creationId xmlns="" xmlns:a16="http://schemas.microsoft.com/office/drawing/2014/main" id="{7D817F12-E2C1-774A-A044-2B2F60AA305D}"/>
              </a:ext>
            </a:extLst>
          </p:cNvPr>
          <p:cNvSpPr txBox="1"/>
          <p:nvPr/>
        </p:nvSpPr>
        <p:spPr>
          <a:xfrm>
            <a:off x="5530206" y="1825348"/>
            <a:ext cx="816249" cy="1446550"/>
          </a:xfrm>
          <a:prstGeom prst="rect">
            <a:avLst/>
          </a:prstGeom>
          <a:noFill/>
        </p:spPr>
        <p:txBody>
          <a:bodyPr wrap="none" rtlCol="0">
            <a:spAutoFit/>
          </a:bodyPr>
          <a:lstStyle/>
          <a:p>
            <a:r>
              <a:rPr lang="x-none" sz="8800" b="1">
                <a:solidFill>
                  <a:srgbClr val="2B80A5"/>
                </a:solidFill>
                <a:latin typeface="Century Gothic" panose="020B0502020202020204" pitchFamily="34" charset="0"/>
                <a:cs typeface="Sabon Next LT" panose="02000500000000000000" pitchFamily="2" charset="0"/>
              </a:rPr>
              <a:t>?</a:t>
            </a:r>
          </a:p>
        </p:txBody>
      </p:sp>
      <p:sp>
        <p:nvSpPr>
          <p:cNvPr id="8" name="TextBox 7">
            <a:extLst>
              <a:ext uri="{FF2B5EF4-FFF2-40B4-BE49-F238E27FC236}">
                <a16:creationId xmlns="" xmlns:a16="http://schemas.microsoft.com/office/drawing/2014/main" id="{EC8FE791-B9A0-A54B-B085-B8E334B0ED7D}"/>
              </a:ext>
            </a:extLst>
          </p:cNvPr>
          <p:cNvSpPr txBox="1"/>
          <p:nvPr/>
        </p:nvSpPr>
        <p:spPr>
          <a:xfrm>
            <a:off x="1675399" y="4998034"/>
            <a:ext cx="9329893" cy="830997"/>
          </a:xfrm>
          <a:prstGeom prst="rect">
            <a:avLst/>
          </a:prstGeom>
          <a:noFill/>
          <a:ln>
            <a:solidFill>
              <a:srgbClr val="2B80A5"/>
            </a:solidFill>
          </a:ln>
        </p:spPr>
        <p:txBody>
          <a:bodyPr wrap="square" rtlCol="0">
            <a:spAutoFit/>
          </a:bodyPr>
          <a:lstStyle/>
          <a:p>
            <a:pPr algn="ctr"/>
            <a:r>
              <a:rPr lang="x-none" sz="2400" b="1">
                <a:solidFill>
                  <a:srgbClr val="002060"/>
                </a:solidFill>
                <a:latin typeface="Century Gothic" panose="020B0502020202020204" pitchFamily="34" charset="0"/>
              </a:rPr>
              <a:t>Theo em, truyền thống tốt đẹp của gia đình dòng họ có ý nghĩa như thế nào đối với mỗi cá nhân, gia đình và xã hội?</a:t>
            </a:r>
          </a:p>
        </p:txBody>
      </p:sp>
    </p:spTree>
    <p:extLst>
      <p:ext uri="{BB962C8B-B14F-4D97-AF65-F5344CB8AC3E}">
        <p14:creationId xmlns:p14="http://schemas.microsoft.com/office/powerpoint/2010/main" val="13850399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2. Ý NGHĨA CỦA TT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16" name="矩形 15">
            <a:extLst>
              <a:ext uri="{FF2B5EF4-FFF2-40B4-BE49-F238E27FC236}">
                <a16:creationId xmlns="" xmlns:a16="http://schemas.microsoft.com/office/drawing/2014/main" id="{536B98D3-86C4-4209-A741-17425264C6C2}"/>
              </a:ext>
            </a:extLst>
          </p:cNvPr>
          <p:cNvSpPr/>
          <p:nvPr/>
        </p:nvSpPr>
        <p:spPr>
          <a:xfrm>
            <a:off x="909494" y="1961320"/>
            <a:ext cx="4974471" cy="3246783"/>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vi-VN"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Hiểu biết và tự hào về truyền thống gia đình, dòng họ giúp ta có thêm kinh nghiệm và sức mạnh trong cuộc sống, góp phần làm phong phú truyền thống, bản sắc dân tộc Việt Nam.</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9" name="Rectangle 8">
            <a:extLst>
              <a:ext uri="{FF2B5EF4-FFF2-40B4-BE49-F238E27FC236}">
                <a16:creationId xmlns="" xmlns:a16="http://schemas.microsoft.com/office/drawing/2014/main" id="{FAECBC46-A58E-4247-AAE2-598AB879E2C0}"/>
              </a:ext>
            </a:extLst>
          </p:cNvPr>
          <p:cNvSpPr/>
          <p:nvPr/>
        </p:nvSpPr>
        <p:spPr>
          <a:xfrm>
            <a:off x="1090757" y="2209905"/>
            <a:ext cx="606208" cy="707886"/>
          </a:xfrm>
          <a:prstGeom prst="rect">
            <a:avLst/>
          </a:prstGeom>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000" b="1" dirty="0">
              <a:solidFill>
                <a:schemeClr val="bg1"/>
              </a:solidFill>
              <a:latin typeface="Times New Roman" panose="02020603050405020304" pitchFamily="18" charset="0"/>
              <a:cs typeface="Times New Roman" panose="02020603050405020304" pitchFamily="18" charset="0"/>
            </a:endParaRPr>
          </a:p>
        </p:txBody>
      </p:sp>
      <p:pic>
        <p:nvPicPr>
          <p:cNvPr id="8" name="Picture 7" descr="A person standing next to a bed&#10;&#10;Description automatically generated with low confidence">
            <a:extLst>
              <a:ext uri="{FF2B5EF4-FFF2-40B4-BE49-F238E27FC236}">
                <a16:creationId xmlns="" xmlns:a16="http://schemas.microsoft.com/office/drawing/2014/main" id="{9AE7BBCF-AC77-B24D-843B-3A22DE66F7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2506" y="1616408"/>
            <a:ext cx="5080000" cy="3454400"/>
          </a:xfrm>
          <a:prstGeom prst="rect">
            <a:avLst/>
          </a:prstGeom>
        </p:spPr>
      </p:pic>
      <p:sp>
        <p:nvSpPr>
          <p:cNvPr id="11" name="Rectangle 10">
            <a:extLst>
              <a:ext uri="{FF2B5EF4-FFF2-40B4-BE49-F238E27FC236}">
                <a16:creationId xmlns="" xmlns:a16="http://schemas.microsoft.com/office/drawing/2014/main" id="{AB3B1BAD-379E-8A47-A084-96ACBB340A37}"/>
              </a:ext>
            </a:extLst>
          </p:cNvPr>
          <p:cNvSpPr/>
          <p:nvPr/>
        </p:nvSpPr>
        <p:spPr>
          <a:xfrm>
            <a:off x="6202506" y="5084060"/>
            <a:ext cx="5080000" cy="1017469"/>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a:solidFill>
                  <a:schemeClr val="bg1"/>
                </a:solidFill>
                <a:latin typeface="Century Gothic" panose="020B0502020202020204" pitchFamily="34" charset="0"/>
              </a:rPr>
              <a:t>Làng Vạn Phúc - Hà Đông là làng nghề dệt lụa có truyền thống lịch sử cả ngàn năm.</a:t>
            </a:r>
            <a:endParaRPr lang="x-none">
              <a:solidFill>
                <a:schemeClr val="bg1"/>
              </a:solidFill>
              <a:latin typeface="Century Gothic" panose="020B0502020202020204" pitchFamily="34" charset="0"/>
            </a:endParaRPr>
          </a:p>
        </p:txBody>
      </p:sp>
    </p:spTree>
    <p:extLst>
      <p:ext uri="{BB962C8B-B14F-4D97-AF65-F5344CB8AC3E}">
        <p14:creationId xmlns:p14="http://schemas.microsoft.com/office/powerpoint/2010/main" val="631002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3">
            <a:extLst>
              <a:ext uri="{FF2B5EF4-FFF2-40B4-BE49-F238E27FC236}">
                <a16:creationId xmlns="" xmlns:a16="http://schemas.microsoft.com/office/drawing/2014/main" id="{846206B2-F2D8-4759-9D8C-C8EDF673CA4A}"/>
              </a:ext>
            </a:extLst>
          </p:cNvPr>
          <p:cNvSpPr txBox="1"/>
          <p:nvPr/>
        </p:nvSpPr>
        <p:spPr>
          <a:xfrm>
            <a:off x="3806631" y="612869"/>
            <a:ext cx="4379130" cy="523220"/>
          </a:xfrm>
          <a:prstGeom prst="rect">
            <a:avLst/>
          </a:prstGeom>
          <a:solidFill>
            <a:srgbClr val="2B80A5"/>
          </a:solidFill>
          <a:ln w="12700">
            <a:solidFill>
              <a:srgbClr val="509872"/>
            </a:solidFill>
          </a:ln>
        </p:spPr>
        <p:txBody>
          <a:bodyPr wrap="square" rtlCol="0">
            <a:spAutoFit/>
          </a:bodyPr>
          <a:lstStyle/>
          <a:p>
            <a:pPr algn="ctr"/>
            <a:r>
              <a:rPr kumimoji="1" lang="vi-VN" altLang="zh-CN"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rPr>
              <a:t>NỘI DUNG BÀI HỌC</a:t>
            </a:r>
            <a:endParaRPr kumimoji="1" lang="zh-CN" altLang="en-US"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 name="Rounded Rectangle 1">
            <a:extLst>
              <a:ext uri="{FF2B5EF4-FFF2-40B4-BE49-F238E27FC236}">
                <a16:creationId xmlns="" xmlns:a16="http://schemas.microsoft.com/office/drawing/2014/main" id="{E2195EC2-5E3A-7F4E-8398-09608C486D06}"/>
              </a:ext>
            </a:extLst>
          </p:cNvPr>
          <p:cNvSpPr/>
          <p:nvPr/>
        </p:nvSpPr>
        <p:spPr>
          <a:xfrm>
            <a:off x="2239098" y="2029732"/>
            <a:ext cx="7713804" cy="1190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a:solidFill>
                  <a:schemeClr val="accent5">
                    <a:lumMod val="50000"/>
                  </a:schemeClr>
                </a:solidFill>
                <a:latin typeface="Calibri" panose="020F0502020204030204" pitchFamily="34" charset="0"/>
                <a:cs typeface="Calibri" panose="020F0502020204030204" pitchFamily="34" charset="0"/>
              </a:rPr>
              <a:t>HOẠT ĐỘNG 3: </a:t>
            </a:r>
          </a:p>
          <a:p>
            <a:pPr algn="ctr"/>
            <a:r>
              <a:rPr lang="x-none" sz="2400" b="1">
                <a:solidFill>
                  <a:schemeClr val="accent5">
                    <a:lumMod val="50000"/>
                  </a:schemeClr>
                </a:solidFill>
                <a:latin typeface="Calibri" panose="020F0502020204030204" pitchFamily="34" charset="0"/>
                <a:cs typeface="Calibri" panose="020F0502020204030204" pitchFamily="34" charset="0"/>
              </a:rPr>
              <a:t>GIỮ GÌN VÀ PHÁT HUY TRUYỀN THỐNG </a:t>
            </a:r>
          </a:p>
          <a:p>
            <a:pPr algn="ctr"/>
            <a:r>
              <a:rPr lang="x-none" sz="2400" b="1">
                <a:solidFill>
                  <a:schemeClr val="accent5">
                    <a:lumMod val="50000"/>
                  </a:schemeClr>
                </a:solidFill>
                <a:latin typeface="Calibri" panose="020F0502020204030204" pitchFamily="34" charset="0"/>
                <a:cs typeface="Calibri" panose="020F0502020204030204" pitchFamily="34" charset="0"/>
              </a:rPr>
              <a:t>CỦA GIA ĐÌNH, DÒNG HỌ</a:t>
            </a:r>
          </a:p>
        </p:txBody>
      </p:sp>
    </p:spTree>
    <p:extLst>
      <p:ext uri="{BB962C8B-B14F-4D97-AF65-F5344CB8AC3E}">
        <p14:creationId xmlns:p14="http://schemas.microsoft.com/office/powerpoint/2010/main" val="979759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3. GIỮ GÌN VÀ PHÁT HUY TT GĐ,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pic>
        <p:nvPicPr>
          <p:cNvPr id="7" name="Picture 6" descr="Timeline&#10;&#10;Description automatically generated">
            <a:extLst>
              <a:ext uri="{FF2B5EF4-FFF2-40B4-BE49-F238E27FC236}">
                <a16:creationId xmlns="" xmlns:a16="http://schemas.microsoft.com/office/drawing/2014/main" id="{054B34FD-37F9-C642-BE93-1DD697CF1211}"/>
              </a:ext>
            </a:extLst>
          </p:cNvPr>
          <p:cNvPicPr>
            <a:picLocks noChangeAspect="1"/>
          </p:cNvPicPr>
          <p:nvPr/>
        </p:nvPicPr>
        <p:blipFill rotWithShape="1">
          <a:blip r:embed="rId3">
            <a:extLst>
              <a:ext uri="{28A0092B-C50C-407E-A947-70E740481C1C}">
                <a14:useLocalDpi xmlns:a14="http://schemas.microsoft.com/office/drawing/2010/main" val="0"/>
              </a:ext>
            </a:extLst>
          </a:blip>
          <a:srcRect l="101" t="-51173" r="-101" b="51173"/>
          <a:stretch/>
        </p:blipFill>
        <p:spPr>
          <a:xfrm>
            <a:off x="1254816" y="-613407"/>
            <a:ext cx="9423400" cy="4766482"/>
          </a:xfrm>
          <a:prstGeom prst="rect">
            <a:avLst/>
          </a:prstGeom>
        </p:spPr>
      </p:pic>
      <p:sp>
        <p:nvSpPr>
          <p:cNvPr id="11" name="矩形 15">
            <a:extLst>
              <a:ext uri="{FF2B5EF4-FFF2-40B4-BE49-F238E27FC236}">
                <a16:creationId xmlns="" xmlns:a16="http://schemas.microsoft.com/office/drawing/2014/main" id="{FACCF15F-7747-E940-A643-3F920A610272}"/>
              </a:ext>
            </a:extLst>
          </p:cNvPr>
          <p:cNvSpPr/>
          <p:nvPr/>
        </p:nvSpPr>
        <p:spPr>
          <a:xfrm>
            <a:off x="1961132" y="1219179"/>
            <a:ext cx="8010769" cy="72293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vi-VN"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Em hãy đọc và trả lời câu hỏi trong các tình huống sau:</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12" name="TextBox 11">
            <a:extLst>
              <a:ext uri="{FF2B5EF4-FFF2-40B4-BE49-F238E27FC236}">
                <a16:creationId xmlns="" xmlns:a16="http://schemas.microsoft.com/office/drawing/2014/main" id="{DD7AFC15-15CD-2643-8672-9A14E951D340}"/>
              </a:ext>
            </a:extLst>
          </p:cNvPr>
          <p:cNvSpPr txBox="1"/>
          <p:nvPr/>
        </p:nvSpPr>
        <p:spPr>
          <a:xfrm>
            <a:off x="1431053" y="4381312"/>
            <a:ext cx="9329893" cy="830997"/>
          </a:xfrm>
          <a:prstGeom prst="rect">
            <a:avLst/>
          </a:prstGeom>
          <a:noFill/>
          <a:ln>
            <a:solidFill>
              <a:srgbClr val="2B80A5"/>
            </a:solidFill>
          </a:ln>
        </p:spPr>
        <p:txBody>
          <a:bodyPr wrap="square" rtlCol="0">
            <a:spAutoFit/>
          </a:bodyPr>
          <a:lstStyle/>
          <a:p>
            <a:pPr algn="ctr"/>
            <a:r>
              <a:rPr lang="x-none" sz="2400" b="1">
                <a:solidFill>
                  <a:srgbClr val="002060"/>
                </a:solidFill>
                <a:latin typeface="Century Gothic" panose="020B0502020202020204" pitchFamily="34" charset="0"/>
              </a:rPr>
              <a:t>Theo em, việc làm của Linh và gia đình sẽ mang lại cảm xúc ntn đến với người thân?</a:t>
            </a:r>
          </a:p>
        </p:txBody>
      </p:sp>
      <p:sp>
        <p:nvSpPr>
          <p:cNvPr id="9" name="Rectangle 8">
            <a:extLst>
              <a:ext uri="{FF2B5EF4-FFF2-40B4-BE49-F238E27FC236}">
                <a16:creationId xmlns="" xmlns:a16="http://schemas.microsoft.com/office/drawing/2014/main" id="{AD6658A5-1191-F44E-9BE7-D1A521DBC1D9}"/>
              </a:ext>
            </a:extLst>
          </p:cNvPr>
          <p:cNvSpPr/>
          <p:nvPr/>
        </p:nvSpPr>
        <p:spPr>
          <a:xfrm>
            <a:off x="1311131" y="4399881"/>
            <a:ext cx="9367085" cy="2459760"/>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a:latin typeface="Open Sans" panose="020B0606030504020204" pitchFamily="34" charset="0"/>
                <a:ea typeface="Open Sans" panose="020B0606030504020204" pitchFamily="34" charset="0"/>
                <a:cs typeface="Open Sans" panose="020B0606030504020204" pitchFamily="34" charset="0"/>
              </a:rPr>
              <a:t>- Linh đã phát huy truyền thống gia đình, kính trên nhường dưới, yêu thương ông bà; giữ gìn phát huy truyền thống của dân tộc, bằng hành động cùng gia đình sum họp, chúc cho nhau những lời chúc tốt đẹp đầu năm mới.</a:t>
            </a:r>
          </a:p>
          <a:p>
            <a:pPr algn="just"/>
            <a:r>
              <a:rPr lang="x-none" sz="2400">
                <a:latin typeface="Open Sans" panose="020B0606030504020204" pitchFamily="34" charset="0"/>
                <a:ea typeface="Open Sans" panose="020B0606030504020204" pitchFamily="34" charset="0"/>
                <a:cs typeface="Open Sans" panose="020B0606030504020204" pitchFamily="34" charset="0"/>
              </a:rPr>
              <a:t>- Việc làm của Linh giúp cho người thân vui vẻ, hạnh phúc, ngập tràn tình yêu thương trong gia đình.</a:t>
            </a:r>
          </a:p>
        </p:txBody>
      </p:sp>
    </p:spTree>
    <p:extLst>
      <p:ext uri="{BB962C8B-B14F-4D97-AF65-F5344CB8AC3E}">
        <p14:creationId xmlns:p14="http://schemas.microsoft.com/office/powerpoint/2010/main" val="19862691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linds(horizont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3. GIỮ GÌN VÀ PHÁT HUY TT GĐ,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11" name="矩形 15">
            <a:extLst>
              <a:ext uri="{FF2B5EF4-FFF2-40B4-BE49-F238E27FC236}">
                <a16:creationId xmlns="" xmlns:a16="http://schemas.microsoft.com/office/drawing/2014/main" id="{FACCF15F-7747-E940-A643-3F920A610272}"/>
              </a:ext>
            </a:extLst>
          </p:cNvPr>
          <p:cNvSpPr/>
          <p:nvPr/>
        </p:nvSpPr>
        <p:spPr>
          <a:xfrm>
            <a:off x="1961132" y="1219179"/>
            <a:ext cx="8010769" cy="72293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spcAft>
                <a:spcPts val="0"/>
              </a:spcAft>
            </a:pPr>
            <a:r>
              <a:rPr lang="vi-VN" altLang="zh-CN" sz="240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Em hãy đọc và trả lời câu hỏi trong các tình huống sau:</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12" name="TextBox 11">
            <a:extLst>
              <a:ext uri="{FF2B5EF4-FFF2-40B4-BE49-F238E27FC236}">
                <a16:creationId xmlns="" xmlns:a16="http://schemas.microsoft.com/office/drawing/2014/main" id="{DD7AFC15-15CD-2643-8672-9A14E951D340}"/>
              </a:ext>
            </a:extLst>
          </p:cNvPr>
          <p:cNvSpPr txBox="1"/>
          <p:nvPr/>
        </p:nvSpPr>
        <p:spPr>
          <a:xfrm>
            <a:off x="1431053" y="4381312"/>
            <a:ext cx="9329893" cy="461665"/>
          </a:xfrm>
          <a:prstGeom prst="rect">
            <a:avLst/>
          </a:prstGeom>
          <a:noFill/>
          <a:ln>
            <a:solidFill>
              <a:srgbClr val="2B80A5"/>
            </a:solidFill>
          </a:ln>
        </p:spPr>
        <p:txBody>
          <a:bodyPr wrap="square" rtlCol="0">
            <a:spAutoFit/>
          </a:bodyPr>
          <a:lstStyle/>
          <a:p>
            <a:pPr algn="ctr"/>
            <a:r>
              <a:rPr lang="x-none" sz="2400" b="1">
                <a:solidFill>
                  <a:srgbClr val="002060"/>
                </a:solidFill>
                <a:latin typeface="Century Gothic" panose="020B0502020202020204" pitchFamily="34" charset="0"/>
              </a:rPr>
              <a:t>Em có suy nghĩ gì về mong muốn của An?</a:t>
            </a:r>
          </a:p>
        </p:txBody>
      </p:sp>
      <p:pic>
        <p:nvPicPr>
          <p:cNvPr id="8" name="Picture 7" descr="Timeline&#10;&#10;Description automatically generated">
            <a:extLst>
              <a:ext uri="{FF2B5EF4-FFF2-40B4-BE49-F238E27FC236}">
                <a16:creationId xmlns="" xmlns:a16="http://schemas.microsoft.com/office/drawing/2014/main" id="{52DB6CC3-77E8-9F40-9B19-6469C333DA1E}"/>
              </a:ext>
            </a:extLst>
          </p:cNvPr>
          <p:cNvPicPr>
            <a:picLocks noChangeAspect="1"/>
          </p:cNvPicPr>
          <p:nvPr/>
        </p:nvPicPr>
        <p:blipFill rotWithShape="1">
          <a:blip r:embed="rId3">
            <a:extLst>
              <a:ext uri="{28A0092B-C50C-407E-A947-70E740481C1C}">
                <a14:useLocalDpi xmlns:a14="http://schemas.microsoft.com/office/drawing/2010/main" val="0"/>
              </a:ext>
            </a:extLst>
          </a:blip>
          <a:srcRect t="50710" r="214" b="-2"/>
          <a:stretch/>
        </p:blipFill>
        <p:spPr>
          <a:xfrm>
            <a:off x="1301569" y="1950726"/>
            <a:ext cx="9329894" cy="2354580"/>
          </a:xfrm>
          <a:prstGeom prst="rect">
            <a:avLst/>
          </a:prstGeom>
        </p:spPr>
      </p:pic>
      <p:sp>
        <p:nvSpPr>
          <p:cNvPr id="13" name="Rectangle 12">
            <a:extLst>
              <a:ext uri="{FF2B5EF4-FFF2-40B4-BE49-F238E27FC236}">
                <a16:creationId xmlns="" xmlns:a16="http://schemas.microsoft.com/office/drawing/2014/main" id="{9B85B48B-4283-D743-AAD1-477C49410C9E}"/>
              </a:ext>
            </a:extLst>
          </p:cNvPr>
          <p:cNvSpPr/>
          <p:nvPr/>
        </p:nvSpPr>
        <p:spPr>
          <a:xfrm>
            <a:off x="1301570" y="5028878"/>
            <a:ext cx="9367085" cy="1774358"/>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a:latin typeface="Open Sans" panose="020B0606030504020204" pitchFamily="34" charset="0"/>
                <a:ea typeface="Open Sans" panose="020B0606030504020204" pitchFamily="34" charset="0"/>
                <a:cs typeface="Open Sans" panose="020B0606030504020204" pitchFamily="34" charset="0"/>
              </a:rPr>
              <a:t>- An đã phát huy TT của gia đình bằng cách học tập chăm chỉ, luyện tập đàn bầu và mong muốn giới thiệu nhạc cụ Việt Nam với thế giới.</a:t>
            </a:r>
          </a:p>
        </p:txBody>
      </p:sp>
    </p:spTree>
    <p:extLst>
      <p:ext uri="{BB962C8B-B14F-4D97-AF65-F5344CB8AC3E}">
        <p14:creationId xmlns:p14="http://schemas.microsoft.com/office/powerpoint/2010/main" val="27648273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linds(horizont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 xmlns:a16="http://schemas.microsoft.com/office/drawing/2014/main" id="{E0B1AEDA-6FC0-46F0-AA4F-26EC5123D5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2" name="矩形 21">
            <a:extLst>
              <a:ext uri="{FF2B5EF4-FFF2-40B4-BE49-F238E27FC236}">
                <a16:creationId xmlns="" xmlns:a16="http://schemas.microsoft.com/office/drawing/2014/main" id="{543C82FC-79C8-4E51-8905-15FA6E226C5B}"/>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dirty="0">
              <a:latin typeface="Calibri" panose="020F0502020204030204" pitchFamily="34" charset="0"/>
              <a:cs typeface="Calibri" panose="020F0502020204030204" pitchFamily="34" charset="0"/>
            </a:endParaRPr>
          </a:p>
        </p:txBody>
      </p:sp>
      <p:grpSp>
        <p:nvGrpSpPr>
          <p:cNvPr id="23" name="组合 22">
            <a:extLst>
              <a:ext uri="{FF2B5EF4-FFF2-40B4-BE49-F238E27FC236}">
                <a16:creationId xmlns="" xmlns:a16="http://schemas.microsoft.com/office/drawing/2014/main" id="{E6777C3A-1741-4B63-B04E-D9A84BC2BA98}"/>
              </a:ext>
            </a:extLst>
          </p:cNvPr>
          <p:cNvGrpSpPr/>
          <p:nvPr/>
        </p:nvGrpSpPr>
        <p:grpSpPr>
          <a:xfrm>
            <a:off x="5342769" y="1466850"/>
            <a:ext cx="3469652" cy="3087686"/>
            <a:chOff x="3548970" y="2241096"/>
            <a:chExt cx="2869942" cy="2553996"/>
          </a:xfrm>
        </p:grpSpPr>
        <p:sp>
          <p:nvSpPr>
            <p:cNvPr id="24" name="椭圆 23">
              <a:extLst>
                <a:ext uri="{FF2B5EF4-FFF2-40B4-BE49-F238E27FC236}">
                  <a16:creationId xmlns="" xmlns:a16="http://schemas.microsoft.com/office/drawing/2014/main" id="{9E049278-D065-4EF6-A9D1-2851AC185C44}"/>
                </a:ext>
              </a:extLst>
            </p:cNvPr>
            <p:cNvSpPr/>
            <p:nvPr/>
          </p:nvSpPr>
          <p:spPr>
            <a:xfrm>
              <a:off x="3548970" y="2241096"/>
              <a:ext cx="465137" cy="46355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noProof="1">
                  <a:latin typeface="Calibri" panose="020F0502020204030204" pitchFamily="34" charset="0"/>
                  <a:ea typeface="微软雅黑" panose="020B0503020204020204" pitchFamily="34" charset="-122"/>
                  <a:cs typeface="Calibri" panose="020F0502020204030204" pitchFamily="34" charset="0"/>
                </a:rPr>
                <a:t>1</a:t>
              </a:r>
              <a:endParaRPr lang="zh-CN" altLang="en-US" sz="2400" b="1" noProof="1">
                <a:latin typeface="Calibri" panose="020F0502020204030204" pitchFamily="34" charset="0"/>
                <a:ea typeface="微软雅黑" panose="020B0503020204020204" pitchFamily="34" charset="-122"/>
                <a:cs typeface="Calibri" panose="020F0502020204030204" pitchFamily="34" charset="0"/>
              </a:endParaRPr>
            </a:p>
          </p:txBody>
        </p:sp>
        <p:sp>
          <p:nvSpPr>
            <p:cNvPr id="25" name="椭圆 24">
              <a:extLst>
                <a:ext uri="{FF2B5EF4-FFF2-40B4-BE49-F238E27FC236}">
                  <a16:creationId xmlns="" xmlns:a16="http://schemas.microsoft.com/office/drawing/2014/main" id="{59FC7CFC-2F56-4F90-B31F-1A31B3A80E07}"/>
                </a:ext>
              </a:extLst>
            </p:cNvPr>
            <p:cNvSpPr/>
            <p:nvPr/>
          </p:nvSpPr>
          <p:spPr>
            <a:xfrm>
              <a:off x="3548970" y="2898321"/>
              <a:ext cx="465137" cy="465138"/>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noProof="1">
                  <a:latin typeface="Calibri" panose="020F0502020204030204" pitchFamily="34" charset="0"/>
                  <a:ea typeface="微软雅黑" panose="020B0503020204020204" pitchFamily="34" charset="-122"/>
                  <a:cs typeface="Calibri" panose="020F0502020204030204" pitchFamily="34" charset="0"/>
                </a:rPr>
                <a:t>2</a:t>
              </a:r>
              <a:endParaRPr lang="zh-CN" altLang="en-US" sz="2400" b="1" noProof="1">
                <a:latin typeface="Calibri" panose="020F0502020204030204" pitchFamily="34" charset="0"/>
                <a:ea typeface="微软雅黑" panose="020B0503020204020204" pitchFamily="34" charset="-122"/>
                <a:cs typeface="Calibri" panose="020F0502020204030204" pitchFamily="34" charset="0"/>
              </a:endParaRPr>
            </a:p>
          </p:txBody>
        </p:sp>
        <p:sp>
          <p:nvSpPr>
            <p:cNvPr id="26" name="椭圆 25">
              <a:extLst>
                <a:ext uri="{FF2B5EF4-FFF2-40B4-BE49-F238E27FC236}">
                  <a16:creationId xmlns="" xmlns:a16="http://schemas.microsoft.com/office/drawing/2014/main" id="{4891D17E-1954-4C05-8593-C9116C064340}"/>
                </a:ext>
              </a:extLst>
            </p:cNvPr>
            <p:cNvSpPr/>
            <p:nvPr/>
          </p:nvSpPr>
          <p:spPr>
            <a:xfrm>
              <a:off x="3548970" y="3557134"/>
              <a:ext cx="465137" cy="46355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noProof="1">
                  <a:latin typeface="Calibri" panose="020F0502020204030204" pitchFamily="34" charset="0"/>
                  <a:ea typeface="微软雅黑" panose="020B0503020204020204" pitchFamily="34" charset="-122"/>
                  <a:cs typeface="Calibri" panose="020F0502020204030204" pitchFamily="34" charset="0"/>
                </a:rPr>
                <a:t>3</a:t>
              </a:r>
              <a:endParaRPr lang="zh-CN" altLang="en-US" sz="2400" b="1" noProof="1">
                <a:latin typeface="Calibri" panose="020F0502020204030204" pitchFamily="34" charset="0"/>
                <a:ea typeface="微软雅黑" panose="020B0503020204020204" pitchFamily="34" charset="-122"/>
                <a:cs typeface="Calibri" panose="020F0502020204030204" pitchFamily="34" charset="0"/>
              </a:endParaRPr>
            </a:p>
          </p:txBody>
        </p:sp>
        <p:sp>
          <p:nvSpPr>
            <p:cNvPr id="27" name="椭圆 26">
              <a:extLst>
                <a:ext uri="{FF2B5EF4-FFF2-40B4-BE49-F238E27FC236}">
                  <a16:creationId xmlns="" xmlns:a16="http://schemas.microsoft.com/office/drawing/2014/main" id="{6F676951-E16A-4845-A8F0-90F19B9F5349}"/>
                </a:ext>
              </a:extLst>
            </p:cNvPr>
            <p:cNvSpPr/>
            <p:nvPr/>
          </p:nvSpPr>
          <p:spPr>
            <a:xfrm>
              <a:off x="3548970" y="4214359"/>
              <a:ext cx="465137" cy="465137"/>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ltLang="zh-CN" sz="2400" b="1" noProof="1">
                  <a:latin typeface="Calibri" panose="020F0502020204030204" pitchFamily="34" charset="0"/>
                  <a:ea typeface="微软雅黑" panose="020B0503020204020204" pitchFamily="34" charset="-122"/>
                  <a:cs typeface="Calibri" panose="020F0502020204030204" pitchFamily="34" charset="0"/>
                </a:rPr>
                <a:t>4</a:t>
              </a:r>
              <a:endParaRPr lang="zh-CN" altLang="en-US" sz="2400" b="1" noProof="1">
                <a:latin typeface="Calibri" panose="020F0502020204030204" pitchFamily="34" charset="0"/>
                <a:ea typeface="微软雅黑" panose="020B0503020204020204" pitchFamily="34" charset="-122"/>
                <a:cs typeface="Calibri" panose="020F0502020204030204" pitchFamily="34" charset="0"/>
              </a:endParaRPr>
            </a:p>
          </p:txBody>
        </p:sp>
        <p:cxnSp>
          <p:nvCxnSpPr>
            <p:cNvPr id="28" name="直接连接符 27">
              <a:extLst>
                <a:ext uri="{FF2B5EF4-FFF2-40B4-BE49-F238E27FC236}">
                  <a16:creationId xmlns="" xmlns:a16="http://schemas.microsoft.com/office/drawing/2014/main" id="{B39C3901-99F2-47EB-AD72-3DF5ABB08A78}"/>
                </a:ext>
              </a:extLst>
            </p:cNvPr>
            <p:cNvCxnSpPr>
              <a:cxnSpLocks/>
            </p:cNvCxnSpPr>
            <p:nvPr/>
          </p:nvCxnSpPr>
          <p:spPr>
            <a:xfrm>
              <a:off x="3548970" y="2756090"/>
              <a:ext cx="2678194" cy="0"/>
            </a:xfrm>
            <a:prstGeom prst="line">
              <a:avLst/>
            </a:prstGeom>
            <a:ln w="12700">
              <a:solidFill>
                <a:srgbClr val="2B80A5"/>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 xmlns:a16="http://schemas.microsoft.com/office/drawing/2014/main" id="{3A4535DE-BEE5-4654-80FA-1953FEBD0AFA}"/>
                </a:ext>
              </a:extLst>
            </p:cNvPr>
            <p:cNvSpPr/>
            <p:nvPr/>
          </p:nvSpPr>
          <p:spPr>
            <a:xfrm>
              <a:off x="4239294" y="2275928"/>
              <a:ext cx="2179618" cy="432784"/>
            </a:xfrm>
            <a:prstGeom prst="rect">
              <a:avLst/>
            </a:prstGeom>
          </p:spPr>
          <p:txBody>
            <a:bodyPr wrap="square">
              <a:spAutoFit/>
            </a:bodyPr>
            <a:lstStyle/>
            <a:p>
              <a:pPr>
                <a:defRPr/>
              </a:pPr>
              <a:r>
                <a:rPr lang="vi-VN" altLang="zh-CN" sz="28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KHỞI ĐỘNG</a:t>
              </a:r>
              <a:endParaRPr lang="zh-CN" altLang="en-US" sz="12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0" name="矩形 29">
              <a:extLst>
                <a:ext uri="{FF2B5EF4-FFF2-40B4-BE49-F238E27FC236}">
                  <a16:creationId xmlns="" xmlns:a16="http://schemas.microsoft.com/office/drawing/2014/main" id="{B36C0091-F4BA-4A27-8461-58E7160CA4F1}"/>
                </a:ext>
              </a:extLst>
            </p:cNvPr>
            <p:cNvSpPr/>
            <p:nvPr/>
          </p:nvSpPr>
          <p:spPr>
            <a:xfrm>
              <a:off x="4239294" y="2921289"/>
              <a:ext cx="2179618" cy="432784"/>
            </a:xfrm>
            <a:prstGeom prst="rect">
              <a:avLst/>
            </a:prstGeom>
          </p:spPr>
          <p:txBody>
            <a:bodyPr wrap="square">
              <a:spAutoFit/>
            </a:bodyPr>
            <a:lstStyle/>
            <a:p>
              <a:pPr lvl="0">
                <a:defRPr/>
              </a:pPr>
              <a:r>
                <a:rPr lang="vi-VN" altLang="zh-CN" sz="28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KHÁM PHÁ</a:t>
              </a:r>
              <a:endParaRPr lang="zh-CN" altLang="en-US" sz="12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1" name="矩形 30">
              <a:extLst>
                <a:ext uri="{FF2B5EF4-FFF2-40B4-BE49-F238E27FC236}">
                  <a16:creationId xmlns="" xmlns:a16="http://schemas.microsoft.com/office/drawing/2014/main" id="{07FCA1D4-57CA-4CAF-8013-77FAD5312D26}"/>
                </a:ext>
              </a:extLst>
            </p:cNvPr>
            <p:cNvSpPr/>
            <p:nvPr/>
          </p:nvSpPr>
          <p:spPr>
            <a:xfrm>
              <a:off x="4239294" y="3590079"/>
              <a:ext cx="2179618" cy="432784"/>
            </a:xfrm>
            <a:prstGeom prst="rect">
              <a:avLst/>
            </a:prstGeom>
          </p:spPr>
          <p:txBody>
            <a:bodyPr wrap="square">
              <a:spAutoFit/>
            </a:bodyPr>
            <a:lstStyle/>
            <a:p>
              <a:pPr lvl="0">
                <a:defRPr/>
              </a:pPr>
              <a:r>
                <a:rPr lang="vi-VN" altLang="zh-CN" sz="28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LUYỆN TẬP</a:t>
              </a:r>
              <a:endParaRPr lang="zh-CN" altLang="en-US" sz="12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32" name="矩形 31">
              <a:extLst>
                <a:ext uri="{FF2B5EF4-FFF2-40B4-BE49-F238E27FC236}">
                  <a16:creationId xmlns="" xmlns:a16="http://schemas.microsoft.com/office/drawing/2014/main" id="{C73C218C-8D9C-4C02-B659-C1769BFA5B8F}"/>
                </a:ext>
              </a:extLst>
            </p:cNvPr>
            <p:cNvSpPr/>
            <p:nvPr/>
          </p:nvSpPr>
          <p:spPr>
            <a:xfrm>
              <a:off x="4239294" y="4250408"/>
              <a:ext cx="2179618" cy="432784"/>
            </a:xfrm>
            <a:prstGeom prst="rect">
              <a:avLst/>
            </a:prstGeom>
          </p:spPr>
          <p:txBody>
            <a:bodyPr wrap="square">
              <a:spAutoFit/>
            </a:bodyPr>
            <a:lstStyle/>
            <a:p>
              <a:pPr lvl="0">
                <a:defRPr/>
              </a:pPr>
              <a:r>
                <a:rPr lang="vi-VN" altLang="zh-CN" sz="28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VẬN DỤNG</a:t>
              </a:r>
              <a:endParaRPr lang="zh-CN" altLang="en-US" sz="1200" b="1" spc="300" noProof="1">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cxnSp>
          <p:nvCxnSpPr>
            <p:cNvPr id="33" name="直接连接符 32">
              <a:extLst>
                <a:ext uri="{FF2B5EF4-FFF2-40B4-BE49-F238E27FC236}">
                  <a16:creationId xmlns="" xmlns:a16="http://schemas.microsoft.com/office/drawing/2014/main" id="{1DC22677-1560-44BC-8530-FCB9F4C1C7AF}"/>
                </a:ext>
              </a:extLst>
            </p:cNvPr>
            <p:cNvCxnSpPr>
              <a:cxnSpLocks/>
            </p:cNvCxnSpPr>
            <p:nvPr/>
          </p:nvCxnSpPr>
          <p:spPr>
            <a:xfrm flipV="1">
              <a:off x="3548970" y="4109985"/>
              <a:ext cx="2678195" cy="1"/>
            </a:xfrm>
            <a:prstGeom prst="line">
              <a:avLst/>
            </a:prstGeom>
            <a:ln w="12700">
              <a:solidFill>
                <a:srgbClr val="2B80A5"/>
              </a:solidFill>
            </a:ln>
          </p:spPr>
          <p:style>
            <a:lnRef idx="1">
              <a:schemeClr val="accent1"/>
            </a:lnRef>
            <a:fillRef idx="0">
              <a:schemeClr val="accent1"/>
            </a:fillRef>
            <a:effectRef idx="0">
              <a:schemeClr val="accent1"/>
            </a:effectRef>
            <a:fontRef idx="minor">
              <a:schemeClr val="tx1"/>
            </a:fontRef>
          </p:style>
        </p:cxnSp>
        <p:cxnSp>
          <p:nvCxnSpPr>
            <p:cNvPr id="34" name="直接连接符 33">
              <a:extLst>
                <a:ext uri="{FF2B5EF4-FFF2-40B4-BE49-F238E27FC236}">
                  <a16:creationId xmlns="" xmlns:a16="http://schemas.microsoft.com/office/drawing/2014/main" id="{191CD0CA-0FB2-404B-8DF8-8F00CAB8272C}"/>
                </a:ext>
              </a:extLst>
            </p:cNvPr>
            <p:cNvCxnSpPr>
              <a:cxnSpLocks/>
            </p:cNvCxnSpPr>
            <p:nvPr/>
          </p:nvCxnSpPr>
          <p:spPr>
            <a:xfrm>
              <a:off x="3548970" y="3441196"/>
              <a:ext cx="2678194" cy="0"/>
            </a:xfrm>
            <a:prstGeom prst="line">
              <a:avLst/>
            </a:prstGeom>
            <a:ln w="12700">
              <a:solidFill>
                <a:srgbClr val="2B80A5"/>
              </a:solidFill>
            </a:ln>
          </p:spPr>
          <p:style>
            <a:lnRef idx="1">
              <a:schemeClr val="accent1"/>
            </a:lnRef>
            <a:fillRef idx="0">
              <a:schemeClr val="accent1"/>
            </a:fillRef>
            <a:effectRef idx="0">
              <a:schemeClr val="accent1"/>
            </a:effectRef>
            <a:fontRef idx="minor">
              <a:schemeClr val="tx1"/>
            </a:fontRef>
          </p:style>
        </p:cxnSp>
        <p:cxnSp>
          <p:nvCxnSpPr>
            <p:cNvPr id="35" name="直接连接符 34">
              <a:extLst>
                <a:ext uri="{FF2B5EF4-FFF2-40B4-BE49-F238E27FC236}">
                  <a16:creationId xmlns="" xmlns:a16="http://schemas.microsoft.com/office/drawing/2014/main" id="{B77E9E84-4FF4-46C3-86BC-9D5E32546CB0}"/>
                </a:ext>
              </a:extLst>
            </p:cNvPr>
            <p:cNvCxnSpPr>
              <a:cxnSpLocks/>
            </p:cNvCxnSpPr>
            <p:nvPr/>
          </p:nvCxnSpPr>
          <p:spPr>
            <a:xfrm flipV="1">
              <a:off x="3548970" y="4795091"/>
              <a:ext cx="2678194" cy="1"/>
            </a:xfrm>
            <a:prstGeom prst="line">
              <a:avLst/>
            </a:prstGeom>
            <a:ln w="12700">
              <a:solidFill>
                <a:srgbClr val="2B80A5"/>
              </a:solidFill>
            </a:ln>
          </p:spPr>
          <p:style>
            <a:lnRef idx="1">
              <a:schemeClr val="accent1"/>
            </a:lnRef>
            <a:fillRef idx="0">
              <a:schemeClr val="accent1"/>
            </a:fillRef>
            <a:effectRef idx="0">
              <a:schemeClr val="accent1"/>
            </a:effectRef>
            <a:fontRef idx="minor">
              <a:schemeClr val="tx1"/>
            </a:fontRef>
          </p:style>
        </p:cxnSp>
      </p:grpSp>
      <p:cxnSp>
        <p:nvCxnSpPr>
          <p:cNvPr id="39" name="直接连接符 38">
            <a:extLst>
              <a:ext uri="{FF2B5EF4-FFF2-40B4-BE49-F238E27FC236}">
                <a16:creationId xmlns="" xmlns:a16="http://schemas.microsoft.com/office/drawing/2014/main" id="{91EA8936-4393-4542-BEC6-1F0384DA4EEC}"/>
              </a:ext>
            </a:extLst>
          </p:cNvPr>
          <p:cNvCxnSpPr>
            <a:cxnSpLocks/>
          </p:cNvCxnSpPr>
          <p:nvPr/>
        </p:nvCxnSpPr>
        <p:spPr>
          <a:xfrm flipV="1">
            <a:off x="4710999" y="1250953"/>
            <a:ext cx="0" cy="3500502"/>
          </a:xfrm>
          <a:prstGeom prst="line">
            <a:avLst/>
          </a:prstGeom>
          <a:ln w="19050">
            <a:solidFill>
              <a:srgbClr val="2B80A5"/>
            </a:solidFill>
          </a:ln>
        </p:spPr>
        <p:style>
          <a:lnRef idx="1">
            <a:schemeClr val="accent1"/>
          </a:lnRef>
          <a:fillRef idx="0">
            <a:schemeClr val="accent1"/>
          </a:fillRef>
          <a:effectRef idx="0">
            <a:schemeClr val="accent1"/>
          </a:effectRef>
          <a:fontRef idx="minor">
            <a:schemeClr val="tx1"/>
          </a:fontRef>
        </p:style>
      </p:cxnSp>
      <p:sp>
        <p:nvSpPr>
          <p:cNvPr id="41" name="TextBox 4">
            <a:extLst>
              <a:ext uri="{FF2B5EF4-FFF2-40B4-BE49-F238E27FC236}">
                <a16:creationId xmlns="" xmlns:a16="http://schemas.microsoft.com/office/drawing/2014/main" id="{DB0FB54D-6E3B-4583-BE51-F5FD9427BC12}"/>
              </a:ext>
            </a:extLst>
          </p:cNvPr>
          <p:cNvSpPr txBox="1"/>
          <p:nvPr/>
        </p:nvSpPr>
        <p:spPr>
          <a:xfrm>
            <a:off x="3449791" y="1060296"/>
            <a:ext cx="1015663" cy="3760005"/>
          </a:xfrm>
          <a:prstGeom prst="rect">
            <a:avLst/>
          </a:prstGeom>
          <a:noFill/>
        </p:spPr>
        <p:txBody>
          <a:bodyPr vert="eaVert" wrap="none" rtlCol="0">
            <a:spAutoFit/>
          </a:bodyPr>
          <a:lstStyle/>
          <a:p>
            <a:pPr algn="ctr"/>
            <a:r>
              <a:rPr lang="vi-VN" altLang="zh-CN" sz="5400" b="1" spc="600" dirty="0">
                <a:solidFill>
                  <a:srgbClr val="2B80A5"/>
                </a:solidFill>
                <a:latin typeface="Calibri" panose="020F0502020204030204" pitchFamily="34" charset="0"/>
                <a:ea typeface="微软雅黑" panose="020B0503020204020204" pitchFamily="34" charset="-122"/>
                <a:cs typeface="Calibri" panose="020F0502020204030204" pitchFamily="34" charset="0"/>
              </a:rPr>
              <a:t>NỘI DUNG</a:t>
            </a:r>
            <a:endParaRPr lang="en-US" altLang="zh-CN" sz="5400" b="1" spc="600" dirty="0">
              <a:solidFill>
                <a:srgbClr val="2B80A5"/>
              </a:solidFill>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49522698"/>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8" fill="hold" nodeType="afterEffect" p14:presetBounceEnd="70000">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14:bounceEnd="70000">
                                          <p:cBhvr additive="base">
                                            <p:cTn id="27" dur="1250" fill="hold"/>
                                            <p:tgtEl>
                                              <p:spTgt spid="23"/>
                                            </p:tgtEl>
                                            <p:attrNameLst>
                                              <p:attrName>ppt_x</p:attrName>
                                            </p:attrNameLst>
                                          </p:cBhvr>
                                          <p:tavLst>
                                            <p:tav tm="0">
                                              <p:val>
                                                <p:strVal val="0-#ppt_w/2"/>
                                              </p:val>
                                            </p:tav>
                                            <p:tav tm="100000">
                                              <p:val>
                                                <p:strVal val="#ppt_x"/>
                                              </p:val>
                                            </p:tav>
                                          </p:tavLst>
                                        </p:anim>
                                        <p:anim calcmode="lin" valueType="num" p14:bounceEnd="70000">
                                          <p:cBhvr additive="base">
                                            <p:cTn id="28" dur="12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750"/>
                                            <p:tgtEl>
                                              <p:spTgt spid="2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up)">
                                          <p:cBhvr>
                                            <p:cTn id="17" dur="500"/>
                                            <p:tgtEl>
                                              <p:spTgt spid="39"/>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1000"/>
                                            <p:tgtEl>
                                              <p:spTgt spid="41"/>
                                            </p:tgtEl>
                                          </p:cBhvr>
                                        </p:animEffect>
                                        <p:anim calcmode="lin" valueType="num">
                                          <p:cBhvr>
                                            <p:cTn id="22" dur="1000" fill="hold"/>
                                            <p:tgtEl>
                                              <p:spTgt spid="41"/>
                                            </p:tgtEl>
                                            <p:attrNameLst>
                                              <p:attrName>ppt_x</p:attrName>
                                            </p:attrNameLst>
                                          </p:cBhvr>
                                          <p:tavLst>
                                            <p:tav tm="0">
                                              <p:val>
                                                <p:strVal val="#ppt_x"/>
                                              </p:val>
                                            </p:tav>
                                            <p:tav tm="100000">
                                              <p:val>
                                                <p:strVal val="#ppt_x"/>
                                              </p:val>
                                            </p:tav>
                                          </p:tavLst>
                                        </p:anim>
                                        <p:anim calcmode="lin" valueType="num">
                                          <p:cBhvr>
                                            <p:cTn id="23" dur="1000" fill="hold"/>
                                            <p:tgtEl>
                                              <p:spTgt spid="4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1250" fill="hold"/>
                                            <p:tgtEl>
                                              <p:spTgt spid="23"/>
                                            </p:tgtEl>
                                            <p:attrNameLst>
                                              <p:attrName>ppt_x</p:attrName>
                                            </p:attrNameLst>
                                          </p:cBhvr>
                                          <p:tavLst>
                                            <p:tav tm="0">
                                              <p:val>
                                                <p:strVal val="0-#ppt_w/2"/>
                                              </p:val>
                                            </p:tav>
                                            <p:tav tm="100000">
                                              <p:val>
                                                <p:strVal val="#ppt_x"/>
                                              </p:val>
                                            </p:tav>
                                          </p:tavLst>
                                        </p:anim>
                                        <p:anim calcmode="lin" valueType="num">
                                          <p:cBhvr additive="base">
                                            <p:cTn id="28" dur="12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3. GIỮ GÌN VÀ PHÁT HUY TT GĐ,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16" name="矩形 15">
            <a:extLst>
              <a:ext uri="{FF2B5EF4-FFF2-40B4-BE49-F238E27FC236}">
                <a16:creationId xmlns="" xmlns:a16="http://schemas.microsoft.com/office/drawing/2014/main" id="{536B98D3-86C4-4209-A741-17425264C6C2}"/>
              </a:ext>
            </a:extLst>
          </p:cNvPr>
          <p:cNvSpPr/>
          <p:nvPr/>
        </p:nvSpPr>
        <p:spPr>
          <a:xfrm>
            <a:off x="909494" y="2416637"/>
            <a:ext cx="4974471" cy="2389380"/>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vi-VN"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Theo em nên làm những việc gì để giữ gìn, phát huy truyền thống tốt đẹp của gia đình, dòng họ?</a:t>
            </a:r>
            <a:endParaRPr lang="en-US" altLang="zh-CN" sz="2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5" name="Rectangle 4">
            <a:extLst>
              <a:ext uri="{FF2B5EF4-FFF2-40B4-BE49-F238E27FC236}">
                <a16:creationId xmlns="" xmlns:a16="http://schemas.microsoft.com/office/drawing/2014/main" id="{7F74C91A-D241-B744-B362-6D034767E99B}"/>
              </a:ext>
            </a:extLst>
          </p:cNvPr>
          <p:cNvSpPr/>
          <p:nvPr/>
        </p:nvSpPr>
        <p:spPr>
          <a:xfrm>
            <a:off x="702365" y="2191351"/>
            <a:ext cx="5393635" cy="3485321"/>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400">
                <a:latin typeface="Open Sans" panose="020B0606030504020204" pitchFamily="34" charset="0"/>
                <a:ea typeface="Open Sans" panose="020B0606030504020204" pitchFamily="34" charset="0"/>
                <a:cs typeface="Open Sans" panose="020B0606030504020204" pitchFamily="34" charset="0"/>
              </a:rPr>
              <a:t>	- Tìm hiểu TT GĐ mình qua việc hỏi han, trò chuyện với ông bà, bố mẹ;</a:t>
            </a:r>
          </a:p>
          <a:p>
            <a:pPr algn="just"/>
            <a:r>
              <a:rPr lang="x-none" sz="2400">
                <a:latin typeface="Open Sans" panose="020B0606030504020204" pitchFamily="34" charset="0"/>
                <a:ea typeface="Open Sans" panose="020B0606030504020204" pitchFamily="34" charset="0"/>
                <a:cs typeface="Open Sans" panose="020B0606030504020204" pitchFamily="34" charset="0"/>
              </a:rPr>
              <a:t>- Tiếp nối truyền thống của gia đình dòng họ bằng những việc làm cụ thể, phù hợp với độ tuổi: chăm học, yêu thương bạn bè và thầy cô, yêu nước, kính trọng người lớn tuổi.</a:t>
            </a:r>
          </a:p>
        </p:txBody>
      </p:sp>
      <p:sp>
        <p:nvSpPr>
          <p:cNvPr id="12" name="Rectangle 11">
            <a:extLst>
              <a:ext uri="{FF2B5EF4-FFF2-40B4-BE49-F238E27FC236}">
                <a16:creationId xmlns="" xmlns:a16="http://schemas.microsoft.com/office/drawing/2014/main" id="{AD9537D3-5B12-6F45-8BF5-E30EF5DF18C3}"/>
              </a:ext>
            </a:extLst>
          </p:cNvPr>
          <p:cNvSpPr/>
          <p:nvPr/>
        </p:nvSpPr>
        <p:spPr>
          <a:xfrm>
            <a:off x="787653" y="2209345"/>
            <a:ext cx="606208" cy="707886"/>
          </a:xfrm>
          <a:prstGeom prst="rect">
            <a:avLst/>
          </a:prstGeom>
        </p:spPr>
        <p:txBody>
          <a:bodyPr wrap="square">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sym typeface="Wingdings" panose="05000000000000000000" pitchFamily="2" charset="2"/>
              </a:rPr>
              <a:t></a:t>
            </a:r>
            <a:endParaRPr lang="en-US" sz="4000" b="1" dirty="0">
              <a:solidFill>
                <a:schemeClr val="bg1"/>
              </a:solidFill>
              <a:latin typeface="Times New Roman" panose="02020603050405020304" pitchFamily="18" charset="0"/>
              <a:cs typeface="Times New Roman" panose="02020603050405020304" pitchFamily="18" charset="0"/>
            </a:endParaRPr>
          </a:p>
        </p:txBody>
      </p:sp>
      <p:pic>
        <p:nvPicPr>
          <p:cNvPr id="10" name="Picture 9" descr="A group of people outside a building&#10;&#10;Description automatically generated with low confidence">
            <a:extLst>
              <a:ext uri="{FF2B5EF4-FFF2-40B4-BE49-F238E27FC236}">
                <a16:creationId xmlns="" xmlns:a16="http://schemas.microsoft.com/office/drawing/2014/main" id="{E7A6F663-64B7-8246-9E30-CF38718FE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635" y="1890367"/>
            <a:ext cx="5080000" cy="3898900"/>
          </a:xfrm>
          <a:prstGeom prst="rect">
            <a:avLst/>
          </a:prstGeom>
        </p:spPr>
      </p:pic>
    </p:spTree>
    <p:extLst>
      <p:ext uri="{BB962C8B-B14F-4D97-AF65-F5344CB8AC3E}">
        <p14:creationId xmlns:p14="http://schemas.microsoft.com/office/powerpoint/2010/main" val="1700720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3">
            <a:extLst>
              <a:ext uri="{FF2B5EF4-FFF2-40B4-BE49-F238E27FC236}">
                <a16:creationId xmlns="" xmlns:a16="http://schemas.microsoft.com/office/drawing/2014/main" id="{846206B2-F2D8-4759-9D8C-C8EDF673CA4A}"/>
              </a:ext>
            </a:extLst>
          </p:cNvPr>
          <p:cNvSpPr txBox="1"/>
          <p:nvPr/>
        </p:nvSpPr>
        <p:spPr>
          <a:xfrm>
            <a:off x="3806631" y="612869"/>
            <a:ext cx="4379130" cy="523220"/>
          </a:xfrm>
          <a:prstGeom prst="rect">
            <a:avLst/>
          </a:prstGeom>
          <a:solidFill>
            <a:srgbClr val="2B80A5"/>
          </a:solidFill>
          <a:ln w="12700">
            <a:solidFill>
              <a:srgbClr val="509872"/>
            </a:solidFill>
          </a:ln>
        </p:spPr>
        <p:txBody>
          <a:bodyPr wrap="square" rtlCol="0">
            <a:spAutoFit/>
          </a:bodyPr>
          <a:lstStyle/>
          <a:p>
            <a:pPr algn="ctr"/>
            <a:r>
              <a:rPr kumimoji="1" lang="vi-VN" altLang="zh-CN"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rPr>
              <a:t>NỘI DUNG BÀI HỌC</a:t>
            </a:r>
            <a:endParaRPr kumimoji="1" lang="zh-CN" altLang="en-US"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 name="Rounded Rectangle 1">
            <a:extLst>
              <a:ext uri="{FF2B5EF4-FFF2-40B4-BE49-F238E27FC236}">
                <a16:creationId xmlns="" xmlns:a16="http://schemas.microsoft.com/office/drawing/2014/main" id="{E2195EC2-5E3A-7F4E-8398-09608C486D06}"/>
              </a:ext>
            </a:extLst>
          </p:cNvPr>
          <p:cNvSpPr/>
          <p:nvPr/>
        </p:nvSpPr>
        <p:spPr>
          <a:xfrm>
            <a:off x="2239098" y="2029732"/>
            <a:ext cx="7713804" cy="1190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a:solidFill>
                  <a:schemeClr val="accent5">
                    <a:lumMod val="50000"/>
                  </a:schemeClr>
                </a:solidFill>
                <a:latin typeface="Calibri" panose="020F0502020204030204" pitchFamily="34" charset="0"/>
                <a:cs typeface="Calibri" panose="020F0502020204030204" pitchFamily="34" charset="0"/>
              </a:rPr>
              <a:t>HOẠT ĐỘNG 4: </a:t>
            </a:r>
          </a:p>
          <a:p>
            <a:pPr algn="ctr"/>
            <a:r>
              <a:rPr lang="x-none" sz="2400" b="1">
                <a:solidFill>
                  <a:schemeClr val="accent5">
                    <a:lumMod val="50000"/>
                  </a:schemeClr>
                </a:solidFill>
                <a:latin typeface="Calibri" panose="020F0502020204030204" pitchFamily="34" charset="0"/>
                <a:cs typeface="Calibri" panose="020F0502020204030204" pitchFamily="34" charset="0"/>
              </a:rPr>
              <a:t>LUYỆN TẬP</a:t>
            </a:r>
          </a:p>
        </p:txBody>
      </p:sp>
    </p:spTree>
    <p:extLst>
      <p:ext uri="{BB962C8B-B14F-4D97-AF65-F5344CB8AC3E}">
        <p14:creationId xmlns:p14="http://schemas.microsoft.com/office/powerpoint/2010/main" val="1904205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 xmlns:a16="http://schemas.microsoft.com/office/drawing/2014/main" id="{8626AAB8-D0E0-AE40-A496-4A80F2B1D0BF}"/>
              </a:ext>
            </a:extLst>
          </p:cNvPr>
          <p:cNvGraphicFramePr/>
          <p:nvPr/>
        </p:nvGraphicFramePr>
        <p:xfrm>
          <a:off x="1352378" y="719666"/>
          <a:ext cx="911379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 xmlns:a16="http://schemas.microsoft.com/office/drawing/2014/main" id="{BF7E8762-60F1-684C-A84B-D2958AE7746A}"/>
              </a:ext>
            </a:extLst>
          </p:cNvPr>
          <p:cNvSpPr/>
          <p:nvPr/>
        </p:nvSpPr>
        <p:spPr>
          <a:xfrm>
            <a:off x="8279027" y="296562"/>
            <a:ext cx="2187146" cy="580768"/>
          </a:xfrm>
          <a:prstGeom prst="rect">
            <a:avLst/>
          </a:prstGeom>
          <a:solidFill>
            <a:srgbClr val="3F8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a:t>BT1</a:t>
            </a:r>
          </a:p>
        </p:txBody>
      </p:sp>
    </p:spTree>
    <p:extLst>
      <p:ext uri="{BB962C8B-B14F-4D97-AF65-F5344CB8AC3E}">
        <p14:creationId xmlns:p14="http://schemas.microsoft.com/office/powerpoint/2010/main" val="284847781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 1">
            <a:extLst>
              <a:ext uri="{FF2B5EF4-FFF2-40B4-BE49-F238E27FC236}">
                <a16:creationId xmlns="" xmlns:a16="http://schemas.microsoft.com/office/drawing/2014/main" id="{C297208F-32FC-954B-B009-92D0FED18F5F}"/>
              </a:ext>
            </a:extLst>
          </p:cNvPr>
          <p:cNvSpPr/>
          <p:nvPr/>
        </p:nvSpPr>
        <p:spPr>
          <a:xfrm>
            <a:off x="3119755" y="3425605"/>
            <a:ext cx="2361565" cy="2361565"/>
          </a:xfrm>
          <a:prstGeom prst="leftCircularArrow">
            <a:avLst>
              <a:gd name="adj1" fmla="val 2872"/>
              <a:gd name="adj2" fmla="val 351158"/>
              <a:gd name="adj3" fmla="val 2126668"/>
              <a:gd name="adj4" fmla="val 9024489"/>
              <a:gd name="adj5" fmla="val 3351"/>
            </a:avLst>
          </a:prstGeom>
          <a:solidFill>
            <a:srgbClr val="F6C780"/>
          </a:solidFill>
          <a:ln w="0">
            <a:solidFill>
              <a:srgbClr val="F6C780"/>
            </a:solidFill>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anchor="t">
            <a:noAutofit/>
          </a:bodyPr>
          <a:lstStyle/>
          <a:p>
            <a:pPr marL="0" marR="0" lvl="0" indent="0" algn="l" defTabSz="914400" rtl="0" eaLnBrk="0" fontAlgn="auto" latinLnBrk="0" hangingPunct="1">
              <a:lnSpc>
                <a:spcPct val="100000"/>
              </a:lnSpc>
              <a:spcBef>
                <a:spcPts val="0"/>
              </a:spcBef>
              <a:spcAft>
                <a:spcPts val="0"/>
              </a:spcAft>
              <a:buClrTx/>
              <a:buSzTx/>
              <a:buFontTx/>
              <a:buNone/>
              <a:defRPr/>
            </a:pPr>
            <a:endParaRPr kumimoji="0" lang="ko-KR" altLang="en-US" sz="2800" b="0" i="0" u="none" strike="noStrike" kern="1200" cap="none" spc="0" normalizeH="0" baseline="0" noProof="0" dirty="0">
              <a:ln>
                <a:noFill/>
              </a:ln>
              <a:solidFill>
                <a:srgbClr val="FFFFFF"/>
              </a:solidFill>
              <a:effectLst/>
              <a:uLnTx/>
              <a:uFillTx/>
              <a:ea typeface="微软雅黑" panose="020B0503020204020204" pitchFamily="34" charset="-122"/>
              <a:cs typeface="+mn-lt"/>
            </a:endParaRPr>
          </a:p>
        </p:txBody>
      </p:sp>
      <p:sp>
        <p:nvSpPr>
          <p:cNvPr id="3" name="形状 16501">
            <a:extLst>
              <a:ext uri="{FF2B5EF4-FFF2-40B4-BE49-F238E27FC236}">
                <a16:creationId xmlns="" xmlns:a16="http://schemas.microsoft.com/office/drawing/2014/main" id="{ED1884CD-9531-AC43-B1A9-28AFB1EA8EFD}"/>
              </a:ext>
            </a:extLst>
          </p:cNvPr>
          <p:cNvSpPr/>
          <p:nvPr/>
        </p:nvSpPr>
        <p:spPr>
          <a:xfrm>
            <a:off x="2581140" y="2210089"/>
            <a:ext cx="2246630" cy="2610723"/>
          </a:xfrm>
          <a:custGeom>
            <a:avLst/>
            <a:gdLst>
              <a:gd name="TX0" fmla="*/ 0 w 1281168"/>
              <a:gd name="TY0" fmla="*/ 105669 h 1056696"/>
              <a:gd name="TX1" fmla="*/ 105669 w 1281168"/>
              <a:gd name="TY1" fmla="*/ 0 h 1056696"/>
              <a:gd name="TX2" fmla="*/ 1175497 w 1281168"/>
              <a:gd name="TY2" fmla="*/ 0 h 1056696"/>
              <a:gd name="TX3" fmla="*/ 1281166 w 1281168"/>
              <a:gd name="TY3" fmla="*/ 105669 h 1056696"/>
              <a:gd name="TX4" fmla="*/ 1281166 w 1281168"/>
              <a:gd name="TY4" fmla="*/ 951025 h 1056696"/>
              <a:gd name="TX5" fmla="*/ 1175497 w 1281168"/>
              <a:gd name="TY5" fmla="*/ 1056694 h 1056696"/>
              <a:gd name="TX6" fmla="*/ 105669 w 1281168"/>
              <a:gd name="TY6" fmla="*/ 1056694 h 1056696"/>
              <a:gd name="TX7" fmla="*/ 0 w 1281168"/>
              <a:gd name="TY7" fmla="*/ 951025 h 1056696"/>
              <a:gd name="TX8" fmla="*/ 0 w 1281168"/>
              <a:gd name="TY8" fmla="*/ 105669 h 1056696"/>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Lst>
            <a:rect l="l" t="t" r="r" b="b"/>
            <a:pathLst>
              <a:path w="1281168" h="1056696">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w="28575" cap="flat" cmpd="sng">
            <a:solidFill>
              <a:srgbClr val="F6C780"/>
            </a:solidFill>
            <a:prstDash val="solid"/>
            <a:round/>
          </a:ln>
        </p:spPr>
        <p:txBody>
          <a:bodyPr vert="horz" wrap="square" lIns="91440" tIns="66040" rIns="66040" bIns="91440" anchor="t">
            <a:noAutofit/>
          </a:bodyPr>
          <a:lstStyle/>
          <a:p>
            <a:pPr marL="228600" marR="0" lvl="0" indent="-228600" algn="l" defTabSz="977900" rtl="0" eaLnBrk="0" fontAlgn="auto" latinLnBrk="0" hangingPunct="1">
              <a:lnSpc>
                <a:spcPct val="90000"/>
              </a:lnSpc>
              <a:spcBef>
                <a:spcPts val="0"/>
              </a:spcBef>
              <a:spcAft>
                <a:spcPts val="300"/>
              </a:spcAft>
              <a:buClr>
                <a:srgbClr val="000000"/>
              </a:buClr>
              <a:buSzTx/>
              <a:buFont typeface="±¼¸²"/>
              <a:buChar char="•"/>
              <a:defRPr/>
            </a:pPr>
            <a:endParaRPr kumimoji="0" lang="ko-KR" altLang="en-US" sz="2800" b="0" i="0" u="none" strike="noStrike" kern="1200" cap="none" spc="0" normalizeH="0" baseline="0" noProof="0" dirty="0">
              <a:ln>
                <a:noFill/>
              </a:ln>
              <a:solidFill>
                <a:srgbClr val="000000"/>
              </a:solidFill>
              <a:effectLst/>
              <a:uLnTx/>
              <a:uFillTx/>
              <a:ea typeface="Arial" panose="020B0604020202020204" pitchFamily="34" charset="0"/>
              <a:cs typeface="+mn-lt"/>
            </a:endParaRPr>
          </a:p>
        </p:txBody>
      </p:sp>
      <p:sp>
        <p:nvSpPr>
          <p:cNvPr id="4" name="形状 16502">
            <a:extLst>
              <a:ext uri="{FF2B5EF4-FFF2-40B4-BE49-F238E27FC236}">
                <a16:creationId xmlns="" xmlns:a16="http://schemas.microsoft.com/office/drawing/2014/main" id="{5C3173AE-5E3C-D840-B431-E101FEE03B60}"/>
              </a:ext>
            </a:extLst>
          </p:cNvPr>
          <p:cNvSpPr/>
          <p:nvPr/>
        </p:nvSpPr>
        <p:spPr>
          <a:xfrm>
            <a:off x="1981065" y="4484897"/>
            <a:ext cx="1723390" cy="685800"/>
          </a:xfrm>
          <a:custGeom>
            <a:avLst/>
            <a:gdLst>
              <a:gd name="TX0" fmla="*/ 0 w 1138816"/>
              <a:gd name="TY0" fmla="*/ 45287 h 452871"/>
              <a:gd name="TX1" fmla="*/ 45287 w 1138816"/>
              <a:gd name="TY1" fmla="*/ 0 h 452871"/>
              <a:gd name="TX2" fmla="*/ 1093527 w 1138816"/>
              <a:gd name="TY2" fmla="*/ 0 h 452871"/>
              <a:gd name="TX3" fmla="*/ 1138814 w 1138816"/>
              <a:gd name="TY3" fmla="*/ 45287 h 452871"/>
              <a:gd name="TX4" fmla="*/ 1138814 w 1138816"/>
              <a:gd name="TY4" fmla="*/ 407582 h 452871"/>
              <a:gd name="TX5" fmla="*/ 1093527 w 1138816"/>
              <a:gd name="TY5" fmla="*/ 452869 h 452871"/>
              <a:gd name="TX6" fmla="*/ 45287 w 1138816"/>
              <a:gd name="TY6" fmla="*/ 452869 h 452871"/>
              <a:gd name="TX7" fmla="*/ 0 w 1138816"/>
              <a:gd name="TY7" fmla="*/ 407582 h 452871"/>
              <a:gd name="TX8" fmla="*/ 0 w 1138816"/>
              <a:gd name="TY8" fmla="*/ 45287 h 452871"/>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Lst>
            <a:rect l="l" t="t" r="r" b="b"/>
            <a:pathLst>
              <a:path w="1138816" h="452871">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F6C781"/>
          </a:solidFill>
          <a:ln w="0">
            <a:noFill/>
          </a:ln>
        </p:spPr>
        <p:txBody>
          <a:bodyPr vert="horz" wrap="square" lIns="60960" tIns="45085" rIns="60960" bIns="45085" anchor="ctr">
            <a:noAutofit/>
          </a:bodyPr>
          <a:lstStyle/>
          <a:p>
            <a:pPr marL="0" marR="0" lvl="0" indent="0" algn="ctr" defTabSz="1111250" rtl="0" eaLnBrk="0" fontAlgn="auto" latinLnBrk="0" hangingPunct="1">
              <a:lnSpc>
                <a:spcPct val="90000"/>
              </a:lnSpc>
              <a:spcBef>
                <a:spcPts val="0"/>
              </a:spcBef>
              <a:spcAft>
                <a:spcPts val="1000"/>
              </a:spcAft>
              <a:buClrTx/>
              <a:buSzTx/>
              <a:buFontTx/>
              <a:buNone/>
              <a:defRPr/>
            </a:pPr>
            <a:r>
              <a:rPr kumimoji="0" lang="vi-VN" altLang="ko-KR" sz="2800" b="0" i="0" u="none" strike="noStrike" kern="1200" cap="none" spc="0" normalizeH="0" baseline="0" noProof="0" dirty="0">
                <a:ln>
                  <a:noFill/>
                </a:ln>
                <a:solidFill>
                  <a:srgbClr val="FFFFFF"/>
                </a:solidFill>
                <a:effectLst/>
                <a:uLnTx/>
                <a:uFillTx/>
                <a:ea typeface="Arial" panose="020B0604020202020204" pitchFamily="34" charset="0"/>
                <a:cs typeface="+mn-lt"/>
              </a:rPr>
              <a:t>TH1</a:t>
            </a:r>
            <a:endParaRPr kumimoji="0" lang="ko-KR" altLang="en-US" sz="2800" b="0" i="0" u="none" strike="noStrike" kern="1200" cap="none" spc="0" normalizeH="0" baseline="0" noProof="0" dirty="0">
              <a:ln>
                <a:noFill/>
              </a:ln>
              <a:solidFill>
                <a:srgbClr val="FFFFFF"/>
              </a:solidFill>
              <a:effectLst/>
              <a:uLnTx/>
              <a:uFillTx/>
              <a:ea typeface="Arial" panose="020B0604020202020204" pitchFamily="34" charset="0"/>
              <a:cs typeface="+mn-lt"/>
            </a:endParaRPr>
          </a:p>
        </p:txBody>
      </p:sp>
      <p:sp>
        <p:nvSpPr>
          <p:cNvPr id="5" name="形状 16503">
            <a:extLst>
              <a:ext uri="{FF2B5EF4-FFF2-40B4-BE49-F238E27FC236}">
                <a16:creationId xmlns="" xmlns:a16="http://schemas.microsoft.com/office/drawing/2014/main" id="{E7212D28-05C3-B248-ABEB-FF431A7FAD26}"/>
              </a:ext>
            </a:extLst>
          </p:cNvPr>
          <p:cNvSpPr/>
          <p:nvPr/>
        </p:nvSpPr>
        <p:spPr>
          <a:xfrm>
            <a:off x="6225722" y="1119912"/>
            <a:ext cx="2642870" cy="2642870"/>
          </a:xfrm>
          <a:prstGeom prst="circularArrow">
            <a:avLst>
              <a:gd name="adj1" fmla="val 2567"/>
              <a:gd name="adj2" fmla="val 311540"/>
              <a:gd name="adj3" fmla="val 19512949"/>
              <a:gd name="adj4" fmla="val 12575511"/>
              <a:gd name="adj5" fmla="val 2994"/>
            </a:avLst>
          </a:prstGeom>
          <a:solidFill>
            <a:srgbClr val="6BAFE1"/>
          </a:solidFill>
          <a:ln w="0">
            <a:solidFill>
              <a:srgbClr val="6BAFE1"/>
            </a:solidFill>
          </a:ln>
        </p:spPr>
        <p:style>
          <a:lnRef idx="2">
            <a:schemeClr val="accent1"/>
          </a:lnRef>
          <a:fillRef idx="0">
            <a:schemeClr val="accent1"/>
          </a:fillRef>
          <a:effectRef idx="1">
            <a:schemeClr val="accent1"/>
          </a:effectRef>
          <a:fontRef idx="minor">
            <a:schemeClr val="tx1"/>
          </a:fontRef>
        </p:style>
        <p:txBody>
          <a:bodyPr vert="horz" wrap="square" lIns="91440" tIns="45720" rIns="91440" bIns="45720" anchor="t">
            <a:noAutofit/>
          </a:bodyPr>
          <a:lstStyle/>
          <a:p>
            <a:pPr marL="0" marR="0" lvl="0" indent="0" algn="l" defTabSz="914400" rtl="0" eaLnBrk="0" fontAlgn="auto" latinLnBrk="0" hangingPunct="1">
              <a:lnSpc>
                <a:spcPct val="100000"/>
              </a:lnSpc>
              <a:spcBef>
                <a:spcPts val="0"/>
              </a:spcBef>
              <a:spcAft>
                <a:spcPts val="0"/>
              </a:spcAft>
              <a:buClrTx/>
              <a:buSzTx/>
              <a:buFontTx/>
              <a:buNone/>
              <a:defRPr/>
            </a:pPr>
            <a:endParaRPr kumimoji="0" lang="ko-KR" altLang="en-US" sz="2800" b="0" i="0" u="none" strike="noStrike" kern="1200" cap="none" spc="0" normalizeH="0" baseline="0" noProof="0" dirty="0">
              <a:ln>
                <a:noFill/>
              </a:ln>
              <a:solidFill>
                <a:srgbClr val="FFFFFF"/>
              </a:solidFill>
              <a:effectLst/>
              <a:uLnTx/>
              <a:uFillTx/>
              <a:ea typeface="微软雅黑" panose="020B0503020204020204" pitchFamily="34" charset="-122"/>
              <a:cs typeface="+mn-lt"/>
            </a:endParaRPr>
          </a:p>
        </p:txBody>
      </p:sp>
      <p:sp>
        <p:nvSpPr>
          <p:cNvPr id="6" name="形状 16504">
            <a:extLst>
              <a:ext uri="{FF2B5EF4-FFF2-40B4-BE49-F238E27FC236}">
                <a16:creationId xmlns="" xmlns:a16="http://schemas.microsoft.com/office/drawing/2014/main" id="{14B1AD4B-F375-FD4D-9E9C-36CD71B5C9C2}"/>
              </a:ext>
            </a:extLst>
          </p:cNvPr>
          <p:cNvSpPr/>
          <p:nvPr/>
        </p:nvSpPr>
        <p:spPr>
          <a:xfrm>
            <a:off x="5049385" y="2209454"/>
            <a:ext cx="2246630" cy="2671229"/>
          </a:xfrm>
          <a:custGeom>
            <a:avLst/>
            <a:gdLst>
              <a:gd name="TX0" fmla="*/ 0 w 1281168"/>
              <a:gd name="TY0" fmla="*/ 105669 h 1056696"/>
              <a:gd name="TX1" fmla="*/ 105669 w 1281168"/>
              <a:gd name="TY1" fmla="*/ 0 h 1056696"/>
              <a:gd name="TX2" fmla="*/ 1175497 w 1281168"/>
              <a:gd name="TY2" fmla="*/ 0 h 1056696"/>
              <a:gd name="TX3" fmla="*/ 1281166 w 1281168"/>
              <a:gd name="TY3" fmla="*/ 105669 h 1056696"/>
              <a:gd name="TX4" fmla="*/ 1281166 w 1281168"/>
              <a:gd name="TY4" fmla="*/ 951025 h 1056696"/>
              <a:gd name="TX5" fmla="*/ 1175497 w 1281168"/>
              <a:gd name="TY5" fmla="*/ 1056694 h 1056696"/>
              <a:gd name="TX6" fmla="*/ 105669 w 1281168"/>
              <a:gd name="TY6" fmla="*/ 1056694 h 1056696"/>
              <a:gd name="TX7" fmla="*/ 0 w 1281168"/>
              <a:gd name="TY7" fmla="*/ 951025 h 1056696"/>
              <a:gd name="TX8" fmla="*/ 0 w 1281168"/>
              <a:gd name="TY8" fmla="*/ 105669 h 1056696"/>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Lst>
            <a:rect l="l" t="t" r="r" b="b"/>
            <a:pathLst>
              <a:path w="1281168" h="1056696">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w="28575" cap="flat" cmpd="sng">
            <a:solidFill>
              <a:srgbClr val="6BAFE1"/>
            </a:solidFill>
            <a:prstDash val="solid"/>
            <a:round/>
          </a:ln>
        </p:spPr>
        <p:txBody>
          <a:bodyPr vert="horz" wrap="square" lIns="66040" tIns="292735" rIns="66040" bIns="66040" anchor="b">
            <a:noAutofit/>
          </a:bodyPr>
          <a:lstStyle/>
          <a:p>
            <a:pPr marL="228600" marR="0" lvl="0" indent="-228600" algn="l" defTabSz="977900" rtl="0" eaLnBrk="0" fontAlgn="auto" latinLnBrk="0" hangingPunct="1">
              <a:lnSpc>
                <a:spcPct val="90000"/>
              </a:lnSpc>
              <a:spcBef>
                <a:spcPts val="0"/>
              </a:spcBef>
              <a:spcAft>
                <a:spcPts val="300"/>
              </a:spcAft>
              <a:buClr>
                <a:srgbClr val="000000"/>
              </a:buClr>
              <a:buSzTx/>
              <a:buFont typeface="±¼¸²"/>
              <a:buChar char="•"/>
              <a:defRPr/>
            </a:pPr>
            <a:endParaRPr kumimoji="0" lang="ko-KR" altLang="en-US" sz="2800" b="0" i="0" u="none" strike="noStrike" kern="1200" cap="none" spc="0" normalizeH="0" baseline="0" noProof="0" dirty="0">
              <a:ln>
                <a:noFill/>
              </a:ln>
              <a:solidFill>
                <a:srgbClr val="000000"/>
              </a:solidFill>
              <a:effectLst/>
              <a:uLnTx/>
              <a:uFillTx/>
              <a:ea typeface="Arial" panose="020B0604020202020204" pitchFamily="34" charset="0"/>
              <a:cs typeface="+mn-lt"/>
            </a:endParaRPr>
          </a:p>
        </p:txBody>
      </p:sp>
      <p:sp>
        <p:nvSpPr>
          <p:cNvPr id="7" name="形状 16505">
            <a:extLst>
              <a:ext uri="{FF2B5EF4-FFF2-40B4-BE49-F238E27FC236}">
                <a16:creationId xmlns="" xmlns:a16="http://schemas.microsoft.com/office/drawing/2014/main" id="{B83E615F-149A-D74F-BDCF-BA1185292840}"/>
              </a:ext>
            </a:extLst>
          </p:cNvPr>
          <p:cNvSpPr/>
          <p:nvPr/>
        </p:nvSpPr>
        <p:spPr>
          <a:xfrm>
            <a:off x="5364027" y="1780171"/>
            <a:ext cx="1723390" cy="685800"/>
          </a:xfrm>
          <a:custGeom>
            <a:avLst/>
            <a:gdLst>
              <a:gd name="TX0" fmla="*/ 0 w 1138816"/>
              <a:gd name="TY0" fmla="*/ 45287 h 452871"/>
              <a:gd name="TX1" fmla="*/ 45287 w 1138816"/>
              <a:gd name="TY1" fmla="*/ 0 h 452871"/>
              <a:gd name="TX2" fmla="*/ 1093527 w 1138816"/>
              <a:gd name="TY2" fmla="*/ 0 h 452871"/>
              <a:gd name="TX3" fmla="*/ 1138814 w 1138816"/>
              <a:gd name="TY3" fmla="*/ 45287 h 452871"/>
              <a:gd name="TX4" fmla="*/ 1138814 w 1138816"/>
              <a:gd name="TY4" fmla="*/ 407582 h 452871"/>
              <a:gd name="TX5" fmla="*/ 1093527 w 1138816"/>
              <a:gd name="TY5" fmla="*/ 452869 h 452871"/>
              <a:gd name="TX6" fmla="*/ 45287 w 1138816"/>
              <a:gd name="TY6" fmla="*/ 452869 h 452871"/>
              <a:gd name="TX7" fmla="*/ 0 w 1138816"/>
              <a:gd name="TY7" fmla="*/ 407582 h 452871"/>
              <a:gd name="TX8" fmla="*/ 0 w 1138816"/>
              <a:gd name="TY8" fmla="*/ 45287 h 452871"/>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Lst>
            <a:rect l="l" t="t" r="r" b="b"/>
            <a:pathLst>
              <a:path w="1138816" h="452871">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6BAFE1"/>
          </a:solidFill>
          <a:ln w="0">
            <a:noFill/>
          </a:ln>
        </p:spPr>
        <p:txBody>
          <a:bodyPr vert="horz" wrap="square" lIns="60960" tIns="45085" rIns="60960" bIns="45085" anchor="ctr">
            <a:noAutofit/>
          </a:bodyPr>
          <a:lstStyle/>
          <a:p>
            <a:pPr marL="0" marR="0" lvl="0" indent="0" algn="ctr" defTabSz="1111250" rtl="0" eaLnBrk="0" fontAlgn="auto" latinLnBrk="0" hangingPunct="1">
              <a:lnSpc>
                <a:spcPct val="90000"/>
              </a:lnSpc>
              <a:spcBef>
                <a:spcPts val="0"/>
              </a:spcBef>
              <a:spcAft>
                <a:spcPts val="1000"/>
              </a:spcAft>
              <a:buClrTx/>
              <a:buSzTx/>
              <a:buFontTx/>
              <a:buNone/>
              <a:defRPr/>
            </a:pPr>
            <a:r>
              <a:rPr kumimoji="0" lang="vi-VN" altLang="ko-KR" sz="2800" b="0" i="0" u="none" strike="noStrike" kern="1200" cap="none" spc="0" normalizeH="0" baseline="0" noProof="0" dirty="0">
                <a:ln>
                  <a:noFill/>
                </a:ln>
                <a:solidFill>
                  <a:srgbClr val="FFFFFF"/>
                </a:solidFill>
                <a:effectLst/>
                <a:uLnTx/>
                <a:uFillTx/>
                <a:ea typeface="Arial" panose="020B0604020202020204" pitchFamily="34" charset="0"/>
                <a:cs typeface="+mn-lt"/>
              </a:rPr>
              <a:t>TH2</a:t>
            </a:r>
            <a:endParaRPr kumimoji="0" lang="ko-KR" altLang="en-US" sz="2800" b="0" i="0" u="none" strike="noStrike" kern="1200" cap="none" spc="0" normalizeH="0" baseline="0" noProof="0" dirty="0">
              <a:ln>
                <a:noFill/>
              </a:ln>
              <a:solidFill>
                <a:srgbClr val="FFFFFF"/>
              </a:solidFill>
              <a:effectLst/>
              <a:uLnTx/>
              <a:uFillTx/>
              <a:ea typeface="Arial" panose="020B0604020202020204" pitchFamily="34" charset="0"/>
              <a:cs typeface="+mn-lt"/>
            </a:endParaRPr>
          </a:p>
        </p:txBody>
      </p:sp>
      <p:sp>
        <p:nvSpPr>
          <p:cNvPr id="8" name="形状 16506">
            <a:extLst>
              <a:ext uri="{FF2B5EF4-FFF2-40B4-BE49-F238E27FC236}">
                <a16:creationId xmlns="" xmlns:a16="http://schemas.microsoft.com/office/drawing/2014/main" id="{F76D8527-1622-F547-9FC0-DABA08819E46}"/>
              </a:ext>
            </a:extLst>
          </p:cNvPr>
          <p:cNvSpPr/>
          <p:nvPr/>
        </p:nvSpPr>
        <p:spPr>
          <a:xfrm>
            <a:off x="7501120" y="2210089"/>
            <a:ext cx="1938655" cy="2629138"/>
          </a:xfrm>
          <a:custGeom>
            <a:avLst/>
            <a:gdLst>
              <a:gd name="TX0" fmla="*/ 0 w 1281168"/>
              <a:gd name="TY0" fmla="*/ 105669 h 1056696"/>
              <a:gd name="TX1" fmla="*/ 105669 w 1281168"/>
              <a:gd name="TY1" fmla="*/ 0 h 1056696"/>
              <a:gd name="TX2" fmla="*/ 1175497 w 1281168"/>
              <a:gd name="TY2" fmla="*/ 0 h 1056696"/>
              <a:gd name="TX3" fmla="*/ 1281166 w 1281168"/>
              <a:gd name="TY3" fmla="*/ 105669 h 1056696"/>
              <a:gd name="TX4" fmla="*/ 1281166 w 1281168"/>
              <a:gd name="TY4" fmla="*/ 951025 h 1056696"/>
              <a:gd name="TX5" fmla="*/ 1175497 w 1281168"/>
              <a:gd name="TY5" fmla="*/ 1056694 h 1056696"/>
              <a:gd name="TX6" fmla="*/ 105669 w 1281168"/>
              <a:gd name="TY6" fmla="*/ 1056694 h 1056696"/>
              <a:gd name="TX7" fmla="*/ 0 w 1281168"/>
              <a:gd name="TY7" fmla="*/ 951025 h 1056696"/>
              <a:gd name="TX8" fmla="*/ 0 w 1281168"/>
              <a:gd name="TY8" fmla="*/ 105669 h 1056696"/>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Lst>
            <a:rect l="l" t="t" r="r" b="b"/>
            <a:pathLst>
              <a:path w="1281168" h="1056696">
                <a:moveTo>
                  <a:pt x="0" y="105669"/>
                </a:moveTo>
                <a:cubicBezTo>
                  <a:pt x="0" y="47310"/>
                  <a:pt x="47310" y="0"/>
                  <a:pt x="105669" y="0"/>
                </a:cubicBezTo>
                <a:lnTo>
                  <a:pt x="1175497" y="0"/>
                </a:lnTo>
                <a:cubicBezTo>
                  <a:pt x="1233856" y="0"/>
                  <a:pt x="1281166" y="47310"/>
                  <a:pt x="1281166" y="105669"/>
                </a:cubicBezTo>
                <a:lnTo>
                  <a:pt x="1281166" y="951025"/>
                </a:lnTo>
                <a:cubicBezTo>
                  <a:pt x="1281166" y="1009384"/>
                  <a:pt x="1233856" y="1056694"/>
                  <a:pt x="1175497" y="1056694"/>
                </a:cubicBezTo>
                <a:lnTo>
                  <a:pt x="105669" y="1056694"/>
                </a:lnTo>
                <a:cubicBezTo>
                  <a:pt x="47310" y="1056694"/>
                  <a:pt x="0" y="1009384"/>
                  <a:pt x="0" y="951025"/>
                </a:cubicBezTo>
                <a:lnTo>
                  <a:pt x="0" y="105669"/>
                </a:lnTo>
                <a:close/>
              </a:path>
            </a:pathLst>
          </a:custGeom>
          <a:ln w="28575" cap="flat" cmpd="sng">
            <a:solidFill>
              <a:srgbClr val="F6C780"/>
            </a:solidFill>
            <a:prstDash val="solid"/>
            <a:round/>
          </a:ln>
        </p:spPr>
        <p:txBody>
          <a:bodyPr vert="horz" wrap="square" lIns="91440" tIns="66040" rIns="66040" bIns="91440" anchor="t">
            <a:noAutofit/>
          </a:bodyPr>
          <a:lstStyle/>
          <a:p>
            <a:pPr marL="228600" marR="0" lvl="0" indent="-228600" algn="l" defTabSz="977900" rtl="0" eaLnBrk="0" fontAlgn="auto" latinLnBrk="0" hangingPunct="1">
              <a:lnSpc>
                <a:spcPct val="90000"/>
              </a:lnSpc>
              <a:spcBef>
                <a:spcPts val="0"/>
              </a:spcBef>
              <a:spcAft>
                <a:spcPts val="300"/>
              </a:spcAft>
              <a:buClr>
                <a:srgbClr val="000000"/>
              </a:buClr>
              <a:buSzTx/>
              <a:buFont typeface="±¼¸²"/>
              <a:buChar char="•"/>
              <a:defRPr/>
            </a:pPr>
            <a:endParaRPr kumimoji="0" lang="ko-KR" altLang="en-US" sz="2800" b="0" i="0" u="none" strike="noStrike" kern="1200" cap="none" spc="0" normalizeH="0" baseline="0" noProof="0" dirty="0">
              <a:ln>
                <a:noFill/>
              </a:ln>
              <a:solidFill>
                <a:srgbClr val="000000"/>
              </a:solidFill>
              <a:effectLst/>
              <a:uLnTx/>
              <a:uFillTx/>
              <a:ea typeface="Arial" panose="020B0604020202020204" pitchFamily="34" charset="0"/>
              <a:cs typeface="+mn-lt"/>
            </a:endParaRPr>
          </a:p>
        </p:txBody>
      </p:sp>
      <p:sp>
        <p:nvSpPr>
          <p:cNvPr id="9" name="形状 16507">
            <a:extLst>
              <a:ext uri="{FF2B5EF4-FFF2-40B4-BE49-F238E27FC236}">
                <a16:creationId xmlns="" xmlns:a16="http://schemas.microsoft.com/office/drawing/2014/main" id="{141FAD18-AF5C-3A44-BC22-BD689D54F5F4}"/>
              </a:ext>
            </a:extLst>
          </p:cNvPr>
          <p:cNvSpPr/>
          <p:nvPr/>
        </p:nvSpPr>
        <p:spPr>
          <a:xfrm>
            <a:off x="8667445" y="4496327"/>
            <a:ext cx="1723390" cy="685800"/>
          </a:xfrm>
          <a:custGeom>
            <a:avLst/>
            <a:gdLst>
              <a:gd name="TX0" fmla="*/ 0 w 1138816"/>
              <a:gd name="TY0" fmla="*/ 45287 h 452871"/>
              <a:gd name="TX1" fmla="*/ 45287 w 1138816"/>
              <a:gd name="TY1" fmla="*/ 0 h 452871"/>
              <a:gd name="TX2" fmla="*/ 1093527 w 1138816"/>
              <a:gd name="TY2" fmla="*/ 0 h 452871"/>
              <a:gd name="TX3" fmla="*/ 1138814 w 1138816"/>
              <a:gd name="TY3" fmla="*/ 45287 h 452871"/>
              <a:gd name="TX4" fmla="*/ 1138814 w 1138816"/>
              <a:gd name="TY4" fmla="*/ 407582 h 452871"/>
              <a:gd name="TX5" fmla="*/ 1093527 w 1138816"/>
              <a:gd name="TY5" fmla="*/ 452869 h 452871"/>
              <a:gd name="TX6" fmla="*/ 45287 w 1138816"/>
              <a:gd name="TY6" fmla="*/ 452869 h 452871"/>
              <a:gd name="TX7" fmla="*/ 0 w 1138816"/>
              <a:gd name="TY7" fmla="*/ 407582 h 452871"/>
              <a:gd name="TX8" fmla="*/ 0 w 1138816"/>
              <a:gd name="TY8" fmla="*/ 45287 h 452871"/>
            </a:gdLst>
            <a:ahLst/>
            <a:cxnLst>
              <a:cxn ang="0">
                <a:pos x="TX0" y="TY0"/>
              </a:cxn>
              <a:cxn ang="0">
                <a:pos x="TX1" y="TY1"/>
              </a:cxn>
              <a:cxn ang="0">
                <a:pos x="TX2" y="TY2"/>
              </a:cxn>
              <a:cxn ang="0">
                <a:pos x="TX3" y="TY3"/>
              </a:cxn>
              <a:cxn ang="0">
                <a:pos x="TX4" y="TY4"/>
              </a:cxn>
              <a:cxn ang="0">
                <a:pos x="TX5" y="TY5"/>
              </a:cxn>
              <a:cxn ang="0">
                <a:pos x="TX6" y="TY6"/>
              </a:cxn>
              <a:cxn ang="0">
                <a:pos x="TX7" y="TY7"/>
              </a:cxn>
              <a:cxn ang="0">
                <a:pos x="TX8" y="TY8"/>
              </a:cxn>
            </a:cxnLst>
            <a:rect l="l" t="t" r="r" b="b"/>
            <a:pathLst>
              <a:path w="1138816" h="452871">
                <a:moveTo>
                  <a:pt x="0" y="45287"/>
                </a:moveTo>
                <a:cubicBezTo>
                  <a:pt x="0" y="20276"/>
                  <a:pt x="20276" y="0"/>
                  <a:pt x="45287" y="0"/>
                </a:cubicBezTo>
                <a:lnTo>
                  <a:pt x="1093527" y="0"/>
                </a:lnTo>
                <a:cubicBezTo>
                  <a:pt x="1118538" y="0"/>
                  <a:pt x="1138814" y="20276"/>
                  <a:pt x="1138814" y="45287"/>
                </a:cubicBezTo>
                <a:lnTo>
                  <a:pt x="1138814" y="407582"/>
                </a:lnTo>
                <a:cubicBezTo>
                  <a:pt x="1138814" y="432593"/>
                  <a:pt x="1118538" y="452869"/>
                  <a:pt x="1093527" y="452869"/>
                </a:cubicBezTo>
                <a:lnTo>
                  <a:pt x="45287" y="452869"/>
                </a:lnTo>
                <a:cubicBezTo>
                  <a:pt x="20276" y="452869"/>
                  <a:pt x="0" y="432593"/>
                  <a:pt x="0" y="407582"/>
                </a:cubicBezTo>
                <a:lnTo>
                  <a:pt x="0" y="45287"/>
                </a:lnTo>
                <a:close/>
              </a:path>
            </a:pathLst>
          </a:custGeom>
          <a:solidFill>
            <a:srgbClr val="F6C780"/>
          </a:solidFill>
          <a:ln w="0">
            <a:noFill/>
          </a:ln>
        </p:spPr>
        <p:txBody>
          <a:bodyPr vert="horz" wrap="square" lIns="60960" tIns="45085" rIns="60960" bIns="45085" anchor="ctr">
            <a:noAutofit/>
          </a:bodyPr>
          <a:lstStyle/>
          <a:p>
            <a:pPr marL="0" marR="0" lvl="0" indent="0" algn="ctr" defTabSz="1111250" rtl="0" eaLnBrk="0" fontAlgn="auto" latinLnBrk="0" hangingPunct="1">
              <a:lnSpc>
                <a:spcPct val="90000"/>
              </a:lnSpc>
              <a:spcBef>
                <a:spcPts val="0"/>
              </a:spcBef>
              <a:spcAft>
                <a:spcPts val="1000"/>
              </a:spcAft>
              <a:buClrTx/>
              <a:buSzTx/>
              <a:buFontTx/>
              <a:buNone/>
              <a:defRPr/>
            </a:pPr>
            <a:r>
              <a:rPr kumimoji="0" lang="vi-VN" altLang="ko-KR" sz="2800" b="0" i="0" u="none" strike="noStrike" kern="1200" cap="none" spc="0" normalizeH="0" baseline="0" noProof="0" dirty="0">
                <a:ln>
                  <a:noFill/>
                </a:ln>
                <a:solidFill>
                  <a:srgbClr val="FFFFFF"/>
                </a:solidFill>
                <a:effectLst/>
                <a:uLnTx/>
                <a:uFillTx/>
                <a:ea typeface="Arial" panose="020B0604020202020204" pitchFamily="34" charset="0"/>
                <a:cs typeface="+mn-lt"/>
              </a:rPr>
              <a:t>TH3</a:t>
            </a:r>
            <a:endParaRPr kumimoji="0" lang="ko-KR" altLang="en-US" sz="2800" b="0" i="0" u="none" strike="noStrike" kern="1200" cap="none" spc="0" normalizeH="0" baseline="0" noProof="0" dirty="0">
              <a:ln>
                <a:noFill/>
              </a:ln>
              <a:solidFill>
                <a:srgbClr val="FFFFFF"/>
              </a:solidFill>
              <a:effectLst/>
              <a:uLnTx/>
              <a:uFillTx/>
              <a:ea typeface="Arial" panose="020B0604020202020204" pitchFamily="34" charset="0"/>
              <a:cs typeface="+mn-lt"/>
            </a:endParaRPr>
          </a:p>
        </p:txBody>
      </p:sp>
      <p:sp>
        <p:nvSpPr>
          <p:cNvPr id="11" name="文本框 28">
            <a:extLst>
              <a:ext uri="{FF2B5EF4-FFF2-40B4-BE49-F238E27FC236}">
                <a16:creationId xmlns="" xmlns:a16="http://schemas.microsoft.com/office/drawing/2014/main" id="{768982CF-393B-1049-9415-FC1CDE7C6A2F}"/>
              </a:ext>
            </a:extLst>
          </p:cNvPr>
          <p:cNvSpPr txBox="1"/>
          <p:nvPr/>
        </p:nvSpPr>
        <p:spPr>
          <a:xfrm>
            <a:off x="7517630" y="2403650"/>
            <a:ext cx="1894842" cy="1570943"/>
          </a:xfrm>
          <a:prstGeom prst="rect">
            <a:avLst/>
          </a:prstGeom>
          <a:noFill/>
          <a:ln w="0">
            <a:noFill/>
          </a:ln>
        </p:spPr>
        <p:txBody>
          <a:bodyPr vert="horz" wrap="square" lIns="89535" tIns="46355" rIns="89535" bIns="46355" anchor="t">
            <a:spAutoFit/>
          </a:bodyPr>
          <a:lstStyle/>
          <a:p>
            <a:pPr marL="0" marR="0" lvl="0" indent="0" algn="just" defTabSz="914400" rtl="0" fontAlgn="auto">
              <a:spcBef>
                <a:spcPts val="0"/>
              </a:spcBef>
              <a:spcAft>
                <a:spcPts val="0"/>
              </a:spcAft>
              <a:buClrTx/>
              <a:buSzTx/>
              <a:buFontTx/>
              <a:buNone/>
              <a:defRPr/>
            </a:pPr>
            <a:r>
              <a:rPr kumimoji="0" lang="vi-VN" altLang="zh-CN" sz="2400" u="none" strike="noStrike" kern="1200" cap="none" spc="0" normalizeH="0" baseline="0" noProof="0" dirty="0">
                <a:ln>
                  <a:noFill/>
                </a:ln>
                <a:solidFill>
                  <a:schemeClr val="tx1">
                    <a:lumMod val="95000"/>
                    <a:lumOff val="5000"/>
                  </a:schemeClr>
                </a:solidFill>
                <a:effectLst/>
                <a:uLnTx/>
                <a:uFillTx/>
                <a:latin typeface="Calibri Light" panose="020F0302020204030204" pitchFamily="34" charset="0"/>
                <a:ea typeface="+mn-lt"/>
                <a:cs typeface="Calibri Light" panose="020F0302020204030204" pitchFamily="34" charset="0"/>
                <a:sym typeface="+mn-ea"/>
              </a:rPr>
              <a:t>- Em đồng tình với ý kiến của bạn nào? Vì sao?</a:t>
            </a:r>
            <a:endParaRPr kumimoji="0" lang="zh-CN" altLang="en-US" sz="2400" u="none" strike="noStrike" kern="1200" cap="none" spc="0" normalizeH="0" baseline="0" noProof="0" dirty="0">
              <a:ln>
                <a:noFill/>
              </a:ln>
              <a:solidFill>
                <a:schemeClr val="tx1">
                  <a:lumMod val="95000"/>
                  <a:lumOff val="5000"/>
                </a:schemeClr>
              </a:solidFill>
              <a:effectLst/>
              <a:uLnTx/>
              <a:uFillTx/>
              <a:latin typeface="Calibri Light" panose="020F0302020204030204" pitchFamily="34" charset="0"/>
              <a:ea typeface="+mn-lt"/>
              <a:cs typeface="Calibri Light" panose="020F0302020204030204" pitchFamily="34" charset="0"/>
              <a:sym typeface="+mn-ea"/>
            </a:endParaRPr>
          </a:p>
        </p:txBody>
      </p:sp>
      <p:sp>
        <p:nvSpPr>
          <p:cNvPr id="12" name="文本框 30">
            <a:extLst>
              <a:ext uri="{FF2B5EF4-FFF2-40B4-BE49-F238E27FC236}">
                <a16:creationId xmlns="" xmlns:a16="http://schemas.microsoft.com/office/drawing/2014/main" id="{6FB4D77E-3E8E-4A4B-BE0D-3B7DFF6EE59E}"/>
              </a:ext>
            </a:extLst>
          </p:cNvPr>
          <p:cNvSpPr txBox="1"/>
          <p:nvPr/>
        </p:nvSpPr>
        <p:spPr>
          <a:xfrm>
            <a:off x="5141185" y="2561506"/>
            <a:ext cx="2104348" cy="1940275"/>
          </a:xfrm>
          <a:prstGeom prst="rect">
            <a:avLst/>
          </a:prstGeom>
          <a:noFill/>
          <a:ln w="0">
            <a:noFill/>
          </a:ln>
        </p:spPr>
        <p:txBody>
          <a:bodyPr vert="horz" wrap="square" lIns="89535" tIns="46355" rIns="89535" bIns="46355" anchor="t">
            <a:spAutoFit/>
          </a:bodyPr>
          <a:lstStyle/>
          <a:p>
            <a:pPr marL="0" marR="0" lvl="0" indent="0" algn="just" defTabSz="914400" rtl="0" fontAlgn="auto">
              <a:spcBef>
                <a:spcPts val="0"/>
              </a:spcBef>
              <a:spcAft>
                <a:spcPts val="0"/>
              </a:spcAft>
              <a:buClrTx/>
              <a:buSzTx/>
              <a:buFontTx/>
              <a:buNone/>
              <a:defRPr/>
            </a:pPr>
            <a:r>
              <a:rPr kumimoji="0" lang="vi-VN" altLang="zh-CN" sz="2400" u="none" strike="noStrike" kern="1200" cap="none" spc="0" normalizeH="0" baseline="0" noProof="0" dirty="0">
                <a:ln>
                  <a:noFill/>
                </a:ln>
                <a:solidFill>
                  <a:schemeClr val="tx1">
                    <a:lumMod val="95000"/>
                    <a:lumOff val="5000"/>
                  </a:schemeClr>
                </a:solidFill>
                <a:effectLst/>
                <a:uLnTx/>
                <a:uFillTx/>
                <a:latin typeface="Calibri Light" panose="020F0302020204030204" pitchFamily="34" charset="0"/>
                <a:ea typeface="+mn-lt"/>
                <a:cs typeface="Calibri Light" panose="020F0302020204030204" pitchFamily="34" charset="0"/>
                <a:sym typeface="+mn-ea"/>
              </a:rPr>
              <a:t>- Nếu em là Hải, em sẽ nói với người khuyên em như</a:t>
            </a:r>
            <a:r>
              <a:rPr kumimoji="0" lang="vi-VN" altLang="zh-CN" sz="2400" u="none" strike="noStrike" kern="1200" cap="none" spc="0" normalizeH="0" noProof="0" dirty="0">
                <a:ln>
                  <a:noFill/>
                </a:ln>
                <a:solidFill>
                  <a:schemeClr val="tx1">
                    <a:lumMod val="95000"/>
                    <a:lumOff val="5000"/>
                  </a:schemeClr>
                </a:solidFill>
                <a:effectLst/>
                <a:uLnTx/>
                <a:uFillTx/>
                <a:latin typeface="Calibri Light" panose="020F0302020204030204" pitchFamily="34" charset="0"/>
                <a:ea typeface="+mn-lt"/>
                <a:cs typeface="Calibri Light" panose="020F0302020204030204" pitchFamily="34" charset="0"/>
                <a:sym typeface="+mn-ea"/>
              </a:rPr>
              <a:t> thế nào?</a:t>
            </a:r>
            <a:endParaRPr kumimoji="0" lang="zh-CN" altLang="en-US" sz="2400" u="none" strike="noStrike" kern="1200" cap="none" spc="0" normalizeH="0" baseline="0" noProof="0" dirty="0">
              <a:ln>
                <a:noFill/>
              </a:ln>
              <a:solidFill>
                <a:schemeClr val="tx1">
                  <a:lumMod val="95000"/>
                  <a:lumOff val="5000"/>
                </a:schemeClr>
              </a:solidFill>
              <a:effectLst/>
              <a:uLnTx/>
              <a:uFillTx/>
              <a:latin typeface="Calibri Light" panose="020F0302020204030204" pitchFamily="34" charset="0"/>
              <a:ea typeface="+mn-lt"/>
              <a:cs typeface="Calibri Light" panose="020F0302020204030204" pitchFamily="34" charset="0"/>
              <a:sym typeface="+mn-ea"/>
            </a:endParaRPr>
          </a:p>
        </p:txBody>
      </p:sp>
      <p:sp>
        <p:nvSpPr>
          <p:cNvPr id="13" name="Rectangle 12">
            <a:extLst>
              <a:ext uri="{FF2B5EF4-FFF2-40B4-BE49-F238E27FC236}">
                <a16:creationId xmlns="" xmlns:a16="http://schemas.microsoft.com/office/drawing/2014/main" id="{C1FD03DB-326E-EE4C-9049-1F8B54B89362}"/>
              </a:ext>
            </a:extLst>
          </p:cNvPr>
          <p:cNvSpPr/>
          <p:nvPr/>
        </p:nvSpPr>
        <p:spPr>
          <a:xfrm>
            <a:off x="2688323" y="2271443"/>
            <a:ext cx="1936638" cy="2308324"/>
          </a:xfrm>
          <a:prstGeom prst="rect">
            <a:avLst/>
          </a:prstGeom>
        </p:spPr>
        <p:txBody>
          <a:bodyPr wrap="square">
            <a:spAutoFit/>
          </a:bodyPr>
          <a:lstStyle/>
          <a:p>
            <a:pPr lvl="0" algn="just">
              <a:defRPr/>
            </a:pPr>
            <a:r>
              <a:rPr lang="vi-VN" altLang="zh-CN" sz="2400" dirty="0">
                <a:solidFill>
                  <a:schemeClr val="tx1">
                    <a:lumMod val="95000"/>
                    <a:lumOff val="5000"/>
                  </a:schemeClr>
                </a:solidFill>
                <a:latin typeface="Calibri Light" panose="020F0302020204030204" pitchFamily="34" charset="0"/>
                <a:ea typeface="+mn-lt"/>
                <a:cs typeface="Calibri Light" panose="020F0302020204030204" pitchFamily="34" charset="0"/>
                <a:sym typeface="+mn-ea"/>
              </a:rPr>
              <a:t>- Theo em, Bình cần làm gì để phát huy truyền thống của GĐ, dòng họ? </a:t>
            </a:r>
            <a:endParaRPr lang="en-US" altLang="zh-CN" sz="2400" dirty="0">
              <a:solidFill>
                <a:prstClr val="black">
                  <a:lumMod val="85000"/>
                  <a:lumOff val="15000"/>
                </a:prstClr>
              </a:solidFill>
              <a:latin typeface="Calibri Light" panose="020F0302020204030204" pitchFamily="34" charset="0"/>
              <a:ea typeface="方正黑体简体" panose="02010601030101010101" pitchFamily="2" charset="-122"/>
              <a:cs typeface="Calibri Light" panose="020F0302020204030204" pitchFamily="34" charset="0"/>
            </a:endParaRPr>
          </a:p>
        </p:txBody>
      </p:sp>
      <p:sp>
        <p:nvSpPr>
          <p:cNvPr id="14" name="Rectangle 13">
            <a:extLst>
              <a:ext uri="{FF2B5EF4-FFF2-40B4-BE49-F238E27FC236}">
                <a16:creationId xmlns="" xmlns:a16="http://schemas.microsoft.com/office/drawing/2014/main" id="{25B466A1-D7F2-144D-8AE7-373318B6975B}"/>
              </a:ext>
            </a:extLst>
          </p:cNvPr>
          <p:cNvSpPr/>
          <p:nvPr/>
        </p:nvSpPr>
        <p:spPr>
          <a:xfrm>
            <a:off x="8279027" y="296562"/>
            <a:ext cx="2187146" cy="580768"/>
          </a:xfrm>
          <a:prstGeom prst="rect">
            <a:avLst/>
          </a:prstGeom>
          <a:solidFill>
            <a:srgbClr val="3F88F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a:t>BT2</a:t>
            </a:r>
          </a:p>
        </p:txBody>
      </p:sp>
    </p:spTree>
    <p:extLst>
      <p:ext uri="{BB962C8B-B14F-4D97-AF65-F5344CB8AC3E}">
        <p14:creationId xmlns:p14="http://schemas.microsoft.com/office/powerpoint/2010/main" val="9367381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fltVal val="0"/>
                                          </p:val>
                                        </p:tav>
                                        <p:tav tm="100000">
                                          <p:val>
                                            <p:strVal val="#ppt_w"/>
                                          </p:val>
                                        </p:tav>
                                      </p:tavLst>
                                    </p:anim>
                                    <p:anim calcmode="lin" valueType="num">
                                      <p:cBhvr>
                                        <p:cTn id="30" dur="500" fill="hold"/>
                                        <p:tgtEl>
                                          <p:spTgt spid="7"/>
                                        </p:tgtEl>
                                        <p:attrNameLst>
                                          <p:attrName>ppt_h</p:attrName>
                                        </p:attrNameLst>
                                      </p:cBhvr>
                                      <p:tavLst>
                                        <p:tav tm="0">
                                          <p:val>
                                            <p:fltVal val="0"/>
                                          </p:val>
                                        </p:tav>
                                        <p:tav tm="100000">
                                          <p:val>
                                            <p:strVal val="#ppt_h"/>
                                          </p:val>
                                        </p:tav>
                                      </p:tavLst>
                                    </p:anim>
                                    <p:animEffect transition="in" filter="fade">
                                      <p:cBhvr>
                                        <p:cTn id="31" dur="500"/>
                                        <p:tgtEl>
                                          <p:spTgt spid="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p:cTn id="46" dur="500" fill="hold"/>
                                        <p:tgtEl>
                                          <p:spTgt spid="8"/>
                                        </p:tgtEl>
                                        <p:attrNameLst>
                                          <p:attrName>ppt_w</p:attrName>
                                        </p:attrNameLst>
                                      </p:cBhvr>
                                      <p:tavLst>
                                        <p:tav tm="0">
                                          <p:val>
                                            <p:fltVal val="0"/>
                                          </p:val>
                                        </p:tav>
                                        <p:tav tm="100000">
                                          <p:val>
                                            <p:strVal val="#ppt_w"/>
                                          </p:val>
                                        </p:tav>
                                      </p:tavLst>
                                    </p:anim>
                                    <p:anim calcmode="lin" valueType="num">
                                      <p:cBhvr>
                                        <p:cTn id="47" dur="500" fill="hold"/>
                                        <p:tgtEl>
                                          <p:spTgt spid="8"/>
                                        </p:tgtEl>
                                        <p:attrNameLst>
                                          <p:attrName>ppt_h</p:attrName>
                                        </p:attrNameLst>
                                      </p:cBhvr>
                                      <p:tavLst>
                                        <p:tav tm="0">
                                          <p:val>
                                            <p:fltVal val="0"/>
                                          </p:val>
                                        </p:tav>
                                        <p:tav tm="100000">
                                          <p:val>
                                            <p:strVal val="#ppt_h"/>
                                          </p:val>
                                        </p:tav>
                                      </p:tavLst>
                                    </p:anim>
                                    <p:animEffect transition="in" filter="fade">
                                      <p:cBhvr>
                                        <p:cTn id="48" dur="500"/>
                                        <p:tgtEl>
                                          <p:spTgt spid="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1"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3">
            <a:extLst>
              <a:ext uri="{FF2B5EF4-FFF2-40B4-BE49-F238E27FC236}">
                <a16:creationId xmlns="" xmlns:a16="http://schemas.microsoft.com/office/drawing/2014/main" id="{846206B2-F2D8-4759-9D8C-C8EDF673CA4A}"/>
              </a:ext>
            </a:extLst>
          </p:cNvPr>
          <p:cNvSpPr txBox="1"/>
          <p:nvPr/>
        </p:nvSpPr>
        <p:spPr>
          <a:xfrm>
            <a:off x="3806631" y="612869"/>
            <a:ext cx="4379130" cy="523220"/>
          </a:xfrm>
          <a:prstGeom prst="rect">
            <a:avLst/>
          </a:prstGeom>
          <a:solidFill>
            <a:srgbClr val="2B80A5"/>
          </a:solidFill>
          <a:ln w="12700">
            <a:solidFill>
              <a:srgbClr val="509872"/>
            </a:solidFill>
          </a:ln>
        </p:spPr>
        <p:txBody>
          <a:bodyPr wrap="square" rtlCol="0">
            <a:spAutoFit/>
          </a:bodyPr>
          <a:lstStyle/>
          <a:p>
            <a:pPr algn="ctr"/>
            <a:r>
              <a:rPr kumimoji="1" lang="vi-VN" altLang="zh-CN"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rPr>
              <a:t>NỘI DUNG BÀI HỌC</a:t>
            </a:r>
            <a:endParaRPr kumimoji="1" lang="zh-CN" altLang="en-US"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 name="Rounded Rectangle 1">
            <a:extLst>
              <a:ext uri="{FF2B5EF4-FFF2-40B4-BE49-F238E27FC236}">
                <a16:creationId xmlns="" xmlns:a16="http://schemas.microsoft.com/office/drawing/2014/main" id="{E2195EC2-5E3A-7F4E-8398-09608C486D06}"/>
              </a:ext>
            </a:extLst>
          </p:cNvPr>
          <p:cNvSpPr/>
          <p:nvPr/>
        </p:nvSpPr>
        <p:spPr>
          <a:xfrm>
            <a:off x="2239098" y="2029732"/>
            <a:ext cx="7713804" cy="119054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a:solidFill>
                  <a:schemeClr val="accent5">
                    <a:lumMod val="50000"/>
                  </a:schemeClr>
                </a:solidFill>
                <a:latin typeface="Calibri" panose="020F0502020204030204" pitchFamily="34" charset="0"/>
                <a:cs typeface="Calibri" panose="020F0502020204030204" pitchFamily="34" charset="0"/>
              </a:rPr>
              <a:t>HOẠT ĐỘNG 5: </a:t>
            </a:r>
          </a:p>
          <a:p>
            <a:pPr algn="ctr"/>
            <a:r>
              <a:rPr lang="x-none" sz="2400" b="1">
                <a:solidFill>
                  <a:schemeClr val="accent5">
                    <a:lumMod val="50000"/>
                  </a:schemeClr>
                </a:solidFill>
                <a:latin typeface="Calibri" panose="020F0502020204030204" pitchFamily="34" charset="0"/>
                <a:cs typeface="Calibri" panose="020F0502020204030204" pitchFamily="34" charset="0"/>
              </a:rPr>
              <a:t>VẬN DỤNG</a:t>
            </a:r>
          </a:p>
        </p:txBody>
      </p:sp>
    </p:spTree>
    <p:extLst>
      <p:ext uri="{BB962C8B-B14F-4D97-AF65-F5344CB8AC3E}">
        <p14:creationId xmlns:p14="http://schemas.microsoft.com/office/powerpoint/2010/main" val="3445239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with medium confidence">
            <a:extLst>
              <a:ext uri="{FF2B5EF4-FFF2-40B4-BE49-F238E27FC236}">
                <a16:creationId xmlns="" xmlns:a16="http://schemas.microsoft.com/office/drawing/2014/main" id="{9DE9F95A-2974-6742-9A73-1EB8BABB99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250" y="636888"/>
            <a:ext cx="11239500" cy="4991100"/>
          </a:xfrm>
          <a:prstGeom prst="rect">
            <a:avLst/>
          </a:prstGeom>
        </p:spPr>
      </p:pic>
    </p:spTree>
    <p:extLst>
      <p:ext uri="{BB962C8B-B14F-4D97-AF65-F5344CB8AC3E}">
        <p14:creationId xmlns:p14="http://schemas.microsoft.com/office/powerpoint/2010/main" val="383753755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 xmlns:a16="http://schemas.microsoft.com/office/drawing/2014/main" id="{24D407BA-7178-4C37-B9A4-4CFE4C772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a:extLst>
              <a:ext uri="{FF2B5EF4-FFF2-40B4-BE49-F238E27FC236}">
                <a16:creationId xmlns="" xmlns:a16="http://schemas.microsoft.com/office/drawing/2014/main" id="{2BA0DE53-E98D-4841-8B5D-2DB416491887}"/>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TextBox 5">
            <a:extLst>
              <a:ext uri="{FF2B5EF4-FFF2-40B4-BE49-F238E27FC236}">
                <a16:creationId xmlns="" xmlns:a16="http://schemas.microsoft.com/office/drawing/2014/main" id="{FF2AFC56-939F-43E3-B9CF-152DE6AB7B7F}"/>
              </a:ext>
            </a:extLst>
          </p:cNvPr>
          <p:cNvSpPr txBox="1"/>
          <p:nvPr/>
        </p:nvSpPr>
        <p:spPr>
          <a:xfrm>
            <a:off x="3786239" y="2551837"/>
            <a:ext cx="4889865" cy="877163"/>
          </a:xfrm>
          <a:prstGeom prst="rect">
            <a:avLst/>
          </a:prstGeom>
          <a:noFill/>
        </p:spPr>
        <p:txBody>
          <a:bodyPr wrap="none" rtlCol="0">
            <a:spAutoFit/>
          </a:bodyPr>
          <a:lstStyle/>
          <a:p>
            <a:pPr algn="ctr" fontAlgn="base">
              <a:spcBef>
                <a:spcPct val="0"/>
              </a:spcBef>
              <a:spcAft>
                <a:spcPct val="0"/>
              </a:spcAft>
              <a:buFont typeface="Arial" pitchFamily="34" charset="0"/>
              <a:buNone/>
            </a:pPr>
            <a:r>
              <a:rPr lang="vi-VN" altLang="zh-CN" sz="5100" b="1" spc="300" dirty="0">
                <a:solidFill>
                  <a:srgbClr val="2B80A5"/>
                </a:solidFill>
                <a:latin typeface="微软雅黑" panose="020B0503020204020204" pitchFamily="34" charset="-122"/>
                <a:ea typeface="微软雅黑" panose="020B0503020204020204" pitchFamily="34" charset="-122"/>
              </a:rPr>
              <a:t>THANK YOU!</a:t>
            </a:r>
            <a:endParaRPr lang="zh-CN" altLang="en-US" sz="5100" b="1" spc="300" dirty="0">
              <a:solidFill>
                <a:srgbClr val="2B80A5"/>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by="(-#ppt_w*2)" calcmode="lin" valueType="num">
                                      <p:cBhvr rctx="PPT">
                                        <p:cTn id="17" dur="500" autoRev="1" fill="hold">
                                          <p:stCondLst>
                                            <p:cond delay="0"/>
                                          </p:stCondLst>
                                        </p:cTn>
                                        <p:tgtEl>
                                          <p:spTgt spid="10"/>
                                        </p:tgtEl>
                                        <p:attrNameLst>
                                          <p:attrName>ppt_w</p:attrName>
                                        </p:attrNameLst>
                                      </p:cBhvr>
                                    </p:anim>
                                    <p:anim by="(#ppt_w*0.50)" calcmode="lin" valueType="num">
                                      <p:cBhvr>
                                        <p:cTn id="18" dur="500" decel="50000" autoRev="1" fill="hold">
                                          <p:stCondLst>
                                            <p:cond delay="0"/>
                                          </p:stCondLst>
                                        </p:cTn>
                                        <p:tgtEl>
                                          <p:spTgt spid="10"/>
                                        </p:tgtEl>
                                        <p:attrNameLst>
                                          <p:attrName>ppt_x</p:attrName>
                                        </p:attrNameLst>
                                      </p:cBhvr>
                                    </p:anim>
                                    <p:anim from="(-#ppt_h/2)" to="(#ppt_y)" calcmode="lin" valueType="num">
                                      <p:cBhvr>
                                        <p:cTn id="19" dur="1000" fill="hold">
                                          <p:stCondLst>
                                            <p:cond delay="0"/>
                                          </p:stCondLst>
                                        </p:cTn>
                                        <p:tgtEl>
                                          <p:spTgt spid="10"/>
                                        </p:tgtEl>
                                        <p:attrNameLst>
                                          <p:attrName>ppt_y</p:attrName>
                                        </p:attrNameLst>
                                      </p:cBhvr>
                                    </p:anim>
                                    <p:animRot by="21600000">
                                      <p:cBhvr>
                                        <p:cTn id="20" dur="1000" fill="hold">
                                          <p:stCondLst>
                                            <p:cond delay="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 xmlns:a16="http://schemas.microsoft.com/office/drawing/2014/main" id="{23100F8D-6AF6-4013-9584-DF8604023542}"/>
              </a:ext>
            </a:extLst>
          </p:cNvPr>
          <p:cNvGrpSpPr/>
          <p:nvPr/>
        </p:nvGrpSpPr>
        <p:grpSpPr>
          <a:xfrm>
            <a:off x="3049701" y="1611353"/>
            <a:ext cx="6075250" cy="769441"/>
            <a:chOff x="3612990" y="3518642"/>
            <a:chExt cx="5669781" cy="769441"/>
          </a:xfrm>
        </p:grpSpPr>
        <p:sp>
          <p:nvSpPr>
            <p:cNvPr id="12" name="矩形 11">
              <a:extLst>
                <a:ext uri="{FF2B5EF4-FFF2-40B4-BE49-F238E27FC236}">
                  <a16:creationId xmlns="" xmlns:a16="http://schemas.microsoft.com/office/drawing/2014/main"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 xmlns:a16="http://schemas.microsoft.com/office/drawing/2014/main"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 xmlns:a16="http://schemas.microsoft.com/office/drawing/2014/main" id="{5BC02163-89B3-443A-9B38-474535BC1285}"/>
                </a:ext>
              </a:extLst>
            </p:cNvPr>
            <p:cNvSpPr txBox="1"/>
            <p:nvPr/>
          </p:nvSpPr>
          <p:spPr>
            <a:xfrm>
              <a:off x="4722990" y="3518642"/>
              <a:ext cx="3441137" cy="769441"/>
            </a:xfrm>
            <a:prstGeom prst="rect">
              <a:avLst/>
            </a:prstGeom>
            <a:noFill/>
          </p:spPr>
          <p:txBody>
            <a:bodyPr wrap="none" rtlCol="0">
              <a:spAutoFit/>
            </a:bodyPr>
            <a:lstStyle/>
            <a:p>
              <a:pPr algn="ctr"/>
              <a:r>
                <a:rPr lang="vi-VN" altLang="zh-CN" sz="4400" b="1" spc="600" dirty="0">
                  <a:solidFill>
                    <a:srgbClr val="2B80A5"/>
                  </a:solidFill>
                  <a:latin typeface="Calibri" panose="020F0502020204030204" pitchFamily="34" charset="0"/>
                  <a:ea typeface="微软雅黑" panose="020B0503020204020204" pitchFamily="34" charset="-122"/>
                  <a:cs typeface="Calibri" panose="020F0502020204030204" pitchFamily="34" charset="0"/>
                </a:rPr>
                <a:t>KHỞI ĐỘNG</a:t>
              </a:r>
              <a:endParaRPr lang="en-US" altLang="zh-CN" sz="4400" b="1" spc="600" dirty="0">
                <a:solidFill>
                  <a:srgbClr val="2B80A5"/>
                </a:solidFill>
                <a:latin typeface="Calibri" panose="020F0502020204030204" pitchFamily="34" charset="0"/>
                <a:ea typeface="微软雅黑" panose="020B0503020204020204" pitchFamily="34" charset="-122"/>
                <a:cs typeface="Calibri" panose="020F0502020204030204" pitchFamily="34" charset="0"/>
              </a:endParaRPr>
            </a:p>
          </p:txBody>
        </p:sp>
      </p:grpSp>
      <p:sp>
        <p:nvSpPr>
          <p:cNvPr id="15" name="文本框 3">
            <a:extLst>
              <a:ext uri="{FF2B5EF4-FFF2-40B4-BE49-F238E27FC236}">
                <a16:creationId xmlns="" xmlns:a16="http://schemas.microsoft.com/office/drawing/2014/main" id="{846206B2-F2D8-4759-9D8C-C8EDF673CA4A}"/>
              </a:ext>
            </a:extLst>
          </p:cNvPr>
          <p:cNvSpPr txBox="1"/>
          <p:nvPr/>
        </p:nvSpPr>
        <p:spPr>
          <a:xfrm>
            <a:off x="3300142" y="2568949"/>
            <a:ext cx="5590127" cy="707886"/>
          </a:xfrm>
          <a:prstGeom prst="rect">
            <a:avLst/>
          </a:prstGeom>
          <a:solidFill>
            <a:srgbClr val="2B80A5"/>
          </a:solidFill>
          <a:ln w="12700">
            <a:solidFill>
              <a:srgbClr val="509872"/>
            </a:solidFill>
          </a:ln>
        </p:spPr>
        <p:txBody>
          <a:bodyPr wrap="square" rtlCol="0">
            <a:spAutoFit/>
          </a:bodyPr>
          <a:lstStyle/>
          <a:p>
            <a:pPr algn="ctr"/>
            <a:r>
              <a:rPr kumimoji="1" lang="vi-VN" altLang="zh-CN" sz="40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rPr>
              <a:t>BÀN TAY DIỆU KỲ</a:t>
            </a:r>
            <a:endParaRPr kumimoji="1" lang="zh-CN" altLang="en-US" sz="40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16" name="文本框 15">
            <a:extLst>
              <a:ext uri="{FF2B5EF4-FFF2-40B4-BE49-F238E27FC236}">
                <a16:creationId xmlns="" xmlns:a16="http://schemas.microsoft.com/office/drawing/2014/main" id="{C93F5C34-8121-4E48-B134-07CD382C671F}"/>
              </a:ext>
            </a:extLst>
          </p:cNvPr>
          <p:cNvSpPr txBox="1"/>
          <p:nvPr/>
        </p:nvSpPr>
        <p:spPr>
          <a:xfrm>
            <a:off x="2474522" y="3429000"/>
            <a:ext cx="7216346" cy="1914370"/>
          </a:xfrm>
          <a:prstGeom prst="rect">
            <a:avLst/>
          </a:prstGeom>
          <a:noFill/>
        </p:spPr>
        <p:txBody>
          <a:bodyPr wrap="square" rtlCol="0">
            <a:spAutoFit/>
          </a:bodyPr>
          <a:lstStyle/>
          <a:p>
            <a:pPr algn="just">
              <a:lnSpc>
                <a:spcPct val="120000"/>
              </a:lnSpc>
            </a:pPr>
            <a:r>
              <a:rPr lang="en-US" altLang="zh-CN" sz="2000" dirty="0">
                <a:solidFill>
                  <a:schemeClr val="accent5">
                    <a:lumMod val="50000"/>
                  </a:schemeClr>
                </a:solidFill>
                <a:latin typeface="Calibri Light" panose="020F0302020204030204" pitchFamily="34" charset="0"/>
                <a:ea typeface="微软雅黑" panose="020B0503020204020204" pitchFamily="34" charset="-122"/>
                <a:cs typeface="Calibri Light" panose="020F0302020204030204" pitchFamily="34" charset="0"/>
              </a:rPr>
              <a:t>- Chia lớp làm 3 đội. </a:t>
            </a:r>
          </a:p>
          <a:p>
            <a:pPr algn="just">
              <a:lnSpc>
                <a:spcPct val="120000"/>
              </a:lnSpc>
            </a:pPr>
            <a:r>
              <a:rPr lang="en-US" altLang="zh-CN" sz="2000" dirty="0">
                <a:solidFill>
                  <a:schemeClr val="accent5">
                    <a:lumMod val="50000"/>
                  </a:schemeClr>
                </a:solidFill>
                <a:latin typeface="Calibri Light" panose="020F0302020204030204" pitchFamily="34" charset="0"/>
                <a:ea typeface="微软雅黑" panose="020B0503020204020204" pitchFamily="34" charset="-122"/>
                <a:cs typeface="Calibri Light" panose="020F0302020204030204" pitchFamily="34" charset="0"/>
              </a:rPr>
              <a:t>- NV của đội: Thi nhau kể những hành động thể hiện sự yêu thương chăm sóc lẫn nhau của các thành viên trong gia đình.</a:t>
            </a:r>
          </a:p>
          <a:p>
            <a:pPr algn="just">
              <a:lnSpc>
                <a:spcPct val="120000"/>
              </a:lnSpc>
            </a:pPr>
            <a:r>
              <a:rPr lang="en-US" altLang="zh-CN" sz="2000" dirty="0">
                <a:solidFill>
                  <a:schemeClr val="accent5">
                    <a:lumMod val="50000"/>
                  </a:schemeClr>
                </a:solidFill>
                <a:latin typeface="Calibri Light" panose="020F0302020204030204" pitchFamily="34" charset="0"/>
                <a:ea typeface="微软雅黑" panose="020B0503020204020204" pitchFamily="34" charset="-122"/>
                <a:cs typeface="Calibri Light" panose="020F0302020204030204" pitchFamily="34" charset="0"/>
              </a:rPr>
              <a:t>- Đội nào trả lời chính xác nhiều đáp án nhất thì cả đội sẽ đươc cộng 1 điểm cộng.</a:t>
            </a:r>
          </a:p>
        </p:txBody>
      </p:sp>
    </p:spTree>
    <p:extLst>
      <p:ext uri="{BB962C8B-B14F-4D97-AF65-F5344CB8AC3E}">
        <p14:creationId xmlns:p14="http://schemas.microsoft.com/office/powerpoint/2010/main" val="3721371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14" presetClass="entr" presetSubtype="1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randombar(horizontal)">
                                      <p:cBhvr>
                                        <p:cTn id="3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 xmlns:a16="http://schemas.microsoft.com/office/drawing/2014/main" id="{23100F8D-6AF6-4013-9584-DF8604023542}"/>
              </a:ext>
            </a:extLst>
          </p:cNvPr>
          <p:cNvGrpSpPr/>
          <p:nvPr/>
        </p:nvGrpSpPr>
        <p:grpSpPr>
          <a:xfrm>
            <a:off x="3049701" y="1611353"/>
            <a:ext cx="6075250" cy="707886"/>
            <a:chOff x="3612990" y="3518642"/>
            <a:chExt cx="5669781" cy="707886"/>
          </a:xfrm>
        </p:grpSpPr>
        <p:sp>
          <p:nvSpPr>
            <p:cNvPr id="12" name="矩形 11">
              <a:extLst>
                <a:ext uri="{FF2B5EF4-FFF2-40B4-BE49-F238E27FC236}">
                  <a16:creationId xmlns="" xmlns:a16="http://schemas.microsoft.com/office/drawing/2014/main"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 xmlns:a16="http://schemas.microsoft.com/office/drawing/2014/main"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 xmlns:a16="http://schemas.microsoft.com/office/drawing/2014/main" id="{5BC02163-89B3-443A-9B38-474535BC1285}"/>
                </a:ext>
              </a:extLst>
            </p:cNvPr>
            <p:cNvSpPr txBox="1"/>
            <p:nvPr/>
          </p:nvSpPr>
          <p:spPr>
            <a:xfrm>
              <a:off x="4675865" y="3518642"/>
              <a:ext cx="3535387" cy="707886"/>
            </a:xfrm>
            <a:prstGeom prst="rect">
              <a:avLst/>
            </a:prstGeom>
            <a:noFill/>
          </p:spPr>
          <p:txBody>
            <a:bodyPr wrap="none" rtlCol="0">
              <a:spAutoFit/>
            </a:bodyPr>
            <a:lstStyle/>
            <a:p>
              <a:pPr algn="ctr"/>
              <a:r>
                <a:rPr lang="vi-VN" altLang="zh-CN" sz="4000" b="1" spc="600" dirty="0">
                  <a:solidFill>
                    <a:srgbClr val="2B80A5"/>
                  </a:solidFill>
                  <a:latin typeface="微软雅黑" panose="020B0503020204020204" pitchFamily="34" charset="-122"/>
                  <a:ea typeface="微软雅黑" panose="020B0503020204020204" pitchFamily="34" charset="-122"/>
                </a:rPr>
                <a:t>KHÁM PHÁ</a:t>
              </a:r>
              <a:endParaRPr lang="en-US" altLang="zh-CN" sz="4000" b="1" spc="600" dirty="0">
                <a:solidFill>
                  <a:srgbClr val="2B80A5"/>
                </a:solidFill>
                <a:latin typeface="微软雅黑" panose="020B0503020204020204" pitchFamily="34" charset="-122"/>
                <a:ea typeface="微软雅黑" panose="020B0503020204020204" pitchFamily="34" charset="-122"/>
              </a:endParaRPr>
            </a:p>
          </p:txBody>
        </p:sp>
      </p:grpSp>
      <p:sp>
        <p:nvSpPr>
          <p:cNvPr id="15" name="文本框 3">
            <a:extLst>
              <a:ext uri="{FF2B5EF4-FFF2-40B4-BE49-F238E27FC236}">
                <a16:creationId xmlns="" xmlns:a16="http://schemas.microsoft.com/office/drawing/2014/main" id="{846206B2-F2D8-4759-9D8C-C8EDF673CA4A}"/>
              </a:ext>
            </a:extLst>
          </p:cNvPr>
          <p:cNvSpPr txBox="1"/>
          <p:nvPr/>
        </p:nvSpPr>
        <p:spPr>
          <a:xfrm>
            <a:off x="3893129" y="2676447"/>
            <a:ext cx="4379130" cy="523220"/>
          </a:xfrm>
          <a:prstGeom prst="rect">
            <a:avLst/>
          </a:prstGeom>
          <a:solidFill>
            <a:srgbClr val="2B80A5"/>
          </a:solidFill>
          <a:ln w="12700">
            <a:solidFill>
              <a:srgbClr val="509872"/>
            </a:solidFill>
          </a:ln>
        </p:spPr>
        <p:txBody>
          <a:bodyPr wrap="square" rtlCol="0">
            <a:spAutoFit/>
          </a:bodyPr>
          <a:lstStyle/>
          <a:p>
            <a:pPr algn="ctr"/>
            <a:r>
              <a:rPr kumimoji="1" lang="vi-VN" altLang="zh-CN"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rPr>
              <a:t>NỘI DUNG BÀI HỌC</a:t>
            </a:r>
            <a:endParaRPr kumimoji="1" lang="zh-CN" altLang="en-US"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Tree>
    <p:extLst>
      <p:ext uri="{BB962C8B-B14F-4D97-AF65-F5344CB8AC3E}">
        <p14:creationId xmlns:p14="http://schemas.microsoft.com/office/powerpoint/2010/main" val="1673533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 xmlns:a16="http://schemas.microsoft.com/office/drawing/2014/main"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3">
            <a:extLst>
              <a:ext uri="{FF2B5EF4-FFF2-40B4-BE49-F238E27FC236}">
                <a16:creationId xmlns="" xmlns:a16="http://schemas.microsoft.com/office/drawing/2014/main" id="{846206B2-F2D8-4759-9D8C-C8EDF673CA4A}"/>
              </a:ext>
            </a:extLst>
          </p:cNvPr>
          <p:cNvSpPr txBox="1"/>
          <p:nvPr/>
        </p:nvSpPr>
        <p:spPr>
          <a:xfrm>
            <a:off x="3806631" y="612869"/>
            <a:ext cx="4379130" cy="523220"/>
          </a:xfrm>
          <a:prstGeom prst="rect">
            <a:avLst/>
          </a:prstGeom>
          <a:solidFill>
            <a:srgbClr val="2B80A5"/>
          </a:solidFill>
          <a:ln w="12700">
            <a:solidFill>
              <a:srgbClr val="509872"/>
            </a:solidFill>
          </a:ln>
        </p:spPr>
        <p:txBody>
          <a:bodyPr wrap="square" rtlCol="0">
            <a:spAutoFit/>
          </a:bodyPr>
          <a:lstStyle/>
          <a:p>
            <a:pPr algn="ctr"/>
            <a:r>
              <a:rPr kumimoji="1" lang="vi-VN" altLang="zh-CN"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rPr>
              <a:t>NỘI DUNG BÀI HỌC</a:t>
            </a:r>
            <a:endParaRPr kumimoji="1" lang="zh-CN" altLang="en-US" sz="2800" b="1" spc="600" dirty="0">
              <a:solidFill>
                <a:schemeClr val="bg1"/>
              </a:solidFill>
              <a:latin typeface="Calibri" panose="020F0502020204030204" pitchFamily="34" charset="0"/>
              <a:ea typeface="微软雅黑" panose="020B0503020204020204" pitchFamily="34" charset="-122"/>
              <a:cs typeface="Calibri" panose="020F0502020204030204" pitchFamily="34" charset="0"/>
            </a:endParaRPr>
          </a:p>
        </p:txBody>
      </p:sp>
      <p:sp>
        <p:nvSpPr>
          <p:cNvPr id="2" name="Rounded Rectangle 1">
            <a:extLst>
              <a:ext uri="{FF2B5EF4-FFF2-40B4-BE49-F238E27FC236}">
                <a16:creationId xmlns="" xmlns:a16="http://schemas.microsoft.com/office/drawing/2014/main" id="{E2195EC2-5E3A-7F4E-8398-09608C486D06}"/>
              </a:ext>
            </a:extLst>
          </p:cNvPr>
          <p:cNvSpPr/>
          <p:nvPr/>
        </p:nvSpPr>
        <p:spPr>
          <a:xfrm>
            <a:off x="2530126" y="2347784"/>
            <a:ext cx="6932140" cy="914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a:solidFill>
                  <a:schemeClr val="accent5">
                    <a:lumMod val="50000"/>
                  </a:schemeClr>
                </a:solidFill>
                <a:latin typeface="Calibri" panose="020F0502020204030204" pitchFamily="34" charset="0"/>
                <a:cs typeface="Calibri" panose="020F0502020204030204" pitchFamily="34" charset="0"/>
              </a:rPr>
              <a:t>HOẠT ĐỘNG 1: </a:t>
            </a:r>
          </a:p>
          <a:p>
            <a:pPr algn="ctr"/>
            <a:r>
              <a:rPr lang="x-none" sz="2400" b="1">
                <a:solidFill>
                  <a:schemeClr val="accent5">
                    <a:lumMod val="50000"/>
                  </a:schemeClr>
                </a:solidFill>
                <a:latin typeface="Calibri" panose="020F0502020204030204" pitchFamily="34" charset="0"/>
                <a:cs typeface="Calibri" panose="020F0502020204030204" pitchFamily="34" charset="0"/>
              </a:rPr>
              <a:t>TÌM HIỂU TRUYỀN THỐNG CỦA GIA ĐÌNH, DÒNG HỌ</a:t>
            </a:r>
          </a:p>
        </p:txBody>
      </p:sp>
    </p:spTree>
    <p:extLst>
      <p:ext uri="{BB962C8B-B14F-4D97-AF65-F5344CB8AC3E}">
        <p14:creationId xmlns:p14="http://schemas.microsoft.com/office/powerpoint/2010/main" val="39756477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FB51D1B7-8A7E-304B-8379-754D377439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组合 1">
            <a:extLst>
              <a:ext uri="{FF2B5EF4-FFF2-40B4-BE49-F238E27FC236}">
                <a16:creationId xmlns="" xmlns:a16="http://schemas.microsoft.com/office/drawing/2014/main" id="{9A6FF14F-1711-0440-9523-35986E82BAC7}"/>
              </a:ext>
            </a:extLst>
          </p:cNvPr>
          <p:cNvGrpSpPr/>
          <p:nvPr/>
        </p:nvGrpSpPr>
        <p:grpSpPr>
          <a:xfrm>
            <a:off x="909494" y="541486"/>
            <a:ext cx="10208238" cy="430887"/>
            <a:chOff x="-2735642" y="711305"/>
            <a:chExt cx="11085257" cy="430887"/>
          </a:xfrm>
        </p:grpSpPr>
        <p:sp>
          <p:nvSpPr>
            <p:cNvPr id="4" name="矩形 2">
              <a:extLst>
                <a:ext uri="{FF2B5EF4-FFF2-40B4-BE49-F238E27FC236}">
                  <a16:creationId xmlns="" xmlns:a16="http://schemas.microsoft.com/office/drawing/2014/main" id="{4FAA6C41-701B-3F4D-87DE-EF0FD6BBFFC2}"/>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 name="TextBox 8">
              <a:extLst>
                <a:ext uri="{FF2B5EF4-FFF2-40B4-BE49-F238E27FC236}">
                  <a16:creationId xmlns="" xmlns:a16="http://schemas.microsoft.com/office/drawing/2014/main" id="{F850DCA8-CF25-9A40-B971-B7098549238C}"/>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1. TRUYỀN THỐNG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 xmlns:a16="http://schemas.microsoft.com/office/drawing/2014/main" id="{F3845B85-31A5-FC4C-A444-16BD60BE5D51}"/>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7" name="组合 11">
            <a:extLst>
              <a:ext uri="{FF2B5EF4-FFF2-40B4-BE49-F238E27FC236}">
                <a16:creationId xmlns="" xmlns:a16="http://schemas.microsoft.com/office/drawing/2014/main" id="{C51B3DDE-DE56-C446-8B72-DBA3883853F1}"/>
              </a:ext>
            </a:extLst>
          </p:cNvPr>
          <p:cNvGrpSpPr/>
          <p:nvPr/>
        </p:nvGrpSpPr>
        <p:grpSpPr>
          <a:xfrm>
            <a:off x="1237132" y="4485625"/>
            <a:ext cx="9889817" cy="1676518"/>
            <a:chOff x="-1192469" y="1834865"/>
            <a:chExt cx="9113902" cy="1794372"/>
          </a:xfrm>
        </p:grpSpPr>
        <p:sp>
          <p:nvSpPr>
            <p:cNvPr id="8" name="矩形 15">
              <a:extLst>
                <a:ext uri="{FF2B5EF4-FFF2-40B4-BE49-F238E27FC236}">
                  <a16:creationId xmlns="" xmlns:a16="http://schemas.microsoft.com/office/drawing/2014/main" id="{08D9F5ED-5491-9249-B357-176D5D446496}"/>
                </a:ext>
              </a:extLst>
            </p:cNvPr>
            <p:cNvSpPr/>
            <p:nvPr/>
          </p:nvSpPr>
          <p:spPr>
            <a:xfrm>
              <a:off x="-1183975" y="1834865"/>
              <a:ext cx="9105408" cy="77375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vi-VN"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1. Dòng họ Đặng ở Sơn La có truyền thống gì? Em có suy nghĩ gì về truyền thống ấy?</a:t>
              </a:r>
              <a:endPar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9" name="矩形 13">
              <a:extLst>
                <a:ext uri="{FF2B5EF4-FFF2-40B4-BE49-F238E27FC236}">
                  <a16:creationId xmlns="" xmlns:a16="http://schemas.microsoft.com/office/drawing/2014/main" id="{F2CA86DD-0B68-A74D-AE56-59B8A0A7906D}"/>
                </a:ext>
              </a:extLst>
            </p:cNvPr>
            <p:cNvSpPr/>
            <p:nvPr/>
          </p:nvSpPr>
          <p:spPr>
            <a:xfrm>
              <a:off x="-1192469" y="2855483"/>
              <a:ext cx="9113902" cy="773754"/>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vi-VN" altLang="zh-CN" sz="2000"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2. Hãy kể tên các truyền thống ở gia đình, dòng họ mà em biết.</a:t>
              </a:r>
              <a:endParaRPr lang="en-US" altLang="zh-CN" sz="2000" b="1" dirty="0">
                <a:solidFill>
                  <a:schemeClr val="bg1"/>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grpSp>
      <p:pic>
        <p:nvPicPr>
          <p:cNvPr id="10" name="Picture 9" descr="Text&#10;&#10;Description automatically generated">
            <a:extLst>
              <a:ext uri="{FF2B5EF4-FFF2-40B4-BE49-F238E27FC236}">
                <a16:creationId xmlns="" xmlns:a16="http://schemas.microsoft.com/office/drawing/2014/main" id="{C1F9FE4F-042E-D840-B83E-742A0AE44C26}"/>
              </a:ext>
            </a:extLst>
          </p:cNvPr>
          <p:cNvPicPr>
            <a:picLocks noChangeAspect="1"/>
          </p:cNvPicPr>
          <p:nvPr/>
        </p:nvPicPr>
        <p:blipFill rotWithShape="1">
          <a:blip r:embed="rId3">
            <a:extLst>
              <a:ext uri="{28A0092B-C50C-407E-A947-70E740481C1C}">
                <a14:useLocalDpi xmlns:a14="http://schemas.microsoft.com/office/drawing/2010/main" val="0"/>
              </a:ext>
            </a:extLst>
          </a:blip>
          <a:srcRect t="10547" b="8172"/>
          <a:stretch/>
        </p:blipFill>
        <p:spPr>
          <a:xfrm>
            <a:off x="1246349" y="1162002"/>
            <a:ext cx="9880600" cy="3092973"/>
          </a:xfrm>
          <a:prstGeom prst="rect">
            <a:avLst/>
          </a:prstGeom>
        </p:spPr>
      </p:pic>
    </p:spTree>
    <p:extLst>
      <p:ext uri="{BB962C8B-B14F-4D97-AF65-F5344CB8AC3E}">
        <p14:creationId xmlns:p14="http://schemas.microsoft.com/office/powerpoint/2010/main" val="38821419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8">
            <a:extLst>
              <a:ext uri="{FF2B5EF4-FFF2-40B4-BE49-F238E27FC236}">
                <a16:creationId xmlns="" xmlns:a16="http://schemas.microsoft.com/office/drawing/2014/main" id="{FCDECBF0-A2D6-F744-BE7E-913E3D1A6B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grpSp>
        <p:nvGrpSpPr>
          <p:cNvPr id="3" name="组合 1">
            <a:extLst>
              <a:ext uri="{FF2B5EF4-FFF2-40B4-BE49-F238E27FC236}">
                <a16:creationId xmlns="" xmlns:a16="http://schemas.microsoft.com/office/drawing/2014/main" id="{ABADABBD-2D93-5F48-A3E9-2E582D4576A7}"/>
              </a:ext>
            </a:extLst>
          </p:cNvPr>
          <p:cNvGrpSpPr/>
          <p:nvPr/>
        </p:nvGrpSpPr>
        <p:grpSpPr>
          <a:xfrm>
            <a:off x="909494" y="541486"/>
            <a:ext cx="10208238" cy="430887"/>
            <a:chOff x="-2735642" y="711305"/>
            <a:chExt cx="11085257" cy="430887"/>
          </a:xfrm>
          <a:noFill/>
        </p:grpSpPr>
        <p:sp>
          <p:nvSpPr>
            <p:cNvPr id="4" name="矩形 2">
              <a:extLst>
                <a:ext uri="{FF2B5EF4-FFF2-40B4-BE49-F238E27FC236}">
                  <a16:creationId xmlns="" xmlns:a16="http://schemas.microsoft.com/office/drawing/2014/main" id="{4E70CBD4-ED9A-484B-BECA-B08001CAB920}"/>
                </a:ext>
              </a:extLst>
            </p:cNvPr>
            <p:cNvSpPr/>
            <p:nvPr/>
          </p:nvSpPr>
          <p:spPr>
            <a:xfrm>
              <a:off x="7105345" y="939542"/>
              <a:ext cx="1244270"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5" name="TextBox 8">
              <a:extLst>
                <a:ext uri="{FF2B5EF4-FFF2-40B4-BE49-F238E27FC236}">
                  <a16:creationId xmlns="" xmlns:a16="http://schemas.microsoft.com/office/drawing/2014/main" id="{BD6054DE-95F9-544D-BFFF-4DE7D31C4B95}"/>
                </a:ext>
              </a:extLst>
            </p:cNvPr>
            <p:cNvSpPr txBox="1">
              <a:spLocks noChangeArrowheads="1"/>
            </p:cNvSpPr>
            <p:nvPr/>
          </p:nvSpPr>
          <p:spPr bwMode="auto">
            <a:xfrm>
              <a:off x="-1593654" y="711305"/>
              <a:ext cx="8698997" cy="43088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1. TRUYỀN THỐNG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 xmlns:a16="http://schemas.microsoft.com/office/drawing/2014/main" id="{4D0A266F-E0F8-1D43-9416-C4E86900EF28}"/>
                </a:ext>
              </a:extLst>
            </p:cNvPr>
            <p:cNvSpPr/>
            <p:nvPr/>
          </p:nvSpPr>
          <p:spPr>
            <a:xfrm>
              <a:off x="-2735642" y="939542"/>
              <a:ext cx="1051961" cy="4571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pic>
        <p:nvPicPr>
          <p:cNvPr id="7" name="Picture 6" descr="A group of people sitting in a room&#10;&#10;Description automatically generated with low confidence">
            <a:extLst>
              <a:ext uri="{FF2B5EF4-FFF2-40B4-BE49-F238E27FC236}">
                <a16:creationId xmlns="" xmlns:a16="http://schemas.microsoft.com/office/drawing/2014/main" id="{8DA72AED-50A5-E649-8919-82A227F8CA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6572" y="1659285"/>
            <a:ext cx="5292523" cy="3531556"/>
          </a:xfrm>
          <a:prstGeom prst="rect">
            <a:avLst/>
          </a:prstGeom>
          <a:solidFill>
            <a:schemeClr val="accent1">
              <a:lumMod val="20000"/>
              <a:lumOff val="80000"/>
            </a:schemeClr>
          </a:solidFill>
        </p:spPr>
      </p:pic>
      <p:sp>
        <p:nvSpPr>
          <p:cNvPr id="8" name="Rounded Rectangle 7">
            <a:extLst>
              <a:ext uri="{FF2B5EF4-FFF2-40B4-BE49-F238E27FC236}">
                <a16:creationId xmlns="" xmlns:a16="http://schemas.microsoft.com/office/drawing/2014/main" id="{B6B34DD6-BDC1-B648-80D4-FB9E612B889A}"/>
              </a:ext>
            </a:extLst>
          </p:cNvPr>
          <p:cNvSpPr/>
          <p:nvPr/>
        </p:nvSpPr>
        <p:spPr>
          <a:xfrm>
            <a:off x="1336015" y="5380140"/>
            <a:ext cx="5393635" cy="914400"/>
          </a:xfrm>
          <a:prstGeom prst="roundRect">
            <a:avLst/>
          </a:prstGeom>
          <a:solidFill>
            <a:srgbClr val="5DA2B1"/>
          </a:solid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latin typeface="Calibri" panose="020F0502020204030204" pitchFamily="34" charset="0"/>
                <a:cs typeface="Calibri" panose="020F0502020204030204" pitchFamily="34" charset="0"/>
              </a:rPr>
              <a:t>Dòng họ Đặng tổ chức Lễ đón nhận danh hiệu “Họ Đặng học tập”.</a:t>
            </a:r>
            <a:endParaRPr lang="x-none" sz="2400">
              <a:latin typeface="Calibri" panose="020F0502020204030204" pitchFamily="34" charset="0"/>
              <a:cs typeface="Calibri" panose="020F0502020204030204" pitchFamily="34" charset="0"/>
            </a:endParaRPr>
          </a:p>
        </p:txBody>
      </p:sp>
      <p:sp>
        <p:nvSpPr>
          <p:cNvPr id="9" name="TextBox 8">
            <a:extLst>
              <a:ext uri="{FF2B5EF4-FFF2-40B4-BE49-F238E27FC236}">
                <a16:creationId xmlns="" xmlns:a16="http://schemas.microsoft.com/office/drawing/2014/main" id="{0AFC0390-47A5-6345-92F5-3F470D05D0ED}"/>
              </a:ext>
            </a:extLst>
          </p:cNvPr>
          <p:cNvSpPr txBox="1"/>
          <p:nvPr/>
        </p:nvSpPr>
        <p:spPr>
          <a:xfrm>
            <a:off x="7222436" y="1659285"/>
            <a:ext cx="3582992" cy="4524315"/>
          </a:xfrm>
          <a:prstGeom prst="rect">
            <a:avLst/>
          </a:prstGeom>
          <a:solidFill>
            <a:schemeClr val="accent1">
              <a:lumMod val="20000"/>
              <a:lumOff val="80000"/>
            </a:schemeClr>
          </a:solidFill>
          <a:ln w="38100">
            <a:solidFill>
              <a:srgbClr val="2B80A5"/>
            </a:solidFill>
          </a:ln>
        </p:spPr>
        <p:txBody>
          <a:bodyPr wrap="square" rtlCol="0">
            <a:spAutoFit/>
          </a:bodyPr>
          <a:lstStyle/>
          <a:p>
            <a:pPr algn="just"/>
            <a:r>
              <a:rPr lang="x-none" sz="3200">
                <a:solidFill>
                  <a:srgbClr val="002060"/>
                </a:solidFill>
                <a:latin typeface="Calibri Light" panose="020F0302020204030204" pitchFamily="34" charset="0"/>
                <a:cs typeface="Calibri Light" panose="020F0302020204030204" pitchFamily="34" charset="0"/>
              </a:rPr>
              <a:t>1. Dòng họ Đặng ở Sơn La có truyền thống hiếu học, truyền thống yêu quê hương, đất nước.</a:t>
            </a:r>
          </a:p>
          <a:p>
            <a:pPr algn="just"/>
            <a:r>
              <a:rPr lang="x-none" sz="3200">
                <a:solidFill>
                  <a:srgbClr val="002060"/>
                </a:solidFill>
                <a:latin typeface="Calibri Light" panose="020F0302020204030204" pitchFamily="34" charset="0"/>
                <a:cs typeface="Calibri Light" panose="020F0302020204030204" pitchFamily="34" charset="0"/>
              </a:rPr>
              <a:t>=&gt; Người khác cảm thấy ngưỡng mộ, đáng học tập.</a:t>
            </a:r>
          </a:p>
        </p:txBody>
      </p:sp>
    </p:spTree>
    <p:extLst>
      <p:ext uri="{BB962C8B-B14F-4D97-AF65-F5344CB8AC3E}">
        <p14:creationId xmlns:p14="http://schemas.microsoft.com/office/powerpoint/2010/main" val="157943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75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heckerboard(across)">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1. TRUYỀN THỐNG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9" name="TextBox 8">
            <a:extLst>
              <a:ext uri="{FF2B5EF4-FFF2-40B4-BE49-F238E27FC236}">
                <a16:creationId xmlns="" xmlns:a16="http://schemas.microsoft.com/office/drawing/2014/main" id="{0FF2128B-877C-2046-92CE-87EBCA047DEE}"/>
              </a:ext>
            </a:extLst>
          </p:cNvPr>
          <p:cNvSpPr txBox="1"/>
          <p:nvPr/>
        </p:nvSpPr>
        <p:spPr>
          <a:xfrm>
            <a:off x="591442" y="1563962"/>
            <a:ext cx="4590158" cy="4524315"/>
          </a:xfrm>
          <a:prstGeom prst="rect">
            <a:avLst/>
          </a:prstGeom>
          <a:noFill/>
          <a:ln w="38100">
            <a:solidFill>
              <a:srgbClr val="2B80A5"/>
            </a:solidFill>
          </a:ln>
        </p:spPr>
        <p:txBody>
          <a:bodyPr wrap="square" rtlCol="0">
            <a:spAutoFit/>
          </a:bodyPr>
          <a:lstStyle/>
          <a:p>
            <a:pPr algn="just"/>
            <a:r>
              <a:rPr lang="x-none" sz="3200">
                <a:solidFill>
                  <a:srgbClr val="002060"/>
                </a:solidFill>
                <a:latin typeface="Calibri Light" panose="020F0302020204030204" pitchFamily="34" charset="0"/>
                <a:cs typeface="Calibri Light" panose="020F0302020204030204" pitchFamily="34" charset="0"/>
              </a:rPr>
              <a:t>2. Truyền thống tốt đẹp ở gia đình, dòng họ:</a:t>
            </a:r>
          </a:p>
          <a:p>
            <a:pPr algn="just"/>
            <a:r>
              <a:rPr lang="x-none" sz="3200">
                <a:solidFill>
                  <a:srgbClr val="002060"/>
                </a:solidFill>
                <a:latin typeface="Calibri Light" panose="020F0302020204030204" pitchFamily="34" charset="0"/>
                <a:cs typeface="Calibri Light" panose="020F0302020204030204" pitchFamily="34" charset="0"/>
              </a:rPr>
              <a:t>- Truyền thống yếu học;</a:t>
            </a:r>
          </a:p>
          <a:p>
            <a:pPr algn="just"/>
            <a:r>
              <a:rPr lang="x-none" sz="3200">
                <a:solidFill>
                  <a:srgbClr val="002060"/>
                </a:solidFill>
                <a:latin typeface="Calibri Light" panose="020F0302020204030204" pitchFamily="34" charset="0"/>
                <a:cs typeface="Calibri Light" panose="020F0302020204030204" pitchFamily="34" charset="0"/>
              </a:rPr>
              <a:t>- Truyền thống yêu nước; TT Cách mạng;</a:t>
            </a:r>
          </a:p>
          <a:p>
            <a:pPr algn="just"/>
            <a:r>
              <a:rPr lang="x-none" sz="3200">
                <a:solidFill>
                  <a:srgbClr val="002060"/>
                </a:solidFill>
                <a:latin typeface="Calibri Light" panose="020F0302020204030204" pitchFamily="34" charset="0"/>
                <a:cs typeface="Calibri Light" panose="020F0302020204030204" pitchFamily="34" charset="0"/>
              </a:rPr>
              <a:t>- Truyền thống cần cù lao động;</a:t>
            </a:r>
          </a:p>
          <a:p>
            <a:pPr algn="just"/>
            <a:r>
              <a:rPr lang="x-none" sz="3200">
                <a:solidFill>
                  <a:srgbClr val="002060"/>
                </a:solidFill>
                <a:latin typeface="Calibri Light" panose="020F0302020204030204" pitchFamily="34" charset="0"/>
                <a:cs typeface="Calibri Light" panose="020F0302020204030204" pitchFamily="34" charset="0"/>
              </a:rPr>
              <a:t>- Truyền thống yêu thương con người,…</a:t>
            </a:r>
          </a:p>
        </p:txBody>
      </p:sp>
      <p:pic>
        <p:nvPicPr>
          <p:cNvPr id="10" name="Picture 9" descr="A picture containing person, preparing&#10;&#10;Description automatically generated">
            <a:extLst>
              <a:ext uri="{FF2B5EF4-FFF2-40B4-BE49-F238E27FC236}">
                <a16:creationId xmlns="" xmlns:a16="http://schemas.microsoft.com/office/drawing/2014/main" id="{B45EFCBB-611F-0F43-8E02-7DB10BC26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8678" y="1590501"/>
            <a:ext cx="5744702" cy="3686184"/>
          </a:xfrm>
          <a:prstGeom prst="rect">
            <a:avLst/>
          </a:prstGeom>
        </p:spPr>
      </p:pic>
      <p:sp>
        <p:nvSpPr>
          <p:cNvPr id="11" name="Rectangle 10">
            <a:extLst>
              <a:ext uri="{FF2B5EF4-FFF2-40B4-BE49-F238E27FC236}">
                <a16:creationId xmlns="" xmlns:a16="http://schemas.microsoft.com/office/drawing/2014/main" id="{FB0FEB60-8410-4945-BE97-4A68145C3B88}"/>
              </a:ext>
            </a:extLst>
          </p:cNvPr>
          <p:cNvSpPr/>
          <p:nvPr/>
        </p:nvSpPr>
        <p:spPr>
          <a:xfrm>
            <a:off x="5658678" y="5402114"/>
            <a:ext cx="5744702" cy="914400"/>
          </a:xfrm>
          <a:prstGeom prst="rect">
            <a:avLst/>
          </a:prstGeom>
          <a:solidFill>
            <a:srgbClr val="5DA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2000">
                <a:solidFill>
                  <a:schemeClr val="bg1"/>
                </a:solidFill>
                <a:latin typeface="Open Sans" panose="020B0606030504020204" pitchFamily="34" charset="0"/>
                <a:ea typeface="Open Sans" panose="020B0606030504020204" pitchFamily="34" charset="0"/>
                <a:cs typeface="Open Sans" panose="020B0606030504020204" pitchFamily="34" charset="0"/>
              </a:rPr>
              <a:t>TP.HCM: Thanh niên tình nguyện nấu hơn 2.000 suất cơm mỗi ngày để tiếp sức chống dịch Covid-19.</a:t>
            </a:r>
          </a:p>
        </p:txBody>
      </p:sp>
    </p:spTree>
    <p:extLst>
      <p:ext uri="{BB962C8B-B14F-4D97-AF65-F5344CB8AC3E}">
        <p14:creationId xmlns:p14="http://schemas.microsoft.com/office/powerpoint/2010/main" val="17739795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 xmlns:a16="http://schemas.microsoft.com/office/drawing/2014/main" id="{72458878-A3FF-4F29-9661-B4D0597741D1}"/>
              </a:ext>
            </a:extLst>
          </p:cNvPr>
          <p:cNvGrpSpPr/>
          <p:nvPr/>
        </p:nvGrpSpPr>
        <p:grpSpPr>
          <a:xfrm>
            <a:off x="909494" y="541486"/>
            <a:ext cx="10208238" cy="430887"/>
            <a:chOff x="-2735642" y="711305"/>
            <a:chExt cx="11085257" cy="430887"/>
          </a:xfrm>
        </p:grpSpPr>
        <p:sp>
          <p:nvSpPr>
            <p:cNvPr id="3" name="矩形 2">
              <a:extLst>
                <a:ext uri="{FF2B5EF4-FFF2-40B4-BE49-F238E27FC236}">
                  <a16:creationId xmlns="" xmlns:a16="http://schemas.microsoft.com/office/drawing/2014/main" id="{5466910D-14AF-4F37-926B-D9C1155F56D0}"/>
                </a:ext>
              </a:extLst>
            </p:cNvPr>
            <p:cNvSpPr/>
            <p:nvPr/>
          </p:nvSpPr>
          <p:spPr>
            <a:xfrm>
              <a:off x="7105345" y="939542"/>
              <a:ext cx="1244270"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 xmlns:a16="http://schemas.microsoft.com/office/drawing/2014/main" id="{EA2141F5-E9CC-4923-A178-1F0C5BFBA110}"/>
                </a:ext>
              </a:extLst>
            </p:cNvPr>
            <p:cNvSpPr txBox="1">
              <a:spLocks noChangeArrowheads="1"/>
            </p:cNvSpPr>
            <p:nvPr/>
          </p:nvSpPr>
          <p:spPr bwMode="auto">
            <a:xfrm>
              <a:off x="-1593654" y="711305"/>
              <a:ext cx="869899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vi-VN" altLang="zh-CN"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rPr>
                <a:t>1. TRUYỀN THỐNG GIA ĐÌNH, DÒNG HỌ</a:t>
              </a:r>
              <a:endParaRPr lang="zh-CN" altLang="en-US" sz="2800" b="1" spc="300" dirty="0">
                <a:solidFill>
                  <a:srgbClr val="2B80A5"/>
                </a:solidFill>
                <a:latin typeface="Calibri" panose="020F0502020204030204" pitchFamily="34" charset="0"/>
                <a:ea typeface="微软雅黑" panose="020B0503020204020204" pitchFamily="34" charset="-122"/>
                <a:cs typeface="Calibri" panose="020F0502020204030204" pitchFamily="34" charset="0"/>
                <a:sym typeface="Arial" panose="020B0604020202020204" pitchFamily="34" charset="0"/>
              </a:endParaRPr>
            </a:p>
          </p:txBody>
        </p:sp>
        <p:sp>
          <p:nvSpPr>
            <p:cNvPr id="6" name="矩形 5">
              <a:extLst>
                <a:ext uri="{FF2B5EF4-FFF2-40B4-BE49-F238E27FC236}">
                  <a16:creationId xmlns="" xmlns:a16="http://schemas.microsoft.com/office/drawing/2014/main" id="{7ABF7302-DF3E-4D8B-BD18-02193B1F7608}"/>
                </a:ext>
              </a:extLst>
            </p:cNvPr>
            <p:cNvSpPr/>
            <p:nvPr/>
          </p:nvSpPr>
          <p:spPr>
            <a:xfrm>
              <a:off x="-2735642" y="939542"/>
              <a:ext cx="1051961"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13" name="Group 903">
            <a:extLst>
              <a:ext uri="{FF2B5EF4-FFF2-40B4-BE49-F238E27FC236}">
                <a16:creationId xmlns="" xmlns:a16="http://schemas.microsoft.com/office/drawing/2014/main" id="{8BC36FC4-502B-4244-9F33-10A68102E1D2}"/>
              </a:ext>
            </a:extLst>
          </p:cNvPr>
          <p:cNvGrpSpPr>
            <a:grpSpLocks/>
          </p:cNvGrpSpPr>
          <p:nvPr/>
        </p:nvGrpSpPr>
        <p:grpSpPr bwMode="auto">
          <a:xfrm>
            <a:off x="4802325" y="1256007"/>
            <a:ext cx="2336802" cy="3433763"/>
            <a:chOff x="0" y="0"/>
            <a:chExt cx="4739011" cy="6963686"/>
          </a:xfrm>
          <a:solidFill>
            <a:srgbClr val="2B80A5"/>
          </a:solidFill>
        </p:grpSpPr>
        <p:sp>
          <p:nvSpPr>
            <p:cNvPr id="15" name="Shape 891">
              <a:extLst>
                <a:ext uri="{FF2B5EF4-FFF2-40B4-BE49-F238E27FC236}">
                  <a16:creationId xmlns="" xmlns:a16="http://schemas.microsoft.com/office/drawing/2014/main" id="{877F9779-03F2-5746-8865-0D0614056F1B}"/>
                </a:ext>
              </a:extLst>
            </p:cNvPr>
            <p:cNvSpPr>
              <a:spLocks/>
            </p:cNvSpPr>
            <p:nvPr/>
          </p:nvSpPr>
          <p:spPr bwMode="auto">
            <a:xfrm>
              <a:off x="1606310" y="5742560"/>
              <a:ext cx="1512781" cy="258733"/>
            </a:xfrm>
            <a:custGeom>
              <a:avLst/>
              <a:gdLst>
                <a:gd name="T0" fmla="*/ 756391 w 21600"/>
                <a:gd name="T1" fmla="*/ 129367 h 21600"/>
                <a:gd name="T2" fmla="*/ 756391 w 21600"/>
                <a:gd name="T3" fmla="*/ 129367 h 21600"/>
                <a:gd name="T4" fmla="*/ 756391 w 21600"/>
                <a:gd name="T5" fmla="*/ 129367 h 21600"/>
                <a:gd name="T6" fmla="*/ 756391 w 21600"/>
                <a:gd name="T7" fmla="*/ 12936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1"/>
                  </a:moveTo>
                  <a:cubicBezTo>
                    <a:pt x="21600" y="16761"/>
                    <a:pt x="20537" y="21600"/>
                    <a:pt x="19229" y="21600"/>
                  </a:cubicBezTo>
                  <a:lnTo>
                    <a:pt x="2370" y="21600"/>
                  </a:lnTo>
                  <a:cubicBezTo>
                    <a:pt x="1060" y="21600"/>
                    <a:pt x="0" y="16761"/>
                    <a:pt x="0" y="10801"/>
                  </a:cubicBezTo>
                  <a:cubicBezTo>
                    <a:pt x="0" y="4831"/>
                    <a:pt x="1060" y="0"/>
                    <a:pt x="2370" y="0"/>
                  </a:cubicBezTo>
                  <a:lnTo>
                    <a:pt x="19229" y="0"/>
                  </a:lnTo>
                  <a:cubicBezTo>
                    <a:pt x="20537" y="0"/>
                    <a:pt x="21600" y="4831"/>
                    <a:pt x="21600" y="10801"/>
                  </a:cubicBezTo>
                  <a:cubicBezTo>
                    <a:pt x="21600" y="10801"/>
                    <a:pt x="21600" y="10801"/>
                    <a:pt x="21600" y="10801"/>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6" name="Shape 892">
              <a:extLst>
                <a:ext uri="{FF2B5EF4-FFF2-40B4-BE49-F238E27FC236}">
                  <a16:creationId xmlns="" xmlns:a16="http://schemas.microsoft.com/office/drawing/2014/main" id="{D27268B1-5462-CA4F-B6EB-E8AE41BBF8CA}"/>
                </a:ext>
              </a:extLst>
            </p:cNvPr>
            <p:cNvSpPr>
              <a:spLocks/>
            </p:cNvSpPr>
            <p:nvPr/>
          </p:nvSpPr>
          <p:spPr bwMode="auto">
            <a:xfrm>
              <a:off x="1606310" y="6063822"/>
              <a:ext cx="1512781" cy="258673"/>
            </a:xfrm>
            <a:custGeom>
              <a:avLst/>
              <a:gdLst>
                <a:gd name="T0" fmla="*/ 756391 w 21600"/>
                <a:gd name="T1" fmla="*/ 129337 h 21600"/>
                <a:gd name="T2" fmla="*/ 756391 w 21600"/>
                <a:gd name="T3" fmla="*/ 129337 h 21600"/>
                <a:gd name="T4" fmla="*/ 756391 w 21600"/>
                <a:gd name="T5" fmla="*/ 129337 h 21600"/>
                <a:gd name="T6" fmla="*/ 756391 w 21600"/>
                <a:gd name="T7" fmla="*/ 12933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797"/>
                  </a:moveTo>
                  <a:cubicBezTo>
                    <a:pt x="21600" y="16767"/>
                    <a:pt x="20537" y="21600"/>
                    <a:pt x="19229" y="21600"/>
                  </a:cubicBezTo>
                  <a:lnTo>
                    <a:pt x="2370" y="21600"/>
                  </a:lnTo>
                  <a:cubicBezTo>
                    <a:pt x="1060" y="21600"/>
                    <a:pt x="0" y="16767"/>
                    <a:pt x="0" y="10797"/>
                  </a:cubicBezTo>
                  <a:cubicBezTo>
                    <a:pt x="0" y="4837"/>
                    <a:pt x="1060" y="0"/>
                    <a:pt x="2370" y="0"/>
                  </a:cubicBezTo>
                  <a:lnTo>
                    <a:pt x="19229" y="0"/>
                  </a:lnTo>
                  <a:cubicBezTo>
                    <a:pt x="20537" y="0"/>
                    <a:pt x="21600" y="4837"/>
                    <a:pt x="21600" y="10797"/>
                  </a:cubicBezTo>
                  <a:cubicBezTo>
                    <a:pt x="21600" y="10797"/>
                    <a:pt x="21600" y="10797"/>
                    <a:pt x="21600" y="10797"/>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7" name="Shape 893">
              <a:extLst>
                <a:ext uri="{FF2B5EF4-FFF2-40B4-BE49-F238E27FC236}">
                  <a16:creationId xmlns="" xmlns:a16="http://schemas.microsoft.com/office/drawing/2014/main" id="{A7F5E750-9D90-1640-A069-05D7CE55096D}"/>
                </a:ext>
              </a:extLst>
            </p:cNvPr>
            <p:cNvSpPr>
              <a:spLocks/>
            </p:cNvSpPr>
            <p:nvPr/>
          </p:nvSpPr>
          <p:spPr bwMode="auto">
            <a:xfrm>
              <a:off x="1606310" y="6385084"/>
              <a:ext cx="1512781" cy="258754"/>
            </a:xfrm>
            <a:custGeom>
              <a:avLst/>
              <a:gdLst>
                <a:gd name="T0" fmla="*/ 756391 w 21600"/>
                <a:gd name="T1" fmla="*/ 129377 h 21600"/>
                <a:gd name="T2" fmla="*/ 756391 w 21600"/>
                <a:gd name="T3" fmla="*/ 129377 h 21600"/>
                <a:gd name="T4" fmla="*/ 756391 w 21600"/>
                <a:gd name="T5" fmla="*/ 129377 h 21600"/>
                <a:gd name="T6" fmla="*/ 756391 w 21600"/>
                <a:gd name="T7" fmla="*/ 12937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0803"/>
                  </a:moveTo>
                  <a:cubicBezTo>
                    <a:pt x="21600" y="16768"/>
                    <a:pt x="20537" y="21600"/>
                    <a:pt x="19229" y="21600"/>
                  </a:cubicBezTo>
                  <a:lnTo>
                    <a:pt x="2370" y="21600"/>
                  </a:lnTo>
                  <a:cubicBezTo>
                    <a:pt x="1060" y="21600"/>
                    <a:pt x="0" y="16768"/>
                    <a:pt x="0" y="10803"/>
                  </a:cubicBezTo>
                  <a:cubicBezTo>
                    <a:pt x="0" y="4835"/>
                    <a:pt x="1060" y="0"/>
                    <a:pt x="2370" y="0"/>
                  </a:cubicBezTo>
                  <a:lnTo>
                    <a:pt x="19229" y="0"/>
                  </a:lnTo>
                  <a:cubicBezTo>
                    <a:pt x="20537" y="0"/>
                    <a:pt x="21600" y="4835"/>
                    <a:pt x="21600" y="10803"/>
                  </a:cubicBezTo>
                  <a:cubicBezTo>
                    <a:pt x="21600" y="10803"/>
                    <a:pt x="21600" y="10803"/>
                    <a:pt x="21600" y="10803"/>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8" name="Shape 894">
              <a:extLst>
                <a:ext uri="{FF2B5EF4-FFF2-40B4-BE49-F238E27FC236}">
                  <a16:creationId xmlns="" xmlns:a16="http://schemas.microsoft.com/office/drawing/2014/main" id="{30E9372B-08EA-564B-86E0-F670C7E29AE1}"/>
                </a:ext>
              </a:extLst>
            </p:cNvPr>
            <p:cNvSpPr>
              <a:spLocks/>
            </p:cNvSpPr>
            <p:nvPr/>
          </p:nvSpPr>
          <p:spPr bwMode="auto">
            <a:xfrm>
              <a:off x="1927572" y="6706346"/>
              <a:ext cx="858647" cy="257340"/>
            </a:xfrm>
            <a:custGeom>
              <a:avLst/>
              <a:gdLst>
                <a:gd name="T0" fmla="*/ 429324 w 21600"/>
                <a:gd name="T1" fmla="*/ 128670 h 21600"/>
                <a:gd name="T2" fmla="*/ 429324 w 21600"/>
                <a:gd name="T3" fmla="*/ 128670 h 21600"/>
                <a:gd name="T4" fmla="*/ 429324 w 21600"/>
                <a:gd name="T5" fmla="*/ 128670 h 21600"/>
                <a:gd name="T6" fmla="*/ 429324 w 21600"/>
                <a:gd name="T7" fmla="*/ 128670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cubicBezTo>
                    <a:pt x="21600" y="11932"/>
                    <a:pt x="16764" y="21600"/>
                    <a:pt x="10800" y="21600"/>
                  </a:cubicBezTo>
                  <a:cubicBezTo>
                    <a:pt x="4836" y="21600"/>
                    <a:pt x="0" y="11932"/>
                    <a:pt x="0" y="0"/>
                  </a:cubicBezTo>
                  <a:cubicBezTo>
                    <a:pt x="0" y="0"/>
                    <a:pt x="21600" y="0"/>
                    <a:pt x="2160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19" name="Shape 895">
              <a:extLst>
                <a:ext uri="{FF2B5EF4-FFF2-40B4-BE49-F238E27FC236}">
                  <a16:creationId xmlns="" xmlns:a16="http://schemas.microsoft.com/office/drawing/2014/main" id="{8AE13F91-D09C-3A49-944A-9C010901EF86}"/>
                </a:ext>
              </a:extLst>
            </p:cNvPr>
            <p:cNvSpPr>
              <a:spLocks/>
            </p:cNvSpPr>
            <p:nvPr/>
          </p:nvSpPr>
          <p:spPr bwMode="auto">
            <a:xfrm>
              <a:off x="2369308" y="0"/>
              <a:ext cx="1782941" cy="1363718"/>
            </a:xfrm>
            <a:custGeom>
              <a:avLst/>
              <a:gdLst>
                <a:gd name="T0" fmla="*/ 891471 w 21600"/>
                <a:gd name="T1" fmla="*/ 681859 h 21600"/>
                <a:gd name="T2" fmla="*/ 891471 w 21600"/>
                <a:gd name="T3" fmla="*/ 681859 h 21600"/>
                <a:gd name="T4" fmla="*/ 891471 w 21600"/>
                <a:gd name="T5" fmla="*/ 681859 h 21600"/>
                <a:gd name="T6" fmla="*/ 891471 w 21600"/>
                <a:gd name="T7" fmla="*/ 6818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5120" y="21600"/>
                  </a:moveTo>
                  <a:lnTo>
                    <a:pt x="21600" y="13130"/>
                  </a:lnTo>
                  <a:cubicBezTo>
                    <a:pt x="16394" y="5131"/>
                    <a:pt x="8655" y="44"/>
                    <a:pt x="0" y="0"/>
                  </a:cubicBezTo>
                  <a:lnTo>
                    <a:pt x="0" y="11904"/>
                  </a:lnTo>
                  <a:cubicBezTo>
                    <a:pt x="6131" y="11949"/>
                    <a:pt x="11585" y="15738"/>
                    <a:pt x="15120" y="2160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0" name="Shape 896">
              <a:extLst>
                <a:ext uri="{FF2B5EF4-FFF2-40B4-BE49-F238E27FC236}">
                  <a16:creationId xmlns="" xmlns:a16="http://schemas.microsoft.com/office/drawing/2014/main" id="{D692B88D-D605-0540-B9D7-D48937009D8F}"/>
                </a:ext>
              </a:extLst>
            </p:cNvPr>
            <p:cNvSpPr>
              <a:spLocks/>
            </p:cNvSpPr>
            <p:nvPr/>
          </p:nvSpPr>
          <p:spPr bwMode="auto">
            <a:xfrm>
              <a:off x="3654356" y="843313"/>
              <a:ext cx="1084655" cy="1778118"/>
            </a:xfrm>
            <a:custGeom>
              <a:avLst/>
              <a:gdLst>
                <a:gd name="T0" fmla="*/ 542328 w 21600"/>
                <a:gd name="T1" fmla="*/ 889059 h 21600"/>
                <a:gd name="T2" fmla="*/ 542328 w 21600"/>
                <a:gd name="T3" fmla="*/ 889059 h 21600"/>
                <a:gd name="T4" fmla="*/ 542328 w 21600"/>
                <a:gd name="T5" fmla="*/ 889059 h 21600"/>
                <a:gd name="T6" fmla="*/ 542328 w 21600"/>
                <a:gd name="T7" fmla="*/ 88905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638" y="18341"/>
                  </a:moveTo>
                  <a:cubicBezTo>
                    <a:pt x="6638" y="19447"/>
                    <a:pt x="6452" y="20533"/>
                    <a:pt x="6159" y="21600"/>
                  </a:cubicBezTo>
                  <a:lnTo>
                    <a:pt x="21289" y="21600"/>
                  </a:lnTo>
                  <a:cubicBezTo>
                    <a:pt x="21489" y="20529"/>
                    <a:pt x="21600" y="19443"/>
                    <a:pt x="21600" y="18341"/>
                  </a:cubicBezTo>
                  <a:cubicBezTo>
                    <a:pt x="21600" y="11357"/>
                    <a:pt x="17487" y="4963"/>
                    <a:pt x="10670" y="0"/>
                  </a:cubicBezTo>
                  <a:lnTo>
                    <a:pt x="0" y="6509"/>
                  </a:lnTo>
                  <a:cubicBezTo>
                    <a:pt x="4145" y="9791"/>
                    <a:pt x="6638" y="13887"/>
                    <a:pt x="6638" y="18341"/>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1" name="Shape 897">
              <a:extLst>
                <a:ext uri="{FF2B5EF4-FFF2-40B4-BE49-F238E27FC236}">
                  <a16:creationId xmlns="" xmlns:a16="http://schemas.microsoft.com/office/drawing/2014/main" id="{84B5D84B-C174-F046-B4D3-E192595B3D2B}"/>
                </a:ext>
              </a:extLst>
            </p:cNvPr>
            <p:cNvSpPr>
              <a:spLocks/>
            </p:cNvSpPr>
            <p:nvPr/>
          </p:nvSpPr>
          <p:spPr bwMode="auto">
            <a:xfrm>
              <a:off x="843313" y="3654356"/>
              <a:ext cx="1512153" cy="2022009"/>
            </a:xfrm>
            <a:custGeom>
              <a:avLst/>
              <a:gdLst>
                <a:gd name="T0" fmla="*/ 756077 w 21600"/>
                <a:gd name="T1" fmla="*/ 1011005 h 21600"/>
                <a:gd name="T2" fmla="*/ 756077 w 21600"/>
                <a:gd name="T3" fmla="*/ 1011005 h 21600"/>
                <a:gd name="T4" fmla="*/ 756077 w 21600"/>
                <a:gd name="T5" fmla="*/ 1011005 h 21600"/>
                <a:gd name="T6" fmla="*/ 756077 w 21600"/>
                <a:gd name="T7" fmla="*/ 101100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588" y="13574"/>
                  </a:moveTo>
                  <a:cubicBezTo>
                    <a:pt x="17948" y="11856"/>
                    <a:pt x="17059" y="9576"/>
                    <a:pt x="15198" y="7334"/>
                  </a:cubicBezTo>
                  <a:cubicBezTo>
                    <a:pt x="12968" y="4648"/>
                    <a:pt x="10047" y="2019"/>
                    <a:pt x="7599" y="0"/>
                  </a:cubicBezTo>
                  <a:lnTo>
                    <a:pt x="0" y="5682"/>
                  </a:lnTo>
                  <a:cubicBezTo>
                    <a:pt x="1933" y="7296"/>
                    <a:pt x="4325" y="9453"/>
                    <a:pt x="6080" y="11567"/>
                  </a:cubicBezTo>
                  <a:cubicBezTo>
                    <a:pt x="9530" y="15723"/>
                    <a:pt x="7805" y="21600"/>
                    <a:pt x="15789" y="21600"/>
                  </a:cubicBezTo>
                  <a:lnTo>
                    <a:pt x="20867" y="21600"/>
                  </a:lnTo>
                  <a:lnTo>
                    <a:pt x="21600" y="21600"/>
                  </a:lnTo>
                  <a:lnTo>
                    <a:pt x="21600" y="13574"/>
                  </a:lnTo>
                  <a:cubicBezTo>
                    <a:pt x="21600" y="13574"/>
                    <a:pt x="18588" y="13574"/>
                    <a:pt x="18588" y="13574"/>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2" name="Shape 898">
              <a:extLst>
                <a:ext uri="{FF2B5EF4-FFF2-40B4-BE49-F238E27FC236}">
                  <a16:creationId xmlns="" xmlns:a16="http://schemas.microsoft.com/office/drawing/2014/main" id="{37952241-C267-014E-9088-85EE6105E6B7}"/>
                </a:ext>
              </a:extLst>
            </p:cNvPr>
            <p:cNvSpPr>
              <a:spLocks/>
            </p:cNvSpPr>
            <p:nvPr/>
          </p:nvSpPr>
          <p:spPr bwMode="auto">
            <a:xfrm>
              <a:off x="0" y="843313"/>
              <a:ext cx="1085320" cy="1778885"/>
            </a:xfrm>
            <a:custGeom>
              <a:avLst/>
              <a:gdLst>
                <a:gd name="T0" fmla="*/ 542660 w 21600"/>
                <a:gd name="T1" fmla="*/ 889443 h 21600"/>
                <a:gd name="T2" fmla="*/ 542660 w 21600"/>
                <a:gd name="T3" fmla="*/ 889443 h 21600"/>
                <a:gd name="T4" fmla="*/ 542660 w 21600"/>
                <a:gd name="T5" fmla="*/ 889443 h 21600"/>
                <a:gd name="T6" fmla="*/ 542660 w 21600"/>
                <a:gd name="T7" fmla="*/ 889443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4953" y="18343"/>
                  </a:moveTo>
                  <a:cubicBezTo>
                    <a:pt x="14953" y="13886"/>
                    <a:pt x="17449" y="9788"/>
                    <a:pt x="21600" y="6503"/>
                  </a:cubicBezTo>
                  <a:lnTo>
                    <a:pt x="10939" y="0"/>
                  </a:lnTo>
                  <a:cubicBezTo>
                    <a:pt x="4115" y="4963"/>
                    <a:pt x="0" y="11358"/>
                    <a:pt x="0" y="18343"/>
                  </a:cubicBezTo>
                  <a:cubicBezTo>
                    <a:pt x="0" y="19446"/>
                    <a:pt x="135" y="20529"/>
                    <a:pt x="333" y="21600"/>
                  </a:cubicBezTo>
                  <a:lnTo>
                    <a:pt x="15421" y="21600"/>
                  </a:lnTo>
                  <a:cubicBezTo>
                    <a:pt x="15125" y="20531"/>
                    <a:pt x="14953" y="19443"/>
                    <a:pt x="14953" y="18343"/>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3" name="Shape 899">
              <a:extLst>
                <a:ext uri="{FF2B5EF4-FFF2-40B4-BE49-F238E27FC236}">
                  <a16:creationId xmlns="" xmlns:a16="http://schemas.microsoft.com/office/drawing/2014/main" id="{587BFBDE-D3C1-234A-BEF0-FF6C4C057231}"/>
                </a:ext>
              </a:extLst>
            </p:cNvPr>
            <p:cNvSpPr>
              <a:spLocks/>
            </p:cNvSpPr>
            <p:nvPr/>
          </p:nvSpPr>
          <p:spPr bwMode="auto">
            <a:xfrm>
              <a:off x="2369308" y="3654356"/>
              <a:ext cx="1512033" cy="2023888"/>
            </a:xfrm>
            <a:custGeom>
              <a:avLst/>
              <a:gdLst>
                <a:gd name="T0" fmla="*/ 756017 w 21600"/>
                <a:gd name="T1" fmla="*/ 1011944 h 21600"/>
                <a:gd name="T2" fmla="*/ 756017 w 21600"/>
                <a:gd name="T3" fmla="*/ 1011944 h 21600"/>
                <a:gd name="T4" fmla="*/ 756017 w 21600"/>
                <a:gd name="T5" fmla="*/ 1011944 h 21600"/>
                <a:gd name="T6" fmla="*/ 756017 w 21600"/>
                <a:gd name="T7" fmla="*/ 101194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6375" y="7348"/>
                  </a:moveTo>
                  <a:cubicBezTo>
                    <a:pt x="4515" y="9587"/>
                    <a:pt x="3626" y="11865"/>
                    <a:pt x="2985" y="13581"/>
                  </a:cubicBezTo>
                  <a:lnTo>
                    <a:pt x="0" y="13581"/>
                  </a:lnTo>
                  <a:lnTo>
                    <a:pt x="0" y="21600"/>
                  </a:lnTo>
                  <a:lnTo>
                    <a:pt x="706" y="21600"/>
                  </a:lnTo>
                  <a:lnTo>
                    <a:pt x="5785" y="21600"/>
                  </a:lnTo>
                  <a:cubicBezTo>
                    <a:pt x="13769" y="21600"/>
                    <a:pt x="12044" y="15729"/>
                    <a:pt x="15494" y="11576"/>
                  </a:cubicBezTo>
                  <a:cubicBezTo>
                    <a:pt x="17259" y="9453"/>
                    <a:pt x="19663" y="7293"/>
                    <a:pt x="21600" y="5679"/>
                  </a:cubicBezTo>
                  <a:lnTo>
                    <a:pt x="13999" y="0"/>
                  </a:lnTo>
                  <a:cubicBezTo>
                    <a:pt x="11583" y="1991"/>
                    <a:pt x="8621" y="4644"/>
                    <a:pt x="6375" y="7348"/>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4" name="Shape 900">
              <a:extLst>
                <a:ext uri="{FF2B5EF4-FFF2-40B4-BE49-F238E27FC236}">
                  <a16:creationId xmlns="" xmlns:a16="http://schemas.microsoft.com/office/drawing/2014/main" id="{56B38F5B-D0DE-E446-940E-16E907D5FED4}"/>
                </a:ext>
              </a:extLst>
            </p:cNvPr>
            <p:cNvSpPr>
              <a:spLocks/>
            </p:cNvSpPr>
            <p:nvPr/>
          </p:nvSpPr>
          <p:spPr bwMode="auto">
            <a:xfrm>
              <a:off x="0" y="2650412"/>
              <a:ext cx="1331797" cy="1515467"/>
            </a:xfrm>
            <a:custGeom>
              <a:avLst/>
              <a:gdLst>
                <a:gd name="T0" fmla="*/ 665899 w 21600"/>
                <a:gd name="T1" fmla="*/ 757734 h 21600"/>
                <a:gd name="T2" fmla="*/ 665899 w 21600"/>
                <a:gd name="T3" fmla="*/ 757734 h 21600"/>
                <a:gd name="T4" fmla="*/ 665899 w 21600"/>
                <a:gd name="T5" fmla="*/ 757734 h 21600"/>
                <a:gd name="T6" fmla="*/ 665899 w 21600"/>
                <a:gd name="T7" fmla="*/ 757734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0102" y="12599"/>
                  </a:moveTo>
                  <a:cubicBezTo>
                    <a:pt x="19990" y="12493"/>
                    <a:pt x="19875" y="12390"/>
                    <a:pt x="19755" y="12288"/>
                  </a:cubicBezTo>
                  <a:cubicBezTo>
                    <a:pt x="19378" y="11966"/>
                    <a:pt x="19011" y="11641"/>
                    <a:pt x="18658" y="11302"/>
                  </a:cubicBezTo>
                  <a:cubicBezTo>
                    <a:pt x="18607" y="11250"/>
                    <a:pt x="18556" y="11200"/>
                    <a:pt x="18501" y="11146"/>
                  </a:cubicBezTo>
                  <a:cubicBezTo>
                    <a:pt x="15274" y="7984"/>
                    <a:pt x="13144" y="4124"/>
                    <a:pt x="12293" y="0"/>
                  </a:cubicBezTo>
                  <a:lnTo>
                    <a:pt x="0" y="0"/>
                  </a:lnTo>
                  <a:cubicBezTo>
                    <a:pt x="967" y="6986"/>
                    <a:pt x="4348" y="13315"/>
                    <a:pt x="9430" y="18297"/>
                  </a:cubicBezTo>
                  <a:lnTo>
                    <a:pt x="9409" y="18295"/>
                  </a:lnTo>
                  <a:cubicBezTo>
                    <a:pt x="9409" y="18295"/>
                    <a:pt x="9467" y="18348"/>
                    <a:pt x="9553" y="18421"/>
                  </a:cubicBezTo>
                  <a:cubicBezTo>
                    <a:pt x="10100" y="18951"/>
                    <a:pt x="10671" y="19461"/>
                    <a:pt x="11253" y="19960"/>
                  </a:cubicBezTo>
                  <a:cubicBezTo>
                    <a:pt x="11755" y="20425"/>
                    <a:pt x="12344" y="20987"/>
                    <a:pt x="12973" y="21600"/>
                  </a:cubicBezTo>
                  <a:lnTo>
                    <a:pt x="21600" y="14020"/>
                  </a:lnTo>
                  <a:cubicBezTo>
                    <a:pt x="21079" y="13518"/>
                    <a:pt x="20572" y="13035"/>
                    <a:pt x="20102" y="12599"/>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5" name="Shape 901">
              <a:extLst>
                <a:ext uri="{FF2B5EF4-FFF2-40B4-BE49-F238E27FC236}">
                  <a16:creationId xmlns="" xmlns:a16="http://schemas.microsoft.com/office/drawing/2014/main" id="{1CD53B73-7550-BB49-917E-2884FF3781AA}"/>
                </a:ext>
              </a:extLst>
            </p:cNvPr>
            <p:cNvSpPr>
              <a:spLocks/>
            </p:cNvSpPr>
            <p:nvPr/>
          </p:nvSpPr>
          <p:spPr bwMode="auto">
            <a:xfrm>
              <a:off x="3373252" y="2650412"/>
              <a:ext cx="1333560" cy="1513684"/>
            </a:xfrm>
            <a:custGeom>
              <a:avLst/>
              <a:gdLst>
                <a:gd name="T0" fmla="*/ 666780 w 21600"/>
                <a:gd name="T1" fmla="*/ 756842 h 21600"/>
                <a:gd name="T2" fmla="*/ 666780 w 21600"/>
                <a:gd name="T3" fmla="*/ 756842 h 21600"/>
                <a:gd name="T4" fmla="*/ 666780 w 21600"/>
                <a:gd name="T5" fmla="*/ 756842 h 21600"/>
                <a:gd name="T6" fmla="*/ 666780 w 21600"/>
                <a:gd name="T7" fmla="*/ 756842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0"/>
                  </a:moveTo>
                  <a:lnTo>
                    <a:pt x="9286" y="0"/>
                  </a:lnTo>
                  <a:cubicBezTo>
                    <a:pt x="8324" y="4739"/>
                    <a:pt x="5707" y="9071"/>
                    <a:pt x="1643" y="12475"/>
                  </a:cubicBezTo>
                  <a:cubicBezTo>
                    <a:pt x="1474" y="12615"/>
                    <a:pt x="1310" y="12760"/>
                    <a:pt x="1150" y="12910"/>
                  </a:cubicBezTo>
                  <a:cubicBezTo>
                    <a:pt x="784" y="13254"/>
                    <a:pt x="398" y="13620"/>
                    <a:pt x="0" y="14008"/>
                  </a:cubicBezTo>
                  <a:lnTo>
                    <a:pt x="8617" y="21600"/>
                  </a:lnTo>
                  <a:cubicBezTo>
                    <a:pt x="9120" y="21108"/>
                    <a:pt x="9602" y="20644"/>
                    <a:pt x="10026" y="20247"/>
                  </a:cubicBezTo>
                  <a:cubicBezTo>
                    <a:pt x="16276" y="15014"/>
                    <a:pt x="20505" y="7935"/>
                    <a:pt x="21600" y="0"/>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sp>
          <p:nvSpPr>
            <p:cNvPr id="26" name="Shape 902">
              <a:extLst>
                <a:ext uri="{FF2B5EF4-FFF2-40B4-BE49-F238E27FC236}">
                  <a16:creationId xmlns="" xmlns:a16="http://schemas.microsoft.com/office/drawing/2014/main" id="{80751A08-E466-2844-9C39-69440B288D40}"/>
                </a:ext>
              </a:extLst>
            </p:cNvPr>
            <p:cNvSpPr>
              <a:spLocks/>
            </p:cNvSpPr>
            <p:nvPr/>
          </p:nvSpPr>
          <p:spPr bwMode="auto">
            <a:xfrm>
              <a:off x="562208" y="0"/>
              <a:ext cx="1782082" cy="1362774"/>
            </a:xfrm>
            <a:custGeom>
              <a:avLst/>
              <a:gdLst>
                <a:gd name="T0" fmla="*/ 891041 w 21600"/>
                <a:gd name="T1" fmla="*/ 681387 h 21600"/>
                <a:gd name="T2" fmla="*/ 891041 w 21600"/>
                <a:gd name="T3" fmla="*/ 681387 h 21600"/>
                <a:gd name="T4" fmla="*/ 891041 w 21600"/>
                <a:gd name="T5" fmla="*/ 681387 h 21600"/>
                <a:gd name="T6" fmla="*/ 891041 w 21600"/>
                <a:gd name="T7" fmla="*/ 681387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21600" y="11912"/>
                  </a:moveTo>
                  <a:lnTo>
                    <a:pt x="21600" y="0"/>
                  </a:lnTo>
                  <a:cubicBezTo>
                    <a:pt x="12947" y="44"/>
                    <a:pt x="5207" y="5129"/>
                    <a:pt x="0" y="13124"/>
                  </a:cubicBezTo>
                  <a:lnTo>
                    <a:pt x="6482" y="21600"/>
                  </a:lnTo>
                  <a:cubicBezTo>
                    <a:pt x="10017" y="15741"/>
                    <a:pt x="15472" y="11960"/>
                    <a:pt x="21600" y="11912"/>
                  </a:cubicBezTo>
                  <a:close/>
                </a:path>
              </a:pathLst>
            </a:custGeom>
            <a:grp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38100" tIns="38100" rIns="38100" bIns="38100" anchor="ct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endParaRPr lang="es-ES"/>
            </a:p>
          </p:txBody>
        </p:sp>
      </p:grpSp>
      <p:sp>
        <p:nvSpPr>
          <p:cNvPr id="7" name="TextBox 6">
            <a:extLst>
              <a:ext uri="{FF2B5EF4-FFF2-40B4-BE49-F238E27FC236}">
                <a16:creationId xmlns="" xmlns:a16="http://schemas.microsoft.com/office/drawing/2014/main" id="{7D817F12-E2C1-774A-A044-2B2F60AA305D}"/>
              </a:ext>
            </a:extLst>
          </p:cNvPr>
          <p:cNvSpPr txBox="1"/>
          <p:nvPr/>
        </p:nvSpPr>
        <p:spPr>
          <a:xfrm>
            <a:off x="5530206" y="1825348"/>
            <a:ext cx="816249" cy="1446550"/>
          </a:xfrm>
          <a:prstGeom prst="rect">
            <a:avLst/>
          </a:prstGeom>
          <a:noFill/>
        </p:spPr>
        <p:txBody>
          <a:bodyPr wrap="none" rtlCol="0">
            <a:spAutoFit/>
          </a:bodyPr>
          <a:lstStyle/>
          <a:p>
            <a:r>
              <a:rPr lang="x-none" sz="8800" b="1">
                <a:solidFill>
                  <a:srgbClr val="2B80A5"/>
                </a:solidFill>
                <a:latin typeface="Century Gothic" panose="020B0502020202020204" pitchFamily="34" charset="0"/>
                <a:cs typeface="Sabon Next LT" panose="02000500000000000000" pitchFamily="2" charset="0"/>
              </a:rPr>
              <a:t>?</a:t>
            </a:r>
          </a:p>
        </p:txBody>
      </p:sp>
      <p:sp>
        <p:nvSpPr>
          <p:cNvPr id="8" name="TextBox 7">
            <a:extLst>
              <a:ext uri="{FF2B5EF4-FFF2-40B4-BE49-F238E27FC236}">
                <a16:creationId xmlns="" xmlns:a16="http://schemas.microsoft.com/office/drawing/2014/main" id="{EC8FE791-B9A0-A54B-B085-B8E334B0ED7D}"/>
              </a:ext>
            </a:extLst>
          </p:cNvPr>
          <p:cNvSpPr txBox="1"/>
          <p:nvPr/>
        </p:nvSpPr>
        <p:spPr>
          <a:xfrm>
            <a:off x="1787839" y="5287604"/>
            <a:ext cx="8776735" cy="461665"/>
          </a:xfrm>
          <a:prstGeom prst="rect">
            <a:avLst/>
          </a:prstGeom>
          <a:noFill/>
          <a:ln>
            <a:solidFill>
              <a:srgbClr val="2B80A5"/>
            </a:solidFill>
          </a:ln>
        </p:spPr>
        <p:txBody>
          <a:bodyPr wrap="square" rtlCol="0">
            <a:spAutoFit/>
          </a:bodyPr>
          <a:lstStyle/>
          <a:p>
            <a:pPr algn="ctr"/>
            <a:r>
              <a:rPr lang="x-none" sz="2400" b="1">
                <a:solidFill>
                  <a:srgbClr val="002060"/>
                </a:solidFill>
                <a:latin typeface="Century Gothic" panose="020B0502020202020204" pitchFamily="34" charset="0"/>
              </a:rPr>
              <a:t>Em hãy cho biết, truyền thồng gia đình, dòng họ là gì?</a:t>
            </a:r>
          </a:p>
        </p:txBody>
      </p:sp>
    </p:spTree>
    <p:extLst>
      <p:ext uri="{BB962C8B-B14F-4D97-AF65-F5344CB8AC3E}">
        <p14:creationId xmlns:p14="http://schemas.microsoft.com/office/powerpoint/2010/main" val="2537308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1350</TotalTime>
  <Words>938</Words>
  <Application>Microsoft Office PowerPoint</Application>
  <PresentationFormat>Custom</PresentationFormat>
  <Paragraphs>117</Paragraphs>
  <Slides>26</Slides>
  <Notes>19</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21AK22</cp:lastModifiedBy>
  <cp:revision>256</cp:revision>
  <dcterms:created xsi:type="dcterms:W3CDTF">2018-02-23T07:21:57Z</dcterms:created>
  <dcterms:modified xsi:type="dcterms:W3CDTF">2023-11-12T20:36:08Z</dcterms:modified>
</cp:coreProperties>
</file>