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1" r:id="rId15"/>
    <p:sldId id="273" r:id="rId16"/>
    <p:sldId id="274" r:id="rId17"/>
    <p:sldId id="280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B1743-6032-40B2-A75A-582BE782F756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</dgm:pt>
    <dgm:pt modelId="{64C38F37-58AA-4CFC-93E3-0EB1C4A09C51}">
      <dgm:prSet phldrT="[Text]" custT="1"/>
      <dgm:spPr/>
      <dgm:t>
        <a:bodyPr/>
        <a:lstStyle/>
        <a:p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Vượn</a:t>
          </a:r>
          <a:r>
            <a: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vi-VN" sz="3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5F7E0D-7AB1-415C-BB84-F7676166C441}" type="parTrans" cxnId="{5CCEBA06-3753-4BB6-86C6-2B691EC6954C}">
      <dgm:prSet/>
      <dgm:spPr/>
      <dgm:t>
        <a:bodyPr/>
        <a:lstStyle/>
        <a:p>
          <a:endParaRPr lang="vi-VN" sz="20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15BD8-82F6-493C-97E6-11AF9E8DB2F3}" type="sibTrans" cxnId="{5CCEBA06-3753-4BB6-86C6-2B691EC6954C}">
      <dgm:prSet/>
      <dgm:spPr/>
      <dgm:t>
        <a:bodyPr/>
        <a:lstStyle/>
        <a:p>
          <a:endParaRPr lang="vi-VN" sz="20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0EACA-B502-420A-899B-C8C1B29DB0CA}">
      <dgm:prSet phldrT="[Text]" custT="1"/>
      <dgm:spPr/>
      <dgm:t>
        <a:bodyPr/>
        <a:lstStyle/>
        <a:p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tối</a:t>
          </a:r>
          <a:r>
            <a: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endParaRPr lang="vi-VN" sz="3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43D94-5102-4EC2-9F71-050223631B2D}" type="parTrans" cxnId="{05690B6A-D933-42DD-9E02-997DA450018D}">
      <dgm:prSet/>
      <dgm:spPr/>
      <dgm:t>
        <a:bodyPr/>
        <a:lstStyle/>
        <a:p>
          <a:endParaRPr lang="vi-VN" sz="20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20305-26C1-47B2-9A0A-3E34F2B7D5F9}" type="sibTrans" cxnId="{05690B6A-D933-42DD-9E02-997DA450018D}">
      <dgm:prSet/>
      <dgm:spPr/>
      <dgm:t>
        <a:bodyPr/>
        <a:lstStyle/>
        <a:p>
          <a:endParaRPr lang="vi-VN" sz="20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C10D0-CDBB-4053-BF29-F394653CCE14}">
      <dgm:prSet phldrT="[Text]" custT="1"/>
      <dgm:spPr/>
      <dgm:t>
        <a:bodyPr/>
        <a:lstStyle/>
        <a:p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</a:t>
          </a:r>
          <a:endParaRPr lang="vi-VN" sz="3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16A3B6-76A7-4B18-82F9-F83C29B50498}" type="parTrans" cxnId="{02FBBFAF-512F-47B1-8C96-8C0DFC7A879B}">
      <dgm:prSet/>
      <dgm:spPr/>
      <dgm:t>
        <a:bodyPr/>
        <a:lstStyle/>
        <a:p>
          <a:endParaRPr lang="vi-VN" sz="20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ACB2-E369-40EA-BAB4-100A87B1361D}" type="sibTrans" cxnId="{02FBBFAF-512F-47B1-8C96-8C0DFC7A879B}">
      <dgm:prSet/>
      <dgm:spPr/>
      <dgm:t>
        <a:bodyPr/>
        <a:lstStyle/>
        <a:p>
          <a:endParaRPr lang="vi-VN" sz="20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97250-2C62-43BB-8BAA-12E9CB525812}" type="pres">
      <dgm:prSet presAssocID="{67AB1743-6032-40B2-A75A-582BE782F756}" presName="Name0" presStyleCnt="0">
        <dgm:presLayoutVars>
          <dgm:dir/>
          <dgm:resizeHandles val="exact"/>
        </dgm:presLayoutVars>
      </dgm:prSet>
      <dgm:spPr/>
    </dgm:pt>
    <dgm:pt modelId="{A900BEAA-18E5-477E-9A86-3A524346CF53}" type="pres">
      <dgm:prSet presAssocID="{64C38F37-58AA-4CFC-93E3-0EB1C4A09C51}" presName="parTxOnly" presStyleLbl="node1" presStyleIdx="0" presStyleCnt="3">
        <dgm:presLayoutVars>
          <dgm:bulletEnabled val="1"/>
        </dgm:presLayoutVars>
      </dgm:prSet>
      <dgm:spPr/>
    </dgm:pt>
    <dgm:pt modelId="{438437AF-0B3D-4979-8113-01A0415FB705}" type="pres">
      <dgm:prSet presAssocID="{80A15BD8-82F6-493C-97E6-11AF9E8DB2F3}" presName="parSpace" presStyleCnt="0"/>
      <dgm:spPr/>
    </dgm:pt>
    <dgm:pt modelId="{CAA37756-9B18-4508-AA80-D680CA17A853}" type="pres">
      <dgm:prSet presAssocID="{75A0EACA-B502-420A-899B-C8C1B29DB0CA}" presName="parTxOnly" presStyleLbl="node1" presStyleIdx="1" presStyleCnt="3">
        <dgm:presLayoutVars>
          <dgm:bulletEnabled val="1"/>
        </dgm:presLayoutVars>
      </dgm:prSet>
      <dgm:spPr/>
    </dgm:pt>
    <dgm:pt modelId="{AE4EC5FB-FCF7-4D0A-A823-CA15C2CF29FF}" type="pres">
      <dgm:prSet presAssocID="{74620305-26C1-47B2-9A0A-3E34F2B7D5F9}" presName="parSpace" presStyleCnt="0"/>
      <dgm:spPr/>
    </dgm:pt>
    <dgm:pt modelId="{C211B02D-86A3-42FF-95B7-6D3688023584}" type="pres">
      <dgm:prSet presAssocID="{18BC10D0-CDBB-4053-BF29-F394653CCE14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CCEBA06-3753-4BB6-86C6-2B691EC6954C}" srcId="{67AB1743-6032-40B2-A75A-582BE782F756}" destId="{64C38F37-58AA-4CFC-93E3-0EB1C4A09C51}" srcOrd="0" destOrd="0" parTransId="{B75F7E0D-7AB1-415C-BB84-F7676166C441}" sibTransId="{80A15BD8-82F6-493C-97E6-11AF9E8DB2F3}"/>
    <dgm:cxn modelId="{DC7BB52A-582E-472D-AB07-557E7550131E}" type="presOf" srcId="{64C38F37-58AA-4CFC-93E3-0EB1C4A09C51}" destId="{A900BEAA-18E5-477E-9A86-3A524346CF53}" srcOrd="0" destOrd="0" presId="urn:microsoft.com/office/officeart/2005/8/layout/hChevron3"/>
    <dgm:cxn modelId="{DAFA4C3E-172C-40EA-9F8B-6ED3349BD51D}" type="presOf" srcId="{67AB1743-6032-40B2-A75A-582BE782F756}" destId="{30797250-2C62-43BB-8BAA-12E9CB525812}" srcOrd="0" destOrd="0" presId="urn:microsoft.com/office/officeart/2005/8/layout/hChevron3"/>
    <dgm:cxn modelId="{05690B6A-D933-42DD-9E02-997DA450018D}" srcId="{67AB1743-6032-40B2-A75A-582BE782F756}" destId="{75A0EACA-B502-420A-899B-C8C1B29DB0CA}" srcOrd="1" destOrd="0" parTransId="{6AA43D94-5102-4EC2-9F71-050223631B2D}" sibTransId="{74620305-26C1-47B2-9A0A-3E34F2B7D5F9}"/>
    <dgm:cxn modelId="{7CC7ED94-3886-4870-9DE2-0A3CBCE272A9}" type="presOf" srcId="{75A0EACA-B502-420A-899B-C8C1B29DB0CA}" destId="{CAA37756-9B18-4508-AA80-D680CA17A853}" srcOrd="0" destOrd="0" presId="urn:microsoft.com/office/officeart/2005/8/layout/hChevron3"/>
    <dgm:cxn modelId="{02FBBFAF-512F-47B1-8C96-8C0DFC7A879B}" srcId="{67AB1743-6032-40B2-A75A-582BE782F756}" destId="{18BC10D0-CDBB-4053-BF29-F394653CCE14}" srcOrd="2" destOrd="0" parTransId="{7C16A3B6-76A7-4B18-82F9-F83C29B50498}" sibTransId="{8683ACB2-E369-40EA-BAB4-100A87B1361D}"/>
    <dgm:cxn modelId="{A7AAD6F0-F4E2-48E9-959E-7BDD922D3A1E}" type="presOf" srcId="{18BC10D0-CDBB-4053-BF29-F394653CCE14}" destId="{C211B02D-86A3-42FF-95B7-6D3688023584}" srcOrd="0" destOrd="0" presId="urn:microsoft.com/office/officeart/2005/8/layout/hChevron3"/>
    <dgm:cxn modelId="{E7AD65A9-A337-4246-B092-1F852C6BC63A}" type="presParOf" srcId="{30797250-2C62-43BB-8BAA-12E9CB525812}" destId="{A900BEAA-18E5-477E-9A86-3A524346CF53}" srcOrd="0" destOrd="0" presId="urn:microsoft.com/office/officeart/2005/8/layout/hChevron3"/>
    <dgm:cxn modelId="{99FAD69C-BC04-47CF-8C15-C8964318E287}" type="presParOf" srcId="{30797250-2C62-43BB-8BAA-12E9CB525812}" destId="{438437AF-0B3D-4979-8113-01A0415FB705}" srcOrd="1" destOrd="0" presId="urn:microsoft.com/office/officeart/2005/8/layout/hChevron3"/>
    <dgm:cxn modelId="{5D0FDF2B-95D3-4C16-B7E9-75444DECF44B}" type="presParOf" srcId="{30797250-2C62-43BB-8BAA-12E9CB525812}" destId="{CAA37756-9B18-4508-AA80-D680CA17A853}" srcOrd="2" destOrd="0" presId="urn:microsoft.com/office/officeart/2005/8/layout/hChevron3"/>
    <dgm:cxn modelId="{E6AC534F-2E38-4F53-9760-9BA7EFBA9609}" type="presParOf" srcId="{30797250-2C62-43BB-8BAA-12E9CB525812}" destId="{AE4EC5FB-FCF7-4D0A-A823-CA15C2CF29FF}" srcOrd="3" destOrd="0" presId="urn:microsoft.com/office/officeart/2005/8/layout/hChevron3"/>
    <dgm:cxn modelId="{778E4EDE-CFC9-4325-8FB8-0FEBB36B9C4C}" type="presParOf" srcId="{30797250-2C62-43BB-8BAA-12E9CB525812}" destId="{C211B02D-86A3-42FF-95B7-6D368802358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0BEAA-18E5-477E-9A86-3A524346CF53}">
      <dsp:nvSpPr>
        <dsp:cNvPr id="0" name=""/>
        <dsp:cNvSpPr/>
      </dsp:nvSpPr>
      <dsp:spPr>
        <a:xfrm>
          <a:off x="4530" y="0"/>
          <a:ext cx="3961601" cy="73342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Vượn</a:t>
          </a:r>
          <a:r>
            <a:rPr lang="en-US" sz="3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vi-VN" sz="3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0" y="0"/>
        <a:ext cx="3778245" cy="733424"/>
      </dsp:txXfrm>
    </dsp:sp>
    <dsp:sp modelId="{CAA37756-9B18-4508-AA80-D680CA17A853}">
      <dsp:nvSpPr>
        <dsp:cNvPr id="0" name=""/>
        <dsp:cNvSpPr/>
      </dsp:nvSpPr>
      <dsp:spPr>
        <a:xfrm>
          <a:off x="3173811" y="0"/>
          <a:ext cx="3961601" cy="733424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tối</a:t>
          </a:r>
          <a:r>
            <a:rPr lang="en-US" sz="3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endParaRPr lang="vi-VN" sz="3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0523" y="0"/>
        <a:ext cx="3228177" cy="733424"/>
      </dsp:txXfrm>
    </dsp:sp>
    <dsp:sp modelId="{C211B02D-86A3-42FF-95B7-6D3688023584}">
      <dsp:nvSpPr>
        <dsp:cNvPr id="0" name=""/>
        <dsp:cNvSpPr/>
      </dsp:nvSpPr>
      <dsp:spPr>
        <a:xfrm>
          <a:off x="6343092" y="0"/>
          <a:ext cx="3961601" cy="733424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3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</a:t>
          </a:r>
          <a:endParaRPr lang="vi-VN" sz="3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09804" y="0"/>
        <a:ext cx="3228177" cy="733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08558-C6A4-4A1D-805D-9C0CBEA4527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63F3C-B58C-4516-B214-F6153BD8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45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664" indent="-30140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563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7891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14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0256E2-39A5-4D31-ADAD-93FFDE34EB61}" type="slidenum">
              <a:rPr lang="en-GB" sz="1300"/>
              <a:pPr eaLnBrk="1" hangingPunct="1"/>
              <a:t>22</a:t>
            </a:fld>
            <a:endParaRPr lang="en-GB" sz="13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19FDFB-5F1B-4843-A2A8-44B2958B3BF5}" type="datetime6">
              <a:rPr lang="en-US" smtClean="0"/>
              <a:t>October 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Term 1 / Module 1 / Lesson 2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Mini School - History</a:t>
            </a:r>
          </a:p>
        </p:txBody>
      </p:sp>
    </p:spTree>
    <p:extLst>
      <p:ext uri="{BB962C8B-B14F-4D97-AF65-F5344CB8AC3E}">
        <p14:creationId xmlns:p14="http://schemas.microsoft.com/office/powerpoint/2010/main" val="243784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74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0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7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9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2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7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8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0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6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4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B32B4-D917-4B09-BE36-E5C8829E5D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8B431-4916-46F7-B2E8-972044667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0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ịch sử thời kỳ tiền sử - cộng sản nguyên thủy | Biên Niên Sử">
            <a:extLst>
              <a:ext uri="{FF2B5EF4-FFF2-40B4-BE49-F238E27FC236}">
                <a16:creationId xmlns:a16="http://schemas.microsoft.com/office/drawing/2014/main" id="{AC427E49-ABF8-4F98-A2F0-15EFF023F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ý thuyết Lịch Sử 6 Bài 3: Xã hội nguyên thủy hay, chi tiết">
            <a:extLst>
              <a:ext uri="{FF2B5EF4-FFF2-40B4-BE49-F238E27FC236}">
                <a16:creationId xmlns:a16="http://schemas.microsoft.com/office/drawing/2014/main" id="{8449E656-C90D-482E-B66E-719A07CB4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r="14335" b="1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oa học xã hội 6 VNEN Bài 3: Xã hội nguyên thủy | Hay nhất Giải bài tập  Khoa học xã hội 6 VNEN">
            <a:extLst>
              <a:ext uri="{FF2B5EF4-FFF2-40B4-BE49-F238E27FC236}">
                <a16:creationId xmlns:a16="http://schemas.microsoft.com/office/drawing/2014/main" id="{10D17BD5-7B88-4ABA-9F14-A6CD8C3AB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3" b="11895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ịch sử mỹ thuật qua các thời kỳ: Khi con người tự mình vẽ nên lịch sử thế  giới (Phần 1)">
            <a:extLst>
              <a:ext uri="{FF2B5EF4-FFF2-40B4-BE49-F238E27FC236}">
                <a16:creationId xmlns:a16="http://schemas.microsoft.com/office/drawing/2014/main" id="{488EC8D7-0EF5-43A8-82F5-6AACD0D47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2" b="2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C3FD50-7CA5-4460-AB86-15FACF5F8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026" y="2266122"/>
            <a:ext cx="8309113" cy="1621281"/>
          </a:xfrm>
          <a:noFill/>
        </p:spPr>
        <p:txBody>
          <a:bodyPr anchor="ctr">
            <a:no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Tiết</a:t>
            </a:r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4.Bài 4.</a:t>
            </a:r>
            <a:b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NGUỒN</a:t>
            </a:r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GỐC</a:t>
            </a:r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NGƯỜI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cdn.vungoi.vn/vungoi/1543911151633_2.png">
            <a:hlinkClick r:id="" action="ppaction://noaction"/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3" y="-16669"/>
            <a:ext cx="12219708" cy="6891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630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968" y="648297"/>
            <a:ext cx="3490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7867" y="617399"/>
            <a:ext cx="53511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https://scontent.fhan2-1.fna.fbcdn.net/v/t1.15752-9/67494516_329983417883933_2438785411099656192_n.jpg?_nc_cat=106&amp;_nc_oc=AQlgj1GWTekV5fSxffh1dW3p3TFeSIO9_RYBBDRLv0dQ5VGkNTAv4ItfMrYnh_zbLuI&amp;_nc_ht=scontent.fhan2-1.fna&amp;oh=8eca1adee6336e9918a53faa5bbc62fe&amp;oe=5DB2614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2" y="1217563"/>
            <a:ext cx="7046086" cy="56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252277" y="1703338"/>
            <a:ext cx="4711123" cy="48294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CƠ THỂ CÓ</a:t>
            </a:r>
          </a:p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BIẾN ĐỔI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bợt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0F544-39C9-4370-AEC0-C2D572A32B0E}"/>
              </a:ext>
            </a:extLst>
          </p:cNvPr>
          <p:cNvSpPr txBox="1"/>
          <p:nvPr/>
        </p:nvSpPr>
        <p:spPr>
          <a:xfrm>
            <a:off x="0" y="0"/>
            <a:ext cx="12192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1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m hình 5, em thấy Người tinh khôn khác Người tối cổ ở những điểm nào? |  SGK Lịch sử lớp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452"/>
            <a:ext cx="4562729" cy="5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Ã HỘI CỔ SƠ, NHÌN TỪ DIỄN TRÌNH TƯ DUY CON NGƯỜI NGUYÊN THỦY - 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52" y="64008"/>
            <a:ext cx="5034619" cy="26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Ã HỘI CỔ SƠ, NHÌN TỪ DIỄN TRÌNH TƯ DUY CON NGƯỜI NGUYÊN THỦY - 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29" y="3318320"/>
            <a:ext cx="5034619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9762194" y="685800"/>
            <a:ext cx="2429806" cy="3246120"/>
          </a:xfrm>
          <a:prstGeom prst="cloudCallout">
            <a:avLst>
              <a:gd name="adj1" fmla="val -28736"/>
              <a:gd name="adj2" fmla="val 6419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16312" y="1042416"/>
            <a:ext cx="207568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tse2.mm.bing.net/th?id=OIP.y3uXRnL7dUpCBBBHviOrLAHaHa&amp;pid=Api&amp;P=0&amp;w=300&amp;h=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348" y="4555236"/>
            <a:ext cx="1840991" cy="184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3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s://cdn.vungoi.vn/vungoi/1543911321052_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558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- Shaping Humanity- How Science, Art, and Imagination Help Us Understand Our Origins [Full Teaser]">
            <a:hlinkClick r:id="" action="ppaction://media"/>
            <a:extLst>
              <a:ext uri="{FF2B5EF4-FFF2-40B4-BE49-F238E27FC236}">
                <a16:creationId xmlns:a16="http://schemas.microsoft.com/office/drawing/2014/main" id="{645377C4-EEF4-439B-A1E9-21F4A321D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631" y="1500367"/>
            <a:ext cx="9467546" cy="527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1E8858-B98E-4345-B5C9-935A63D01ABD}"/>
              </a:ext>
            </a:extLst>
          </p:cNvPr>
          <p:cNvSpPr txBox="1"/>
          <p:nvPr/>
        </p:nvSpPr>
        <p:spPr>
          <a:xfrm>
            <a:off x="485775" y="300038"/>
            <a:ext cx="1131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em  xem  đoạn video mô phỏng về sự thay đổi diện mạo khuôn mặt của người từ khi xuất hiện đến nay, và trả lời câu hỏi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E1AB82BB-FCAD-254A-9936-691C2CE3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6" y="2563096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7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">
            <a:extLst>
              <a:ext uri="{FF2B5EF4-FFF2-40B4-BE49-F238E27FC236}">
                <a16:creationId xmlns:a16="http://schemas.microsoft.com/office/drawing/2014/main" id="{9BF97916-4761-544E-934B-766D49DE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FD8AFE-4050-2342-B8BF-B5CEE9D3EE4F}"/>
              </a:ext>
            </a:extLst>
          </p:cNvPr>
          <p:cNvSpPr/>
          <p:nvPr/>
        </p:nvSpPr>
        <p:spPr>
          <a:xfrm>
            <a:off x="2868720" y="157817"/>
            <a:ext cx="5854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NGUỒN GỐC LOÀI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3D6D5-769B-3B4B-8E5F-6C17C21E3FEE}"/>
              </a:ext>
            </a:extLst>
          </p:cNvPr>
          <p:cNvSpPr/>
          <p:nvPr/>
        </p:nvSpPr>
        <p:spPr>
          <a:xfrm>
            <a:off x="1619249" y="838854"/>
            <a:ext cx="9896475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DẤU TÍCH CỦA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QUÁ TRÌNH CHUYỂN BIẾN TỪ VƯỢN THÀNH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NGƯỜI  Ở ĐÔNG NAM Á VÀ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VIỆT NAM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Sử 9- Bài 5 :CÁC NƯỚC ĐÔNG NAM Á . - Chào mừng bạn đến với website của Đoàn  Thị Hồng Điệp">
            <a:extLst>
              <a:ext uri="{FF2B5EF4-FFF2-40B4-BE49-F238E27FC236}">
                <a16:creationId xmlns:a16="http://schemas.microsoft.com/office/drawing/2014/main" id="{5E884E7F-7939-C248-BAA3-7D0FE019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26" y="1942815"/>
            <a:ext cx="4243387" cy="430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8BE0C75A-905E-2B44-9ADB-E407CD087DED}"/>
              </a:ext>
            </a:extLst>
          </p:cNvPr>
          <p:cNvSpPr/>
          <p:nvPr/>
        </p:nvSpPr>
        <p:spPr>
          <a:xfrm>
            <a:off x="5227185" y="1613833"/>
            <a:ext cx="7043738" cy="50863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lược đồ H3 xác định những dấu tích của Người tối cổ được tìm thấy để chứng minh: “ ĐNA là một trong những chiếc nôi của loài người”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Dựa vào thông tin và hình 3, 4, 5 trong SGK, việc phát hiện ra công cụ đả và răng hoá thạch của Người tối cổ ở Việt Nam chứng tỏ 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gì? </a:t>
            </a:r>
          </a:p>
        </p:txBody>
      </p:sp>
      <p:pic>
        <p:nvPicPr>
          <p:cNvPr id="8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90C2F440-3675-C441-A950-A637D5929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038" y="119975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5.png">
            <a:extLst>
              <a:ext uri="{FF2B5EF4-FFF2-40B4-BE49-F238E27FC236}">
                <a16:creationId xmlns:a16="http://schemas.microsoft.com/office/drawing/2014/main" id="{BB25C3A8-EA77-3349-98B2-3C5E275EB78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9791" y="144542"/>
            <a:ext cx="8159776" cy="6568915"/>
          </a:xfrm>
          <a:prstGeom prst="rect">
            <a:avLst/>
          </a:prstGeom>
          <a:ln/>
        </p:spPr>
      </p:pic>
      <p:sp>
        <p:nvSpPr>
          <p:cNvPr id="3" name="Vertical Scroll 2">
            <a:extLst>
              <a:ext uri="{FF2B5EF4-FFF2-40B4-BE49-F238E27FC236}">
                <a16:creationId xmlns:a16="http://schemas.microsoft.com/office/drawing/2014/main" id="{ED774BA5-D491-F041-A88D-F3A61012C3BD}"/>
              </a:ext>
            </a:extLst>
          </p:cNvPr>
          <p:cNvSpPr/>
          <p:nvPr/>
        </p:nvSpPr>
        <p:spPr>
          <a:xfrm>
            <a:off x="7439187" y="144542"/>
            <a:ext cx="4928461" cy="624076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Giava (Indonesia)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cụ đồ đá cũ sơ kỳ tìm thấy ở Pôn-a-sung (Mianma),  Sa-ma-mark (Malaisia), ở Mianma, Campuchia có niên đại khoảng 400.000 năm trước.</a:t>
            </a:r>
          </a:p>
          <a:p>
            <a:pPr algn="just">
              <a:lnSpc>
                <a:spcPct val="114000"/>
              </a:lnSpc>
            </a:pP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Solo (Indonesia)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100.000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Niah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Malaisia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40.000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dirty="0">
              <a:solidFill>
                <a:srgbClr val="3139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0A985391-87BC-854D-B9B2-B41C522A0A6B}"/>
              </a:ext>
            </a:extLst>
          </p:cNvPr>
          <p:cNvSpPr/>
          <p:nvPr/>
        </p:nvSpPr>
        <p:spPr>
          <a:xfrm>
            <a:off x="3254644" y="5641383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855055C4-F609-DF42-B761-153FE7025A44}"/>
              </a:ext>
            </a:extLst>
          </p:cNvPr>
          <p:cNvSpPr/>
          <p:nvPr/>
        </p:nvSpPr>
        <p:spPr>
          <a:xfrm>
            <a:off x="4866467" y="5811864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777C5472-AAA4-3845-B181-2A91AFB70227}"/>
              </a:ext>
            </a:extLst>
          </p:cNvPr>
          <p:cNvSpPr/>
          <p:nvPr/>
        </p:nvSpPr>
        <p:spPr>
          <a:xfrm>
            <a:off x="712922" y="1193369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05CEEED4-4E8B-9C46-A7E7-98EE06C592E1}"/>
              </a:ext>
            </a:extLst>
          </p:cNvPr>
          <p:cNvSpPr/>
          <p:nvPr/>
        </p:nvSpPr>
        <p:spPr>
          <a:xfrm>
            <a:off x="3746757" y="3921070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F967E902-D659-D44C-BCE9-89D46FAB8C77}"/>
              </a:ext>
            </a:extLst>
          </p:cNvPr>
          <p:cNvSpPr/>
          <p:nvPr/>
        </p:nvSpPr>
        <p:spPr>
          <a:xfrm>
            <a:off x="2460398" y="2619212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0365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ạn Lịch sử 6 bài 3 : Nguồn gốc loài người (SGK Cánh diều)">
            <a:extLst>
              <a:ext uri="{FF2B5EF4-FFF2-40B4-BE49-F238E27FC236}">
                <a16:creationId xmlns:a16="http://schemas.microsoft.com/office/drawing/2014/main" id="{312A3EFA-CAC1-4838-B6AC-3703F2583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488295" cy="59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E985C8-2F4F-412C-B63B-F7CCDC92C739}"/>
              </a:ext>
            </a:extLst>
          </p:cNvPr>
          <p:cNvSpPr txBox="1"/>
          <p:nvPr/>
        </p:nvSpPr>
        <p:spPr>
          <a:xfrm>
            <a:off x="0" y="5962649"/>
            <a:ext cx="54483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BA6F4F-EC15-493F-A84B-6EFC3CA01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2393"/>
              </p:ext>
            </p:extLst>
          </p:nvPr>
        </p:nvGraphicFramePr>
        <p:xfrm>
          <a:off x="5488295" y="3631096"/>
          <a:ext cx="6703705" cy="26636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46030">
                  <a:extLst>
                    <a:ext uri="{9D8B030D-6E8A-4147-A177-3AD203B41FA5}">
                      <a16:colId xmlns:a16="http://schemas.microsoft.com/office/drawing/2014/main" val="3926086875"/>
                    </a:ext>
                  </a:extLst>
                </a:gridCol>
                <a:gridCol w="4257675">
                  <a:extLst>
                    <a:ext uri="{9D8B030D-6E8A-4147-A177-3AD203B41FA5}">
                      <a16:colId xmlns:a16="http://schemas.microsoft.com/office/drawing/2014/main" val="4226808657"/>
                    </a:ext>
                  </a:extLst>
                </a:gridCol>
              </a:tblGrid>
              <a:tr h="4016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81448"/>
                  </a:ext>
                </a:extLst>
              </a:tr>
              <a:tr h="1014738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531191"/>
                  </a:ext>
                </a:extLst>
              </a:tr>
              <a:tr h="124728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vi-VN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(Gia Lai),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(Thanh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An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)…</a:t>
                      </a:r>
                      <a:endParaRPr lang="vi-VN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82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1D694C-01AB-49D9-A876-2322294E777D}"/>
              </a:ext>
            </a:extLst>
          </p:cNvPr>
          <p:cNvSpPr txBox="1"/>
          <p:nvPr/>
        </p:nvSpPr>
        <p:spPr>
          <a:xfrm>
            <a:off x="5488295" y="285372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CD60C4-62C0-4E0A-99BA-27E828854BAA}"/>
              </a:ext>
            </a:extLst>
          </p:cNvPr>
          <p:cNvSpPr/>
          <p:nvPr/>
        </p:nvSpPr>
        <p:spPr>
          <a:xfrm>
            <a:off x="5618920" y="827043"/>
            <a:ext cx="6374297" cy="18051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Diễn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ra quá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trình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tiến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hóa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Vượn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thành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người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̀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rất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sớm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Dấu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tích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của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Người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tối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cô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̉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̃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được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tìm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thấy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ở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hầu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khắp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Đông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Nam Á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va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̀ cả </a:t>
            </a:r>
            <a:r>
              <a:rPr lang="en-US" sz="2000" dirty="0" err="1">
                <a:solidFill>
                  <a:schemeClr val="tx1"/>
                </a:solidFill>
                <a:latin typeface="  Time New Roman"/>
              </a:rPr>
              <a:t>Việt</a:t>
            </a:r>
            <a:r>
              <a:rPr lang="en-US" sz="2000" dirty="0">
                <a:solidFill>
                  <a:schemeClr val="tx1"/>
                </a:solidFill>
                <a:latin typeface="  Time New Roman"/>
              </a:rPr>
              <a:t> Nam.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ED509-931A-4462-88BF-FF5929EDCF37}"/>
              </a:ext>
            </a:extLst>
          </p:cNvPr>
          <p:cNvSpPr/>
          <p:nvPr/>
        </p:nvSpPr>
        <p:spPr>
          <a:xfrm>
            <a:off x="5488295" y="198783"/>
            <a:ext cx="2900331" cy="364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  Time New Roman"/>
              </a:rPr>
              <a:t>* </a:t>
            </a:r>
            <a:r>
              <a:rPr lang="en-US" sz="2000" b="1" i="1" dirty="0" err="1">
                <a:solidFill>
                  <a:schemeClr val="tx1"/>
                </a:solidFill>
                <a:latin typeface="  Time New Roman"/>
              </a:rPr>
              <a:t>Khu</a:t>
            </a:r>
            <a:r>
              <a:rPr lang="en-US" sz="2000" b="1" i="1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  Time New Roman"/>
              </a:rPr>
              <a:t>vực</a:t>
            </a:r>
            <a:r>
              <a:rPr lang="en-US" sz="2000" b="1" i="1" dirty="0">
                <a:solidFill>
                  <a:schemeClr val="tx1"/>
                </a:solidFill>
                <a:latin typeface="  Time New Roman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  Time New Roman"/>
              </a:rPr>
              <a:t>Đông</a:t>
            </a:r>
            <a:r>
              <a:rPr lang="en-US" sz="2000" b="1" i="1" dirty="0">
                <a:solidFill>
                  <a:schemeClr val="tx1"/>
                </a:solidFill>
                <a:latin typeface="  Time New Roman"/>
              </a:rPr>
              <a:t> Nam Á </a:t>
            </a:r>
          </a:p>
        </p:txBody>
      </p:sp>
    </p:spTree>
    <p:extLst>
      <p:ext uri="{BB962C8B-B14F-4D97-AF65-F5344CB8AC3E}">
        <p14:creationId xmlns:p14="http://schemas.microsoft.com/office/powerpoint/2010/main" val="2239457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">
            <a:extLst>
              <a:ext uri="{FF2B5EF4-FFF2-40B4-BE49-F238E27FC236}">
                <a16:creationId xmlns:a16="http://schemas.microsoft.com/office/drawing/2014/main" id="{D6771EA4-224A-0D4F-9A7A-C4D2E63A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2D8533-86B2-7341-92CA-B9FD38EBB691}"/>
              </a:ext>
            </a:extLst>
          </p:cNvPr>
          <p:cNvSpPr/>
          <p:nvPr/>
        </p:nvSpPr>
        <p:spPr>
          <a:xfrm>
            <a:off x="2868720" y="157817"/>
            <a:ext cx="5854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NGUỒN GỐC LOÀI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472B2-D485-424A-BA9B-DDC5CB32F883}"/>
              </a:ext>
            </a:extLst>
          </p:cNvPr>
          <p:cNvSpPr/>
          <p:nvPr/>
        </p:nvSpPr>
        <p:spPr>
          <a:xfrm>
            <a:off x="1619249" y="838854"/>
            <a:ext cx="9896475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DẤU TÍCH CỦA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QUÁ TRÌNH CHUYỂN BIẾN TỪ VƯỢN THÀNH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NGƯỜI  Ở ĐÔNG NAM Á VÀ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VIỆT NAM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BE0E66-B529-8F43-8A97-3394B9B1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28" y="3053672"/>
            <a:ext cx="4216400" cy="2627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84F75-DE75-4A44-9EAA-5BDE60C4C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04" y="1700582"/>
            <a:ext cx="4027010" cy="550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A7781-BCCF-704B-A511-F25DC8B46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688" y="1548803"/>
            <a:ext cx="3719572" cy="550613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A897B479-B7B3-F74E-8116-4B913F390A67}"/>
              </a:ext>
            </a:extLst>
          </p:cNvPr>
          <p:cNvSpPr/>
          <p:nvPr/>
        </p:nvSpPr>
        <p:spPr>
          <a:xfrm>
            <a:off x="2371241" y="2262753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A4134DBE-4C43-4E49-8551-3BE1B1624864}"/>
              </a:ext>
            </a:extLst>
          </p:cNvPr>
          <p:cNvSpPr/>
          <p:nvPr/>
        </p:nvSpPr>
        <p:spPr>
          <a:xfrm>
            <a:off x="2168356" y="2821198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206F07BB-3322-684E-9CFF-7AD64713868E}"/>
              </a:ext>
            </a:extLst>
          </p:cNvPr>
          <p:cNvSpPr/>
          <p:nvPr/>
        </p:nvSpPr>
        <p:spPr>
          <a:xfrm>
            <a:off x="2651744" y="5362920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89E080D8-CF36-0D43-B6F0-5A12428BB5F4}"/>
              </a:ext>
            </a:extLst>
          </p:cNvPr>
          <p:cNvSpPr/>
          <p:nvPr/>
        </p:nvSpPr>
        <p:spPr>
          <a:xfrm>
            <a:off x="3022350" y="4603503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048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73446F-B45F-4023-84B2-76EB4C59B26D}"/>
              </a:ext>
            </a:extLst>
          </p:cNvPr>
          <p:cNvSpPr/>
          <p:nvPr/>
        </p:nvSpPr>
        <p:spPr>
          <a:xfrm>
            <a:off x="292608" y="868475"/>
            <a:ext cx="11832336" cy="1821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sinh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</a:p>
          <a:p>
            <a:pPr>
              <a:spcAft>
                <a:spcPts val="1000"/>
              </a:spcAft>
            </a:pP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A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6360" y="64679"/>
            <a:ext cx="2959814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38" b="8274"/>
          <a:stretch/>
        </p:blipFill>
        <p:spPr>
          <a:xfrm>
            <a:off x="5651698" y="2779776"/>
            <a:ext cx="6204756" cy="3735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" y="2862072"/>
            <a:ext cx="5278881" cy="36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5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40MINH KHAI\Downloads\78.jpg">
            <a:extLst>
              <a:ext uri="{FF2B5EF4-FFF2-40B4-BE49-F238E27FC236}">
                <a16:creationId xmlns:a16="http://schemas.microsoft.com/office/drawing/2014/main" id="{3F93D340-0150-4EC2-9CB9-12593706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7113" cy="555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0A7EA3-8F24-43FE-90EE-EDD688914D7A}"/>
              </a:ext>
            </a:extLst>
          </p:cNvPr>
          <p:cNvSpPr/>
          <p:nvPr/>
        </p:nvSpPr>
        <p:spPr bwMode="auto">
          <a:xfrm>
            <a:off x="0" y="5663748"/>
            <a:ext cx="8064500" cy="1108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8847909" y="426720"/>
            <a:ext cx="2778034" cy="3361508"/>
          </a:xfrm>
          <a:prstGeom prst="cloudCallou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mathx.vn/uploads/mxdovui/2018/11/24/ssp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524" y="4391161"/>
            <a:ext cx="15049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0" y="907145"/>
            <a:ext cx="21858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617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">
            <a:extLst>
              <a:ext uri="{FF2B5EF4-FFF2-40B4-BE49-F238E27FC236}">
                <a16:creationId xmlns:a16="http://schemas.microsoft.com/office/drawing/2014/main" id="{760E26CB-C896-2749-9988-10C0ED85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3FCD27-8CF0-094C-94D9-8BC57104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" y="1719580"/>
            <a:ext cx="6921500" cy="5765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998728-BC43-7643-9F4E-03C0B7A3D1B5}"/>
              </a:ext>
            </a:extLst>
          </p:cNvPr>
          <p:cNvSpPr/>
          <p:nvPr/>
        </p:nvSpPr>
        <p:spPr>
          <a:xfrm>
            <a:off x="2868720" y="157817"/>
            <a:ext cx="5854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NGUỒN GỐC LOÀI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E6E2A-06B0-874D-83A2-0B3CE8DD150B}"/>
              </a:ext>
            </a:extLst>
          </p:cNvPr>
          <p:cNvSpPr/>
          <p:nvPr/>
        </p:nvSpPr>
        <p:spPr>
          <a:xfrm>
            <a:off x="1619249" y="838854"/>
            <a:ext cx="9896475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DẤU TÍCH CỦA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QUÁ TRÌNH CHUYỂN BIẾN TỪ VƯỢN THÀNH</a:t>
            </a: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NGƯỜI  Ở ĐÔNG NAM Á VÀ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VIỆT NAM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7A6D9DBC-46D1-7141-9FD7-E1D96FD530CA}"/>
              </a:ext>
            </a:extLst>
          </p:cNvPr>
          <p:cNvSpPr/>
          <p:nvPr/>
        </p:nvSpPr>
        <p:spPr>
          <a:xfrm>
            <a:off x="8182822" y="1776782"/>
            <a:ext cx="3200400" cy="4980603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r>
              <a:rPr lang="en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Việt Nam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một trong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ế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nôi của loài người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Quá trình chuyển biến từ Vượn người thành người ở Đông Nam Á và Việt Nam diễn ra liên tục. </a:t>
            </a:r>
          </a:p>
        </p:txBody>
      </p:sp>
    </p:spTree>
    <p:extLst>
      <p:ext uri="{BB962C8B-B14F-4D97-AF65-F5344CB8AC3E}">
        <p14:creationId xmlns:p14="http://schemas.microsoft.com/office/powerpoint/2010/main" val="29014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4D4845-155F-4825-877A-8EC2BA65B5ED}"/>
              </a:ext>
            </a:extLst>
          </p:cNvPr>
          <p:cNvSpPr txBox="1"/>
          <p:nvPr/>
        </p:nvSpPr>
        <p:spPr>
          <a:xfrm>
            <a:off x="3431704" y="319439"/>
            <a:ext cx="4680520" cy="523220"/>
          </a:xfrm>
          <a:prstGeom prst="rect">
            <a:avLst/>
          </a:prstGeom>
          <a:solidFill>
            <a:srgbClr val="99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7222" y="1023017"/>
            <a:ext cx="6120680" cy="5472608"/>
            <a:chOff x="539552" y="1268760"/>
            <a:chExt cx="6120680" cy="5472608"/>
          </a:xfrm>
          <a:solidFill>
            <a:schemeClr val="bg1"/>
          </a:solidFill>
        </p:grpSpPr>
        <p:sp>
          <p:nvSpPr>
            <p:cNvPr id="4" name="Isosceles Triangle 3"/>
            <p:cNvSpPr/>
            <p:nvPr/>
          </p:nvSpPr>
          <p:spPr>
            <a:xfrm>
              <a:off x="539552" y="1268760"/>
              <a:ext cx="6120680" cy="5472608"/>
            </a:xfrm>
            <a:prstGeom prst="triangl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475656" y="3573016"/>
              <a:ext cx="4248472" cy="1512168"/>
              <a:chOff x="1475656" y="3573016"/>
              <a:chExt cx="4248472" cy="1512168"/>
            </a:xfrm>
            <a:grpFill/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1475656" y="5085184"/>
                <a:ext cx="4248472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339752" y="3573016"/>
                <a:ext cx="2520280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Oval 26"/>
          <p:cNvSpPr/>
          <p:nvPr/>
        </p:nvSpPr>
        <p:spPr>
          <a:xfrm>
            <a:off x="2883526" y="2283158"/>
            <a:ext cx="648072" cy="57606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2883526" y="3507293"/>
            <a:ext cx="648072" cy="57606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2783632" y="5163478"/>
            <a:ext cx="648072" cy="57606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2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14294" y="1639245"/>
            <a:ext cx="465345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8904312" y="219160"/>
            <a:ext cx="1573116" cy="977593"/>
          </a:xfrm>
          <a:prstGeom prst="cloud">
            <a:avLst/>
          </a:prstGeom>
          <a:solidFill>
            <a:srgbClr val="99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 </a:t>
            </a:r>
            <a:r>
              <a:rPr lang="en-US" b="1" dirty="0" err="1">
                <a:solidFill>
                  <a:srgbClr val="002060"/>
                </a:solidFill>
              </a:rPr>
              <a:t>phút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7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23792" y="548680"/>
            <a:ext cx="4320480" cy="523220"/>
          </a:xfrm>
          <a:prstGeom prst="rect">
            <a:avLst/>
          </a:prstGeom>
          <a:solidFill>
            <a:srgbClr val="99FFCC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dirty="0">
                <a:ln w="50800"/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135560" y="1268760"/>
            <a:ext cx="7848872" cy="187220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AU" sz="2800" i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AU" sz="28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nộp</a:t>
            </a:r>
            <a:r>
              <a:rPr lang="en-AU" sz="2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:__11/10/2021___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4293096"/>
            <a:ext cx="77768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Bàn Cổ Khai Thiên Lập Địa - Nữ Oa Tạo Ra Con Người | Đằng Sau Vạn Lý Trường  Thành - YouTube">
            <a:extLst>
              <a:ext uri="{FF2B5EF4-FFF2-40B4-BE49-F238E27FC236}">
                <a16:creationId xmlns:a16="http://schemas.microsoft.com/office/drawing/2014/main" id="{147E1898-19A4-4ABF-88B0-7AF38112D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4463"/>
            <a:ext cx="1218247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719A6D-B2B5-4CCE-AA20-82A736D33C1A}"/>
              </a:ext>
            </a:extLst>
          </p:cNvPr>
          <p:cNvSpPr/>
          <p:nvPr/>
        </p:nvSpPr>
        <p:spPr bwMode="auto">
          <a:xfrm>
            <a:off x="1668463" y="5876926"/>
            <a:ext cx="8748712" cy="809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con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747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-và được Thiên Chúa dựng nên từ xương sườn của A-đam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25057"/>
          </a:xfrm>
        </p:spPr>
      </p:pic>
    </p:spTree>
    <p:extLst>
      <p:ext uri="{BB962C8B-B14F-4D97-AF65-F5344CB8AC3E}">
        <p14:creationId xmlns:p14="http://schemas.microsoft.com/office/powerpoint/2010/main" val="13954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0147-F4B1-45B1-86B1-818865767E30}"/>
              </a:ext>
            </a:extLst>
          </p:cNvPr>
          <p:cNvSpPr txBox="1">
            <a:spLocks/>
          </p:cNvSpPr>
          <p:nvPr/>
        </p:nvSpPr>
        <p:spPr>
          <a:xfrm>
            <a:off x="0" y="12194"/>
            <a:ext cx="12192000" cy="1245106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Tiết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4. BÀI 4. </a:t>
            </a:r>
            <a:r>
              <a:rPr lang="en-US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GỐC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NGƯỜI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5EA01859-3254-4C2E-98E3-95A82E678790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1257300"/>
          <a:ext cx="9810750" cy="23469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810750">
                  <a:extLst>
                    <a:ext uri="{9D8B030D-6E8A-4147-A177-3AD203B41FA5}">
                      <a16:colId xmlns:a16="http://schemas.microsoft.com/office/drawing/2014/main" val="920068580"/>
                    </a:ext>
                  </a:extLst>
                </a:gridCol>
              </a:tblGrid>
              <a:tr h="571444">
                <a:tc>
                  <a:txBody>
                    <a:bodyPr/>
                    <a:lstStyle/>
                    <a:p>
                      <a:r>
                        <a:rPr lang="en-US" sz="3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3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vi-VN" sz="3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797969"/>
                  </a:ext>
                </a:extLst>
              </a:tr>
              <a:tr h="571444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92089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v"/>
                      </a:pP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                </a:t>
                      </a:r>
                      <a:r>
                        <a:rPr lang="en-US" sz="3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Á.</a:t>
                      </a:r>
                      <a:endParaRPr lang="vi-VN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12002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C59B20D-64D5-493B-BA28-11AFC4A82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5" y="3604259"/>
            <a:ext cx="7200900" cy="3219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90F5A-8385-4CAE-9535-32C1DBADE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8" b="8274"/>
          <a:stretch/>
        </p:blipFill>
        <p:spPr>
          <a:xfrm>
            <a:off x="9877425" y="1235734"/>
            <a:ext cx="2247900" cy="2368525"/>
          </a:xfrm>
          <a:prstGeom prst="rect">
            <a:avLst/>
          </a:prstGeom>
        </p:spPr>
      </p:pic>
      <p:pic>
        <p:nvPicPr>
          <p:cNvPr id="2050" name="Picture 2" descr="Tại sao có nhiều màu da khác nhau trên Thế giới??? – Blog của Thế Huỳnh">
            <a:extLst>
              <a:ext uri="{FF2B5EF4-FFF2-40B4-BE49-F238E27FC236}">
                <a16:creationId xmlns:a16="http://schemas.microsoft.com/office/drawing/2014/main" id="{A8452645-9E5C-474C-9AB6-BF4E30C54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622674"/>
            <a:ext cx="3235325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357D4-B69B-4FE5-8218-36F81C8F2415}"/>
              </a:ext>
            </a:extLst>
          </p:cNvPr>
          <p:cNvSpPr txBox="1"/>
          <p:nvPr/>
        </p:nvSpPr>
        <p:spPr>
          <a:xfrm>
            <a:off x="0" y="0"/>
            <a:ext cx="12192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93DC67C8-CEB4-4D10-9432-31280133C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63197" r="-370" b="14199"/>
          <a:stretch/>
        </p:blipFill>
        <p:spPr bwMode="auto">
          <a:xfrm>
            <a:off x="370839" y="1072753"/>
            <a:ext cx="7993977" cy="3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C358B3-DC7F-4CE4-9ADE-8D310D768AC2}"/>
              </a:ext>
            </a:extLst>
          </p:cNvPr>
          <p:cNvSpPr/>
          <p:nvPr/>
        </p:nvSpPr>
        <p:spPr>
          <a:xfrm>
            <a:off x="7848600" y="971551"/>
            <a:ext cx="4200525" cy="30589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83479EF-9B29-49FD-A353-BBF3EB65CD51}"/>
              </a:ext>
            </a:extLst>
          </p:cNvPr>
          <p:cNvGraphicFramePr/>
          <p:nvPr/>
        </p:nvGraphicFramePr>
        <p:xfrm>
          <a:off x="1158874" y="5519736"/>
          <a:ext cx="10309225" cy="73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137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C8711-CD4D-402B-AB70-123638105941}"/>
              </a:ext>
            </a:extLst>
          </p:cNvPr>
          <p:cNvSpPr txBox="1"/>
          <p:nvPr/>
        </p:nvSpPr>
        <p:spPr>
          <a:xfrm>
            <a:off x="0" y="0"/>
            <a:ext cx="12192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0ECB651-30A6-4530-8903-42FF6F3C49F9}"/>
              </a:ext>
            </a:extLst>
          </p:cNvPr>
          <p:cNvGraphicFramePr>
            <a:graphicFrameLocks noGrp="1"/>
          </p:cNvGraphicFramePr>
          <p:nvPr/>
        </p:nvGraphicFramePr>
        <p:xfrm>
          <a:off x="0" y="1210761"/>
          <a:ext cx="12192000" cy="51347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22846">
                  <a:extLst>
                    <a:ext uri="{9D8B030D-6E8A-4147-A177-3AD203B41FA5}">
                      <a16:colId xmlns:a16="http://schemas.microsoft.com/office/drawing/2014/main" val="1023227033"/>
                    </a:ext>
                  </a:extLst>
                </a:gridCol>
                <a:gridCol w="2877754">
                  <a:extLst>
                    <a:ext uri="{9D8B030D-6E8A-4147-A177-3AD203B41FA5}">
                      <a16:colId xmlns:a16="http://schemas.microsoft.com/office/drawing/2014/main" val="2280925840"/>
                    </a:ext>
                  </a:extLst>
                </a:gridCol>
                <a:gridCol w="4314825">
                  <a:extLst>
                    <a:ext uri="{9D8B030D-6E8A-4147-A177-3AD203B41FA5}">
                      <a16:colId xmlns:a16="http://schemas.microsoft.com/office/drawing/2014/main" val="2578795856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599574266"/>
                    </a:ext>
                  </a:extLst>
                </a:gridCol>
              </a:tblGrid>
              <a:tr h="2725264"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012818"/>
                  </a:ext>
                </a:extLst>
              </a:tr>
              <a:tr h="853365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629848"/>
                  </a:ext>
                </a:extLst>
              </a:tr>
              <a:tr h="1464573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4013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CF45A8-0186-4638-919F-6B3E4BB6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2955527" y="1823672"/>
            <a:ext cx="1347276" cy="1745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B7604-AC78-4F26-8F65-1E1E263E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6248426" y="1823672"/>
            <a:ext cx="1347275" cy="1745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AC6AF-86E0-4283-A43A-F2112059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10134626" y="1823672"/>
            <a:ext cx="1347275" cy="17691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F87F85-8585-4AB2-ADAF-C769AA0E9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63197" r="-370" b="14199"/>
          <a:stretch/>
        </p:blipFill>
        <p:spPr bwMode="auto">
          <a:xfrm>
            <a:off x="0" y="1823672"/>
            <a:ext cx="1909046" cy="11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2F6CF6-A660-4E6E-8B67-8D8BA6D9257B}"/>
              </a:ext>
            </a:extLst>
          </p:cNvPr>
          <p:cNvSpPr txBox="1"/>
          <p:nvPr/>
        </p:nvSpPr>
        <p:spPr>
          <a:xfrm>
            <a:off x="0" y="615553"/>
            <a:ext cx="842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Algerian" panose="04020705040A02060702" pitchFamily="82" charset="0"/>
              </a:rPr>
              <a:t>: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5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C8711-CD4D-402B-AB70-123638105941}"/>
              </a:ext>
            </a:extLst>
          </p:cNvPr>
          <p:cNvSpPr txBox="1"/>
          <p:nvPr/>
        </p:nvSpPr>
        <p:spPr>
          <a:xfrm>
            <a:off x="0" y="0"/>
            <a:ext cx="12192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0ECB651-30A6-4530-8903-42FF6F3C49F9}"/>
              </a:ext>
            </a:extLst>
          </p:cNvPr>
          <p:cNvGraphicFramePr>
            <a:graphicFrameLocks noGrp="1"/>
          </p:cNvGraphicFramePr>
          <p:nvPr/>
        </p:nvGraphicFramePr>
        <p:xfrm>
          <a:off x="0" y="615552"/>
          <a:ext cx="12192000" cy="6309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22846">
                  <a:extLst>
                    <a:ext uri="{9D8B030D-6E8A-4147-A177-3AD203B41FA5}">
                      <a16:colId xmlns:a16="http://schemas.microsoft.com/office/drawing/2014/main" val="1023227033"/>
                    </a:ext>
                  </a:extLst>
                </a:gridCol>
                <a:gridCol w="2877754">
                  <a:extLst>
                    <a:ext uri="{9D8B030D-6E8A-4147-A177-3AD203B41FA5}">
                      <a16:colId xmlns:a16="http://schemas.microsoft.com/office/drawing/2014/main" val="2280925840"/>
                    </a:ext>
                  </a:extLst>
                </a:gridCol>
                <a:gridCol w="4314825">
                  <a:extLst>
                    <a:ext uri="{9D8B030D-6E8A-4147-A177-3AD203B41FA5}">
                      <a16:colId xmlns:a16="http://schemas.microsoft.com/office/drawing/2014/main" val="2578795856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599574266"/>
                    </a:ext>
                  </a:extLst>
                </a:gridCol>
              </a:tblGrid>
              <a:tr h="2499123"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012818"/>
                  </a:ext>
                </a:extLst>
              </a:tr>
              <a:tr h="935115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629848"/>
                  </a:ext>
                </a:extLst>
              </a:tr>
              <a:tr h="280534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endParaRPr lang="vi-VN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4013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CF45A8-0186-4638-919F-6B3E4BB6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2955527" y="1228465"/>
            <a:ext cx="1322015" cy="1745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B7604-AC78-4F26-8F65-1E1E263E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6248427" y="1228465"/>
            <a:ext cx="1322014" cy="1745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AC6AF-86E0-4283-A43A-F2112059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10134627" y="1228465"/>
            <a:ext cx="1322014" cy="17691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F87F85-8585-4AB2-ADAF-C769AA0E9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63197" r="-370" b="14199"/>
          <a:stretch/>
        </p:blipFill>
        <p:spPr bwMode="auto">
          <a:xfrm>
            <a:off x="96838" y="1199245"/>
            <a:ext cx="1873251" cy="11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22BF3-7795-48CD-9D55-2E1B37AC69A7}"/>
              </a:ext>
            </a:extLst>
          </p:cNvPr>
          <p:cNvSpPr txBox="1"/>
          <p:nvPr/>
        </p:nvSpPr>
        <p:spPr>
          <a:xfrm>
            <a:off x="1540986" y="3113536"/>
            <a:ext cx="371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5- 6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B0AB8-E2BD-4BAA-A009-3E8374C56E6A}"/>
              </a:ext>
            </a:extLst>
          </p:cNvPr>
          <p:cNvSpPr txBox="1"/>
          <p:nvPr/>
        </p:nvSpPr>
        <p:spPr>
          <a:xfrm>
            <a:off x="4985961" y="3078603"/>
            <a:ext cx="371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056AE-28C8-441F-982F-7DC6AE9562F2}"/>
              </a:ext>
            </a:extLst>
          </p:cNvPr>
          <p:cNvSpPr txBox="1"/>
          <p:nvPr/>
        </p:nvSpPr>
        <p:spPr>
          <a:xfrm>
            <a:off x="8732244" y="3078602"/>
            <a:ext cx="371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EA204-CA79-4FC8-81A1-1678769F185C}"/>
              </a:ext>
            </a:extLst>
          </p:cNvPr>
          <p:cNvSpPr txBox="1"/>
          <p:nvPr/>
        </p:nvSpPr>
        <p:spPr>
          <a:xfrm>
            <a:off x="1951699" y="4086431"/>
            <a:ext cx="2867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chi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07B0D-0272-4158-8242-BC7D835E350F}"/>
              </a:ext>
            </a:extLst>
          </p:cNvPr>
          <p:cNvSpPr txBox="1"/>
          <p:nvPr/>
        </p:nvSpPr>
        <p:spPr>
          <a:xfrm>
            <a:off x="4772552" y="4015166"/>
            <a:ext cx="42737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chi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F71F6-E7E4-4680-ACE1-25C72E0B3642}"/>
              </a:ext>
            </a:extLst>
          </p:cNvPr>
          <p:cNvSpPr txBox="1"/>
          <p:nvPr/>
        </p:nvSpPr>
        <p:spPr>
          <a:xfrm>
            <a:off x="9126089" y="4086431"/>
            <a:ext cx="3065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41546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" y="118872"/>
            <a:ext cx="4772745" cy="3224022"/>
          </a:xfrm>
          <a:prstGeom prst="rect">
            <a:avLst/>
          </a:prstGeom>
        </p:spPr>
      </p:pic>
      <p:pic>
        <p:nvPicPr>
          <p:cNvPr id="3" name="Picture 6" descr="Image result for thá»i nguyÃªn thá»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72" y="251460"/>
            <a:ext cx="5954910" cy="295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ý thuyết Lịch Sử 6 Bài 3: Xã hội nguyên thủy hay, chi tiết">
            <a:extLst>
              <a:ext uri="{FF2B5EF4-FFF2-40B4-BE49-F238E27FC236}">
                <a16:creationId xmlns:a16="http://schemas.microsoft.com/office/drawing/2014/main" id="{8449E656-C90D-482E-B66E-719A07CB4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r="14335" b="1"/>
          <a:stretch/>
        </p:blipFill>
        <p:spPr bwMode="auto">
          <a:xfrm>
            <a:off x="1279719" y="3342894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7534656" y="3429000"/>
            <a:ext cx="4297680" cy="3118104"/>
          </a:xfrm>
          <a:prstGeom prst="horizontalScroll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46720" y="4003364"/>
            <a:ext cx="3604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71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1057</Words>
  <Application>Microsoft Office PowerPoint</Application>
  <PresentationFormat>Widescreen</PresentationFormat>
  <Paragraphs>112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  Time New Roman</vt:lpstr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Tiết 4.Bài 4.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4. NGUỒN GỐC LOÀI NGƯỜI</dc:title>
  <dc:creator>Lan Trần</dc:creator>
  <cp:lastModifiedBy>Vũ Ngọc Trung</cp:lastModifiedBy>
  <cp:revision>18</cp:revision>
  <dcterms:created xsi:type="dcterms:W3CDTF">2021-08-13T03:05:16Z</dcterms:created>
  <dcterms:modified xsi:type="dcterms:W3CDTF">2021-10-08T17:49:22Z</dcterms:modified>
</cp:coreProperties>
</file>