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58" r:id="rId4"/>
    <p:sldId id="259" r:id="rId5"/>
    <p:sldId id="278" r:id="rId6"/>
    <p:sldId id="279" r:id="rId7"/>
    <p:sldId id="260" r:id="rId8"/>
    <p:sldId id="261" r:id="rId9"/>
    <p:sldId id="262" r:id="rId10"/>
    <p:sldId id="263" r:id="rId11"/>
    <p:sldId id="267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2EBC2-D5FF-4D6C-AACE-38848D84A08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3164C-1A4D-4ACC-994F-624D13300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8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256E2-39A5-4D31-ADAD-93FFDE34EB61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23F5F-5AAE-4E4F-8614-92F4383FB75D}" type="datetime6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5121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0256E2-39A5-4D31-ADAD-93FFDE34EB61}" type="slidenum">
              <a:rPr lang="en-GB" sz="1300"/>
              <a:pPr eaLnBrk="1" hangingPunct="1"/>
              <a:t>3</a:t>
            </a:fld>
            <a:endParaRPr lang="en-GB" sz="13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4022C7B-12C1-4966-84D8-2C041D8907A0}" type="datetime6">
              <a:rPr lang="en-US" smtClean="0"/>
              <a:t>September 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56937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8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6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0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59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7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7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4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3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1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9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6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6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F69B-304C-407A-8201-645C32F4B5C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2391B-2770-4EE8-883F-E3B77717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1061-425F-4D78-B032-415B4480B7D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2AA0-8098-458D-9D43-26945C8AF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408" y="425003"/>
            <a:ext cx="11240108" cy="92727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+mn-lt"/>
              </a:rPr>
              <a:t>TIẾT 3. BÀI 2. DỰA VÀO ĐÂU ĐỂ BIẾT VÀ PHỤC DỰNG </a:t>
            </a:r>
            <a:br>
              <a:rPr lang="en-GB" sz="2800" b="1" dirty="0">
                <a:solidFill>
                  <a:srgbClr val="002060"/>
                </a:solidFill>
                <a:latin typeface="+mn-lt"/>
              </a:rPr>
            </a:br>
            <a:r>
              <a:rPr lang="en-GB" sz="2800" b="1" dirty="0">
                <a:solidFill>
                  <a:srgbClr val="002060"/>
                </a:solidFill>
                <a:latin typeface="+mn-lt"/>
              </a:rPr>
              <a:t>LẠI LỊCH SỬ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846" y="1709248"/>
            <a:ext cx="8370669" cy="30243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l">
              <a:lnSpc>
                <a:spcPct val="125000"/>
              </a:lnSpc>
            </a:pPr>
            <a:r>
              <a:rPr lang="en-GB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GB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GB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GB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94" y="1754785"/>
            <a:ext cx="1658476" cy="252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78" y="5061236"/>
            <a:ext cx="2560483" cy="167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5061236"/>
            <a:ext cx="1912513" cy="169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472" y="4679554"/>
            <a:ext cx="1406494" cy="2046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8400" r="7866"/>
          <a:stretch/>
        </p:blipFill>
        <p:spPr>
          <a:xfrm>
            <a:off x="7627974" y="5061236"/>
            <a:ext cx="1338225" cy="17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05B09-0FD9-1849-827A-F55916960E81}"/>
              </a:ext>
            </a:extLst>
          </p:cNvPr>
          <p:cNvSpPr/>
          <p:nvPr/>
        </p:nvSpPr>
        <p:spPr>
          <a:xfrm>
            <a:off x="1347439" y="1134566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CHỮ VIẾT</a:t>
            </a:r>
          </a:p>
        </p:txBody>
      </p:sp>
      <p:pic>
        <p:nvPicPr>
          <p:cNvPr id="10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DD0094A5-46D8-134C-B37D-C5941CEE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88" y="4424364"/>
            <a:ext cx="1561811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7E14DC90-45F5-1D43-87FF-4BF2EEC4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26" y="1690688"/>
            <a:ext cx="5564535" cy="488228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5832FB6-0713-9B43-A8CD-3060B856D9D0}"/>
              </a:ext>
            </a:extLst>
          </p:cNvPr>
          <p:cNvSpPr txBox="1">
            <a:spLocks/>
          </p:cNvSpPr>
          <p:nvPr/>
        </p:nvSpPr>
        <p:spPr>
          <a:xfrm>
            <a:off x="5936429" y="1108808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những tấm bia Tiến sĩ thời xưa ở Văn Miếu (Hà Nội) ghi những thông tin gì? </a:t>
            </a:r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E43418E-B0C0-694A-B5FD-8F5344B39090}"/>
              </a:ext>
            </a:extLst>
          </p:cNvPr>
          <p:cNvSpPr txBox="1">
            <a:spLocks/>
          </p:cNvSpPr>
          <p:nvPr/>
        </p:nvSpPr>
        <p:spPr>
          <a:xfrm>
            <a:off x="5936429" y="1065740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bia tiến sỹ có được xem là tư liệu chữ viết không</a:t>
            </a:r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D52160EF-44CC-2D40-9E2F-570E57EF1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13" y="468344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E0FE7C-8BC0-674D-AE13-3ADA78366AEB}"/>
              </a:ext>
            </a:extLst>
          </p:cNvPr>
          <p:cNvSpPr txBox="1">
            <a:spLocks/>
          </p:cNvSpPr>
          <p:nvPr/>
        </p:nvSpPr>
        <p:spPr>
          <a:xfrm>
            <a:off x="6361690" y="1015047"/>
            <a:ext cx="4907280" cy="353885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 Em hãy rút ra khái niệm tư liệu “tư liệu chữ viết”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Khi sử dụng tư liệu chữ viết có những ưu - nhược gì?</a:t>
            </a:r>
            <a:endParaRPr lang="en-VN" sz="2400" dirty="0">
              <a:latin typeface="+mj-lt"/>
            </a:endParaRPr>
          </a:p>
          <a:p>
            <a:pPr algn="just"/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khoahoc.tv/photos/image/102012/19/nguoiaicapco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" y="253143"/>
            <a:ext cx="47720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3543" y="4078224"/>
            <a:ext cx="451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100" name="Picture 4" descr="https://aokieudep.com/wp-content/uploads/2018/09/Chu-viet-nguoi-phuong-tay-co-da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7" y="253143"/>
            <a:ext cx="627265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00279" y="4078224"/>
            <a:ext cx="4553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</a:p>
        </p:txBody>
      </p:sp>
    </p:spTree>
    <p:extLst>
      <p:ext uri="{BB962C8B-B14F-4D97-AF65-F5344CB8AC3E}">
        <p14:creationId xmlns:p14="http://schemas.microsoft.com/office/powerpoint/2010/main" val="1197695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s://kienthuckhoahoc.org/images/kt/87/0/a4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84" y="1405350"/>
            <a:ext cx="6667500" cy="44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.vungoi.vn/vungoi/1532587293530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7512" cy="66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EDFE152-8FC8-1445-9D88-7527C5B61100}"/>
              </a:ext>
            </a:extLst>
          </p:cNvPr>
          <p:cNvSpPr/>
          <p:nvPr/>
        </p:nvSpPr>
        <p:spPr>
          <a:xfrm>
            <a:off x="1600200" y="1184296"/>
            <a:ext cx="9921240" cy="49926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A8534-76AA-D748-9B07-8980D9593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" y="1690688"/>
            <a:ext cx="1245870" cy="1028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396902-9BDD-1848-9839-D202465BA5A5}"/>
              </a:ext>
            </a:extLst>
          </p:cNvPr>
          <p:cNvSpPr/>
          <p:nvPr/>
        </p:nvSpPr>
        <p:spPr>
          <a:xfrm>
            <a:off x="1576390" y="1340147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CHỮ VIẾT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6352" y="5994261"/>
            <a:ext cx="748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14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16" y="3292078"/>
            <a:ext cx="671079" cy="10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72" y="594836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r="16870"/>
          <a:stretch/>
        </p:blipFill>
        <p:spPr bwMode="auto">
          <a:xfrm>
            <a:off x="6443111" y="4658014"/>
            <a:ext cx="818261" cy="12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42" y="5370322"/>
            <a:ext cx="605846" cy="7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600" y="3227052"/>
            <a:ext cx="608038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chứng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vực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2711" y="1367740"/>
            <a:ext cx="10756900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 VỤ: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 là một cảnh sát hình sự và bạn cần phải tìm kiếm 1 người.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 tìm trong thùng rác và phát hiện ra các hiện vật sau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nghiên cứu và đưa ra câu trả lời cho các câu hỏi sau.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89100" y="406400"/>
            <a:ext cx="8844123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3038" r="3237" b="6077"/>
          <a:stretch/>
        </p:blipFill>
        <p:spPr>
          <a:xfrm>
            <a:off x="10355478" y="3320613"/>
            <a:ext cx="1550769" cy="968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101" y="3370218"/>
            <a:ext cx="1803197" cy="1202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4046" y="4882056"/>
            <a:ext cx="1582020" cy="1217719"/>
          </a:xfrm>
          <a:prstGeom prst="rect">
            <a:avLst/>
          </a:prstGeom>
        </p:spPr>
      </p:pic>
      <p:pic>
        <p:nvPicPr>
          <p:cNvPr id="1028" name="Picture 4" descr="Mời bạn đón đọc Hạnh phúc gia đình số 25 chuyên đề &amp;#39;Những người thân xa lạ&amp;#39;  » Báo Phụ Nữ Việt 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50" y="4658553"/>
            <a:ext cx="1185224" cy="16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3643" y="3445738"/>
            <a:ext cx="1162050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5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21" y="5288234"/>
            <a:ext cx="80130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r="16870"/>
          <a:stretch/>
        </p:blipFill>
        <p:spPr bwMode="auto">
          <a:xfrm>
            <a:off x="5621604" y="4870396"/>
            <a:ext cx="1188931" cy="185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78" y="5745070"/>
            <a:ext cx="617132" cy="7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6-Point Star 3"/>
          <p:cNvSpPr/>
          <p:nvPr/>
        </p:nvSpPr>
        <p:spPr>
          <a:xfrm>
            <a:off x="8322902" y="817875"/>
            <a:ext cx="3230469" cy="2900044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02060"/>
                </a:solidFill>
              </a:rPr>
              <a:t>Bạn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có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thể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đưa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ra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các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dự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đoán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khác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từ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các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bằng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chứng</a:t>
            </a:r>
            <a:r>
              <a:rPr lang="en-GB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0385" y="1326318"/>
            <a:ext cx="6105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hung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cưng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251" y="340236"/>
            <a:ext cx="7111942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KHỞI ĐỘNG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79" y="5310239"/>
            <a:ext cx="1803197" cy="1202131"/>
          </a:xfrm>
          <a:prstGeom prst="rect">
            <a:avLst/>
          </a:prstGeom>
        </p:spPr>
      </p:pic>
      <p:pic>
        <p:nvPicPr>
          <p:cNvPr id="18" name="Picture 4" descr="Mời bạn đón đọc Hạnh phúc gia đình số 25 chuyên đề &amp;#39;Những người thân xa lạ&amp;#39;  » Báo Phụ Nữ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25" y="4695305"/>
            <a:ext cx="1349123" cy="1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4menshop.com/images/thumbs/2015/09/mat-kinh-den-nam-mk98-49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20" y="4555755"/>
            <a:ext cx="1629683" cy="21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2180" y="3951192"/>
            <a:ext cx="2249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76789" y="406400"/>
            <a:ext cx="10662681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789" y="1321627"/>
            <a:ext cx="1066268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nguồn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vấn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xảy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nghiên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nguồn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391" y="4465952"/>
            <a:ext cx="2231329" cy="216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03" y="4465952"/>
            <a:ext cx="2229068" cy="2175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74" y="4888485"/>
            <a:ext cx="1026182" cy="17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2897" y="2032356"/>
            <a:ext cx="2467737" cy="293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71453" y="1602602"/>
            <a:ext cx="6961932" cy="2005271"/>
          </a:xfrm>
          <a:prstGeom prst="wedgeRoundRectCallout">
            <a:avLst>
              <a:gd name="adj1" fmla="val 73217"/>
              <a:gd name="adj2" fmla="val 4371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sử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giống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những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thám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tử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vì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sử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dụng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_ _ _ _ _ _ _ 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dấu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vết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còn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người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khứ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7" y="4054775"/>
            <a:ext cx="1905048" cy="252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796395" y="4966541"/>
            <a:ext cx="6273981" cy="1389759"/>
          </a:xfrm>
          <a:prstGeom prst="wedgeRoundRectCallout">
            <a:avLst>
              <a:gd name="adj1" fmla="val -75057"/>
              <a:gd name="adj2" fmla="val -4009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chứng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này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có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được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phát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hiện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một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hoặc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nhiều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khác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6789" y="406400"/>
            <a:ext cx="10662681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4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39.png">
            <a:extLst>
              <a:ext uri="{FF2B5EF4-FFF2-40B4-BE49-F238E27FC236}">
                <a16:creationId xmlns:a16="http://schemas.microsoft.com/office/drawing/2014/main" id="{950D4D31-11A1-CB49-90A5-1D12E096EB2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57276" y="1184295"/>
            <a:ext cx="6400800" cy="4802169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66483-47E8-7042-996B-1D75342DD0F4}"/>
              </a:ext>
            </a:extLst>
          </p:cNvPr>
          <p:cNvSpPr txBox="1"/>
          <p:nvPr/>
        </p:nvSpPr>
        <p:spPr>
          <a:xfrm>
            <a:off x="942977" y="6128306"/>
            <a:ext cx="654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trống đồng Ngọc Lũ hiện vật tiêu biểu của nền văn minh Việt cổ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E3C844-E0C0-5845-A371-7501173E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70" y="4708526"/>
            <a:ext cx="1669255" cy="14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AC05E712-BAB9-E744-9FDC-617AD6C54563}"/>
              </a:ext>
            </a:extLst>
          </p:cNvPr>
          <p:cNvSpPr/>
          <p:nvPr/>
        </p:nvSpPr>
        <p:spPr>
          <a:xfrm>
            <a:off x="7789070" y="1439883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nêu</a:t>
            </a:r>
            <a:r>
              <a:rPr lang="en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những hiểu biết của  em về hiện vật, về những điều các em cảm nhận, suy luận được thông qua quan sát hình ảnh này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7E088-826F-D52B-E097-1D7CD79B4591}"/>
              </a:ext>
            </a:extLst>
          </p:cNvPr>
          <p:cNvSpPr txBox="1"/>
          <p:nvPr/>
        </p:nvSpPr>
        <p:spPr>
          <a:xfrm>
            <a:off x="1283254" y="775256"/>
            <a:ext cx="26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HIỆN VẬT</a:t>
            </a:r>
          </a:p>
        </p:txBody>
      </p:sp>
    </p:spTree>
    <p:extLst>
      <p:ext uri="{BB962C8B-B14F-4D97-AF65-F5344CB8AC3E}">
        <p14:creationId xmlns:p14="http://schemas.microsoft.com/office/powerpoint/2010/main" val="11380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se3.mm.bing.net/th?id=OIP.C0RVMgaVtzpqlINkX2F4SQHaE7&amp;pid=Api&amp;P=0&amp;w=227&amp;h=1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3" y="0"/>
            <a:ext cx="4956492" cy="32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ientrucvadoisong.net/ckeditor/plugins/fileman/Uploads/Chuyen-de/CCKT/151-153-157/Hoang-Thanh-Thang-Long%20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74" y="0"/>
            <a:ext cx="5110770" cy="32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hoangthanhthanglong.vn/wp-content/uploads/2015/12/divat5.jp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3" y="3297050"/>
            <a:ext cx="4956491" cy="34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se4.mm.bing.net/th?id=OIP.94BbSYkexOrVVYSqKipwXwHaE2&amp;pid=Api&amp;P=0&amp;w=244&amp;h=1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74" y="3297050"/>
            <a:ext cx="5110770" cy="34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66244" y="1776548"/>
            <a:ext cx="1698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ý  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3E3C844-E0C0-5845-A371-7501173E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745" y="5368686"/>
            <a:ext cx="1669255" cy="14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8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9.png">
            <a:extLst>
              <a:ext uri="{FF2B5EF4-FFF2-40B4-BE49-F238E27FC236}">
                <a16:creationId xmlns:a16="http://schemas.microsoft.com/office/drawing/2014/main" id="{950D4D31-11A1-CB49-90A5-1D12E096EB2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0430" y="0"/>
            <a:ext cx="5655901" cy="3661978"/>
          </a:xfrm>
          <a:prstGeom prst="rect">
            <a:avLst/>
          </a:prstGeom>
          <a:ln/>
        </p:spPr>
      </p:pic>
      <p:pic>
        <p:nvPicPr>
          <p:cNvPr id="3074" name="Picture 2" descr="https://www.tindachieu.com/news/wp-content/uploads/2017/10/than-co-thuong-ph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9" y="3661978"/>
            <a:ext cx="5655901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AC05E712-BAB9-E744-9FDC-617AD6C54563}"/>
              </a:ext>
            </a:extLst>
          </p:cNvPr>
          <p:cNvSpPr/>
          <p:nvPr/>
        </p:nvSpPr>
        <p:spPr>
          <a:xfrm>
            <a:off x="6813710" y="621277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tse4.mm.bing.net/th?id=OIP.O1gricLuM4hMS1XF9bS4pAHaHa&amp;pid=Api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02" y="3840479"/>
            <a:ext cx="2787855" cy="27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99041" y="1138491"/>
            <a:ext cx="2542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287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18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B0685-B96E-AD48-B5EA-9A72773EFED0}"/>
              </a:ext>
            </a:extLst>
          </p:cNvPr>
          <p:cNvSpPr txBox="1"/>
          <p:nvPr/>
        </p:nvSpPr>
        <p:spPr>
          <a:xfrm>
            <a:off x="1234439" y="1295400"/>
            <a:ext cx="266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HIỆN VẬT</a:t>
            </a:r>
          </a:p>
        </p:txBody>
      </p:sp>
      <p:pic>
        <p:nvPicPr>
          <p:cNvPr id="8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0C26E160-E4A0-0A4A-807F-E9458D33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10" y="3998400"/>
            <a:ext cx="192024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F0B99382-70D4-3443-A024-4F27F466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378" y="5393372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B34F1-B692-3748-B6C1-6EE672982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38" y="4101942"/>
            <a:ext cx="3824287" cy="2525870"/>
          </a:xfrm>
          <a:prstGeom prst="rect">
            <a:avLst/>
          </a:prstGeom>
        </p:spPr>
      </p:pic>
      <p:pic>
        <p:nvPicPr>
          <p:cNvPr id="17" name="Content Placeholder 11">
            <a:extLst>
              <a:ext uri="{FF2B5EF4-FFF2-40B4-BE49-F238E27FC236}">
                <a16:creationId xmlns:a16="http://schemas.microsoft.com/office/drawing/2014/main" id="{848A48F0-1819-D146-B8EA-BA0619BB9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7238" y="1739186"/>
            <a:ext cx="3824286" cy="2336800"/>
          </a:xfrm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id="{FEB95C86-F32A-BE48-9625-C0CF46EE1FC2}"/>
              </a:ext>
            </a:extLst>
          </p:cNvPr>
          <p:cNvSpPr/>
          <p:nvPr/>
        </p:nvSpPr>
        <p:spPr>
          <a:xfrm>
            <a:off x="5135405" y="940148"/>
            <a:ext cx="6018370" cy="31189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+mj-lt"/>
              </a:rPr>
              <a:t>Suy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nghi</a:t>
            </a:r>
            <a:r>
              <a:rPr lang="en-US" sz="2400" dirty="0">
                <a:latin typeface="+mj-lt"/>
              </a:rPr>
              <a:t>̃ </a:t>
            </a:r>
            <a:r>
              <a:rPr lang="en-US" sz="2400" dirty="0" err="1">
                <a:latin typeface="+mj-lt"/>
              </a:rPr>
              <a:t>va</a:t>
            </a:r>
            <a:r>
              <a:rPr lang="en-US" sz="2400" dirty="0">
                <a:latin typeface="+mj-lt"/>
              </a:rPr>
              <a:t>̀ </a:t>
            </a:r>
            <a:r>
              <a:rPr lang="en-US" sz="2400" dirty="0" err="1">
                <a:latin typeface="+mj-lt"/>
              </a:rPr>
              <a:t>tra</a:t>
            </a:r>
            <a:r>
              <a:rPr lang="en-US" sz="2400" dirty="0">
                <a:latin typeface="+mj-lt"/>
              </a:rPr>
              <a:t>̉ </a:t>
            </a:r>
            <a:r>
              <a:rPr lang="en-US" sz="2400" dirty="0" err="1">
                <a:latin typeface="+mj-lt"/>
              </a:rPr>
              <a:t>lời</a:t>
            </a:r>
            <a:r>
              <a:rPr lang="en-US" sz="2400" dirty="0">
                <a:latin typeface="+mj-lt"/>
              </a:rPr>
              <a:t>: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Em hãy rút ra khái niệm tư liệu thế nào được gọi là tư liệu hiện vật?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Khi sử dụng tư liệu hiện vật có những ưu - nhược gì?</a:t>
            </a:r>
            <a:endParaRPr lang="en-VN" sz="2400" dirty="0">
              <a:latin typeface="+mj-lt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99D055A-2DA1-3B49-945F-BCE1397DDCCC}"/>
              </a:ext>
            </a:extLst>
          </p:cNvPr>
          <p:cNvSpPr/>
          <p:nvPr/>
        </p:nvSpPr>
        <p:spPr>
          <a:xfrm>
            <a:off x="4935380" y="1737889"/>
            <a:ext cx="6004560" cy="369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 liệu hiện vật</a:t>
            </a:r>
            <a:r>
              <a:rPr lang="en-VN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 điểm</a:t>
            </a:r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bổ sung, kiểm tra các tư liệu chữ viết. Dựa vào tư liệu hiện vật có thể dựng lại lịch sử.</a:t>
            </a:r>
          </a:p>
          <a:p>
            <a:pPr algn="just">
              <a:lnSpc>
                <a:spcPct val="115000"/>
              </a:lnSpc>
            </a:pPr>
            <a:r>
              <a:rPr lang="en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Nhược điểm</a:t>
            </a:r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Tư liệu câm, thường không còn nguyên vẹn và đầy đủ.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C68D18-7004-6148-950A-0E5EB07DC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634" y="5489725"/>
            <a:ext cx="137739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911</Words>
  <Application>Microsoft Office PowerPoint</Application>
  <PresentationFormat>Widescreen</PresentationFormat>
  <Paragraphs>69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Times New Roman</vt:lpstr>
      <vt:lpstr>Office Theme</vt:lpstr>
      <vt:lpstr>1_Office Theme</vt:lpstr>
      <vt:lpstr>TIẾT 3. BÀI 2. DỰA VÀO ĐÂU ĐỂ BIẾT VÀ PHỤC DỰNG  LẠI LỊCH SỬ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2. DỰA VÀO ĐÂU MÀ CÁC NHÀ SỬ HỌC BIẾT VÀ PHỤC DỰNG  LẠI LỊCH SỬ</dc:title>
  <dc:creator>Lan Trần</dc:creator>
  <cp:lastModifiedBy>Vu Trung</cp:lastModifiedBy>
  <cp:revision>22</cp:revision>
  <dcterms:created xsi:type="dcterms:W3CDTF">2021-08-09T06:02:48Z</dcterms:created>
  <dcterms:modified xsi:type="dcterms:W3CDTF">2023-09-22T02:43:41Z</dcterms:modified>
</cp:coreProperties>
</file>