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87" r:id="rId2"/>
    <p:sldMasterId id="2147483753" r:id="rId3"/>
    <p:sldMasterId id="2147483755" r:id="rId4"/>
    <p:sldMasterId id="2147483768" r:id="rId5"/>
  </p:sldMasterIdLst>
  <p:notesMasterIdLst>
    <p:notesMasterId r:id="rId21"/>
  </p:notesMasterIdLst>
  <p:sldIdLst>
    <p:sldId id="261" r:id="rId6"/>
    <p:sldId id="11088672" r:id="rId7"/>
    <p:sldId id="635" r:id="rId8"/>
    <p:sldId id="322" r:id="rId9"/>
    <p:sldId id="11088659" r:id="rId10"/>
    <p:sldId id="11088688" r:id="rId11"/>
    <p:sldId id="11088675" r:id="rId12"/>
    <p:sldId id="643" r:id="rId13"/>
    <p:sldId id="11088677" r:id="rId14"/>
    <p:sldId id="11088687" r:id="rId15"/>
    <p:sldId id="11088683" r:id="rId16"/>
    <p:sldId id="11088690" r:id="rId17"/>
    <p:sldId id="286" r:id="rId18"/>
    <p:sldId id="11088689" r:id="rId19"/>
    <p:sldId id="274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4653"/>
    <a:srgbClr val="DCF2FD"/>
    <a:srgbClr val="9DB3DA"/>
    <a:srgbClr val="F8F855"/>
    <a:srgbClr val="FFFDE3"/>
    <a:srgbClr val="A5A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63" autoAdjust="0"/>
    <p:restoredTop sz="94444"/>
  </p:normalViewPr>
  <p:slideViewPr>
    <p:cSldViewPr>
      <p:cViewPr varScale="1">
        <p:scale>
          <a:sx n="135" d="100"/>
          <a:sy n="135" d="100"/>
        </p:scale>
        <p:origin x="2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5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9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36A-6945-FB4A-81B7-D10CC4D2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06D3-170A-EB4C-9C57-D049E3D8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AD4D-802C-FB48-9281-3CDBD89E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3C6E-B3C3-5E4B-818B-8237B22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C7C5-1DD0-104E-AEC0-1C057F2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D54A-BC2E-CD4E-ACA2-E8B74A4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023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3EA9-BEE7-B34A-9FBB-69DE7531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6AE0-7033-F44C-9E8F-3107F7BD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23E68-AB5B-8E40-BF7E-ED8AA838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4E9F-898D-8742-ACB2-0A10B7D7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D3F31-216C-D046-9421-1190B88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F1C3-90F0-B840-8AFC-7D017732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6877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8D1-FFD0-DF43-8D7E-C2A7DD23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63B08-A960-2448-B0AD-ED68EBBC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FE0F-30A7-AE4B-B1FE-6F2D958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A9DF-D684-F94D-BBF3-E96EF01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65C4-9712-AF49-A588-39F4458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72185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7A308-55F0-9842-9E1D-52364DE8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E2750-312E-A648-9304-205CEDBE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B67E-01EC-E54C-A338-DCD739F3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0C20-A9F6-664F-820B-08DCEEC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1F2F-0807-6B4A-B6CC-708E4BB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23064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189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45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49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2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6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4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39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82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79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11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08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7" indent="0" algn="ctr">
              <a:buNone/>
              <a:defRPr sz="1200"/>
            </a:lvl4pPr>
            <a:lvl5pPr marL="1371463" indent="0" algn="ctr">
              <a:buNone/>
              <a:defRPr sz="1200"/>
            </a:lvl5pPr>
            <a:lvl6pPr marL="1714328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3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3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E0D0-26D9-8E45-BF17-4B9EA7623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0760-F191-8243-8B6D-C7C64392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1DC96-BE12-AD49-BF61-51D2999E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AD88-2207-DE49-898B-74E6C860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0CD-87C6-5245-A2D4-8A39A253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733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69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57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84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47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64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90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7" indent="0">
              <a:buNone/>
              <a:defRPr sz="1500"/>
            </a:lvl4pPr>
            <a:lvl5pPr marL="1371463" indent="0">
              <a:buNone/>
              <a:defRPr sz="1500"/>
            </a:lvl5pPr>
            <a:lvl6pPr marL="1714328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8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1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05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937397" y="130626"/>
            <a:ext cx="6207794" cy="383241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476974" y="130626"/>
            <a:ext cx="2403313" cy="383241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532472" y="162941"/>
            <a:ext cx="2292983" cy="310117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2988584" y="130629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1695" y="130626"/>
            <a:ext cx="419084" cy="383241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zh-CN" altLang="en-US" sz="135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53867" y="120544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1" y="5132950"/>
            <a:ext cx="9145190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2713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D929-C8D4-044D-A08E-6737117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4CEF-EB0F-1C4D-A719-50373065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177-04E2-6948-9DF4-8C3095CB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FC81-E312-BF40-88DB-BBC74968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962F-85A1-BD4D-8361-6FF375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909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C43-84ED-8E41-8C15-3FF35DAE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9299-FAEF-6D4C-9962-BA9E0CB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E811-71E4-F34B-BF56-C30688E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55F5-D36D-A647-96C1-2C449C3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52E0-5705-1946-B3B6-5DE126E0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387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2D0-5B56-2342-A6E0-5396BC9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83B-13CE-E548-9071-2FB4A420C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3E10-F94B-0746-8813-EAD33D75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6D4C-9163-7548-AA32-13AE1A95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044-7183-7C40-97E6-6D950244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3B73F-2B1B-5C4E-A918-A2D41DDF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006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F363-2AA0-154D-8B1D-49EFB17B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3BF6-CC2B-A54F-84B9-D092CF59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E19AB-F0B7-AB4F-A78C-FC3F7BEC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2B-A87A-7D4C-B1E7-EBCC5F3F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55E50-86B5-734C-8FCF-798A0109C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E845C-CB9B-8243-AEEF-24E1080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5AEF7-9C81-E540-9739-952B056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D3CB6-FA32-C143-9F20-01BC75A4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670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2DB4-D39B-6247-B5E1-3A8EDBF1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A4A8-E011-804F-9277-6D25BF2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A6669-928C-EF41-923C-BABEC018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018B-57B2-204B-B811-D14BAE38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034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6DBF8-3149-F447-ACBD-D30C9B85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0031-F414-284E-A661-D5203F2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159AB-C7D4-184D-A80B-34571CFB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716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90A5-8FA2-DF4E-AF38-050F9358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4E683-A0F6-3F40-ACDB-D14A7A81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5A49-6FD8-C44A-BBE2-85CD2FF0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en-VN" smtClean="0"/>
              <a:t>24/01/2024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BC5D-F987-1B46-B638-975CCD1A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9A67-D51D-2E44-B34C-C1CCD75FB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89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51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8827901" cy="4758198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5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15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7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4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1/24/24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3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3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tags" Target="../tags/tag2.xml"/><Relationship Id="rId16" Type="http://schemas.openxmlformats.org/officeDocument/2006/relationships/image" Target="../media/image3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9.xml"/><Relationship Id="rId5" Type="http://schemas.openxmlformats.org/officeDocument/2006/relationships/tags" Target="../tags/tag5.xml"/><Relationship Id="rId15" Type="http://schemas.openxmlformats.org/officeDocument/2006/relationships/image" Target="../media/image29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993531" y="1224910"/>
            <a:ext cx="7156938" cy="3153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8063346" y="-26279"/>
            <a:ext cx="1080655" cy="31560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5265174" y="3601059"/>
            <a:ext cx="3878825" cy="15474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266649" y="1"/>
            <a:ext cx="5389367" cy="1328363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31" y="1487427"/>
            <a:ext cx="3233235" cy="24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450709" y="2968142"/>
            <a:ext cx="1508435" cy="150843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283110" y="1464469"/>
            <a:ext cx="6614651" cy="2591751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989257" y="3425854"/>
            <a:ext cx="484472" cy="58161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679309" y="3196742"/>
            <a:ext cx="1063337" cy="1181904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793609" y="3311042"/>
            <a:ext cx="852445" cy="856313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2887579" y="-97455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  <a:defRPr/>
            </a:pPr>
            <a:endParaRPr lang="en-VN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2E739-A128-D347-B1FF-CADFEEBA84DC}"/>
              </a:ext>
            </a:extLst>
          </p:cNvPr>
          <p:cNvSpPr txBox="1"/>
          <p:nvPr/>
        </p:nvSpPr>
        <p:spPr>
          <a:xfrm>
            <a:off x="5122719" y="1755648"/>
            <a:ext cx="2489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VN" sz="5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521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696326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just" defTabSz="685800">
              <a:buClrTx/>
              <a:buSzTx/>
              <a:defRPr/>
            </a:pP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Tình hình kinh tế, văn hóa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1" y="2008701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hình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4DE1E8DF-A5BF-30B6-F60F-CB49E1F877B0}"/>
              </a:ext>
            </a:extLst>
          </p:cNvPr>
          <p:cNvSpPr/>
          <p:nvPr/>
        </p:nvSpPr>
        <p:spPr>
          <a:xfrm>
            <a:off x="688635" y="2738757"/>
            <a:ext cx="7848600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hãy nêu 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văn hóa của cư dân vùng đất Nam Bộ thời kì này?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5F3FF-E407-AB86-BD00-1356016DB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0" y="0"/>
            <a:ext cx="3429000" cy="4476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3621C-F750-DD46-CE8D-4010DD00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0"/>
            <a:ext cx="2876550" cy="4476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BCED9-18A6-7536-743C-C99A73B1DCBB}"/>
              </a:ext>
            </a:extLst>
          </p:cNvPr>
          <p:cNvSpPr txBox="1"/>
          <p:nvPr/>
        </p:nvSpPr>
        <p:spPr>
          <a:xfrm>
            <a:off x="685800" y="4514850"/>
            <a:ext cx="236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Hin-đu giáo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F5E72-F3A5-71A6-0AE2-A9B345ABF188}"/>
              </a:ext>
            </a:extLst>
          </p:cNvPr>
          <p:cNvSpPr txBox="1"/>
          <p:nvPr/>
        </p:nvSpPr>
        <p:spPr>
          <a:xfrm>
            <a:off x="3810002" y="4514850"/>
            <a:ext cx="1828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Phật giáo 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8776C-CDF4-AE27-D59B-7744FEC82EB2}"/>
              </a:ext>
            </a:extLst>
          </p:cNvPr>
          <p:cNvSpPr txBox="1"/>
          <p:nvPr/>
        </p:nvSpPr>
        <p:spPr>
          <a:xfrm>
            <a:off x="5715002" y="4476750"/>
            <a:ext cx="3428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 ngưỡng dân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gian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02202-751B-F57E-E751-8B23890EA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0"/>
            <a:ext cx="2609849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59458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295274" y="140188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b. Tình hình kinh tế,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0" y="1796454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87056-E76C-1477-2F02-724283C6921E}"/>
              </a:ext>
            </a:extLst>
          </p:cNvPr>
          <p:cNvSpPr/>
          <p:nvPr/>
        </p:nvSpPr>
        <p:spPr>
          <a:xfrm>
            <a:off x="457200" y="2551451"/>
            <a:ext cx="83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Người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dân vẫn giữ nhiều nét truyền thống văn hóa từ thời Phù Nam.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9DFF2C-C138-A94D-96C2-AB2E7F436C83}"/>
              </a:ext>
            </a:extLst>
          </p:cNvPr>
          <p:cNvSpPr/>
          <p:nvPr/>
        </p:nvSpPr>
        <p:spPr>
          <a:xfrm>
            <a:off x="380999" y="3523830"/>
            <a:ext cx="83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Hin-đu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giáo, Phật giáo, các tín ngưỡng dân gian vẫn tiếp tục được duy trì…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6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93147" y="1207201"/>
            <a:ext cx="1320998" cy="268484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647190" y="1645537"/>
            <a:ext cx="1255254" cy="2321456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906396" y="2196331"/>
            <a:ext cx="1189613" cy="2072710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prstClr val="black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86287" y="2476474"/>
            <a:ext cx="1074797" cy="1677075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800" kern="1200">
                <a:solidFill>
                  <a:prstClr val="white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>
                <a:buClrTx/>
                <a:defRPr/>
              </a:pPr>
              <a:endParaRPr lang="en-US" altLang="zh-CN" sz="1800" kern="1200" dirty="0">
                <a:solidFill>
                  <a:srgbClr val="FFFFFF"/>
                </a:solidFill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878890" y="3425919"/>
            <a:ext cx="3268571" cy="14552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79" y="1519600"/>
            <a:ext cx="826129" cy="775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7933402" y="4070841"/>
            <a:ext cx="403825" cy="396399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1350" kern="12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5382090" y="2356894"/>
            <a:ext cx="306250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4799872" y="4407954"/>
            <a:ext cx="306250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5600842" y="1245773"/>
            <a:ext cx="2481548" cy="997274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2400" kern="1200">
              <a:solidFill>
                <a:srgbClr val="A5A5A5"/>
              </a:solidFill>
              <a:latin typeface="华康方圆体W7(P)" pitchFamily="82" charset="-122"/>
              <a:ea typeface="华康方圆体W7(P)" pitchFamily="82" charset="-122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8376724" y="462"/>
            <a:ext cx="762624" cy="2227264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6722771" y="4370239"/>
            <a:ext cx="2421227" cy="716235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27426" y="128304"/>
            <a:ext cx="3473489" cy="85614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9238" y="3718774"/>
            <a:ext cx="762624" cy="14247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5024813" y="2818898"/>
            <a:ext cx="377706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95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6169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5045481C-154F-DCF4-00E2-199A9C7AA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464346"/>
              </p:ext>
            </p:extLst>
          </p:nvPr>
        </p:nvGraphicFramePr>
        <p:xfrm>
          <a:off x="31102" y="0"/>
          <a:ext cx="9144000" cy="514350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:a16="http://schemas.microsoft.com/office/drawing/2014/main" val="420530817"/>
                    </a:ext>
                  </a:extLst>
                </a:gridCol>
                <a:gridCol w="4083698">
                  <a:extLst>
                    <a:ext uri="{9D8B030D-6E8A-4147-A177-3AD203B41FA5}">
                      <a16:colId xmlns:a16="http://schemas.microsoft.com/office/drawing/2014/main" val="2558792019"/>
                    </a:ext>
                  </a:extLst>
                </a:gridCol>
                <a:gridCol w="3764902">
                  <a:extLst>
                    <a:ext uri="{9D8B030D-6E8A-4147-A177-3AD203B41FA5}">
                      <a16:colId xmlns:a16="http://schemas.microsoft.com/office/drawing/2014/main" val="1204512282"/>
                    </a:ext>
                  </a:extLst>
                </a:gridCol>
              </a:tblGrid>
              <a:tr h="14081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 quốc Phù Nam</a:t>
                      </a:r>
                    </a:p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(trước thế kỉ VII)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 đất Nam Bộ từ thế kỉ X đến đầu thế kỉ XVI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757496"/>
                  </a:ext>
                </a:extLst>
              </a:tr>
              <a:tr h="20688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393827"/>
                  </a:ext>
                </a:extLst>
              </a:tr>
              <a:tr h="166651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3830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88E9C6-65D9-4432-8CA2-61BD7F7E1EF8}"/>
              </a:ext>
            </a:extLst>
          </p:cNvPr>
          <p:cNvSpPr txBox="1"/>
          <p:nvPr/>
        </p:nvSpPr>
        <p:spPr>
          <a:xfrm>
            <a:off x="2057400" y="1504950"/>
            <a:ext cx="65392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Đều có hoạt động kinh tế: Trồng lúa nước, chăn nuôi gia súc gia cầm, sản xuất hàng thủ công, khai thác các nguồn lợi kinh tế biển, buôn bán bằng đường biển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6E4AC-218F-CBDF-77B5-34116D03CFB5}"/>
              </a:ext>
            </a:extLst>
          </p:cNvPr>
          <p:cNvSpPr txBox="1"/>
          <p:nvPr/>
        </p:nvSpPr>
        <p:spPr>
          <a:xfrm>
            <a:off x="1371600" y="3779605"/>
            <a:ext cx="45999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 một trung tâm hàng hải , thương nghiệp phát triển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EBF92A-61B6-E0E5-B646-CD69C1010DAE}"/>
              </a:ext>
            </a:extLst>
          </p:cNvPr>
          <p:cNvSpPr txBox="1"/>
          <p:nvPr/>
        </p:nvSpPr>
        <p:spPr>
          <a:xfrm>
            <a:off x="5334000" y="3826498"/>
            <a:ext cx="37788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còn phát triển như trước nữa.</a:t>
            </a:r>
          </a:p>
        </p:txBody>
      </p:sp>
    </p:spTree>
    <p:extLst>
      <p:ext uri="{BB962C8B-B14F-4D97-AF65-F5344CB8AC3E}">
        <p14:creationId xmlns:p14="http://schemas.microsoft.com/office/powerpoint/2010/main" val="177653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2676522" y="1366772"/>
            <a:ext cx="3386411" cy="324547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1606AB2-F7A0-43CC-9A85-D2351EE4B477}"/>
              </a:ext>
            </a:extLst>
          </p:cNvPr>
          <p:cNvGrpSpPr/>
          <p:nvPr/>
        </p:nvGrpSpPr>
        <p:grpSpPr>
          <a:xfrm>
            <a:off x="6312291" y="1746123"/>
            <a:ext cx="2695017" cy="1802538"/>
            <a:chOff x="722828" y="1676931"/>
            <a:chExt cx="3407663" cy="117510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5854427-FACB-442E-ADF2-670B9D9DD8F3}"/>
                </a:ext>
              </a:extLst>
            </p:cNvPr>
            <p:cNvGrpSpPr/>
            <p:nvPr/>
          </p:nvGrpSpPr>
          <p:grpSpPr>
            <a:xfrm>
              <a:off x="722828" y="1739570"/>
              <a:ext cx="3067251" cy="1112467"/>
              <a:chOff x="542923" y="4328643"/>
              <a:chExt cx="3067251" cy="1112467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FFCFFC9-631B-46C1-86F4-92DABC0AAD8E}"/>
                  </a:ext>
                </a:extLst>
              </p:cNvPr>
              <p:cNvSpPr/>
              <p:nvPr/>
            </p:nvSpPr>
            <p:spPr>
              <a:xfrm>
                <a:off x="553368" y="4786757"/>
                <a:ext cx="3056806" cy="654353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en-US" altLang="zh-CN" sz="2100" b="1" kern="120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Chuẩn bị trước bài ôn tập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12CD5F7-2FB0-4C3B-AF5A-272D69263583}"/>
                  </a:ext>
                </a:extLst>
              </p:cNvPr>
              <p:cNvSpPr/>
              <p:nvPr/>
            </p:nvSpPr>
            <p:spPr>
              <a:xfrm>
                <a:off x="542923" y="4328643"/>
                <a:ext cx="2870197" cy="27087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b="1" kern="1200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CHUẨN BỊ</a:t>
                </a:r>
                <a:endParaRPr lang="zh-CN" altLang="en-US" sz="2100" b="1" kern="1200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2646AC-6632-4F9A-8F72-B84EA5B3C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3721710" y="1676931"/>
              <a:ext cx="408781" cy="810585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FF27159-FF5E-463F-A9E4-25D0D3F01EA5}"/>
              </a:ext>
            </a:extLst>
          </p:cNvPr>
          <p:cNvGrpSpPr/>
          <p:nvPr/>
        </p:nvGrpSpPr>
        <p:grpSpPr>
          <a:xfrm>
            <a:off x="200386" y="1706399"/>
            <a:ext cx="2484458" cy="2042029"/>
            <a:chOff x="717129" y="1691859"/>
            <a:chExt cx="3312611" cy="235073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94A6C93-346F-477D-9988-8E0C6E540BBF}"/>
                </a:ext>
              </a:extLst>
            </p:cNvPr>
            <p:cNvGrpSpPr/>
            <p:nvPr/>
          </p:nvGrpSpPr>
          <p:grpSpPr>
            <a:xfrm>
              <a:off x="793514" y="2229832"/>
              <a:ext cx="3236226" cy="1812766"/>
              <a:chOff x="613609" y="4818905"/>
              <a:chExt cx="3236226" cy="1812766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A03A502-A603-416C-A5C3-D336F8CF5CCF}"/>
                  </a:ext>
                </a:extLst>
              </p:cNvPr>
              <p:cNvSpPr/>
              <p:nvPr/>
            </p:nvSpPr>
            <p:spPr>
              <a:xfrm>
                <a:off x="613609" y="5409317"/>
                <a:ext cx="3236226" cy="1222354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bài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cũ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trả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lời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hỏi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trong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sách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100" kern="120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giáo</a:t>
                </a:r>
                <a:r>
                  <a:rPr lang="en-US" altLang="zh-CN" sz="2100" kern="12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Times New Roman" panose="02020603050405020304" pitchFamily="18" charset="0"/>
                    <a:ea typeface="印品丫丫体-D版" panose="02010601030101010101" pitchFamily="2" charset="-122"/>
                    <a:cs typeface="Times New Roman" panose="02020603050405020304" pitchFamily="18" charset="0"/>
                  </a:rPr>
                  <a:t> khoa.</a:t>
                </a:r>
                <a:endParaRPr lang="zh-CN" altLang="en-US" sz="2100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B638929-5968-4B31-A7DB-50FFC5525290}"/>
                  </a:ext>
                </a:extLst>
              </p:cNvPr>
              <p:cNvSpPr/>
              <p:nvPr/>
            </p:nvSpPr>
            <p:spPr>
              <a:xfrm>
                <a:off x="960778" y="4818905"/>
                <a:ext cx="2376148" cy="47831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 defTabSz="342900">
                  <a:buClrTx/>
                  <a:defRPr/>
                </a:pPr>
                <a:r>
                  <a:rPr lang="en-US" altLang="zh-CN" sz="2100" b="1" kern="1200" dirty="0">
                    <a:solidFill>
                      <a:srgbClr val="EF6838"/>
                    </a:solidFill>
                    <a:latin typeface="Times New Roman" panose="02020603050405020304" pitchFamily="18" charset="0"/>
                    <a:ea typeface="小白" panose="02010601030101010101" pitchFamily="2" charset="-122"/>
                    <a:cs typeface="Times New Roman" panose="02020603050405020304" pitchFamily="18" charset="0"/>
                  </a:rPr>
                  <a:t>HỌC</a:t>
                </a:r>
                <a:endParaRPr lang="zh-CN" altLang="en-US" sz="2100" b="1" kern="1200" dirty="0">
                  <a:solidFill>
                    <a:srgbClr val="EF6838"/>
                  </a:solidFill>
                  <a:latin typeface="Times New Roman" panose="02020603050405020304" pitchFamily="18" charset="0"/>
                  <a:ea typeface="小白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24A459E-3E47-4327-ACE7-80C3980EC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717129" y="1691859"/>
              <a:ext cx="408781" cy="1308030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8409598" y="66557"/>
            <a:ext cx="201002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2734542" y="1500338"/>
            <a:ext cx="3363825" cy="3092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78" y="1522039"/>
            <a:ext cx="1323671" cy="13236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B4B65-243E-764E-A5F8-DCF2996EBEDB}"/>
              </a:ext>
            </a:extLst>
          </p:cNvPr>
          <p:cNvSpPr/>
          <p:nvPr/>
        </p:nvSpPr>
        <p:spPr>
          <a:xfrm>
            <a:off x="3696835" y="415744"/>
            <a:ext cx="217271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05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906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CE2F62-00F7-2677-00BA-B9DD6183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5BAED3-F4E3-64E6-E502-542E8B41388F}"/>
              </a:ext>
            </a:extLst>
          </p:cNvPr>
          <p:cNvSpPr/>
          <p:nvPr/>
        </p:nvSpPr>
        <p:spPr>
          <a:xfrm>
            <a:off x="4572000" y="4324350"/>
            <a:ext cx="4572000" cy="819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dân tộc nào trên đất nước ta?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30E9B5-1815-D054-2805-6E59F2DFA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672" y="0"/>
            <a:ext cx="48022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 txBox="1">
            <a:spLocks noGrp="1"/>
          </p:cNvSpPr>
          <p:nvPr>
            <p:ph type="title"/>
          </p:nvPr>
        </p:nvSpPr>
        <p:spPr>
          <a:xfrm>
            <a:off x="1518443" y="1139136"/>
            <a:ext cx="6287365" cy="15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Chăm -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vùng đất Nam Bộ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kỷ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đầu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 X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8003A2-7C42-E44B-A1C0-4A4C1818A4D8}"/>
              </a:ext>
            </a:extLst>
          </p:cNvPr>
          <p:cNvGrpSpPr/>
          <p:nvPr/>
        </p:nvGrpSpPr>
        <p:grpSpPr>
          <a:xfrm>
            <a:off x="0" y="2393732"/>
            <a:ext cx="9143999" cy="2747924"/>
            <a:chOff x="249743" y="2186026"/>
            <a:chExt cx="8589457" cy="27479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D4A847-11AE-FA48-9EB2-4D9DFFA4A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r="8007" b="25099"/>
            <a:stretch/>
          </p:blipFill>
          <p:spPr>
            <a:xfrm>
              <a:off x="249743" y="2202496"/>
              <a:ext cx="4379389" cy="27314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F3CFD8-E099-0C4D-BA38-072C809DC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6" r="8007" b="25099"/>
            <a:stretch/>
          </p:blipFill>
          <p:spPr>
            <a:xfrm flipH="1">
              <a:off x="4459811" y="2186026"/>
              <a:ext cx="4379389" cy="2731454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B4C90C2-957F-154E-B31B-B3CD01965A6F}"/>
              </a:ext>
            </a:extLst>
          </p:cNvPr>
          <p:cNvSpPr/>
          <p:nvPr/>
        </p:nvSpPr>
        <p:spPr>
          <a:xfrm>
            <a:off x="3650113" y="284836"/>
            <a:ext cx="1843774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lang="en-US" sz="48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0" grpId="1"/>
          <p:bldP spid="18" grpId="0"/>
          <p:bldP spid="1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9" presetClass="entr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6" presetClass="emph" presetSubtype="0" repeatCount="300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0" grpId="1"/>
          <p:bldP spid="18" grpId="0"/>
          <p:bldP spid="18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061673" y="1742219"/>
            <a:ext cx="60148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lang="vi-VN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. Vương quốc Chăm-pa</a:t>
            </a:r>
            <a:r>
              <a:rPr lang="en-US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từ thế kỉ X đến đầu thế kỉ XVI.</a:t>
            </a:r>
            <a:r>
              <a:rPr lang="vi-VN" altLang="vi-VN" sz="28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lang="vi-VN" altLang="vi-VN" sz="28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779358" y="3104037"/>
            <a:ext cx="6155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800" b="1" kern="120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2. Lược sử vùng đất Nam Bộ từ đầu thế kỉ X đến đầu thế kỉ XVI.</a:t>
            </a:r>
            <a:endParaRPr lang="en-US" altLang="vi-VN" sz="28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1080495" y="1749843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1023368" y="3045022"/>
            <a:ext cx="812008" cy="648098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9666" y="1816806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8007" y="3045022"/>
            <a:ext cx="662730" cy="662730"/>
          </a:xfrm>
          <a:prstGeom prst="rect">
            <a:avLst/>
          </a:prstGeom>
        </p:spPr>
      </p:pic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1660085" y="1513975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B3CAC0-2C25-B044-8C71-9B406E70B597}"/>
              </a:ext>
            </a:extLst>
          </p:cNvPr>
          <p:cNvSpPr txBox="1"/>
          <p:nvPr/>
        </p:nvSpPr>
        <p:spPr>
          <a:xfrm>
            <a:off x="958784" y="72155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7630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ctr" defTabSz="685800">
              <a:buClrTx/>
              <a:buSzTx/>
              <a:defRPr/>
            </a:pPr>
            <a:r>
              <a:rPr lang="vi-VN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biến cơ bản về chính trị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3C7F03B-9320-C5B5-CB55-35D193CBEDE5}"/>
              </a:ext>
            </a:extLst>
          </p:cNvPr>
          <p:cNvSpPr/>
          <p:nvPr/>
        </p:nvSpPr>
        <p:spPr>
          <a:xfrm>
            <a:off x="272977" y="2210536"/>
            <a:ext cx="8598046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từng là một vương quốc hùng mạnh trong thế kỉ III – V nhưng sau đó lại bị suy yếu và bị xâm chiếm?</a:t>
            </a:r>
            <a:endParaRPr lang="en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00D0D9-C630-CE94-D137-29B2D4C4C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CBF2AA-560B-7CA6-F584-0F14145B1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977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2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317354" y="1024326"/>
            <a:ext cx="8620126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317354" y="1489734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a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Diễn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biến cơ bản về chính trị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E526D91D-4B39-3172-8057-860A83C4B42F}"/>
              </a:ext>
            </a:extLst>
          </p:cNvPr>
          <p:cNvSpPr txBox="1">
            <a:spLocks/>
          </p:cNvSpPr>
          <p:nvPr/>
        </p:nvSpPr>
        <p:spPr>
          <a:xfrm>
            <a:off x="457200" y="197872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PT Serif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b. Tình hình kinh tế, văn hóa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Google Shape;320;p29">
            <a:extLst>
              <a:ext uri="{FF2B5EF4-FFF2-40B4-BE49-F238E27FC236}">
                <a16:creationId xmlns:a16="http://schemas.microsoft.com/office/drawing/2014/main" id="{43FCE87B-0332-FEA8-FB1F-97B0C889BA15}"/>
              </a:ext>
            </a:extLst>
          </p:cNvPr>
          <p:cNvSpPr txBox="1">
            <a:spLocks/>
          </p:cNvSpPr>
          <p:nvPr/>
        </p:nvSpPr>
        <p:spPr>
          <a:xfrm>
            <a:off x="685800" y="2467706"/>
            <a:ext cx="3200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2E602F13-90CA-70A6-1417-2D1393E6ECE1}"/>
              </a:ext>
            </a:extLst>
          </p:cNvPr>
          <p:cNvSpPr/>
          <p:nvPr/>
        </p:nvSpPr>
        <p:spPr>
          <a:xfrm>
            <a:off x="647700" y="3105150"/>
            <a:ext cx="7848600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hãy nêu những hoạt động kinh </a:t>
            </a:r>
            <a:r>
              <a:rPr lang="en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yếu của cư dân vùng đất Nam Bộ thời kì này?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172E7B-E388-7346-A37B-42EA43BDA392}"/>
              </a:ext>
            </a:extLst>
          </p:cNvPr>
          <p:cNvSpPr/>
          <p:nvPr/>
        </p:nvSpPr>
        <p:spPr>
          <a:xfrm>
            <a:off x="2561865" y="32739"/>
            <a:ext cx="4134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Hoạt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động</a:t>
            </a:r>
            <a:r>
              <a:rPr lang="nl-NL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nl-NL" sz="4000" b="1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nl-NL" sz="4000" b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tế</a:t>
            </a:r>
            <a:endParaRPr lang="en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518C1EA-1F75-6945-9574-E63C9D7DC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48" y="526673"/>
            <a:ext cx="1946557" cy="18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43E889-8489-7F44-96FE-8CC4DC8CE5E0}"/>
              </a:ext>
            </a:extLst>
          </p:cNvPr>
          <p:cNvSpPr/>
          <p:nvPr/>
        </p:nvSpPr>
        <p:spPr>
          <a:xfrm>
            <a:off x="1784071" y="1312667"/>
            <a:ext cx="1881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64CC3-401A-4F4D-90CC-3E6ACE08A9F6}"/>
              </a:ext>
            </a:extLst>
          </p:cNvPr>
          <p:cNvSpPr/>
          <p:nvPr/>
        </p:nvSpPr>
        <p:spPr>
          <a:xfrm>
            <a:off x="2306560" y="3221049"/>
            <a:ext cx="16980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súc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F4896-41D8-CB46-AE31-9F3D77354DBC}"/>
              </a:ext>
            </a:extLst>
          </p:cNvPr>
          <p:cNvSpPr/>
          <p:nvPr/>
        </p:nvSpPr>
        <p:spPr>
          <a:xfrm>
            <a:off x="6493902" y="1133622"/>
            <a:ext cx="26004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lang="nl-NL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28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lang="en-VN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53D27-8DC0-0C42-A456-5C20D5055C8F}"/>
              </a:ext>
            </a:extLst>
          </p:cNvPr>
          <p:cNvSpPr/>
          <p:nvPr/>
        </p:nvSpPr>
        <p:spPr>
          <a:xfrm>
            <a:off x="6493902" y="3110410"/>
            <a:ext cx="2600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 bán nhỏ</a:t>
            </a:r>
            <a:endParaRPr lang="en-VN" dirty="0">
              <a:solidFill>
                <a:srgbClr val="0070C0"/>
              </a:solidFill>
            </a:endParaRPr>
          </a:p>
        </p:txBody>
      </p:sp>
      <p:pic>
        <p:nvPicPr>
          <p:cNvPr id="3076" name="Picture 4" descr="Cute Duck PNG, Transparent Png Image - PngNice">
            <a:extLst>
              <a:ext uri="{FF2B5EF4-FFF2-40B4-BE49-F238E27FC236}">
                <a16:creationId xmlns:a16="http://schemas.microsoft.com/office/drawing/2014/main" id="{8B2D6DCF-306C-6E4F-8038-972899F2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6" y="3050430"/>
            <a:ext cx="1192213" cy="13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F356349-FF42-7448-B52D-F99608074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5704"/>
          <a:stretch/>
        </p:blipFill>
        <p:spPr bwMode="auto">
          <a:xfrm>
            <a:off x="805218" y="3079791"/>
            <a:ext cx="1505037" cy="121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51D6B31-5485-FA43-9F2C-954848219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5704" r="12778" b="14445"/>
          <a:stretch/>
        </p:blipFill>
        <p:spPr bwMode="auto">
          <a:xfrm>
            <a:off x="4629098" y="1133622"/>
            <a:ext cx="1719685" cy="12384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67D790-CEE9-3A05-D98B-4F4C9F50B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620" y="2596740"/>
            <a:ext cx="1881351" cy="18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295274" y="956943"/>
            <a:ext cx="859458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defTabSz="685800">
              <a:buClrTx/>
              <a:buSzTx/>
              <a:defRPr/>
            </a:pPr>
            <a:r>
              <a:rPr lang="vi-VN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Lược sử vùng đất Nam Bộ từ đầu thế kỉ X đến đầu thế kỉ XVI.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CDA5176D-6A4A-486D-ACAF-A58E879E51E4}"/>
              </a:ext>
            </a:extLst>
          </p:cNvPr>
          <p:cNvSpPr/>
          <p:nvPr/>
        </p:nvSpPr>
        <p:spPr>
          <a:xfrm>
            <a:off x="838200" y="37542"/>
            <a:ext cx="7721309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8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Vương quốc Chăm - pa  và vùng đất Nam Bộ từ đầu thế kỷ X đến đầu thế kỷ XVI (tiết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8ECBAECA-E41E-424E-A120-0CA3A2232F50}"/>
              </a:ext>
            </a:extLst>
          </p:cNvPr>
          <p:cNvSpPr txBox="1">
            <a:spLocks/>
          </p:cNvSpPr>
          <p:nvPr/>
        </p:nvSpPr>
        <p:spPr>
          <a:xfrm>
            <a:off x="295274" y="1401880"/>
            <a:ext cx="4500505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just" defTabSz="685800">
              <a:buClrTx/>
              <a:buSzTx/>
              <a:defRPr/>
            </a:pPr>
            <a:r>
              <a:rPr lang="en-US" sz="2400" kern="120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Tình hình kinh tế, văn hóa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1FEA90EB-1D87-73F9-614D-AFD26A0A27EE}"/>
              </a:ext>
            </a:extLst>
          </p:cNvPr>
          <p:cNvSpPr txBox="1">
            <a:spLocks/>
          </p:cNvSpPr>
          <p:nvPr/>
        </p:nvSpPr>
        <p:spPr>
          <a:xfrm>
            <a:off x="457200" y="1796454"/>
            <a:ext cx="3581400" cy="49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342900" marR="0" lvl="0" indent="-34290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Tình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PT Serif"/>
              </a:rPr>
              <a:t> hình kinh tế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87056-E76C-1477-2F02-724283C6921E}"/>
              </a:ext>
            </a:extLst>
          </p:cNvPr>
          <p:cNvSpPr/>
          <p:nvPr/>
        </p:nvSpPr>
        <p:spPr>
          <a:xfrm>
            <a:off x="457200" y="2551451"/>
            <a:ext cx="83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Kinh tế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chủ yếu dựa vào canh tác lúa nước kết hợp với chân nuôi gia súc, gia cầm….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3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651</Words>
  <Application>Microsoft Macintosh PowerPoint</Application>
  <PresentationFormat>On-screen Show (16:9)</PresentationFormat>
  <Paragraphs>58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#9Slide05 Pattaya</vt:lpstr>
      <vt:lpstr>等线</vt:lpstr>
      <vt:lpstr>微软雅黑</vt:lpstr>
      <vt:lpstr>华康方圆体W7(P)</vt:lpstr>
      <vt:lpstr>小白</vt:lpstr>
      <vt:lpstr>Arial</vt:lpstr>
      <vt:lpstr>Calibri</vt:lpstr>
      <vt:lpstr>Calibri Light</vt:lpstr>
      <vt:lpstr>Livvic</vt:lpstr>
      <vt:lpstr>Open Sans</vt:lpstr>
      <vt:lpstr>PT Serif</vt:lpstr>
      <vt:lpstr>Roboto Condensed Light</vt:lpstr>
      <vt:lpstr>Times New Roman</vt:lpstr>
      <vt:lpstr>Wingdings</vt:lpstr>
      <vt:lpstr>Lección de Historia de España by Slidesgo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Vương quốc Chăm - pa  và vùng đất Nam Bộ từ đầu thế kỷ X đến đầu thế kỷ XVI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dc:creator>An Nhiên</dc:creator>
  <cp:lastModifiedBy>Hải Ngân Đinh</cp:lastModifiedBy>
  <cp:revision>81</cp:revision>
  <cp:lastPrinted>2021-10-01T02:56:10Z</cp:lastPrinted>
  <dcterms:modified xsi:type="dcterms:W3CDTF">2024-01-24T13:22:06Z</dcterms:modified>
</cp:coreProperties>
</file>