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9" r:id="rId3"/>
    <p:sldMasterId id="2147483685" r:id="rId4"/>
    <p:sldMasterId id="2147483724" r:id="rId5"/>
    <p:sldMasterId id="2147483736" r:id="rId6"/>
    <p:sldMasterId id="2147483749" r:id="rId7"/>
    <p:sldMasterId id="2147483754" r:id="rId8"/>
  </p:sldMasterIdLst>
  <p:notesMasterIdLst>
    <p:notesMasterId r:id="rId46"/>
  </p:notesMasterIdLst>
  <p:sldIdLst>
    <p:sldId id="261" r:id="rId9"/>
    <p:sldId id="266" r:id="rId10"/>
    <p:sldId id="259" r:id="rId11"/>
    <p:sldId id="283" r:id="rId12"/>
    <p:sldId id="273" r:id="rId13"/>
    <p:sldId id="2007577237" r:id="rId14"/>
    <p:sldId id="2007577260" r:id="rId15"/>
    <p:sldId id="285" r:id="rId16"/>
    <p:sldId id="299" r:id="rId17"/>
    <p:sldId id="2007577238" r:id="rId18"/>
    <p:sldId id="300" r:id="rId19"/>
    <p:sldId id="302" r:id="rId20"/>
    <p:sldId id="301" r:id="rId21"/>
    <p:sldId id="2007577259" r:id="rId22"/>
    <p:sldId id="304" r:id="rId23"/>
    <p:sldId id="2007577235" r:id="rId24"/>
    <p:sldId id="305" r:id="rId25"/>
    <p:sldId id="2007577228" r:id="rId26"/>
    <p:sldId id="2007577229" r:id="rId27"/>
    <p:sldId id="2007577230" r:id="rId28"/>
    <p:sldId id="2007577234" r:id="rId29"/>
    <p:sldId id="2007577232" r:id="rId30"/>
    <p:sldId id="2007577231" r:id="rId31"/>
    <p:sldId id="2007577233" r:id="rId32"/>
    <p:sldId id="2007577261" r:id="rId33"/>
    <p:sldId id="318" r:id="rId34"/>
    <p:sldId id="11088714" r:id="rId35"/>
    <p:sldId id="263" r:id="rId36"/>
    <p:sldId id="11088804" r:id="rId37"/>
    <p:sldId id="688" r:id="rId38"/>
    <p:sldId id="268" r:id="rId39"/>
    <p:sldId id="11088715" r:id="rId40"/>
    <p:sldId id="2007577256" r:id="rId41"/>
    <p:sldId id="2007577257" r:id="rId42"/>
    <p:sldId id="260" r:id="rId43"/>
    <p:sldId id="2007577258"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21" autoAdjust="0"/>
    <p:restoredTop sz="94660"/>
  </p:normalViewPr>
  <p:slideViewPr>
    <p:cSldViewPr snapToGrid="0">
      <p:cViewPr varScale="1">
        <p:scale>
          <a:sx n="98" d="100"/>
          <a:sy n="98" d="100"/>
        </p:scale>
        <p:origin x="208"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52248-A987-41D0-847D-BA371B146C8B}"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84BCD-9423-4F26-93E8-6C091D4FE025}" type="slidenum">
              <a:rPr lang="en-US" smtClean="0"/>
              <a:t>‹#›</a:t>
            </a:fld>
            <a:endParaRPr lang="en-US"/>
          </a:p>
        </p:txBody>
      </p:sp>
    </p:spTree>
    <p:extLst>
      <p:ext uri="{BB962C8B-B14F-4D97-AF65-F5344CB8AC3E}">
        <p14:creationId xmlns:p14="http://schemas.microsoft.com/office/powerpoint/2010/main" val="121734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295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44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517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552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86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668810"/>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22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480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186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71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71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982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875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10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8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32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51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60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57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02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281683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578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59249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8147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2542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99044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3385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74974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72816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9576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57584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1992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90704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579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777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465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3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16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997734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544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647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065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855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346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970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777436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7864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2155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215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2051645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69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469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05884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0323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269006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904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8681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957677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441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73751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28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669509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600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46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63502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999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175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1488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34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390458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459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03825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5.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26966693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899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668836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392851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1/24/24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39329871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5279068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0416537"/>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1/24/24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11805186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audio" Target="../media/audio3.wav"/><Relationship Id="rId10"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3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7.png"/><Relationship Id="rId2" Type="http://schemas.openxmlformats.org/officeDocument/2006/relationships/tags" Target="../tags/tag2.xml"/><Relationship Id="rId16" Type="http://schemas.openxmlformats.org/officeDocument/2006/relationships/image" Target="../media/image3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3.xml"/><Relationship Id="rId5" Type="http://schemas.openxmlformats.org/officeDocument/2006/relationships/tags" Target="../tags/tag5.xml"/><Relationship Id="rId15" Type="http://schemas.openxmlformats.org/officeDocument/2006/relationships/image" Target="../media/image30.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5.wdp"/><Relationship Id="rId18" Type="http://schemas.openxmlformats.org/officeDocument/2006/relationships/image" Target="../media/image56.png"/><Relationship Id="rId26" Type="http://schemas.openxmlformats.org/officeDocument/2006/relationships/image" Target="../media/image60.png"/><Relationship Id="rId3" Type="http://schemas.openxmlformats.org/officeDocument/2006/relationships/slideLayout" Target="../slideLayouts/slideLayout24.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53.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5.png"/><Relationship Id="rId20" Type="http://schemas.openxmlformats.org/officeDocument/2006/relationships/image" Target="../media/image57.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0.png"/><Relationship Id="rId11" Type="http://schemas.microsoft.com/office/2007/relationships/hdphoto" Target="../media/hdphoto4.wdp"/><Relationship Id="rId24" Type="http://schemas.openxmlformats.org/officeDocument/2006/relationships/image" Target="../media/image5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61.png"/><Relationship Id="rId10" Type="http://schemas.openxmlformats.org/officeDocument/2006/relationships/image" Target="../media/image52.png"/><Relationship Id="rId19" Type="http://schemas.microsoft.com/office/2007/relationships/hdphoto" Target="../media/hdphoto8.wdp"/><Relationship Id="rId31" Type="http://schemas.openxmlformats.org/officeDocument/2006/relationships/image" Target="../media/image63.png"/><Relationship Id="rId4" Type="http://schemas.openxmlformats.org/officeDocument/2006/relationships/image" Target="../media/image49.jpeg"/><Relationship Id="rId9" Type="http://schemas.microsoft.com/office/2007/relationships/hdphoto" Target="../media/hdphoto3.wdp"/><Relationship Id="rId14" Type="http://schemas.openxmlformats.org/officeDocument/2006/relationships/image" Target="../media/image54.png"/><Relationship Id="rId22" Type="http://schemas.openxmlformats.org/officeDocument/2006/relationships/image" Target="../media/image58.png"/><Relationship Id="rId27" Type="http://schemas.microsoft.com/office/2007/relationships/hdphoto" Target="../media/hdphoto12.wdp"/><Relationship Id="rId30"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 Id="rId5" Type="http://schemas.openxmlformats.org/officeDocument/2006/relationships/image" Target="../media/image66.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4.png"/><Relationship Id="rId3" Type="http://schemas.openxmlformats.org/officeDocument/2006/relationships/tags" Target="../tags/tag11.xml"/><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9.xml"/><Relationship Id="rId11" Type="http://schemas.openxmlformats.org/officeDocument/2006/relationships/image" Target="../media/image72.png"/><Relationship Id="rId5" Type="http://schemas.openxmlformats.org/officeDocument/2006/relationships/slideLayout" Target="../slideLayouts/slideLayout50.xml"/><Relationship Id="rId10" Type="http://schemas.openxmlformats.org/officeDocument/2006/relationships/image" Target="../media/image71.png"/><Relationship Id="rId4" Type="http://schemas.openxmlformats.org/officeDocument/2006/relationships/tags" Target="../tags/tag12.xml"/><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slide" Target="slide35.xml"/><Relationship Id="rId26" Type="http://schemas.openxmlformats.org/officeDocument/2006/relationships/slide" Target="slide37.xml"/><Relationship Id="rId39" Type="http://schemas.microsoft.com/office/2007/relationships/hdphoto" Target="../media/hdphoto24.wdp"/><Relationship Id="rId21" Type="http://schemas.openxmlformats.org/officeDocument/2006/relationships/image" Target="../media/image56.png"/><Relationship Id="rId34" Type="http://schemas.microsoft.com/office/2007/relationships/hdphoto" Target="../media/hdphoto23.wdp"/><Relationship Id="rId42" Type="http://schemas.openxmlformats.org/officeDocument/2006/relationships/image" Target="../media/image91.png"/><Relationship Id="rId47" Type="http://schemas.microsoft.com/office/2007/relationships/hdphoto" Target="../media/hdphoto28.wdp"/><Relationship Id="rId7" Type="http://schemas.openxmlformats.org/officeDocument/2006/relationships/image" Target="../media/image78.png"/><Relationship Id="rId2" Type="http://schemas.openxmlformats.org/officeDocument/2006/relationships/image" Target="../media/image64.jpeg"/><Relationship Id="rId16" Type="http://schemas.microsoft.com/office/2007/relationships/hdphoto" Target="../media/hdphoto9.wdp"/><Relationship Id="rId29" Type="http://schemas.openxmlformats.org/officeDocument/2006/relationships/image" Target="../media/image59.png"/><Relationship Id="rId1" Type="http://schemas.openxmlformats.org/officeDocument/2006/relationships/slideLayout" Target="../slideLayouts/slideLayout24.xml"/><Relationship Id="rId6" Type="http://schemas.microsoft.com/office/2007/relationships/hdphoto" Target="../media/hdphoto16.wdp"/><Relationship Id="rId11" Type="http://schemas.openxmlformats.org/officeDocument/2006/relationships/image" Target="../media/image80.png"/><Relationship Id="rId24" Type="http://schemas.openxmlformats.org/officeDocument/2006/relationships/image" Target="../media/image84.png"/><Relationship Id="rId32" Type="http://schemas.microsoft.com/office/2007/relationships/hdphoto" Target="../media/hdphoto22.wdp"/><Relationship Id="rId37" Type="http://schemas.openxmlformats.org/officeDocument/2006/relationships/image" Target="../media/image88.png"/><Relationship Id="rId40" Type="http://schemas.openxmlformats.org/officeDocument/2006/relationships/image" Target="../media/image90.png"/><Relationship Id="rId45" Type="http://schemas.microsoft.com/office/2007/relationships/hdphoto" Target="../media/hdphoto27.wdp"/><Relationship Id="rId5" Type="http://schemas.openxmlformats.org/officeDocument/2006/relationships/image" Target="../media/image77.png"/><Relationship Id="rId15" Type="http://schemas.openxmlformats.org/officeDocument/2006/relationships/image" Target="../media/image57.png"/><Relationship Id="rId23" Type="http://schemas.openxmlformats.org/officeDocument/2006/relationships/slide" Target="slide36.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83.png"/><Relationship Id="rId31" Type="http://schemas.openxmlformats.org/officeDocument/2006/relationships/image" Target="../media/image86.png"/><Relationship Id="rId44" Type="http://schemas.openxmlformats.org/officeDocument/2006/relationships/image" Target="../media/image92.png"/><Relationship Id="rId4" Type="http://schemas.microsoft.com/office/2007/relationships/hdphoto" Target="../media/hdphoto15.wdp"/><Relationship Id="rId9" Type="http://schemas.openxmlformats.org/officeDocument/2006/relationships/image" Target="../media/image79.png"/><Relationship Id="rId14" Type="http://schemas.openxmlformats.org/officeDocument/2006/relationships/slide" Target="slide33.xml"/><Relationship Id="rId22" Type="http://schemas.microsoft.com/office/2007/relationships/hdphoto" Target="../media/hdphoto8.wdp"/><Relationship Id="rId27" Type="http://schemas.openxmlformats.org/officeDocument/2006/relationships/image" Target="../media/image85.png"/><Relationship Id="rId30" Type="http://schemas.microsoft.com/office/2007/relationships/hdphoto" Target="../media/hdphoto11.wdp"/><Relationship Id="rId35" Type="http://schemas.openxmlformats.org/officeDocument/2006/relationships/image" Target="../media/image60.png"/><Relationship Id="rId43" Type="http://schemas.microsoft.com/office/2007/relationships/hdphoto" Target="../media/hdphoto26.wdp"/><Relationship Id="rId8" Type="http://schemas.microsoft.com/office/2007/relationships/hdphoto" Target="../media/hdphoto17.wdp"/><Relationship Id="rId3" Type="http://schemas.openxmlformats.org/officeDocument/2006/relationships/image" Target="../media/image76.png"/><Relationship Id="rId12" Type="http://schemas.microsoft.com/office/2007/relationships/hdphoto" Target="../media/hdphoto19.wdp"/><Relationship Id="rId17" Type="http://schemas.openxmlformats.org/officeDocument/2006/relationships/image" Target="../media/image82.png"/><Relationship Id="rId25" Type="http://schemas.microsoft.com/office/2007/relationships/hdphoto" Target="../media/hdphoto20.wdp"/><Relationship Id="rId33" Type="http://schemas.openxmlformats.org/officeDocument/2006/relationships/image" Target="../media/image87.png"/><Relationship Id="rId38" Type="http://schemas.openxmlformats.org/officeDocument/2006/relationships/image" Target="../media/image89.png"/><Relationship Id="rId46" Type="http://schemas.openxmlformats.org/officeDocument/2006/relationships/image" Target="../media/image93.png"/><Relationship Id="rId20" Type="http://schemas.openxmlformats.org/officeDocument/2006/relationships/slide" Target="slide34.xml"/><Relationship Id="rId41" Type="http://schemas.microsoft.com/office/2007/relationships/hdphoto" Target="../media/hdphoto25.wdp"/></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slide" Target="slide32.xml"/><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slide" Target="slide32.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slide" Target="slide32.xml"/><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slide" Target="slide32.xml"/><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slide" Target="slide32.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54116" y="2069016"/>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m hãy trình bày và vẽ sơ đồ tổ chức bộ máy chính quyền thời Lê sơ. | SGK  Lịch sử lớp 7">
            <a:extLst>
              <a:ext uri="{FF2B5EF4-FFF2-40B4-BE49-F238E27FC236}">
                <a16:creationId xmlns:a16="http://schemas.microsoft.com/office/drawing/2014/main" id="{1A91C61E-85AB-5640-9BB2-B1413D706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0" y="0"/>
            <a:ext cx="12192000" cy="6889940"/>
          </a:xfrm>
          <a:prstGeom prst="roundRect">
            <a:avLst>
              <a:gd name="adj" fmla="val 7912"/>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D54321-A256-B443-8F53-6EC5604B6EF3}"/>
              </a:ext>
            </a:extLst>
          </p:cNvPr>
          <p:cNvSpPr/>
          <p:nvPr/>
        </p:nvSpPr>
        <p:spPr>
          <a:xfrm>
            <a:off x="130366" y="178405"/>
            <a:ext cx="64155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phong kiến tập quyền thời Lê Sơ</a:t>
            </a:r>
            <a:endParaRPr kumimoji="0" lang="en-VN" sz="1800" b="0" i="0" u="none" strike="noStrike" kern="120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7186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7-B20-H44">
            <a:extLst>
              <a:ext uri="{FF2B5EF4-FFF2-40B4-BE49-F238E27FC236}">
                <a16:creationId xmlns:a16="http://schemas.microsoft.com/office/drawing/2014/main" id="{C5A79BB9-1319-4346-A6B2-A48738ACC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1666" r="3333"/>
          <a:stretch/>
        </p:blipFill>
        <p:spPr bwMode="auto">
          <a:xfrm>
            <a:off x="0" y="0"/>
            <a:ext cx="7461504"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CD24629-E6BA-1D44-8DD1-1FC882025EDD}"/>
              </a:ext>
            </a:extLst>
          </p:cNvPr>
          <p:cNvSpPr/>
          <p:nvPr/>
        </p:nvSpPr>
        <p:spPr>
          <a:xfrm>
            <a:off x="18288" y="6415091"/>
            <a:ext cx="7461504" cy="400110"/>
          </a:xfrm>
          <a:prstGeom prst="rect">
            <a:avLst/>
          </a:prstGeom>
          <a:solidFill>
            <a:srgbClr val="FDFCFD"/>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LƯỢC ĐỒ HÀNH CHÍNH NƯỚC ĐẠI VIỆT THỜI LÊ SƠ</a:t>
            </a:r>
            <a:endParaRPr kumimoji="0" lang="en-VN" sz="2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49" name="Text Box 44">
            <a:extLst>
              <a:ext uri="{FF2B5EF4-FFF2-40B4-BE49-F238E27FC236}">
                <a16:creationId xmlns:a16="http://schemas.microsoft.com/office/drawing/2014/main" id="{4342BBD0-CC5A-D644-B187-A7753B787389}"/>
              </a:ext>
            </a:extLst>
          </p:cNvPr>
          <p:cNvSpPr txBox="1">
            <a:spLocks noChangeArrowheads="1"/>
          </p:cNvSpPr>
          <p:nvPr/>
        </p:nvSpPr>
        <p:spPr bwMode="auto">
          <a:xfrm>
            <a:off x="8631936" y="560750"/>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Quảng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a:t>
            </a:r>
          </a:p>
        </p:txBody>
      </p:sp>
      <p:sp>
        <p:nvSpPr>
          <p:cNvPr id="50" name="Text Box 20">
            <a:extLst>
              <a:ext uri="{FF2B5EF4-FFF2-40B4-BE49-F238E27FC236}">
                <a16:creationId xmlns:a16="http://schemas.microsoft.com/office/drawing/2014/main" id="{A1E49A81-EA00-9F44-86EF-F2A7E1F3BCEF}"/>
              </a:ext>
            </a:extLst>
          </p:cNvPr>
          <p:cNvSpPr txBox="1">
            <a:spLocks noChangeArrowheads="1"/>
          </p:cNvSpPr>
          <p:nvPr/>
        </p:nvSpPr>
        <p:spPr bwMode="auto">
          <a:xfrm>
            <a:off x="8631936" y="1048230"/>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Thuận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1" name="Text Box 18">
            <a:extLst>
              <a:ext uri="{FF2B5EF4-FFF2-40B4-BE49-F238E27FC236}">
                <a16:creationId xmlns:a16="http://schemas.microsoft.com/office/drawing/2014/main" id="{D4779B0D-3EBA-6847-99CF-18EE1AFF2E78}"/>
              </a:ext>
            </a:extLst>
          </p:cNvPr>
          <p:cNvSpPr txBox="1">
            <a:spLocks noChangeArrowheads="1"/>
          </p:cNvSpPr>
          <p:nvPr/>
        </p:nvSpPr>
        <p:spPr bwMode="auto">
          <a:xfrm>
            <a:off x="8631936" y="2992482"/>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Nam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Sách</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2" name="Text Box 21">
            <a:extLst>
              <a:ext uri="{FF2B5EF4-FFF2-40B4-BE49-F238E27FC236}">
                <a16:creationId xmlns:a16="http://schemas.microsoft.com/office/drawing/2014/main" id="{C6345737-D4D1-0C40-9E06-871DF40769DF}"/>
              </a:ext>
            </a:extLst>
          </p:cNvPr>
          <p:cNvSpPr txBox="1">
            <a:spLocks noChangeArrowheads="1"/>
          </p:cNvSpPr>
          <p:nvPr/>
        </p:nvSpPr>
        <p:spPr bwMode="auto">
          <a:xfrm>
            <a:off x="8631936" y="2020356"/>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4. Thanh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3" name="Text Box 22">
            <a:extLst>
              <a:ext uri="{FF2B5EF4-FFF2-40B4-BE49-F238E27FC236}">
                <a16:creationId xmlns:a16="http://schemas.microsoft.com/office/drawing/2014/main" id="{DB4519CC-6D14-234A-94C2-7180872036E1}"/>
              </a:ext>
            </a:extLst>
          </p:cNvPr>
          <p:cNvSpPr txBox="1">
            <a:spLocks noChangeArrowheads="1"/>
          </p:cNvSpPr>
          <p:nvPr/>
        </p:nvSpPr>
        <p:spPr bwMode="auto">
          <a:xfrm>
            <a:off x="8631936" y="1534293"/>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Nghệ</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An</a:t>
            </a:r>
          </a:p>
        </p:txBody>
      </p:sp>
      <p:sp>
        <p:nvSpPr>
          <p:cNvPr id="54" name="Text Box 23">
            <a:extLst>
              <a:ext uri="{FF2B5EF4-FFF2-40B4-BE49-F238E27FC236}">
                <a16:creationId xmlns:a16="http://schemas.microsoft.com/office/drawing/2014/main" id="{EFEEFA9A-BC0F-324A-A142-43D9BDF70849}"/>
              </a:ext>
            </a:extLst>
          </p:cNvPr>
          <p:cNvSpPr txBox="1">
            <a:spLocks noChangeArrowheads="1"/>
          </p:cNvSpPr>
          <p:nvPr/>
        </p:nvSpPr>
        <p:spPr bwMode="auto">
          <a:xfrm>
            <a:off x="8631936" y="2506419"/>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5.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Thiên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Trường</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5" name="Text Box 17">
            <a:extLst>
              <a:ext uri="{FF2B5EF4-FFF2-40B4-BE49-F238E27FC236}">
                <a16:creationId xmlns:a16="http://schemas.microsoft.com/office/drawing/2014/main" id="{2C65D39F-B652-B848-8C31-B8D87B719EE7}"/>
              </a:ext>
            </a:extLst>
          </p:cNvPr>
          <p:cNvSpPr txBox="1">
            <a:spLocks noChangeArrowheads="1"/>
          </p:cNvSpPr>
          <p:nvPr/>
        </p:nvSpPr>
        <p:spPr bwMode="auto">
          <a:xfrm>
            <a:off x="8631936" y="3964608"/>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8.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Hưng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6" name="Text Box 26">
            <a:extLst>
              <a:ext uri="{FF2B5EF4-FFF2-40B4-BE49-F238E27FC236}">
                <a16:creationId xmlns:a16="http://schemas.microsoft.com/office/drawing/2014/main" id="{223CB0F2-0B32-F14D-86FE-5ADAE88F93E6}"/>
              </a:ext>
            </a:extLst>
          </p:cNvPr>
          <p:cNvSpPr txBox="1">
            <a:spLocks noChangeArrowheads="1"/>
          </p:cNvSpPr>
          <p:nvPr/>
        </p:nvSpPr>
        <p:spPr bwMode="auto">
          <a:xfrm>
            <a:off x="8631936" y="4452088"/>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9.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Tuyên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Quang</a:t>
            </a:r>
          </a:p>
        </p:txBody>
      </p:sp>
      <p:sp>
        <p:nvSpPr>
          <p:cNvPr id="57" name="Text Box 46">
            <a:extLst>
              <a:ext uri="{FF2B5EF4-FFF2-40B4-BE49-F238E27FC236}">
                <a16:creationId xmlns:a16="http://schemas.microsoft.com/office/drawing/2014/main" id="{9603D7D1-FB54-9841-AEA4-1469A2A83987}"/>
              </a:ext>
            </a:extLst>
          </p:cNvPr>
          <p:cNvSpPr txBox="1">
            <a:spLocks noChangeArrowheads="1"/>
          </p:cNvSpPr>
          <p:nvPr/>
        </p:nvSpPr>
        <p:spPr bwMode="auto">
          <a:xfrm>
            <a:off x="8631936" y="347854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7.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Quốc</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Oai</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8" name="Text Box 19">
            <a:extLst>
              <a:ext uri="{FF2B5EF4-FFF2-40B4-BE49-F238E27FC236}">
                <a16:creationId xmlns:a16="http://schemas.microsoft.com/office/drawing/2014/main" id="{1EEF61F4-EA8D-9947-A8F1-CA6DFA3C70CD}"/>
              </a:ext>
            </a:extLst>
          </p:cNvPr>
          <p:cNvSpPr txBox="1">
            <a:spLocks noChangeArrowheads="1"/>
          </p:cNvSpPr>
          <p:nvPr/>
        </p:nvSpPr>
        <p:spPr bwMode="auto">
          <a:xfrm>
            <a:off x="8631936" y="5910277"/>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Bắc</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Giang</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9" name="Text Box 24">
            <a:extLst>
              <a:ext uri="{FF2B5EF4-FFF2-40B4-BE49-F238E27FC236}">
                <a16:creationId xmlns:a16="http://schemas.microsoft.com/office/drawing/2014/main" id="{A74846B1-4DEB-9545-9F8C-355D67C1F10E}"/>
              </a:ext>
            </a:extLst>
          </p:cNvPr>
          <p:cNvSpPr txBox="1">
            <a:spLocks noChangeArrowheads="1"/>
          </p:cNvSpPr>
          <p:nvPr/>
        </p:nvSpPr>
        <p:spPr bwMode="auto">
          <a:xfrm>
            <a:off x="8631936" y="5424214"/>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Lạng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Sơn</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0" name="Text Box 25">
            <a:extLst>
              <a:ext uri="{FF2B5EF4-FFF2-40B4-BE49-F238E27FC236}">
                <a16:creationId xmlns:a16="http://schemas.microsoft.com/office/drawing/2014/main" id="{20EFA328-97A8-2F46-95E9-C01E5ED61FDB}"/>
              </a:ext>
            </a:extLst>
          </p:cNvPr>
          <p:cNvSpPr txBox="1">
            <a:spLocks noChangeArrowheads="1"/>
          </p:cNvSpPr>
          <p:nvPr/>
        </p:nvSpPr>
        <p:spPr bwMode="auto">
          <a:xfrm>
            <a:off x="8631936" y="4938151"/>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10.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Nguyên</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1" name="Text Box 27">
            <a:extLst>
              <a:ext uri="{FF2B5EF4-FFF2-40B4-BE49-F238E27FC236}">
                <a16:creationId xmlns:a16="http://schemas.microsoft.com/office/drawing/2014/main" id="{FF2DA60B-1393-C748-9130-0C7BD0130C4B}"/>
              </a:ext>
            </a:extLst>
          </p:cNvPr>
          <p:cNvSpPr txBox="1">
            <a:spLocks noChangeArrowheads="1"/>
          </p:cNvSpPr>
          <p:nvPr/>
        </p:nvSpPr>
        <p:spPr bwMode="auto">
          <a:xfrm>
            <a:off x="8631936" y="639633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An Bang</a:t>
            </a:r>
          </a:p>
        </p:txBody>
      </p:sp>
      <p:sp>
        <p:nvSpPr>
          <p:cNvPr id="3" name="TextBox 2">
            <a:extLst>
              <a:ext uri="{FF2B5EF4-FFF2-40B4-BE49-F238E27FC236}">
                <a16:creationId xmlns:a16="http://schemas.microsoft.com/office/drawing/2014/main" id="{215498F0-904F-254D-AED1-49FA1177AA71}"/>
              </a:ext>
            </a:extLst>
          </p:cNvPr>
          <p:cNvSpPr txBox="1"/>
          <p:nvPr/>
        </p:nvSpPr>
        <p:spPr>
          <a:xfrm>
            <a:off x="7479792" y="0"/>
            <a:ext cx="47122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13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thừa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Lê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Sơ</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5" name="Graphic 4" descr="Marker">
            <a:extLst>
              <a:ext uri="{FF2B5EF4-FFF2-40B4-BE49-F238E27FC236}">
                <a16:creationId xmlns:a16="http://schemas.microsoft.com/office/drawing/2014/main" id="{D1E1AD17-A025-3744-BC88-AAF31D661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3768520"/>
            <a:ext cx="914400" cy="914400"/>
          </a:xfrm>
          <a:prstGeom prst="rect">
            <a:avLst/>
          </a:prstGeom>
        </p:spPr>
      </p:pic>
      <p:pic>
        <p:nvPicPr>
          <p:cNvPr id="65" name="Graphic 64" descr="Marker">
            <a:extLst>
              <a:ext uri="{FF2B5EF4-FFF2-40B4-BE49-F238E27FC236}">
                <a16:creationId xmlns:a16="http://schemas.microsoft.com/office/drawing/2014/main" id="{49DAB391-1BF9-6A42-AD97-9149CB43F7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8368" y="2971313"/>
            <a:ext cx="914400" cy="914400"/>
          </a:xfrm>
          <a:prstGeom prst="rect">
            <a:avLst/>
          </a:prstGeom>
        </p:spPr>
      </p:pic>
      <p:pic>
        <p:nvPicPr>
          <p:cNvPr id="66" name="Graphic 65" descr="Marker">
            <a:extLst>
              <a:ext uri="{FF2B5EF4-FFF2-40B4-BE49-F238E27FC236}">
                <a16:creationId xmlns:a16="http://schemas.microsoft.com/office/drawing/2014/main" id="{E0FE577D-5B97-9646-AEE1-6570AA3E8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7024" y="1908972"/>
            <a:ext cx="777240" cy="777240"/>
          </a:xfrm>
          <a:prstGeom prst="rect">
            <a:avLst/>
          </a:prstGeom>
        </p:spPr>
      </p:pic>
      <p:pic>
        <p:nvPicPr>
          <p:cNvPr id="67" name="Graphic 66" descr="Marker">
            <a:extLst>
              <a:ext uri="{FF2B5EF4-FFF2-40B4-BE49-F238E27FC236}">
                <a16:creationId xmlns:a16="http://schemas.microsoft.com/office/drawing/2014/main" id="{4F9F11A4-CCD3-1C4C-B7B3-0C219F19B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240" y="1483425"/>
            <a:ext cx="777240" cy="777240"/>
          </a:xfrm>
          <a:prstGeom prst="rect">
            <a:avLst/>
          </a:prstGeom>
        </p:spPr>
      </p:pic>
      <p:pic>
        <p:nvPicPr>
          <p:cNvPr id="68" name="Graphic 67" descr="Marker">
            <a:extLst>
              <a:ext uri="{FF2B5EF4-FFF2-40B4-BE49-F238E27FC236}">
                <a16:creationId xmlns:a16="http://schemas.microsoft.com/office/drawing/2014/main" id="{31938637-2C3E-C144-8F12-2F1778FC7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72707" y="1323969"/>
            <a:ext cx="671989" cy="671989"/>
          </a:xfrm>
          <a:prstGeom prst="rect">
            <a:avLst/>
          </a:prstGeom>
        </p:spPr>
      </p:pic>
      <p:pic>
        <p:nvPicPr>
          <p:cNvPr id="69" name="Graphic 68" descr="Marker">
            <a:extLst>
              <a:ext uri="{FF2B5EF4-FFF2-40B4-BE49-F238E27FC236}">
                <a16:creationId xmlns:a16="http://schemas.microsoft.com/office/drawing/2014/main" id="{98528877-EE71-664D-8815-2D23DA44F5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2287" y="960832"/>
            <a:ext cx="547603" cy="547603"/>
          </a:xfrm>
          <a:prstGeom prst="rect">
            <a:avLst/>
          </a:prstGeom>
        </p:spPr>
      </p:pic>
      <p:pic>
        <p:nvPicPr>
          <p:cNvPr id="70" name="Graphic 69" descr="Marker">
            <a:extLst>
              <a:ext uri="{FF2B5EF4-FFF2-40B4-BE49-F238E27FC236}">
                <a16:creationId xmlns:a16="http://schemas.microsoft.com/office/drawing/2014/main" id="{B729074B-B270-D743-90FA-A191DCC13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7" y="665174"/>
            <a:ext cx="658795" cy="658795"/>
          </a:xfrm>
          <a:prstGeom prst="rect">
            <a:avLst/>
          </a:prstGeom>
        </p:spPr>
      </p:pic>
      <p:pic>
        <p:nvPicPr>
          <p:cNvPr id="71" name="Graphic 70" descr="Marker">
            <a:extLst>
              <a:ext uri="{FF2B5EF4-FFF2-40B4-BE49-F238E27FC236}">
                <a16:creationId xmlns:a16="http://schemas.microsoft.com/office/drawing/2014/main" id="{9D2C9059-5861-E347-AF6A-95451DB15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031" y="264320"/>
            <a:ext cx="658796" cy="658796"/>
          </a:xfrm>
          <a:prstGeom prst="rect">
            <a:avLst/>
          </a:prstGeom>
        </p:spPr>
      </p:pic>
      <p:pic>
        <p:nvPicPr>
          <p:cNvPr id="72" name="Graphic 71" descr="Marker">
            <a:extLst>
              <a:ext uri="{FF2B5EF4-FFF2-40B4-BE49-F238E27FC236}">
                <a16:creationId xmlns:a16="http://schemas.microsoft.com/office/drawing/2014/main" id="{4A3EC96A-7C0A-FB43-B4D0-7BD0FC5671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0684" y="82917"/>
            <a:ext cx="658796" cy="658796"/>
          </a:xfrm>
          <a:prstGeom prst="rect">
            <a:avLst/>
          </a:prstGeom>
        </p:spPr>
      </p:pic>
      <p:pic>
        <p:nvPicPr>
          <p:cNvPr id="73" name="Graphic 72" descr="Marker">
            <a:extLst>
              <a:ext uri="{FF2B5EF4-FFF2-40B4-BE49-F238E27FC236}">
                <a16:creationId xmlns:a16="http://schemas.microsoft.com/office/drawing/2014/main" id="{33AAC88F-0F3F-BE44-B3CD-83B085D0E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0024" y="393256"/>
            <a:ext cx="658796" cy="658796"/>
          </a:xfrm>
          <a:prstGeom prst="rect">
            <a:avLst/>
          </a:prstGeom>
        </p:spPr>
      </p:pic>
      <p:pic>
        <p:nvPicPr>
          <p:cNvPr id="74" name="Graphic 73" descr="Marker">
            <a:extLst>
              <a:ext uri="{FF2B5EF4-FFF2-40B4-BE49-F238E27FC236}">
                <a16:creationId xmlns:a16="http://schemas.microsoft.com/office/drawing/2014/main" id="{BFA75640-86C4-B54F-B279-6F8335344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4513" y="335775"/>
            <a:ext cx="658796" cy="658796"/>
          </a:xfrm>
          <a:prstGeom prst="rect">
            <a:avLst/>
          </a:prstGeom>
        </p:spPr>
      </p:pic>
      <p:pic>
        <p:nvPicPr>
          <p:cNvPr id="75" name="Graphic 74" descr="Marker">
            <a:extLst>
              <a:ext uri="{FF2B5EF4-FFF2-40B4-BE49-F238E27FC236}">
                <a16:creationId xmlns:a16="http://schemas.microsoft.com/office/drawing/2014/main" id="{5E0B9EE1-A790-394D-BA5A-CAAB6B080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2631" y="665173"/>
            <a:ext cx="547603" cy="547603"/>
          </a:xfrm>
          <a:prstGeom prst="rect">
            <a:avLst/>
          </a:prstGeom>
        </p:spPr>
      </p:pic>
      <p:pic>
        <p:nvPicPr>
          <p:cNvPr id="76" name="Graphic 75" descr="Marker">
            <a:extLst>
              <a:ext uri="{FF2B5EF4-FFF2-40B4-BE49-F238E27FC236}">
                <a16:creationId xmlns:a16="http://schemas.microsoft.com/office/drawing/2014/main" id="{4DE36092-0026-6342-9401-FE14E7E1B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9912" y="523220"/>
            <a:ext cx="658796" cy="658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 presetClass="entr" presetSubtype="32"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out)">
                                      <p:cBhvr>
                                        <p:cTn id="10" dur="500"/>
                                        <p:tgtEl>
                                          <p:spTgt spid="1208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ox(out)">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ox(out)">
                                      <p:cBhvr>
                                        <p:cTn id="26" dur="500"/>
                                        <p:tgtEl>
                                          <p:spTgt spid="50"/>
                                        </p:tgtEl>
                                      </p:cBhvr>
                                    </p:animEffect>
                                  </p:childTnLst>
                                </p:cTn>
                              </p:par>
                              <p:par>
                                <p:cTn id="27" presetID="22" presetClass="entr" presetSubtype="4"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down)">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ox(out)">
                                      <p:cBhvr>
                                        <p:cTn id="34" dur="500"/>
                                        <p:tgtEl>
                                          <p:spTgt spid="53"/>
                                        </p:tgtEl>
                                      </p:cBhvr>
                                    </p:animEffect>
                                  </p:childTnLst>
                                </p:cTn>
                              </p:par>
                              <p:par>
                                <p:cTn id="35" presetID="22" presetClass="entr" presetSubtype="4"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down)">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ox(out)">
                                      <p:cBhvr>
                                        <p:cTn id="42" dur="500"/>
                                        <p:tgtEl>
                                          <p:spTgt spid="52"/>
                                        </p:tgtEl>
                                      </p:cBhvr>
                                    </p:animEffect>
                                  </p:childTnLst>
                                </p:cTn>
                              </p:par>
                              <p:par>
                                <p:cTn id="43" presetID="22" presetClass="entr" presetSubtype="4"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ox(out)">
                                      <p:cBhvr>
                                        <p:cTn id="50" dur="500"/>
                                        <p:tgtEl>
                                          <p:spTgt spid="54"/>
                                        </p:tgtEl>
                                      </p:cBhvr>
                                    </p:animEffect>
                                  </p:childTnLst>
                                </p:cTn>
                              </p:par>
                              <p:par>
                                <p:cTn id="51" presetID="22" presetClass="entr" presetSubtype="4"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ox(out)">
                                      <p:cBhvr>
                                        <p:cTn id="58" dur="500"/>
                                        <p:tgtEl>
                                          <p:spTgt spid="51"/>
                                        </p:tgtEl>
                                      </p:cBhvr>
                                    </p:animEffect>
                                  </p:childTnLst>
                                </p:cTn>
                              </p:par>
                              <p:par>
                                <p:cTn id="59" presetID="22" presetClass="entr" presetSubtype="4"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down)">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ox(out)">
                                      <p:cBhvr>
                                        <p:cTn id="66" dur="500"/>
                                        <p:tgtEl>
                                          <p:spTgt spid="57"/>
                                        </p:tgtEl>
                                      </p:cBhvr>
                                    </p:animEffect>
                                  </p:childTnLst>
                                </p:cTn>
                              </p:par>
                              <p:par>
                                <p:cTn id="67" presetID="22" presetClass="entr" presetSubtype="4"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down)">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ox(out)">
                                      <p:cBhvr>
                                        <p:cTn id="74" dur="500"/>
                                        <p:tgtEl>
                                          <p:spTgt spid="55"/>
                                        </p:tgtEl>
                                      </p:cBhvr>
                                    </p:animEffect>
                                  </p:childTnLst>
                                </p:cTn>
                              </p:par>
                              <p:par>
                                <p:cTn id="75" presetID="22" presetClass="entr" presetSubtype="4"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down)">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box(out)">
                                      <p:cBhvr>
                                        <p:cTn id="82" dur="500"/>
                                        <p:tgtEl>
                                          <p:spTgt spid="56"/>
                                        </p:tgtEl>
                                      </p:cBhvr>
                                    </p:animEffect>
                                  </p:childTnLst>
                                </p:cTn>
                              </p:par>
                              <p:par>
                                <p:cTn id="83" presetID="22" presetClass="entr" presetSubtype="4"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ox(out)">
                                      <p:cBhvr>
                                        <p:cTn id="90" dur="500"/>
                                        <p:tgtEl>
                                          <p:spTgt spid="60"/>
                                        </p:tgtEl>
                                      </p:cBhvr>
                                    </p:animEffect>
                                  </p:childTnLst>
                                </p:cTn>
                              </p:par>
                              <p:par>
                                <p:cTn id="91" presetID="22" presetClass="entr" presetSubtype="4"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down)">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ox(out)">
                                      <p:cBhvr>
                                        <p:cTn id="98" dur="500"/>
                                        <p:tgtEl>
                                          <p:spTgt spid="59"/>
                                        </p:tgtEl>
                                      </p:cBhvr>
                                    </p:animEffect>
                                  </p:childTnLst>
                                </p:cTn>
                              </p:par>
                              <p:par>
                                <p:cTn id="99" presetID="22" presetClass="entr" presetSubtype="4"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dow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32"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ox(out)">
                                      <p:cBhvr>
                                        <p:cTn id="106" dur="500"/>
                                        <p:tgtEl>
                                          <p:spTgt spid="58"/>
                                        </p:tgtEl>
                                      </p:cBhvr>
                                    </p:animEffect>
                                  </p:childTnLst>
                                </p:cTn>
                              </p:par>
                              <p:par>
                                <p:cTn id="107" presetID="22" presetClass="entr" presetSubtype="4"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wipe(down)">
                                      <p:cBhvr>
                                        <p:cTn id="109" dur="500"/>
                                        <p:tgtEl>
                                          <p:spTgt spid="75"/>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32"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ox(out)">
                                      <p:cBhvr>
                                        <p:cTn id="114" dur="500"/>
                                        <p:tgtEl>
                                          <p:spTgt spid="61"/>
                                        </p:tgtEl>
                                      </p:cBhvr>
                                    </p:animEffect>
                                  </p:childTnLst>
                                </p:cTn>
                              </p:par>
                              <p:par>
                                <p:cTn id="115" presetID="22" presetClass="entr" presetSubtype="4" fill="hold"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wipe(down)">
                                      <p:cBhvr>
                                        <p:cTn id="1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1" grpId="0"/>
      <p:bldP spid="52" grpId="0"/>
      <p:bldP spid="53" grpId="0"/>
      <p:bldP spid="54" grpId="0"/>
      <p:bldP spid="55" grpId="0"/>
      <p:bldP spid="56" grpId="0"/>
      <p:bldP spid="57" grpId="0"/>
      <p:bldP spid="58" grpId="0"/>
      <p:bldP spid="59" grpId="0"/>
      <p:bldP spid="60" grpId="0"/>
      <p:bldP spid="6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4" descr="Em hãy trình bày và vẽ sơ đồ tổ chức bộ máy chính quyền thời Lê sơ. | SGK  Lịch sử lớp 7">
            <a:extLst>
              <a:ext uri="{FF2B5EF4-FFF2-40B4-BE49-F238E27FC236}">
                <a16:creationId xmlns:a16="http://schemas.microsoft.com/office/drawing/2014/main" id="{A1B18707-2F17-3346-B010-795076ADD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5832165" y="954106"/>
            <a:ext cx="6359835" cy="5649893"/>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pic>
        <p:nvPicPr>
          <p:cNvPr id="22530" name="Picture 2" descr="Sơ đồ bộ máy nhà nước thời trần - và các đặc điểm khác -">
            <a:extLst>
              <a:ext uri="{FF2B5EF4-FFF2-40B4-BE49-F238E27FC236}">
                <a16:creationId xmlns:a16="http://schemas.microsoft.com/office/drawing/2014/main" id="{8C756368-9B1E-4C47-8FEE-4D9023E131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 r="3971"/>
          <a:stretch/>
        </p:blipFill>
        <p:spPr bwMode="auto">
          <a:xfrm>
            <a:off x="0" y="1212510"/>
            <a:ext cx="5469467" cy="4936914"/>
          </a:xfrm>
          <a:prstGeom prst="round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A3AAA19-4C54-1341-BA19-46E1DAB51C79}"/>
              </a:ext>
            </a:extLst>
          </p:cNvPr>
          <p:cNvSpPr txBox="1"/>
          <p:nvPr/>
        </p:nvSpPr>
        <p:spPr bwMode="auto">
          <a:xfrm>
            <a:off x="142565" y="6121065"/>
            <a:ext cx="4869702"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Trần</a:t>
            </a:r>
            <a:endPar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68" name="TextBox 67">
            <a:extLst>
              <a:ext uri="{FF2B5EF4-FFF2-40B4-BE49-F238E27FC236}">
                <a16:creationId xmlns:a16="http://schemas.microsoft.com/office/drawing/2014/main" id="{519FF6C0-D7D7-3145-893E-0EF3ADF433C8}"/>
              </a:ext>
            </a:extLst>
          </p:cNvPr>
          <p:cNvSpPr txBox="1"/>
          <p:nvPr/>
        </p:nvSpPr>
        <p:spPr bwMode="auto">
          <a:xfrm>
            <a:off x="5832165" y="6100066"/>
            <a:ext cx="5208369"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Lê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endPar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69" name="Rectangle 68">
            <a:extLst>
              <a:ext uri="{FF2B5EF4-FFF2-40B4-BE49-F238E27FC236}">
                <a16:creationId xmlns:a16="http://schemas.microsoft.com/office/drawing/2014/main" id="{6917E41E-4C5D-9C4F-9DD1-3A5AF4E983D6}"/>
              </a:ext>
            </a:extLst>
          </p:cNvPr>
          <p:cNvSpPr/>
          <p:nvPr/>
        </p:nvSpPr>
        <p:spPr>
          <a:xfrm>
            <a:off x="838200" y="185356"/>
            <a:ext cx="11133667" cy="523220"/>
          </a:xfrm>
          <a:prstGeom prst="rect">
            <a:avLst/>
          </a:prstGeom>
          <a:solidFill>
            <a:srgbClr val="7FDADC"/>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bộ máy nhà nước thời Lê Sơ và thời Trần có gì giống và khác nhau?</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10244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67"/>
                                        </p:tgtEl>
                                        <p:attrNameLst>
                                          <p:attrName>style.visibility</p:attrName>
                                        </p:attrNameLst>
                                      </p:cBhvr>
                                      <p:to>
                                        <p:strVal val="visible"/>
                                      </p:to>
                                    </p:set>
                                    <p:anim calcmode="lin" valueType="num">
                                      <p:cBhvr>
                                        <p:cTn id="7" dur="1000" fill="hold"/>
                                        <p:tgtEl>
                                          <p:spTgt spid="67"/>
                                        </p:tgtEl>
                                        <p:attrNameLst>
                                          <p:attrName>ppt_w</p:attrName>
                                        </p:attrNameLst>
                                      </p:cBhvr>
                                      <p:tavLst>
                                        <p:tav tm="0">
                                          <p:val>
                                            <p:fltVal val="0"/>
                                          </p:val>
                                        </p:tav>
                                        <p:tav tm="100000">
                                          <p:val>
                                            <p:strVal val="#ppt_w"/>
                                          </p:val>
                                        </p:tav>
                                      </p:tavLst>
                                    </p:anim>
                                    <p:anim calcmode="lin" valueType="num">
                                      <p:cBhvr>
                                        <p:cTn id="8" dur="1000" fill="hold"/>
                                        <p:tgtEl>
                                          <p:spTgt spid="67"/>
                                        </p:tgtEl>
                                        <p:attrNameLst>
                                          <p:attrName>ppt_h</p:attrName>
                                        </p:attrNameLst>
                                      </p:cBhvr>
                                      <p:tavLst>
                                        <p:tav tm="0">
                                          <p:val>
                                            <p:fltVal val="0"/>
                                          </p:val>
                                        </p:tav>
                                        <p:tav tm="100000">
                                          <p:val>
                                            <p:strVal val="#ppt_h"/>
                                          </p:val>
                                        </p:tav>
                                      </p:tavLst>
                                    </p:anim>
                                    <p:animEffect transition="in" filter="fade">
                                      <p:cBhvr>
                                        <p:cTn id="9" dur="1000"/>
                                        <p:tgtEl>
                                          <p:spTgt spid="6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8"/>
                                        </p:tgtEl>
                                        <p:attrNameLst>
                                          <p:attrName>style.visibility</p:attrName>
                                        </p:attrNameLst>
                                      </p:cBhvr>
                                      <p:to>
                                        <p:strVal val="visible"/>
                                      </p:to>
                                    </p:set>
                                    <p:anim calcmode="lin" valueType="num">
                                      <p:cBhvr>
                                        <p:cTn id="12" dur="1000" fill="hold"/>
                                        <p:tgtEl>
                                          <p:spTgt spid="68"/>
                                        </p:tgtEl>
                                        <p:attrNameLst>
                                          <p:attrName>ppt_w</p:attrName>
                                        </p:attrNameLst>
                                      </p:cBhvr>
                                      <p:tavLst>
                                        <p:tav tm="0">
                                          <p:val>
                                            <p:fltVal val="0"/>
                                          </p:val>
                                        </p:tav>
                                        <p:tav tm="100000">
                                          <p:val>
                                            <p:strVal val="#ppt_w"/>
                                          </p:val>
                                        </p:tav>
                                      </p:tavLst>
                                    </p:anim>
                                    <p:anim calcmode="lin" valueType="num">
                                      <p:cBhvr>
                                        <p:cTn id="13" dur="1000" fill="hold"/>
                                        <p:tgtEl>
                                          <p:spTgt spid="68"/>
                                        </p:tgtEl>
                                        <p:attrNameLst>
                                          <p:attrName>ppt_h</p:attrName>
                                        </p:attrNameLst>
                                      </p:cBhvr>
                                      <p:tavLst>
                                        <p:tav tm="0">
                                          <p:val>
                                            <p:fltVal val="0"/>
                                          </p:val>
                                        </p:tav>
                                        <p:tav tm="100000">
                                          <p:val>
                                            <p:strVal val="#ppt_h"/>
                                          </p:val>
                                        </p:tav>
                                      </p:tavLst>
                                    </p:anim>
                                    <p:animEffect transition="in" filter="fade">
                                      <p:cBhvr>
                                        <p:cTn id="14" dur="1000"/>
                                        <p:tgtEl>
                                          <p:spTgt spid="68"/>
                                        </p:tgtEl>
                                      </p:cBhvr>
                                    </p:animEffect>
                                  </p:childTnLst>
                                </p:cTn>
                              </p:par>
                              <p:par>
                                <p:cTn id="15" presetID="55" presetClass="entr" presetSubtype="0" fill="hold" nodeType="withEffect">
                                  <p:stCondLst>
                                    <p:cond delay="500"/>
                                  </p:stCondLst>
                                  <p:childTnLst>
                                    <p:set>
                                      <p:cBhvr>
                                        <p:cTn id="16" dur="1" fill="hold">
                                          <p:stCondLst>
                                            <p:cond delay="0"/>
                                          </p:stCondLst>
                                        </p:cTn>
                                        <p:tgtEl>
                                          <p:spTgt spid="65"/>
                                        </p:tgtEl>
                                        <p:attrNameLst>
                                          <p:attrName>style.visibility</p:attrName>
                                        </p:attrNameLst>
                                      </p:cBhvr>
                                      <p:to>
                                        <p:strVal val="visible"/>
                                      </p:to>
                                    </p:set>
                                    <p:anim calcmode="lin" valueType="num">
                                      <p:cBhvr>
                                        <p:cTn id="17" dur="1000" fill="hold"/>
                                        <p:tgtEl>
                                          <p:spTgt spid="65"/>
                                        </p:tgtEl>
                                        <p:attrNameLst>
                                          <p:attrName>ppt_w</p:attrName>
                                        </p:attrNameLst>
                                      </p:cBhvr>
                                      <p:tavLst>
                                        <p:tav tm="0">
                                          <p:val>
                                            <p:strVal val="#ppt_w*0.70"/>
                                          </p:val>
                                        </p:tav>
                                        <p:tav tm="100000">
                                          <p:val>
                                            <p:strVal val="#ppt_w"/>
                                          </p:val>
                                        </p:tav>
                                      </p:tavLst>
                                    </p:anim>
                                    <p:anim calcmode="lin" valueType="num">
                                      <p:cBhvr>
                                        <p:cTn id="18" dur="1000" fill="hold"/>
                                        <p:tgtEl>
                                          <p:spTgt spid="65"/>
                                        </p:tgtEl>
                                        <p:attrNameLst>
                                          <p:attrName>ppt_h</p:attrName>
                                        </p:attrNameLst>
                                      </p:cBhvr>
                                      <p:tavLst>
                                        <p:tav tm="0">
                                          <p:val>
                                            <p:strVal val="#ppt_h"/>
                                          </p:val>
                                        </p:tav>
                                        <p:tav tm="100000">
                                          <p:val>
                                            <p:strVal val="#ppt_h"/>
                                          </p:val>
                                        </p:tav>
                                      </p:tavLst>
                                    </p:anim>
                                    <p:animEffect transition="in" filter="fade">
                                      <p:cBhvr>
                                        <p:cTn id="19" dur="1000"/>
                                        <p:tgtEl>
                                          <p:spTgt spid="65"/>
                                        </p:tgtEl>
                                      </p:cBhvr>
                                    </p:animEffect>
                                  </p:childTnLst>
                                </p:cTn>
                              </p:par>
                              <p:par>
                                <p:cTn id="20" presetID="55" presetClass="entr" presetSubtype="0" fill="hold" nodeType="withEffect">
                                  <p:stCondLst>
                                    <p:cond delay="500"/>
                                  </p:stCondLst>
                                  <p:childTnLst>
                                    <p:set>
                                      <p:cBhvr>
                                        <p:cTn id="21" dur="1" fill="hold">
                                          <p:stCondLst>
                                            <p:cond delay="0"/>
                                          </p:stCondLst>
                                        </p:cTn>
                                        <p:tgtEl>
                                          <p:spTgt spid="22530"/>
                                        </p:tgtEl>
                                        <p:attrNameLst>
                                          <p:attrName>style.visibility</p:attrName>
                                        </p:attrNameLst>
                                      </p:cBhvr>
                                      <p:to>
                                        <p:strVal val="visible"/>
                                      </p:to>
                                    </p:set>
                                    <p:anim calcmode="lin" valueType="num">
                                      <p:cBhvr>
                                        <p:cTn id="22" dur="1000" fill="hold"/>
                                        <p:tgtEl>
                                          <p:spTgt spid="22530"/>
                                        </p:tgtEl>
                                        <p:attrNameLst>
                                          <p:attrName>ppt_w</p:attrName>
                                        </p:attrNameLst>
                                      </p:cBhvr>
                                      <p:tavLst>
                                        <p:tav tm="0">
                                          <p:val>
                                            <p:strVal val="#ppt_w*0.70"/>
                                          </p:val>
                                        </p:tav>
                                        <p:tav tm="100000">
                                          <p:val>
                                            <p:strVal val="#ppt_w"/>
                                          </p:val>
                                        </p:tav>
                                      </p:tavLst>
                                    </p:anim>
                                    <p:anim calcmode="lin" valueType="num">
                                      <p:cBhvr>
                                        <p:cTn id="23" dur="1000" fill="hold"/>
                                        <p:tgtEl>
                                          <p:spTgt spid="22530"/>
                                        </p:tgtEl>
                                        <p:attrNameLst>
                                          <p:attrName>ppt_h</p:attrName>
                                        </p:attrNameLst>
                                      </p:cBhvr>
                                      <p:tavLst>
                                        <p:tav tm="0">
                                          <p:val>
                                            <p:strVal val="#ppt_h"/>
                                          </p:val>
                                        </p:tav>
                                        <p:tav tm="100000">
                                          <p:val>
                                            <p:strVal val="#ppt_h"/>
                                          </p:val>
                                        </p:tav>
                                      </p:tavLst>
                                    </p:anim>
                                    <p:animEffect transition="in" filter="fade">
                                      <p:cBhvr>
                                        <p:cTn id="24" dur="1000"/>
                                        <p:tgtEl>
                                          <p:spTgt spid="22530"/>
                                        </p:tgtEl>
                                      </p:cBhvr>
                                    </p:animEffect>
                                  </p:childTnLst>
                                </p:cTn>
                              </p:par>
                              <p:par>
                                <p:cTn id="25" presetID="55" presetClass="entr" presetSubtype="0" fill="hold" grpId="0"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strVal val="#ppt_w*0.70"/>
                                          </p:val>
                                        </p:tav>
                                        <p:tav tm="100000">
                                          <p:val>
                                            <p:strVal val="#ppt_w"/>
                                          </p:val>
                                        </p:tav>
                                      </p:tavLst>
                                    </p:anim>
                                    <p:anim calcmode="lin" valueType="num">
                                      <p:cBhvr>
                                        <p:cTn id="28" dur="1000" fill="hold"/>
                                        <p:tgtEl>
                                          <p:spTgt spid="69"/>
                                        </p:tgtEl>
                                        <p:attrNameLst>
                                          <p:attrName>ppt_h</p:attrName>
                                        </p:attrNameLst>
                                      </p:cBhvr>
                                      <p:tavLst>
                                        <p:tav tm="0">
                                          <p:val>
                                            <p:strVal val="#ppt_h"/>
                                          </p:val>
                                        </p:tav>
                                        <p:tav tm="100000">
                                          <p:val>
                                            <p:strVal val="#ppt_h"/>
                                          </p:val>
                                        </p:tav>
                                      </p:tavLst>
                                    </p:anim>
                                    <p:animEffect transition="in" filter="fade">
                                      <p:cBhvr>
                                        <p:cTn id="2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3935633" y="-443"/>
            <a:ext cx="723333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a.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chính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quyền</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21508" name="Picture 4" descr="Em hãy trình bày và vẽ sơ đồ tổ chức bộ máy chính quyền thời Lê sơ. | SGK  Lịch sử lớp 7">
            <a:extLst>
              <a:ext uri="{FF2B5EF4-FFF2-40B4-BE49-F238E27FC236}">
                <a16:creationId xmlns:a16="http://schemas.microsoft.com/office/drawing/2014/main" id="{ECC9A1C7-9949-3344-9119-69AD117FA8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0" r="2659"/>
          <a:stretch/>
        </p:blipFill>
        <p:spPr bwMode="auto">
          <a:xfrm>
            <a:off x="4848058" y="1059385"/>
            <a:ext cx="6708941" cy="4311240"/>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29AC1B-16DC-F34D-974C-8935B89C9A06}"/>
              </a:ext>
            </a:extLst>
          </p:cNvPr>
          <p:cNvSpPr/>
          <p:nvPr/>
        </p:nvSpPr>
        <p:spPr>
          <a:xfrm>
            <a:off x="116366" y="1483140"/>
            <a:ext cx="4185998"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Nhà nước tập quyền chuyên chế hoàn chỉnh.</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spTree>
    <p:extLst>
      <p:ext uri="{BB962C8B-B14F-4D97-AF65-F5344CB8AC3E}">
        <p14:creationId xmlns:p14="http://schemas.microsoft.com/office/powerpoint/2010/main" val="220154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21508"/>
                                        </p:tgtEl>
                                        <p:attrNameLst>
                                          <p:attrName>style.visibility</p:attrName>
                                        </p:attrNameLst>
                                      </p:cBhvr>
                                      <p:to>
                                        <p:strVal val="visible"/>
                                      </p:to>
                                    </p:set>
                                    <p:animEffect transition="in" filter="strips(downLeft)">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498118"/>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4288611"/>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24063" y="3616112"/>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Tree>
    <p:extLst>
      <p:ext uri="{BB962C8B-B14F-4D97-AF65-F5344CB8AC3E}">
        <p14:creationId xmlns:p14="http://schemas.microsoft.com/office/powerpoint/2010/main" val="418284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08756" y="107870"/>
            <a:ext cx="537210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quân</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đội</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647553" y="2046385"/>
            <a:ext cx="6263954"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a:extLst>
              <a:ext uri="{FF2B5EF4-FFF2-40B4-BE49-F238E27FC236}">
                <a16:creationId xmlns:a16="http://schemas.microsoft.com/office/drawing/2014/main" id="{11B690BB-C211-1B4D-A662-053556BE9DDC}"/>
              </a:ext>
            </a:extLst>
          </p:cNvPr>
          <p:cNvSpPr/>
          <p:nvPr/>
        </p:nvSpPr>
        <p:spPr>
          <a:xfrm>
            <a:off x="1128487" y="4237289"/>
            <a:ext cx="6263954"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Thực</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sách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ngụ</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binh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ư</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nông</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t>
            </a: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788050" y="1770848"/>
            <a:ext cx="5372100" cy="3089881"/>
            <a:chOff x="4302364" y="1039207"/>
            <a:chExt cx="5372100" cy="308988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3089881"/>
            </a:xfrm>
            <a:prstGeom prst="wedgeEllipseCallout">
              <a:avLst>
                <a:gd name="adj1" fmla="val 63505"/>
                <a:gd name="adj2" fmla="val 60394"/>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993863" y="1674674"/>
              <a:ext cx="3989102" cy="175432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Quân đội nhà Lê Sơ được tổ chức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95099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8"/>
                                        </p:tgtEl>
                                        <p:attrNameLst>
                                          <p:attrName>ppt_y</p:attrName>
                                        </p:attrNameLst>
                                      </p:cBhvr>
                                      <p:tavLst>
                                        <p:tav tm="0">
                                          <p:val>
                                            <p:strVal val="#ppt_y"/>
                                          </p:val>
                                        </p:tav>
                                        <p:tav tm="100000">
                                          <p:val>
                                            <p:strVal val="#ppt_y"/>
                                          </p:val>
                                        </p:tav>
                                      </p:tavLst>
                                    </p:anim>
                                    <p:anim calcmode="lin" valueType="num">
                                      <p:cBhvr>
                                        <p:cTn id="2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09851CB1-E0F0-FD4A-A248-7A5EBA254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361" y="21266"/>
            <a:ext cx="5995639"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B6223C6C-37C7-D941-BC85-301854D4D598}"/>
              </a:ext>
            </a:extLst>
          </p:cNvPr>
          <p:cNvSpPr/>
          <p:nvPr/>
        </p:nvSpPr>
        <p:spPr>
          <a:xfrm>
            <a:off x="1069673" y="5259862"/>
            <a:ext cx="4012690"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1028" name="Picture 4" descr="LE-HOAN">
            <a:extLst>
              <a:ext uri="{FF2B5EF4-FFF2-40B4-BE49-F238E27FC236}">
                <a16:creationId xmlns:a16="http://schemas.microsoft.com/office/drawing/2014/main" id="{36E8522D-8C92-4D40-ACA9-FA1F6B29E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46" y="0"/>
            <a:ext cx="5588532"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9D95CCD-2C34-6440-BFA0-4199986D3D04}"/>
              </a:ext>
            </a:extLst>
          </p:cNvPr>
          <p:cNvSpPr/>
          <p:nvPr/>
        </p:nvSpPr>
        <p:spPr>
          <a:xfrm>
            <a:off x="7558451" y="5259862"/>
            <a:ext cx="4012689"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phương</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732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14:bounceEnd="50000">
                                          <p:cBhvr additive="base">
                                            <p:cTn id="15"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8081" y="1441804"/>
            <a:ext cx="6987117" cy="673100"/>
          </a:xfrm>
        </p:spPr>
        <p:txBody>
          <a:bodyPr/>
          <a:lstStyle/>
          <a:p>
            <a:pPr defTabSz="457189">
              <a:buClrTx/>
            </a:pPr>
            <a:r>
              <a:rPr lang="en-US" altLang="en-VN" sz="4000" dirty="0" err="1">
                <a:solidFill>
                  <a:srgbClr val="000000"/>
                </a:solidFill>
                <a:latin typeface="Times New Roman" panose="02020603050405020304" pitchFamily="18" charset="0"/>
                <a:ea typeface="SimSun"/>
                <a:cs typeface="Times New Roman" panose="02020603050405020304" pitchFamily="18" charset="0"/>
              </a:rPr>
              <a:t>Chính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sách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ngụ</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binh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ư</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nông</a:t>
            </a:r>
            <a:r>
              <a:rPr lang="en-US" altLang="en-VN" sz="4000" dirty="0">
                <a:solidFill>
                  <a:srgbClr val="000000"/>
                </a:solidFill>
                <a:latin typeface="Times New Roman" panose="02020603050405020304" pitchFamily="18" charset="0"/>
                <a:ea typeface="SimSun"/>
                <a:cs typeface="Times New Roman" panose="02020603050405020304" pitchFamily="18" charset="0"/>
              </a:rPr>
              <a:t>”</a:t>
            </a:r>
            <a:endParaRPr lang="en-US" sz="3733" kern="1200" dirty="0">
              <a:solidFill>
                <a:srgbClr val="282848">
                  <a:lumMod val="50000"/>
                </a:srgb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A43FB4D-A212-D74F-B01B-61C6BA1A0D65}"/>
              </a:ext>
            </a:extLst>
          </p:cNvPr>
          <p:cNvSpPr/>
          <p:nvPr/>
        </p:nvSpPr>
        <p:spPr>
          <a:xfrm>
            <a:off x="2279819" y="2150513"/>
            <a:ext cx="8163642" cy="34163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Ngụ binh ư nông là “gửi binh ở nông”: gửi quân vào nông nghiệp, cho binh lính lao động, sản xuất tại địa phương trong một khoảng thời gian xác định", là chính sách xây dựng lực lượng quân sự thời phong kiến ở Việt Nam.</a:t>
            </a:r>
            <a:endParaRPr kumimoji="0" lang="en-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005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Rectangle 4">
            <a:extLst>
              <a:ext uri="{FF2B5EF4-FFF2-40B4-BE49-F238E27FC236}">
                <a16:creationId xmlns:a16="http://schemas.microsoft.com/office/drawing/2014/main" id="{D6911A6F-CB2D-7D4B-9931-76AFA7B75E7B}"/>
              </a:ext>
            </a:extLst>
          </p:cNvPr>
          <p:cNvSpPr/>
          <p:nvPr/>
        </p:nvSpPr>
        <p:spPr>
          <a:xfrm>
            <a:off x="873937" y="1892042"/>
            <a:ext cx="9936126"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Vua</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Lê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Thánh</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Tông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căn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núi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song 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vứt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bỏ</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quyết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biện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chớ</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lấn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dần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nghe</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sứ</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rõ</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ngay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mồi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a:t>
            </a:r>
            <a:r>
              <a:rPr kumimoji="0" lang="en-US" alt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Đại</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Việt</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sử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kí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toàn</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thư</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2EE0FE8-FE8A-9C4C-95AA-09FEDD2E81F4}"/>
              </a:ext>
            </a:extLst>
          </p:cNvPr>
          <p:cNvSpPr/>
          <p:nvPr/>
        </p:nvSpPr>
        <p:spPr>
          <a:xfrm>
            <a:off x="1640957" y="851733"/>
            <a:ext cx="766961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căn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dặn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Lê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Tôn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VN"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7578715-3AEB-134E-8415-4AEC9238133E}"/>
              </a:ext>
            </a:extLst>
          </p:cNvPr>
          <p:cNvGrpSpPr/>
          <p:nvPr/>
        </p:nvGrpSpPr>
        <p:grpSpPr>
          <a:xfrm>
            <a:off x="6096000" y="5425340"/>
            <a:ext cx="6096001" cy="1432660"/>
            <a:chOff x="6096000" y="5425340"/>
            <a:chExt cx="6096001" cy="1432660"/>
          </a:xfrm>
        </p:grpSpPr>
        <p:sp>
          <p:nvSpPr>
            <p:cNvPr id="12" name="AutoShape 3">
              <a:extLst>
                <a:ext uri="{FF2B5EF4-FFF2-40B4-BE49-F238E27FC236}">
                  <a16:creationId xmlns:a16="http://schemas.microsoft.com/office/drawing/2014/main" id="{453E7658-B6D8-9342-ADC3-57F1C295D954}"/>
                </a:ext>
              </a:extLst>
            </p:cNvPr>
            <p:cNvSpPr>
              <a:spLocks noChangeArrowheads="1"/>
            </p:cNvSpPr>
            <p:nvPr/>
          </p:nvSpPr>
          <p:spPr bwMode="auto">
            <a:xfrm>
              <a:off x="6096001" y="5425340"/>
              <a:ext cx="6096000" cy="1432660"/>
            </a:xfrm>
            <a:prstGeom prst="wedgeRoundRectCallout">
              <a:avLst>
                <a:gd name="adj1" fmla="val 38153"/>
                <a:gd name="adj2" fmla="val -1478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A078AA0-C43B-B048-B597-FEB16A189179}"/>
                </a:ext>
              </a:extLst>
            </p:cNvPr>
            <p:cNvSpPr/>
            <p:nvPr/>
          </p:nvSpPr>
          <p:spPr>
            <a:xfrm>
              <a:off x="6096000" y="5425340"/>
              <a:ext cx="6096000" cy="138499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dặn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xét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trương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thổ</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5022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360"/>
                                          </p:val>
                                        </p:tav>
                                        <p:tav tm="100000">
                                          <p:val>
                                            <p:fltVal val="0"/>
                                          </p:val>
                                        </p:tav>
                                      </p:tavLst>
                                    </p:anim>
                                    <p:animEffect transition="in" filter="fade">
                                      <p:cBhvr>
                                        <p:cTn id="10" dur="175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750" fill="hold"/>
                                        <p:tgtEl>
                                          <p:spTgt spid="7"/>
                                        </p:tgtEl>
                                        <p:attrNameLst>
                                          <p:attrName>ppt_w</p:attrName>
                                        </p:attrNameLst>
                                      </p:cBhvr>
                                      <p:tavLst>
                                        <p:tav tm="0">
                                          <p:val>
                                            <p:fltVal val="0"/>
                                          </p:val>
                                        </p:tav>
                                        <p:tav tm="100000">
                                          <p:val>
                                            <p:strVal val="#ppt_w"/>
                                          </p:val>
                                        </p:tav>
                                      </p:tavLst>
                                    </p:anim>
                                    <p:anim calcmode="lin" valueType="num">
                                      <p:cBhvr>
                                        <p:cTn id="14" dur="1750" fill="hold"/>
                                        <p:tgtEl>
                                          <p:spTgt spid="7"/>
                                        </p:tgtEl>
                                        <p:attrNameLst>
                                          <p:attrName>ppt_h</p:attrName>
                                        </p:attrNameLst>
                                      </p:cBhvr>
                                      <p:tavLst>
                                        <p:tav tm="0">
                                          <p:val>
                                            <p:fltVal val="0"/>
                                          </p:val>
                                        </p:tav>
                                        <p:tav tm="100000">
                                          <p:val>
                                            <p:strVal val="#ppt_h"/>
                                          </p:val>
                                        </p:tav>
                                      </p:tavLst>
                                    </p:anim>
                                    <p:anim calcmode="lin" valueType="num">
                                      <p:cBhvr>
                                        <p:cTn id="15" dur="1750" fill="hold"/>
                                        <p:tgtEl>
                                          <p:spTgt spid="7"/>
                                        </p:tgtEl>
                                        <p:attrNameLst>
                                          <p:attrName>style.rotation</p:attrName>
                                        </p:attrNameLst>
                                      </p:cBhvr>
                                      <p:tavLst>
                                        <p:tav tm="0">
                                          <p:val>
                                            <p:fltVal val="360"/>
                                          </p:val>
                                        </p:tav>
                                        <p:tav tm="100000">
                                          <p:val>
                                            <p:fltVal val="0"/>
                                          </p:val>
                                        </p:tav>
                                      </p:tavLst>
                                    </p:anim>
                                    <p:animEffect transition="in" filter="fade">
                                      <p:cBhvr>
                                        <p:cTn id="16" dur="17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76449" y="85871"/>
            <a:ext cx="6018351"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Luật</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pháp</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491126" y="2307744"/>
            <a:ext cx="6263954" cy="255454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Thời nhà Lê các vua thay nhau xây dựng các đạo luật nhưng đến thời Lê Thánh Tông thì xây dựng luật thành văn bộ luật quốc triều hình luật.</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324464" y="1081293"/>
            <a:ext cx="5372100" cy="4364301"/>
            <a:chOff x="4302364" y="1039207"/>
            <a:chExt cx="5372100" cy="436430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4364301"/>
            </a:xfrm>
            <a:prstGeom prst="wedgeEllipseCallout">
              <a:avLst>
                <a:gd name="adj1" fmla="val 74803"/>
                <a:gd name="adj2" fmla="val 40810"/>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791906" y="1790196"/>
              <a:ext cx="4393016" cy="286232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 bảo vệ những chính sách mà nhà vua đưa ra nhà vua đã xây dựng bộ máy pháp luật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597698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Effect transition="in" filter="fade">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6641827E-3CFF-4C94-9159-FF5946A0A097}"/>
              </a:ext>
            </a:extLst>
          </p:cNvPr>
          <p:cNvGrpSpPr/>
          <p:nvPr/>
        </p:nvGrpSpPr>
        <p:grpSpPr>
          <a:xfrm>
            <a:off x="2705699" y="459142"/>
            <a:ext cx="7110568" cy="1490406"/>
            <a:chOff x="587796" y="3557781"/>
            <a:chExt cx="3842126" cy="397288"/>
          </a:xfrm>
        </p:grpSpPr>
        <p:sp>
          <p:nvSpPr>
            <p:cNvPr id="12" name="矩形 11">
              <a:extLst>
                <a:ext uri="{FF2B5EF4-FFF2-40B4-BE49-F238E27FC236}">
                  <a16:creationId xmlns:a16="http://schemas.microsoft.com/office/drawing/2014/main" id="{36690826-7D8A-411C-88EF-D8B0CA4AEEA4}"/>
                </a:ext>
              </a:extLst>
            </p:cNvPr>
            <p:cNvSpPr/>
            <p:nvPr/>
          </p:nvSpPr>
          <p:spPr>
            <a:xfrm>
              <a:off x="879459" y="3766372"/>
              <a:ext cx="3516465" cy="188697"/>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Giả</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sử</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em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chiến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sĩ</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cảnh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hình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sự</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Em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sau</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ở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hiện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trường</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vụ</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án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này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endParaRPr kumimoji="0" lang="zh-CN" alt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61497E08-6100-4C29-8A87-FF359BC18648}"/>
                </a:ext>
              </a:extLst>
            </p:cNvPr>
            <p:cNvSpPr/>
            <p:nvPr/>
          </p:nvSpPr>
          <p:spPr>
            <a:xfrm>
              <a:off x="587796" y="3557781"/>
              <a:ext cx="3842126" cy="20510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F6838"/>
                  </a:solidFill>
                  <a:effectLst/>
                  <a:uLnTx/>
                  <a:uFillTx/>
                  <a:latin typeface="#9Slide07 FS Playlist Caps Caps" pitchFamily="2" charset="0"/>
                  <a:ea typeface="小白" panose="02010601030101010101" pitchFamily="2" charset="-122"/>
                  <a:cs typeface="+mn-cs"/>
                </a:rPr>
                <a:t>Thử</a:t>
              </a:r>
              <a:r>
                <a:rPr kumimoji="0" lang="en-US" altLang="zh-CN" sz="4400" b="1" i="0" u="none" strike="noStrike" kern="1200" cap="none" spc="0" normalizeH="0" baseline="0" noProof="0" dirty="0">
                  <a:ln>
                    <a:noFill/>
                  </a:ln>
                  <a:solidFill>
                    <a:srgbClr val="EF6838"/>
                  </a:solidFill>
                  <a:effectLst/>
                  <a:uLnTx/>
                  <a:uFillTx/>
                  <a:latin typeface="#9Slide07 FS Playlist Caps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Caps" pitchFamily="2" charset="0"/>
                  <a:ea typeface="小白" panose="02010601030101010101" pitchFamily="2" charset="-122"/>
                  <a:cs typeface="+mn-cs"/>
                </a:rPr>
                <a:t>tài</a:t>
              </a:r>
              <a:r>
                <a:rPr kumimoji="0" lang="en-US" altLang="zh-CN" sz="4400" b="1" i="0" u="none" strike="noStrike" kern="1200" cap="none" spc="0" normalizeH="0" baseline="0" noProof="0" dirty="0">
                  <a:ln>
                    <a:noFill/>
                  </a:ln>
                  <a:solidFill>
                    <a:srgbClr val="EF6838"/>
                  </a:solidFill>
                  <a:effectLst/>
                  <a:uLnTx/>
                  <a:uFillTx/>
                  <a:latin typeface="#9Slide07 FS Playlist Caps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Caps" pitchFamily="2" charset="0"/>
                  <a:ea typeface="小白" panose="02010601030101010101" pitchFamily="2" charset="-122"/>
                  <a:cs typeface="+mn-cs"/>
                </a:rPr>
                <a:t>cảnh</a:t>
              </a:r>
              <a:r>
                <a:rPr kumimoji="0" lang="en-US" altLang="zh-CN" sz="4400" b="1" i="0" u="none" strike="noStrike" kern="1200" cap="none" spc="0" normalizeH="0" baseline="0" noProof="0" dirty="0">
                  <a:ln>
                    <a:noFill/>
                  </a:ln>
                  <a:solidFill>
                    <a:srgbClr val="EF6838"/>
                  </a:solidFill>
                  <a:effectLst/>
                  <a:uLnTx/>
                  <a:uFillTx/>
                  <a:latin typeface="#9Slide07 FS Playlist Caps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Caps" pitchFamily="2" charset="0"/>
                  <a:ea typeface="小白" panose="02010601030101010101" pitchFamily="2" charset="-122"/>
                  <a:cs typeface="+mn-cs"/>
                </a:rPr>
                <a:t>sát</a:t>
              </a:r>
              <a:endParaRPr kumimoji="0" lang="zh-CN" altLang="en-US" sz="4400" b="1" i="0" u="none" strike="noStrike" kern="1200" cap="none" spc="0" normalizeH="0" baseline="0" noProof="0" dirty="0">
                <a:ln>
                  <a:noFill/>
                </a:ln>
                <a:solidFill>
                  <a:srgbClr val="EF6838"/>
                </a:solidFill>
                <a:effectLst/>
                <a:uLnTx/>
                <a:uFillTx/>
                <a:latin typeface="#9Slide07 FS Playlist Caps Caps" pitchFamily="2" charset="0"/>
                <a:ea typeface="小白" panose="02010601030101010101" pitchFamily="2" charset="-122"/>
                <a:cs typeface="+mn-cs"/>
              </a:endParaRPr>
            </a:p>
          </p:txBody>
        </p:sp>
      </p:grpSp>
      <p:pic>
        <p:nvPicPr>
          <p:cNvPr id="14" name="图片 13">
            <a:extLst>
              <a:ext uri="{FF2B5EF4-FFF2-40B4-BE49-F238E27FC236}">
                <a16:creationId xmlns:a16="http://schemas.microsoft.com/office/drawing/2014/main" id="{BF8D0AC4-BC1C-499F-92EF-69B90FC13B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61" t="28401" r="72175" b="58456"/>
          <a:stretch/>
        </p:blipFill>
        <p:spPr>
          <a:xfrm>
            <a:off x="9457674" y="375146"/>
            <a:ext cx="1755123" cy="1533642"/>
          </a:xfrm>
          <a:prstGeom prst="rect">
            <a:avLst/>
          </a:prstGeom>
        </p:spPr>
      </p:pic>
      <p:pic>
        <p:nvPicPr>
          <p:cNvPr id="15" name="图片 14">
            <a:extLst>
              <a:ext uri="{FF2B5EF4-FFF2-40B4-BE49-F238E27FC236}">
                <a16:creationId xmlns:a16="http://schemas.microsoft.com/office/drawing/2014/main" id="{B2F6B72B-5274-4C98-A713-BCC8ED25A0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61" t="28401" r="72175" b="58456"/>
          <a:stretch/>
        </p:blipFill>
        <p:spPr>
          <a:xfrm>
            <a:off x="2619498" y="413735"/>
            <a:ext cx="1355318" cy="1184289"/>
          </a:xfrm>
          <a:prstGeom prst="rect">
            <a:avLst/>
          </a:prstGeom>
        </p:spPr>
      </p:pic>
      <p:sp>
        <p:nvSpPr>
          <p:cNvPr id="16" name="矩形 15">
            <a:extLst>
              <a:ext uri="{FF2B5EF4-FFF2-40B4-BE49-F238E27FC236}">
                <a16:creationId xmlns:a16="http://schemas.microsoft.com/office/drawing/2014/main" id="{6694819C-37EB-46C4-B34F-B902AC93D77E}"/>
              </a:ext>
            </a:extLst>
          </p:cNvPr>
          <p:cNvSpPr/>
          <p:nvPr/>
        </p:nvSpPr>
        <p:spPr>
          <a:xfrm>
            <a:off x="539391" y="787067"/>
            <a:ext cx="2448508" cy="3861284"/>
          </a:xfrm>
          <a:prstGeom prst="rect">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25" y="1000030"/>
            <a:ext cx="2213762" cy="3648321"/>
          </a:xfrm>
          <a:prstGeom prst="rect">
            <a:avLst/>
          </a:prstGeom>
        </p:spPr>
      </p:pic>
      <p:sp>
        <p:nvSpPr>
          <p:cNvPr id="11" name="Rectangle 10"/>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2293B53F-882D-2B46-B84E-5D21190A2BB6}"/>
              </a:ext>
            </a:extLst>
          </p:cNvPr>
          <p:cNvGrpSpPr/>
          <p:nvPr/>
        </p:nvGrpSpPr>
        <p:grpSpPr>
          <a:xfrm>
            <a:off x="3245476" y="2322164"/>
            <a:ext cx="2767013" cy="2397984"/>
            <a:chOff x="3245476" y="2322164"/>
            <a:chExt cx="2767013" cy="1931344"/>
          </a:xfrm>
        </p:grpSpPr>
        <p:pic>
          <p:nvPicPr>
            <p:cNvPr id="4098" name="Picture 2" descr="Chiến thắng Chi Lăng- Xương Giang (8- 10 đến 3-11- 1427)">
              <a:extLst>
                <a:ext uri="{FF2B5EF4-FFF2-40B4-BE49-F238E27FC236}">
                  <a16:creationId xmlns:a16="http://schemas.microsoft.com/office/drawing/2014/main" id="{F3CADCD7-519F-6B49-AC7D-0E12AAE305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5476" y="2322164"/>
              <a:ext cx="2767013" cy="1815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E0116CE-10DA-9341-A0A2-2DDA9D8B6608}"/>
                </a:ext>
              </a:extLst>
            </p:cNvPr>
            <p:cNvSpPr/>
            <p:nvPr/>
          </p:nvSpPr>
          <p:spPr>
            <a:xfrm>
              <a:off x="3245476" y="3886201"/>
              <a:ext cx="2767013" cy="367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t>
              </a:r>
              <a:r>
                <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Liễu Thăng</a:t>
              </a:r>
            </a:p>
          </p:txBody>
        </p:sp>
      </p:grpSp>
      <p:grpSp>
        <p:nvGrpSpPr>
          <p:cNvPr id="9" name="Group 8">
            <a:extLst>
              <a:ext uri="{FF2B5EF4-FFF2-40B4-BE49-F238E27FC236}">
                <a16:creationId xmlns:a16="http://schemas.microsoft.com/office/drawing/2014/main" id="{AE057B75-FE65-7C4C-8F65-3A38C95EC1C7}"/>
              </a:ext>
            </a:extLst>
          </p:cNvPr>
          <p:cNvGrpSpPr/>
          <p:nvPr/>
        </p:nvGrpSpPr>
        <p:grpSpPr>
          <a:xfrm>
            <a:off x="6082622" y="2353887"/>
            <a:ext cx="2066579" cy="2940249"/>
            <a:chOff x="6124598" y="2404571"/>
            <a:chExt cx="2066579" cy="2457010"/>
          </a:xfrm>
        </p:grpSpPr>
        <p:pic>
          <p:nvPicPr>
            <p:cNvPr id="20" name="Picture 2" descr="Luoc do tran Chi Lang - Xuong Giang thang 10 nam 1427 ">
              <a:extLst>
                <a:ext uri="{FF2B5EF4-FFF2-40B4-BE49-F238E27FC236}">
                  <a16:creationId xmlns:a16="http://schemas.microsoft.com/office/drawing/2014/main" id="{BA6BB764-F68B-3C48-8C74-7BD246DE53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4598" y="2701732"/>
              <a:ext cx="2066579" cy="215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9AB6C96-49E6-1647-953A-308656524805}"/>
                </a:ext>
              </a:extLst>
            </p:cNvPr>
            <p:cNvSpPr/>
            <p:nvPr/>
          </p:nvSpPr>
          <p:spPr>
            <a:xfrm>
              <a:off x="6499412" y="2404571"/>
              <a:ext cx="1277630" cy="2428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Tang vật</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a:extLst>
              <a:ext uri="{FF2B5EF4-FFF2-40B4-BE49-F238E27FC236}">
                <a16:creationId xmlns:a16="http://schemas.microsoft.com/office/drawing/2014/main" id="{13D43303-D17C-C845-A5FA-B24A37627D53}"/>
              </a:ext>
            </a:extLst>
          </p:cNvPr>
          <p:cNvGrpSpPr/>
          <p:nvPr/>
        </p:nvGrpSpPr>
        <p:grpSpPr>
          <a:xfrm>
            <a:off x="8452667" y="2208294"/>
            <a:ext cx="2601361" cy="2591915"/>
            <a:chOff x="8314289" y="2195190"/>
            <a:chExt cx="2601361" cy="2591915"/>
          </a:xfrm>
        </p:grpSpPr>
        <p:pic>
          <p:nvPicPr>
            <p:cNvPr id="4100" name="Picture 4" descr="Ải Chi Lăng - chốn quy tụ hào khí Đông A lẫy lừng năm xưa | Mytour.vn">
              <a:extLst>
                <a:ext uri="{FF2B5EF4-FFF2-40B4-BE49-F238E27FC236}">
                  <a16:creationId xmlns:a16="http://schemas.microsoft.com/office/drawing/2014/main" id="{A198EF54-0350-A448-AC64-87AC09675E9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322" t="20746" r="8152" b="31642"/>
            <a:stretch/>
          </p:blipFill>
          <p:spPr bwMode="auto">
            <a:xfrm>
              <a:off x="8314289" y="2195190"/>
              <a:ext cx="2601361" cy="215851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E873595-D962-464A-A251-5D7D70E21BC2}"/>
                </a:ext>
              </a:extLst>
            </p:cNvPr>
            <p:cNvSpPr/>
            <p:nvPr/>
          </p:nvSpPr>
          <p:spPr>
            <a:xfrm>
              <a:off x="9036775" y="4376444"/>
              <a:ext cx="1558984" cy="410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Địa điểm</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7" name="Rectangle 26">
            <a:extLst>
              <a:ext uri="{FF2B5EF4-FFF2-40B4-BE49-F238E27FC236}">
                <a16:creationId xmlns:a16="http://schemas.microsoft.com/office/drawing/2014/main" id="{81704E2A-7E51-3E48-A4C9-772CD08D7E21}"/>
              </a:ext>
            </a:extLst>
          </p:cNvPr>
          <p:cNvSpPr/>
          <p:nvPr/>
        </p:nvSpPr>
        <p:spPr>
          <a:xfrm>
            <a:off x="227252" y="5698234"/>
            <a:ext cx="3620310" cy="10637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Trận Chi Lăng Xương Giang</a:t>
            </a:r>
          </a:p>
        </p:txBody>
      </p:sp>
      <p:sp>
        <p:nvSpPr>
          <p:cNvPr id="28" name="Rectangle 27">
            <a:extLst>
              <a:ext uri="{FF2B5EF4-FFF2-40B4-BE49-F238E27FC236}">
                <a16:creationId xmlns:a16="http://schemas.microsoft.com/office/drawing/2014/main" id="{DE39BA5F-3130-564F-A73B-3822FC0C6268}"/>
              </a:ext>
            </a:extLst>
          </p:cNvPr>
          <p:cNvSpPr/>
          <p:nvPr/>
        </p:nvSpPr>
        <p:spPr>
          <a:xfrm>
            <a:off x="4493427" y="5702053"/>
            <a:ext cx="3535112" cy="10637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Trận Tốt Động Chúc Động</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115C3641-D7EF-2241-9173-C02C1FBE9396}"/>
              </a:ext>
            </a:extLst>
          </p:cNvPr>
          <p:cNvSpPr/>
          <p:nvPr/>
        </p:nvSpPr>
        <p:spPr>
          <a:xfrm>
            <a:off x="8314289" y="5742584"/>
            <a:ext cx="3845704" cy="9826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Trận Bạch Đằng</a:t>
            </a:r>
          </a:p>
        </p:txBody>
      </p:sp>
      <p:pic>
        <p:nvPicPr>
          <p:cNvPr id="31" name="Picture 30">
            <a:extLst>
              <a:ext uri="{FF2B5EF4-FFF2-40B4-BE49-F238E27FC236}">
                <a16:creationId xmlns:a16="http://schemas.microsoft.com/office/drawing/2014/main" id="{F29329EC-CFF4-D541-800C-885B74A389FC}"/>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183709" y="5967307"/>
            <a:ext cx="663853" cy="681685"/>
          </a:xfrm>
          <a:prstGeom prst="rect">
            <a:avLst/>
          </a:prstGeom>
        </p:spPr>
      </p:pic>
      <p:pic>
        <p:nvPicPr>
          <p:cNvPr id="33" name="Picture 32">
            <a:extLst>
              <a:ext uri="{FF2B5EF4-FFF2-40B4-BE49-F238E27FC236}">
                <a16:creationId xmlns:a16="http://schemas.microsoft.com/office/drawing/2014/main" id="{03370015-CB9B-AF47-8FC2-C6BD565D6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61191" y="6042950"/>
            <a:ext cx="603557" cy="530398"/>
          </a:xfrm>
          <a:prstGeom prst="rect">
            <a:avLst/>
          </a:prstGeom>
        </p:spPr>
      </p:pic>
      <p:pic>
        <p:nvPicPr>
          <p:cNvPr id="34" name="Picture 33">
            <a:extLst>
              <a:ext uri="{FF2B5EF4-FFF2-40B4-BE49-F238E27FC236}">
                <a16:creationId xmlns:a16="http://schemas.microsoft.com/office/drawing/2014/main" id="{18C0C997-0FB2-B145-9D90-7D999ED54D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3485" y="6160419"/>
            <a:ext cx="603557" cy="530398"/>
          </a:xfrm>
          <a:prstGeom prst="rect">
            <a:avLst/>
          </a:prstGeom>
        </p:spPr>
      </p:pic>
    </p:spTree>
    <p:extLst>
      <p:ext uri="{BB962C8B-B14F-4D97-AF65-F5344CB8AC3E}">
        <p14:creationId xmlns:p14="http://schemas.microsoft.com/office/powerpoint/2010/main" val="354467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47"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750"/>
                                        <p:tgtEl>
                                          <p:spTgt spid="2"/>
                                        </p:tgtEl>
                                      </p:cBhvr>
                                    </p:animEffect>
                                    <p:anim calcmode="lin" valueType="num">
                                      <p:cBhvr>
                                        <p:cTn id="29" dur="750" fill="hold"/>
                                        <p:tgtEl>
                                          <p:spTgt spid="2"/>
                                        </p:tgtEl>
                                        <p:attrNameLst>
                                          <p:attrName>ppt_x</p:attrName>
                                        </p:attrNameLst>
                                      </p:cBhvr>
                                      <p:tavLst>
                                        <p:tav tm="0">
                                          <p:val>
                                            <p:strVal val="#ppt_x"/>
                                          </p:val>
                                        </p:tav>
                                        <p:tav tm="100000">
                                          <p:val>
                                            <p:strVal val="#ppt_x"/>
                                          </p:val>
                                        </p:tav>
                                      </p:tavLst>
                                    </p:anim>
                                    <p:anim calcmode="lin" valueType="num">
                                      <p:cBhvr>
                                        <p:cTn id="30" dur="75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anim calcmode="lin" valueType="num">
                                      <p:cBhvr>
                                        <p:cTn id="44" dur="500" fill="hold"/>
                                        <p:tgtEl>
                                          <p:spTgt spid="30"/>
                                        </p:tgtEl>
                                        <p:attrNameLst>
                                          <p:attrName>ppt_x</p:attrName>
                                        </p:attrNameLst>
                                      </p:cBhvr>
                                      <p:tavLst>
                                        <p:tav tm="0">
                                          <p:val>
                                            <p:strVal val="#ppt_x"/>
                                          </p:val>
                                        </p:tav>
                                        <p:tav tm="100000">
                                          <p:val>
                                            <p:strVal val="#ppt_x"/>
                                          </p:val>
                                        </p:tav>
                                      </p:tavLst>
                                    </p:anim>
                                    <p:anim calcmode="lin" valueType="num">
                                      <p:cBhvr>
                                        <p:cTn id="45" dur="500" fill="hold"/>
                                        <p:tgtEl>
                                          <p:spTgt spid="30"/>
                                        </p:tgtEl>
                                        <p:attrNameLst>
                                          <p:attrName>ppt_y</p:attrName>
                                        </p:attrNameLst>
                                      </p:cBhvr>
                                      <p:tavLst>
                                        <p:tav tm="0">
                                          <p:val>
                                            <p:strVal val="#ppt_y+.1"/>
                                          </p:val>
                                        </p:tav>
                                        <p:tav tm="100000">
                                          <p:val>
                                            <p:strVal val="#ppt_y"/>
                                          </p:val>
                                        </p:tav>
                                      </p:tavLst>
                                    </p:anim>
                                  </p:childTnLst>
                                </p:cTn>
                              </p:par>
                              <p:par>
                                <p:cTn id="46" presetID="14" presetClass="entr" presetSubtype="1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randombar(horizontal)">
                                      <p:cBhvr>
                                        <p:cTn id="48" dur="500"/>
                                        <p:tgtEl>
                                          <p:spTgt spid="24"/>
                                        </p:tgtEl>
                                      </p:cBhvr>
                                    </p:animEffect>
                                  </p:childTnLst>
                                </p:cTn>
                              </p:par>
                              <p:par>
                                <p:cTn id="49" presetID="14" presetClass="entr" presetSubtype="1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par>
                                <p:cTn id="52" presetID="14" presetClass="entr" presetSubtype="1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7"/>
                                        </p:tgtEl>
                                        <p:attrNameLst>
                                          <p:attrName>fillcolor</p:attrName>
                                        </p:attrNameLst>
                                      </p:cBhvr>
                                      <p:to>
                                        <a:srgbClr val="FFF2CC"/>
                                      </p:to>
                                    </p:animClr>
                                    <p:set>
                                      <p:cBhvr>
                                        <p:cTn id="60" dur="250" fill="hold"/>
                                        <p:tgtEl>
                                          <p:spTgt spid="27"/>
                                        </p:tgtEl>
                                        <p:attrNameLst>
                                          <p:attrName>fill.type</p:attrName>
                                        </p:attrNameLst>
                                      </p:cBhvr>
                                      <p:to>
                                        <p:strVal val="solid"/>
                                      </p:to>
                                    </p:set>
                                    <p:set>
                                      <p:cBhvr>
                                        <p:cTn id="61" dur="250" fill="hold"/>
                                        <p:tgtEl>
                                          <p:spTgt spid="2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31"/>
                                        </p:tgtEl>
                                        <p:attrNameLst>
                                          <p:attrName>style.visibility</p:attrName>
                                        </p:attrNameLst>
                                      </p:cBhvr>
                                      <p:to>
                                        <p:strVal val="visible"/>
                                      </p:to>
                                    </p:set>
                                    <p:anim calcmode="lin" valueType="num">
                                      <p:cBhvr>
                                        <p:cTn id="64" dur="250" fill="hold"/>
                                        <p:tgtEl>
                                          <p:spTgt spid="31"/>
                                        </p:tgtEl>
                                        <p:attrNameLst>
                                          <p:attrName>ppt_w</p:attrName>
                                        </p:attrNameLst>
                                      </p:cBhvr>
                                      <p:tavLst>
                                        <p:tav tm="0">
                                          <p:val>
                                            <p:strVal val="4*#ppt_w"/>
                                          </p:val>
                                        </p:tav>
                                        <p:tav tm="100000">
                                          <p:val>
                                            <p:strVal val="#ppt_w"/>
                                          </p:val>
                                        </p:tav>
                                      </p:tavLst>
                                    </p:anim>
                                    <p:anim calcmode="lin" valueType="num">
                                      <p:cBhvr>
                                        <p:cTn id="6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27"/>
                                        </p:tgtEl>
                                        <p:attrNameLst>
                                          <p:attrName>fillcolor</p:attrName>
                                        </p:attrNameLst>
                                      </p:cBhvr>
                                      <p:to>
                                        <a:srgbClr val="00B050"/>
                                      </p:to>
                                    </p:animClr>
                                    <p:set>
                                      <p:cBhvr>
                                        <p:cTn id="68" dur="250" fill="hold"/>
                                        <p:tgtEl>
                                          <p:spTgt spid="27"/>
                                        </p:tgtEl>
                                        <p:attrNameLst>
                                          <p:attrName>fill.type</p:attrName>
                                        </p:attrNameLst>
                                      </p:cBhvr>
                                      <p:to>
                                        <p:strVal val="solid"/>
                                      </p:to>
                                    </p:set>
                                    <p:set>
                                      <p:cBhvr>
                                        <p:cTn id="6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8"/>
                                        </p:tgtEl>
                                        <p:attrNameLst>
                                          <p:attrName>fillcolor</p:attrName>
                                        </p:attrNameLst>
                                      </p:cBhvr>
                                      <p:to>
                                        <a:srgbClr val="FFF2CC"/>
                                      </p:to>
                                    </p:animClr>
                                    <p:set>
                                      <p:cBhvr>
                                        <p:cTn id="75" dur="250" fill="hold"/>
                                        <p:tgtEl>
                                          <p:spTgt spid="28"/>
                                        </p:tgtEl>
                                        <p:attrNameLst>
                                          <p:attrName>fill.type</p:attrName>
                                        </p:attrNameLst>
                                      </p:cBhvr>
                                      <p:to>
                                        <p:strVal val="solid"/>
                                      </p:to>
                                    </p:set>
                                    <p:set>
                                      <p:cBhvr>
                                        <p:cTn id="76" dur="250" fill="hold"/>
                                        <p:tgtEl>
                                          <p:spTgt spid="2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28"/>
                                        </p:tgtEl>
                                        <p:attrNameLst>
                                          <p:attrName>fillcolor</p:attrName>
                                        </p:attrNameLst>
                                      </p:cBhvr>
                                      <p:to>
                                        <a:srgbClr val="FFFF00"/>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85" restart="whenNotActive" fill="hold" evtFilter="cancelBubble" nodeType="interactiveSeq">
                <p:stCondLst>
                  <p:cond evt="onClick" delay="0">
                    <p:tgtEl>
                      <p:spTgt spid="30"/>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30"/>
                                        </p:tgtEl>
                                        <p:attrNameLst>
                                          <p:attrName>fillcolor</p:attrName>
                                        </p:attrNameLst>
                                      </p:cBhvr>
                                      <p:to>
                                        <a:srgbClr val="FFF2CC"/>
                                      </p:to>
                                    </p:animClr>
                                    <p:set>
                                      <p:cBhvr>
                                        <p:cTn id="90" dur="250" fill="hold"/>
                                        <p:tgtEl>
                                          <p:spTgt spid="30"/>
                                        </p:tgtEl>
                                        <p:attrNameLst>
                                          <p:attrName>fill.type</p:attrName>
                                        </p:attrNameLst>
                                      </p:cBhvr>
                                      <p:to>
                                        <p:strVal val="solid"/>
                                      </p:to>
                                    </p:set>
                                    <p:set>
                                      <p:cBhvr>
                                        <p:cTn id="91" dur="250" fill="hold"/>
                                        <p:tgtEl>
                                          <p:spTgt spid="30"/>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3"/>
                                        </p:tgtEl>
                                        <p:attrNameLst>
                                          <p:attrName>style.visibility</p:attrName>
                                        </p:attrNameLst>
                                      </p:cBhvr>
                                      <p:to>
                                        <p:strVal val="visible"/>
                                      </p:to>
                                    </p:set>
                                    <p:anim calcmode="lin" valueType="num">
                                      <p:cBhvr>
                                        <p:cTn id="94" dur="250" fill="hold"/>
                                        <p:tgtEl>
                                          <p:spTgt spid="33"/>
                                        </p:tgtEl>
                                        <p:attrNameLst>
                                          <p:attrName>ppt_w</p:attrName>
                                        </p:attrNameLst>
                                      </p:cBhvr>
                                      <p:tavLst>
                                        <p:tav tm="0">
                                          <p:val>
                                            <p:strVal val="4*#ppt_w"/>
                                          </p:val>
                                        </p:tav>
                                        <p:tav tm="100000">
                                          <p:val>
                                            <p:strVal val="#ppt_w"/>
                                          </p:val>
                                        </p:tav>
                                      </p:tavLst>
                                    </p:anim>
                                    <p:anim calcmode="lin" valueType="num">
                                      <p:cBhvr>
                                        <p:cTn id="9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30"/>
                                        </p:tgtEl>
                                        <p:attrNameLst>
                                          <p:attrName>fillcolor</p:attrName>
                                        </p:attrNameLst>
                                      </p:cBhvr>
                                      <p:to>
                                        <a:srgbClr val="FFFF00"/>
                                      </p:to>
                                    </p:animClr>
                                    <p:set>
                                      <p:cBhvr>
                                        <p:cTn id="98" dur="250" fill="hold"/>
                                        <p:tgtEl>
                                          <p:spTgt spid="30"/>
                                        </p:tgtEl>
                                        <p:attrNameLst>
                                          <p:attrName>fill.type</p:attrName>
                                        </p:attrNameLst>
                                      </p:cBhvr>
                                      <p:to>
                                        <p:strVal val="solid"/>
                                      </p:to>
                                    </p:set>
                                    <p:set>
                                      <p:cBhvr>
                                        <p:cTn id="99"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16" grpId="0" animBg="1"/>
      <p:bldP spid="27"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4735419" y="2096459"/>
            <a:ext cx="7254417"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vua và hoàng tộc.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giai cấp thống trị.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người phụ nữ.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Khuyến khích xuất phát triển kinh tế...</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616795" y="1152383"/>
            <a:ext cx="4087729" cy="5184622"/>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7F86D5-68C4-E54C-8246-00021DEE95B2}"/>
              </a:ext>
            </a:extLst>
          </p:cNvPr>
          <p:cNvSpPr/>
          <p:nvPr/>
        </p:nvSpPr>
        <p:spPr>
          <a:xfrm>
            <a:off x="6531649" y="1267967"/>
            <a:ext cx="24080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NỘI DUNG:</a:t>
            </a: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946022" y="5143046"/>
            <a:ext cx="4297251" cy="1714339"/>
          </a:xfrm>
          <a:prstGeom prst="rect">
            <a:avLst/>
          </a:prstGeom>
        </p:spPr>
      </p:pic>
      <p:grpSp>
        <p:nvGrpSpPr>
          <p:cNvPr id="7" name="Group 6">
            <a:extLst>
              <a:ext uri="{FF2B5EF4-FFF2-40B4-BE49-F238E27FC236}">
                <a16:creationId xmlns:a16="http://schemas.microsoft.com/office/drawing/2014/main" id="{8001373B-D299-A74B-AA6F-6FE8F04CEE6A}"/>
              </a:ext>
            </a:extLst>
          </p:cNvPr>
          <p:cNvGrpSpPr/>
          <p:nvPr/>
        </p:nvGrpSpPr>
        <p:grpSpPr>
          <a:xfrm>
            <a:off x="4704524" y="4682804"/>
            <a:ext cx="7254417" cy="1899633"/>
            <a:chOff x="4704524" y="4682804"/>
            <a:chExt cx="7254417" cy="1899633"/>
          </a:xfrm>
        </p:grpSpPr>
        <p:sp>
          <p:nvSpPr>
            <p:cNvPr id="4" name="Rounded Rectangular Callout 3">
              <a:extLst>
                <a:ext uri="{FF2B5EF4-FFF2-40B4-BE49-F238E27FC236}">
                  <a16:creationId xmlns:a16="http://schemas.microsoft.com/office/drawing/2014/main" id="{49A8FAB0-C04E-0D4B-BF87-2A2FCEE31F67}"/>
                </a:ext>
              </a:extLst>
            </p:cNvPr>
            <p:cNvSpPr/>
            <p:nvPr/>
          </p:nvSpPr>
          <p:spPr>
            <a:xfrm>
              <a:off x="4704524" y="4682804"/>
              <a:ext cx="7254417" cy="1899633"/>
            </a:xfrm>
            <a:prstGeom prst="wedgeRoundRectCallout">
              <a:avLst>
                <a:gd name="adj1" fmla="val -69133"/>
                <a:gd name="adj2" fmla="val -2393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91A99B58-5806-1C41-892C-A1F774768FCA}"/>
                </a:ext>
              </a:extLst>
            </p:cNvPr>
            <p:cNvSpPr/>
            <p:nvPr/>
          </p:nvSpPr>
          <p:spPr>
            <a:xfrm>
              <a:off x="5102176" y="5112809"/>
              <a:ext cx="6579326"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Hồng</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Đức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điểm</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gì</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so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trước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đây</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2746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strips(downLeft)">
                                      <p:cBhvr>
                                        <p:cTn id="12" dur="500"/>
                                        <p:tgtEl>
                                          <p:spTgt spid="307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1020051" y="3434871"/>
            <a:ext cx="6882809" cy="304698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Điều 680: “ Đàn bà phải tội tử hình trở xuống nếu đang có thai, thì phải để sinh đẻ sau 100 ngày mới hành hình. Nếu đã đủ 100 ngày mà không đem hành hình, thì  ngục quan hay ngục lại bị tội biếm hay tội phạt…”</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000464" y="1141520"/>
            <a:ext cx="4087729" cy="5661711"/>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1153330" y="1105365"/>
            <a:ext cx="6616250"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568: Trâu của hai nhà đánh nhau, con nào chết thì hai nhà cùng ăn thịt, con nào sống thì hai nhà cùng cày, trái luật sẽ bị phạt 80 trượng”.</a:t>
            </a:r>
          </a:p>
        </p:txBody>
      </p:sp>
    </p:spTree>
    <p:extLst>
      <p:ext uri="{BB962C8B-B14F-4D97-AF65-F5344CB8AC3E}">
        <p14:creationId xmlns:p14="http://schemas.microsoft.com/office/powerpoint/2010/main" val="295853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D2C5-921C-934C-96F1-30327A680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531087"/>
            <a:ext cx="12141200" cy="5326913"/>
          </a:xfrm>
          <a:prstGeom prst="rect">
            <a:avLst/>
          </a:prstGeom>
        </p:spPr>
      </p:pic>
      <p:sp>
        <p:nvSpPr>
          <p:cNvPr id="69" name="Rectangle 68">
            <a:extLst>
              <a:ext uri="{FF2B5EF4-FFF2-40B4-BE49-F238E27FC236}">
                <a16:creationId xmlns:a16="http://schemas.microsoft.com/office/drawing/2014/main" id="{6917E41E-4C5D-9C4F-9DD1-3A5AF4E983D6}"/>
              </a:ext>
            </a:extLst>
          </p:cNvPr>
          <p:cNvSpPr/>
          <p:nvPr/>
        </p:nvSpPr>
        <p:spPr>
          <a:xfrm>
            <a:off x="25398" y="0"/>
            <a:ext cx="12141199" cy="1200329"/>
          </a:xfrm>
          <a:prstGeom prst="rect">
            <a:avLst/>
          </a:prstGeom>
          <a:solidFill>
            <a:srgbClr val="F2F2F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luật pháp thời Lê Sơ và thời Trần có gì giống và khác nhau?</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64278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barn(outHorizontal)">
                                      <p:cBhvr>
                                        <p:cTn id="1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7" name="Picture 6">
            <a:extLst>
              <a:ext uri="{FF2B5EF4-FFF2-40B4-BE49-F238E27FC236}">
                <a16:creationId xmlns:a16="http://schemas.microsoft.com/office/drawing/2014/main" id="{CCD36679-17F8-CA4C-BA6A-C88BF0E2D44C}"/>
              </a:ext>
            </a:extLst>
          </p:cNvPr>
          <p:cNvPicPr>
            <a:picLocks noChangeAspect="1"/>
          </p:cNvPicPr>
          <p:nvPr/>
        </p:nvPicPr>
        <p:blipFill rotWithShape="1">
          <a:blip r:embed="rId6">
            <a:extLst>
              <a:ext uri="{28A0092B-C50C-407E-A947-70E740481C1C}">
                <a14:useLocalDpi xmlns:a14="http://schemas.microsoft.com/office/drawing/2010/main" val="0"/>
              </a:ext>
            </a:extLst>
          </a:blip>
          <a:srcRect t="1998"/>
          <a:stretch/>
        </p:blipFill>
        <p:spPr>
          <a:xfrm>
            <a:off x="-6203" y="0"/>
            <a:ext cx="12198203" cy="6858000"/>
          </a:xfrm>
          <a:prstGeom prst="rect">
            <a:avLst/>
          </a:prstGeom>
        </p:spPr>
      </p:pic>
    </p:spTree>
    <p:extLst>
      <p:ext uri="{BB962C8B-B14F-4D97-AF65-F5344CB8AC3E}">
        <p14:creationId xmlns:p14="http://schemas.microsoft.com/office/powerpoint/2010/main" val="36665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9" name="Picture 8">
            <a:extLst>
              <a:ext uri="{FF2B5EF4-FFF2-40B4-BE49-F238E27FC236}">
                <a16:creationId xmlns:a16="http://schemas.microsoft.com/office/drawing/2014/main" id="{FF7FEA24-1D5E-AE43-B479-6672656A1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3" y="693895"/>
            <a:ext cx="12192000" cy="6164105"/>
          </a:xfrm>
          <a:prstGeom prst="rect">
            <a:avLst/>
          </a:prstGeom>
        </p:spPr>
      </p:pic>
      <p:sp>
        <p:nvSpPr>
          <p:cNvPr id="2" name="TextBox 1">
            <a:extLst>
              <a:ext uri="{FF2B5EF4-FFF2-40B4-BE49-F238E27FC236}">
                <a16:creationId xmlns:a16="http://schemas.microsoft.com/office/drawing/2014/main" id="{C97AEE77-D2EB-9247-B6C9-7B2800070976}"/>
              </a:ext>
            </a:extLst>
          </p:cNvPr>
          <p:cNvSpPr txBox="1"/>
          <p:nvPr/>
        </p:nvSpPr>
        <p:spPr>
          <a:xfrm>
            <a:off x="5673101" y="47564"/>
            <a:ext cx="3742661" cy="646331"/>
          </a:xfrm>
          <a:prstGeom prst="rect">
            <a:avLst/>
          </a:prstGeom>
          <a:solidFill>
            <a:srgbClr val="7FDAD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 NHAU</a:t>
            </a:r>
          </a:p>
        </p:txBody>
      </p:sp>
    </p:spTree>
    <p:extLst>
      <p:ext uri="{BB962C8B-B14F-4D97-AF65-F5344CB8AC3E}">
        <p14:creationId xmlns:p14="http://schemas.microsoft.com/office/powerpoint/2010/main" val="220247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343289"/>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3995647"/>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0" y="3456754"/>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
        <p:nvSpPr>
          <p:cNvPr id="4" name="Rectangle 3">
            <a:extLst>
              <a:ext uri="{FF2B5EF4-FFF2-40B4-BE49-F238E27FC236}">
                <a16:creationId xmlns:a16="http://schemas.microsoft.com/office/drawing/2014/main" id="{C6CE4FDD-6056-7FF1-0F5A-D5B5C3B0729D}"/>
              </a:ext>
            </a:extLst>
          </p:cNvPr>
          <p:cNvSpPr/>
          <p:nvPr/>
        </p:nvSpPr>
        <p:spPr>
          <a:xfrm>
            <a:off x="-24063" y="5173545"/>
            <a:ext cx="2462464"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c. Luật pháp:</a:t>
            </a:r>
          </a:p>
        </p:txBody>
      </p:sp>
      <p:sp>
        <p:nvSpPr>
          <p:cNvPr id="5" name="Rectangle 4">
            <a:extLst>
              <a:ext uri="{FF2B5EF4-FFF2-40B4-BE49-F238E27FC236}">
                <a16:creationId xmlns:a16="http://schemas.microsoft.com/office/drawing/2014/main" id="{8CEB5B3A-CCA8-4D82-89E0-09C3F6E858F7}"/>
              </a:ext>
            </a:extLst>
          </p:cNvPr>
          <p:cNvSpPr/>
          <p:nvPr/>
        </p:nvSpPr>
        <p:spPr>
          <a:xfrm>
            <a:off x="241836" y="5916026"/>
            <a:ext cx="11930388"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Ban hành bộ luật Quốc triều hình luật (luật Hồng Đức) với nhiều điểm tiến bộ.</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36214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79719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khỉ</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chặn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lâm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tặc</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1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08416" y="3092298"/>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38784" y="1549449"/>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2245489" y="1427356"/>
            <a:ext cx="8275898" cy="3190944"/>
            <a:chOff x="3166297" y="976381"/>
            <a:chExt cx="6619350" cy="4456856"/>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4318870" y="-86028"/>
              <a:ext cx="4262479" cy="6567624"/>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ĐẠI </a:t>
              </a: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THỜI LÊ SƠ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(1428 - </a:t>
              </a: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1527) (t1)</a:t>
              </a:r>
              <a:endParaRPr kumimoji="0" lang="en-US" sz="4300" b="0" i="0" u="none" strike="noStrike" kern="1200" cap="none" spc="0" normalizeH="0" baseline="0" noProof="0" dirty="0">
                <a:ln>
                  <a:noFill/>
                </a:ln>
                <a:solidFill>
                  <a:srgbClr val="EF6838"/>
                </a:solidFill>
                <a:effectLst/>
                <a:uLnTx/>
                <a:uFillTx/>
                <a:latin typeface="#9Slide03 Arima Madurai ExtraBo" panose="00000900000000000000" pitchFamily="2" charset="0"/>
                <a:ea typeface="#9Slide03 Roboto Mono Bold" pitchFamily="2" charset="0"/>
                <a:cs typeface="#9Slide03 Arima Madurai ExtraBo" panose="00000900000000000000" pitchFamily="2" charset="0"/>
              </a:endParaRPr>
            </a:p>
          </p:txBody>
        </p:sp>
        <p:sp>
          <p:nvSpPr>
            <p:cNvPr id="24" name="矩形 23">
              <a:extLst>
                <a:ext uri="{FF2B5EF4-FFF2-40B4-BE49-F238E27FC236}">
                  <a16:creationId xmlns:a16="http://schemas.microsoft.com/office/drawing/2014/main" id="{10EAF89D-97AB-46EE-86A8-6AB2427FEEA5}"/>
                </a:ext>
              </a:extLst>
            </p:cNvPr>
            <p:cNvSpPr/>
            <p:nvPr/>
          </p:nvSpPr>
          <p:spPr>
            <a:xfrm>
              <a:off x="3166297" y="976381"/>
              <a:ext cx="6619350"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6118310" y="618039"/>
            <a:ext cx="800219" cy="279700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000" b="1" i="0" u="none" strike="noStrike" kern="1200" cap="none" spc="0" normalizeH="0" baseline="0" noProof="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b="1">
                <a:solidFill>
                  <a:prstClr val="black"/>
                </a:solidFill>
                <a:latin typeface="Times New Roman" panose="02020603050405020304" pitchFamily="18" charset="0"/>
                <a:ea typeface="印品丫丫体-D版" panose="02010601030101010101" pitchFamily="2" charset="-122"/>
                <a:cs typeface="Times New Roman" panose="02020603050405020304" pitchFamily="18" charset="0"/>
              </a:rPr>
              <a:t>17</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Học bài cũ và coi trước bài mới. Nộp đoạn văn vận dung vào tiết học sau.</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Dặn dò</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86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Sau khi Lê</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Lợi lên ngôi đã đóng đô ở đâu?</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633508"/>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875438"/>
            <a:ext cx="6287381" cy="120032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Trong quân</a:t>
            </a:r>
            <a:r>
              <a:rPr kumimoji="0" lang="en-US" sz="36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đội triều Lê sơ thực hiện chính sách nào?</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848952"/>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Ngụ</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binh ư nông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Trong luật</a:t>
            </a:r>
            <a:r>
              <a:rPr kumimoji="0" lang="en-US" sz="4000" b="0" i="0" u="none" strike="noStrike" kern="1200" cap="none" spc="0" normalizeH="0" noProof="0">
                <a:ln>
                  <a:noFill/>
                </a:ln>
                <a:solidFill>
                  <a:srgbClr val="008000"/>
                </a:solidFill>
                <a:effectLst/>
                <a:uLnTx/>
                <a:uFillTx/>
                <a:latin typeface="Times New Roman" panose="02020603050405020304" pitchFamily="18" charset="0"/>
                <a:ea typeface="+mn-ea"/>
                <a:cs typeface="Times New Roman" panose="02020603050405020304" pitchFamily="18" charset="0"/>
              </a:rPr>
              <a:t> pháp triều Lê sơ đã ban hành bộ luật nào?</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291163"/>
            <a:ext cx="4572000"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triều hình luật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07055" y="1029878"/>
            <a:ext cx="627629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máy nhà nước lê sơ hoàn thiện nhất dưới thời vua nào?</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910507"/>
            <a:ext cx="4572000" cy="646331"/>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Thánh Tông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Ai là</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người nắm mọi quyền hành trong bộ máy nhà nước thời Lê sơ?</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4854718" y="4750282"/>
            <a:ext cx="3086124" cy="830997"/>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Hoàng</a:t>
            </a:r>
            <a:r>
              <a:rPr kumimoji="0" lang="en-US" sz="4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đế</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52B05-730C-439A-BFC7-E14BBED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565" y="2254287"/>
            <a:ext cx="2378889" cy="2235415"/>
          </a:xfrm>
          <a:prstGeom prst="rect">
            <a:avLst/>
          </a:prstGeom>
        </p:spPr>
      </p:pic>
      <p:grpSp>
        <p:nvGrpSpPr>
          <p:cNvPr id="12" name="组合 11">
            <a:extLst>
              <a:ext uri="{FF2B5EF4-FFF2-40B4-BE49-F238E27FC236}">
                <a16:creationId xmlns:a16="http://schemas.microsoft.com/office/drawing/2014/main" id="{8317F304-2705-4EF8-B5C5-20305F605500}"/>
              </a:ext>
            </a:extLst>
          </p:cNvPr>
          <p:cNvGrpSpPr/>
          <p:nvPr/>
        </p:nvGrpSpPr>
        <p:grpSpPr>
          <a:xfrm>
            <a:off x="669281" y="1856547"/>
            <a:ext cx="3909218" cy="1301876"/>
            <a:chOff x="776748" y="1415846"/>
            <a:chExt cx="3854246" cy="1376516"/>
          </a:xfrm>
        </p:grpSpPr>
        <p:grpSp>
          <p:nvGrpSpPr>
            <p:cNvPr id="6" name="组合 5">
              <a:extLst>
                <a:ext uri="{FF2B5EF4-FFF2-40B4-BE49-F238E27FC236}">
                  <a16:creationId xmlns:a16="http://schemas.microsoft.com/office/drawing/2014/main" id="{A099DE5F-C674-4049-A76D-947CFAC86B26}"/>
                </a:ext>
              </a:extLst>
            </p:cNvPr>
            <p:cNvGrpSpPr/>
            <p:nvPr/>
          </p:nvGrpSpPr>
          <p:grpSpPr>
            <a:xfrm>
              <a:off x="890229" y="1601621"/>
              <a:ext cx="3648200" cy="1029119"/>
              <a:chOff x="732913" y="1704755"/>
              <a:chExt cx="3648200" cy="1029119"/>
            </a:xfrm>
          </p:grpSpPr>
          <p:sp>
            <p:nvSpPr>
              <p:cNvPr id="10" name="矩形 9">
                <a:extLst>
                  <a:ext uri="{FF2B5EF4-FFF2-40B4-BE49-F238E27FC236}">
                    <a16:creationId xmlns:a16="http://schemas.microsoft.com/office/drawing/2014/main" id="{F6F80971-5C43-4FBD-8D3F-AFB59AF35B48}"/>
                  </a:ext>
                </a:extLst>
              </p:cNvPr>
              <p:cNvSpPr/>
              <p:nvPr/>
            </p:nvSpPr>
            <p:spPr>
              <a:xfrm>
                <a:off x="1004681" y="1725065"/>
                <a:ext cx="3376432" cy="100880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1.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Sự thành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lập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Vương triều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Lê Sơ</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8" name="图片 7">
                <a:extLst>
                  <a:ext uri="{FF2B5EF4-FFF2-40B4-BE49-F238E27FC236}">
                    <a16:creationId xmlns:a16="http://schemas.microsoft.com/office/drawing/2014/main" id="{6D931F9E-4E75-44D3-A476-53FCBF936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32913" y="1704755"/>
                <a:ext cx="408781" cy="810585"/>
              </a:xfrm>
              <a:prstGeom prst="rect">
                <a:avLst/>
              </a:prstGeom>
            </p:spPr>
          </p:pic>
        </p:grpSp>
        <p:sp>
          <p:nvSpPr>
            <p:cNvPr id="11" name="矩形: 圆角 10">
              <a:extLst>
                <a:ext uri="{FF2B5EF4-FFF2-40B4-BE49-F238E27FC236}">
                  <a16:creationId xmlns:a16="http://schemas.microsoft.com/office/drawing/2014/main" id="{04FC021A-7F5B-4929-9465-0A87ECB8B73C}"/>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13" name="组合 12">
            <a:extLst>
              <a:ext uri="{FF2B5EF4-FFF2-40B4-BE49-F238E27FC236}">
                <a16:creationId xmlns:a16="http://schemas.microsoft.com/office/drawing/2014/main" id="{4427B468-C5E9-4E7C-89E5-4FFA2B2ECC12}"/>
              </a:ext>
            </a:extLst>
          </p:cNvPr>
          <p:cNvGrpSpPr/>
          <p:nvPr/>
        </p:nvGrpSpPr>
        <p:grpSpPr>
          <a:xfrm>
            <a:off x="7286282" y="1995478"/>
            <a:ext cx="4313439" cy="1376516"/>
            <a:chOff x="776748" y="1415846"/>
            <a:chExt cx="3854246" cy="1376516"/>
          </a:xfrm>
        </p:grpSpPr>
        <p:grpSp>
          <p:nvGrpSpPr>
            <p:cNvPr id="14" name="组合 13">
              <a:extLst>
                <a:ext uri="{FF2B5EF4-FFF2-40B4-BE49-F238E27FC236}">
                  <a16:creationId xmlns:a16="http://schemas.microsoft.com/office/drawing/2014/main" id="{6F88237E-18C7-4FAF-B1B4-6150CC372C0B}"/>
                </a:ext>
              </a:extLst>
            </p:cNvPr>
            <p:cNvGrpSpPr/>
            <p:nvPr/>
          </p:nvGrpSpPr>
          <p:grpSpPr>
            <a:xfrm>
              <a:off x="913761" y="1565495"/>
              <a:ext cx="3633853" cy="1077218"/>
              <a:chOff x="756445" y="1668629"/>
              <a:chExt cx="3633853" cy="1077218"/>
            </a:xfrm>
          </p:grpSpPr>
          <p:sp>
            <p:nvSpPr>
              <p:cNvPr id="19" name="矩形 18">
                <a:extLst>
                  <a:ext uri="{FF2B5EF4-FFF2-40B4-BE49-F238E27FC236}">
                    <a16:creationId xmlns:a16="http://schemas.microsoft.com/office/drawing/2014/main" id="{6F217431-D9EC-4587-B866-25BA5F9B9272}"/>
                  </a:ext>
                </a:extLst>
              </p:cNvPr>
              <p:cNvSpPr/>
              <p:nvPr/>
            </p:nvSpPr>
            <p:spPr>
              <a:xfrm>
                <a:off x="988678" y="1668629"/>
                <a:ext cx="3401620"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3</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Phát triển văn hoá giáo dục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17" name="图片 16">
                <a:extLst>
                  <a:ext uri="{FF2B5EF4-FFF2-40B4-BE49-F238E27FC236}">
                    <a16:creationId xmlns:a16="http://schemas.microsoft.com/office/drawing/2014/main" id="{632C349E-4517-46E7-9151-CA4CD4949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56445" y="1774071"/>
                <a:ext cx="408781" cy="810585"/>
              </a:xfrm>
              <a:prstGeom prst="rect">
                <a:avLst/>
              </a:prstGeom>
            </p:spPr>
          </p:pic>
        </p:grpSp>
        <p:sp>
          <p:nvSpPr>
            <p:cNvPr id="15" name="矩形: 圆角 14">
              <a:extLst>
                <a:ext uri="{FF2B5EF4-FFF2-40B4-BE49-F238E27FC236}">
                  <a16:creationId xmlns:a16="http://schemas.microsoft.com/office/drawing/2014/main" id="{347E8E50-7C2E-4AEA-AC1F-D9722F528B3B}"/>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20" name="组合 19">
            <a:extLst>
              <a:ext uri="{FF2B5EF4-FFF2-40B4-BE49-F238E27FC236}">
                <a16:creationId xmlns:a16="http://schemas.microsoft.com/office/drawing/2014/main" id="{E902AF37-B476-4563-B81B-5BAC6DF2B62E}"/>
              </a:ext>
            </a:extLst>
          </p:cNvPr>
          <p:cNvGrpSpPr/>
          <p:nvPr/>
        </p:nvGrpSpPr>
        <p:grpSpPr>
          <a:xfrm>
            <a:off x="488455" y="4602201"/>
            <a:ext cx="4486348" cy="1376516"/>
            <a:chOff x="776748" y="1415846"/>
            <a:chExt cx="3887126" cy="1376516"/>
          </a:xfrm>
        </p:grpSpPr>
        <p:grpSp>
          <p:nvGrpSpPr>
            <p:cNvPr id="21" name="组合 20">
              <a:extLst>
                <a:ext uri="{FF2B5EF4-FFF2-40B4-BE49-F238E27FC236}">
                  <a16:creationId xmlns:a16="http://schemas.microsoft.com/office/drawing/2014/main" id="{48E743C6-48D0-47A6-B6DF-E0259865B91E}"/>
                </a:ext>
              </a:extLst>
            </p:cNvPr>
            <p:cNvGrpSpPr/>
            <p:nvPr/>
          </p:nvGrpSpPr>
          <p:grpSpPr>
            <a:xfrm>
              <a:off x="791758" y="1731660"/>
              <a:ext cx="3872116" cy="810585"/>
              <a:chOff x="634442" y="1834794"/>
              <a:chExt cx="3872116" cy="810585"/>
            </a:xfrm>
          </p:grpSpPr>
          <p:sp>
            <p:nvSpPr>
              <p:cNvPr id="26" name="矩形 25">
                <a:extLst>
                  <a:ext uri="{FF2B5EF4-FFF2-40B4-BE49-F238E27FC236}">
                    <a16:creationId xmlns:a16="http://schemas.microsoft.com/office/drawing/2014/main" id="{D6280F81-B6CC-4E61-B0CE-89E5B97C73CD}"/>
                  </a:ext>
                </a:extLst>
              </p:cNvPr>
              <p:cNvSpPr/>
              <p:nvPr/>
            </p:nvSpPr>
            <p:spPr>
              <a:xfrm>
                <a:off x="891086" y="1959262"/>
                <a:ext cx="3615472" cy="52322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2.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Tình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hình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kinh tế, xã hội</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24" name="图片 23">
                <a:extLst>
                  <a:ext uri="{FF2B5EF4-FFF2-40B4-BE49-F238E27FC236}">
                    <a16:creationId xmlns:a16="http://schemas.microsoft.com/office/drawing/2014/main" id="{76F4DC4A-FAD5-4CAE-ADD1-71C863040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634442" y="1834794"/>
                <a:ext cx="408781" cy="810585"/>
              </a:xfrm>
              <a:prstGeom prst="rect">
                <a:avLst/>
              </a:prstGeom>
            </p:spPr>
          </p:pic>
        </p:grpSp>
        <p:sp>
          <p:nvSpPr>
            <p:cNvPr id="22" name="矩形: 圆角 21">
              <a:extLst>
                <a:ext uri="{FF2B5EF4-FFF2-40B4-BE49-F238E27FC236}">
                  <a16:creationId xmlns:a16="http://schemas.microsoft.com/office/drawing/2014/main" id="{8D4F43F7-B5EB-4607-A815-CAD0E6752F3A}"/>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
        <p:nvSpPr>
          <p:cNvPr id="34" name="文本框 24">
            <a:extLst>
              <a:ext uri="{FF2B5EF4-FFF2-40B4-BE49-F238E27FC236}">
                <a16:creationId xmlns:a16="http://schemas.microsoft.com/office/drawing/2014/main" id="{0E92A5D7-2844-4CC9-A8D7-B1905FB451AC}"/>
              </a:ext>
            </a:extLst>
          </p:cNvPr>
          <p:cNvSpPr txBox="1"/>
          <p:nvPr/>
        </p:nvSpPr>
        <p:spPr>
          <a:xfrm rot="16200000">
            <a:off x="5839085" y="-2319709"/>
            <a:ext cx="861774" cy="632637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NỘI DUNG</a:t>
            </a:r>
            <a:endParaRPr kumimoji="0" lang="zh-CN" altLang="en-US"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p:cNvSpPr/>
          <p:nvPr/>
        </p:nvSpPr>
        <p:spPr>
          <a:xfrm>
            <a:off x="11165305" y="88743"/>
            <a:ext cx="315495"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组合 26">
            <a:extLst>
              <a:ext uri="{FF2B5EF4-FFF2-40B4-BE49-F238E27FC236}">
                <a16:creationId xmlns:a16="http://schemas.microsoft.com/office/drawing/2014/main" id="{4AD56CD8-6C21-28F5-1A8F-9E03B0A9599C}"/>
              </a:ext>
            </a:extLst>
          </p:cNvPr>
          <p:cNvGrpSpPr/>
          <p:nvPr/>
        </p:nvGrpSpPr>
        <p:grpSpPr>
          <a:xfrm>
            <a:off x="7178007" y="4635447"/>
            <a:ext cx="4510302" cy="1376516"/>
            <a:chOff x="776748" y="1415846"/>
            <a:chExt cx="3854246" cy="1376516"/>
          </a:xfrm>
        </p:grpSpPr>
        <p:grpSp>
          <p:nvGrpSpPr>
            <p:cNvPr id="23" name="组合 27">
              <a:extLst>
                <a:ext uri="{FF2B5EF4-FFF2-40B4-BE49-F238E27FC236}">
                  <a16:creationId xmlns:a16="http://schemas.microsoft.com/office/drawing/2014/main" id="{C0A7B0D4-E344-38B9-9D3C-319F7C9AA801}"/>
                </a:ext>
              </a:extLst>
            </p:cNvPr>
            <p:cNvGrpSpPr/>
            <p:nvPr/>
          </p:nvGrpSpPr>
          <p:grpSpPr>
            <a:xfrm>
              <a:off x="905311" y="1514541"/>
              <a:ext cx="3649980" cy="1077218"/>
              <a:chOff x="747995" y="1617675"/>
              <a:chExt cx="3649980" cy="1077218"/>
            </a:xfrm>
          </p:grpSpPr>
          <p:sp>
            <p:nvSpPr>
              <p:cNvPr id="30" name="矩形 32">
                <a:extLst>
                  <a:ext uri="{FF2B5EF4-FFF2-40B4-BE49-F238E27FC236}">
                    <a16:creationId xmlns:a16="http://schemas.microsoft.com/office/drawing/2014/main" id="{08BE9AC4-F628-6CB1-E4CC-D0E4D7D897FA}"/>
                  </a:ext>
                </a:extLst>
              </p:cNvPr>
              <p:cNvSpPr/>
              <p:nvPr/>
            </p:nvSpPr>
            <p:spPr>
              <a:xfrm>
                <a:off x="808246" y="1617675"/>
                <a:ext cx="3589729"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3200" b="1" dirty="0">
                    <a:solidFill>
                      <a:srgbClr val="EF6838"/>
                    </a:solidFill>
                    <a:latin typeface="#9Slide03 Arima Madurai ExtraBo" panose="00000900000000000000" pitchFamily="2" charset="0"/>
                    <a:ea typeface="小白" panose="02010601030101010101" pitchFamily="2" charset="-122"/>
                    <a:cs typeface="#9Slide03 Arima Madurai ExtraBo" panose="00000900000000000000" pitchFamily="2" charset="0"/>
                  </a:rPr>
                  <a:t>4</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Một số danh nhân văn hoá tiêu biểu</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32" name="图片 30">
                <a:extLst>
                  <a:ext uri="{FF2B5EF4-FFF2-40B4-BE49-F238E27FC236}">
                    <a16:creationId xmlns:a16="http://schemas.microsoft.com/office/drawing/2014/main" id="{A5525BD6-CD69-B0C9-AAE3-072991ADE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47995" y="1801944"/>
                <a:ext cx="408781" cy="810585"/>
              </a:xfrm>
              <a:prstGeom prst="rect">
                <a:avLst/>
              </a:prstGeom>
            </p:spPr>
          </p:pic>
        </p:grpSp>
        <p:sp>
          <p:nvSpPr>
            <p:cNvPr id="25" name="矩形: 圆角 28">
              <a:extLst>
                <a:ext uri="{FF2B5EF4-FFF2-40B4-BE49-F238E27FC236}">
                  <a16:creationId xmlns:a16="http://schemas.microsoft.com/office/drawing/2014/main" id="{460C9F53-0CC3-AAAB-E81E-CB7C00D74A17}"/>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Tree>
    <p:extLst>
      <p:ext uri="{BB962C8B-B14F-4D97-AF65-F5344CB8AC3E}">
        <p14:creationId xmlns:p14="http://schemas.microsoft.com/office/powerpoint/2010/main" val="193114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2139351" y="265046"/>
            <a:ext cx="844092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r>
              <a:rPr kumimoji="0" lang="en-US" altLang="en-VN" sz="4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8EB19A40-A7AD-0F49-947D-7CA499B24B2D}"/>
              </a:ext>
            </a:extLst>
          </p:cNvPr>
          <p:cNvGrpSpPr/>
          <p:nvPr/>
        </p:nvGrpSpPr>
        <p:grpSpPr>
          <a:xfrm>
            <a:off x="938909" y="1550071"/>
            <a:ext cx="7437655" cy="1494974"/>
            <a:chOff x="938909" y="1550071"/>
            <a:chExt cx="7437655" cy="2015370"/>
          </a:xfrm>
        </p:grpSpPr>
        <p:grpSp>
          <p:nvGrpSpPr>
            <p:cNvPr id="9" name="组合 8">
              <a:extLst>
                <a:ext uri="{FF2B5EF4-FFF2-40B4-BE49-F238E27FC236}">
                  <a16:creationId xmlns:a16="http://schemas.microsoft.com/office/drawing/2014/main" id="{A1A32B6E-74CF-4CC8-AF29-EB614C9743A7}"/>
                </a:ext>
              </a:extLst>
            </p:cNvPr>
            <p:cNvGrpSpPr/>
            <p:nvPr/>
          </p:nvGrpSpPr>
          <p:grpSpPr>
            <a:xfrm>
              <a:off x="938909" y="1550071"/>
              <a:ext cx="7333492" cy="2015370"/>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8" name="Rectangle 27">
              <a:extLst>
                <a:ext uri="{FF2B5EF4-FFF2-40B4-BE49-F238E27FC236}">
                  <a16:creationId xmlns:a16="http://schemas.microsoft.com/office/drawing/2014/main" id="{79C47601-3FA6-2E41-9C7C-0D87BE30EC63}"/>
                </a:ext>
              </a:extLst>
            </p:cNvPr>
            <p:cNvSpPr/>
            <p:nvPr/>
          </p:nvSpPr>
          <p:spPr>
            <a:xfrm>
              <a:off x="1068179" y="1957631"/>
              <a:ext cx="7308385"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Việt</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p>
          </p:txBody>
        </p:sp>
      </p:grpSp>
      <p:grpSp>
        <p:nvGrpSpPr>
          <p:cNvPr id="3" name="Group 2">
            <a:extLst>
              <a:ext uri="{FF2B5EF4-FFF2-40B4-BE49-F238E27FC236}">
                <a16:creationId xmlns:a16="http://schemas.microsoft.com/office/drawing/2014/main" id="{15C97311-FDF5-924B-842E-8C30754C3C7B}"/>
              </a:ext>
            </a:extLst>
          </p:cNvPr>
          <p:cNvGrpSpPr/>
          <p:nvPr/>
        </p:nvGrpSpPr>
        <p:grpSpPr>
          <a:xfrm>
            <a:off x="938909" y="3327314"/>
            <a:ext cx="7333492" cy="1268572"/>
            <a:chOff x="951296" y="3812955"/>
            <a:chExt cx="7333492" cy="2015369"/>
          </a:xfrm>
        </p:grpSpPr>
        <p:grpSp>
          <p:nvGrpSpPr>
            <p:cNvPr id="16" name="组合 15">
              <a:extLst>
                <a:ext uri="{FF2B5EF4-FFF2-40B4-BE49-F238E27FC236}">
                  <a16:creationId xmlns:a16="http://schemas.microsoft.com/office/drawing/2014/main" id="{9673C6FF-2F2C-462E-9BD8-8023B06E925E}"/>
                </a:ext>
              </a:extLst>
            </p:cNvPr>
            <p:cNvGrpSpPr/>
            <p:nvPr/>
          </p:nvGrpSpPr>
          <p:grpSpPr>
            <a:xfrm>
              <a:off x="951296" y="3812955"/>
              <a:ext cx="7333492" cy="2015369"/>
              <a:chOff x="776747" y="1415846"/>
              <a:chExt cx="6282813" cy="1376516"/>
            </a:xfrm>
          </p:grpSpPr>
          <p:pic>
            <p:nvPicPr>
              <p:cNvPr id="20" name="图片 19">
                <a:extLst>
                  <a:ext uri="{FF2B5EF4-FFF2-40B4-BE49-F238E27FC236}">
                    <a16:creationId xmlns:a16="http://schemas.microsoft.com/office/drawing/2014/main" id="{5B6D7CC8-C8C9-4F12-88BC-F6D5F573D9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8" name="矩形: 圆角 17">
                <a:extLst>
                  <a:ext uri="{FF2B5EF4-FFF2-40B4-BE49-F238E27FC236}">
                    <a16:creationId xmlns:a16="http://schemas.microsoft.com/office/drawing/2014/main" id="{E69CB91F-9AFC-46E3-9B62-54A3BED8AAD3}"/>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9" name="Rectangle 28">
              <a:extLst>
                <a:ext uri="{FF2B5EF4-FFF2-40B4-BE49-F238E27FC236}">
                  <a16:creationId xmlns:a16="http://schemas.microsoft.com/office/drawing/2014/main" id="{2B8E5BB7-7E0C-0C4A-911A-1B103B125DD0}"/>
                </a:ext>
              </a:extLst>
            </p:cNvPr>
            <p:cNvSpPr/>
            <p:nvPr/>
          </p:nvSpPr>
          <p:spPr>
            <a:xfrm>
              <a:off x="1470195" y="4302350"/>
              <a:ext cx="6195948" cy="92902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lang="en-US" altLang="en-US" sz="3200" b="1" kern="0">
                  <a:solidFill>
                    <a:srgbClr val="000000"/>
                  </a:solidFill>
                  <a:latin typeface="Times New Roman" panose="02020603050405020304" pitchFamily="18" charset="0"/>
                  <a:ea typeface="SimSun"/>
                  <a:cs typeface="Times New Roman" panose="02020603050405020304" pitchFamily="18" charset="0"/>
                </a:rPr>
                <a:t>Đóng đô ở Thăng Long</a:t>
              </a:r>
              <a:endParaRPr kumimoji="0" lang="en-VN" sz="1800" b="1"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33" name="Group 32">
            <a:extLst>
              <a:ext uri="{FF2B5EF4-FFF2-40B4-BE49-F238E27FC236}">
                <a16:creationId xmlns:a16="http://schemas.microsoft.com/office/drawing/2014/main" id="{22958C07-BAA7-4D46-B661-7AF4CF78BB16}"/>
              </a:ext>
            </a:extLst>
          </p:cNvPr>
          <p:cNvGrpSpPr/>
          <p:nvPr/>
        </p:nvGrpSpPr>
        <p:grpSpPr>
          <a:xfrm>
            <a:off x="3857696" y="1663272"/>
            <a:ext cx="4081421" cy="3531456"/>
            <a:chOff x="6848071" y="1039207"/>
            <a:chExt cx="2885148" cy="2406773"/>
          </a:xfrm>
        </p:grpSpPr>
        <p:sp>
          <p:nvSpPr>
            <p:cNvPr id="34" name="Oval Callout 33">
              <a:extLst>
                <a:ext uri="{FF2B5EF4-FFF2-40B4-BE49-F238E27FC236}">
                  <a16:creationId xmlns:a16="http://schemas.microsoft.com/office/drawing/2014/main" id="{E11D9F90-A2CD-FC4E-AD43-5FC68557A745}"/>
                </a:ext>
              </a:extLst>
            </p:cNvPr>
            <p:cNvSpPr/>
            <p:nvPr/>
          </p:nvSpPr>
          <p:spPr>
            <a:xfrm>
              <a:off x="6848071" y="1039207"/>
              <a:ext cx="2826393" cy="2406773"/>
            </a:xfrm>
            <a:prstGeom prst="wedgeEllipseCallout">
              <a:avLst>
                <a:gd name="adj1" fmla="val 101590"/>
                <a:gd name="adj2" fmla="val -4056"/>
              </a:avLst>
            </a:prstGeom>
            <a:solidFill>
              <a:schemeClr val="accent3">
                <a:lumMod val="20000"/>
                <a:lumOff val="80000"/>
              </a:scheme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6920863" y="1748776"/>
              <a:ext cx="2812356" cy="106976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Sau khi đánh thắng được quân Minh Lê Lợi đã làm gì?</a:t>
              </a:r>
              <a:endParaRPr kumimoji="0" lang="en-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4" name="Group 3">
            <a:extLst>
              <a:ext uri="{FF2B5EF4-FFF2-40B4-BE49-F238E27FC236}">
                <a16:creationId xmlns:a16="http://schemas.microsoft.com/office/drawing/2014/main" id="{0F931B98-EF36-789D-5700-0BF5DC9A7683}"/>
              </a:ext>
            </a:extLst>
          </p:cNvPr>
          <p:cNvGrpSpPr/>
          <p:nvPr/>
        </p:nvGrpSpPr>
        <p:grpSpPr>
          <a:xfrm>
            <a:off x="1003734" y="5047552"/>
            <a:ext cx="7333492" cy="1268572"/>
            <a:chOff x="951296" y="3812955"/>
            <a:chExt cx="7333492" cy="2015369"/>
          </a:xfrm>
        </p:grpSpPr>
        <p:grpSp>
          <p:nvGrpSpPr>
            <p:cNvPr id="10" name="组合 15">
              <a:extLst>
                <a:ext uri="{FF2B5EF4-FFF2-40B4-BE49-F238E27FC236}">
                  <a16:creationId xmlns:a16="http://schemas.microsoft.com/office/drawing/2014/main" id="{F1F68743-52AE-E4C0-E36D-6725A1380D1E}"/>
                </a:ext>
              </a:extLst>
            </p:cNvPr>
            <p:cNvGrpSpPr/>
            <p:nvPr/>
          </p:nvGrpSpPr>
          <p:grpSpPr>
            <a:xfrm>
              <a:off x="951296" y="3812955"/>
              <a:ext cx="7333492" cy="2015369"/>
              <a:chOff x="776747" y="1415846"/>
              <a:chExt cx="6282813" cy="1376516"/>
            </a:xfrm>
          </p:grpSpPr>
          <p:pic>
            <p:nvPicPr>
              <p:cNvPr id="14" name="图片 19">
                <a:extLst>
                  <a:ext uri="{FF2B5EF4-FFF2-40B4-BE49-F238E27FC236}">
                    <a16:creationId xmlns:a16="http://schemas.microsoft.com/office/drawing/2014/main" id="{1A702AC8-A7CC-2B53-4116-0533A6E0B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5" name="矩形: 圆角 17">
                <a:extLst>
                  <a:ext uri="{FF2B5EF4-FFF2-40B4-BE49-F238E27FC236}">
                    <a16:creationId xmlns:a16="http://schemas.microsoft.com/office/drawing/2014/main" id="{C38F9680-61D0-1640-CAF0-451E6F0E998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2" name="Rectangle 11">
              <a:extLst>
                <a:ext uri="{FF2B5EF4-FFF2-40B4-BE49-F238E27FC236}">
                  <a16:creationId xmlns:a16="http://schemas.microsoft.com/office/drawing/2014/main" id="{9A36B019-1908-2201-33BC-DDB4640F8319}"/>
                </a:ext>
              </a:extLst>
            </p:cNvPr>
            <p:cNvSpPr/>
            <p:nvPr/>
          </p:nvSpPr>
          <p:spPr>
            <a:xfrm>
              <a:off x="1708766" y="3928472"/>
              <a:ext cx="6195948" cy="171136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Tiến hành xây dựng bộ máy nh</a:t>
              </a:r>
              <a:r>
                <a:rPr kumimoji="0" lang="en-US" altLang="en-VN"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à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nước mới</a:t>
              </a:r>
              <a:endParaRPr kumimoji="0" lang="vi-VN"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pic>
        <p:nvPicPr>
          <p:cNvPr id="17" name="Picture 16">
            <a:extLst>
              <a:ext uri="{FF2B5EF4-FFF2-40B4-BE49-F238E27FC236}">
                <a16:creationId xmlns:a16="http://schemas.microsoft.com/office/drawing/2014/main" id="{DA927187-5A46-0412-9AF8-E5781006429A}"/>
              </a:ext>
            </a:extLst>
          </p:cNvPr>
          <p:cNvPicPr>
            <a:picLocks noChangeAspect="1"/>
          </p:cNvPicPr>
          <p:nvPr/>
        </p:nvPicPr>
        <p:blipFill rotWithShape="1">
          <a:blip r:embed="rId4"/>
          <a:srcRect l="25544" t="4977" r="4279" b="5815"/>
          <a:stretch/>
        </p:blipFill>
        <p:spPr>
          <a:xfrm>
            <a:off x="8334305" y="1976768"/>
            <a:ext cx="3956305" cy="4372758"/>
          </a:xfrm>
          <a:prstGeom prst="rect">
            <a:avLst/>
          </a:prstGeom>
        </p:spPr>
      </p:pic>
    </p:spTree>
    <p:extLst>
      <p:ext uri="{BB962C8B-B14F-4D97-AF65-F5344CB8AC3E}">
        <p14:creationId xmlns:p14="http://schemas.microsoft.com/office/powerpoint/2010/main" val="254060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3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800" decel="100000"/>
                                        <p:tgtEl>
                                          <p:spTgt spid="2"/>
                                        </p:tgtEl>
                                      </p:cBhvr>
                                    </p:animEffect>
                                    <p:anim calcmode="lin" valueType="num">
                                      <p:cBhvr>
                                        <p:cTn id="26" dur="800" decel="100000" fill="hold"/>
                                        <p:tgtEl>
                                          <p:spTgt spid="2"/>
                                        </p:tgtEl>
                                        <p:attrNameLst>
                                          <p:attrName>style.rotation</p:attrName>
                                        </p:attrNameLst>
                                      </p:cBhvr>
                                      <p:tavLst>
                                        <p:tav tm="0">
                                          <p:val>
                                            <p:fltVal val="-90"/>
                                          </p:val>
                                        </p:tav>
                                        <p:tav tm="100000">
                                          <p:val>
                                            <p:fltVal val="0"/>
                                          </p:val>
                                        </p:tav>
                                      </p:tavLst>
                                    </p:anim>
                                    <p:anim calcmode="lin" valueType="num">
                                      <p:cBhvr>
                                        <p:cTn id="27" dur="800" decel="100000" fill="hold"/>
                                        <p:tgtEl>
                                          <p:spTgt spid="2"/>
                                        </p:tgtEl>
                                        <p:attrNameLst>
                                          <p:attrName>ppt_x</p:attrName>
                                        </p:attrNameLst>
                                      </p:cBhvr>
                                      <p:tavLst>
                                        <p:tav tm="0">
                                          <p:val>
                                            <p:strVal val="#ppt_x+0.4"/>
                                          </p:val>
                                        </p:tav>
                                        <p:tav tm="100000">
                                          <p:val>
                                            <p:strVal val="#ppt_x-0.05"/>
                                          </p:val>
                                        </p:tav>
                                      </p:tavLst>
                                    </p:anim>
                                    <p:anim calcmode="lin" valueType="num">
                                      <p:cBhvr>
                                        <p:cTn id="28" dur="800" decel="100000" fill="hold"/>
                                        <p:tgtEl>
                                          <p:spTgt spid="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800" decel="100000"/>
                                        <p:tgtEl>
                                          <p:spTgt spid="3"/>
                                        </p:tgtEl>
                                      </p:cBhvr>
                                    </p:animEffect>
                                    <p:anim calcmode="lin" valueType="num">
                                      <p:cBhvr>
                                        <p:cTn id="36" dur="800" decel="100000" fill="hold"/>
                                        <p:tgtEl>
                                          <p:spTgt spid="3"/>
                                        </p:tgtEl>
                                        <p:attrNameLst>
                                          <p:attrName>style.rotation</p:attrName>
                                        </p:attrNameLst>
                                      </p:cBhvr>
                                      <p:tavLst>
                                        <p:tav tm="0">
                                          <p:val>
                                            <p:fltVal val="-90"/>
                                          </p:val>
                                        </p:tav>
                                        <p:tav tm="100000">
                                          <p:val>
                                            <p:fltVal val="0"/>
                                          </p:val>
                                        </p:tav>
                                      </p:tavLst>
                                    </p:anim>
                                    <p:anim calcmode="lin" valueType="num">
                                      <p:cBhvr>
                                        <p:cTn id="37" dur="800" decel="100000" fill="hold"/>
                                        <p:tgtEl>
                                          <p:spTgt spid="3"/>
                                        </p:tgtEl>
                                        <p:attrNameLst>
                                          <p:attrName>ppt_x</p:attrName>
                                        </p:attrNameLst>
                                      </p:cBhvr>
                                      <p:tavLst>
                                        <p:tav tm="0">
                                          <p:val>
                                            <p:strVal val="#ppt_x+0.4"/>
                                          </p:val>
                                        </p:tav>
                                        <p:tav tm="100000">
                                          <p:val>
                                            <p:strVal val="#ppt_x-0.05"/>
                                          </p:val>
                                        </p:tav>
                                      </p:tavLst>
                                    </p:anim>
                                    <p:anim calcmode="lin" valueType="num">
                                      <p:cBhvr>
                                        <p:cTn id="38" dur="800" decel="100000" fill="hold"/>
                                        <p:tgtEl>
                                          <p:spTgt spid="3"/>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800" decel="100000"/>
                                        <p:tgtEl>
                                          <p:spTgt spid="4"/>
                                        </p:tgtEl>
                                      </p:cBhvr>
                                    </p:animEffect>
                                    <p:anim calcmode="lin" valueType="num">
                                      <p:cBhvr>
                                        <p:cTn id="46" dur="800" decel="100000" fill="hold"/>
                                        <p:tgtEl>
                                          <p:spTgt spid="4"/>
                                        </p:tgtEl>
                                        <p:attrNameLst>
                                          <p:attrName>style.rotation</p:attrName>
                                        </p:attrNameLst>
                                      </p:cBhvr>
                                      <p:tavLst>
                                        <p:tav tm="0">
                                          <p:val>
                                            <p:fltVal val="-90"/>
                                          </p:val>
                                        </p:tav>
                                        <p:tav tm="100000">
                                          <p:val>
                                            <p:fltVal val="0"/>
                                          </p:val>
                                        </p:tav>
                                      </p:tavLst>
                                    </p:anim>
                                    <p:anim calcmode="lin" valueType="num">
                                      <p:cBhvr>
                                        <p:cTn id="47" dur="800" decel="100000" fill="hold"/>
                                        <p:tgtEl>
                                          <p:spTgt spid="4"/>
                                        </p:tgtEl>
                                        <p:attrNameLst>
                                          <p:attrName>ppt_x</p:attrName>
                                        </p:attrNameLst>
                                      </p:cBhvr>
                                      <p:tavLst>
                                        <p:tav tm="0">
                                          <p:val>
                                            <p:strVal val="#ppt_x+0.4"/>
                                          </p:val>
                                        </p:tav>
                                        <p:tav tm="100000">
                                          <p:val>
                                            <p:strVal val="#ppt_x-0.05"/>
                                          </p:val>
                                        </p:tav>
                                      </p:tavLst>
                                    </p:anim>
                                    <p:anim calcmode="lin" valueType="num">
                                      <p:cBhvr>
                                        <p:cTn id="48" dur="800" decel="100000" fill="hold"/>
                                        <p:tgtEl>
                                          <p:spTgt spid="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00B4748-AAD1-7740-B942-957E96D3F7D4}"/>
              </a:ext>
            </a:extLst>
          </p:cNvPr>
          <p:cNvSpPr/>
          <p:nvPr/>
        </p:nvSpPr>
        <p:spPr>
          <a:xfrm>
            <a:off x="3479800" y="1126754"/>
            <a:ext cx="8311819" cy="1033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50" name="Freeform 49">
            <a:extLst>
              <a:ext uri="{FF2B5EF4-FFF2-40B4-BE49-F238E27FC236}">
                <a16:creationId xmlns:a16="http://schemas.microsoft.com/office/drawing/2014/main" id="{C7BD37B1-8245-5F45-AF50-D71A4FA7B833}"/>
              </a:ext>
            </a:extLst>
          </p:cNvPr>
          <p:cNvSpPr/>
          <p:nvPr/>
        </p:nvSpPr>
        <p:spPr>
          <a:xfrm>
            <a:off x="3917990" y="521594"/>
            <a:ext cx="6181807" cy="130589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1" name="Rectangle 50">
            <a:extLst>
              <a:ext uri="{FF2B5EF4-FFF2-40B4-BE49-F238E27FC236}">
                <a16:creationId xmlns:a16="http://schemas.microsoft.com/office/drawing/2014/main" id="{CC4FD968-33F0-C342-BCEB-A6553C447F79}"/>
              </a:ext>
            </a:extLst>
          </p:cNvPr>
          <p:cNvSpPr/>
          <p:nvPr/>
        </p:nvSpPr>
        <p:spPr>
          <a:xfrm>
            <a:off x="3876695" y="3152803"/>
            <a:ext cx="7914925" cy="10332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52" name="Freeform 51">
            <a:extLst>
              <a:ext uri="{FF2B5EF4-FFF2-40B4-BE49-F238E27FC236}">
                <a16:creationId xmlns:a16="http://schemas.microsoft.com/office/drawing/2014/main" id="{00012E64-AE87-754C-8F74-56340A149070}"/>
              </a:ext>
            </a:extLst>
          </p:cNvPr>
          <p:cNvSpPr/>
          <p:nvPr/>
        </p:nvSpPr>
        <p:spPr>
          <a:xfrm>
            <a:off x="5794574" y="2656945"/>
            <a:ext cx="5827357" cy="134653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53" name="Rectangle 52">
            <a:extLst>
              <a:ext uri="{FF2B5EF4-FFF2-40B4-BE49-F238E27FC236}">
                <a16:creationId xmlns:a16="http://schemas.microsoft.com/office/drawing/2014/main" id="{8A0815ED-EA3A-C94D-ABC0-E37A3BE47915}"/>
              </a:ext>
            </a:extLst>
          </p:cNvPr>
          <p:cNvSpPr/>
          <p:nvPr/>
        </p:nvSpPr>
        <p:spPr>
          <a:xfrm>
            <a:off x="3835400" y="5386495"/>
            <a:ext cx="7914925" cy="10332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54" name="Freeform 53">
            <a:extLst>
              <a:ext uri="{FF2B5EF4-FFF2-40B4-BE49-F238E27FC236}">
                <a16:creationId xmlns:a16="http://schemas.microsoft.com/office/drawing/2014/main" id="{57FD6816-3804-044B-A3A4-F4A821D1EEB0}"/>
              </a:ext>
            </a:extLst>
          </p:cNvPr>
          <p:cNvSpPr/>
          <p:nvPr/>
        </p:nvSpPr>
        <p:spPr>
          <a:xfrm>
            <a:off x="4231145" y="4781335"/>
            <a:ext cx="5827357" cy="138499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5" name="Rectangle 54">
            <a:extLst>
              <a:ext uri="{FF2B5EF4-FFF2-40B4-BE49-F238E27FC236}">
                <a16:creationId xmlns:a16="http://schemas.microsoft.com/office/drawing/2014/main" id="{99C4216F-9952-194B-955E-88F3F9045F06}"/>
              </a:ext>
            </a:extLst>
          </p:cNvPr>
          <p:cNvSpPr/>
          <p:nvPr/>
        </p:nvSpPr>
        <p:spPr>
          <a:xfrm>
            <a:off x="5903595" y="2874859"/>
            <a:ext cx="560931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Dựng quốc hiệu là Đại Việt, đóng đô ở Đông Kinh, lấy hiệu là Lê Thái Tổ</a:t>
            </a:r>
          </a:p>
        </p:txBody>
      </p:sp>
      <p:sp>
        <p:nvSpPr>
          <p:cNvPr id="56" name="Rectangle 55">
            <a:extLst>
              <a:ext uri="{FF2B5EF4-FFF2-40B4-BE49-F238E27FC236}">
                <a16:creationId xmlns:a16="http://schemas.microsoft.com/office/drawing/2014/main" id="{7C297B92-9A2C-6C4B-8FC8-22E9CD79D78A}"/>
              </a:ext>
            </a:extLst>
          </p:cNvPr>
          <p:cNvSpPr/>
          <p:nvPr/>
        </p:nvSpPr>
        <p:spPr>
          <a:xfrm>
            <a:off x="3995109" y="659004"/>
            <a:ext cx="6181807"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Tháng 4/1428, Lê Lợi lên ngôi ở Đông Kinh (tức thành Thăng Long)</a:t>
            </a:r>
          </a:p>
        </p:txBody>
      </p:sp>
      <p:sp>
        <p:nvSpPr>
          <p:cNvPr id="57" name="Rectangle 56">
            <a:extLst>
              <a:ext uri="{FF2B5EF4-FFF2-40B4-BE49-F238E27FC236}">
                <a16:creationId xmlns:a16="http://schemas.microsoft.com/office/drawing/2014/main" id="{46A578DA-1968-E24E-912C-354E74BD4CDB}"/>
              </a:ext>
            </a:extLst>
          </p:cNvPr>
          <p:cNvSpPr/>
          <p:nvPr/>
        </p:nvSpPr>
        <p:spPr>
          <a:xfrm>
            <a:off x="4277075" y="4781335"/>
            <a:ext cx="567492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Vua Lê Thái Tổ mở đầu cho triều đại lâu dài nhất trong lịch sử Việt Nam với 355 năm. </a:t>
            </a:r>
          </a:p>
        </p:txBody>
      </p:sp>
      <p:pic>
        <p:nvPicPr>
          <p:cNvPr id="59" name="Picture 4">
            <a:extLst>
              <a:ext uri="{FF2B5EF4-FFF2-40B4-BE49-F238E27FC236}">
                <a16:creationId xmlns:a16="http://schemas.microsoft.com/office/drawing/2014/main" id="{2804883F-9318-E747-82C5-15B7F6E5B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2" t="7863" r="8360" b="14471"/>
          <a:stretch/>
        </p:blipFill>
        <p:spPr bwMode="auto">
          <a:xfrm>
            <a:off x="4210492" y="2143699"/>
            <a:ext cx="1347445" cy="197256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08AC673D-1278-E643-8DF7-DC0E99661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8" y="457271"/>
            <a:ext cx="1177577" cy="128083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a:extLst>
              <a:ext uri="{FF2B5EF4-FFF2-40B4-BE49-F238E27FC236}">
                <a16:creationId xmlns:a16="http://schemas.microsoft.com/office/drawing/2014/main" id="{80DC96A8-A8F8-D64F-9970-99949C0804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51" t="10851" r="22149" b="8335"/>
          <a:stretch/>
        </p:blipFill>
        <p:spPr bwMode="auto">
          <a:xfrm>
            <a:off x="10393673" y="4664630"/>
            <a:ext cx="1356652" cy="1565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96A6B9-13B2-254D-AAD0-D54860422FBD}"/>
              </a:ext>
            </a:extLst>
          </p:cNvPr>
          <p:cNvPicPr>
            <a:picLocks noChangeAspect="1"/>
          </p:cNvPicPr>
          <p:nvPr/>
        </p:nvPicPr>
        <p:blipFill rotWithShape="1">
          <a:blip r:embed="rId5">
            <a:extLst>
              <a:ext uri="{28A0092B-C50C-407E-A947-70E740481C1C}">
                <a14:useLocalDpi xmlns:a14="http://schemas.microsoft.com/office/drawing/2010/main" val="0"/>
              </a:ext>
            </a:extLst>
          </a:blip>
          <a:srcRect l="26606" t="9044" r="25666" b="9897"/>
          <a:stretch/>
        </p:blipFill>
        <p:spPr>
          <a:xfrm>
            <a:off x="32586" y="1"/>
            <a:ext cx="3766989" cy="6826566"/>
          </a:xfrm>
          <a:prstGeom prst="rect">
            <a:avLst/>
          </a:prstGeom>
        </p:spPr>
      </p:pic>
    </p:spTree>
    <p:extLst>
      <p:ext uri="{BB962C8B-B14F-4D97-AF65-F5344CB8AC3E}">
        <p14:creationId xmlns:p14="http://schemas.microsoft.com/office/powerpoint/2010/main" val="238455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decel="50000" fill="hold">
                                          <p:stCondLst>
                                            <p:cond delay="0"/>
                                          </p:stCondLst>
                                        </p:cTn>
                                        <p:tgtEl>
                                          <p:spTgt spid="5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0"/>
                                        </p:tgtEl>
                                        <p:attrNameLst>
                                          <p:attrName>ppt_w</p:attrName>
                                        </p:attrNameLst>
                                      </p:cBhvr>
                                      <p:tavLst>
                                        <p:tav tm="0">
                                          <p:val>
                                            <p:strVal val="#ppt_w*.05"/>
                                          </p:val>
                                        </p:tav>
                                        <p:tav tm="100000">
                                          <p:val>
                                            <p:strVal val="#ppt_w"/>
                                          </p:val>
                                        </p:tav>
                                      </p:tavLst>
                                    </p:anim>
                                    <p:anim calcmode="lin" valueType="num">
                                      <p:cBhvr>
                                        <p:cTn id="20" dur="1000" fill="hold"/>
                                        <p:tgtEl>
                                          <p:spTgt spid="5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decel="50000" fill="hold">
                                          <p:stCondLst>
                                            <p:cond delay="0"/>
                                          </p:stCondLst>
                                        </p:cTn>
                                        <p:tgtEl>
                                          <p:spTgt spid="5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6"/>
                                        </p:tgtEl>
                                        <p:attrNameLst>
                                          <p:attrName>ppt_w</p:attrName>
                                        </p:attrNameLst>
                                      </p:cBhvr>
                                      <p:tavLst>
                                        <p:tav tm="0">
                                          <p:val>
                                            <p:strVal val="#ppt_w*.05"/>
                                          </p:val>
                                        </p:tav>
                                        <p:tav tm="100000">
                                          <p:val>
                                            <p:strVal val="#ppt_w"/>
                                          </p:val>
                                        </p:tav>
                                      </p:tavLst>
                                    </p:anim>
                                    <p:anim calcmode="lin" valueType="num">
                                      <p:cBhvr>
                                        <p:cTn id="30" dur="1000" fill="hold"/>
                                        <p:tgtEl>
                                          <p:spTgt spid="5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6"/>
                                        </p:tgtEl>
                                      </p:cBhvr>
                                    </p:animEffect>
                                  </p:childTnLst>
                                </p:cTn>
                              </p:par>
                              <p:par>
                                <p:cTn id="35" presetID="25"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40" dur="1000" fill="hold"/>
                                        <p:tgtEl>
                                          <p:spTgt spid="61"/>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52" dur="1000" fill="hold"/>
                                        <p:tgtEl>
                                          <p:spTgt spid="5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51"/>
                                        </p:tgtEl>
                                      </p:cBhvr>
                                    </p:animEffect>
                                  </p:childTnLst>
                                </p:cTn>
                              </p:par>
                              <p:par>
                                <p:cTn id="57" presetID="25"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62" dur="1000" fill="hold"/>
                                        <p:tgtEl>
                                          <p:spTgt spid="52"/>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52"/>
                                        </p:tgtEl>
                                      </p:cBhvr>
                                    </p:animEffect>
                                  </p:childTnLst>
                                </p:cTn>
                              </p:par>
                              <p:par>
                                <p:cTn id="67" presetID="25"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p:cTn id="69"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72" dur="1000" fill="hold"/>
                                        <p:tgtEl>
                                          <p:spTgt spid="55"/>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55"/>
                                        </p:tgtEl>
                                      </p:cBhvr>
                                    </p:animEffect>
                                  </p:childTnLst>
                                </p:cTn>
                              </p:par>
                              <p:par>
                                <p:cTn id="77" presetID="25"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82" dur="1000" fill="hold"/>
                                        <p:tgtEl>
                                          <p:spTgt spid="59"/>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59"/>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94" dur="1000" fill="hold"/>
                                        <p:tgtEl>
                                          <p:spTgt spid="53"/>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53"/>
                                        </p:tgtEl>
                                      </p:cBhvr>
                                    </p:animEffect>
                                  </p:childTnLst>
                                </p:cTn>
                              </p:par>
                              <p:par>
                                <p:cTn id="99" presetID="25"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 calcmode="lin" valueType="num">
                                      <p:cBhvr>
                                        <p:cTn id="10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104" dur="1000" fill="hold"/>
                                        <p:tgtEl>
                                          <p:spTgt spid="54"/>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54"/>
                                        </p:tgtEl>
                                      </p:cBhvr>
                                    </p:animEffect>
                                  </p:childTnLst>
                                </p:cTn>
                              </p:par>
                              <p:par>
                                <p:cTn id="109" presetID="25"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 calcmode="lin" valueType="num">
                                      <p:cBhvr>
                                        <p:cTn id="111"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114" dur="1000" fill="hold"/>
                                        <p:tgtEl>
                                          <p:spTgt spid="57"/>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57"/>
                                        </p:tgtEl>
                                      </p:cBhvr>
                                    </p:animEffect>
                                  </p:childTnLst>
                                </p:cTn>
                              </p:par>
                              <p:par>
                                <p:cTn id="119" presetID="25" presetClass="entr" presetSubtype="0"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 calcmode="lin" valueType="num">
                                      <p:cBhvr>
                                        <p:cTn id="121"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24" dur="1000" fill="hold"/>
                                        <p:tgtEl>
                                          <p:spTgt spid="62"/>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5"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123316" y="2849508"/>
            <a:ext cx="11554065" cy="1077218"/>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- 1428, Lê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Việt và đóng đô ở Thăng Long.</a:t>
            </a: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a:t>
            </a:r>
            <a:r>
              <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VIỆT THỜI LÊ SƠ  (1428 -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0" y="868938"/>
            <a:ext cx="788963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1</a:t>
            </a:r>
            <a:r>
              <a:rPr kumimoji="0" lang="vi-VN" altLang="en-VN" sz="40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Sự thành lập Vương triều Lê Sơ</a:t>
            </a:r>
            <a:endPar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5" name="Rectangle 4">
            <a:extLst>
              <a:ext uri="{FF2B5EF4-FFF2-40B4-BE49-F238E27FC236}">
                <a16:creationId xmlns:a16="http://schemas.microsoft.com/office/drawing/2014/main" id="{F1E13C17-39A4-78E5-8205-8FE70AB5F5C5}"/>
              </a:ext>
            </a:extLst>
          </p:cNvPr>
          <p:cNvSpPr/>
          <p:nvPr/>
        </p:nvSpPr>
        <p:spPr>
          <a:xfrm>
            <a:off x="208546" y="1953160"/>
            <a:ext cx="5887453" cy="584775"/>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Tree>
    <p:extLst>
      <p:ext uri="{BB962C8B-B14F-4D97-AF65-F5344CB8AC3E}">
        <p14:creationId xmlns:p14="http://schemas.microsoft.com/office/powerpoint/2010/main" val="126452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grpSp>
        <p:nvGrpSpPr>
          <p:cNvPr id="13" name="Group 12">
            <a:extLst>
              <a:ext uri="{FF2B5EF4-FFF2-40B4-BE49-F238E27FC236}">
                <a16:creationId xmlns:a16="http://schemas.microsoft.com/office/drawing/2014/main" id="{6732D9DB-6104-0045-A6C1-FD8D953A90ED}"/>
              </a:ext>
            </a:extLst>
          </p:cNvPr>
          <p:cNvGrpSpPr/>
          <p:nvPr/>
        </p:nvGrpSpPr>
        <p:grpSpPr>
          <a:xfrm>
            <a:off x="1956816" y="1988680"/>
            <a:ext cx="7972692" cy="2969685"/>
            <a:chOff x="1956816" y="1988680"/>
            <a:chExt cx="7972692" cy="2969685"/>
          </a:xfrm>
        </p:grpSpPr>
        <p:sp>
          <p:nvSpPr>
            <p:cNvPr id="11" name="Rounded Rectangular Callout 10">
              <a:extLst>
                <a:ext uri="{FF2B5EF4-FFF2-40B4-BE49-F238E27FC236}">
                  <a16:creationId xmlns:a16="http://schemas.microsoft.com/office/drawing/2014/main" id="{2612230D-7D94-304C-B21D-F3D67703EA6A}"/>
                </a:ext>
              </a:extLst>
            </p:cNvPr>
            <p:cNvSpPr/>
            <p:nvPr/>
          </p:nvSpPr>
          <p:spPr>
            <a:xfrm>
              <a:off x="1956816" y="1988680"/>
              <a:ext cx="7972692" cy="2969685"/>
            </a:xfrm>
            <a:prstGeom prst="wedgeRoundRectCallout">
              <a:avLst>
                <a:gd name="adj1" fmla="val -20622"/>
                <a:gd name="adj2" fmla="val 1050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Rectangle 11">
              <a:extLst>
                <a:ext uri="{FF2B5EF4-FFF2-40B4-BE49-F238E27FC236}">
                  <a16:creationId xmlns:a16="http://schemas.microsoft.com/office/drawing/2014/main" id="{87C5ED76-413A-554A-B84B-CD8B2B15E774}"/>
                </a:ext>
              </a:extLst>
            </p:cNvPr>
            <p:cNvSpPr/>
            <p:nvPr/>
          </p:nvSpPr>
          <p:spPr>
            <a:xfrm>
              <a:off x="2052721" y="2274838"/>
              <a:ext cx="7780881"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chính quyền thời Lê Sơ được tổ chức như thế nào? Thảo Luận 3 phút, vẽ sơ đồ bộ máy trung ương và địa phương thời Lê Sơ?</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19" name="TextBox 18"/>
          <p:cNvSpPr txBox="1"/>
          <p:nvPr/>
        </p:nvSpPr>
        <p:spPr bwMode="auto">
          <a:xfrm>
            <a:off x="3749319" y="145045"/>
            <a:ext cx="797269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en-US" altLang="en-VN" sz="4000" b="1">
                <a:solidFill>
                  <a:srgbClr val="0000CC"/>
                </a:solidFill>
                <a:latin typeface="Times New Roman" panose="02020603050405020304" pitchFamily="18" charset="0"/>
                <a:cs typeface="Times New Roman" panose="02020603050405020304" pitchFamily="18" charset="0"/>
              </a:rPr>
              <a:t>1.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lang="en-US" altLang="en-VN"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88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1C10CD-DCEC-2445-AD07-FDF76B58F6A8}"/>
              </a:ext>
            </a:extLst>
          </p:cNvPr>
          <p:cNvGrpSpPr/>
          <p:nvPr/>
        </p:nvGrpSpPr>
        <p:grpSpPr>
          <a:xfrm>
            <a:off x="7043357" y="1050576"/>
            <a:ext cx="5111750" cy="5720392"/>
            <a:chOff x="7043357" y="1050576"/>
            <a:chExt cx="5111750" cy="5720392"/>
          </a:xfrm>
        </p:grpSpPr>
        <p:sp>
          <p:nvSpPr>
            <p:cNvPr id="26" name="AutoShape 3">
              <a:extLst>
                <a:ext uri="{FF2B5EF4-FFF2-40B4-BE49-F238E27FC236}">
                  <a16:creationId xmlns:a16="http://schemas.microsoft.com/office/drawing/2014/main" id="{251F01F2-F38E-874C-AA97-06378A4179BF}"/>
                </a:ext>
              </a:extLst>
            </p:cNvPr>
            <p:cNvSpPr>
              <a:spLocks noChangeArrowheads="1"/>
            </p:cNvSpPr>
            <p:nvPr/>
          </p:nvSpPr>
          <p:spPr bwMode="auto">
            <a:xfrm>
              <a:off x="7043357" y="1050576"/>
              <a:ext cx="5111750" cy="1584325"/>
            </a:xfrm>
            <a:prstGeom prst="roundRect">
              <a:avLst>
                <a:gd name="adj" fmla="val 16667"/>
              </a:avLst>
            </a:prstGeom>
            <a:solidFill>
              <a:schemeClr val="accent2">
                <a:lumMod val="20000"/>
                <a:lumOff val="80000"/>
              </a:schemeClr>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Đạo thừa tuyên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 ti    Thừa ti    Hiến ti </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AutoShape 4">
              <a:extLst>
                <a:ext uri="{FF2B5EF4-FFF2-40B4-BE49-F238E27FC236}">
                  <a16:creationId xmlns:a16="http://schemas.microsoft.com/office/drawing/2014/main" id="{5B044193-C0F6-104D-BF13-8A05129C5336}"/>
                </a:ext>
              </a:extLst>
            </p:cNvPr>
            <p:cNvSpPr>
              <a:spLocks noChangeArrowheads="1"/>
            </p:cNvSpPr>
            <p:nvPr/>
          </p:nvSpPr>
          <p:spPr bwMode="auto">
            <a:xfrm>
              <a:off x="8019671" y="3234975"/>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Phủ</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AutoShape 5">
              <a:extLst>
                <a:ext uri="{FF2B5EF4-FFF2-40B4-BE49-F238E27FC236}">
                  <a16:creationId xmlns:a16="http://schemas.microsoft.com/office/drawing/2014/main" id="{73901E6F-7148-1348-9C1E-AFE15C188AA4}"/>
                </a:ext>
              </a:extLst>
            </p:cNvPr>
            <p:cNvSpPr>
              <a:spLocks noChangeArrowheads="1"/>
            </p:cNvSpPr>
            <p:nvPr/>
          </p:nvSpPr>
          <p:spPr bwMode="auto">
            <a:xfrm>
              <a:off x="8019671" y="4458937"/>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Huyện (Châu)</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AutoShape 6">
              <a:extLst>
                <a:ext uri="{FF2B5EF4-FFF2-40B4-BE49-F238E27FC236}">
                  <a16:creationId xmlns:a16="http://schemas.microsoft.com/office/drawing/2014/main" id="{96DF3C67-407D-B646-A33B-82E201EC3332}"/>
                </a:ext>
              </a:extLst>
            </p:cNvPr>
            <p:cNvSpPr>
              <a:spLocks noChangeArrowheads="1"/>
            </p:cNvSpPr>
            <p:nvPr/>
          </p:nvSpPr>
          <p:spPr bwMode="auto">
            <a:xfrm>
              <a:off x="8060945" y="5807424"/>
              <a:ext cx="2736850" cy="963544"/>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Xã</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Arrow 138">
              <a:extLst>
                <a:ext uri="{FF2B5EF4-FFF2-40B4-BE49-F238E27FC236}">
                  <a16:creationId xmlns:a16="http://schemas.microsoft.com/office/drawing/2014/main" id="{ACDA0D26-1047-5946-BD12-0653BD7ACC81}"/>
                </a:ext>
              </a:extLst>
            </p:cNvPr>
            <p:cNvSpPr>
              <a:spLocks noChangeShapeType="1"/>
            </p:cNvSpPr>
            <p:nvPr/>
          </p:nvSpPr>
          <p:spPr bwMode="auto">
            <a:xfrm>
              <a:off x="9353171" y="2658713"/>
              <a:ext cx="0" cy="576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Arrow 139">
              <a:extLst>
                <a:ext uri="{FF2B5EF4-FFF2-40B4-BE49-F238E27FC236}">
                  <a16:creationId xmlns:a16="http://schemas.microsoft.com/office/drawing/2014/main" id="{E3FB1301-2468-2041-BE06-37FD4678D0A2}"/>
                </a:ext>
              </a:extLst>
            </p:cNvPr>
            <p:cNvSpPr>
              <a:spLocks noChangeShapeType="1"/>
            </p:cNvSpPr>
            <p:nvPr/>
          </p:nvSpPr>
          <p:spPr bwMode="auto">
            <a:xfrm>
              <a:off x="9353169" y="4027137"/>
              <a:ext cx="0"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Arrow 140">
              <a:extLst>
                <a:ext uri="{FF2B5EF4-FFF2-40B4-BE49-F238E27FC236}">
                  <a16:creationId xmlns:a16="http://schemas.microsoft.com/office/drawing/2014/main" id="{8DF4ADE5-15DE-0549-9CAE-33C332FA5578}"/>
                </a:ext>
              </a:extLst>
            </p:cNvPr>
            <p:cNvSpPr>
              <a:spLocks noChangeShapeType="1"/>
            </p:cNvSpPr>
            <p:nvPr/>
          </p:nvSpPr>
          <p:spPr bwMode="auto">
            <a:xfrm>
              <a:off x="9353169" y="5302599"/>
              <a:ext cx="0"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Arrow 141">
              <a:extLst>
                <a:ext uri="{FF2B5EF4-FFF2-40B4-BE49-F238E27FC236}">
                  <a16:creationId xmlns:a16="http://schemas.microsoft.com/office/drawing/2014/main" id="{6096485A-9E88-0D49-AC28-1CBB558E1A73}"/>
                </a:ext>
              </a:extLst>
            </p:cNvPr>
            <p:cNvSpPr>
              <a:spLocks noChangeShapeType="1"/>
            </p:cNvSpPr>
            <p:nvPr/>
          </p:nvSpPr>
          <p:spPr bwMode="auto">
            <a:xfrm flipH="1">
              <a:off x="9353169" y="1722088"/>
              <a:ext cx="2"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4" name="Arrow 142">
              <a:extLst>
                <a:ext uri="{FF2B5EF4-FFF2-40B4-BE49-F238E27FC236}">
                  <a16:creationId xmlns:a16="http://schemas.microsoft.com/office/drawing/2014/main" id="{F7D4707F-667D-9C4F-905D-62EF91CA6B1E}"/>
                </a:ext>
              </a:extLst>
            </p:cNvPr>
            <p:cNvSpPr>
              <a:spLocks noChangeShapeType="1"/>
            </p:cNvSpPr>
            <p:nvPr/>
          </p:nvSpPr>
          <p:spPr bwMode="auto">
            <a:xfrm flipH="1">
              <a:off x="8019671" y="1722088"/>
              <a:ext cx="1333500"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5" name="Arrow 143">
              <a:extLst>
                <a:ext uri="{FF2B5EF4-FFF2-40B4-BE49-F238E27FC236}">
                  <a16:creationId xmlns:a16="http://schemas.microsoft.com/office/drawing/2014/main" id="{BA9A7AD4-D584-CB46-9C0A-2782F6CE0476}"/>
                </a:ext>
              </a:extLst>
            </p:cNvPr>
            <p:cNvSpPr>
              <a:spLocks noChangeShapeType="1"/>
            </p:cNvSpPr>
            <p:nvPr/>
          </p:nvSpPr>
          <p:spPr bwMode="auto">
            <a:xfrm>
              <a:off x="9353170" y="1722088"/>
              <a:ext cx="1444625" cy="2873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491EABED-AAA7-3D40-989B-A0BA0F652C23}"/>
              </a:ext>
            </a:extLst>
          </p:cNvPr>
          <p:cNvGrpSpPr/>
          <p:nvPr/>
        </p:nvGrpSpPr>
        <p:grpSpPr>
          <a:xfrm>
            <a:off x="8480789" y="0"/>
            <a:ext cx="3674318" cy="862053"/>
            <a:chOff x="8480789" y="0"/>
            <a:chExt cx="3674318" cy="862053"/>
          </a:xfrm>
        </p:grpSpPr>
        <p:sp>
          <p:nvSpPr>
            <p:cNvPr id="3" name="Pentagon 2">
              <a:extLst>
                <a:ext uri="{FF2B5EF4-FFF2-40B4-BE49-F238E27FC236}">
                  <a16:creationId xmlns:a16="http://schemas.microsoft.com/office/drawing/2014/main" id="{547BDB04-4539-754C-B8CC-022BDB083462}"/>
                </a:ext>
              </a:extLst>
            </p:cNvPr>
            <p:cNvSpPr/>
            <p:nvPr/>
          </p:nvSpPr>
          <p:spPr>
            <a:xfrm>
              <a:off x="8480789" y="0"/>
              <a:ext cx="3674318" cy="8620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6" name="Rectangle 35">
              <a:extLst>
                <a:ext uri="{FF2B5EF4-FFF2-40B4-BE49-F238E27FC236}">
                  <a16:creationId xmlns:a16="http://schemas.microsoft.com/office/drawing/2014/main" id="{00C87797-486C-C54D-B076-C8A738AF4FE0}"/>
                </a:ext>
              </a:extLst>
            </p:cNvPr>
            <p:cNvSpPr/>
            <p:nvPr/>
          </p:nvSpPr>
          <p:spPr>
            <a:xfrm>
              <a:off x="8787018" y="180400"/>
              <a:ext cx="3207929" cy="584775"/>
            </a:xfrm>
            <a:prstGeom prst="rect">
              <a:avLst/>
            </a:prstGeom>
          </p:spPr>
          <p:txBody>
            <a:bodyPr wrap="none">
              <a:spAutoFit/>
            </a:body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ĐỊA PHƯƠNG</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grpSp>
        <p:nvGrpSpPr>
          <p:cNvPr id="6" name="Group 5">
            <a:extLst>
              <a:ext uri="{FF2B5EF4-FFF2-40B4-BE49-F238E27FC236}">
                <a16:creationId xmlns:a16="http://schemas.microsoft.com/office/drawing/2014/main" id="{0B98ABE8-7352-A44E-9BD6-EF84329184C4}"/>
              </a:ext>
            </a:extLst>
          </p:cNvPr>
          <p:cNvGrpSpPr/>
          <p:nvPr/>
        </p:nvGrpSpPr>
        <p:grpSpPr>
          <a:xfrm>
            <a:off x="0" y="0"/>
            <a:ext cx="3517476" cy="827088"/>
            <a:chOff x="0" y="0"/>
            <a:chExt cx="3517476" cy="827088"/>
          </a:xfrm>
        </p:grpSpPr>
        <p:sp>
          <p:nvSpPr>
            <p:cNvPr id="5" name="Pentagon 4">
              <a:extLst>
                <a:ext uri="{FF2B5EF4-FFF2-40B4-BE49-F238E27FC236}">
                  <a16:creationId xmlns:a16="http://schemas.microsoft.com/office/drawing/2014/main" id="{269BBAF8-D425-3145-A9C4-3C8F38EB3E57}"/>
                </a:ext>
              </a:extLst>
            </p:cNvPr>
            <p:cNvSpPr/>
            <p:nvPr/>
          </p:nvSpPr>
          <p:spPr>
            <a:xfrm flipH="1">
              <a:off x="0" y="0"/>
              <a:ext cx="3517476" cy="82708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7" name="Rectangle 36">
              <a:extLst>
                <a:ext uri="{FF2B5EF4-FFF2-40B4-BE49-F238E27FC236}">
                  <a16:creationId xmlns:a16="http://schemas.microsoft.com/office/drawing/2014/main" id="{2E367CD2-0277-0E4B-88D2-D472E64AEC8B}"/>
                </a:ext>
              </a:extLst>
            </p:cNvPr>
            <p:cNvSpPr/>
            <p:nvPr/>
          </p:nvSpPr>
          <p:spPr>
            <a:xfrm>
              <a:off x="152452" y="107009"/>
              <a:ext cx="336502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TRUNG ƯƠNG</a:t>
              </a:r>
              <a:endParaRPr kumimoji="0" 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 name="Rectangle 1">
            <a:extLst>
              <a:ext uri="{FF2B5EF4-FFF2-40B4-BE49-F238E27FC236}">
                <a16:creationId xmlns:a16="http://schemas.microsoft.com/office/drawing/2014/main" id="{7C49CE8C-749C-FB47-89FD-402765500E84}"/>
              </a:ext>
            </a:extLst>
          </p:cNvPr>
          <p:cNvSpPr/>
          <p:nvPr/>
        </p:nvSpPr>
        <p:spPr>
          <a:xfrm>
            <a:off x="3730771" y="31056"/>
            <a:ext cx="4750018"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SƠ ĐỒ BỘ MÁY</a:t>
            </a:r>
          </a:p>
        </p:txBody>
      </p:sp>
      <p:grpSp>
        <p:nvGrpSpPr>
          <p:cNvPr id="17" name="Group 16">
            <a:extLst>
              <a:ext uri="{FF2B5EF4-FFF2-40B4-BE49-F238E27FC236}">
                <a16:creationId xmlns:a16="http://schemas.microsoft.com/office/drawing/2014/main" id="{CE211A77-0E20-3B44-88B4-377E9886C46F}"/>
              </a:ext>
            </a:extLst>
          </p:cNvPr>
          <p:cNvGrpSpPr/>
          <p:nvPr/>
        </p:nvGrpSpPr>
        <p:grpSpPr>
          <a:xfrm>
            <a:off x="28575" y="1050576"/>
            <a:ext cx="6067425" cy="5702649"/>
            <a:chOff x="28575" y="1050576"/>
            <a:chExt cx="6067425" cy="5702649"/>
          </a:xfrm>
        </p:grpSpPr>
        <p:sp>
          <p:nvSpPr>
            <p:cNvPr id="10" name="AutoShape 4">
              <a:extLst>
                <a:ext uri="{FF2B5EF4-FFF2-40B4-BE49-F238E27FC236}">
                  <a16:creationId xmlns:a16="http://schemas.microsoft.com/office/drawing/2014/main" id="{916C2BCA-A8F1-794F-A671-1E6C13126F3E}"/>
                </a:ext>
              </a:extLst>
            </p:cNvPr>
            <p:cNvSpPr>
              <a:spLocks noChangeArrowheads="1"/>
            </p:cNvSpPr>
            <p:nvPr/>
          </p:nvSpPr>
          <p:spPr bwMode="auto">
            <a:xfrm>
              <a:off x="608012" y="2276475"/>
              <a:ext cx="3951289" cy="56673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Quan đại thần</a:t>
              </a:r>
            </a:p>
          </p:txBody>
        </p:sp>
        <p:sp>
          <p:nvSpPr>
            <p:cNvPr id="11" name="AutoShape 5">
              <a:extLst>
                <a:ext uri="{FF2B5EF4-FFF2-40B4-BE49-F238E27FC236}">
                  <a16:creationId xmlns:a16="http://schemas.microsoft.com/office/drawing/2014/main" id="{CA5FD590-5553-1C4B-A2C2-FF40C8760309}"/>
                </a:ext>
              </a:extLst>
            </p:cNvPr>
            <p:cNvSpPr>
              <a:spLocks noChangeArrowheads="1"/>
            </p:cNvSpPr>
            <p:nvPr/>
          </p:nvSpPr>
          <p:spPr bwMode="auto">
            <a:xfrm>
              <a:off x="74612" y="3441700"/>
              <a:ext cx="5643563" cy="151447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bộ: Binh, Hộ, Hình,</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Công, Lại, Lễ</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AutoShape 6">
              <a:extLst>
                <a:ext uri="{FF2B5EF4-FFF2-40B4-BE49-F238E27FC236}">
                  <a16:creationId xmlns:a16="http://schemas.microsoft.com/office/drawing/2014/main" id="{23395A2A-E060-B842-BD5A-ABEE74950452}"/>
                </a:ext>
              </a:extLst>
            </p:cNvPr>
            <p:cNvSpPr>
              <a:spLocks noChangeArrowheads="1"/>
            </p:cNvSpPr>
            <p:nvPr/>
          </p:nvSpPr>
          <p:spPr bwMode="auto">
            <a:xfrm>
              <a:off x="28575" y="5241925"/>
              <a:ext cx="6067425" cy="1511300"/>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 cơ quan chuyên môn: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Hàn lâm viện, Quốc sử viện,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Ngự sử đài</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Arrow 87">
              <a:extLst>
                <a:ext uri="{FF2B5EF4-FFF2-40B4-BE49-F238E27FC236}">
                  <a16:creationId xmlns:a16="http://schemas.microsoft.com/office/drawing/2014/main" id="{4A706606-55BC-354B-8C96-E66020F3319D}"/>
                </a:ext>
              </a:extLst>
            </p:cNvPr>
            <p:cNvSpPr>
              <a:spLocks noChangeShapeType="1"/>
            </p:cNvSpPr>
            <p:nvPr/>
          </p:nvSpPr>
          <p:spPr bwMode="auto">
            <a:xfrm>
              <a:off x="2701130" y="1678781"/>
              <a:ext cx="3969" cy="610393"/>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Arrow 88">
              <a:extLst>
                <a:ext uri="{FF2B5EF4-FFF2-40B4-BE49-F238E27FC236}">
                  <a16:creationId xmlns:a16="http://schemas.microsoft.com/office/drawing/2014/main" id="{5E1C6069-9185-6B4D-B05C-8EA11313E742}"/>
                </a:ext>
              </a:extLst>
            </p:cNvPr>
            <p:cNvSpPr>
              <a:spLocks noChangeShapeType="1"/>
            </p:cNvSpPr>
            <p:nvPr/>
          </p:nvSpPr>
          <p:spPr bwMode="auto">
            <a:xfrm>
              <a:off x="2726530" y="2843213"/>
              <a:ext cx="0" cy="585787"/>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Arrow 89">
              <a:extLst>
                <a:ext uri="{FF2B5EF4-FFF2-40B4-BE49-F238E27FC236}">
                  <a16:creationId xmlns:a16="http://schemas.microsoft.com/office/drawing/2014/main" id="{E0B2DAF0-5993-C24D-9CB2-2A6E9A2ED295}"/>
                </a:ext>
              </a:extLst>
            </p:cNvPr>
            <p:cNvSpPr>
              <a:spLocks noChangeShapeType="1"/>
            </p:cNvSpPr>
            <p:nvPr/>
          </p:nvSpPr>
          <p:spPr bwMode="auto">
            <a:xfrm>
              <a:off x="2726530" y="4956175"/>
              <a:ext cx="0" cy="285750"/>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AutoShape 3">
              <a:extLst>
                <a:ext uri="{FF2B5EF4-FFF2-40B4-BE49-F238E27FC236}">
                  <a16:creationId xmlns:a16="http://schemas.microsoft.com/office/drawing/2014/main" id="{E2E0B5E0-AA31-AC41-9F64-C1AB0B5C9108}"/>
                </a:ext>
              </a:extLst>
            </p:cNvPr>
            <p:cNvSpPr>
              <a:spLocks noChangeArrowheads="1"/>
            </p:cNvSpPr>
            <p:nvPr/>
          </p:nvSpPr>
          <p:spPr bwMode="auto">
            <a:xfrm>
              <a:off x="1892299" y="1050576"/>
              <a:ext cx="1668461" cy="82708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VUA</a:t>
              </a:r>
            </a:p>
          </p:txBody>
        </p:sp>
      </p:grpSp>
      <p:grpSp>
        <p:nvGrpSpPr>
          <p:cNvPr id="16" name="Group 15">
            <a:extLst>
              <a:ext uri="{FF2B5EF4-FFF2-40B4-BE49-F238E27FC236}">
                <a16:creationId xmlns:a16="http://schemas.microsoft.com/office/drawing/2014/main" id="{2AB2391D-D3CE-3148-938F-27A2DDF2ED09}"/>
              </a:ext>
            </a:extLst>
          </p:cNvPr>
          <p:cNvGrpSpPr/>
          <p:nvPr/>
        </p:nvGrpSpPr>
        <p:grpSpPr>
          <a:xfrm>
            <a:off x="1449463" y="-35401"/>
            <a:ext cx="8703733" cy="1117600"/>
            <a:chOff x="2421467" y="-1717027"/>
            <a:chExt cx="8703733" cy="1117600"/>
          </a:xfrm>
        </p:grpSpPr>
        <p:sp>
          <p:nvSpPr>
            <p:cNvPr id="7" name="Terminator 6">
              <a:extLst>
                <a:ext uri="{FF2B5EF4-FFF2-40B4-BE49-F238E27FC236}">
                  <a16:creationId xmlns:a16="http://schemas.microsoft.com/office/drawing/2014/main" id="{26793F6A-326D-4144-A1AB-55DE2E60DBDD}"/>
                </a:ext>
              </a:extLst>
            </p:cNvPr>
            <p:cNvSpPr/>
            <p:nvPr/>
          </p:nvSpPr>
          <p:spPr>
            <a:xfrm>
              <a:off x="2421467" y="-1717027"/>
              <a:ext cx="8703733" cy="1117600"/>
            </a:xfrm>
            <a:prstGeom prst="flowChartTerminato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Rectangle 7">
              <a:extLst>
                <a:ext uri="{FF2B5EF4-FFF2-40B4-BE49-F238E27FC236}">
                  <a16:creationId xmlns:a16="http://schemas.microsoft.com/office/drawing/2014/main" id="{5314FD54-1719-AA48-93AF-6C1954A2239C}"/>
                </a:ext>
              </a:extLst>
            </p:cNvPr>
            <p:cNvSpPr/>
            <p:nvPr/>
          </p:nvSpPr>
          <p:spPr>
            <a:xfrm>
              <a:off x="3062287" y="-1599510"/>
              <a:ext cx="769423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Em có nhận xét gì về bộ máy phong kiến tập quyền thời Lê Sơ? </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223269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1428</Words>
  <Application>Microsoft Macintosh PowerPoint</Application>
  <PresentationFormat>Widescreen</PresentationFormat>
  <Paragraphs>156</Paragraphs>
  <Slides>37</Slides>
  <Notes>9</Notes>
  <HiddenSlides>0</HiddenSlides>
  <MMClips>2</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37</vt:i4>
      </vt:variant>
    </vt:vector>
  </HeadingPairs>
  <TitlesOfParts>
    <vt:vector size="65" baseType="lpstr">
      <vt:lpstr>#9Slide03 Arima Madurai ExtraBo</vt:lpstr>
      <vt:lpstr>#9Slide05 Pattaya</vt:lpstr>
      <vt:lpstr>等线</vt:lpstr>
      <vt:lpstr>微软雅黑</vt:lpstr>
      <vt:lpstr>华康方圆体W7(P)</vt:lpstr>
      <vt:lpstr>小白</vt:lpstr>
      <vt:lpstr>#9Slide07 FS Playlist Caps Caps</vt:lpstr>
      <vt:lpstr>Amatic SC</vt:lpstr>
      <vt:lpstr>Arial</vt:lpstr>
      <vt:lpstr>Calibri</vt:lpstr>
      <vt:lpstr>Calibri Light</vt:lpstr>
      <vt:lpstr>Garamond</vt:lpstr>
      <vt:lpstr>Livvic</vt:lpstr>
      <vt:lpstr>Nunito</vt:lpstr>
      <vt:lpstr>Nunito SemiBold</vt:lpstr>
      <vt:lpstr>Open Sans</vt:lpstr>
      <vt:lpstr>PT Serif</vt:lpstr>
      <vt:lpstr>Roboto Condensed Light</vt:lpstr>
      <vt:lpstr>Tahoma</vt:lpstr>
      <vt:lpstr>Times New Roman</vt:lpstr>
      <vt:lpstr>1_Office Theme</vt:lpstr>
      <vt:lpstr>自定义设计方案</vt:lpstr>
      <vt:lpstr>Curio template</vt:lpstr>
      <vt:lpstr>2_Office Theme</vt:lpstr>
      <vt:lpstr>4_Office Theme</vt:lpstr>
      <vt:lpstr>5_Office Theme</vt:lpstr>
      <vt:lpstr>1_Lección de Historia de España by Slidesgo</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Chính sách “ngụ binh ư nông”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Hải Ngân Đinh</cp:lastModifiedBy>
  <cp:revision>4</cp:revision>
  <dcterms:created xsi:type="dcterms:W3CDTF">2022-10-02T15:05:16Z</dcterms:created>
  <dcterms:modified xsi:type="dcterms:W3CDTF">2024-01-24T13:21:19Z</dcterms:modified>
</cp:coreProperties>
</file>