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  <p:sldMasterId id="2147483668" r:id="rId3"/>
    <p:sldMasterId id="2147483680" r:id="rId4"/>
    <p:sldMasterId id="2147483693" r:id="rId5"/>
  </p:sldMasterIdLst>
  <p:notesMasterIdLst>
    <p:notesMasterId r:id="rId40"/>
  </p:notesMasterIdLst>
  <p:sldIdLst>
    <p:sldId id="476" r:id="rId6"/>
    <p:sldId id="477" r:id="rId7"/>
    <p:sldId id="698" r:id="rId8"/>
    <p:sldId id="256" r:id="rId9"/>
    <p:sldId id="699" r:id="rId10"/>
    <p:sldId id="287" r:id="rId11"/>
    <p:sldId id="293" r:id="rId12"/>
    <p:sldId id="288" r:id="rId13"/>
    <p:sldId id="701" r:id="rId14"/>
    <p:sldId id="259" r:id="rId15"/>
    <p:sldId id="290" r:id="rId16"/>
    <p:sldId id="295" r:id="rId17"/>
    <p:sldId id="291" r:id="rId18"/>
    <p:sldId id="289" r:id="rId19"/>
    <p:sldId id="261" r:id="rId20"/>
    <p:sldId id="292" r:id="rId21"/>
    <p:sldId id="706" r:id="rId22"/>
    <p:sldId id="702" r:id="rId23"/>
    <p:sldId id="263" r:id="rId24"/>
    <p:sldId id="703" r:id="rId25"/>
    <p:sldId id="704" r:id="rId26"/>
    <p:sldId id="311" r:id="rId27"/>
    <p:sldId id="705" r:id="rId28"/>
    <p:sldId id="310" r:id="rId29"/>
    <p:sldId id="471" r:id="rId30"/>
    <p:sldId id="473" r:id="rId31"/>
    <p:sldId id="273" r:id="rId32"/>
    <p:sldId id="274" r:id="rId33"/>
    <p:sldId id="278" r:id="rId34"/>
    <p:sldId id="275" r:id="rId35"/>
    <p:sldId id="277" r:id="rId36"/>
    <p:sldId id="472" r:id="rId37"/>
    <p:sldId id="475" r:id="rId38"/>
    <p:sldId id="279" r:id="rId39"/>
  </p:sldIdLst>
  <p:sldSz cx="9144000" cy="5143500" type="screen16x9"/>
  <p:notesSz cx="6858000" cy="9144000"/>
  <p:embeddedFontLst>
    <p:embeddedFont>
      <p:font typeface="Livvic" pitchFamily="2" charset="77"/>
      <p:regular r:id="rId41"/>
      <p:bold r:id="rId42"/>
      <p:italic r:id="rId43"/>
      <p:boldItalic r:id="rId44"/>
    </p:embeddedFont>
    <p:embeddedFont>
      <p:font typeface="Livvic Light" panose="020F0302020204030204" pitchFamily="34" charset="0"/>
      <p:regular r:id="rId45"/>
      <p:italic r:id="rId46"/>
    </p:embeddedFont>
    <p:embeddedFont>
      <p:font typeface="Livvic SemiBold" panose="020F0502020204030204" pitchFamily="34" charset="0"/>
      <p:regular r:id="rId47"/>
      <p:bold r:id="rId48"/>
      <p:italic r:id="rId49"/>
      <p:boldItalic r:id="rId50"/>
    </p:embeddedFont>
    <p:embeddedFont>
      <p:font typeface="Oswald" pitchFamily="2" charset="77"/>
      <p:regular r:id="rId51"/>
      <p:bold r:id="rId52"/>
    </p:embeddedFont>
    <p:embeddedFont>
      <p:font typeface="Rajdhani" panose="020F0502020204030204" pitchFamily="34" charset="0"/>
      <p:regular r:id="rId53"/>
      <p:bold r:id="rId54"/>
      <p:italic r:id="rId55"/>
      <p:boldItalic r:id="rId56"/>
    </p:embeddedFont>
    <p:embeddedFont>
      <p:font typeface="Redressed" panose="020F0502020204030204" pitchFamily="34" charset="0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Tinos" panose="020F050202020403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FC2D04-F4CE-4E8E-9629-10D85D4C8C2E}">
  <a:tblStyle styleId="{F6FC2D04-F4CE-4E8E-9629-10D85D4C8C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99"/>
  </p:normalViewPr>
  <p:slideViewPr>
    <p:cSldViewPr snapToGrid="0" snapToObjects="1" showGuides="1">
      <p:cViewPr varScale="1">
        <p:scale>
          <a:sx n="135" d="100"/>
          <a:sy n="135" d="100"/>
        </p:scale>
        <p:origin x="632" y="168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346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57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136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288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2344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059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919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77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9112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9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72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64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9369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378" lvl="1" indent="-39369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566" lvl="2" indent="-39369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754" lvl="3" indent="-39369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5943" lvl="4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132" lvl="5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320" lvl="6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509" lvl="7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697" lvl="8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5154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6166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5458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7121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72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96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334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93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66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0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47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42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1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70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47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971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04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697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3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36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24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96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06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07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18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408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674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270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31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119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975026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95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17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998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476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97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56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84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065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7" r:id="rId6"/>
    <p:sldLayoutId id="2147483692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6298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7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24/01/2024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4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729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gif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15.xml"/><Relationship Id="rId7" Type="http://schemas.openxmlformats.org/officeDocument/2006/relationships/slide" Target="slide28.xml"/><Relationship Id="rId12" Type="http://schemas.openxmlformats.org/officeDocument/2006/relationships/image" Target="../media/image4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7.xml"/><Relationship Id="rId11" Type="http://schemas.openxmlformats.org/officeDocument/2006/relationships/image" Target="../media/image41.gif"/><Relationship Id="rId5" Type="http://schemas.openxmlformats.org/officeDocument/2006/relationships/image" Target="../media/image40.png"/><Relationship Id="rId15" Type="http://schemas.openxmlformats.org/officeDocument/2006/relationships/slide" Target="slide8.xml"/><Relationship Id="rId10" Type="http://schemas.openxmlformats.org/officeDocument/2006/relationships/slide" Target="slide31.xml"/><Relationship Id="rId4" Type="http://schemas.openxmlformats.org/officeDocument/2006/relationships/image" Target="../media/image39.png"/><Relationship Id="rId9" Type="http://schemas.openxmlformats.org/officeDocument/2006/relationships/slide" Target="slide30.xml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slide" Target="slide26.xml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7.png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6.xml"/><Relationship Id="rId3" Type="http://schemas.openxmlformats.org/officeDocument/2006/relationships/audio" Target="../media/audio5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audio" Target="../media/audio5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7.png"/><Relationship Id="rId1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4793">
            <a:off x="-536377" y="22142"/>
            <a:ext cx="3571384" cy="3577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297614" y="43722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 ĐỘNG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1D141E-55D6-734E-BAD4-788EC964449C}"/>
              </a:ext>
            </a:extLst>
          </p:cNvPr>
          <p:cNvGrpSpPr/>
          <p:nvPr/>
        </p:nvGrpSpPr>
        <p:grpSpPr>
          <a:xfrm>
            <a:off x="2123768" y="1671484"/>
            <a:ext cx="5182962" cy="1848464"/>
            <a:chOff x="2123768" y="1671484"/>
            <a:chExt cx="5182962" cy="18484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Terminator 2">
              <a:extLst>
                <a:ext uri="{FF2B5EF4-FFF2-40B4-BE49-F238E27FC236}">
                  <a16:creationId xmlns:a16="http://schemas.microsoft.com/office/drawing/2014/main" id="{EB884ECC-F2BA-9B4E-BDEB-F11E58271EBC}"/>
                </a:ext>
              </a:extLst>
            </p:cNvPr>
            <p:cNvSpPr/>
            <p:nvPr/>
          </p:nvSpPr>
          <p:spPr>
            <a:xfrm>
              <a:off x="2123768" y="1671484"/>
              <a:ext cx="5182962" cy="1848464"/>
            </a:xfrm>
            <a:prstGeom prst="flowChartTerminator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E5EF66-C4DF-7045-810C-9E593E294FA7}"/>
                </a:ext>
              </a:extLst>
            </p:cNvPr>
            <p:cNvSpPr txBox="1"/>
            <p:nvPr/>
          </p:nvSpPr>
          <p:spPr>
            <a:xfrm>
              <a:off x="2297614" y="1838620"/>
              <a:ext cx="50091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đoạn nhạc sau và cho biết tên bài hịch và do ai soạn?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A069A6-3014-624E-8354-94D2DD88E2E0}"/>
              </a:ext>
            </a:extLst>
          </p:cNvPr>
          <p:cNvSpPr/>
          <p:nvPr/>
        </p:nvSpPr>
        <p:spPr>
          <a:xfrm>
            <a:off x="1135280" y="0"/>
            <a:ext cx="734569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3FF54AA-ECBF-4948-BB0C-F8834033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95" y="554395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9ABE7-CF93-6D40-99AC-821289804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76" y="414338"/>
            <a:ext cx="2019718" cy="36032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011D22-055E-104E-9E3C-04ECBD376711}"/>
              </a:ext>
            </a:extLst>
          </p:cNvPr>
          <p:cNvSpPr/>
          <p:nvPr/>
        </p:nvSpPr>
        <p:spPr>
          <a:xfrm>
            <a:off x="1135280" y="3995011"/>
            <a:ext cx="2019718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55DB40-2562-F441-ACFB-018D3125402D}"/>
              </a:ext>
            </a:extLst>
          </p:cNvPr>
          <p:cNvSpPr/>
          <p:nvPr/>
        </p:nvSpPr>
        <p:spPr>
          <a:xfrm>
            <a:off x="3562325" y="4021015"/>
            <a:ext cx="2717399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Văn Hổ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4C53FC-4D9F-3B4C-9AB8-3A3C1CD55454}"/>
              </a:ext>
            </a:extLst>
          </p:cNvPr>
          <p:cNvSpPr/>
          <p:nvPr/>
        </p:nvSpPr>
        <p:spPr>
          <a:xfrm>
            <a:off x="6434719" y="4035763"/>
            <a:ext cx="2046252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C22F03-1C80-6B4F-A179-BA1637A0F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859"/>
          <a:stretch/>
        </p:blipFill>
        <p:spPr>
          <a:xfrm>
            <a:off x="3562325" y="532221"/>
            <a:ext cx="2142251" cy="346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2577F-471A-A241-886F-B1A79217C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999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C4AFDD1-BC61-5C40-AD8B-99D0DFB8A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713672" y="403659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ED1B0-C55D-774E-93B9-A6F6EF563ADC}"/>
              </a:ext>
            </a:extLst>
          </p:cNvPr>
          <p:cNvSpPr txBox="1"/>
          <p:nvPr/>
        </p:nvSpPr>
        <p:spPr>
          <a:xfrm>
            <a:off x="5741579" y="3480493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vạn quân đánh Đại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38955-FE8F-5144-933D-06DE4FA27390}"/>
              </a:ext>
            </a:extLst>
          </p:cNvPr>
          <p:cNvSpPr txBox="1"/>
          <p:nvPr/>
        </p:nvSpPr>
        <p:spPr>
          <a:xfrm>
            <a:off x="1307806" y="3480493"/>
            <a:ext cx="405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chiến thuyền.</a:t>
            </a:r>
          </a:p>
        </p:txBody>
      </p:sp>
      <p:pic>
        <p:nvPicPr>
          <p:cNvPr id="6" name="Picture 6" descr="Wounded Wretch - MoonMana">
            <a:extLst>
              <a:ext uri="{FF2B5EF4-FFF2-40B4-BE49-F238E27FC236}">
                <a16:creationId xmlns:a16="http://schemas.microsoft.com/office/drawing/2014/main" id="{99AB3189-E2B6-7E45-980B-22AAF4D0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942" y="403659"/>
            <a:ext cx="3682851" cy="32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2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EB7BE-0BE8-3D40-AE16-0838B210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F971A-7E49-9745-B2BB-A8F010AC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820" cy="5143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7D10C8-B3C3-924A-8049-BA842F0F445A}"/>
              </a:ext>
            </a:extLst>
          </p:cNvPr>
          <p:cNvSpPr/>
          <p:nvPr/>
        </p:nvSpPr>
        <p:spPr>
          <a:xfrm>
            <a:off x="4457700" y="0"/>
            <a:ext cx="4686300" cy="8429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 ảnh quân Nguyên sang xâm lược nước ta</a:t>
            </a:r>
          </a:p>
        </p:txBody>
      </p:sp>
    </p:spTree>
    <p:extLst>
      <p:ext uri="{BB962C8B-B14F-4D97-AF65-F5344CB8AC3E}">
        <p14:creationId xmlns:p14="http://schemas.microsoft.com/office/powerpoint/2010/main" val="28289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1743854"/>
            <a:chOff x="3750364" y="1656522"/>
            <a:chExt cx="4552628" cy="174385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1743854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823251" y="1830377"/>
              <a:ext cx="44068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“Không được cho Giao Chỉ là nước nhỏ mà khinh thường”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93A1-4B3B-EC42-85BE-D293131AFC3A}"/>
              </a:ext>
            </a:extLst>
          </p:cNvPr>
          <p:cNvSpPr txBox="1"/>
          <p:nvPr/>
        </p:nvSpPr>
        <p:spPr>
          <a:xfrm>
            <a:off x="1354161" y="2930609"/>
            <a:ext cx="4232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lời căn dặn của Hốt Tất Liệt với Thoát Hoan?</a:t>
            </a:r>
          </a:p>
        </p:txBody>
      </p:sp>
    </p:spTree>
    <p:extLst>
      <p:ext uri="{BB962C8B-B14F-4D97-AF65-F5344CB8AC3E}">
        <p14:creationId xmlns:p14="http://schemas.microsoft.com/office/powerpoint/2010/main" val="111939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Who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3916350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lãnh đạo cuộc kháng chiến?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25" y="1049950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6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603349"/>
            <a:ext cx="7260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 lãnh đạo cuộc kháng chiến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4345F9-ED87-6B4D-B059-CF2104990498}"/>
              </a:ext>
            </a:extLst>
          </p:cNvPr>
          <p:cNvSpPr/>
          <p:nvPr/>
        </p:nvSpPr>
        <p:spPr>
          <a:xfrm>
            <a:off x="1244576" y="1380322"/>
            <a:ext cx="4436269" cy="2062103"/>
          </a:xfrm>
          <a:prstGeom prst="rect">
            <a:avLst/>
          </a:prstGeom>
          <a:solidFill>
            <a:srgbClr val="FFFF00">
              <a:alpha val="4892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có nhận xét gì về câu nói của Trần Hưng Đạo với vua Trần câu "Thế giặc năm nay dễ phá"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D05D1-11DC-6C47-B389-28C2CD488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5695133" y="1014414"/>
            <a:ext cx="2837200" cy="3525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503337"/>
            <a:ext cx="7555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Trần khẩn trương chuẩn bị kháng chiến.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23836-5779-3C42-9CB5-3333ABC9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233396" y="1070668"/>
            <a:ext cx="1941124" cy="288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92435-DD41-5646-B6FF-6793CBB2C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93" b="35980"/>
          <a:stretch/>
        </p:blipFill>
        <p:spPr>
          <a:xfrm>
            <a:off x="5969482" y="1088112"/>
            <a:ext cx="2560156" cy="2784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3EC3FE-7DF2-D34D-BB53-5BE9DBB1BCFF}"/>
              </a:ext>
            </a:extLst>
          </p:cNvPr>
          <p:cNvSpPr/>
          <p:nvPr/>
        </p:nvSpPr>
        <p:spPr>
          <a:xfrm>
            <a:off x="6582895" y="3901840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919D74-0AB2-4147-96C3-0DEA4F6A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01" y="1155714"/>
            <a:ext cx="1885910" cy="27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E6591F-E67E-A546-9129-094A38F3E107}"/>
              </a:ext>
            </a:extLst>
          </p:cNvPr>
          <p:cNvSpPr/>
          <p:nvPr/>
        </p:nvSpPr>
        <p:spPr>
          <a:xfrm>
            <a:off x="3849903" y="3872589"/>
            <a:ext cx="1858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A0482-BE36-944F-AFF6-8FC7BC1FE13E}"/>
              </a:ext>
            </a:extLst>
          </p:cNvPr>
          <p:cNvSpPr/>
          <p:nvPr/>
        </p:nvSpPr>
        <p:spPr>
          <a:xfrm>
            <a:off x="1244576" y="3930415"/>
            <a:ext cx="1944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</p:spTree>
    <p:extLst>
      <p:ext uri="{BB962C8B-B14F-4D97-AF65-F5344CB8AC3E}">
        <p14:creationId xmlns:p14="http://schemas.microsoft.com/office/powerpoint/2010/main" val="240330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0" y="19194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chống quân Nguyên năm 1287 – 1288.</a:t>
            </a:r>
            <a:endParaRPr kumimoji="0" lang="en-VN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6535C-0C95-BF6D-D798-02796FAAE0A1}"/>
              </a:ext>
            </a:extLst>
          </p:cNvPr>
          <p:cNvSpPr txBox="1"/>
          <p:nvPr/>
        </p:nvSpPr>
        <p:spPr>
          <a:xfrm>
            <a:off x="0" y="77085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Sau hai lần thất bại vua Nguyên tiếp tục cử Thoát Hoan chỉ huy quân tấn công Đại Việt lần thứ ba.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0CE84-6262-6973-D1C8-7354692AF1F2}"/>
              </a:ext>
            </a:extLst>
          </p:cNvPr>
          <p:cNvSpPr txBox="1"/>
          <p:nvPr/>
        </p:nvSpPr>
        <p:spPr>
          <a:xfrm>
            <a:off x="0" y="17909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oán được dã tâm và ý đồ xâm lược của kẻ thù nhà trên tích cực ngày đêm chuẩn bị kháng chiến.</a:t>
            </a:r>
          </a:p>
        </p:txBody>
      </p:sp>
    </p:spTree>
    <p:extLst>
      <p:ext uri="{BB962C8B-B14F-4D97-AF65-F5344CB8AC3E}">
        <p14:creationId xmlns:p14="http://schemas.microsoft.com/office/powerpoint/2010/main" val="3865359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ở đâu?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1859332" y="1003394"/>
            <a:ext cx="2151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09525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9598AB-354D-3346-8628-74DE5EE2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134695" y="1048491"/>
            <a:ext cx="2476179" cy="3452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25AF0A-A865-E248-8DC9-CF2D95DC7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62"/>
          <a:stretch/>
        </p:blipFill>
        <p:spPr>
          <a:xfrm>
            <a:off x="5989156" y="1183432"/>
            <a:ext cx="2468658" cy="33171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ADD89C-EF83-2A4C-ABAF-440C22424885}"/>
              </a:ext>
            </a:extLst>
          </p:cNvPr>
          <p:cNvSpPr/>
          <p:nvPr/>
        </p:nvSpPr>
        <p:spPr>
          <a:xfrm>
            <a:off x="1590749" y="588037"/>
            <a:ext cx="20457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31B61A-C971-FD4B-A007-C74D861E5F7A}"/>
              </a:ext>
            </a:extLst>
          </p:cNvPr>
          <p:cNvSpPr/>
          <p:nvPr/>
        </p:nvSpPr>
        <p:spPr>
          <a:xfrm>
            <a:off x="5715639" y="598656"/>
            <a:ext cx="29578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A31287-AC60-EA49-AEFC-25AF7546B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06" y="2476296"/>
            <a:ext cx="2295250" cy="1973787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46C0E0A-26F7-C542-8F58-B6F7C29A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55" y="696169"/>
            <a:ext cx="1623084" cy="17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C2D82F-1F4B-4345-A92C-80C02DDDC126}"/>
              </a:ext>
            </a:extLst>
          </p:cNvPr>
          <p:cNvSpPr/>
          <p:nvPr/>
        </p:nvSpPr>
        <p:spPr>
          <a:xfrm>
            <a:off x="257412" y="505800"/>
            <a:ext cx="649256" cy="41319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6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en-US" sz="66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ầ</a:t>
            </a:r>
            <a:r>
              <a:rPr lang="en-US" sz="6600" b="1" kern="1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US" sz="66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(t3)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BB5B9-6591-4BDF-3093-D34AE614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A59504E-CC82-85F9-1933-35BC5DDD2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938" y="1176704"/>
            <a:ext cx="914400" cy="914400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5BD5A58-6757-345B-CCD7-5DD5EF75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5538" y="2702902"/>
            <a:ext cx="914400" cy="914400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6AA5AFC-7AE5-4AE7-EF80-C6339CB87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1154" y="2310912"/>
            <a:ext cx="914400" cy="914400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D1AAB128-5B2A-D70B-DC2D-346DC642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54" y="2514600"/>
            <a:ext cx="914400" cy="914400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68C73702-1FE4-727F-8746-F150B8CC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9907" y="3225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368448" y="1104097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How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4425978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như thế nào? </a:t>
            </a:r>
          </a:p>
          <a:p>
            <a:pPr marL="38100" indent="0" algn="ctr" defTabSz="685800">
              <a:buClrTx/>
              <a:buNone/>
            </a:pPr>
            <a:r>
              <a:rPr lang="vi-VN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08" y="1033153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8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08A10-84DF-3646-9872-2BEA457C1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" t="2116" r="1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6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0" y="19194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chống quân Nguyên năm 1287 – 1288.</a:t>
            </a:r>
            <a:endParaRPr lang="en-VN" sz="11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5971A-9DD5-20CD-A184-0E2434C34948}"/>
              </a:ext>
            </a:extLst>
          </p:cNvPr>
          <p:cNvSpPr txBox="1"/>
          <p:nvPr/>
        </p:nvSpPr>
        <p:spPr>
          <a:xfrm>
            <a:off x="-211015" y="137189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Cuối năm 1287 quân Nguyên ồ ạt tấn công Đại Việt. Quân dân nhà Trần đã tổ chức đánh chặn các hướng tấn công của quân Nguyên.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FFFC5-EE6C-250B-E781-2B983895EA31}"/>
              </a:ext>
            </a:extLst>
          </p:cNvPr>
          <p:cNvSpPr txBox="1"/>
          <p:nvPr/>
        </p:nvSpPr>
        <p:spPr>
          <a:xfrm>
            <a:off x="-140676" y="341362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Với những chiến thắng tiêu biểu ở Vân Đồn và sông Bạch Đằng đã quét sách quân Nguyên ra khỏi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60964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490248" y="658237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1796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đánh giặc của nhà Trần lần 3? Có gì giống và khác so với hai lần trước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1594604" y="1676862"/>
            <a:ext cx="6476004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9147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Chủ trương đánh giặc nào được nhà Trần thực hiện trong cả ba lần kháng chiến chống quân Mông – Nguyên.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477" y="1462009"/>
            <a:ext cx="3888287" cy="694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“vườn không nhà trống”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4283655" cy="7177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 đánh ngay từ khi quân giặc vừa tiến vào nước ta.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0973" y="2315015"/>
            <a:ext cx="3680099" cy="11072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1619" y="2316652"/>
            <a:ext cx="4478645" cy="10799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đoàn thuyền lương của giặc.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2187" y="162557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03020" y="2381980"/>
            <a:ext cx="603402" cy="9865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2431403"/>
            <a:ext cx="603557" cy="9908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1487099"/>
            <a:ext cx="603557" cy="713632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Tướng nào của Mông Cổ chỉ huy 30 vạn quân xâm lược Đại Việt?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462009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6382" y="2744100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81678" y="2747242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 Thai</a:t>
            </a:r>
            <a:endParaRPr lang="vi-VN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7612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3079" y="2769123"/>
            <a:ext cx="603402" cy="952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0" y="2777821"/>
            <a:ext cx="603557" cy="95683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69211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11777" y="394934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7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nên chiến thắng ở Vân Đồn vào cuối năm 1287 là ai?</a:t>
            </a:r>
            <a:endParaRPr lang="vi-VN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0332" y="1462009"/>
            <a:ext cx="4142432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332" y="2393032"/>
            <a:ext cx="4142432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396173"/>
            <a:ext cx="3680099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6525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18055"/>
            <a:ext cx="603402" cy="648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26753"/>
            <a:ext cx="603557" cy="6517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3"/>
            <a:ext cx="603557" cy="651719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Với chiến thắng Bạch Đằng năm 1288, quân ta đã bắt sống tướng nào của quân Nguyên?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610254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613396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2675029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678171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1818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3" y="290885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26" y="28076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75" y="1966383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647254" y="385838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44" y="158124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3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Ý nghĩa của cuộc chiến thắng Bạch Đằng (4-1288)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283" y="1462009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0282" y="2688460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câu trên đúng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2704471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tan ý đồ xâm lược Đại Việt của quân Nguyên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1462009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Thể hiện ý chí quyết chiến, quyết thắng của quân dân nhà Trần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1722958"/>
            <a:ext cx="507692" cy="5731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9536" y="2969981"/>
            <a:ext cx="506944" cy="5699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92" y="176388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26" y="3018515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11776" y="4003201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2441409" y="1676862"/>
            <a:ext cx="4782399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lang="en-US" sz="8625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0329" y="480589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2396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cách đánh giặc trên sông Bạch Đằng 1288 với cách đánh của Ngô Quyền năm 938 và Lê Hoàn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0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35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700" y="1158825"/>
            <a:ext cx="2746650" cy="27466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59" name="Google Shape;259;p35"/>
          <p:cNvSpPr txBox="1">
            <a:spLocks noGrp="1"/>
          </p:cNvSpPr>
          <p:nvPr>
            <p:ph type="ctrTitle" idx="4294967295"/>
          </p:nvPr>
        </p:nvSpPr>
        <p:spPr>
          <a:xfrm>
            <a:off x="1568221" y="175333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DẶN DÒ!!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08765" y="0"/>
            <a:ext cx="5234183" cy="2464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Cuộc kháng chiến chống quân Nguyên năm 1287 – 1288.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87" y="2229170"/>
            <a:ext cx="749465" cy="7494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87" y="3649288"/>
            <a:ext cx="749465" cy="7494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763" y="828366"/>
            <a:ext cx="749465" cy="7494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763" y="2763292"/>
            <a:ext cx="749465" cy="7494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1299018" y="-23830"/>
            <a:ext cx="7587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NHÓM (5W + 1H)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293546" y="958856"/>
            <a:ext cx="3050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 sao lại diễn ra cuộc kháng chiến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 quân Nguyên lần 3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205565" y="4356640"/>
            <a:ext cx="322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lãnh đạo cuộc kháng chiến?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1639823" y="3132802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khi nào?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440520" y="2254897"/>
            <a:ext cx="30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ở đâu?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3889E-A41F-70D8-9540-0885298C510C}"/>
              </a:ext>
            </a:extLst>
          </p:cNvPr>
          <p:cNvSpPr txBox="1"/>
          <p:nvPr/>
        </p:nvSpPr>
        <p:spPr>
          <a:xfrm>
            <a:off x="5169877" y="4228602"/>
            <a:ext cx="3974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như thế nào? </a:t>
            </a:r>
          </a:p>
          <a:p>
            <a:pPr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2EB66-D863-A5CA-F450-BDEEAC6C0FE6}"/>
              </a:ext>
            </a:extLst>
          </p:cNvPr>
          <p:cNvSpPr/>
          <p:nvPr/>
        </p:nvSpPr>
        <p:spPr>
          <a:xfrm>
            <a:off x="-125202" y="913553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4237D-F92D-FB24-A0C4-AA89F0DB779B}"/>
              </a:ext>
            </a:extLst>
          </p:cNvPr>
          <p:cNvSpPr/>
          <p:nvPr/>
        </p:nvSpPr>
        <p:spPr>
          <a:xfrm>
            <a:off x="74373" y="2921109"/>
            <a:ext cx="1495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28966-E124-8DA3-360E-03AA553B6C16}"/>
              </a:ext>
            </a:extLst>
          </p:cNvPr>
          <p:cNvSpPr/>
          <p:nvPr/>
        </p:nvSpPr>
        <p:spPr>
          <a:xfrm>
            <a:off x="84959" y="4356640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9FCB5-B38B-E19D-BA3C-0A84E6947E25}"/>
              </a:ext>
            </a:extLst>
          </p:cNvPr>
          <p:cNvSpPr/>
          <p:nvPr/>
        </p:nvSpPr>
        <p:spPr>
          <a:xfrm>
            <a:off x="5975377" y="1454721"/>
            <a:ext cx="1665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52279-0C7E-C7EE-6FA3-0A58A3648EAB}"/>
              </a:ext>
            </a:extLst>
          </p:cNvPr>
          <p:cNvSpPr/>
          <p:nvPr/>
        </p:nvSpPr>
        <p:spPr>
          <a:xfrm>
            <a:off x="6402437" y="3520716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8124F-9646-7824-F9E3-D64A110B3D60}"/>
              </a:ext>
            </a:extLst>
          </p:cNvPr>
          <p:cNvSpPr/>
          <p:nvPr/>
        </p:nvSpPr>
        <p:spPr>
          <a:xfrm>
            <a:off x="4618814" y="828366"/>
            <a:ext cx="115887" cy="4236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977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lại diễn ra cuộc kháng chiến chống quân Nguyên năm 1287 – 1288.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2051693" y="1003394"/>
            <a:ext cx="17668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2243917"/>
            <a:chOff x="3750364" y="1656522"/>
            <a:chExt cx="4552628" cy="224391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224391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770944" y="1948141"/>
              <a:ext cx="453204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 2 lần thất bại, vua Nguyên tức giận quyết tâm xâm lược nước ta lần thứ 3 để trả thù. Và mở rộng lãnh thổ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1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6118" y="108290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When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502782" y="2358504"/>
            <a:ext cx="2740973" cy="16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khi nào?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5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97042" y="902677"/>
            <a:ext cx="5234183" cy="1901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năm 1287, quân Nguyên ồ ạt tiến vào nước ta.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909</Words>
  <Application>Microsoft Macintosh PowerPoint</Application>
  <PresentationFormat>On-screen Show (16:9)</PresentationFormat>
  <Paragraphs>124</Paragraphs>
  <Slides>34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Times New Roman</vt:lpstr>
      <vt:lpstr>Livvic</vt:lpstr>
      <vt:lpstr>Tinos</vt:lpstr>
      <vt:lpstr>Calibri</vt:lpstr>
      <vt:lpstr>Livvic SemiBold</vt:lpstr>
      <vt:lpstr>Tahoma</vt:lpstr>
      <vt:lpstr>Rajdhani</vt:lpstr>
      <vt:lpstr>Oswald</vt:lpstr>
      <vt:lpstr>Calibri Light</vt:lpstr>
      <vt:lpstr>Arial</vt:lpstr>
      <vt:lpstr>Livvic Light</vt:lpstr>
      <vt:lpstr>Redressed</vt:lpstr>
      <vt:lpstr>Quintus template</vt:lpstr>
      <vt:lpstr>1_Quintus template</vt:lpstr>
      <vt:lpstr>1_Office Theme</vt:lpstr>
      <vt:lpstr>2_Office Theme</vt:lpstr>
      <vt:lpstr>Papyrus History Lesson by Slidesgo</vt:lpstr>
      <vt:lpstr>PowerPoint Presentation</vt:lpstr>
      <vt:lpstr>PowerPoint Presentation</vt:lpstr>
      <vt:lpstr>PowerPoint Presentation</vt:lpstr>
      <vt:lpstr>3. Cuộc kháng chiến chống quân Nguyên năm 1287 – 1288.</vt:lpstr>
      <vt:lpstr>PowerPoint Presentation</vt:lpstr>
      <vt:lpstr>PowerPoint Presentation</vt:lpstr>
      <vt:lpstr>PowerPoint Presentation</vt:lpstr>
      <vt:lpstr>When</vt:lpstr>
      <vt:lpstr>Cuối năm 1287, quân Nguyên ồ ạt tiến vào nước ta. </vt:lpstr>
      <vt:lpstr>PowerPoint Presentation</vt:lpstr>
      <vt:lpstr>PowerPoint Presentation</vt:lpstr>
      <vt:lpstr>PowerPoint Presentation</vt:lpstr>
      <vt:lpstr>PowerPoint Presentation</vt:lpstr>
      <vt:lpstr>Who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</vt:lpstr>
      <vt:lpstr>PowerPoint Presentation</vt:lpstr>
      <vt:lpstr>PowerPoint Presentation</vt:lpstr>
      <vt:lpstr>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Đại Việt dưới thời nhà Trần (tiết 4)</dc:title>
  <cp:lastModifiedBy>Hải Ngân Đinh</cp:lastModifiedBy>
  <cp:revision>14</cp:revision>
  <dcterms:modified xsi:type="dcterms:W3CDTF">2024-01-24T13:17:21Z</dcterms:modified>
</cp:coreProperties>
</file>