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63"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81" r:id="rId20"/>
    <p:sldId id="282" r:id="rId21"/>
    <p:sldId id="283" r:id="rId22"/>
    <p:sldId id="275" r:id="rId23"/>
    <p:sldId id="284" r:id="rId24"/>
    <p:sldId id="276" r:id="rId25"/>
    <p:sldId id="278" r:id="rId26"/>
    <p:sldId id="279"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DD67B2-2FE7-47C2-860E-24A8A9B901D6}"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FE4A08-ED3A-4AAD-9681-DAC9EFD339B4}" type="slidenum">
              <a:rPr lang="en-US" smtClean="0"/>
              <a:t>‹#›</a:t>
            </a:fld>
            <a:endParaRPr lang="en-US"/>
          </a:p>
        </p:txBody>
      </p:sp>
    </p:spTree>
    <p:extLst>
      <p:ext uri="{BB962C8B-B14F-4D97-AF65-F5344CB8AC3E}">
        <p14:creationId xmlns:p14="http://schemas.microsoft.com/office/powerpoint/2010/main" val="252828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11</a:t>
            </a:fld>
            <a:endParaRPr lang="en-US"/>
          </a:p>
        </p:txBody>
      </p:sp>
    </p:spTree>
    <p:extLst>
      <p:ext uri="{BB962C8B-B14F-4D97-AF65-F5344CB8AC3E}">
        <p14:creationId xmlns:p14="http://schemas.microsoft.com/office/powerpoint/2010/main" val="257603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D18127-7474-4ACA-A464-27BB6018A88C}"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2369333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D18127-7474-4ACA-A464-27BB6018A88C}"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311394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D18127-7474-4ACA-A464-27BB6018A88C}"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303209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D18127-7474-4ACA-A464-27BB6018A88C}"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270171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D18127-7474-4ACA-A464-27BB6018A88C}"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33638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18127-7474-4ACA-A464-27BB6018A88C}"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4016621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D18127-7474-4ACA-A464-27BB6018A88C}" type="datetimeFigureOut">
              <a:rPr lang="en-US" smtClean="0"/>
              <a:t>12/10/2021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1319591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D18127-7474-4ACA-A464-27BB6018A88C}" type="datetimeFigureOut">
              <a:rPr lang="en-US" smtClean="0"/>
              <a:t>12/10/2021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4113987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D18127-7474-4ACA-A464-27BB6018A88C}" type="datetimeFigureOut">
              <a:rPr lang="en-US" smtClean="0"/>
              <a:t>12/10/2021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2160579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D18127-7474-4ACA-A464-27BB6018A88C}"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290180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D18127-7474-4ACA-A464-27BB6018A88C}"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D75C9-065A-4AE3-B2B9-5B0BB243FEA5}" type="slidenum">
              <a:rPr lang="en-US" smtClean="0"/>
              <a:t>‹#›</a:t>
            </a:fld>
            <a:endParaRPr lang="en-US"/>
          </a:p>
        </p:txBody>
      </p:sp>
    </p:spTree>
    <p:extLst>
      <p:ext uri="{BB962C8B-B14F-4D97-AF65-F5344CB8AC3E}">
        <p14:creationId xmlns:p14="http://schemas.microsoft.com/office/powerpoint/2010/main" val="2432434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18127-7474-4ACA-A464-27BB6018A88C}" type="datetimeFigureOut">
              <a:rPr lang="en-US" smtClean="0"/>
              <a:t>12/10/2021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D75C9-065A-4AE3-B2B9-5B0BB243FEA5}" type="slidenum">
              <a:rPr lang="en-US" smtClean="0"/>
              <a:t>‹#›</a:t>
            </a:fld>
            <a:endParaRPr lang="en-US"/>
          </a:p>
        </p:txBody>
      </p:sp>
    </p:spTree>
    <p:extLst>
      <p:ext uri="{BB962C8B-B14F-4D97-AF65-F5344CB8AC3E}">
        <p14:creationId xmlns:p14="http://schemas.microsoft.com/office/powerpoint/2010/main" val="558748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0821" y="302296"/>
            <a:ext cx="8313364" cy="523220"/>
          </a:xfrm>
          <a:prstGeom prst="rect">
            <a:avLst/>
          </a:prstGeom>
          <a:solidFill>
            <a:schemeClr val="accent1">
              <a:lumMod val="20000"/>
              <a:lumOff val="80000"/>
            </a:schemeClr>
          </a:solidFill>
        </p:spPr>
        <p:txBody>
          <a:bodyPr wrap="square">
            <a:spAutoFit/>
          </a:bodyPr>
          <a:lstStyle/>
          <a:p>
            <a:pPr algn="ctr"/>
            <a:r>
              <a:rPr lang="vi-VN" sz="2800" b="1" dirty="0">
                <a:solidFill>
                  <a:srgbClr val="002060"/>
                </a:solidFill>
              </a:rPr>
              <a:t>TIẾT 19+20</a:t>
            </a:r>
            <a:r>
              <a:rPr lang="en-US" sz="2800" b="1" dirty="0">
                <a:solidFill>
                  <a:srgbClr val="002060"/>
                </a:solidFill>
              </a:rPr>
              <a:t>+21</a:t>
            </a:r>
            <a:r>
              <a:rPr lang="vi-VN" sz="2800" b="1" dirty="0">
                <a:solidFill>
                  <a:srgbClr val="002060"/>
                </a:solidFill>
              </a:rPr>
              <a:t>. </a:t>
            </a:r>
            <a:r>
              <a:rPr lang="en-US" sz="2800" b="1" dirty="0">
                <a:solidFill>
                  <a:srgbClr val="002060"/>
                </a:solidFill>
              </a:rPr>
              <a:t>BÀI 1</a:t>
            </a:r>
            <a:r>
              <a:rPr lang="vi-VN" sz="2800" b="1" dirty="0">
                <a:solidFill>
                  <a:srgbClr val="002060"/>
                </a:solidFill>
              </a:rPr>
              <a:t>0</a:t>
            </a:r>
            <a:r>
              <a:rPr lang="en-US" sz="2800" b="1" dirty="0">
                <a:solidFill>
                  <a:srgbClr val="002060"/>
                </a:solidFill>
              </a:rPr>
              <a:t>. HY LẠP VÀ LA MÃ CỔ ĐẠI</a:t>
            </a:r>
            <a:endParaRPr lang="en-US" sz="2800" dirty="0">
              <a:solidFill>
                <a:srgbClr val="002060"/>
              </a:solidFill>
            </a:endParaRPr>
          </a:p>
        </p:txBody>
      </p:sp>
      <p:sp>
        <p:nvSpPr>
          <p:cNvPr id="5" name="Rectangle 4"/>
          <p:cNvSpPr/>
          <p:nvPr/>
        </p:nvSpPr>
        <p:spPr>
          <a:xfrm>
            <a:off x="593434" y="1247462"/>
            <a:ext cx="11208328" cy="2308324"/>
          </a:xfrm>
          <a:prstGeom prst="rect">
            <a:avLst/>
          </a:prstGeom>
          <a:solidFill>
            <a:schemeClr val="accent6">
              <a:lumMod val="20000"/>
              <a:lumOff val="80000"/>
            </a:schemeClr>
          </a:solid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50000"/>
              </a:lnSpc>
              <a:tabLst>
                <a:tab pos="180340" algn="l"/>
              </a:tabLst>
            </a:pPr>
            <a:r>
              <a:rPr lang="it-IT"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Mục tiêu bài học</a:t>
            </a:r>
          </a:p>
          <a:p>
            <a:pPr>
              <a:lnSpc>
                <a:spcPct val="150000"/>
              </a:lnSpc>
            </a:pPr>
            <a:r>
              <a:rPr lang="it-IT" sz="2400" dirty="0"/>
              <a:t>- Trình bày điều kiện tự nhiên của Hi Lạp và La Mã cổ đại và ảnh hưởng của điều kiện địa lý tới </a:t>
            </a:r>
            <a:r>
              <a:rPr lang="en-US" sz="2400" dirty="0" err="1"/>
              <a:t>sự</a:t>
            </a:r>
            <a:r>
              <a:rPr lang="en-US" sz="2400" dirty="0"/>
              <a:t> </a:t>
            </a:r>
            <a:r>
              <a:rPr lang="en-US" sz="2400" dirty="0" err="1"/>
              <a:t>phát</a:t>
            </a:r>
            <a:r>
              <a:rPr lang="en-US" sz="2400" dirty="0"/>
              <a:t> </a:t>
            </a:r>
            <a:r>
              <a:rPr lang="en-US" sz="2400" dirty="0" err="1"/>
              <a:t>triển</a:t>
            </a:r>
            <a:r>
              <a:rPr lang="en-US" sz="2400" dirty="0"/>
              <a:t> </a:t>
            </a:r>
            <a:r>
              <a:rPr lang="en-US" sz="2400" dirty="0" err="1"/>
              <a:t>của</a:t>
            </a:r>
            <a:r>
              <a:rPr lang="en-US" sz="2400" dirty="0"/>
              <a:t> Hi </a:t>
            </a:r>
            <a:r>
              <a:rPr lang="en-US" sz="2400" dirty="0" err="1"/>
              <a:t>Lạp</a:t>
            </a:r>
            <a:r>
              <a:rPr lang="en-US" sz="2400" dirty="0"/>
              <a:t>.</a:t>
            </a:r>
          </a:p>
          <a:p>
            <a:pPr>
              <a:lnSpc>
                <a:spcPct val="150000"/>
              </a:lnSpc>
            </a:pPr>
            <a:r>
              <a:rPr lang="it-IT" sz="2400" dirty="0"/>
              <a:t>- Vẽ sơ đồ bộ máy nhà nước thành bang Hi Lạp.</a:t>
            </a:r>
            <a:endParaRPr lang="en-US" sz="2400" dirty="0"/>
          </a:p>
        </p:txBody>
      </p:sp>
      <p:pic>
        <p:nvPicPr>
          <p:cNvPr id="9" name="Picture 2" descr="Bản đồ địa lý La Mã cổ đại"/>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11980"/>
          <a:stretch/>
        </p:blipFill>
        <p:spPr bwMode="auto">
          <a:xfrm>
            <a:off x="318152" y="4322681"/>
            <a:ext cx="2251307" cy="23347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848739" y="4340497"/>
            <a:ext cx="4379314" cy="2299139"/>
          </a:xfrm>
          <a:prstGeom prst="rect">
            <a:avLst/>
          </a:prstGeom>
        </p:spPr>
      </p:pic>
      <p:pic>
        <p:nvPicPr>
          <p:cNvPr id="7" name="Picture 6"/>
          <p:cNvPicPr>
            <a:picLocks noChangeAspect="1"/>
          </p:cNvPicPr>
          <p:nvPr/>
        </p:nvPicPr>
        <p:blipFill>
          <a:blip r:embed="rId4"/>
          <a:stretch>
            <a:fillRect/>
          </a:stretch>
        </p:blipFill>
        <p:spPr>
          <a:xfrm>
            <a:off x="7585710" y="4090016"/>
            <a:ext cx="4398726" cy="25496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99147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4904" y="2642890"/>
            <a:ext cx="4617721" cy="1384995"/>
          </a:xfrm>
          <a:prstGeom prst="rect">
            <a:avLst/>
          </a:prstGeom>
          <a:solidFill>
            <a:schemeClr val="bg1"/>
          </a:solidFill>
        </p:spPr>
        <p:txBody>
          <a:bodyPr wrap="square">
            <a:spAutoFit/>
          </a:bodyPr>
          <a:lstStyle/>
          <a:p>
            <a:r>
              <a:rPr lang="nl-NL" sz="2800" b="1" i="1" dirty="0">
                <a:solidFill>
                  <a:srgbClr val="FF0000"/>
                </a:solidFill>
                <a:latin typeface="Times New Roman" panose="02020603050405020304" pitchFamily="18" charset="0"/>
                <a:cs typeface="Times New Roman" panose="02020603050405020304" pitchFamily="18" charset="0"/>
              </a:rPr>
              <a:t>Điều kiện tự nhiên của La Mã cổ đại có điểm gì giống và khác so với Hy Lạp cổ đại?</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157" name="Picture 13" descr="Appennini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376" y="269973"/>
            <a:ext cx="6622256" cy="614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21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422" y="46936"/>
            <a:ext cx="6411404" cy="1318181"/>
          </a:xfrm>
          <a:prstGeom prst="rect">
            <a:avLst/>
          </a:prstGeom>
          <a:solidFill>
            <a:schemeClr val="accent4">
              <a:lumMod val="20000"/>
              <a:lumOff val="80000"/>
            </a:schemeClr>
          </a:solidFill>
        </p:spPr>
        <p:txBody>
          <a:bodyPr wrap="square" rtlCol="0">
            <a:spAutoFit/>
          </a:bodyPr>
          <a:lstStyle/>
          <a:p>
            <a:pPr algn="just">
              <a:lnSpc>
                <a:spcPct val="150000"/>
              </a:lnSpc>
              <a:spcAft>
                <a:spcPts val="0"/>
              </a:spcAft>
            </a:pPr>
            <a:r>
              <a:rPr lang="it-IT" sz="2800" b="1" dirty="0">
                <a:solidFill>
                  <a:srgbClr val="002060"/>
                </a:solidFill>
                <a:latin typeface="Calibri" panose="020F0502020204030204" pitchFamily="34" charset="0"/>
                <a:ea typeface="Calibri" panose="020F0502020204030204" pitchFamily="34" charset="0"/>
                <a:cs typeface="Calibri" panose="020F0502020204030204" pitchFamily="34" charset="0"/>
              </a:rPr>
              <a:t>2</a:t>
            </a:r>
            <a:r>
              <a:rPr lang="it-IT" sz="2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ea typeface="Calibri" panose="020F0502020204030204" pitchFamily="34" charset="0"/>
                <a:cs typeface="Calibri" panose="020F0502020204030204" pitchFamily="34" charset="0"/>
              </a:rPr>
              <a:t>Nhà nước thành bang và nền dân chủ cổ đại ở Hy Lạp.</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6348" y="1599863"/>
            <a:ext cx="4947925" cy="55955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002060"/>
                </a:solidFill>
              </a:rPr>
              <a:t>Nhiệm</a:t>
            </a:r>
            <a:r>
              <a:rPr lang="en-US" sz="2400" b="1" i="1" dirty="0">
                <a:solidFill>
                  <a:srgbClr val="002060"/>
                </a:solidFill>
              </a:rPr>
              <a:t> </a:t>
            </a:r>
            <a:r>
              <a:rPr lang="en-US" sz="2400" b="1" i="1" dirty="0" err="1">
                <a:solidFill>
                  <a:srgbClr val="002060"/>
                </a:solidFill>
              </a:rPr>
              <a:t>vụ</a:t>
            </a:r>
            <a:r>
              <a:rPr lang="en-US" sz="2400" b="1" i="1" dirty="0">
                <a:solidFill>
                  <a:srgbClr val="002060"/>
                </a:solidFill>
              </a:rPr>
              <a:t> 2 (</a:t>
            </a:r>
            <a:r>
              <a:rPr lang="en-US" sz="2400" b="1" i="1" dirty="0" err="1">
                <a:solidFill>
                  <a:srgbClr val="002060"/>
                </a:solidFill>
              </a:rPr>
              <a:t>làm</a:t>
            </a:r>
            <a:r>
              <a:rPr lang="en-US" sz="2400" b="1" i="1" dirty="0">
                <a:solidFill>
                  <a:srgbClr val="002060"/>
                </a:solidFill>
              </a:rPr>
              <a:t> </a:t>
            </a:r>
            <a:r>
              <a:rPr lang="en-US" sz="2400" b="1" i="1" dirty="0" err="1">
                <a:solidFill>
                  <a:srgbClr val="002060"/>
                </a:solidFill>
              </a:rPr>
              <a:t>việc</a:t>
            </a:r>
            <a:r>
              <a:rPr lang="en-US" sz="2400" b="1" i="1" dirty="0">
                <a:solidFill>
                  <a:srgbClr val="002060"/>
                </a:solidFill>
              </a:rPr>
              <a:t> c</a:t>
            </a:r>
            <a:r>
              <a:rPr lang="vi-VN" sz="2400" b="1" i="1" dirty="0">
                <a:solidFill>
                  <a:srgbClr val="002060"/>
                </a:solidFill>
              </a:rPr>
              <a:t>á nhân</a:t>
            </a:r>
            <a:r>
              <a:rPr lang="en-US" sz="2400" b="1" i="1" dirty="0">
                <a:solidFill>
                  <a:srgbClr val="002060"/>
                </a:solidFill>
              </a:rPr>
              <a:t>)</a:t>
            </a:r>
          </a:p>
        </p:txBody>
      </p:sp>
      <p:sp>
        <p:nvSpPr>
          <p:cNvPr id="7" name="Rectangle 6"/>
          <p:cNvSpPr/>
          <p:nvPr/>
        </p:nvSpPr>
        <p:spPr>
          <a:xfrm>
            <a:off x="148422" y="2239539"/>
            <a:ext cx="6892458" cy="4401205"/>
          </a:xfrm>
          <a:prstGeom prst="rect">
            <a:avLst/>
          </a:prstGeom>
          <a:solidFill>
            <a:schemeClr val="bg1"/>
          </a:solidFill>
          <a:ln>
            <a:noFill/>
          </a:ln>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bang, </a:t>
            </a:r>
            <a:r>
              <a:rPr lang="en-US" sz="2800" dirty="0" err="1">
                <a:solidFill>
                  <a:srgbClr val="FF0000"/>
                </a:solidFill>
                <a:latin typeface="Times New Roman" panose="02020603050405020304" pitchFamily="18" charset="0"/>
                <a:cs typeface="Times New Roman" panose="02020603050405020304" pitchFamily="18" charset="0"/>
              </a:rPr>
              <a:t>kể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bang ở Hi </a:t>
            </a:r>
            <a:r>
              <a:rPr lang="en-US" sz="2800" dirty="0" err="1">
                <a:solidFill>
                  <a:srgbClr val="FF0000"/>
                </a:solidFill>
                <a:latin typeface="Times New Roman" panose="02020603050405020304" pitchFamily="18" charset="0"/>
                <a:cs typeface="Times New Roman" panose="02020603050405020304" pitchFamily="18" charset="0"/>
              </a:rPr>
              <a:t>Lạp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cổ</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đại</a:t>
            </a:r>
            <a:r>
              <a:rPr lang="en-US" sz="2800" dirty="0">
                <a:solidFill>
                  <a:srgbClr val="FF0000"/>
                </a:solidFill>
                <a:latin typeface="Times New Roman" panose="02020603050405020304" pitchFamily="18" charset="0"/>
                <a:cs typeface="Times New Roman" panose="02020603050405020304" pitchFamily="18" charset="0"/>
              </a:rPr>
              <a:t>?</a:t>
            </a:r>
          </a:p>
          <a:p>
            <a:r>
              <a:rPr lang="nl-NL" sz="2800" dirty="0">
                <a:solidFill>
                  <a:srgbClr val="FF0000"/>
                </a:solidFill>
                <a:latin typeface="Times New Roman" panose="02020603050405020304" pitchFamily="18" charset="0"/>
                <a:cs typeface="Times New Roman" panose="02020603050405020304" pitchFamily="18" charset="0"/>
              </a:rPr>
              <a:t>2. Vì sao ở Hy Lạp lại hình thành nhiều nhà nước thành bang?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a:t>
            </a:r>
            <a:r>
              <a:rPr lang="vi-VN" sz="2800" dirty="0">
                <a:latin typeface="Times New Roman" panose="02020603050405020304" pitchFamily="18" charset="0"/>
                <a:cs typeface="Times New Roman" panose="02020603050405020304" pitchFamily="18" charset="0"/>
              </a:rPr>
              <a:t>-ten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a:t>
            </a:r>
          </a:p>
          <a:p>
            <a:r>
              <a:rPr lang="nl-NL" sz="2800" dirty="0">
                <a:latin typeface="Times New Roman" panose="02020603050405020304" pitchFamily="18" charset="0"/>
                <a:cs typeface="Times New Roman" panose="02020603050405020304" pitchFamily="18" charset="0"/>
              </a:rPr>
              <a:t>4. Theo em, ưu điểm, hạn chế của nền dân chủ ở A-ten cổ đại là gì?</a:t>
            </a:r>
            <a:endParaRPr lang="en-US" sz="2800" dirty="0">
              <a:latin typeface="Times New Roman" panose="02020603050405020304" pitchFamily="18" charset="0"/>
              <a:cs typeface="Times New Roman" panose="02020603050405020304" pitchFamily="18" charset="0"/>
            </a:endParaRPr>
          </a:p>
        </p:txBody>
      </p:sp>
      <p:pic>
        <p:nvPicPr>
          <p:cNvPr id="1026" name="Picture 2" descr="Private Site | Englischunterricht, Schulideen, Deutsch unterric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728" y="201564"/>
            <a:ext cx="5129784" cy="59504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537698" y="1947151"/>
            <a:ext cx="1415034" cy="584775"/>
          </a:xfrm>
          <a:prstGeom prst="rect">
            <a:avLst/>
          </a:prstGeom>
          <a:noFill/>
        </p:spPr>
        <p:txBody>
          <a:bodyPr wrap="square" rtlCol="0">
            <a:spAutoFit/>
          </a:bodyPr>
          <a:lstStyle/>
          <a:p>
            <a:r>
              <a:rPr lang="en-US" sz="3200" dirty="0">
                <a:latin typeface="Impact" panose="020B0806030902050204" pitchFamily="34" charset="0"/>
              </a:rPr>
              <a:t>5 </a:t>
            </a:r>
            <a:r>
              <a:rPr lang="en-US" sz="3200" dirty="0" err="1">
                <a:latin typeface="Impact" panose="020B0806030902050204" pitchFamily="34" charset="0"/>
              </a:rPr>
              <a:t>phút</a:t>
            </a:r>
            <a:endParaRPr lang="en-US" sz="3200" dirty="0">
              <a:latin typeface="Impact" panose="020B0806030902050204" pitchFamily="34" charset="0"/>
            </a:endParaRPr>
          </a:p>
        </p:txBody>
      </p:sp>
      <p:sp>
        <p:nvSpPr>
          <p:cNvPr id="10" name="TextBox 9"/>
          <p:cNvSpPr txBox="1"/>
          <p:nvPr/>
        </p:nvSpPr>
        <p:spPr>
          <a:xfrm>
            <a:off x="10650093" y="3891104"/>
            <a:ext cx="1235964" cy="584775"/>
          </a:xfrm>
          <a:prstGeom prst="rect">
            <a:avLst/>
          </a:prstGeom>
          <a:noFill/>
        </p:spPr>
        <p:txBody>
          <a:bodyPr wrap="square" rtlCol="0">
            <a:spAutoFit/>
          </a:bodyPr>
          <a:lstStyle/>
          <a:p>
            <a:r>
              <a:rPr lang="en-US" sz="3200" dirty="0">
                <a:latin typeface="Impact" panose="020B0806030902050204" pitchFamily="34" charset="0"/>
              </a:rPr>
              <a:t>3 </a:t>
            </a:r>
            <a:r>
              <a:rPr lang="en-US" sz="3200" dirty="0" err="1">
                <a:latin typeface="Impact" panose="020B0806030902050204" pitchFamily="34" charset="0"/>
              </a:rPr>
              <a:t>phút</a:t>
            </a:r>
            <a:endParaRPr lang="en-US" sz="3200" dirty="0">
              <a:latin typeface="Impact" panose="020B0806030902050204" pitchFamily="34" charset="0"/>
            </a:endParaRPr>
          </a:p>
        </p:txBody>
      </p:sp>
      <p:sp>
        <p:nvSpPr>
          <p:cNvPr id="11" name="TextBox 10"/>
          <p:cNvSpPr txBox="1"/>
          <p:nvPr/>
        </p:nvSpPr>
        <p:spPr>
          <a:xfrm>
            <a:off x="10963847" y="6040579"/>
            <a:ext cx="1228153" cy="584775"/>
          </a:xfrm>
          <a:prstGeom prst="rect">
            <a:avLst/>
          </a:prstGeom>
          <a:noFill/>
        </p:spPr>
        <p:txBody>
          <a:bodyPr wrap="square" rtlCol="0">
            <a:spAutoFit/>
          </a:bodyPr>
          <a:lstStyle/>
          <a:p>
            <a:r>
              <a:rPr lang="en-US" sz="3200" dirty="0">
                <a:latin typeface="Impact" panose="020B0806030902050204" pitchFamily="34" charset="0"/>
              </a:rPr>
              <a:t>4 </a:t>
            </a:r>
            <a:r>
              <a:rPr lang="en-US" sz="3200" dirty="0" err="1">
                <a:latin typeface="Impact" panose="020B0806030902050204" pitchFamily="34" charset="0"/>
              </a:rPr>
              <a:t>phút</a:t>
            </a:r>
            <a:endParaRPr lang="en-US" sz="3200" dirty="0">
              <a:latin typeface="Impact" panose="020B0806030902050204" pitchFamily="34" charset="0"/>
            </a:endParaRPr>
          </a:p>
        </p:txBody>
      </p:sp>
    </p:spTree>
    <p:extLst>
      <p:ext uri="{BB962C8B-B14F-4D97-AF65-F5344CB8AC3E}">
        <p14:creationId xmlns:p14="http://schemas.microsoft.com/office/powerpoint/2010/main" val="120658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0" descr="Ancient Rome Geography 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907" y="7097939"/>
            <a:ext cx="4021138" cy="33067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0" y="741472"/>
            <a:ext cx="6082062" cy="3970318"/>
          </a:xfrm>
          <a:prstGeom prst="rect">
            <a:avLst/>
          </a:prstGeom>
        </p:spPr>
        <p:txBody>
          <a:bodyPr wrap="square">
            <a:spAutoFit/>
          </a:bodyPr>
          <a:lstStyle/>
          <a:p>
            <a:pPr algn="just">
              <a:lnSpc>
                <a:spcPct val="150000"/>
              </a:lnSpc>
              <a:spcAft>
                <a:spcPts val="0"/>
              </a:spcAft>
            </a:pPr>
            <a:r>
              <a:rPr lang="en-US" sz="2400" dirty="0" err="1">
                <a:latin typeface="Times New Roman" panose="02020603050405020304" pitchFamily="18" charset="0"/>
                <a:cs typeface="Times New Roman" panose="02020603050405020304" pitchFamily="18" charset="0"/>
              </a:rPr>
              <a:t>Khái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bang”: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bang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bang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0" y="86464"/>
            <a:ext cx="9990161" cy="589072"/>
          </a:xfrm>
          <a:prstGeom prst="rect">
            <a:avLst/>
          </a:prstGeom>
          <a:solidFill>
            <a:schemeClr val="accent4">
              <a:lumMod val="20000"/>
              <a:lumOff val="80000"/>
            </a:schemeClr>
          </a:solidFill>
        </p:spPr>
        <p:txBody>
          <a:bodyPr wrap="square" rtlCol="0">
            <a:spAutoFit/>
          </a:bodyPr>
          <a:lstStyle/>
          <a:p>
            <a:pPr algn="just">
              <a:lnSpc>
                <a:spcPct val="150000"/>
              </a:lnSpc>
              <a:spcAft>
                <a:spcPts val="0"/>
              </a:spcAft>
            </a:pPr>
            <a:r>
              <a:rPr lang="it-IT" sz="2400" b="1" dirty="0">
                <a:solidFill>
                  <a:srgbClr val="002060"/>
                </a:solidFill>
                <a:latin typeface="Calibri" panose="020F0502020204030204" pitchFamily="34" charset="0"/>
                <a:ea typeface="Calibri" panose="020F0502020204030204" pitchFamily="34" charset="0"/>
                <a:cs typeface="Calibri" panose="020F0502020204030204" pitchFamily="34" charset="0"/>
              </a:rPr>
              <a:t>2. Tổ chức nhà nước thành bang và nền dân chủ cổ đại ở Hy Lạp</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99432"/>
            <a:ext cx="5789454" cy="2258568"/>
          </a:xfrm>
          <a:prstGeom prst="rect">
            <a:avLst/>
          </a:prstGeom>
          <a:noFill/>
          <a:ln>
            <a:noFill/>
          </a:ln>
        </p:spPr>
      </p:pic>
      <p:pic>
        <p:nvPicPr>
          <p:cNvPr id="7174" name="Imagen 1" descr="H:\1º\10 Greece\Scans\escanear02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2062" y="609600"/>
            <a:ext cx="6109937" cy="613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64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79" y="84745"/>
            <a:ext cx="5759355" cy="671851"/>
          </a:xfrm>
          <a:prstGeom prst="rect">
            <a:avLst/>
          </a:prstGeom>
        </p:spPr>
        <p:txBody>
          <a:bodyPr wrap="square">
            <a:spAutoFit/>
          </a:bodyPr>
          <a:lstStyle/>
          <a:p>
            <a:pPr algn="ctr">
              <a:lnSpc>
                <a:spcPct val="150000"/>
              </a:lnSpc>
              <a:spcAft>
                <a:spcPts val="0"/>
              </a:spcAft>
            </a:pP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Nền</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chủ</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cổ</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đại</a:t>
            </a:r>
            <a:endParaRPr lang="en-US"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38657" y="878782"/>
            <a:ext cx="6220691" cy="4031673"/>
          </a:xfrm>
          <a:prstGeom prst="rect">
            <a:avLst/>
          </a:prstGeom>
        </p:spPr>
      </p:pic>
      <p:pic>
        <p:nvPicPr>
          <p:cNvPr id="8194" name="Picture 2" descr="Athen-chính trị gia-Pericles-in-front-of-the-Assembly-by-họa sĩ-Philipp-Foltz-thế kỷ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363" y="277451"/>
            <a:ext cx="4348451" cy="35604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04363" y="3990300"/>
            <a:ext cx="4607936" cy="1477328"/>
          </a:xfrm>
          <a:prstGeom prst="rect">
            <a:avLst/>
          </a:prstGeom>
        </p:spPr>
        <p:txBody>
          <a:bodyPr wrap="square">
            <a:spAutoFit/>
          </a:bodyPr>
          <a:lstStyle/>
          <a:p>
            <a:pPr algn="ctr"/>
            <a:r>
              <a:rPr lang="vi-VN" dirty="0">
                <a:solidFill>
                  <a:srgbClr val="000000"/>
                </a:solidFill>
                <a:latin typeface="Verdana" panose="020B0604030504040204" pitchFamily="34" charset="0"/>
              </a:rPr>
              <a:t>Chính trị gia Athen Pericles trước Hội đồng của họa sĩ Philipp Foltz (thế kỷ </a:t>
            </a:r>
            <a:r>
              <a:rPr lang="en-US" dirty="0">
                <a:solidFill>
                  <a:srgbClr val="000000"/>
                </a:solidFill>
                <a:latin typeface="Verdana" panose="020B0604030504040204" pitchFamily="34" charset="0"/>
              </a:rPr>
              <a:t>XIX</a:t>
            </a:r>
            <a:r>
              <a:rPr lang="vi-VN" dirty="0">
                <a:solidFill>
                  <a:srgbClr val="000000"/>
                </a:solidFill>
                <a:latin typeface="Verdana" panose="020B0604030504040204" pitchFamily="34" charset="0"/>
              </a:rPr>
              <a:t>)</a:t>
            </a:r>
            <a:br>
              <a:rPr lang="vi-VN" dirty="0"/>
            </a:br>
            <a:br>
              <a:rPr lang="vi-VN" dirty="0"/>
            </a:br>
            <a:endParaRPr lang="en-US" dirty="0"/>
          </a:p>
        </p:txBody>
      </p:sp>
      <p:sp>
        <p:nvSpPr>
          <p:cNvPr id="5" name="TextBox 4"/>
          <p:cNvSpPr txBox="1"/>
          <p:nvPr/>
        </p:nvSpPr>
        <p:spPr>
          <a:xfrm>
            <a:off x="555332" y="5032641"/>
            <a:ext cx="8704384"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18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sò</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925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2286" y="369730"/>
            <a:ext cx="4312281" cy="682388"/>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LUYÊN TẬP</a:t>
            </a:r>
          </a:p>
        </p:txBody>
      </p:sp>
      <p:sp>
        <p:nvSpPr>
          <p:cNvPr id="5" name="Rectangle 4"/>
          <p:cNvSpPr/>
          <p:nvPr/>
        </p:nvSpPr>
        <p:spPr>
          <a:xfrm>
            <a:off x="327548" y="1381370"/>
            <a:ext cx="5991572" cy="3693319"/>
          </a:xfrm>
          <a:prstGeom prst="rect">
            <a:avLst/>
          </a:prstGeom>
          <a:solidFill>
            <a:schemeClr val="bg1"/>
          </a:solid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50000"/>
              </a:lnSpc>
              <a:tabLst>
                <a:tab pos="180340" algn="l"/>
              </a:tabLst>
            </a:pPr>
            <a:r>
              <a:rPr lang="it-IT" sz="2600" b="1" u="sng"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Mục tiêu bài học</a:t>
            </a:r>
          </a:p>
          <a:p>
            <a:pPr marL="457200" indent="-457200">
              <a:lnSpc>
                <a:spcPct val="150000"/>
              </a:lnSpc>
              <a:buFont typeface="Arial" panose="020B0604020202020204" pitchFamily="34" charset="0"/>
              <a:buChar char="•"/>
            </a:pPr>
            <a:r>
              <a:rPr lang="it-IT" sz="2600" dirty="0">
                <a:solidFill>
                  <a:srgbClr val="002060"/>
                </a:solidFill>
              </a:rPr>
              <a:t>Trình bày điều kiện tự nhiên của Hi Lạp cổ đại và ảnh hưởng của điều kiện địa lý tới </a:t>
            </a:r>
            <a:r>
              <a:rPr lang="en-US" sz="2600" dirty="0" err="1">
                <a:solidFill>
                  <a:srgbClr val="002060"/>
                </a:solidFill>
              </a:rPr>
              <a:t>sự</a:t>
            </a:r>
            <a:r>
              <a:rPr lang="en-US" sz="2600" dirty="0">
                <a:solidFill>
                  <a:srgbClr val="002060"/>
                </a:solidFill>
              </a:rPr>
              <a:t> </a:t>
            </a:r>
            <a:r>
              <a:rPr lang="en-US" sz="2600" dirty="0" err="1">
                <a:solidFill>
                  <a:srgbClr val="002060"/>
                </a:solidFill>
              </a:rPr>
              <a:t>phát</a:t>
            </a:r>
            <a:r>
              <a:rPr lang="en-US" sz="2600" dirty="0">
                <a:solidFill>
                  <a:srgbClr val="002060"/>
                </a:solidFill>
              </a:rPr>
              <a:t> </a:t>
            </a:r>
            <a:r>
              <a:rPr lang="en-US" sz="2600" dirty="0" err="1">
                <a:solidFill>
                  <a:srgbClr val="002060"/>
                </a:solidFill>
              </a:rPr>
              <a:t>triển</a:t>
            </a:r>
            <a:r>
              <a:rPr lang="en-US" sz="2600" dirty="0">
                <a:solidFill>
                  <a:srgbClr val="002060"/>
                </a:solidFill>
              </a:rPr>
              <a:t> </a:t>
            </a:r>
            <a:r>
              <a:rPr lang="en-US" sz="2600" dirty="0" err="1">
                <a:solidFill>
                  <a:srgbClr val="002060"/>
                </a:solidFill>
              </a:rPr>
              <a:t>của</a:t>
            </a:r>
            <a:r>
              <a:rPr lang="en-US" sz="2600" dirty="0">
                <a:solidFill>
                  <a:srgbClr val="002060"/>
                </a:solidFill>
              </a:rPr>
              <a:t> Hi </a:t>
            </a:r>
            <a:r>
              <a:rPr lang="en-US" sz="2600" dirty="0" err="1">
                <a:solidFill>
                  <a:srgbClr val="002060"/>
                </a:solidFill>
              </a:rPr>
              <a:t>Lạp</a:t>
            </a:r>
            <a:r>
              <a:rPr lang="en-US" sz="2600" dirty="0">
                <a:solidFill>
                  <a:srgbClr val="002060"/>
                </a:solidFill>
              </a:rPr>
              <a:t>.</a:t>
            </a:r>
          </a:p>
          <a:p>
            <a:pPr marL="457200" indent="-457200">
              <a:lnSpc>
                <a:spcPct val="150000"/>
              </a:lnSpc>
              <a:buFont typeface="Arial" panose="020B0604020202020204" pitchFamily="34" charset="0"/>
              <a:buChar char="•"/>
            </a:pPr>
            <a:r>
              <a:rPr lang="it-IT" sz="2600" dirty="0">
                <a:solidFill>
                  <a:srgbClr val="002060"/>
                </a:solidFill>
              </a:rPr>
              <a:t>Vẽ sơ đồ bộ máy nhà nước thành bang Hi Lạp.</a:t>
            </a:r>
            <a:endParaRPr lang="en-US" sz="2600" dirty="0">
              <a:solidFill>
                <a:srgbClr val="002060"/>
              </a:solidFill>
            </a:endParaRPr>
          </a:p>
        </p:txBody>
      </p:sp>
      <p:pic>
        <p:nvPicPr>
          <p:cNvPr id="2" name="Picture 1"/>
          <p:cNvPicPr>
            <a:picLocks noChangeAspect="1"/>
          </p:cNvPicPr>
          <p:nvPr/>
        </p:nvPicPr>
        <p:blipFill rotWithShape="1">
          <a:blip r:embed="rId2"/>
          <a:srcRect l="3172" t="14789" r="41430" b="4415"/>
          <a:stretch/>
        </p:blipFill>
        <p:spPr>
          <a:xfrm>
            <a:off x="6441948" y="1569490"/>
            <a:ext cx="5403255" cy="4517409"/>
          </a:xfrm>
          <a:prstGeom prst="rect">
            <a:avLst/>
          </a:prstGeom>
        </p:spPr>
      </p:pic>
      <p:sp>
        <p:nvSpPr>
          <p:cNvPr id="3" name="TextBox 2"/>
          <p:cNvSpPr txBox="1"/>
          <p:nvPr/>
        </p:nvSpPr>
        <p:spPr>
          <a:xfrm>
            <a:off x="8695898" y="2251881"/>
            <a:ext cx="3150359" cy="864211"/>
          </a:xfrm>
          <a:prstGeom prst="rect">
            <a:avLst/>
          </a:prstGeom>
          <a:solidFill>
            <a:srgbClr val="E4E8EC"/>
          </a:solidFill>
        </p:spPr>
        <p:txBody>
          <a:bodyPr wrap="square" rtlCol="0">
            <a:spAutoFit/>
          </a:bodyPr>
          <a:lstStyle/>
          <a:p>
            <a:pPr>
              <a:lnSpc>
                <a:spcPct val="114000"/>
              </a:lnSpc>
              <a:spcBef>
                <a:spcPts val="600"/>
              </a:spcBef>
              <a:spcAft>
                <a:spcPts val="600"/>
              </a:spcAft>
            </a:pPr>
            <a:r>
              <a:rPr lang="en-US" sz="2200" i="1" dirty="0" err="1">
                <a:solidFill>
                  <a:srgbClr val="0070C0"/>
                </a:solidFill>
              </a:rPr>
              <a:t>Bạn</a:t>
            </a:r>
            <a:r>
              <a:rPr lang="en-US" sz="2200" i="1" dirty="0">
                <a:solidFill>
                  <a:srgbClr val="0070C0"/>
                </a:solidFill>
              </a:rPr>
              <a:t> </a:t>
            </a:r>
            <a:r>
              <a:rPr lang="en-US" sz="2200" i="1" dirty="0" err="1">
                <a:solidFill>
                  <a:srgbClr val="0070C0"/>
                </a:solidFill>
              </a:rPr>
              <a:t>không</a:t>
            </a:r>
            <a:r>
              <a:rPr lang="en-US" sz="2200" i="1" dirty="0">
                <a:solidFill>
                  <a:srgbClr val="0070C0"/>
                </a:solidFill>
              </a:rPr>
              <a:t> </a:t>
            </a:r>
            <a:r>
              <a:rPr lang="en-US" sz="2200" i="1" dirty="0" err="1">
                <a:solidFill>
                  <a:srgbClr val="0070C0"/>
                </a:solidFill>
              </a:rPr>
              <a:t>đạt</a:t>
            </a:r>
            <a:r>
              <a:rPr lang="en-US" sz="2200" i="1" dirty="0">
                <a:solidFill>
                  <a:srgbClr val="0070C0"/>
                </a:solidFill>
              </a:rPr>
              <a:t> </a:t>
            </a:r>
            <a:r>
              <a:rPr lang="en-US" sz="2200" i="1" dirty="0" err="1">
                <a:solidFill>
                  <a:srgbClr val="0070C0"/>
                </a:solidFill>
              </a:rPr>
              <a:t>được</a:t>
            </a:r>
            <a:r>
              <a:rPr lang="en-US" sz="2200" i="1" dirty="0">
                <a:solidFill>
                  <a:srgbClr val="0070C0"/>
                </a:solidFill>
              </a:rPr>
              <a:t> </a:t>
            </a:r>
            <a:r>
              <a:rPr lang="en-US" sz="2200" i="1" dirty="0" err="1">
                <a:solidFill>
                  <a:srgbClr val="0070C0"/>
                </a:solidFill>
              </a:rPr>
              <a:t>các</a:t>
            </a:r>
            <a:r>
              <a:rPr lang="en-US" sz="2200" i="1" dirty="0">
                <a:solidFill>
                  <a:srgbClr val="0070C0"/>
                </a:solidFill>
              </a:rPr>
              <a:t> </a:t>
            </a:r>
            <a:r>
              <a:rPr lang="en-US" sz="2200" i="1" dirty="0" err="1">
                <a:solidFill>
                  <a:srgbClr val="0070C0"/>
                </a:solidFill>
              </a:rPr>
              <a:t>mục</a:t>
            </a:r>
            <a:r>
              <a:rPr lang="en-US" sz="2200" i="1" dirty="0">
                <a:solidFill>
                  <a:srgbClr val="0070C0"/>
                </a:solidFill>
              </a:rPr>
              <a:t> </a:t>
            </a:r>
            <a:r>
              <a:rPr lang="en-US" sz="2200" i="1" dirty="0" err="1">
                <a:solidFill>
                  <a:srgbClr val="0070C0"/>
                </a:solidFill>
              </a:rPr>
              <a:t>tiêu</a:t>
            </a:r>
            <a:r>
              <a:rPr lang="en-US" sz="2200" i="1" dirty="0">
                <a:solidFill>
                  <a:srgbClr val="0070C0"/>
                </a:solidFill>
              </a:rPr>
              <a:t> </a:t>
            </a:r>
            <a:r>
              <a:rPr lang="en-US" sz="2200" i="1" dirty="0" err="1">
                <a:solidFill>
                  <a:srgbClr val="0070C0"/>
                </a:solidFill>
              </a:rPr>
              <a:t>của</a:t>
            </a:r>
            <a:r>
              <a:rPr lang="en-US" sz="2200" i="1" dirty="0">
                <a:solidFill>
                  <a:srgbClr val="0070C0"/>
                </a:solidFill>
              </a:rPr>
              <a:t> </a:t>
            </a:r>
            <a:r>
              <a:rPr lang="en-US" sz="2200" i="1" dirty="0" err="1">
                <a:solidFill>
                  <a:srgbClr val="0070C0"/>
                </a:solidFill>
              </a:rPr>
              <a:t>bài</a:t>
            </a:r>
            <a:r>
              <a:rPr lang="en-US" sz="2200" i="1" dirty="0">
                <a:solidFill>
                  <a:srgbClr val="0070C0"/>
                </a:solidFill>
              </a:rPr>
              <a:t> </a:t>
            </a:r>
            <a:r>
              <a:rPr lang="en-US" sz="2200" i="1" dirty="0" err="1">
                <a:solidFill>
                  <a:srgbClr val="0070C0"/>
                </a:solidFill>
              </a:rPr>
              <a:t>học</a:t>
            </a:r>
            <a:endParaRPr lang="en-US" sz="2200" i="1" dirty="0">
              <a:solidFill>
                <a:srgbClr val="0070C0"/>
              </a:solidFill>
            </a:endParaRPr>
          </a:p>
        </p:txBody>
      </p:sp>
      <p:sp>
        <p:nvSpPr>
          <p:cNvPr id="7" name="TextBox 6"/>
          <p:cNvSpPr txBox="1"/>
          <p:nvPr/>
        </p:nvSpPr>
        <p:spPr>
          <a:xfrm>
            <a:off x="8559421" y="3427862"/>
            <a:ext cx="3285781" cy="900752"/>
          </a:xfrm>
          <a:prstGeom prst="rect">
            <a:avLst/>
          </a:prstGeom>
          <a:solidFill>
            <a:srgbClr val="E4E8EC"/>
          </a:solidFill>
        </p:spPr>
        <p:txBody>
          <a:bodyPr wrap="square" rtlCol="0">
            <a:spAutoFit/>
          </a:bodyPr>
          <a:lstStyle/>
          <a:p>
            <a:endParaRPr lang="en-US" dirty="0"/>
          </a:p>
        </p:txBody>
      </p:sp>
      <p:sp>
        <p:nvSpPr>
          <p:cNvPr id="8" name="TextBox 7"/>
          <p:cNvSpPr txBox="1"/>
          <p:nvPr/>
        </p:nvSpPr>
        <p:spPr>
          <a:xfrm>
            <a:off x="8682250" y="4617491"/>
            <a:ext cx="3285781" cy="900752"/>
          </a:xfrm>
          <a:prstGeom prst="rect">
            <a:avLst/>
          </a:prstGeom>
          <a:solidFill>
            <a:srgbClr val="E4E8EC"/>
          </a:solidFill>
        </p:spPr>
        <p:txBody>
          <a:bodyPr wrap="square" rtlCol="0">
            <a:spAutoFit/>
          </a:bodyPr>
          <a:lstStyle/>
          <a:p>
            <a:endParaRPr lang="en-US" dirty="0"/>
          </a:p>
        </p:txBody>
      </p:sp>
      <p:sp>
        <p:nvSpPr>
          <p:cNvPr id="9" name="TextBox 8"/>
          <p:cNvSpPr txBox="1"/>
          <p:nvPr/>
        </p:nvSpPr>
        <p:spPr>
          <a:xfrm>
            <a:off x="8695898" y="3441510"/>
            <a:ext cx="3150359" cy="864211"/>
          </a:xfrm>
          <a:prstGeom prst="rect">
            <a:avLst/>
          </a:prstGeom>
          <a:solidFill>
            <a:srgbClr val="E4E8EC"/>
          </a:solidFill>
        </p:spPr>
        <p:txBody>
          <a:bodyPr wrap="square" rtlCol="0">
            <a:spAutoFit/>
          </a:bodyPr>
          <a:lstStyle/>
          <a:p>
            <a:pPr>
              <a:lnSpc>
                <a:spcPct val="114000"/>
              </a:lnSpc>
              <a:spcBef>
                <a:spcPts val="600"/>
              </a:spcBef>
              <a:spcAft>
                <a:spcPts val="600"/>
              </a:spcAft>
            </a:pPr>
            <a:r>
              <a:rPr lang="en-US" sz="2200" i="1" dirty="0" err="1">
                <a:solidFill>
                  <a:srgbClr val="0070C0"/>
                </a:solidFill>
              </a:rPr>
              <a:t>Bạn</a:t>
            </a:r>
            <a:r>
              <a:rPr lang="en-US" sz="2200" i="1" dirty="0">
                <a:solidFill>
                  <a:srgbClr val="0070C0"/>
                </a:solidFill>
              </a:rPr>
              <a:t> </a:t>
            </a:r>
            <a:r>
              <a:rPr lang="en-US" sz="2200" i="1" dirty="0" err="1">
                <a:solidFill>
                  <a:srgbClr val="0070C0"/>
                </a:solidFill>
              </a:rPr>
              <a:t>chỉ</a:t>
            </a:r>
            <a:r>
              <a:rPr lang="en-US" sz="2200" i="1" dirty="0">
                <a:solidFill>
                  <a:srgbClr val="0070C0"/>
                </a:solidFill>
              </a:rPr>
              <a:t> </a:t>
            </a:r>
            <a:r>
              <a:rPr lang="en-US" sz="2200" i="1" dirty="0" err="1">
                <a:solidFill>
                  <a:srgbClr val="0070C0"/>
                </a:solidFill>
              </a:rPr>
              <a:t>đạt</a:t>
            </a:r>
            <a:r>
              <a:rPr lang="en-US" sz="2200" i="1" dirty="0">
                <a:solidFill>
                  <a:srgbClr val="0070C0"/>
                </a:solidFill>
              </a:rPr>
              <a:t> </a:t>
            </a:r>
            <a:r>
              <a:rPr lang="en-US" sz="2200" i="1" dirty="0" err="1">
                <a:solidFill>
                  <a:srgbClr val="0070C0"/>
                </a:solidFill>
              </a:rPr>
              <a:t>được</a:t>
            </a:r>
            <a:r>
              <a:rPr lang="en-US" sz="2200" i="1" dirty="0">
                <a:solidFill>
                  <a:srgbClr val="0070C0"/>
                </a:solidFill>
              </a:rPr>
              <a:t> </a:t>
            </a:r>
            <a:r>
              <a:rPr lang="en-US" sz="2200" i="1" dirty="0" err="1">
                <a:solidFill>
                  <a:srgbClr val="0070C0"/>
                </a:solidFill>
              </a:rPr>
              <a:t>một</a:t>
            </a:r>
            <a:r>
              <a:rPr lang="en-US" sz="2200" i="1" dirty="0">
                <a:solidFill>
                  <a:srgbClr val="0070C0"/>
                </a:solidFill>
              </a:rPr>
              <a:t> </a:t>
            </a:r>
            <a:r>
              <a:rPr lang="en-US" sz="2200" i="1" dirty="0" err="1">
                <a:solidFill>
                  <a:srgbClr val="0070C0"/>
                </a:solidFill>
              </a:rPr>
              <a:t>số</a:t>
            </a:r>
            <a:r>
              <a:rPr lang="en-US" sz="2200" i="1" dirty="0">
                <a:solidFill>
                  <a:srgbClr val="0070C0"/>
                </a:solidFill>
              </a:rPr>
              <a:t> </a:t>
            </a:r>
            <a:r>
              <a:rPr lang="en-US" sz="2200" i="1" dirty="0" err="1">
                <a:solidFill>
                  <a:srgbClr val="0070C0"/>
                </a:solidFill>
              </a:rPr>
              <a:t>mục</a:t>
            </a:r>
            <a:r>
              <a:rPr lang="en-US" sz="2200" i="1" dirty="0">
                <a:solidFill>
                  <a:srgbClr val="0070C0"/>
                </a:solidFill>
              </a:rPr>
              <a:t> </a:t>
            </a:r>
            <a:r>
              <a:rPr lang="en-US" sz="2200" i="1" dirty="0" err="1">
                <a:solidFill>
                  <a:srgbClr val="0070C0"/>
                </a:solidFill>
              </a:rPr>
              <a:t>tiêu</a:t>
            </a:r>
            <a:r>
              <a:rPr lang="en-US" sz="2200" i="1" dirty="0">
                <a:solidFill>
                  <a:srgbClr val="0070C0"/>
                </a:solidFill>
              </a:rPr>
              <a:t> </a:t>
            </a:r>
            <a:r>
              <a:rPr lang="en-US" sz="2200" i="1" dirty="0" err="1">
                <a:solidFill>
                  <a:srgbClr val="0070C0"/>
                </a:solidFill>
              </a:rPr>
              <a:t>của</a:t>
            </a:r>
            <a:r>
              <a:rPr lang="en-US" sz="2200" i="1" dirty="0">
                <a:solidFill>
                  <a:srgbClr val="0070C0"/>
                </a:solidFill>
              </a:rPr>
              <a:t> </a:t>
            </a:r>
            <a:r>
              <a:rPr lang="en-US" sz="2200" i="1" dirty="0" err="1">
                <a:solidFill>
                  <a:srgbClr val="0070C0"/>
                </a:solidFill>
              </a:rPr>
              <a:t>bài</a:t>
            </a:r>
            <a:r>
              <a:rPr lang="en-US" sz="2200" i="1" dirty="0">
                <a:solidFill>
                  <a:srgbClr val="0070C0"/>
                </a:solidFill>
              </a:rPr>
              <a:t> </a:t>
            </a:r>
            <a:r>
              <a:rPr lang="en-US" sz="2200" i="1" dirty="0" err="1">
                <a:solidFill>
                  <a:srgbClr val="0070C0"/>
                </a:solidFill>
              </a:rPr>
              <a:t>học</a:t>
            </a:r>
            <a:endParaRPr lang="en-US" sz="2200" i="1" dirty="0">
              <a:solidFill>
                <a:srgbClr val="0070C0"/>
              </a:solidFill>
            </a:endParaRPr>
          </a:p>
        </p:txBody>
      </p:sp>
      <p:sp>
        <p:nvSpPr>
          <p:cNvPr id="10" name="TextBox 9"/>
          <p:cNvSpPr txBox="1"/>
          <p:nvPr/>
        </p:nvSpPr>
        <p:spPr>
          <a:xfrm>
            <a:off x="8682250" y="4626736"/>
            <a:ext cx="3150359" cy="864211"/>
          </a:xfrm>
          <a:prstGeom prst="rect">
            <a:avLst/>
          </a:prstGeom>
          <a:solidFill>
            <a:srgbClr val="E4E8EC"/>
          </a:solidFill>
        </p:spPr>
        <p:txBody>
          <a:bodyPr wrap="square" rtlCol="0">
            <a:spAutoFit/>
          </a:bodyPr>
          <a:lstStyle/>
          <a:p>
            <a:pPr>
              <a:lnSpc>
                <a:spcPct val="114000"/>
              </a:lnSpc>
              <a:spcBef>
                <a:spcPts val="600"/>
              </a:spcBef>
              <a:spcAft>
                <a:spcPts val="600"/>
              </a:spcAft>
            </a:pPr>
            <a:r>
              <a:rPr lang="en-US" sz="2200" i="1" dirty="0" err="1">
                <a:solidFill>
                  <a:srgbClr val="0070C0"/>
                </a:solidFill>
              </a:rPr>
              <a:t>Bạn</a:t>
            </a:r>
            <a:r>
              <a:rPr lang="en-US" sz="2200" i="1" dirty="0">
                <a:solidFill>
                  <a:srgbClr val="0070C0"/>
                </a:solidFill>
              </a:rPr>
              <a:t> </a:t>
            </a:r>
            <a:r>
              <a:rPr lang="en-US" sz="2200" i="1" dirty="0" err="1">
                <a:solidFill>
                  <a:srgbClr val="0070C0"/>
                </a:solidFill>
              </a:rPr>
              <a:t>tự</a:t>
            </a:r>
            <a:r>
              <a:rPr lang="en-US" sz="2200" i="1" dirty="0">
                <a:solidFill>
                  <a:srgbClr val="0070C0"/>
                </a:solidFill>
              </a:rPr>
              <a:t> tin </a:t>
            </a:r>
            <a:r>
              <a:rPr lang="en-US" sz="2200" i="1" dirty="0" err="1">
                <a:solidFill>
                  <a:srgbClr val="0070C0"/>
                </a:solidFill>
              </a:rPr>
              <a:t>đạt</a:t>
            </a:r>
            <a:r>
              <a:rPr lang="en-US" sz="2200" i="1" dirty="0">
                <a:solidFill>
                  <a:srgbClr val="0070C0"/>
                </a:solidFill>
              </a:rPr>
              <a:t> </a:t>
            </a:r>
            <a:r>
              <a:rPr lang="en-US" sz="2200" i="1" dirty="0" err="1">
                <a:solidFill>
                  <a:srgbClr val="0070C0"/>
                </a:solidFill>
              </a:rPr>
              <a:t>được</a:t>
            </a:r>
            <a:r>
              <a:rPr lang="en-US" sz="2200" i="1" dirty="0">
                <a:solidFill>
                  <a:srgbClr val="0070C0"/>
                </a:solidFill>
              </a:rPr>
              <a:t> </a:t>
            </a:r>
            <a:r>
              <a:rPr lang="en-US" sz="2200" i="1" dirty="0" err="1">
                <a:solidFill>
                  <a:srgbClr val="0070C0"/>
                </a:solidFill>
              </a:rPr>
              <a:t>các</a:t>
            </a:r>
            <a:r>
              <a:rPr lang="en-US" sz="2200" i="1" dirty="0">
                <a:solidFill>
                  <a:srgbClr val="0070C0"/>
                </a:solidFill>
              </a:rPr>
              <a:t> </a:t>
            </a:r>
            <a:r>
              <a:rPr lang="en-US" sz="2200" i="1" dirty="0" err="1">
                <a:solidFill>
                  <a:srgbClr val="0070C0"/>
                </a:solidFill>
              </a:rPr>
              <a:t>mục</a:t>
            </a:r>
            <a:r>
              <a:rPr lang="en-US" sz="2200" i="1" dirty="0">
                <a:solidFill>
                  <a:srgbClr val="0070C0"/>
                </a:solidFill>
              </a:rPr>
              <a:t> </a:t>
            </a:r>
            <a:r>
              <a:rPr lang="en-US" sz="2200" i="1" dirty="0" err="1">
                <a:solidFill>
                  <a:srgbClr val="0070C0"/>
                </a:solidFill>
              </a:rPr>
              <a:t>tiêu</a:t>
            </a:r>
            <a:r>
              <a:rPr lang="en-US" sz="2200" i="1" dirty="0">
                <a:solidFill>
                  <a:srgbClr val="0070C0"/>
                </a:solidFill>
              </a:rPr>
              <a:t> </a:t>
            </a:r>
            <a:r>
              <a:rPr lang="en-US" sz="2200" i="1" dirty="0" err="1">
                <a:solidFill>
                  <a:srgbClr val="0070C0"/>
                </a:solidFill>
              </a:rPr>
              <a:t>của</a:t>
            </a:r>
            <a:r>
              <a:rPr lang="en-US" sz="2200" i="1" dirty="0">
                <a:solidFill>
                  <a:srgbClr val="0070C0"/>
                </a:solidFill>
              </a:rPr>
              <a:t> </a:t>
            </a:r>
            <a:r>
              <a:rPr lang="en-US" sz="2200" i="1" dirty="0" err="1">
                <a:solidFill>
                  <a:srgbClr val="0070C0"/>
                </a:solidFill>
              </a:rPr>
              <a:t>bài</a:t>
            </a:r>
            <a:r>
              <a:rPr lang="en-US" sz="2200" i="1" dirty="0">
                <a:solidFill>
                  <a:srgbClr val="0070C0"/>
                </a:solidFill>
              </a:rPr>
              <a:t> </a:t>
            </a:r>
            <a:r>
              <a:rPr lang="en-US" sz="2200" i="1" dirty="0" err="1">
                <a:solidFill>
                  <a:srgbClr val="0070C0"/>
                </a:solidFill>
              </a:rPr>
              <a:t>học</a:t>
            </a:r>
            <a:endParaRPr lang="en-US" sz="2200" i="1" dirty="0">
              <a:solidFill>
                <a:srgbClr val="0070C0"/>
              </a:solidFill>
            </a:endParaRPr>
          </a:p>
        </p:txBody>
      </p:sp>
      <p:sp>
        <p:nvSpPr>
          <p:cNvPr id="6" name="Cloud Callout 5"/>
          <p:cNvSpPr/>
          <p:nvPr/>
        </p:nvSpPr>
        <p:spPr>
          <a:xfrm>
            <a:off x="9975273" y="263236"/>
            <a:ext cx="1745672" cy="1306254"/>
          </a:xfrm>
          <a:prstGeom prst="cloudCallou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rPr>
              <a:t>5 </a:t>
            </a:r>
            <a:r>
              <a:rPr lang="en-US" sz="2800" dirty="0" err="1">
                <a:solidFill>
                  <a:srgbClr val="C00000"/>
                </a:solidFill>
              </a:rPr>
              <a:t>phút</a:t>
            </a:r>
            <a:endParaRPr lang="en-US" sz="2800" dirty="0">
              <a:solidFill>
                <a:srgbClr val="C00000"/>
              </a:solidFill>
            </a:endParaRPr>
          </a:p>
        </p:txBody>
      </p:sp>
    </p:spTree>
    <p:extLst>
      <p:ext uri="{BB962C8B-B14F-4D97-AF65-F5344CB8AC3E}">
        <p14:creationId xmlns:p14="http://schemas.microsoft.com/office/powerpoint/2010/main" val="2350782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Dạy bảng hoạt động về bản đồ La Mã cổ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45" y="4095482"/>
            <a:ext cx="3167495" cy="25496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07583" y="296214"/>
            <a:ext cx="10441910" cy="70833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rPr>
              <a:t>BÀI 10. HI LẠP VÀ LA MÃ CỔ ĐẠI</a:t>
            </a:r>
          </a:p>
        </p:txBody>
      </p:sp>
      <p:sp>
        <p:nvSpPr>
          <p:cNvPr id="3" name="Rectangle 2"/>
          <p:cNvSpPr/>
          <p:nvPr/>
        </p:nvSpPr>
        <p:spPr>
          <a:xfrm>
            <a:off x="399245" y="1262130"/>
            <a:ext cx="11616744" cy="257577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25000"/>
              </a:lnSpc>
              <a:buFont typeface="Arial" panose="020B0604020202020204" pitchFamily="34" charset="0"/>
              <a:buChar char="•"/>
            </a:pPr>
            <a:r>
              <a:rPr lang="en-US" sz="2400" dirty="0" err="1">
                <a:solidFill>
                  <a:srgbClr val="002060"/>
                </a:solidFill>
              </a:rPr>
              <a:t>Trình</a:t>
            </a:r>
            <a:r>
              <a:rPr lang="en-US" sz="2400" dirty="0">
                <a:solidFill>
                  <a:srgbClr val="002060"/>
                </a:solidFill>
              </a:rPr>
              <a:t> </a:t>
            </a:r>
            <a:r>
              <a:rPr lang="en-US" sz="2400" dirty="0" err="1">
                <a:solidFill>
                  <a:srgbClr val="002060"/>
                </a:solidFill>
              </a:rPr>
              <a:t>bày</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tổ</a:t>
            </a:r>
            <a:r>
              <a:rPr lang="en-US" sz="2400" dirty="0">
                <a:solidFill>
                  <a:srgbClr val="002060"/>
                </a:solidFill>
              </a:rPr>
              <a:t> </a:t>
            </a:r>
            <a:r>
              <a:rPr lang="en-US" sz="2400" dirty="0" err="1">
                <a:solidFill>
                  <a:srgbClr val="002060"/>
                </a:solidFill>
              </a:rPr>
              <a:t>chức</a:t>
            </a:r>
            <a:r>
              <a:rPr lang="en-US" sz="2400" dirty="0">
                <a:solidFill>
                  <a:srgbClr val="002060"/>
                </a:solidFill>
              </a:rPr>
              <a:t> </a:t>
            </a:r>
            <a:r>
              <a:rPr lang="en-US" sz="2400" dirty="0" err="1">
                <a:solidFill>
                  <a:srgbClr val="002060"/>
                </a:solidFill>
              </a:rPr>
              <a:t>nhà</a:t>
            </a:r>
            <a:r>
              <a:rPr lang="en-US" sz="2400" dirty="0">
                <a:solidFill>
                  <a:srgbClr val="002060"/>
                </a:solidFill>
              </a:rPr>
              <a:t> </a:t>
            </a:r>
            <a:r>
              <a:rPr lang="en-US" sz="2400" dirty="0" err="1">
                <a:solidFill>
                  <a:srgbClr val="002060"/>
                </a:solidFill>
              </a:rPr>
              <a:t>nước</a:t>
            </a:r>
            <a:r>
              <a:rPr lang="en-US" sz="2400" dirty="0">
                <a:solidFill>
                  <a:srgbClr val="002060"/>
                </a:solidFill>
              </a:rPr>
              <a:t> </a:t>
            </a:r>
            <a:r>
              <a:rPr lang="en-US" sz="2400" dirty="0" err="1">
                <a:solidFill>
                  <a:srgbClr val="002060"/>
                </a:solidFill>
              </a:rPr>
              <a:t>đế</a:t>
            </a:r>
            <a:r>
              <a:rPr lang="en-US" sz="2400" dirty="0">
                <a:solidFill>
                  <a:srgbClr val="002060"/>
                </a:solidFill>
              </a:rPr>
              <a:t> </a:t>
            </a:r>
            <a:r>
              <a:rPr lang="en-US" sz="2400" dirty="0" err="1">
                <a:solidFill>
                  <a:srgbClr val="002060"/>
                </a:solidFill>
              </a:rPr>
              <a:t>chế</a:t>
            </a:r>
            <a:r>
              <a:rPr lang="en-US" sz="2400" dirty="0">
                <a:solidFill>
                  <a:srgbClr val="002060"/>
                </a:solidFill>
              </a:rPr>
              <a:t> ở La </a:t>
            </a:r>
            <a:r>
              <a:rPr lang="en-US" sz="2400" dirty="0" err="1">
                <a:solidFill>
                  <a:srgbClr val="002060"/>
                </a:solidFill>
              </a:rPr>
              <a:t>Mã</a:t>
            </a:r>
            <a:endParaRPr lang="en-US" sz="2400" dirty="0">
              <a:solidFill>
                <a:srgbClr val="002060"/>
              </a:solidFill>
            </a:endParaRPr>
          </a:p>
          <a:p>
            <a:pPr marL="285750" indent="-285750">
              <a:lnSpc>
                <a:spcPct val="125000"/>
              </a:lnSpc>
              <a:buFont typeface="Arial" panose="020B0604020202020204" pitchFamily="34" charset="0"/>
              <a:buChar char="•"/>
            </a:pPr>
            <a:r>
              <a:rPr lang="en-US" sz="2400" dirty="0" err="1">
                <a:solidFill>
                  <a:srgbClr val="002060"/>
                </a:solidFill>
              </a:rPr>
              <a:t>Nêu</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số</a:t>
            </a:r>
            <a:r>
              <a:rPr lang="en-US" sz="2400" dirty="0">
                <a:solidFill>
                  <a:srgbClr val="002060"/>
                </a:solidFill>
              </a:rPr>
              <a:t> </a:t>
            </a:r>
            <a:r>
              <a:rPr lang="en-US" sz="2400" dirty="0" err="1">
                <a:solidFill>
                  <a:srgbClr val="002060"/>
                </a:solidFill>
              </a:rPr>
              <a:t>thành</a:t>
            </a:r>
            <a:r>
              <a:rPr lang="en-US" sz="2400" dirty="0">
                <a:solidFill>
                  <a:srgbClr val="002060"/>
                </a:solidFill>
              </a:rPr>
              <a:t> </a:t>
            </a:r>
            <a:r>
              <a:rPr lang="en-US" sz="2400" dirty="0" err="1">
                <a:solidFill>
                  <a:srgbClr val="002060"/>
                </a:solidFill>
              </a:rPr>
              <a:t>tựu</a:t>
            </a:r>
            <a:r>
              <a:rPr lang="en-US" sz="2400" dirty="0">
                <a:solidFill>
                  <a:srgbClr val="002060"/>
                </a:solidFill>
              </a:rPr>
              <a:t> </a:t>
            </a:r>
            <a:r>
              <a:rPr lang="en-US" sz="2400" dirty="0" err="1">
                <a:solidFill>
                  <a:srgbClr val="002060"/>
                </a:solidFill>
              </a:rPr>
              <a:t>văn</a:t>
            </a:r>
            <a:r>
              <a:rPr lang="en-US" sz="2400" dirty="0">
                <a:solidFill>
                  <a:srgbClr val="002060"/>
                </a:solidFill>
              </a:rPr>
              <a:t> </a:t>
            </a:r>
            <a:r>
              <a:rPr lang="en-US" sz="2400" dirty="0" err="1">
                <a:solidFill>
                  <a:srgbClr val="002060"/>
                </a:solidFill>
              </a:rPr>
              <a:t>hóa</a:t>
            </a:r>
            <a:r>
              <a:rPr lang="en-US" sz="2400" dirty="0">
                <a:solidFill>
                  <a:srgbClr val="002060"/>
                </a:solidFill>
              </a:rPr>
              <a:t> </a:t>
            </a:r>
            <a:r>
              <a:rPr lang="en-US" sz="2400" dirty="0" err="1">
                <a:solidFill>
                  <a:srgbClr val="002060"/>
                </a:solidFill>
              </a:rPr>
              <a:t>tiêu</a:t>
            </a:r>
            <a:r>
              <a:rPr lang="en-US" sz="2400" dirty="0">
                <a:solidFill>
                  <a:srgbClr val="002060"/>
                </a:solidFill>
              </a:rPr>
              <a:t> </a:t>
            </a:r>
            <a:r>
              <a:rPr lang="en-US" sz="2400" dirty="0" err="1">
                <a:solidFill>
                  <a:srgbClr val="002060"/>
                </a:solidFill>
              </a:rPr>
              <a:t>biểu</a:t>
            </a:r>
            <a:r>
              <a:rPr lang="en-US" sz="2400" dirty="0">
                <a:solidFill>
                  <a:srgbClr val="002060"/>
                </a:solidFill>
              </a:rPr>
              <a:t> </a:t>
            </a:r>
            <a:r>
              <a:rPr lang="en-US" sz="2400" dirty="0" err="1">
                <a:solidFill>
                  <a:srgbClr val="002060"/>
                </a:solidFill>
              </a:rPr>
              <a:t>của</a:t>
            </a:r>
            <a:r>
              <a:rPr lang="en-US" sz="2400" dirty="0">
                <a:solidFill>
                  <a:srgbClr val="002060"/>
                </a:solidFill>
              </a:rPr>
              <a:t> Hi </a:t>
            </a:r>
            <a:r>
              <a:rPr lang="en-US" sz="2400" dirty="0" err="1">
                <a:solidFill>
                  <a:srgbClr val="002060"/>
                </a:solidFill>
              </a:rPr>
              <a:t>Lạp</a:t>
            </a:r>
            <a:r>
              <a:rPr lang="en-US" sz="2400" dirty="0">
                <a:solidFill>
                  <a:srgbClr val="002060"/>
                </a:solidFill>
              </a:rPr>
              <a:t> </a:t>
            </a:r>
            <a:r>
              <a:rPr lang="en-US" sz="2400" dirty="0" err="1">
                <a:solidFill>
                  <a:srgbClr val="002060"/>
                </a:solidFill>
              </a:rPr>
              <a:t>và</a:t>
            </a:r>
            <a:r>
              <a:rPr lang="en-US" sz="2400" dirty="0">
                <a:solidFill>
                  <a:srgbClr val="002060"/>
                </a:solidFill>
              </a:rPr>
              <a:t> La </a:t>
            </a:r>
            <a:r>
              <a:rPr lang="en-US" sz="2400" dirty="0" err="1">
                <a:solidFill>
                  <a:srgbClr val="002060"/>
                </a:solidFill>
              </a:rPr>
              <a:t>Mã</a:t>
            </a:r>
            <a:r>
              <a:rPr lang="en-US" sz="2400" dirty="0">
                <a:solidFill>
                  <a:srgbClr val="002060"/>
                </a:solidFill>
              </a:rPr>
              <a:t> </a:t>
            </a:r>
            <a:r>
              <a:rPr lang="en-US" sz="2400" dirty="0" err="1">
                <a:solidFill>
                  <a:srgbClr val="002060"/>
                </a:solidFill>
              </a:rPr>
              <a:t>cổ</a:t>
            </a:r>
            <a:r>
              <a:rPr lang="en-US" sz="2400" dirty="0">
                <a:solidFill>
                  <a:srgbClr val="002060"/>
                </a:solidFill>
              </a:rPr>
              <a:t> </a:t>
            </a:r>
            <a:r>
              <a:rPr lang="en-US" sz="2400" dirty="0" err="1">
                <a:solidFill>
                  <a:srgbClr val="002060"/>
                </a:solidFill>
              </a:rPr>
              <a:t>đại</a:t>
            </a:r>
            <a:r>
              <a:rPr lang="en-US" sz="2400" dirty="0">
                <a:solidFill>
                  <a:srgbClr val="002060"/>
                </a:solidFill>
              </a:rPr>
              <a:t>.</a:t>
            </a:r>
          </a:p>
        </p:txBody>
      </p:sp>
      <p:pic>
        <p:nvPicPr>
          <p:cNvPr id="6" name="Picture 5"/>
          <p:cNvPicPr>
            <a:picLocks noChangeAspect="1"/>
          </p:cNvPicPr>
          <p:nvPr/>
        </p:nvPicPr>
        <p:blipFill>
          <a:blip r:embed="rId3"/>
          <a:stretch>
            <a:fillRect/>
          </a:stretch>
        </p:blipFill>
        <p:spPr>
          <a:xfrm>
            <a:off x="4512988" y="4095482"/>
            <a:ext cx="4398726" cy="25496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Politicians Really Need the Powerful Wisdom of Roman Emperor Augustus | by  Charles Stephen | History of Yester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5543" y="4065382"/>
            <a:ext cx="2013607" cy="250669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090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ền Parthenon kiệt tác kiến trúc ngôi đền bí ẩn của nhân lo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23" y="95160"/>
            <a:ext cx="8547439" cy="4981937"/>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8650762" y="95160"/>
            <a:ext cx="3439886" cy="499001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87543" y="1053737"/>
            <a:ext cx="2499360" cy="2677656"/>
          </a:xfrm>
          <a:prstGeom prst="rect">
            <a:avLst/>
          </a:prstGeom>
          <a:noFill/>
        </p:spPr>
        <p:txBody>
          <a:bodyPr wrap="square" rtlCol="0">
            <a:spAutoFit/>
          </a:bodyPr>
          <a:lstStyle/>
          <a:p>
            <a:r>
              <a:rPr lang="en-US" sz="2400" b="1" i="1" dirty="0" err="1">
                <a:latin typeface="Times New Roman" panose="02020603050405020304" pitchFamily="18" charset="0"/>
                <a:ea typeface="Tahoma" panose="020B0604030504040204" pitchFamily="34" charset="0"/>
                <a:cs typeface="Times New Roman" panose="02020603050405020304" pitchFamily="18" charset="0"/>
              </a:rPr>
              <a:t>Em</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đã</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từng</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nhìn</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thấy</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công</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này</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chưa</a:t>
            </a:r>
            <a:r>
              <a:rPr lang="en-US" sz="2400" b="1" i="1" dirty="0">
                <a:latin typeface="Times New Roman" panose="02020603050405020304" pitchFamily="18" charset="0"/>
                <a:ea typeface="Tahoma" panose="020B0604030504040204" pitchFamily="34" charset="0"/>
                <a:cs typeface="Times New Roman" panose="02020603050405020304" pitchFamily="18" charset="0"/>
              </a:rPr>
              <a:t>? Theo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em</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công</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kiến</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trúc</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này</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nằm</a:t>
            </a:r>
            <a:r>
              <a:rPr lang="en-US" sz="2400" b="1" i="1" dirty="0">
                <a:latin typeface="Times New Roman" panose="02020603050405020304" pitchFamily="18" charset="0"/>
                <a:ea typeface="Tahoma" panose="020B0604030504040204" pitchFamily="34" charset="0"/>
                <a:cs typeface="Times New Roman" panose="02020603050405020304" pitchFamily="18" charset="0"/>
              </a:rPr>
              <a:t> ở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quốc</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gia</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nào</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tên</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công</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trình</a:t>
            </a:r>
            <a:r>
              <a:rPr lang="en-US" sz="2400" b="1" i="1" dirty="0">
                <a:latin typeface="Times New Roman" panose="02020603050405020304" pitchFamily="18" charset="0"/>
                <a:ea typeface="Tahoma" panose="020B0604030504040204" pitchFamily="34" charset="0"/>
                <a:cs typeface="Times New Roman" panose="02020603050405020304" pitchFamily="18" charset="0"/>
              </a:rPr>
              <a:t>?</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2891245" y="5225143"/>
            <a:ext cx="2786743"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Pac-</a:t>
            </a:r>
            <a:r>
              <a:rPr lang="en-US" sz="2400" dirty="0" err="1">
                <a:latin typeface="Times New Roman" panose="02020603050405020304" pitchFamily="18" charset="0"/>
                <a:cs typeface="Times New Roman" panose="02020603050405020304" pitchFamily="18" charset="0"/>
              </a:rPr>
              <a:t>tê</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9295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ựa vào thông tin trong mục và sơ đồ trên, hãy trình bày tổ chức nhà nước  đế chế ở La Mã. câu hỏi 1786711 - hoidap247.co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357" y="994046"/>
            <a:ext cx="6944518" cy="4945199"/>
          </a:xfrm>
          <a:prstGeom prst="rect">
            <a:avLst/>
          </a:prstGeom>
          <a:noFill/>
          <a:ln>
            <a:noFill/>
          </a:ln>
        </p:spPr>
      </p:pic>
      <p:sp>
        <p:nvSpPr>
          <p:cNvPr id="5" name="Cloud Callout 4"/>
          <p:cNvSpPr/>
          <p:nvPr/>
        </p:nvSpPr>
        <p:spPr>
          <a:xfrm>
            <a:off x="8038011" y="357052"/>
            <a:ext cx="3657600" cy="4554582"/>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621486" y="1254035"/>
            <a:ext cx="2621280" cy="2954655"/>
          </a:xfrm>
          <a:prstGeom prst="rect">
            <a:avLst/>
          </a:prstGeom>
          <a:noFill/>
        </p:spPr>
        <p:txBody>
          <a:bodyPr wrap="square" rtlCol="0">
            <a:spAutoFit/>
          </a:bodyPr>
          <a:lstStyle/>
          <a:p>
            <a:r>
              <a:rPr lang="nl-NL" sz="2800" b="1" i="1" dirty="0">
                <a:latin typeface="Times New Roman" panose="02020603050405020304" pitchFamily="18" charset="0"/>
                <a:cs typeface="Times New Roman" panose="02020603050405020304" pitchFamily="18" charset="0"/>
              </a:rPr>
              <a:t>Dựa vào thông tin trong mục và sơ đồ trên, hãy trình bày tổ chức nhà nước đế chế ở la Mã ?</a:t>
            </a:r>
            <a:endParaRPr lang="en-US" sz="2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01192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7583" y="296214"/>
            <a:ext cx="10441910" cy="8213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3. </a:t>
            </a:r>
            <a:r>
              <a:rPr lang="en-US" sz="2800" b="1" dirty="0" err="1">
                <a:solidFill>
                  <a:srgbClr val="C00000"/>
                </a:solidFill>
              </a:rPr>
              <a:t>Nhà</a:t>
            </a:r>
            <a:r>
              <a:rPr lang="en-US" sz="2800" b="1" dirty="0">
                <a:solidFill>
                  <a:srgbClr val="C00000"/>
                </a:solidFill>
              </a:rPr>
              <a:t> </a:t>
            </a:r>
            <a:r>
              <a:rPr lang="en-US" sz="2800" b="1" dirty="0" err="1">
                <a:solidFill>
                  <a:srgbClr val="C00000"/>
                </a:solidFill>
              </a:rPr>
              <a:t>nước</a:t>
            </a:r>
            <a:r>
              <a:rPr lang="en-US" sz="2800" b="1" dirty="0">
                <a:solidFill>
                  <a:srgbClr val="C00000"/>
                </a:solidFill>
              </a:rPr>
              <a:t> </a:t>
            </a:r>
            <a:r>
              <a:rPr lang="en-US" sz="2800" b="1" dirty="0" err="1">
                <a:solidFill>
                  <a:srgbClr val="C00000"/>
                </a:solidFill>
              </a:rPr>
              <a:t>đế</a:t>
            </a:r>
            <a:r>
              <a:rPr lang="en-US" sz="2800" b="1" dirty="0">
                <a:solidFill>
                  <a:srgbClr val="C00000"/>
                </a:solidFill>
              </a:rPr>
              <a:t> </a:t>
            </a:r>
            <a:r>
              <a:rPr lang="en-US" sz="2800" b="1" dirty="0" err="1">
                <a:solidFill>
                  <a:srgbClr val="C00000"/>
                </a:solidFill>
              </a:rPr>
              <a:t>chế</a:t>
            </a:r>
            <a:r>
              <a:rPr lang="en-US" sz="2800" b="1">
                <a:solidFill>
                  <a:srgbClr val="C00000"/>
                </a:solidFill>
              </a:rPr>
              <a:t> La </a:t>
            </a:r>
            <a:r>
              <a:rPr lang="en-US" sz="2800" b="1" dirty="0" err="1">
                <a:solidFill>
                  <a:srgbClr val="C00000"/>
                </a:solidFill>
              </a:rPr>
              <a:t>Mã</a:t>
            </a:r>
            <a:r>
              <a:rPr lang="en-US" sz="2800" b="1" dirty="0">
                <a:solidFill>
                  <a:srgbClr val="C00000"/>
                </a:solidFill>
              </a:rPr>
              <a:t> </a:t>
            </a:r>
            <a:r>
              <a:rPr lang="en-US" sz="2800" b="1" dirty="0" err="1">
                <a:solidFill>
                  <a:srgbClr val="C00000"/>
                </a:solidFill>
              </a:rPr>
              <a:t>cổ</a:t>
            </a:r>
            <a:r>
              <a:rPr lang="en-US" sz="2800" b="1" dirty="0">
                <a:solidFill>
                  <a:srgbClr val="C00000"/>
                </a:solidFill>
              </a:rPr>
              <a:t> </a:t>
            </a:r>
            <a:r>
              <a:rPr lang="en-US" sz="2800" b="1" dirty="0" err="1">
                <a:solidFill>
                  <a:srgbClr val="C00000"/>
                </a:solidFill>
              </a:rPr>
              <a:t>đại</a:t>
            </a:r>
            <a:endParaRPr lang="en-US" sz="2800" b="1" dirty="0">
              <a:solidFill>
                <a:srgbClr val="C00000"/>
              </a:solidFill>
            </a:endParaRPr>
          </a:p>
        </p:txBody>
      </p:sp>
      <p:pic>
        <p:nvPicPr>
          <p:cNvPr id="6" name="Picture 5"/>
          <p:cNvPicPr>
            <a:picLocks noChangeAspect="1"/>
          </p:cNvPicPr>
          <p:nvPr/>
        </p:nvPicPr>
        <p:blipFill>
          <a:blip r:embed="rId2"/>
          <a:stretch>
            <a:fillRect/>
          </a:stretch>
        </p:blipFill>
        <p:spPr>
          <a:xfrm>
            <a:off x="7881257" y="4138296"/>
            <a:ext cx="4085769" cy="2543392"/>
          </a:xfrm>
          <a:prstGeom prst="rect">
            <a:avLst/>
          </a:prstGeom>
        </p:spPr>
      </p:pic>
      <p:pic>
        <p:nvPicPr>
          <p:cNvPr id="7" name="Picture 6"/>
          <p:cNvPicPr>
            <a:picLocks noChangeAspect="1"/>
          </p:cNvPicPr>
          <p:nvPr/>
        </p:nvPicPr>
        <p:blipFill>
          <a:blip r:embed="rId3"/>
          <a:stretch>
            <a:fillRect/>
          </a:stretch>
        </p:blipFill>
        <p:spPr>
          <a:xfrm>
            <a:off x="7881257" y="1418770"/>
            <a:ext cx="1952169" cy="2650003"/>
          </a:xfrm>
          <a:prstGeom prst="rect">
            <a:avLst/>
          </a:prstGeom>
        </p:spPr>
      </p:pic>
      <p:sp>
        <p:nvSpPr>
          <p:cNvPr id="2" name="Cloud Callout 1"/>
          <p:cNvSpPr/>
          <p:nvPr/>
        </p:nvSpPr>
        <p:spPr>
          <a:xfrm>
            <a:off x="811491" y="1314267"/>
            <a:ext cx="4509446" cy="4528457"/>
          </a:xfrm>
          <a:prstGeom prst="cloudCallou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67543" y="2238103"/>
            <a:ext cx="2995748" cy="2246769"/>
          </a:xfrm>
          <a:prstGeom prst="rect">
            <a:avLst/>
          </a:prstGeom>
          <a:noFill/>
        </p:spPr>
        <p:txBody>
          <a:bodyPr wrap="square" rtlCol="0">
            <a:spAutoFit/>
          </a:bodyPr>
          <a:lstStyle/>
          <a:p>
            <a:r>
              <a:rPr lang="nl-NL" sz="2800" b="1" i="1" dirty="0">
                <a:latin typeface="Times New Roman" panose="02020603050405020304" pitchFamily="18" charset="0"/>
                <a:cs typeface="Times New Roman" panose="02020603050405020304" pitchFamily="18" charset="0"/>
              </a:rPr>
              <a:t>Nhà nước thành bang Hy Lạp và nhà nước đế chế La Mã có điểm gì khác nhau?</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154194" y="3283131"/>
            <a:ext cx="1593669" cy="461665"/>
          </a:xfrm>
          <a:prstGeom prst="rect">
            <a:avLst/>
          </a:prstGeom>
          <a:noFill/>
        </p:spPr>
        <p:txBody>
          <a:bodyPr wrap="square" rtlCol="0">
            <a:spAutoFit/>
          </a:bodyPr>
          <a:lstStyle/>
          <a:p>
            <a:r>
              <a:rPr lang="en-US" sz="2400" i="1" dirty="0" err="1">
                <a:solidFill>
                  <a:srgbClr val="002060"/>
                </a:solidFill>
                <a:latin typeface="Times New Roman" panose="02020603050405020304" pitchFamily="18" charset="0"/>
                <a:cs typeface="Times New Roman" panose="02020603050405020304" pitchFamily="18" charset="0"/>
              </a:rPr>
              <a:t>Ốc</a:t>
            </a:r>
            <a:r>
              <a:rPr lang="en-US" sz="2400" i="1" dirty="0">
                <a:solidFill>
                  <a:srgbClr val="002060"/>
                </a:solidFill>
                <a:latin typeface="Times New Roman" panose="02020603050405020304" pitchFamily="18" charset="0"/>
                <a:cs typeface="Times New Roman" panose="02020603050405020304" pitchFamily="18" charset="0"/>
              </a:rPr>
              <a:t>-ta-vi-</a:t>
            </a:r>
            <a:r>
              <a:rPr lang="en-US" sz="2400" i="1" dirty="0" err="1">
                <a:solidFill>
                  <a:srgbClr val="002060"/>
                </a:solidFill>
                <a:latin typeface="Times New Roman" panose="02020603050405020304" pitchFamily="18" charset="0"/>
                <a:cs typeface="Times New Roman" panose="02020603050405020304" pitchFamily="18" charset="0"/>
              </a:rPr>
              <a:t>út</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567543" y="2175135"/>
            <a:ext cx="3291840" cy="2677656"/>
          </a:xfrm>
          <a:prstGeom prst="rect">
            <a:avLst/>
          </a:prstGeom>
          <a:noFill/>
        </p:spPr>
        <p:txBody>
          <a:bodyPr wrap="square" rtlCol="0">
            <a:spAutoFit/>
          </a:bodyPr>
          <a:lstStyle/>
          <a:p>
            <a:r>
              <a:rPr lang="nl-NL" sz="2400" b="1" i="1" dirty="0">
                <a:latin typeface="Times New Roman" panose="02020603050405020304" pitchFamily="18" charset="0"/>
                <a:cs typeface="Times New Roman" panose="02020603050405020304" pitchFamily="18" charset="0"/>
              </a:rPr>
              <a:t>Tại sao Nhà nước La Mã lại phát triển thành một Nhà nước đế chế, trong khi các nhà nước thành bang ở Hy Lạp lại không có xu hướng như vậy ?</a:t>
            </a:r>
            <a:r>
              <a:rPr lang="nl-NL" sz="2400"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6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846" y="217714"/>
            <a:ext cx="11556274" cy="6435635"/>
          </a:xfrm>
        </p:spPr>
        <p:txBody>
          <a:bodyPr/>
          <a:lstStyle/>
          <a:p>
            <a:pPr marL="0" indent="0">
              <a:buNone/>
            </a:pPr>
            <a:r>
              <a:rPr lang="nl-NL" b="1" dirty="0"/>
              <a:t>3. Nhà nước đế chế La Mã.</a:t>
            </a:r>
            <a:endParaRPr lang="en-US" dirty="0"/>
          </a:p>
          <a:p>
            <a:pPr marL="0" indent="0">
              <a:buNone/>
            </a:pPr>
            <a:r>
              <a:rPr lang="nl-NL" dirty="0"/>
              <a:t>- Từ một thành bang nhỏ bé ở miền trung bán đảo l-ta-ly, La Mã đã d</a:t>
            </a:r>
            <a:r>
              <a:rPr lang="vi-VN" dirty="0"/>
              <a:t>ầ</a:t>
            </a:r>
            <a:r>
              <a:rPr lang="nl-NL" dirty="0"/>
              <a:t>n mở rộng lãnh thổ và trở thành một đế chế rộng lớn. </a:t>
            </a:r>
            <a:endParaRPr lang="en-US" dirty="0"/>
          </a:p>
          <a:p>
            <a:pPr marL="0" indent="0">
              <a:buNone/>
            </a:pPr>
            <a:r>
              <a:rPr lang="nl-NL" dirty="0"/>
              <a:t>- Từ năm 27 TCN, dưới thời của Ôc-ta-vi-út (Octavius), La Mã chuyển sang hình thức nhà nước đế chế. </a:t>
            </a:r>
            <a:endParaRPr lang="en-US" dirty="0"/>
          </a:p>
          <a:p>
            <a:endParaRPr lang="en-US" dirty="0"/>
          </a:p>
        </p:txBody>
      </p:sp>
    </p:spTree>
    <p:extLst>
      <p:ext uri="{BB962C8B-B14F-4D97-AF65-F5344CB8AC3E}">
        <p14:creationId xmlns:p14="http://schemas.microsoft.com/office/powerpoint/2010/main" val="4209076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EB835CD-8565-46A3-84FD-49AD6B037596}"/>
              </a:ext>
            </a:extLst>
          </p:cNvPr>
          <p:cNvSpPr/>
          <p:nvPr/>
        </p:nvSpPr>
        <p:spPr>
          <a:xfrm>
            <a:off x="259662" y="255321"/>
            <a:ext cx="4215357" cy="1246945"/>
          </a:xfrm>
          <a:prstGeom prst="ellipse">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vi-VN">
              <a:solidFill>
                <a:prstClr val="black"/>
              </a:solidFill>
            </a:endParaRPr>
          </a:p>
        </p:txBody>
      </p:sp>
      <p:sp>
        <p:nvSpPr>
          <p:cNvPr id="3" name="TextBox 2">
            <a:extLst>
              <a:ext uri="{FF2B5EF4-FFF2-40B4-BE49-F238E27FC236}">
                <a16:creationId xmlns:a16="http://schemas.microsoft.com/office/drawing/2014/main" id="{FC5194BB-5A8B-46C0-BB7F-6968E25ADDA3}"/>
              </a:ext>
            </a:extLst>
          </p:cNvPr>
          <p:cNvSpPr txBox="1"/>
          <p:nvPr/>
        </p:nvSpPr>
        <p:spPr>
          <a:xfrm>
            <a:off x="780994" y="507527"/>
            <a:ext cx="3569334" cy="677108"/>
          </a:xfrm>
          <a:prstGeom prst="rect">
            <a:avLst/>
          </a:prstGeom>
          <a:noFill/>
        </p:spPr>
        <p:txBody>
          <a:bodyPr wrap="square" rtlCol="0">
            <a:spAutoFit/>
          </a:bodyPr>
          <a:lstStyle/>
          <a:p>
            <a:r>
              <a:rPr lang="vi-VN" sz="3800" b="1">
                <a:solidFill>
                  <a:srgbClr val="7030A0"/>
                </a:solidFill>
                <a:latin typeface="Times New Roman" panose="02020603050405020304" pitchFamily="18" charset="0"/>
                <a:cs typeface="Times New Roman" panose="02020603050405020304" pitchFamily="18" charset="0"/>
              </a:rPr>
              <a:t>KHỞI ĐỘNG</a:t>
            </a:r>
          </a:p>
        </p:txBody>
      </p:sp>
      <p:sp>
        <p:nvSpPr>
          <p:cNvPr id="10" name="Cloud 9">
            <a:extLst>
              <a:ext uri="{FF2B5EF4-FFF2-40B4-BE49-F238E27FC236}">
                <a16:creationId xmlns:a16="http://schemas.microsoft.com/office/drawing/2014/main" id="{F342D932-3324-499E-A426-5193885EE424}"/>
              </a:ext>
            </a:extLst>
          </p:cNvPr>
          <p:cNvSpPr/>
          <p:nvPr/>
        </p:nvSpPr>
        <p:spPr>
          <a:xfrm>
            <a:off x="130020" y="2403230"/>
            <a:ext cx="4267200" cy="343520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30000"/>
              </a:lnSpc>
            </a:pPr>
            <a:r>
              <a:rPr lang="nl-NL" sz="2800" i="1" dirty="0">
                <a:solidFill>
                  <a:srgbClr val="FF0000"/>
                </a:solidFill>
                <a:latin typeface="Times New Roman"/>
                <a:ea typeface="Calibri"/>
              </a:rPr>
              <a:t>Em có biết đây là vật gì không và nó thường được con người sử dụng để làm gì?</a:t>
            </a:r>
            <a:endParaRPr lang="en-US" sz="2800" dirty="0">
              <a:solidFill>
                <a:srgbClr val="FF0000"/>
              </a:solidFill>
              <a:ea typeface="Calibri"/>
              <a:cs typeface="Times New Roman"/>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5019" y="420385"/>
            <a:ext cx="3496673" cy="525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2369" y="420385"/>
            <a:ext cx="3591046" cy="525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00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 presetClass="exit" presetSubtype="0" fill="hold" grpId="1"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P spid="1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951733863"/>
              </p:ext>
            </p:extLst>
          </p:nvPr>
        </p:nvGraphicFramePr>
        <p:xfrm>
          <a:off x="-26125" y="940041"/>
          <a:ext cx="12218125" cy="5718806"/>
        </p:xfrm>
        <a:graphic>
          <a:graphicData uri="http://schemas.openxmlformats.org/drawingml/2006/table">
            <a:tbl>
              <a:tblPr firstRow="1" firstCol="1" bandRow="1">
                <a:tableStyleId>{5C22544A-7EE6-4342-B048-85BDC9FD1C3A}</a:tableStyleId>
              </a:tblPr>
              <a:tblGrid>
                <a:gridCol w="1558835">
                  <a:extLst>
                    <a:ext uri="{9D8B030D-6E8A-4147-A177-3AD203B41FA5}">
                      <a16:colId xmlns:a16="http://schemas.microsoft.com/office/drawing/2014/main" val="1822689141"/>
                    </a:ext>
                  </a:extLst>
                </a:gridCol>
                <a:gridCol w="5544746">
                  <a:extLst>
                    <a:ext uri="{9D8B030D-6E8A-4147-A177-3AD203B41FA5}">
                      <a16:colId xmlns:a16="http://schemas.microsoft.com/office/drawing/2014/main" val="513216900"/>
                    </a:ext>
                  </a:extLst>
                </a:gridCol>
                <a:gridCol w="5114544">
                  <a:extLst>
                    <a:ext uri="{9D8B030D-6E8A-4147-A177-3AD203B41FA5}">
                      <a16:colId xmlns:a16="http://schemas.microsoft.com/office/drawing/2014/main" val="2542863735"/>
                    </a:ext>
                  </a:extLst>
                </a:gridCol>
              </a:tblGrid>
              <a:tr h="362310">
                <a:tc rowSpan="2">
                  <a:txBody>
                    <a:bodyPr/>
                    <a:lstStyle/>
                    <a:p>
                      <a:pPr marL="0" marR="0" algn="ctr">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Lĩnh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vực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gridSpan="2">
                  <a:txBody>
                    <a:bodyPr/>
                    <a:lstStyle/>
                    <a:p>
                      <a:pPr marL="0" marR="0" algn="ctr">
                        <a:lnSpc>
                          <a:spcPct val="107000"/>
                        </a:lnSpc>
                        <a:spcBef>
                          <a:spcPts val="0"/>
                        </a:spcBef>
                        <a:spcAft>
                          <a:spcPts val="0"/>
                        </a:spcAft>
                      </a:pPr>
                      <a:r>
                        <a:rPr lang="en-US" sz="2000">
                          <a:effectLst/>
                        </a:rPr>
                        <a:t>Các thành tựu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7717" marR="67717" marT="0" marB="0"/>
                </a:tc>
                <a:tc hMerge="1">
                  <a:txBody>
                    <a:bodyPr/>
                    <a:lstStyle/>
                    <a:p>
                      <a:endParaRPr lang="en-US"/>
                    </a:p>
                  </a:txBody>
                  <a:tcPr/>
                </a:tc>
                <a:extLst>
                  <a:ext uri="{0D108BD9-81ED-4DB2-BD59-A6C34878D82A}">
                    <a16:rowId xmlns:a16="http://schemas.microsoft.com/office/drawing/2014/main" val="2012482567"/>
                  </a:ext>
                </a:extLst>
              </a:tr>
              <a:tr h="362310">
                <a:tc vMerge="1">
                  <a:txBody>
                    <a:bodyPr/>
                    <a:lstStyle/>
                    <a:p>
                      <a:endParaRPr lang="en-US"/>
                    </a:p>
                  </a:txBody>
                  <a:tcPr/>
                </a:tc>
                <a:tc>
                  <a:txBody>
                    <a:bodyPr/>
                    <a:lstStyle/>
                    <a:p>
                      <a:pPr marL="0" marR="0" algn="ctr">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Hy Lạp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a:txBody>
                    <a:bodyPr/>
                    <a:lstStyle/>
                    <a:p>
                      <a:pPr marL="0" marR="0" algn="ctr">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La Mã</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extLst>
                  <a:ext uri="{0D108BD9-81ED-4DB2-BD59-A6C34878D82A}">
                    <a16:rowId xmlns:a16="http://schemas.microsoft.com/office/drawing/2014/main" val="3976758118"/>
                  </a:ext>
                </a:extLst>
              </a:tr>
              <a:tr h="785931">
                <a:tc>
                  <a:txBody>
                    <a:bodyPr/>
                    <a:lstStyle/>
                    <a:p>
                      <a:pPr marL="0" marR="0">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Chữ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viết</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a:txBody>
                    <a:bodyPr/>
                    <a:lstStyle/>
                    <a:p>
                      <a:pPr marL="0" marR="0" indent="0" algn="just">
                        <a:lnSpc>
                          <a:spcPct val="144000"/>
                        </a:lnSpc>
                        <a:spcBef>
                          <a:spcPts val="0"/>
                        </a:spcBef>
                        <a:spcAft>
                          <a:spcPts val="0"/>
                        </a:spcAft>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7717" marR="67717"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extLst>
                  <a:ext uri="{0D108BD9-81ED-4DB2-BD59-A6C34878D82A}">
                    <a16:rowId xmlns:a16="http://schemas.microsoft.com/office/drawing/2014/main" val="1136945219"/>
                  </a:ext>
                </a:extLst>
              </a:tr>
              <a:tr h="768096">
                <a:tc>
                  <a:txBody>
                    <a:bodyPr/>
                    <a:lstStyle/>
                    <a:p>
                      <a:pPr marL="0" marR="0">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Văn học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a:txBody>
                    <a:bodyPr/>
                    <a:lstStyle/>
                    <a:p>
                      <a:pPr marL="0" marR="0">
                        <a:lnSpc>
                          <a:spcPct val="107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extLst>
                  <a:ext uri="{0D108BD9-81ED-4DB2-BD59-A6C34878D82A}">
                    <a16:rowId xmlns:a16="http://schemas.microsoft.com/office/drawing/2014/main" val="177077833"/>
                  </a:ext>
                </a:extLst>
              </a:tr>
              <a:tr h="962680">
                <a:tc>
                  <a:txBody>
                    <a:bodyPr/>
                    <a:lstStyle/>
                    <a:p>
                      <a:pPr marL="0" marR="0">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Luật pháp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a:txBody>
                    <a:bodyPr/>
                    <a:lstStyle/>
                    <a:p>
                      <a:pPr marL="0" marR="0">
                        <a:lnSpc>
                          <a:spcPct val="107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extLst>
                  <a:ext uri="{0D108BD9-81ED-4DB2-BD59-A6C34878D82A}">
                    <a16:rowId xmlns:a16="http://schemas.microsoft.com/office/drawing/2014/main" val="185829509"/>
                  </a:ext>
                </a:extLst>
              </a:tr>
              <a:tr h="984493">
                <a:tc>
                  <a:txBody>
                    <a:bodyPr/>
                    <a:lstStyle/>
                    <a:p>
                      <a:pPr marL="0" marR="0">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Khoa học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a:txBody>
                    <a:bodyPr/>
                    <a:lstStyle/>
                    <a:p>
                      <a:pPr marL="0" marR="0" algn="just">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extLst>
                  <a:ext uri="{0D108BD9-81ED-4DB2-BD59-A6C34878D82A}">
                    <a16:rowId xmlns:a16="http://schemas.microsoft.com/office/drawing/2014/main" val="3894489764"/>
                  </a:ext>
                </a:extLst>
              </a:tr>
              <a:tr h="1097779">
                <a:tc>
                  <a:txBody>
                    <a:bodyPr/>
                    <a:lstStyle/>
                    <a:p>
                      <a:pPr marL="0" marR="0">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Kiến trúc và điêu khắc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extLst>
                  <a:ext uri="{0D108BD9-81ED-4DB2-BD59-A6C34878D82A}">
                    <a16:rowId xmlns:a16="http://schemas.microsoft.com/office/drawing/2014/main" val="2990186809"/>
                  </a:ext>
                </a:extLst>
              </a:tr>
              <a:tr h="395207">
                <a:tc>
                  <a:txBody>
                    <a:bodyPr/>
                    <a:lstStyle/>
                    <a:p>
                      <a:pPr marL="0" marR="0">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Lịch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gridSpan="2">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17" marR="67717" marT="0" marB="0"/>
                </a:tc>
                <a:tc hMerge="1">
                  <a:txBody>
                    <a:bodyPr/>
                    <a:lstStyle/>
                    <a:p>
                      <a:endParaRPr lang="en-US"/>
                    </a:p>
                  </a:txBody>
                  <a:tcPr/>
                </a:tc>
                <a:extLst>
                  <a:ext uri="{0D108BD9-81ED-4DB2-BD59-A6C34878D82A}">
                    <a16:rowId xmlns:a16="http://schemas.microsoft.com/office/drawing/2014/main" val="2853502755"/>
                  </a:ext>
                </a:extLst>
              </a:tr>
            </a:tbl>
          </a:graphicData>
        </a:graphic>
      </p:graphicFrame>
      <p:sp>
        <p:nvSpPr>
          <p:cNvPr id="8" name="TextBox 7"/>
          <p:cNvSpPr txBox="1"/>
          <p:nvPr/>
        </p:nvSpPr>
        <p:spPr>
          <a:xfrm>
            <a:off x="69669" y="0"/>
            <a:ext cx="8081554" cy="43088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4. </a:t>
            </a:r>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số</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thành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tựu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hoá</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tiêu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biểu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Lạp</a:t>
            </a:r>
            <a:r>
              <a:rPr lang="en-US" sz="2200" b="1" dirty="0">
                <a:latin typeface="Times New Roman" panose="02020603050405020304" pitchFamily="18" charset="0"/>
                <a:cs typeface="Times New Roman" panose="02020603050405020304" pitchFamily="18" charset="0"/>
              </a:rPr>
              <a:t>, La </a:t>
            </a:r>
            <a:r>
              <a:rPr lang="en-US" sz="2200" b="1" dirty="0" err="1">
                <a:latin typeface="Times New Roman" panose="02020603050405020304" pitchFamily="18" charset="0"/>
                <a:cs typeface="Times New Roman" panose="02020603050405020304" pitchFamily="18" charset="0"/>
              </a:rPr>
              <a:t>Mã</a:t>
            </a:r>
            <a:endParaRPr lang="en-US" sz="2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767840" y="539931"/>
            <a:ext cx="8142514" cy="400110"/>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Dựa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vào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thông</a:t>
            </a:r>
            <a:r>
              <a:rPr lang="en-US" sz="2000" dirty="0">
                <a:solidFill>
                  <a:srgbClr val="FF0000"/>
                </a:solidFill>
                <a:latin typeface="Times New Roman" panose="02020603050405020304" pitchFamily="18" charset="0"/>
                <a:cs typeface="Times New Roman" panose="02020603050405020304" pitchFamily="18" charset="0"/>
              </a:rPr>
              <a:t> tin </a:t>
            </a:r>
            <a:r>
              <a:rPr lang="en-US" sz="2000" dirty="0" err="1">
                <a:solidFill>
                  <a:srgbClr val="FF0000"/>
                </a:solidFill>
                <a:latin typeface="Times New Roman" panose="02020603050405020304" pitchFamily="18" charset="0"/>
                <a:cs typeface="Times New Roman" panose="02020603050405020304" pitchFamily="18" charset="0"/>
              </a:rPr>
              <a:t>trong</a:t>
            </a:r>
            <a:r>
              <a:rPr lang="en-US" sz="2000" dirty="0">
                <a:solidFill>
                  <a:srgbClr val="FF0000"/>
                </a:solidFill>
                <a:latin typeface="Times New Roman" panose="02020603050405020304" pitchFamily="18" charset="0"/>
                <a:cs typeface="Times New Roman" panose="02020603050405020304" pitchFamily="18" charset="0"/>
              </a:rPr>
              <a:t> SGK </a:t>
            </a:r>
            <a:r>
              <a:rPr lang="en-US" sz="2000" dirty="0" err="1">
                <a:solidFill>
                  <a:srgbClr val="FF0000"/>
                </a:solidFill>
                <a:latin typeface="Times New Roman" panose="02020603050405020304" pitchFamily="18" charset="0"/>
                <a:cs typeface="Times New Roman" panose="02020603050405020304" pitchFamily="18" charset="0"/>
              </a:rPr>
              <a:t>và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hoàn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thành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phiếu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bài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tập</a:t>
            </a:r>
            <a:r>
              <a:rPr lang="en-US" sz="2000" dirty="0">
                <a:solidFill>
                  <a:srgbClr val="FF0000"/>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1691640" y="1700784"/>
            <a:ext cx="5239512" cy="769441"/>
          </a:xfrm>
          <a:prstGeom prst="rect">
            <a:avLst/>
          </a:prstGeom>
          <a:noFill/>
        </p:spPr>
        <p:txBody>
          <a:bodyPr wrap="square" rtlCol="0">
            <a:spAutoFit/>
          </a:bodyPr>
          <a:lstStyle/>
          <a:p>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viết</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(Latinh) </a:t>
            </a:r>
            <a:r>
              <a:rPr lang="en-US" sz="2200" dirty="0" err="1">
                <a:latin typeface="Times New Roman" panose="02020603050405020304" pitchFamily="18" charset="0"/>
                <a:cs typeface="Times New Roman" panose="02020603050405020304" pitchFamily="18" charset="0"/>
              </a:rPr>
              <a:t>gồm</a:t>
            </a:r>
            <a:r>
              <a:rPr lang="en-US" sz="2200" dirty="0">
                <a:latin typeface="Times New Roman" panose="02020603050405020304" pitchFamily="18" charset="0"/>
                <a:cs typeface="Times New Roman" panose="02020603050405020304" pitchFamily="18" charset="0"/>
              </a:rPr>
              <a:t> 24 </a:t>
            </a:r>
            <a:r>
              <a:rPr lang="en-US" sz="2200" dirty="0" err="1">
                <a:latin typeface="Times New Roman" panose="02020603050405020304" pitchFamily="18" charset="0"/>
                <a:cs typeface="Times New Roman" panose="02020603050405020304" pitchFamily="18" charset="0"/>
              </a:rPr>
              <a:t>chữ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endParaRPr lang="en-US" sz="2200" dirty="0"/>
          </a:p>
        </p:txBody>
      </p:sp>
      <p:sp>
        <p:nvSpPr>
          <p:cNvPr id="11" name="TextBox 10"/>
          <p:cNvSpPr txBox="1"/>
          <p:nvPr/>
        </p:nvSpPr>
        <p:spPr>
          <a:xfrm>
            <a:off x="7095744" y="1670006"/>
            <a:ext cx="5096256" cy="769441"/>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Latin</a:t>
            </a:r>
            <a:r>
              <a:rPr lang="vi-VN" sz="2200" dirty="0">
                <a:latin typeface="Times New Roman" panose="02020603050405020304" pitchFamily="18" charset="0"/>
                <a:cs typeface="Times New Roman" panose="02020603050405020304" pitchFamily="18" charset="0"/>
              </a:rPr>
              <a:t>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gồm</a:t>
            </a:r>
            <a:r>
              <a:rPr lang="en-US" sz="2200" dirty="0">
                <a:latin typeface="Times New Roman" panose="02020603050405020304" pitchFamily="18" charset="0"/>
                <a:cs typeface="Times New Roman" panose="02020603050405020304" pitchFamily="18" charset="0"/>
              </a:rPr>
              <a:t> 26 </a:t>
            </a:r>
            <a:r>
              <a:rPr lang="en-US" sz="2200" dirty="0" err="1">
                <a:latin typeface="Times New Roman" panose="02020603050405020304" pitchFamily="18" charset="0"/>
                <a:cs typeface="Times New Roman" panose="02020603050405020304" pitchFamily="18" charset="0"/>
              </a:rPr>
              <a:t>chữ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p:cNvSpPr txBox="1"/>
          <p:nvPr/>
        </p:nvSpPr>
        <p:spPr>
          <a:xfrm>
            <a:off x="1527266" y="2410620"/>
            <a:ext cx="6364006" cy="816890"/>
          </a:xfrm>
          <a:prstGeom prst="rect">
            <a:avLst/>
          </a:prstGeom>
          <a:noFill/>
        </p:spPr>
        <p:txBody>
          <a:bodyPr wrap="square" rtlCol="0">
            <a:spAutoFit/>
          </a:bodyPr>
          <a:lstStyle/>
          <a:p>
            <a:pPr>
              <a:lnSpc>
                <a:spcPct val="107000"/>
              </a:lnSpc>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Hô</a:t>
            </a:r>
            <a:r>
              <a:rPr lang="en-US" sz="2200" dirty="0">
                <a:latin typeface="Times New Roman" panose="02020603050405020304" pitchFamily="18" charset="0"/>
                <a:cs typeface="Times New Roman" panose="02020603050405020304" pitchFamily="18" charset="0"/>
              </a:rPr>
              <a:t>-me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I-li-at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Ô-</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xê</a:t>
            </a:r>
            <a:endParaRPr lang="en-US" sz="2200" dirty="0">
              <a:latin typeface="Times New Roman" panose="02020603050405020304" pitchFamily="18" charset="0"/>
              <a:cs typeface="Times New Roman" panose="02020603050405020304" pitchFamily="18" charset="0"/>
            </a:endParaRPr>
          </a:p>
          <a:p>
            <a:pPr>
              <a:lnSpc>
                <a:spcPct val="107000"/>
              </a:lnSpc>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soạn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Ê-sin; </a:t>
            </a:r>
            <a:r>
              <a:rPr lang="en-US" sz="2200" dirty="0" err="1">
                <a:latin typeface="Times New Roman" panose="02020603050405020304" pitchFamily="18" charset="0"/>
                <a:cs typeface="Times New Roman" panose="02020603050405020304" pitchFamily="18" charset="0"/>
              </a:rPr>
              <a:t>Xô-phốc-lơ</a:t>
            </a:r>
            <a:r>
              <a:rPr lang="en-US" sz="2200" dirty="0">
                <a:latin typeface="Times New Roman" panose="02020603050405020304" pitchFamily="18" charset="0"/>
                <a:cs typeface="Times New Roman" panose="02020603050405020304" pitchFamily="18" charset="0"/>
              </a:rPr>
              <a:t>; Ơ-</a:t>
            </a:r>
            <a:r>
              <a:rPr lang="en-US" sz="2200" dirty="0" err="1">
                <a:latin typeface="Times New Roman" panose="02020603050405020304" pitchFamily="18" charset="0"/>
                <a:cs typeface="Times New Roman" panose="02020603050405020304" pitchFamily="18" charset="0"/>
              </a:rPr>
              <a:t>ri</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pít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a:off x="7076366" y="3227510"/>
            <a:ext cx="5240601" cy="1015663"/>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Luật</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Mã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coi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luật</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p:cNvSpPr txBox="1"/>
          <p:nvPr/>
        </p:nvSpPr>
        <p:spPr>
          <a:xfrm>
            <a:off x="1527266" y="4152571"/>
            <a:ext cx="5669280" cy="1058047"/>
          </a:xfrm>
          <a:prstGeom prst="rect">
            <a:avLst/>
          </a:prstGeom>
          <a:noFill/>
        </p:spPr>
        <p:txBody>
          <a:bodyPr wrap="square" rtlCol="0">
            <a:spAutoFit/>
          </a:bodyPr>
          <a:lstStyle/>
          <a:p>
            <a:pPr>
              <a:lnSpc>
                <a:spcPct val="107000"/>
              </a:lnSpc>
            </a:pPr>
            <a:r>
              <a:rPr lang="en-US" sz="2000" dirty="0" err="1">
                <a:latin typeface="Times New Roman" panose="02020603050405020304" pitchFamily="18" charset="0"/>
                <a:cs typeface="Times New Roman" panose="02020603050405020304" pitchFamily="18" charset="0"/>
              </a:rPr>
              <a:t>Toán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Ta-</a:t>
            </a:r>
            <a:r>
              <a:rPr lang="en-US" sz="2000" dirty="0" err="1">
                <a:latin typeface="Times New Roman" panose="02020603050405020304" pitchFamily="18" charset="0"/>
                <a:cs typeface="Times New Roman" panose="02020603050405020304" pitchFamily="18" charset="0"/>
              </a:rPr>
              <a:t>lét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Py</a:t>
            </a:r>
            <a:r>
              <a:rPr lang="en-US" sz="2000" dirty="0">
                <a:latin typeface="Times New Roman" panose="02020603050405020304" pitchFamily="18" charset="0"/>
                <a:cs typeface="Times New Roman" panose="02020603050405020304" pitchFamily="18" charset="0"/>
              </a:rPr>
              <a:t>-ta-go</a:t>
            </a:r>
          </a:p>
          <a:p>
            <a:pPr>
              <a:lnSpc>
                <a:spcPct val="107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Hê-rô-đốt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a:t>
            </a:r>
            <a:r>
              <a:rPr lang="en-US" sz="2000" dirty="0">
                <a:latin typeface="Times New Roman" panose="02020603050405020304" pitchFamily="18" charset="0"/>
                <a:cs typeface="Times New Roman" panose="02020603050405020304" pitchFamily="18" charset="0"/>
              </a:rPr>
              <a:t>-xi-</a:t>
            </a:r>
            <a:r>
              <a:rPr lang="en-US" sz="2000" dirty="0" err="1">
                <a:latin typeface="Times New Roman" panose="02020603050405020304" pitchFamily="18" charset="0"/>
                <a:cs typeface="Times New Roman" panose="02020603050405020304" pitchFamily="18" charset="0"/>
              </a:rPr>
              <a:t>đít</a:t>
            </a:r>
            <a:endParaRPr lang="en-US" sz="2000" dirty="0">
              <a:latin typeface="Times New Roman" panose="02020603050405020304" pitchFamily="18" charset="0"/>
              <a:cs typeface="Times New Roman" panose="02020603050405020304" pitchFamily="18" charset="0"/>
            </a:endParaRPr>
          </a:p>
          <a:p>
            <a:pPr>
              <a:lnSpc>
                <a:spcPct val="107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Sô-cờ-rát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Pờ</a:t>
            </a:r>
            <a:r>
              <a:rPr lang="en-US" sz="2000" dirty="0">
                <a:latin typeface="Times New Roman" panose="02020603050405020304" pitchFamily="18" charset="0"/>
                <a:cs typeface="Times New Roman" panose="02020603050405020304" pitchFamily="18" charset="0"/>
              </a:rPr>
              <a:t>-la-</a:t>
            </a:r>
            <a:r>
              <a:rPr lang="en-US" sz="2000" dirty="0" err="1">
                <a:latin typeface="Times New Roman" panose="02020603050405020304" pitchFamily="18" charset="0"/>
                <a:cs typeface="Times New Roman" panose="02020603050405020304" pitchFamily="18" charset="0"/>
              </a:rPr>
              <a:t>tông</a:t>
            </a:r>
            <a:r>
              <a:rPr lang="en-US" sz="2000" dirty="0">
                <a:latin typeface="Times New Roman" panose="02020603050405020304" pitchFamily="18" charset="0"/>
                <a:cs typeface="Times New Roman" panose="02020603050405020304" pitchFamily="18" charset="0"/>
              </a:rPr>
              <a:t>, A-</a:t>
            </a:r>
            <a:r>
              <a:rPr lang="en-US" sz="2000" dirty="0" err="1">
                <a:latin typeface="Times New Roman" panose="02020603050405020304" pitchFamily="18" charset="0"/>
                <a:cs typeface="Times New Roman" panose="02020603050405020304" pitchFamily="18" charset="0"/>
              </a:rPr>
              <a:t>rít</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xtốt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p:cNvSpPr txBox="1"/>
          <p:nvPr/>
        </p:nvSpPr>
        <p:spPr>
          <a:xfrm>
            <a:off x="7095744" y="4146015"/>
            <a:ext cx="5096256" cy="1058047"/>
          </a:xfrm>
          <a:prstGeom prst="rect">
            <a:avLst/>
          </a:prstGeom>
          <a:noFill/>
        </p:spPr>
        <p:txBody>
          <a:bodyPr wrap="square" rtlCol="0">
            <a:spAutoFit/>
          </a:bodyPr>
          <a:lstStyle/>
          <a:p>
            <a:pPr algn="just">
              <a:lnSpc>
                <a:spcPct val="107000"/>
              </a:lnSpc>
            </a:pPr>
            <a:r>
              <a:rPr lang="en-US" sz="2000" dirty="0" err="1">
                <a:latin typeface="Times New Roman" panose="02020603050405020304" pitchFamily="18" charset="0"/>
                <a:cs typeface="Times New Roman" panose="02020603050405020304" pitchFamily="18" charset="0"/>
              </a:rPr>
              <a:t>Toán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7 </a:t>
            </a:r>
            <a:r>
              <a:rPr lang="en-US" sz="2000" dirty="0" err="1">
                <a:latin typeface="Times New Roman" panose="02020603050405020304" pitchFamily="18" charset="0"/>
                <a:cs typeface="Times New Roman" panose="02020603050405020304" pitchFamily="18" charset="0"/>
              </a:rPr>
              <a:t>chữ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Mã</a:t>
            </a:r>
            <a:endParaRPr lang="en-US" sz="2000" dirty="0">
              <a:latin typeface="Times New Roman" panose="02020603050405020304" pitchFamily="18" charset="0"/>
              <a:cs typeface="Times New Roman" panose="02020603050405020304" pitchFamily="18" charset="0"/>
            </a:endParaRPr>
          </a:p>
          <a:p>
            <a:pPr>
              <a:lnSpc>
                <a:spcPct val="107000"/>
              </a:lnSpc>
            </a:pP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Ta-</a:t>
            </a:r>
            <a:r>
              <a:rPr lang="en-US" sz="2000" dirty="0" err="1">
                <a:latin typeface="Times New Roman" panose="02020603050405020304" pitchFamily="18" charset="0"/>
                <a:cs typeface="Times New Roman" panose="02020603050405020304" pitchFamily="18" charset="0"/>
              </a:rPr>
              <a:t>lét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Py</a:t>
            </a:r>
            <a:r>
              <a:rPr lang="en-US" sz="2000" dirty="0">
                <a:latin typeface="Times New Roman" panose="02020603050405020304" pitchFamily="18" charset="0"/>
                <a:cs typeface="Times New Roman" panose="02020603050405020304" pitchFamily="18" charset="0"/>
              </a:rPr>
              <a:t>-ta-go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1458795" y="5204062"/>
            <a:ext cx="5636949" cy="1080296"/>
          </a:xfrm>
          <a:prstGeom prst="rect">
            <a:avLst/>
          </a:prstGeom>
          <a:noFill/>
        </p:spPr>
        <p:txBody>
          <a:bodyPr wrap="square" rtlCol="0">
            <a:spAutoFit/>
          </a:bodyPr>
          <a:lstStyle/>
          <a:p>
            <a:pPr>
              <a:lnSpc>
                <a:spcPct val="107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Pác-tê-nông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đền</a:t>
            </a:r>
            <a:r>
              <a:rPr lang="en-US" sz="2000" dirty="0">
                <a:latin typeface="Times New Roman" panose="02020603050405020304" pitchFamily="18" charset="0"/>
                <a:cs typeface="Times New Roman" panose="02020603050405020304" pitchFamily="18" charset="0"/>
              </a:rPr>
              <a:t> A-ten-</a:t>
            </a:r>
            <a:r>
              <a:rPr lang="en-US" sz="2000" dirty="0" err="1">
                <a:latin typeface="Times New Roman" panose="02020603050405020304" pitchFamily="18" charset="0"/>
                <a:cs typeface="Times New Roman" panose="02020603050405020304" pitchFamily="18" charset="0"/>
              </a:rPr>
              <a:t>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-ô-</a:t>
            </a:r>
            <a:r>
              <a:rPr lang="en-US" sz="2000" dirty="0" err="1">
                <a:latin typeface="Times New Roman" panose="02020603050405020304" pitchFamily="18" charset="0"/>
                <a:cs typeface="Times New Roman" panose="02020603050405020304" pitchFamily="18" charset="0"/>
              </a:rPr>
              <a:t>ni</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xốt</a:t>
            </a:r>
            <a:endParaRPr lang="en-US" sz="2000" dirty="0">
              <a:latin typeface="Times New Roman" panose="02020603050405020304" pitchFamily="18" charset="0"/>
              <a:cs typeface="Times New Roman" panose="02020603050405020304" pitchFamily="18" charset="0"/>
            </a:endParaRPr>
          </a:p>
          <a:p>
            <a:pPr>
              <a:lnSpc>
                <a:spcPct val="1070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Dớt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a:t>
            </a:r>
            <a:r>
              <a:rPr lang="vi-VN" sz="2000" dirty="0">
                <a:latin typeface="Times New Roman" panose="02020603050405020304" pitchFamily="18" charset="0"/>
                <a:cs typeface="Times New Roman" panose="02020603050405020304" pitchFamily="18" charset="0"/>
              </a:rPr>
              <a:t>ê</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nữ</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p:cNvSpPr txBox="1"/>
          <p:nvPr/>
        </p:nvSpPr>
        <p:spPr>
          <a:xfrm>
            <a:off x="7164215" y="5096340"/>
            <a:ext cx="5152752" cy="1015663"/>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môn</a:t>
            </a:r>
            <a:r>
              <a:rPr lang="en-US" sz="2000" dirty="0">
                <a:latin typeface="Times New Roman" panose="02020603050405020304" pitchFamily="18" charset="0"/>
                <a:cs typeface="Times New Roman" panose="02020603050405020304" pitchFamily="18" charset="0"/>
              </a:rPr>
              <a:t> Constantin,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cộng</a:t>
            </a:r>
            <a:r>
              <a:rPr lang="en-US" sz="2000" dirty="0">
                <a:latin typeface="Times New Roman" panose="02020603050405020304" pitchFamily="18" charset="0"/>
                <a:cs typeface="Times New Roman" panose="02020603050405020304" pitchFamily="18" charset="0"/>
              </a:rPr>
              <a:t> ở La </a:t>
            </a:r>
            <a:r>
              <a:rPr lang="en-US" sz="2000" dirty="0" err="1">
                <a:latin typeface="Times New Roman" panose="02020603050405020304" pitchFamily="18" charset="0"/>
                <a:cs typeface="Times New Roman" panose="02020603050405020304" pitchFamily="18" charset="0"/>
              </a:rPr>
              <a:t>Mã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Đền</a:t>
            </a:r>
            <a:r>
              <a:rPr lang="en-US" sz="2000" dirty="0">
                <a:latin typeface="Times New Roman" panose="02020603050405020304" pitchFamily="18" charset="0"/>
                <a:cs typeface="Times New Roman" panose="02020603050405020304" pitchFamily="18" charset="0"/>
              </a:rPr>
              <a:t> Pan – </a:t>
            </a:r>
            <a:r>
              <a:rPr lang="en-US" sz="2000" dirty="0" err="1">
                <a:latin typeface="Times New Roman" panose="02020603050405020304" pitchFamily="18" charset="0"/>
                <a:cs typeface="Times New Roman" panose="02020603050405020304" pitchFamily="18" charset="0"/>
              </a:rPr>
              <a:t>tê</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nông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li </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dê</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p:cNvSpPr txBox="1"/>
          <p:nvPr/>
        </p:nvSpPr>
        <p:spPr>
          <a:xfrm>
            <a:off x="1554807" y="6262109"/>
            <a:ext cx="2871216"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Họ</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dương</a:t>
            </a:r>
            <a:r>
              <a:rPr lang="en-US"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26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Văn hóa cổ đại Hi Lạp và Rô-ma | Lịch sử lớp 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3178" y="573266"/>
            <a:ext cx="5442855" cy="48638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982789" y="191589"/>
            <a:ext cx="6000205" cy="6858000"/>
          </a:xfrm>
          <a:prstGeom prst="rect">
            <a:avLst/>
          </a:prstGeom>
        </p:spPr>
      </p:pic>
    </p:spTree>
    <p:extLst>
      <p:ext uri="{BB962C8B-B14F-4D97-AF65-F5344CB8AC3E}">
        <p14:creationId xmlns:p14="http://schemas.microsoft.com/office/powerpoint/2010/main" val="669251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28273" y="2301857"/>
            <a:ext cx="5363727" cy="4163581"/>
          </a:xfrm>
          <a:prstGeom prst="rect">
            <a:avLst/>
          </a:prstGeom>
        </p:spPr>
      </p:pic>
      <p:sp>
        <p:nvSpPr>
          <p:cNvPr id="6" name="TextBox 5"/>
          <p:cNvSpPr txBox="1"/>
          <p:nvPr/>
        </p:nvSpPr>
        <p:spPr>
          <a:xfrm>
            <a:off x="754743" y="1409305"/>
            <a:ext cx="10084158" cy="892552"/>
          </a:xfrm>
          <a:prstGeom prst="rect">
            <a:avLst/>
          </a:prstGeom>
          <a:noFill/>
        </p:spPr>
        <p:txBody>
          <a:bodyPr wrap="square" rtlCol="0">
            <a:spAutoFit/>
          </a:bodyPr>
          <a:lstStyle/>
          <a:p>
            <a:r>
              <a:rPr lang="en-US" sz="2600" b="1" i="1" dirty="0" err="1">
                <a:solidFill>
                  <a:srgbClr val="002060"/>
                </a:solidFill>
              </a:rPr>
              <a:t>Hãy</a:t>
            </a:r>
            <a:r>
              <a:rPr lang="en-US" sz="2600" b="1" i="1" dirty="0">
                <a:solidFill>
                  <a:srgbClr val="002060"/>
                </a:solidFill>
              </a:rPr>
              <a:t> </a:t>
            </a:r>
            <a:r>
              <a:rPr lang="en-US" sz="2600" b="1" i="1" dirty="0" err="1">
                <a:solidFill>
                  <a:srgbClr val="002060"/>
                </a:solidFill>
              </a:rPr>
              <a:t>dựa</a:t>
            </a:r>
            <a:r>
              <a:rPr lang="en-US" sz="2600" b="1" i="1" dirty="0">
                <a:solidFill>
                  <a:srgbClr val="002060"/>
                </a:solidFill>
              </a:rPr>
              <a:t> </a:t>
            </a:r>
            <a:r>
              <a:rPr lang="en-US" sz="2600" b="1" i="1" dirty="0" err="1">
                <a:solidFill>
                  <a:srgbClr val="002060"/>
                </a:solidFill>
              </a:rPr>
              <a:t>vào</a:t>
            </a:r>
            <a:r>
              <a:rPr lang="en-US" sz="2600" b="1" i="1" dirty="0">
                <a:solidFill>
                  <a:srgbClr val="002060"/>
                </a:solidFill>
              </a:rPr>
              <a:t> </a:t>
            </a:r>
            <a:r>
              <a:rPr lang="en-US" sz="2600" b="1" i="1" dirty="0" err="1">
                <a:solidFill>
                  <a:srgbClr val="002060"/>
                </a:solidFill>
              </a:rPr>
              <a:t>bảng</a:t>
            </a:r>
            <a:r>
              <a:rPr lang="en-US" sz="2600" b="1" i="1" dirty="0">
                <a:solidFill>
                  <a:srgbClr val="002060"/>
                </a:solidFill>
              </a:rPr>
              <a:t> </a:t>
            </a:r>
            <a:r>
              <a:rPr lang="en-US" sz="2600" b="1" i="1" dirty="0" err="1">
                <a:solidFill>
                  <a:srgbClr val="002060"/>
                </a:solidFill>
              </a:rPr>
              <a:t>chữ</a:t>
            </a:r>
            <a:r>
              <a:rPr lang="en-US" sz="2600" b="1" i="1" dirty="0">
                <a:solidFill>
                  <a:srgbClr val="002060"/>
                </a:solidFill>
              </a:rPr>
              <a:t> </a:t>
            </a:r>
            <a:r>
              <a:rPr lang="en-US" sz="2600" b="1" i="1" dirty="0" err="1">
                <a:solidFill>
                  <a:srgbClr val="002060"/>
                </a:solidFill>
              </a:rPr>
              <a:t>số</a:t>
            </a:r>
            <a:r>
              <a:rPr lang="en-US" sz="2600" b="1" i="1" dirty="0">
                <a:solidFill>
                  <a:srgbClr val="002060"/>
                </a:solidFill>
              </a:rPr>
              <a:t> La </a:t>
            </a:r>
            <a:r>
              <a:rPr lang="en-US" sz="2600" b="1" i="1" dirty="0" err="1">
                <a:solidFill>
                  <a:srgbClr val="002060"/>
                </a:solidFill>
              </a:rPr>
              <a:t>Mã</a:t>
            </a:r>
            <a:r>
              <a:rPr lang="en-US" sz="2600" b="1" i="1" dirty="0">
                <a:solidFill>
                  <a:srgbClr val="002060"/>
                </a:solidFill>
              </a:rPr>
              <a:t>, </a:t>
            </a:r>
            <a:r>
              <a:rPr lang="en-US" sz="2600" b="1" i="1" dirty="0" err="1">
                <a:solidFill>
                  <a:srgbClr val="002060"/>
                </a:solidFill>
              </a:rPr>
              <a:t>hãy</a:t>
            </a:r>
            <a:r>
              <a:rPr lang="en-US" sz="2600" b="1" i="1" dirty="0">
                <a:solidFill>
                  <a:srgbClr val="002060"/>
                </a:solidFill>
              </a:rPr>
              <a:t> </a:t>
            </a:r>
            <a:r>
              <a:rPr lang="en-US" sz="2600" b="1" i="1" dirty="0" err="1">
                <a:solidFill>
                  <a:srgbClr val="002060"/>
                </a:solidFill>
              </a:rPr>
              <a:t>tính</a:t>
            </a:r>
            <a:r>
              <a:rPr lang="en-US" sz="2600" b="1" i="1" dirty="0">
                <a:solidFill>
                  <a:srgbClr val="002060"/>
                </a:solidFill>
              </a:rPr>
              <a:t> </a:t>
            </a:r>
            <a:r>
              <a:rPr lang="en-US" sz="2600" b="1" i="1" dirty="0" err="1">
                <a:solidFill>
                  <a:srgbClr val="002060"/>
                </a:solidFill>
              </a:rPr>
              <a:t>tổng</a:t>
            </a:r>
            <a:r>
              <a:rPr lang="en-US" sz="2600" b="1" i="1" dirty="0">
                <a:solidFill>
                  <a:srgbClr val="002060"/>
                </a:solidFill>
              </a:rPr>
              <a:t> </a:t>
            </a:r>
            <a:r>
              <a:rPr lang="en-US" sz="2600" b="1" i="1" dirty="0" err="1">
                <a:solidFill>
                  <a:srgbClr val="002060"/>
                </a:solidFill>
              </a:rPr>
              <a:t>của</a:t>
            </a:r>
            <a:r>
              <a:rPr lang="en-US" sz="2600" b="1" i="1" dirty="0">
                <a:solidFill>
                  <a:srgbClr val="002060"/>
                </a:solidFill>
              </a:rPr>
              <a:t> </a:t>
            </a:r>
            <a:r>
              <a:rPr lang="en-US" sz="2600" b="1" i="1" dirty="0" err="1">
                <a:solidFill>
                  <a:srgbClr val="002060"/>
                </a:solidFill>
              </a:rPr>
              <a:t>các</a:t>
            </a:r>
            <a:r>
              <a:rPr lang="en-US" sz="2600" b="1" i="1" dirty="0">
                <a:solidFill>
                  <a:srgbClr val="002060"/>
                </a:solidFill>
              </a:rPr>
              <a:t> </a:t>
            </a:r>
            <a:r>
              <a:rPr lang="en-US" sz="2600" b="1" i="1" dirty="0" err="1">
                <a:solidFill>
                  <a:srgbClr val="002060"/>
                </a:solidFill>
              </a:rPr>
              <a:t>phép</a:t>
            </a:r>
            <a:r>
              <a:rPr lang="en-US" sz="2600" b="1" i="1" dirty="0">
                <a:solidFill>
                  <a:srgbClr val="002060"/>
                </a:solidFill>
              </a:rPr>
              <a:t> </a:t>
            </a:r>
            <a:r>
              <a:rPr lang="en-US" sz="2600" b="1" i="1" dirty="0" err="1">
                <a:solidFill>
                  <a:srgbClr val="002060"/>
                </a:solidFill>
              </a:rPr>
              <a:t>toán</a:t>
            </a:r>
            <a:r>
              <a:rPr lang="en-US" sz="2600" b="1" i="1" dirty="0">
                <a:solidFill>
                  <a:srgbClr val="002060"/>
                </a:solidFill>
              </a:rPr>
              <a:t> </a:t>
            </a:r>
            <a:r>
              <a:rPr lang="en-US" sz="2600" b="1" i="1" dirty="0" err="1">
                <a:solidFill>
                  <a:srgbClr val="002060"/>
                </a:solidFill>
              </a:rPr>
              <a:t>sau</a:t>
            </a:r>
            <a:r>
              <a:rPr lang="en-US" sz="2600" b="1" i="1" dirty="0">
                <a:solidFill>
                  <a:srgbClr val="002060"/>
                </a:solidFill>
              </a:rPr>
              <a:t>:</a:t>
            </a:r>
          </a:p>
          <a:p>
            <a:endParaRPr lang="en-US" sz="2600" b="1" i="1" dirty="0">
              <a:solidFill>
                <a:srgbClr val="002060"/>
              </a:solidFill>
            </a:endParaRPr>
          </a:p>
        </p:txBody>
      </p:sp>
      <p:pic>
        <p:nvPicPr>
          <p:cNvPr id="7" name="Picture 6"/>
          <p:cNvPicPr>
            <a:picLocks noChangeAspect="1"/>
          </p:cNvPicPr>
          <p:nvPr/>
        </p:nvPicPr>
        <p:blipFill rotWithShape="1">
          <a:blip r:embed="rId3"/>
          <a:srcRect t="32133"/>
          <a:stretch/>
        </p:blipFill>
        <p:spPr>
          <a:xfrm>
            <a:off x="568992" y="1855581"/>
            <a:ext cx="5583126" cy="4911811"/>
          </a:xfrm>
          <a:prstGeom prst="rect">
            <a:avLst/>
          </a:prstGeom>
        </p:spPr>
      </p:pic>
      <p:sp>
        <p:nvSpPr>
          <p:cNvPr id="9" name="Rectangle 8"/>
          <p:cNvSpPr/>
          <p:nvPr/>
        </p:nvSpPr>
        <p:spPr>
          <a:xfrm>
            <a:off x="754743" y="296214"/>
            <a:ext cx="10794750" cy="8213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rPr>
              <a:t>Toán</a:t>
            </a:r>
            <a:r>
              <a:rPr lang="en-US" sz="2800" b="1" dirty="0">
                <a:solidFill>
                  <a:srgbClr val="C00000"/>
                </a:solidFill>
              </a:rPr>
              <a:t> </a:t>
            </a:r>
            <a:r>
              <a:rPr lang="en-US" sz="2800" b="1" dirty="0" err="1">
                <a:solidFill>
                  <a:srgbClr val="C00000"/>
                </a:solidFill>
              </a:rPr>
              <a:t>học</a:t>
            </a:r>
            <a:r>
              <a:rPr lang="en-US" sz="2800" b="1" dirty="0">
                <a:solidFill>
                  <a:srgbClr val="C00000"/>
                </a:solidFill>
              </a:rPr>
              <a:t>: </a:t>
            </a:r>
            <a:r>
              <a:rPr lang="en-US" sz="2800" b="1" dirty="0" err="1">
                <a:solidFill>
                  <a:srgbClr val="C00000"/>
                </a:solidFill>
              </a:rPr>
              <a:t>Chữ</a:t>
            </a:r>
            <a:r>
              <a:rPr lang="en-US" sz="2800" b="1" dirty="0">
                <a:solidFill>
                  <a:srgbClr val="C00000"/>
                </a:solidFill>
              </a:rPr>
              <a:t> </a:t>
            </a:r>
            <a:r>
              <a:rPr lang="en-US" sz="2800" b="1" dirty="0" err="1">
                <a:solidFill>
                  <a:srgbClr val="C00000"/>
                </a:solidFill>
              </a:rPr>
              <a:t>số</a:t>
            </a:r>
            <a:r>
              <a:rPr lang="en-US" sz="2800" b="1" dirty="0">
                <a:solidFill>
                  <a:srgbClr val="C00000"/>
                </a:solidFill>
              </a:rPr>
              <a:t> La </a:t>
            </a:r>
            <a:r>
              <a:rPr lang="en-US" sz="2800" b="1" dirty="0" err="1">
                <a:solidFill>
                  <a:srgbClr val="C00000"/>
                </a:solidFill>
              </a:rPr>
              <a:t>Mã</a:t>
            </a:r>
            <a:endParaRPr lang="en-US" sz="2800" b="1" dirty="0">
              <a:solidFill>
                <a:srgbClr val="C00000"/>
              </a:solidFill>
            </a:endParaRPr>
          </a:p>
        </p:txBody>
      </p:sp>
    </p:spTree>
    <p:extLst>
      <p:ext uri="{BB962C8B-B14F-4D97-AF65-F5344CB8AC3E}">
        <p14:creationId xmlns:p14="http://schemas.microsoft.com/office/powerpoint/2010/main" val="3270026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ền Parthenon – Wikipedia tiếng Việ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 y="0"/>
            <a:ext cx="4730993" cy="33306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9966" y="82140"/>
            <a:ext cx="2751907" cy="430887"/>
          </a:xfrm>
          <a:prstGeom prst="rect">
            <a:avLst/>
          </a:prstGeom>
          <a:noFill/>
        </p:spPr>
        <p:txBody>
          <a:bodyPr wrap="square" rtlCol="0">
            <a:spAutoFit/>
          </a:bodyPr>
          <a:lstStyle/>
          <a:p>
            <a:r>
              <a:rPr lang="en-US" sz="2200" b="1" dirty="0" err="1">
                <a:solidFill>
                  <a:srgbClr val="FF0000"/>
                </a:solidFill>
                <a:latin typeface="Times New Roman" panose="02020603050405020304" pitchFamily="18" charset="0"/>
                <a:cs typeface="Times New Roman" panose="02020603050405020304" pitchFamily="18" charset="0"/>
              </a:rPr>
              <a:t>Đền</a:t>
            </a:r>
            <a:r>
              <a:rPr lang="en-US" sz="2200" b="1" dirty="0">
                <a:solidFill>
                  <a:srgbClr val="FF0000"/>
                </a:solidFill>
                <a:latin typeface="Times New Roman" panose="02020603050405020304" pitchFamily="18" charset="0"/>
                <a:cs typeface="Times New Roman" panose="02020603050405020304" pitchFamily="18" charset="0"/>
              </a:rPr>
              <a:t> Pac-</a:t>
            </a:r>
            <a:r>
              <a:rPr lang="en-US" sz="2200" b="1" dirty="0" err="1">
                <a:solidFill>
                  <a:srgbClr val="FF0000"/>
                </a:solidFill>
                <a:latin typeface="Times New Roman" panose="02020603050405020304" pitchFamily="18" charset="0"/>
                <a:cs typeface="Times New Roman" panose="02020603050405020304" pitchFamily="18" charset="0"/>
              </a:rPr>
              <a:t>tê</a:t>
            </a:r>
            <a:r>
              <a:rPr lang="en-US" sz="2200" b="1" dirty="0">
                <a:solidFill>
                  <a:srgbClr val="FF0000"/>
                </a:solidFill>
                <a:latin typeface="Times New Roman" panose="02020603050405020304" pitchFamily="18" charset="0"/>
                <a:cs typeface="Times New Roman" panose="02020603050405020304" pitchFamily="18" charset="0"/>
              </a:rPr>
              <a:t>-</a:t>
            </a:r>
            <a:r>
              <a:rPr lang="en-US" sz="2200" b="1" dirty="0" err="1">
                <a:solidFill>
                  <a:srgbClr val="FF0000"/>
                </a:solidFill>
                <a:latin typeface="Times New Roman" panose="02020603050405020304" pitchFamily="18" charset="0"/>
                <a:cs typeface="Times New Roman" panose="02020603050405020304" pitchFamily="18" charset="0"/>
              </a:rPr>
              <a:t>nông</a:t>
            </a:r>
            <a:r>
              <a:rPr lang="en-US" sz="2200" dirty="0">
                <a:latin typeface="Times New Roman" panose="02020603050405020304" pitchFamily="18" charset="0"/>
                <a:cs typeface="Times New Roman" panose="02020603050405020304" pitchFamily="18" charset="0"/>
              </a:rPr>
              <a:t>.</a:t>
            </a:r>
          </a:p>
        </p:txBody>
      </p:sp>
      <p:pic>
        <p:nvPicPr>
          <p:cNvPr id="1028" name="Picture 4" descr="Thần Dớ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438" y="0"/>
            <a:ext cx="5597373" cy="33304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22377" y="82139"/>
            <a:ext cx="2246811" cy="430887"/>
          </a:xfrm>
          <a:prstGeom prst="rect">
            <a:avLst/>
          </a:prstGeom>
          <a:noFill/>
        </p:spPr>
        <p:txBody>
          <a:bodyPr wrap="square" rtlCol="0">
            <a:spAutoFit/>
          </a:bodyPr>
          <a:lstStyle/>
          <a:p>
            <a:r>
              <a:rPr lang="en-US" sz="2200" b="1" dirty="0" err="1">
                <a:solidFill>
                  <a:srgbClr val="FF0000"/>
                </a:solidFill>
                <a:latin typeface="Times New Roman" panose="02020603050405020304" pitchFamily="18" charset="0"/>
                <a:cs typeface="Times New Roman" panose="02020603050405020304" pitchFamily="18" charset="0"/>
              </a:rPr>
              <a:t>Tượng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thần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Dớt</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1030" name="Picture 6" descr="Thần Thoại Hy Lạp - Quyển 1 - Chương 24: Nữ thần Athé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4" y="3330437"/>
            <a:ext cx="3582868" cy="35726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10604" y="6472196"/>
            <a:ext cx="3082834" cy="430887"/>
          </a:xfrm>
          <a:prstGeom prst="rect">
            <a:avLst/>
          </a:prstGeom>
          <a:noFill/>
        </p:spPr>
        <p:txBody>
          <a:bodyPr wrap="square" rtlCol="0">
            <a:spAutoFit/>
          </a:bodyPr>
          <a:lstStyle/>
          <a:p>
            <a:r>
              <a:rPr lang="en-US" sz="2200" b="1" dirty="0" err="1">
                <a:solidFill>
                  <a:srgbClr val="FF0000"/>
                </a:solidFill>
                <a:latin typeface="Times New Roman" panose="02020603050405020304" pitchFamily="18" charset="0"/>
                <a:cs typeface="Times New Roman" panose="02020603050405020304" pitchFamily="18" charset="0"/>
              </a:rPr>
              <a:t>Tượng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nữ</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thần</a:t>
            </a:r>
            <a:r>
              <a:rPr lang="en-US" sz="2200" b="1" dirty="0">
                <a:solidFill>
                  <a:srgbClr val="FF0000"/>
                </a:solidFill>
                <a:latin typeface="Times New Roman" panose="02020603050405020304" pitchFamily="18" charset="0"/>
                <a:cs typeface="Times New Roman" panose="02020603050405020304" pitchFamily="18" charset="0"/>
              </a:rPr>
              <a:t> Athena</a:t>
            </a:r>
          </a:p>
        </p:txBody>
      </p:sp>
      <p:pic>
        <p:nvPicPr>
          <p:cNvPr id="1032" name="Picture 8" descr="8 nhà hát cổ còn tồn tại đến bây giờ"/>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3438" y="3450950"/>
            <a:ext cx="6045279" cy="33316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08914" y="3474720"/>
            <a:ext cx="2786743" cy="430887"/>
          </a:xfrm>
          <a:prstGeom prst="rect">
            <a:avLst/>
          </a:prstGeom>
          <a:noFill/>
        </p:spPr>
        <p:txBody>
          <a:bodyPr wrap="square" rtlCol="0">
            <a:spAutoFit/>
          </a:bodyPr>
          <a:lstStyle/>
          <a:p>
            <a:r>
              <a:rPr lang="en-US" sz="2200" b="1" dirty="0" err="1">
                <a:solidFill>
                  <a:srgbClr val="FF0000"/>
                </a:solidFill>
                <a:latin typeface="Times New Roman" panose="02020603050405020304" pitchFamily="18" charset="0"/>
                <a:cs typeface="Times New Roman" panose="02020603050405020304" pitchFamily="18" charset="0"/>
              </a:rPr>
              <a:t>Nhà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hát</a:t>
            </a:r>
            <a:r>
              <a:rPr lang="en-US" sz="2200" b="1" dirty="0">
                <a:solidFill>
                  <a:srgbClr val="FF0000"/>
                </a:solidFill>
                <a:latin typeface="Times New Roman" panose="02020603050405020304" pitchFamily="18" charset="0"/>
                <a:cs typeface="Times New Roman" panose="02020603050405020304" pitchFamily="18" charset="0"/>
              </a:rPr>
              <a:t> Taormina</a:t>
            </a:r>
            <a:endParaRPr lang="en-US" sz="2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769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4743" y="296214"/>
            <a:ext cx="10794750" cy="8213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rPr>
              <a:t>Các</a:t>
            </a:r>
            <a:r>
              <a:rPr lang="en-US" sz="2800" b="1" dirty="0">
                <a:solidFill>
                  <a:srgbClr val="C00000"/>
                </a:solidFill>
              </a:rPr>
              <a:t> </a:t>
            </a:r>
            <a:r>
              <a:rPr lang="en-US" sz="2800" b="1" dirty="0" err="1">
                <a:solidFill>
                  <a:srgbClr val="C00000"/>
                </a:solidFill>
              </a:rPr>
              <a:t>công</a:t>
            </a:r>
            <a:r>
              <a:rPr lang="en-US" sz="2800" b="1" dirty="0">
                <a:solidFill>
                  <a:srgbClr val="C00000"/>
                </a:solidFill>
              </a:rPr>
              <a:t> </a:t>
            </a:r>
            <a:r>
              <a:rPr lang="en-US" sz="2800" b="1" dirty="0" err="1">
                <a:solidFill>
                  <a:srgbClr val="C00000"/>
                </a:solidFill>
              </a:rPr>
              <a:t>trình</a:t>
            </a:r>
            <a:r>
              <a:rPr lang="en-US" sz="2800" b="1" dirty="0">
                <a:solidFill>
                  <a:srgbClr val="C00000"/>
                </a:solidFill>
              </a:rPr>
              <a:t> </a:t>
            </a:r>
            <a:r>
              <a:rPr lang="en-US" sz="2800" b="1" dirty="0" err="1">
                <a:solidFill>
                  <a:srgbClr val="C00000"/>
                </a:solidFill>
              </a:rPr>
              <a:t>kiến</a:t>
            </a:r>
            <a:r>
              <a:rPr lang="en-US" sz="2800" b="1" dirty="0">
                <a:solidFill>
                  <a:srgbClr val="C00000"/>
                </a:solidFill>
              </a:rPr>
              <a:t> </a:t>
            </a:r>
            <a:r>
              <a:rPr lang="en-US" sz="2800" b="1" dirty="0" err="1">
                <a:solidFill>
                  <a:srgbClr val="C00000"/>
                </a:solidFill>
              </a:rPr>
              <a:t>trúc</a:t>
            </a:r>
            <a:r>
              <a:rPr lang="en-US" sz="2800" b="1" dirty="0">
                <a:solidFill>
                  <a:srgbClr val="C00000"/>
                </a:solidFill>
              </a:rPr>
              <a:t> </a:t>
            </a:r>
            <a:r>
              <a:rPr lang="en-US" sz="2800" b="1" dirty="0" err="1">
                <a:solidFill>
                  <a:srgbClr val="C00000"/>
                </a:solidFill>
              </a:rPr>
              <a:t>tiêu</a:t>
            </a:r>
            <a:r>
              <a:rPr lang="en-US" sz="2800" b="1" dirty="0">
                <a:solidFill>
                  <a:srgbClr val="C00000"/>
                </a:solidFill>
              </a:rPr>
              <a:t>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của</a:t>
            </a:r>
            <a:r>
              <a:rPr lang="en-US" sz="2800" b="1" dirty="0">
                <a:solidFill>
                  <a:srgbClr val="C00000"/>
                </a:solidFill>
              </a:rPr>
              <a:t> La </a:t>
            </a:r>
            <a:r>
              <a:rPr lang="en-US" sz="2800" b="1" dirty="0" err="1">
                <a:solidFill>
                  <a:srgbClr val="C00000"/>
                </a:solidFill>
              </a:rPr>
              <a:t>Mã</a:t>
            </a:r>
            <a:r>
              <a:rPr lang="en-US" sz="2800" b="1" dirty="0">
                <a:solidFill>
                  <a:srgbClr val="C00000"/>
                </a:solidFill>
              </a:rPr>
              <a:t> </a:t>
            </a:r>
            <a:r>
              <a:rPr lang="en-US" sz="2800" b="1" dirty="0" err="1">
                <a:solidFill>
                  <a:srgbClr val="C00000"/>
                </a:solidFill>
              </a:rPr>
              <a:t>cổ</a:t>
            </a:r>
            <a:r>
              <a:rPr lang="en-US" sz="2800" b="1" dirty="0">
                <a:solidFill>
                  <a:srgbClr val="C00000"/>
                </a:solidFill>
              </a:rPr>
              <a:t> </a:t>
            </a:r>
            <a:r>
              <a:rPr lang="en-US" sz="2800" b="1" dirty="0" err="1">
                <a:solidFill>
                  <a:srgbClr val="C00000"/>
                </a:solidFill>
              </a:rPr>
              <a:t>đại</a:t>
            </a:r>
            <a:endParaRPr lang="en-US" sz="2800" b="1" dirty="0">
              <a:solidFill>
                <a:srgbClr val="C00000"/>
              </a:solidFill>
            </a:endParaRPr>
          </a:p>
        </p:txBody>
      </p:sp>
      <p:pic>
        <p:nvPicPr>
          <p:cNvPr id="6" name="Picture 5"/>
          <p:cNvPicPr>
            <a:picLocks noChangeAspect="1"/>
          </p:cNvPicPr>
          <p:nvPr/>
        </p:nvPicPr>
        <p:blipFill>
          <a:blip r:embed="rId2"/>
          <a:stretch>
            <a:fillRect/>
          </a:stretch>
        </p:blipFill>
        <p:spPr>
          <a:xfrm>
            <a:off x="8069943" y="1331621"/>
            <a:ext cx="3769683" cy="2037667"/>
          </a:xfrm>
          <a:prstGeom prst="rect">
            <a:avLst/>
          </a:prstGeom>
        </p:spPr>
      </p:pic>
      <p:pic>
        <p:nvPicPr>
          <p:cNvPr id="7" name="Picture 6"/>
          <p:cNvPicPr>
            <a:picLocks noChangeAspect="1"/>
          </p:cNvPicPr>
          <p:nvPr/>
        </p:nvPicPr>
        <p:blipFill>
          <a:blip r:embed="rId3"/>
          <a:stretch>
            <a:fillRect/>
          </a:stretch>
        </p:blipFill>
        <p:spPr>
          <a:xfrm>
            <a:off x="9264322" y="4060717"/>
            <a:ext cx="2152650" cy="2217619"/>
          </a:xfrm>
          <a:prstGeom prst="rect">
            <a:avLst/>
          </a:prstGeom>
        </p:spPr>
      </p:pic>
      <p:pic>
        <p:nvPicPr>
          <p:cNvPr id="8" name="Picture 7"/>
          <p:cNvPicPr>
            <a:picLocks noChangeAspect="1"/>
          </p:cNvPicPr>
          <p:nvPr/>
        </p:nvPicPr>
        <p:blipFill>
          <a:blip r:embed="rId4"/>
          <a:stretch>
            <a:fillRect/>
          </a:stretch>
        </p:blipFill>
        <p:spPr>
          <a:xfrm>
            <a:off x="436691" y="4006423"/>
            <a:ext cx="3515290" cy="2312280"/>
          </a:xfrm>
          <a:prstGeom prst="rect">
            <a:avLst/>
          </a:prstGeom>
        </p:spPr>
      </p:pic>
      <p:pic>
        <p:nvPicPr>
          <p:cNvPr id="9" name="Picture 8"/>
          <p:cNvPicPr>
            <a:picLocks noChangeAspect="1"/>
          </p:cNvPicPr>
          <p:nvPr/>
        </p:nvPicPr>
        <p:blipFill>
          <a:blip r:embed="rId5"/>
          <a:stretch>
            <a:fillRect/>
          </a:stretch>
        </p:blipFill>
        <p:spPr>
          <a:xfrm>
            <a:off x="4744473" y="4006423"/>
            <a:ext cx="3727357" cy="2271913"/>
          </a:xfrm>
          <a:prstGeom prst="rect">
            <a:avLst/>
          </a:prstGeom>
        </p:spPr>
      </p:pic>
      <p:pic>
        <p:nvPicPr>
          <p:cNvPr id="10" name="Picture 9"/>
          <p:cNvPicPr>
            <a:picLocks noChangeAspect="1"/>
          </p:cNvPicPr>
          <p:nvPr/>
        </p:nvPicPr>
        <p:blipFill>
          <a:blip r:embed="rId6"/>
          <a:stretch>
            <a:fillRect/>
          </a:stretch>
        </p:blipFill>
        <p:spPr>
          <a:xfrm>
            <a:off x="836706" y="1384068"/>
            <a:ext cx="2715259" cy="1985220"/>
          </a:xfrm>
          <a:prstGeom prst="rect">
            <a:avLst/>
          </a:prstGeom>
        </p:spPr>
      </p:pic>
      <p:sp>
        <p:nvSpPr>
          <p:cNvPr id="11" name="AutoShape 2" descr="Cùng khám phá địa điểm Nhà tắm Caracalla- The Baths of Caracalla tại  Vatican City - GODY.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7"/>
          <a:stretch>
            <a:fillRect/>
          </a:stretch>
        </p:blipFill>
        <p:spPr>
          <a:xfrm>
            <a:off x="4547657" y="1380716"/>
            <a:ext cx="2651429" cy="1988572"/>
          </a:xfrm>
          <a:prstGeom prst="rect">
            <a:avLst/>
          </a:prstGeom>
        </p:spPr>
      </p:pic>
      <p:sp>
        <p:nvSpPr>
          <p:cNvPr id="2" name="TextBox 1"/>
          <p:cNvSpPr txBox="1"/>
          <p:nvPr/>
        </p:nvSpPr>
        <p:spPr>
          <a:xfrm>
            <a:off x="656823" y="3464417"/>
            <a:ext cx="3052292" cy="369332"/>
          </a:xfrm>
          <a:prstGeom prst="rect">
            <a:avLst/>
          </a:prstGeom>
          <a:noFill/>
        </p:spPr>
        <p:txBody>
          <a:bodyPr wrap="square" rtlCol="0">
            <a:spAutoFit/>
          </a:bodyPr>
          <a:lstStyle/>
          <a:p>
            <a:pPr algn="ctr"/>
            <a:r>
              <a:rPr lang="en-US" dirty="0" err="1"/>
              <a:t>Khải</a:t>
            </a:r>
            <a:r>
              <a:rPr lang="en-US" dirty="0"/>
              <a:t> </a:t>
            </a:r>
            <a:r>
              <a:rPr lang="en-US" dirty="0" err="1"/>
              <a:t>hoàn</a:t>
            </a:r>
            <a:r>
              <a:rPr lang="en-US" dirty="0"/>
              <a:t> </a:t>
            </a:r>
            <a:r>
              <a:rPr lang="en-US" dirty="0" err="1"/>
              <a:t>môn</a:t>
            </a:r>
            <a:r>
              <a:rPr lang="en-US" dirty="0"/>
              <a:t> </a:t>
            </a:r>
            <a:r>
              <a:rPr lang="en-US" dirty="0" err="1"/>
              <a:t>Constantin</a:t>
            </a:r>
            <a:endParaRPr lang="en-US" dirty="0"/>
          </a:p>
        </p:txBody>
      </p:sp>
      <p:sp>
        <p:nvSpPr>
          <p:cNvPr id="13" name="TextBox 12"/>
          <p:cNvSpPr txBox="1"/>
          <p:nvPr/>
        </p:nvSpPr>
        <p:spPr>
          <a:xfrm>
            <a:off x="4347225" y="3447738"/>
            <a:ext cx="3052292" cy="369332"/>
          </a:xfrm>
          <a:prstGeom prst="rect">
            <a:avLst/>
          </a:prstGeom>
          <a:noFill/>
        </p:spPr>
        <p:txBody>
          <a:bodyPr wrap="square" rtlCol="0">
            <a:spAutoFit/>
          </a:bodyPr>
          <a:lstStyle/>
          <a:p>
            <a:pPr algn="ctr"/>
            <a:r>
              <a:rPr lang="en-US" dirty="0" err="1"/>
              <a:t>Nhà</a:t>
            </a:r>
            <a:r>
              <a:rPr lang="en-US" dirty="0"/>
              <a:t> </a:t>
            </a:r>
            <a:r>
              <a:rPr lang="en-US" dirty="0" err="1"/>
              <a:t>tắm</a:t>
            </a:r>
            <a:r>
              <a:rPr lang="en-US" dirty="0"/>
              <a:t> </a:t>
            </a:r>
            <a:r>
              <a:rPr lang="en-US" dirty="0" err="1"/>
              <a:t>công</a:t>
            </a:r>
            <a:r>
              <a:rPr lang="en-US" dirty="0"/>
              <a:t> </a:t>
            </a:r>
            <a:r>
              <a:rPr lang="en-US" dirty="0" err="1"/>
              <a:t>cộng</a:t>
            </a:r>
            <a:r>
              <a:rPr lang="en-US" dirty="0"/>
              <a:t> ở La </a:t>
            </a:r>
            <a:r>
              <a:rPr lang="en-US" dirty="0" err="1"/>
              <a:t>Mã</a:t>
            </a:r>
            <a:endParaRPr lang="en-US" dirty="0"/>
          </a:p>
        </p:txBody>
      </p:sp>
      <p:sp>
        <p:nvSpPr>
          <p:cNvPr id="14" name="TextBox 13"/>
          <p:cNvSpPr txBox="1"/>
          <p:nvPr/>
        </p:nvSpPr>
        <p:spPr>
          <a:xfrm>
            <a:off x="8471830" y="3447738"/>
            <a:ext cx="3052292" cy="369332"/>
          </a:xfrm>
          <a:prstGeom prst="rect">
            <a:avLst/>
          </a:prstGeom>
          <a:noFill/>
        </p:spPr>
        <p:txBody>
          <a:bodyPr wrap="square" rtlCol="0">
            <a:spAutoFit/>
          </a:bodyPr>
          <a:lstStyle/>
          <a:p>
            <a:pPr algn="ctr"/>
            <a:r>
              <a:rPr lang="en-US" dirty="0" err="1"/>
              <a:t>Đền</a:t>
            </a:r>
            <a:r>
              <a:rPr lang="en-US" dirty="0"/>
              <a:t> Pan-</a:t>
            </a:r>
            <a:r>
              <a:rPr lang="en-US" dirty="0" err="1"/>
              <a:t>tê</a:t>
            </a:r>
            <a:r>
              <a:rPr lang="en-US" dirty="0"/>
              <a:t>-</a:t>
            </a:r>
            <a:r>
              <a:rPr lang="en-US" dirty="0" err="1"/>
              <a:t>nông</a:t>
            </a:r>
            <a:endParaRPr lang="en-US" dirty="0"/>
          </a:p>
        </p:txBody>
      </p:sp>
      <p:sp>
        <p:nvSpPr>
          <p:cNvPr id="15" name="TextBox 14"/>
          <p:cNvSpPr txBox="1"/>
          <p:nvPr/>
        </p:nvSpPr>
        <p:spPr>
          <a:xfrm>
            <a:off x="8787334" y="6318703"/>
            <a:ext cx="3052292" cy="369332"/>
          </a:xfrm>
          <a:prstGeom prst="rect">
            <a:avLst/>
          </a:prstGeom>
          <a:noFill/>
        </p:spPr>
        <p:txBody>
          <a:bodyPr wrap="square" rtlCol="0">
            <a:spAutoFit/>
          </a:bodyPr>
          <a:lstStyle/>
          <a:p>
            <a:pPr algn="ctr"/>
            <a:r>
              <a:rPr lang="en-US" dirty="0" err="1"/>
              <a:t>Đấu</a:t>
            </a:r>
            <a:r>
              <a:rPr lang="en-US" dirty="0"/>
              <a:t> </a:t>
            </a:r>
            <a:r>
              <a:rPr lang="en-US" dirty="0" err="1"/>
              <a:t>tường</a:t>
            </a:r>
            <a:r>
              <a:rPr lang="en-US" dirty="0"/>
              <a:t> </a:t>
            </a:r>
            <a:r>
              <a:rPr lang="en-US" dirty="0" err="1"/>
              <a:t>Cô</a:t>
            </a:r>
            <a:r>
              <a:rPr lang="en-US" dirty="0"/>
              <a:t>-li-</a:t>
            </a:r>
            <a:r>
              <a:rPr lang="en-US" dirty="0" err="1"/>
              <a:t>dê</a:t>
            </a:r>
            <a:endParaRPr lang="en-US" dirty="0"/>
          </a:p>
        </p:txBody>
      </p:sp>
      <p:sp>
        <p:nvSpPr>
          <p:cNvPr id="16" name="TextBox 15"/>
          <p:cNvSpPr txBox="1"/>
          <p:nvPr/>
        </p:nvSpPr>
        <p:spPr>
          <a:xfrm>
            <a:off x="4860361" y="6343000"/>
            <a:ext cx="3052292" cy="369332"/>
          </a:xfrm>
          <a:prstGeom prst="rect">
            <a:avLst/>
          </a:prstGeom>
          <a:noFill/>
        </p:spPr>
        <p:txBody>
          <a:bodyPr wrap="square" rtlCol="0">
            <a:spAutoFit/>
          </a:bodyPr>
          <a:lstStyle/>
          <a:p>
            <a:pPr algn="ctr"/>
            <a:r>
              <a:rPr lang="en-US" dirty="0" err="1"/>
              <a:t>Quảng</a:t>
            </a:r>
            <a:r>
              <a:rPr lang="en-US" dirty="0"/>
              <a:t> </a:t>
            </a:r>
            <a:r>
              <a:rPr lang="en-US" dirty="0" err="1"/>
              <a:t>trường</a:t>
            </a:r>
            <a:r>
              <a:rPr lang="en-US" dirty="0"/>
              <a:t> </a:t>
            </a:r>
            <a:r>
              <a:rPr lang="en-US" dirty="0" err="1"/>
              <a:t>Rô</a:t>
            </a:r>
            <a:r>
              <a:rPr lang="en-US" dirty="0"/>
              <a:t>-ma</a:t>
            </a:r>
          </a:p>
        </p:txBody>
      </p:sp>
      <p:sp>
        <p:nvSpPr>
          <p:cNvPr id="17" name="TextBox 16"/>
          <p:cNvSpPr txBox="1"/>
          <p:nvPr/>
        </p:nvSpPr>
        <p:spPr>
          <a:xfrm>
            <a:off x="221384" y="6353240"/>
            <a:ext cx="3890834" cy="369332"/>
          </a:xfrm>
          <a:prstGeom prst="rect">
            <a:avLst/>
          </a:prstGeom>
          <a:noFill/>
        </p:spPr>
        <p:txBody>
          <a:bodyPr wrap="square" rtlCol="0">
            <a:spAutoFit/>
          </a:bodyPr>
          <a:lstStyle/>
          <a:p>
            <a:pPr algn="ctr"/>
            <a:r>
              <a:rPr lang="en-US" dirty="0" err="1"/>
              <a:t>Đường</a:t>
            </a:r>
            <a:r>
              <a:rPr lang="en-US" dirty="0"/>
              <a:t> </a:t>
            </a:r>
            <a:r>
              <a:rPr lang="en-US" dirty="0" err="1"/>
              <a:t>Appia</a:t>
            </a:r>
            <a:r>
              <a:rPr lang="en-US" dirty="0"/>
              <a:t> </a:t>
            </a:r>
            <a:r>
              <a:rPr lang="en-US" dirty="0" err="1"/>
              <a:t>chạy</a:t>
            </a:r>
            <a:r>
              <a:rPr lang="en-US" dirty="0"/>
              <a:t> </a:t>
            </a:r>
            <a:r>
              <a:rPr lang="en-US" dirty="0" err="1"/>
              <a:t>giữa</a:t>
            </a:r>
            <a:r>
              <a:rPr lang="en-US" dirty="0"/>
              <a:t> </a:t>
            </a:r>
            <a:r>
              <a:rPr lang="en-US" dirty="0" err="1"/>
              <a:t>thành</a:t>
            </a:r>
            <a:r>
              <a:rPr lang="en-US" dirty="0"/>
              <a:t> </a:t>
            </a:r>
            <a:r>
              <a:rPr lang="en-US" dirty="0" err="1"/>
              <a:t>Rô</a:t>
            </a:r>
            <a:r>
              <a:rPr lang="en-US" dirty="0"/>
              <a:t>-ma</a:t>
            </a:r>
          </a:p>
        </p:txBody>
      </p:sp>
      <p:sp>
        <p:nvSpPr>
          <p:cNvPr id="3" name="5-Point Star 2">
            <a:hlinkClick r:id="rId8" action="ppaction://hlinksldjump"/>
          </p:cNvPr>
          <p:cNvSpPr/>
          <p:nvPr/>
        </p:nvSpPr>
        <p:spPr>
          <a:xfrm>
            <a:off x="11669808" y="6251765"/>
            <a:ext cx="339635" cy="3352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210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4248" y="0"/>
            <a:ext cx="4945410" cy="6858000"/>
          </a:xfrm>
          <a:prstGeom prst="rect">
            <a:avLst/>
          </a:prstGeom>
        </p:spPr>
      </p:pic>
      <p:sp>
        <p:nvSpPr>
          <p:cNvPr id="7" name="TextBox 6"/>
          <p:cNvSpPr txBox="1"/>
          <p:nvPr/>
        </p:nvSpPr>
        <p:spPr>
          <a:xfrm>
            <a:off x="5239658" y="885371"/>
            <a:ext cx="6284685" cy="4154984"/>
          </a:xfrm>
          <a:prstGeom prst="rect">
            <a:avLst/>
          </a:prstGeom>
          <a:noFill/>
        </p:spPr>
        <p:txBody>
          <a:bodyPr wrap="square" rtlCol="0">
            <a:spAutoFit/>
          </a:bodyPr>
          <a:lstStyle/>
          <a:p>
            <a:pPr algn="ctr">
              <a:lnSpc>
                <a:spcPct val="150000"/>
              </a:lnSpc>
              <a:spcBef>
                <a:spcPts val="600"/>
              </a:spcBef>
              <a:spcAft>
                <a:spcPts val="600"/>
              </a:spcAft>
            </a:pPr>
            <a:r>
              <a:rPr lang="en-US" sz="2600" b="1" u="sng" dirty="0" err="1">
                <a:solidFill>
                  <a:srgbClr val="C00000"/>
                </a:solidFill>
              </a:rPr>
              <a:t>Hoạt</a:t>
            </a:r>
            <a:r>
              <a:rPr lang="en-US" sz="2600" b="1" u="sng" dirty="0">
                <a:solidFill>
                  <a:srgbClr val="C00000"/>
                </a:solidFill>
              </a:rPr>
              <a:t> </a:t>
            </a:r>
            <a:r>
              <a:rPr lang="en-US" sz="2600" b="1" u="sng" dirty="0" err="1">
                <a:solidFill>
                  <a:srgbClr val="C00000"/>
                </a:solidFill>
              </a:rPr>
              <a:t>động</a:t>
            </a:r>
            <a:r>
              <a:rPr lang="en-US" sz="2600" b="1" u="sng" dirty="0">
                <a:solidFill>
                  <a:srgbClr val="C00000"/>
                </a:solidFill>
              </a:rPr>
              <a:t> </a:t>
            </a:r>
            <a:r>
              <a:rPr lang="en-US" sz="2600" b="1" u="sng" dirty="0" err="1">
                <a:solidFill>
                  <a:srgbClr val="C00000"/>
                </a:solidFill>
              </a:rPr>
              <a:t>luyện</a:t>
            </a:r>
            <a:r>
              <a:rPr lang="en-US" sz="2600" b="1" u="sng" dirty="0">
                <a:solidFill>
                  <a:srgbClr val="C00000"/>
                </a:solidFill>
              </a:rPr>
              <a:t> </a:t>
            </a:r>
            <a:r>
              <a:rPr lang="en-US" sz="2600" b="1" u="sng" dirty="0" err="1">
                <a:solidFill>
                  <a:srgbClr val="C00000"/>
                </a:solidFill>
              </a:rPr>
              <a:t>tập</a:t>
            </a:r>
            <a:endParaRPr lang="en-US" sz="2600" b="1" u="sng" dirty="0">
              <a:solidFill>
                <a:srgbClr val="C00000"/>
              </a:solidFill>
            </a:endParaRPr>
          </a:p>
          <a:p>
            <a:pPr marL="285750" indent="-285750">
              <a:lnSpc>
                <a:spcPct val="150000"/>
              </a:lnSpc>
              <a:spcBef>
                <a:spcPts val="600"/>
              </a:spcBef>
              <a:spcAft>
                <a:spcPts val="600"/>
              </a:spcAft>
              <a:buFont typeface="Arial" panose="020B0604020202020204" pitchFamily="34" charset="0"/>
              <a:buChar char="•"/>
            </a:pPr>
            <a:r>
              <a:rPr lang="en-US" sz="2600" dirty="0" err="1">
                <a:solidFill>
                  <a:srgbClr val="002060"/>
                </a:solidFill>
              </a:rPr>
              <a:t>Hãy</a:t>
            </a:r>
            <a:r>
              <a:rPr lang="en-US" sz="2600" dirty="0">
                <a:solidFill>
                  <a:srgbClr val="002060"/>
                </a:solidFill>
              </a:rPr>
              <a:t> </a:t>
            </a:r>
            <a:r>
              <a:rPr lang="en-US" sz="2600" dirty="0" err="1">
                <a:solidFill>
                  <a:srgbClr val="002060"/>
                </a:solidFill>
              </a:rPr>
              <a:t>viết</a:t>
            </a:r>
            <a:r>
              <a:rPr lang="en-US" sz="2600" dirty="0">
                <a:solidFill>
                  <a:srgbClr val="002060"/>
                </a:solidFill>
              </a:rPr>
              <a:t> </a:t>
            </a:r>
            <a:r>
              <a:rPr lang="en-US" sz="2600" dirty="0" err="1">
                <a:solidFill>
                  <a:srgbClr val="002060"/>
                </a:solidFill>
              </a:rPr>
              <a:t>một</a:t>
            </a:r>
            <a:r>
              <a:rPr lang="en-US" sz="2600" dirty="0">
                <a:solidFill>
                  <a:srgbClr val="002060"/>
                </a:solidFill>
              </a:rPr>
              <a:t> </a:t>
            </a:r>
            <a:r>
              <a:rPr lang="en-US" sz="2600" dirty="0" err="1">
                <a:solidFill>
                  <a:srgbClr val="002060"/>
                </a:solidFill>
              </a:rPr>
              <a:t>điều</a:t>
            </a:r>
            <a:r>
              <a:rPr lang="en-US" sz="2600" dirty="0">
                <a:solidFill>
                  <a:srgbClr val="002060"/>
                </a:solidFill>
              </a:rPr>
              <a:t> </a:t>
            </a:r>
            <a:r>
              <a:rPr lang="en-US" sz="2600" dirty="0" err="1">
                <a:solidFill>
                  <a:srgbClr val="002060"/>
                </a:solidFill>
              </a:rPr>
              <a:t>mà</a:t>
            </a:r>
            <a:r>
              <a:rPr lang="en-US" sz="2600" dirty="0">
                <a:solidFill>
                  <a:srgbClr val="002060"/>
                </a:solidFill>
              </a:rPr>
              <a:t> </a:t>
            </a:r>
            <a:r>
              <a:rPr lang="en-US" sz="2600" dirty="0" err="1">
                <a:solidFill>
                  <a:srgbClr val="002060"/>
                </a:solidFill>
              </a:rPr>
              <a:t>em</a:t>
            </a:r>
            <a:r>
              <a:rPr lang="en-US" sz="2600" dirty="0">
                <a:solidFill>
                  <a:srgbClr val="002060"/>
                </a:solidFill>
              </a:rPr>
              <a:t> </a:t>
            </a:r>
            <a:r>
              <a:rPr lang="en-US" sz="2600" dirty="0" err="1">
                <a:solidFill>
                  <a:srgbClr val="002060"/>
                </a:solidFill>
              </a:rPr>
              <a:t>ấn</a:t>
            </a:r>
            <a:r>
              <a:rPr lang="en-US" sz="2600" dirty="0">
                <a:solidFill>
                  <a:srgbClr val="002060"/>
                </a:solidFill>
              </a:rPr>
              <a:t> </a:t>
            </a:r>
            <a:r>
              <a:rPr lang="en-US" sz="2600" dirty="0" err="1">
                <a:solidFill>
                  <a:srgbClr val="002060"/>
                </a:solidFill>
              </a:rPr>
              <a:t>tượng</a:t>
            </a:r>
            <a:r>
              <a:rPr lang="en-US" sz="2600" dirty="0">
                <a:solidFill>
                  <a:srgbClr val="002060"/>
                </a:solidFill>
              </a:rPr>
              <a:t> </a:t>
            </a:r>
            <a:r>
              <a:rPr lang="en-US" sz="2600" dirty="0" err="1">
                <a:solidFill>
                  <a:srgbClr val="002060"/>
                </a:solidFill>
              </a:rPr>
              <a:t>nhất</a:t>
            </a:r>
            <a:r>
              <a:rPr lang="en-US" sz="2600" dirty="0">
                <a:solidFill>
                  <a:srgbClr val="002060"/>
                </a:solidFill>
              </a:rPr>
              <a:t> </a:t>
            </a:r>
            <a:r>
              <a:rPr lang="en-US" sz="2600" dirty="0" err="1">
                <a:solidFill>
                  <a:srgbClr val="002060"/>
                </a:solidFill>
              </a:rPr>
              <a:t>trong</a:t>
            </a:r>
            <a:r>
              <a:rPr lang="en-US" sz="2600" dirty="0">
                <a:solidFill>
                  <a:srgbClr val="002060"/>
                </a:solidFill>
              </a:rPr>
              <a:t> </a:t>
            </a:r>
            <a:r>
              <a:rPr lang="en-US" sz="2600" dirty="0" err="1">
                <a:solidFill>
                  <a:srgbClr val="002060"/>
                </a:solidFill>
              </a:rPr>
              <a:t>bài</a:t>
            </a:r>
            <a:r>
              <a:rPr lang="en-US" sz="2600" dirty="0">
                <a:solidFill>
                  <a:srgbClr val="002060"/>
                </a:solidFill>
              </a:rPr>
              <a:t> </a:t>
            </a:r>
            <a:r>
              <a:rPr lang="en-US" sz="2600" dirty="0" err="1">
                <a:solidFill>
                  <a:srgbClr val="002060"/>
                </a:solidFill>
              </a:rPr>
              <a:t>học</a:t>
            </a:r>
            <a:r>
              <a:rPr lang="en-US" sz="2600" dirty="0">
                <a:solidFill>
                  <a:srgbClr val="002060"/>
                </a:solidFill>
              </a:rPr>
              <a:t> </a:t>
            </a:r>
            <a:r>
              <a:rPr lang="en-US" sz="2600" dirty="0" err="1">
                <a:solidFill>
                  <a:srgbClr val="002060"/>
                </a:solidFill>
              </a:rPr>
              <a:t>ngày</a:t>
            </a:r>
            <a:r>
              <a:rPr lang="en-US" sz="2600" dirty="0">
                <a:solidFill>
                  <a:srgbClr val="002060"/>
                </a:solidFill>
              </a:rPr>
              <a:t> </a:t>
            </a:r>
            <a:r>
              <a:rPr lang="en-US" sz="2600" dirty="0" err="1">
                <a:solidFill>
                  <a:srgbClr val="002060"/>
                </a:solidFill>
              </a:rPr>
              <a:t>hôm</a:t>
            </a:r>
            <a:r>
              <a:rPr lang="en-US" sz="2600" dirty="0">
                <a:solidFill>
                  <a:srgbClr val="002060"/>
                </a:solidFill>
              </a:rPr>
              <a:t> nay.</a:t>
            </a:r>
          </a:p>
          <a:p>
            <a:pPr marL="285750" indent="-285750">
              <a:lnSpc>
                <a:spcPct val="150000"/>
              </a:lnSpc>
              <a:spcBef>
                <a:spcPts val="600"/>
              </a:spcBef>
              <a:spcAft>
                <a:spcPts val="600"/>
              </a:spcAft>
              <a:buFont typeface="Arial" panose="020B0604020202020204" pitchFamily="34" charset="0"/>
              <a:buChar char="•"/>
            </a:pPr>
            <a:r>
              <a:rPr lang="en-US" sz="2600" dirty="0" err="1">
                <a:solidFill>
                  <a:srgbClr val="002060"/>
                </a:solidFill>
              </a:rPr>
              <a:t>Thử</a:t>
            </a:r>
            <a:r>
              <a:rPr lang="en-US" sz="2600" dirty="0">
                <a:solidFill>
                  <a:srgbClr val="002060"/>
                </a:solidFill>
              </a:rPr>
              <a:t> </a:t>
            </a:r>
            <a:r>
              <a:rPr lang="en-US" sz="2600" dirty="0" err="1">
                <a:solidFill>
                  <a:srgbClr val="002060"/>
                </a:solidFill>
              </a:rPr>
              <a:t>dùng</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chữ</a:t>
            </a:r>
            <a:r>
              <a:rPr lang="en-US" sz="2600" dirty="0">
                <a:solidFill>
                  <a:srgbClr val="002060"/>
                </a:solidFill>
              </a:rPr>
              <a:t> </a:t>
            </a:r>
            <a:r>
              <a:rPr lang="en-US" sz="2600" dirty="0" err="1">
                <a:solidFill>
                  <a:srgbClr val="002060"/>
                </a:solidFill>
              </a:rPr>
              <a:t>cái</a:t>
            </a:r>
            <a:r>
              <a:rPr lang="en-US" sz="2600" dirty="0">
                <a:solidFill>
                  <a:srgbClr val="002060"/>
                </a:solidFill>
              </a:rPr>
              <a:t> Hi </a:t>
            </a:r>
            <a:r>
              <a:rPr lang="en-US" sz="2600" dirty="0" err="1">
                <a:solidFill>
                  <a:srgbClr val="002060"/>
                </a:solidFill>
              </a:rPr>
              <a:t>Lạp</a:t>
            </a:r>
            <a:r>
              <a:rPr lang="en-US" sz="2600" dirty="0">
                <a:solidFill>
                  <a:srgbClr val="002060"/>
                </a:solidFill>
              </a:rPr>
              <a:t> </a:t>
            </a:r>
            <a:r>
              <a:rPr lang="en-US" sz="2600" dirty="0" err="1">
                <a:solidFill>
                  <a:srgbClr val="002060"/>
                </a:solidFill>
              </a:rPr>
              <a:t>để</a:t>
            </a:r>
            <a:r>
              <a:rPr lang="en-US" sz="2600" dirty="0">
                <a:solidFill>
                  <a:srgbClr val="002060"/>
                </a:solidFill>
              </a:rPr>
              <a:t> </a:t>
            </a:r>
            <a:r>
              <a:rPr lang="en-US" sz="2600" dirty="0" err="1">
                <a:solidFill>
                  <a:srgbClr val="002060"/>
                </a:solidFill>
              </a:rPr>
              <a:t>viết</a:t>
            </a:r>
            <a:r>
              <a:rPr lang="en-US" sz="2600" dirty="0">
                <a:solidFill>
                  <a:srgbClr val="002060"/>
                </a:solidFill>
              </a:rPr>
              <a:t> </a:t>
            </a:r>
            <a:r>
              <a:rPr lang="en-US" sz="2600" dirty="0" err="1">
                <a:solidFill>
                  <a:srgbClr val="002060"/>
                </a:solidFill>
              </a:rPr>
              <a:t>lại</a:t>
            </a:r>
            <a:endParaRPr lang="en-US" sz="2600" dirty="0">
              <a:solidFill>
                <a:srgbClr val="002060"/>
              </a:solidFill>
            </a:endParaRPr>
          </a:p>
          <a:p>
            <a:pPr marL="285750" indent="-285750">
              <a:lnSpc>
                <a:spcPct val="150000"/>
              </a:lnSpc>
              <a:spcBef>
                <a:spcPts val="600"/>
              </a:spcBef>
              <a:spcAft>
                <a:spcPts val="600"/>
              </a:spcAft>
              <a:buFont typeface="Arial" panose="020B0604020202020204" pitchFamily="34" charset="0"/>
              <a:buChar char="•"/>
            </a:pPr>
            <a:r>
              <a:rPr lang="en-US" sz="2600" dirty="0" err="1">
                <a:solidFill>
                  <a:srgbClr val="002060"/>
                </a:solidFill>
              </a:rPr>
              <a:t>Hãy</a:t>
            </a:r>
            <a:r>
              <a:rPr lang="en-US" sz="2600" dirty="0">
                <a:solidFill>
                  <a:srgbClr val="002060"/>
                </a:solidFill>
              </a:rPr>
              <a:t> </a:t>
            </a:r>
            <a:r>
              <a:rPr lang="en-US" sz="2600" dirty="0" err="1">
                <a:solidFill>
                  <a:srgbClr val="002060"/>
                </a:solidFill>
              </a:rPr>
              <a:t>trao</a:t>
            </a:r>
            <a:r>
              <a:rPr lang="en-US" sz="2600" dirty="0">
                <a:solidFill>
                  <a:srgbClr val="002060"/>
                </a:solidFill>
              </a:rPr>
              <a:t> </a:t>
            </a:r>
            <a:r>
              <a:rPr lang="en-US" sz="2600" dirty="0" err="1">
                <a:solidFill>
                  <a:srgbClr val="002060"/>
                </a:solidFill>
              </a:rPr>
              <a:t>đổi</a:t>
            </a:r>
            <a:r>
              <a:rPr lang="en-US" sz="2600" dirty="0">
                <a:solidFill>
                  <a:srgbClr val="002060"/>
                </a:solidFill>
              </a:rPr>
              <a:t> </a:t>
            </a:r>
            <a:r>
              <a:rPr lang="en-US" sz="2600" dirty="0" err="1">
                <a:solidFill>
                  <a:srgbClr val="002060"/>
                </a:solidFill>
              </a:rPr>
              <a:t>với</a:t>
            </a:r>
            <a:r>
              <a:rPr lang="en-US" sz="2600" dirty="0">
                <a:solidFill>
                  <a:srgbClr val="002060"/>
                </a:solidFill>
              </a:rPr>
              <a:t> </a:t>
            </a:r>
            <a:r>
              <a:rPr lang="en-US" sz="2600" dirty="0" err="1">
                <a:solidFill>
                  <a:srgbClr val="002060"/>
                </a:solidFill>
              </a:rPr>
              <a:t>bạn</a:t>
            </a:r>
            <a:r>
              <a:rPr lang="en-US" sz="2600" dirty="0">
                <a:solidFill>
                  <a:srgbClr val="002060"/>
                </a:solidFill>
              </a:rPr>
              <a:t> </a:t>
            </a:r>
            <a:r>
              <a:rPr lang="en-US" sz="2600" dirty="0" err="1">
                <a:solidFill>
                  <a:srgbClr val="002060"/>
                </a:solidFill>
              </a:rPr>
              <a:t>bên</a:t>
            </a:r>
            <a:r>
              <a:rPr lang="en-US" sz="2600" dirty="0">
                <a:solidFill>
                  <a:srgbClr val="002060"/>
                </a:solidFill>
              </a:rPr>
              <a:t> </a:t>
            </a:r>
            <a:r>
              <a:rPr lang="en-US" sz="2600" dirty="0" err="1">
                <a:solidFill>
                  <a:srgbClr val="002060"/>
                </a:solidFill>
              </a:rPr>
              <a:t>cạnh</a:t>
            </a:r>
            <a:r>
              <a:rPr lang="en-US" sz="2600" dirty="0">
                <a:solidFill>
                  <a:srgbClr val="002060"/>
                </a:solidFill>
              </a:rPr>
              <a:t>, </a:t>
            </a:r>
            <a:r>
              <a:rPr lang="en-US" sz="2600" dirty="0" err="1">
                <a:solidFill>
                  <a:srgbClr val="002060"/>
                </a:solidFill>
              </a:rPr>
              <a:t>xem</a:t>
            </a:r>
            <a:r>
              <a:rPr lang="en-US" sz="2600" dirty="0">
                <a:solidFill>
                  <a:srgbClr val="002060"/>
                </a:solidFill>
              </a:rPr>
              <a:t> </a:t>
            </a:r>
            <a:r>
              <a:rPr lang="en-US" sz="2600" dirty="0" err="1">
                <a:solidFill>
                  <a:srgbClr val="002060"/>
                </a:solidFill>
              </a:rPr>
              <a:t>bạn</a:t>
            </a:r>
            <a:r>
              <a:rPr lang="en-US" sz="2600" dirty="0">
                <a:solidFill>
                  <a:srgbClr val="002060"/>
                </a:solidFill>
              </a:rPr>
              <a:t> </a:t>
            </a:r>
            <a:r>
              <a:rPr lang="en-US" sz="2600" dirty="0" err="1">
                <a:solidFill>
                  <a:srgbClr val="002060"/>
                </a:solidFill>
              </a:rPr>
              <a:t>có</a:t>
            </a:r>
            <a:r>
              <a:rPr lang="en-US" sz="2600" dirty="0">
                <a:solidFill>
                  <a:srgbClr val="002060"/>
                </a:solidFill>
              </a:rPr>
              <a:t> </a:t>
            </a:r>
            <a:r>
              <a:rPr lang="en-US" sz="2600" dirty="0" err="1">
                <a:solidFill>
                  <a:srgbClr val="002060"/>
                </a:solidFill>
              </a:rPr>
              <a:t>đoán</a:t>
            </a:r>
            <a:r>
              <a:rPr lang="en-US" sz="2600" dirty="0">
                <a:solidFill>
                  <a:srgbClr val="002060"/>
                </a:solidFill>
              </a:rPr>
              <a:t> </a:t>
            </a:r>
            <a:r>
              <a:rPr lang="en-US" sz="2600" dirty="0" err="1">
                <a:solidFill>
                  <a:srgbClr val="002060"/>
                </a:solidFill>
              </a:rPr>
              <a:t>được</a:t>
            </a:r>
            <a:r>
              <a:rPr lang="en-US" sz="2600" dirty="0">
                <a:solidFill>
                  <a:srgbClr val="002060"/>
                </a:solidFill>
              </a:rPr>
              <a:t> </a:t>
            </a:r>
            <a:r>
              <a:rPr lang="en-US" sz="2600" dirty="0" err="1">
                <a:solidFill>
                  <a:srgbClr val="002060"/>
                </a:solidFill>
              </a:rPr>
              <a:t>nội</a:t>
            </a:r>
            <a:r>
              <a:rPr lang="en-US" sz="2600" dirty="0">
                <a:solidFill>
                  <a:srgbClr val="002060"/>
                </a:solidFill>
              </a:rPr>
              <a:t> dung </a:t>
            </a:r>
            <a:r>
              <a:rPr lang="en-US" sz="2600" dirty="0" err="1">
                <a:solidFill>
                  <a:srgbClr val="002060"/>
                </a:solidFill>
              </a:rPr>
              <a:t>em</a:t>
            </a:r>
            <a:r>
              <a:rPr lang="en-US" sz="2600" dirty="0">
                <a:solidFill>
                  <a:srgbClr val="002060"/>
                </a:solidFill>
              </a:rPr>
              <a:t> </a:t>
            </a:r>
            <a:r>
              <a:rPr lang="en-US" sz="2600" dirty="0" err="1">
                <a:solidFill>
                  <a:srgbClr val="002060"/>
                </a:solidFill>
              </a:rPr>
              <a:t>đã</a:t>
            </a:r>
            <a:r>
              <a:rPr lang="en-US" sz="2600" dirty="0">
                <a:solidFill>
                  <a:srgbClr val="002060"/>
                </a:solidFill>
              </a:rPr>
              <a:t> </a:t>
            </a:r>
            <a:r>
              <a:rPr lang="en-US" sz="2600" dirty="0" err="1">
                <a:solidFill>
                  <a:srgbClr val="002060"/>
                </a:solidFill>
              </a:rPr>
              <a:t>viết</a:t>
            </a:r>
            <a:r>
              <a:rPr lang="en-US" sz="2600" dirty="0">
                <a:solidFill>
                  <a:srgbClr val="002060"/>
                </a:solidFill>
              </a:rPr>
              <a:t> </a:t>
            </a:r>
            <a:r>
              <a:rPr lang="en-US" sz="2600" dirty="0" err="1">
                <a:solidFill>
                  <a:srgbClr val="002060"/>
                </a:solidFill>
              </a:rPr>
              <a:t>là</a:t>
            </a:r>
            <a:r>
              <a:rPr lang="en-US" sz="2600" dirty="0">
                <a:solidFill>
                  <a:srgbClr val="002060"/>
                </a:solidFill>
              </a:rPr>
              <a:t> </a:t>
            </a:r>
            <a:r>
              <a:rPr lang="en-US" sz="2600" dirty="0" err="1">
                <a:solidFill>
                  <a:srgbClr val="002060"/>
                </a:solidFill>
              </a:rPr>
              <a:t>gì</a:t>
            </a:r>
            <a:r>
              <a:rPr lang="en-US" sz="2600" dirty="0">
                <a:solidFill>
                  <a:srgbClr val="002060"/>
                </a:solidFill>
              </a:rPr>
              <a:t> </a:t>
            </a:r>
            <a:r>
              <a:rPr lang="en-US" sz="2600" dirty="0" err="1">
                <a:solidFill>
                  <a:srgbClr val="002060"/>
                </a:solidFill>
              </a:rPr>
              <a:t>không</a:t>
            </a:r>
            <a:r>
              <a:rPr lang="en-US" sz="2600" dirty="0">
                <a:solidFill>
                  <a:srgbClr val="002060"/>
                </a:solidFill>
              </a:rPr>
              <a:t>.</a:t>
            </a:r>
          </a:p>
        </p:txBody>
      </p:sp>
      <p:pic>
        <p:nvPicPr>
          <p:cNvPr id="8" name="Picture 7"/>
          <p:cNvPicPr>
            <a:picLocks noChangeAspect="1"/>
          </p:cNvPicPr>
          <p:nvPr/>
        </p:nvPicPr>
        <p:blipFill rotWithShape="1">
          <a:blip r:embed="rId3"/>
          <a:srcRect l="37729"/>
          <a:stretch/>
        </p:blipFill>
        <p:spPr>
          <a:xfrm>
            <a:off x="9724571" y="0"/>
            <a:ext cx="2467429" cy="1223780"/>
          </a:xfrm>
          <a:prstGeom prst="rect">
            <a:avLst/>
          </a:prstGeom>
        </p:spPr>
      </p:pic>
    </p:spTree>
    <p:extLst>
      <p:ext uri="{BB962C8B-B14F-4D97-AF65-F5344CB8AC3E}">
        <p14:creationId xmlns:p14="http://schemas.microsoft.com/office/powerpoint/2010/main" val="769103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8796" y="139288"/>
            <a:ext cx="5644574" cy="817655"/>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VẬN DỤNG</a:t>
            </a:r>
          </a:p>
        </p:txBody>
      </p:sp>
      <p:sp>
        <p:nvSpPr>
          <p:cNvPr id="5" name="Rectangle 4"/>
          <p:cNvSpPr/>
          <p:nvPr/>
        </p:nvSpPr>
        <p:spPr>
          <a:xfrm>
            <a:off x="731806" y="1298096"/>
            <a:ext cx="5917639" cy="4893647"/>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50000"/>
              </a:lnSpc>
            </a:pPr>
            <a:r>
              <a:rPr lang="en-US" sz="2600" dirty="0" err="1"/>
              <a:t>Hãy</a:t>
            </a:r>
            <a:r>
              <a:rPr lang="en-US" sz="2600" dirty="0"/>
              <a:t> </a:t>
            </a:r>
            <a:r>
              <a:rPr lang="en-US" sz="2600" dirty="0" err="1"/>
              <a:t>thiết</a:t>
            </a:r>
            <a:r>
              <a:rPr lang="en-US" sz="2600" dirty="0"/>
              <a:t> </a:t>
            </a:r>
            <a:r>
              <a:rPr lang="en-US" sz="2600" dirty="0" err="1"/>
              <a:t>kế</a:t>
            </a:r>
            <a:r>
              <a:rPr lang="en-US" sz="2600" dirty="0"/>
              <a:t> </a:t>
            </a:r>
            <a:r>
              <a:rPr lang="en-US" sz="2600" dirty="0" err="1"/>
              <a:t>một</a:t>
            </a:r>
            <a:r>
              <a:rPr lang="en-US" sz="2600" dirty="0"/>
              <a:t> </a:t>
            </a:r>
            <a:r>
              <a:rPr lang="en-US" sz="2600" dirty="0" err="1"/>
              <a:t>cuốn</a:t>
            </a:r>
            <a:r>
              <a:rPr lang="en-US" sz="2600" dirty="0"/>
              <a:t> </a:t>
            </a:r>
            <a:r>
              <a:rPr lang="en-US" sz="2600" dirty="0" err="1"/>
              <a:t>sách</a:t>
            </a:r>
            <a:r>
              <a:rPr lang="en-US" sz="2600" dirty="0"/>
              <a:t> </a:t>
            </a:r>
            <a:r>
              <a:rPr lang="en-US" sz="2600" dirty="0" err="1"/>
              <a:t>giới</a:t>
            </a:r>
            <a:r>
              <a:rPr lang="en-US" sz="2600" dirty="0"/>
              <a:t> </a:t>
            </a:r>
            <a:r>
              <a:rPr lang="en-US" sz="2600" dirty="0" err="1"/>
              <a:t>thiệu</a:t>
            </a:r>
            <a:r>
              <a:rPr lang="en-US" sz="2600" dirty="0"/>
              <a:t> </a:t>
            </a:r>
            <a:r>
              <a:rPr lang="en-US" sz="2600" dirty="0" err="1"/>
              <a:t>về</a:t>
            </a:r>
            <a:r>
              <a:rPr lang="en-US" sz="2600" dirty="0"/>
              <a:t> </a:t>
            </a:r>
            <a:r>
              <a:rPr lang="en-US" sz="2600" dirty="0" err="1"/>
              <a:t>các</a:t>
            </a:r>
            <a:r>
              <a:rPr lang="en-US" sz="2600" dirty="0"/>
              <a:t> </a:t>
            </a:r>
            <a:r>
              <a:rPr lang="en-US" sz="2600" dirty="0" err="1"/>
              <a:t>thành</a:t>
            </a:r>
            <a:r>
              <a:rPr lang="en-US" sz="2600" dirty="0"/>
              <a:t> </a:t>
            </a:r>
            <a:r>
              <a:rPr lang="en-US" sz="2600" dirty="0" err="1"/>
              <a:t>tựu</a:t>
            </a:r>
            <a:r>
              <a:rPr lang="en-US" sz="2600" dirty="0"/>
              <a:t> </a:t>
            </a:r>
            <a:r>
              <a:rPr lang="en-US" sz="2600" dirty="0" err="1"/>
              <a:t>văn</a:t>
            </a:r>
            <a:r>
              <a:rPr lang="en-US" sz="2600" dirty="0"/>
              <a:t> </a:t>
            </a:r>
            <a:r>
              <a:rPr lang="en-US" sz="2600" dirty="0" err="1"/>
              <a:t>hóa</a:t>
            </a:r>
            <a:r>
              <a:rPr lang="en-US" sz="2600" dirty="0"/>
              <a:t> </a:t>
            </a:r>
            <a:r>
              <a:rPr lang="en-US" sz="2600" dirty="0" err="1"/>
              <a:t>của</a:t>
            </a:r>
            <a:r>
              <a:rPr lang="en-US" sz="2600" dirty="0"/>
              <a:t> Hi </a:t>
            </a:r>
            <a:r>
              <a:rPr lang="en-US" sz="2600" dirty="0" err="1"/>
              <a:t>Lạp</a:t>
            </a:r>
            <a:r>
              <a:rPr lang="en-US" sz="2600" dirty="0"/>
              <a:t> </a:t>
            </a:r>
            <a:r>
              <a:rPr lang="en-US" sz="2600" dirty="0" err="1"/>
              <a:t>cổ</a:t>
            </a:r>
            <a:r>
              <a:rPr lang="en-US" sz="2600" dirty="0"/>
              <a:t> </a:t>
            </a:r>
            <a:r>
              <a:rPr lang="en-US" sz="2600" dirty="0" err="1"/>
              <a:t>đại</a:t>
            </a:r>
            <a:r>
              <a:rPr lang="en-US" sz="2600" dirty="0"/>
              <a:t> do </a:t>
            </a:r>
            <a:r>
              <a:rPr lang="en-US" sz="2600" dirty="0" err="1"/>
              <a:t>chính</a:t>
            </a:r>
            <a:r>
              <a:rPr lang="en-US" sz="2600" dirty="0"/>
              <a:t> </a:t>
            </a:r>
            <a:r>
              <a:rPr lang="en-US" sz="2600" dirty="0" err="1"/>
              <a:t>em</a:t>
            </a:r>
            <a:r>
              <a:rPr lang="en-US" sz="2600" dirty="0"/>
              <a:t> </a:t>
            </a:r>
            <a:r>
              <a:rPr lang="en-US" sz="2600" dirty="0" err="1"/>
              <a:t>là</a:t>
            </a:r>
            <a:r>
              <a:rPr lang="en-US" sz="2600" dirty="0"/>
              <a:t> </a:t>
            </a:r>
            <a:r>
              <a:rPr lang="en-US" sz="2600" dirty="0" err="1"/>
              <a:t>tác</a:t>
            </a:r>
            <a:r>
              <a:rPr lang="en-US" sz="2600" dirty="0"/>
              <a:t> </a:t>
            </a:r>
            <a:r>
              <a:rPr lang="en-US" sz="2600" dirty="0" err="1"/>
              <a:t>giả</a:t>
            </a:r>
            <a:endParaRPr lang="en-US" sz="2600" dirty="0"/>
          </a:p>
          <a:p>
            <a:pPr marL="457200" indent="-457200">
              <a:lnSpc>
                <a:spcPct val="150000"/>
              </a:lnSpc>
              <a:buFontTx/>
              <a:buChar char="-"/>
            </a:pPr>
            <a:r>
              <a:rPr lang="en-US" sz="2600" dirty="0" err="1">
                <a:solidFill>
                  <a:schemeClr val="tx1"/>
                </a:solidFill>
              </a:rPr>
              <a:t>Có</a:t>
            </a:r>
            <a:r>
              <a:rPr lang="en-US" sz="2600" dirty="0">
                <a:solidFill>
                  <a:schemeClr val="tx1"/>
                </a:solidFill>
              </a:rPr>
              <a:t> </a:t>
            </a:r>
            <a:r>
              <a:rPr lang="en-US" sz="2600" dirty="0" err="1">
                <a:solidFill>
                  <a:schemeClr val="tx1"/>
                </a:solidFill>
              </a:rPr>
              <a:t>thiết</a:t>
            </a:r>
            <a:r>
              <a:rPr lang="en-US" sz="2600" dirty="0">
                <a:solidFill>
                  <a:schemeClr val="tx1"/>
                </a:solidFill>
              </a:rPr>
              <a:t> </a:t>
            </a:r>
            <a:r>
              <a:rPr lang="en-US" sz="2600" dirty="0" err="1">
                <a:solidFill>
                  <a:schemeClr val="tx1"/>
                </a:solidFill>
              </a:rPr>
              <a:t>kế</a:t>
            </a:r>
            <a:r>
              <a:rPr lang="en-US" sz="2600" dirty="0">
                <a:solidFill>
                  <a:schemeClr val="tx1"/>
                </a:solidFill>
              </a:rPr>
              <a:t> </a:t>
            </a:r>
            <a:r>
              <a:rPr lang="en-US" sz="2600" dirty="0" err="1">
                <a:solidFill>
                  <a:schemeClr val="tx1"/>
                </a:solidFill>
              </a:rPr>
              <a:t>bìa</a:t>
            </a:r>
            <a:r>
              <a:rPr lang="en-US" sz="2600" dirty="0">
                <a:solidFill>
                  <a:schemeClr val="tx1"/>
                </a:solidFill>
              </a:rPr>
              <a:t> </a:t>
            </a:r>
            <a:r>
              <a:rPr lang="en-US" sz="2600" dirty="0" err="1">
                <a:solidFill>
                  <a:schemeClr val="tx1"/>
                </a:solidFill>
              </a:rPr>
              <a:t>sách</a:t>
            </a:r>
            <a:r>
              <a:rPr lang="en-US" sz="2600" dirty="0">
                <a:solidFill>
                  <a:schemeClr val="tx1"/>
                </a:solidFill>
              </a:rPr>
              <a:t> </a:t>
            </a:r>
            <a:r>
              <a:rPr lang="en-US" sz="2600" dirty="0" err="1">
                <a:solidFill>
                  <a:schemeClr val="tx1"/>
                </a:solidFill>
              </a:rPr>
              <a:t>với</a:t>
            </a:r>
            <a:r>
              <a:rPr lang="en-US" sz="2600" dirty="0">
                <a:solidFill>
                  <a:schemeClr val="tx1"/>
                </a:solidFill>
              </a:rPr>
              <a:t> </a:t>
            </a:r>
            <a:r>
              <a:rPr lang="en-US" sz="2600" dirty="0" err="1">
                <a:solidFill>
                  <a:schemeClr val="tx1"/>
                </a:solidFill>
              </a:rPr>
              <a:t>đầy</a:t>
            </a:r>
            <a:r>
              <a:rPr lang="en-US" sz="2600" dirty="0">
                <a:solidFill>
                  <a:schemeClr val="tx1"/>
                </a:solidFill>
              </a:rPr>
              <a:t> </a:t>
            </a:r>
            <a:r>
              <a:rPr lang="en-US" sz="2600" dirty="0" err="1">
                <a:solidFill>
                  <a:schemeClr val="tx1"/>
                </a:solidFill>
              </a:rPr>
              <a:t>đủ</a:t>
            </a:r>
            <a:r>
              <a:rPr lang="en-US" sz="2600" dirty="0">
                <a:solidFill>
                  <a:schemeClr val="tx1"/>
                </a:solidFill>
              </a:rPr>
              <a:t> </a:t>
            </a:r>
            <a:r>
              <a:rPr lang="en-US" sz="2600" dirty="0" err="1">
                <a:solidFill>
                  <a:schemeClr val="tx1"/>
                </a:solidFill>
              </a:rPr>
              <a:t>thông</a:t>
            </a:r>
            <a:r>
              <a:rPr lang="en-US" sz="2600" dirty="0">
                <a:solidFill>
                  <a:schemeClr val="tx1"/>
                </a:solidFill>
              </a:rPr>
              <a:t> tin</a:t>
            </a:r>
          </a:p>
          <a:p>
            <a:pPr marL="457200" indent="-457200">
              <a:lnSpc>
                <a:spcPct val="150000"/>
              </a:lnSpc>
              <a:buFontTx/>
              <a:buChar char="-"/>
            </a:pPr>
            <a:r>
              <a:rPr lang="en-US" sz="2600" dirty="0" err="1">
                <a:solidFill>
                  <a:schemeClr val="tx1"/>
                </a:solidFill>
              </a:rPr>
              <a:t>Mỗi</a:t>
            </a:r>
            <a:r>
              <a:rPr lang="en-US" sz="2600" dirty="0">
                <a:solidFill>
                  <a:schemeClr val="tx1"/>
                </a:solidFill>
              </a:rPr>
              <a:t> </a:t>
            </a:r>
            <a:r>
              <a:rPr lang="en-US" sz="2600" dirty="0" err="1">
                <a:solidFill>
                  <a:schemeClr val="tx1"/>
                </a:solidFill>
              </a:rPr>
              <a:t>thành</a:t>
            </a:r>
            <a:r>
              <a:rPr lang="en-US" sz="2600" dirty="0">
                <a:solidFill>
                  <a:schemeClr val="tx1"/>
                </a:solidFill>
              </a:rPr>
              <a:t> </a:t>
            </a:r>
            <a:r>
              <a:rPr lang="en-US" sz="2600" dirty="0" err="1">
                <a:solidFill>
                  <a:schemeClr val="tx1"/>
                </a:solidFill>
              </a:rPr>
              <a:t>tựu</a:t>
            </a:r>
            <a:r>
              <a:rPr lang="en-US" sz="2600" dirty="0">
                <a:solidFill>
                  <a:schemeClr val="tx1"/>
                </a:solidFill>
              </a:rPr>
              <a:t> </a:t>
            </a:r>
            <a:r>
              <a:rPr lang="en-US" sz="2600" dirty="0" err="1">
                <a:solidFill>
                  <a:schemeClr val="tx1"/>
                </a:solidFill>
              </a:rPr>
              <a:t>văn</a:t>
            </a:r>
            <a:r>
              <a:rPr lang="en-US" sz="2600" dirty="0">
                <a:solidFill>
                  <a:schemeClr val="tx1"/>
                </a:solidFill>
              </a:rPr>
              <a:t> </a:t>
            </a:r>
            <a:r>
              <a:rPr lang="en-US" sz="2600" dirty="0" err="1">
                <a:solidFill>
                  <a:schemeClr val="tx1"/>
                </a:solidFill>
              </a:rPr>
              <a:t>hóa</a:t>
            </a:r>
            <a:r>
              <a:rPr lang="en-US" sz="2600" dirty="0">
                <a:solidFill>
                  <a:schemeClr val="tx1"/>
                </a:solidFill>
              </a:rPr>
              <a:t> </a:t>
            </a:r>
            <a:r>
              <a:rPr lang="en-US" sz="2600" dirty="0" err="1">
                <a:solidFill>
                  <a:schemeClr val="tx1"/>
                </a:solidFill>
              </a:rPr>
              <a:t>được</a:t>
            </a:r>
            <a:r>
              <a:rPr lang="en-US" sz="2600" dirty="0">
                <a:solidFill>
                  <a:schemeClr val="tx1"/>
                </a:solidFill>
              </a:rPr>
              <a:t> </a:t>
            </a:r>
            <a:r>
              <a:rPr lang="en-US" sz="2600" dirty="0" err="1">
                <a:solidFill>
                  <a:schemeClr val="tx1"/>
                </a:solidFill>
              </a:rPr>
              <a:t>trình</a:t>
            </a:r>
            <a:r>
              <a:rPr lang="en-US" sz="2600" dirty="0">
                <a:solidFill>
                  <a:schemeClr val="tx1"/>
                </a:solidFill>
              </a:rPr>
              <a:t> </a:t>
            </a:r>
            <a:r>
              <a:rPr lang="en-US" sz="2600" dirty="0" err="1">
                <a:solidFill>
                  <a:schemeClr val="tx1"/>
                </a:solidFill>
              </a:rPr>
              <a:t>bày</a:t>
            </a:r>
            <a:r>
              <a:rPr lang="en-US" sz="2600" dirty="0">
                <a:solidFill>
                  <a:schemeClr val="tx1"/>
                </a:solidFill>
              </a:rPr>
              <a:t> </a:t>
            </a:r>
            <a:r>
              <a:rPr lang="en-US" sz="2600" dirty="0" err="1">
                <a:solidFill>
                  <a:schemeClr val="tx1"/>
                </a:solidFill>
              </a:rPr>
              <a:t>trên</a:t>
            </a:r>
            <a:r>
              <a:rPr lang="en-US" sz="2600" dirty="0">
                <a:solidFill>
                  <a:schemeClr val="tx1"/>
                </a:solidFill>
              </a:rPr>
              <a:t> 1 </a:t>
            </a:r>
            <a:r>
              <a:rPr lang="en-US" sz="2600" dirty="0" err="1">
                <a:solidFill>
                  <a:schemeClr val="tx1"/>
                </a:solidFill>
              </a:rPr>
              <a:t>trang</a:t>
            </a:r>
            <a:r>
              <a:rPr lang="en-US" sz="2600" dirty="0">
                <a:solidFill>
                  <a:schemeClr val="tx1"/>
                </a:solidFill>
              </a:rPr>
              <a:t> </a:t>
            </a:r>
            <a:r>
              <a:rPr lang="en-US" sz="2600" dirty="0" err="1">
                <a:solidFill>
                  <a:schemeClr val="tx1"/>
                </a:solidFill>
              </a:rPr>
              <a:t>riêng</a:t>
            </a:r>
            <a:r>
              <a:rPr lang="en-US" sz="2600" dirty="0">
                <a:solidFill>
                  <a:schemeClr val="tx1"/>
                </a:solidFill>
              </a:rPr>
              <a:t> (</a:t>
            </a:r>
            <a:r>
              <a:rPr lang="en-US" sz="2600" dirty="0" err="1">
                <a:solidFill>
                  <a:schemeClr val="tx1"/>
                </a:solidFill>
              </a:rPr>
              <a:t>theo</a:t>
            </a:r>
            <a:r>
              <a:rPr lang="en-US" sz="2600" dirty="0">
                <a:solidFill>
                  <a:schemeClr val="tx1"/>
                </a:solidFill>
              </a:rPr>
              <a:t> </a:t>
            </a:r>
            <a:r>
              <a:rPr lang="en-US" sz="2600" dirty="0" err="1">
                <a:solidFill>
                  <a:schemeClr val="tx1"/>
                </a:solidFill>
              </a:rPr>
              <a:t>mẫu</a:t>
            </a:r>
            <a:r>
              <a:rPr lang="en-US" sz="2600" dirty="0">
                <a:solidFill>
                  <a:schemeClr val="tx1"/>
                </a:solidFill>
              </a:rPr>
              <a:t>)</a:t>
            </a:r>
          </a:p>
          <a:p>
            <a:pPr marL="457200" indent="-457200">
              <a:lnSpc>
                <a:spcPct val="150000"/>
              </a:lnSpc>
              <a:buFontTx/>
              <a:buChar char="-"/>
            </a:pPr>
            <a:r>
              <a:rPr lang="en-US" sz="2600" dirty="0" err="1">
                <a:solidFill>
                  <a:schemeClr val="tx1"/>
                </a:solidFill>
              </a:rPr>
              <a:t>Độ</a:t>
            </a:r>
            <a:r>
              <a:rPr lang="en-US" sz="2600" dirty="0">
                <a:solidFill>
                  <a:schemeClr val="tx1"/>
                </a:solidFill>
              </a:rPr>
              <a:t> </a:t>
            </a:r>
            <a:r>
              <a:rPr lang="en-US" sz="2600" dirty="0" err="1">
                <a:solidFill>
                  <a:schemeClr val="tx1"/>
                </a:solidFill>
              </a:rPr>
              <a:t>dài</a:t>
            </a:r>
            <a:r>
              <a:rPr lang="en-US" sz="2600" dirty="0">
                <a:solidFill>
                  <a:schemeClr val="tx1"/>
                </a:solidFill>
              </a:rPr>
              <a:t> </a:t>
            </a:r>
            <a:r>
              <a:rPr lang="en-US" sz="2600" dirty="0" err="1">
                <a:solidFill>
                  <a:schemeClr val="tx1"/>
                </a:solidFill>
              </a:rPr>
              <a:t>ít</a:t>
            </a:r>
            <a:r>
              <a:rPr lang="en-US" sz="2600" dirty="0">
                <a:solidFill>
                  <a:schemeClr val="tx1"/>
                </a:solidFill>
              </a:rPr>
              <a:t> </a:t>
            </a:r>
            <a:r>
              <a:rPr lang="en-US" sz="2600" dirty="0" err="1">
                <a:solidFill>
                  <a:schemeClr val="tx1"/>
                </a:solidFill>
              </a:rPr>
              <a:t>nhất</a:t>
            </a:r>
            <a:r>
              <a:rPr lang="en-US" sz="2600" dirty="0">
                <a:solidFill>
                  <a:schemeClr val="tx1"/>
                </a:solidFill>
              </a:rPr>
              <a:t> </a:t>
            </a:r>
            <a:r>
              <a:rPr lang="en-US" sz="2600" dirty="0" err="1">
                <a:solidFill>
                  <a:schemeClr val="tx1"/>
                </a:solidFill>
              </a:rPr>
              <a:t>là</a:t>
            </a:r>
            <a:r>
              <a:rPr lang="en-US" sz="2600" dirty="0">
                <a:solidFill>
                  <a:schemeClr val="tx1"/>
                </a:solidFill>
              </a:rPr>
              <a:t> 10 </a:t>
            </a:r>
            <a:r>
              <a:rPr lang="en-US" sz="2600" dirty="0" err="1">
                <a:solidFill>
                  <a:schemeClr val="tx1"/>
                </a:solidFill>
              </a:rPr>
              <a:t>trang</a:t>
            </a:r>
            <a:endParaRPr lang="en-US" sz="2600" dirty="0">
              <a:solidFill>
                <a:schemeClr val="tx1"/>
              </a:solidFill>
            </a:endParaRPr>
          </a:p>
        </p:txBody>
      </p:sp>
      <p:pic>
        <p:nvPicPr>
          <p:cNvPr id="8" name="Picture 7" descr="Image result for greek flag border"/>
          <p:cNvPicPr/>
          <p:nvPr/>
        </p:nvPicPr>
        <p:blipFill>
          <a:blip r:embed="rId2">
            <a:extLst>
              <a:ext uri="{28A0092B-C50C-407E-A947-70E740481C1C}">
                <a14:useLocalDpi xmlns:a14="http://schemas.microsoft.com/office/drawing/2010/main" val="0"/>
              </a:ext>
            </a:extLst>
          </a:blip>
          <a:srcRect/>
          <a:stretch>
            <a:fillRect/>
          </a:stretch>
        </p:blipFill>
        <p:spPr bwMode="auto">
          <a:xfrm>
            <a:off x="7461610" y="1160642"/>
            <a:ext cx="4338503" cy="5516428"/>
          </a:xfrm>
          <a:prstGeom prst="rect">
            <a:avLst/>
          </a:prstGeom>
          <a:noFill/>
          <a:ln>
            <a:noFill/>
          </a:ln>
        </p:spPr>
      </p:pic>
      <p:sp>
        <p:nvSpPr>
          <p:cNvPr id="2" name="TextBox 1"/>
          <p:cNvSpPr txBox="1"/>
          <p:nvPr/>
        </p:nvSpPr>
        <p:spPr>
          <a:xfrm>
            <a:off x="8273143" y="1582057"/>
            <a:ext cx="3352800" cy="369332"/>
          </a:xfrm>
          <a:prstGeom prst="rect">
            <a:avLst/>
          </a:prstGeom>
          <a:noFill/>
        </p:spPr>
        <p:txBody>
          <a:bodyPr wrap="square" rtlCol="0">
            <a:spAutoFit/>
          </a:bodyPr>
          <a:lstStyle/>
          <a:p>
            <a:r>
              <a:rPr lang="en-US" dirty="0" err="1"/>
              <a:t>Tác</a:t>
            </a:r>
            <a:r>
              <a:rPr lang="en-US" dirty="0"/>
              <a:t> </a:t>
            </a:r>
            <a:r>
              <a:rPr lang="en-US" dirty="0" err="1"/>
              <a:t>giả</a:t>
            </a:r>
            <a:r>
              <a:rPr lang="en-US" dirty="0"/>
              <a:t>: ____________</a:t>
            </a:r>
          </a:p>
        </p:txBody>
      </p:sp>
      <p:sp>
        <p:nvSpPr>
          <p:cNvPr id="10" name="TextBox 9"/>
          <p:cNvSpPr txBox="1"/>
          <p:nvPr/>
        </p:nvSpPr>
        <p:spPr>
          <a:xfrm>
            <a:off x="8273776" y="2995526"/>
            <a:ext cx="2714172" cy="923330"/>
          </a:xfrm>
          <a:prstGeom prst="rect">
            <a:avLst/>
          </a:prstGeom>
          <a:noFill/>
        </p:spPr>
        <p:txBody>
          <a:bodyPr wrap="square" rtlCol="0">
            <a:spAutoFit/>
          </a:bodyPr>
          <a:lstStyle/>
          <a:p>
            <a:r>
              <a:rPr lang="en-US" dirty="0" err="1"/>
              <a:t>Tên</a:t>
            </a:r>
            <a:r>
              <a:rPr lang="en-US" dirty="0"/>
              <a:t> </a:t>
            </a:r>
            <a:r>
              <a:rPr lang="en-US" dirty="0" err="1"/>
              <a:t>sách</a:t>
            </a:r>
            <a:r>
              <a:rPr lang="en-US" dirty="0"/>
              <a:t>_________</a:t>
            </a:r>
          </a:p>
          <a:p>
            <a:endParaRPr lang="en-US" dirty="0"/>
          </a:p>
          <a:p>
            <a:pPr algn="ctr"/>
            <a:r>
              <a:rPr lang="en-US" dirty="0"/>
              <a:t>(</a:t>
            </a:r>
            <a:r>
              <a:rPr lang="en-US" dirty="0" err="1"/>
              <a:t>Hình</a:t>
            </a:r>
            <a:r>
              <a:rPr lang="en-US" dirty="0"/>
              <a:t> minh </a:t>
            </a:r>
            <a:r>
              <a:rPr lang="en-US" dirty="0" err="1"/>
              <a:t>họa</a:t>
            </a:r>
            <a:r>
              <a:rPr lang="en-US" dirty="0"/>
              <a:t>)</a:t>
            </a:r>
          </a:p>
        </p:txBody>
      </p:sp>
      <p:sp>
        <p:nvSpPr>
          <p:cNvPr id="11" name="TextBox 10"/>
          <p:cNvSpPr txBox="1"/>
          <p:nvPr/>
        </p:nvSpPr>
        <p:spPr>
          <a:xfrm>
            <a:off x="8592457" y="5883966"/>
            <a:ext cx="2714172" cy="307777"/>
          </a:xfrm>
          <a:prstGeom prst="rect">
            <a:avLst/>
          </a:prstGeom>
          <a:noFill/>
        </p:spPr>
        <p:txBody>
          <a:bodyPr wrap="square" rtlCol="0">
            <a:spAutoFit/>
          </a:bodyPr>
          <a:lstStyle/>
          <a:p>
            <a:r>
              <a:rPr lang="en-US" sz="1400" dirty="0" err="1"/>
              <a:t>Nhà</a:t>
            </a:r>
            <a:r>
              <a:rPr lang="en-US" sz="1400" dirty="0"/>
              <a:t> </a:t>
            </a:r>
            <a:r>
              <a:rPr lang="en-US" sz="1400" dirty="0" err="1"/>
              <a:t>xuất</a:t>
            </a:r>
            <a:r>
              <a:rPr lang="en-US" sz="1400" dirty="0"/>
              <a:t> </a:t>
            </a:r>
            <a:r>
              <a:rPr lang="en-US" sz="1400" dirty="0" err="1"/>
              <a:t>bản</a:t>
            </a:r>
            <a:r>
              <a:rPr lang="en-US" sz="1400" dirty="0"/>
              <a:t>__________</a:t>
            </a:r>
          </a:p>
        </p:txBody>
      </p:sp>
    </p:spTree>
    <p:extLst>
      <p:ext uri="{BB962C8B-B14F-4D97-AF65-F5344CB8AC3E}">
        <p14:creationId xmlns:p14="http://schemas.microsoft.com/office/powerpoint/2010/main" val="2532829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8796" y="139288"/>
            <a:ext cx="5644574" cy="817655"/>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VẬN DỤNG</a:t>
            </a:r>
          </a:p>
        </p:txBody>
      </p:sp>
      <p:sp>
        <p:nvSpPr>
          <p:cNvPr id="5" name="Rectangle 4"/>
          <p:cNvSpPr/>
          <p:nvPr/>
        </p:nvSpPr>
        <p:spPr>
          <a:xfrm>
            <a:off x="847920" y="1310449"/>
            <a:ext cx="5917639" cy="4293483"/>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50000"/>
              </a:lnSpc>
            </a:pPr>
            <a:r>
              <a:rPr lang="en-US" sz="2600" dirty="0" err="1">
                <a:solidFill>
                  <a:schemeClr val="tx1"/>
                </a:solidFill>
              </a:rPr>
              <a:t>Mỗi</a:t>
            </a:r>
            <a:r>
              <a:rPr lang="en-US" sz="2600" dirty="0">
                <a:solidFill>
                  <a:schemeClr val="tx1"/>
                </a:solidFill>
              </a:rPr>
              <a:t> </a:t>
            </a:r>
            <a:r>
              <a:rPr lang="en-US" sz="2600" dirty="0" err="1">
                <a:solidFill>
                  <a:schemeClr val="tx1"/>
                </a:solidFill>
              </a:rPr>
              <a:t>thành</a:t>
            </a:r>
            <a:r>
              <a:rPr lang="en-US" sz="2600" dirty="0">
                <a:solidFill>
                  <a:schemeClr val="tx1"/>
                </a:solidFill>
              </a:rPr>
              <a:t> </a:t>
            </a:r>
            <a:r>
              <a:rPr lang="en-US" sz="2600" dirty="0" err="1">
                <a:solidFill>
                  <a:schemeClr val="tx1"/>
                </a:solidFill>
              </a:rPr>
              <a:t>tựu</a:t>
            </a:r>
            <a:r>
              <a:rPr lang="en-US" sz="2600" dirty="0">
                <a:solidFill>
                  <a:schemeClr val="tx1"/>
                </a:solidFill>
              </a:rPr>
              <a:t> </a:t>
            </a:r>
            <a:r>
              <a:rPr lang="en-US" sz="2600" dirty="0" err="1">
                <a:solidFill>
                  <a:schemeClr val="tx1"/>
                </a:solidFill>
              </a:rPr>
              <a:t>văn</a:t>
            </a:r>
            <a:r>
              <a:rPr lang="en-US" sz="2600" dirty="0">
                <a:solidFill>
                  <a:schemeClr val="tx1"/>
                </a:solidFill>
              </a:rPr>
              <a:t> </a:t>
            </a:r>
            <a:r>
              <a:rPr lang="en-US" sz="2600" dirty="0" err="1">
                <a:solidFill>
                  <a:schemeClr val="tx1"/>
                </a:solidFill>
              </a:rPr>
              <a:t>hóa</a:t>
            </a:r>
            <a:r>
              <a:rPr lang="en-US" sz="2600" dirty="0">
                <a:solidFill>
                  <a:schemeClr val="tx1"/>
                </a:solidFill>
              </a:rPr>
              <a:t> </a:t>
            </a:r>
            <a:r>
              <a:rPr lang="en-US" sz="2600" dirty="0" err="1">
                <a:solidFill>
                  <a:schemeClr val="tx1"/>
                </a:solidFill>
              </a:rPr>
              <a:t>được</a:t>
            </a:r>
            <a:r>
              <a:rPr lang="en-US" sz="2600" dirty="0">
                <a:solidFill>
                  <a:schemeClr val="tx1"/>
                </a:solidFill>
              </a:rPr>
              <a:t> </a:t>
            </a:r>
            <a:r>
              <a:rPr lang="en-US" sz="2600" dirty="0" err="1">
                <a:solidFill>
                  <a:schemeClr val="tx1"/>
                </a:solidFill>
              </a:rPr>
              <a:t>trình</a:t>
            </a:r>
            <a:r>
              <a:rPr lang="en-US" sz="2600" dirty="0">
                <a:solidFill>
                  <a:schemeClr val="tx1"/>
                </a:solidFill>
              </a:rPr>
              <a:t> </a:t>
            </a:r>
            <a:r>
              <a:rPr lang="en-US" sz="2600" dirty="0" err="1">
                <a:solidFill>
                  <a:schemeClr val="tx1"/>
                </a:solidFill>
              </a:rPr>
              <a:t>bày</a:t>
            </a:r>
            <a:r>
              <a:rPr lang="en-US" sz="2600" dirty="0">
                <a:solidFill>
                  <a:schemeClr val="tx1"/>
                </a:solidFill>
              </a:rPr>
              <a:t> </a:t>
            </a:r>
            <a:r>
              <a:rPr lang="en-US" sz="2600" dirty="0" err="1">
                <a:solidFill>
                  <a:schemeClr val="tx1"/>
                </a:solidFill>
              </a:rPr>
              <a:t>trên</a:t>
            </a:r>
            <a:r>
              <a:rPr lang="en-US" sz="2600" dirty="0">
                <a:solidFill>
                  <a:schemeClr val="tx1"/>
                </a:solidFill>
              </a:rPr>
              <a:t> 1 </a:t>
            </a:r>
            <a:r>
              <a:rPr lang="en-US" sz="2600" dirty="0" err="1">
                <a:solidFill>
                  <a:schemeClr val="tx1"/>
                </a:solidFill>
              </a:rPr>
              <a:t>trang</a:t>
            </a:r>
            <a:r>
              <a:rPr lang="en-US" sz="2600" dirty="0">
                <a:solidFill>
                  <a:schemeClr val="tx1"/>
                </a:solidFill>
              </a:rPr>
              <a:t> </a:t>
            </a:r>
            <a:r>
              <a:rPr lang="en-US" sz="2600" dirty="0" err="1">
                <a:solidFill>
                  <a:schemeClr val="tx1"/>
                </a:solidFill>
              </a:rPr>
              <a:t>riêng</a:t>
            </a:r>
            <a:r>
              <a:rPr lang="en-US" sz="2600" dirty="0">
                <a:solidFill>
                  <a:schemeClr val="tx1"/>
                </a:solidFill>
              </a:rPr>
              <a:t> </a:t>
            </a:r>
            <a:r>
              <a:rPr lang="en-US" sz="2600" dirty="0" err="1">
                <a:solidFill>
                  <a:schemeClr val="tx1"/>
                </a:solidFill>
              </a:rPr>
              <a:t>bao</a:t>
            </a:r>
            <a:r>
              <a:rPr lang="en-US" sz="2600" dirty="0">
                <a:solidFill>
                  <a:schemeClr val="tx1"/>
                </a:solidFill>
              </a:rPr>
              <a:t> </a:t>
            </a:r>
            <a:r>
              <a:rPr lang="en-US" sz="2600" dirty="0" err="1">
                <a:solidFill>
                  <a:schemeClr val="tx1"/>
                </a:solidFill>
              </a:rPr>
              <a:t>gồm</a:t>
            </a:r>
            <a:r>
              <a:rPr lang="en-US" sz="2600" dirty="0">
                <a:solidFill>
                  <a:schemeClr val="tx1"/>
                </a:solidFill>
              </a:rPr>
              <a:t>:</a:t>
            </a:r>
          </a:p>
          <a:p>
            <a:pPr marL="457200" indent="-457200">
              <a:lnSpc>
                <a:spcPct val="150000"/>
              </a:lnSpc>
              <a:buFont typeface="Arial" panose="020B0604020202020204" pitchFamily="34" charset="0"/>
              <a:buChar char="•"/>
            </a:pPr>
            <a:r>
              <a:rPr lang="en-US" sz="2600" dirty="0" err="1">
                <a:solidFill>
                  <a:schemeClr val="tx1"/>
                </a:solidFill>
              </a:rPr>
              <a:t>Tên</a:t>
            </a:r>
            <a:r>
              <a:rPr lang="en-US" sz="2600" dirty="0">
                <a:solidFill>
                  <a:schemeClr val="tx1"/>
                </a:solidFill>
              </a:rPr>
              <a:t> </a:t>
            </a:r>
            <a:r>
              <a:rPr lang="en-US" sz="2600" dirty="0" err="1">
                <a:solidFill>
                  <a:schemeClr val="tx1"/>
                </a:solidFill>
              </a:rPr>
              <a:t>nhân</a:t>
            </a:r>
            <a:r>
              <a:rPr lang="en-US" sz="2600" dirty="0">
                <a:solidFill>
                  <a:schemeClr val="tx1"/>
                </a:solidFill>
              </a:rPr>
              <a:t> </a:t>
            </a:r>
            <a:r>
              <a:rPr lang="en-US" sz="2600" dirty="0" err="1">
                <a:solidFill>
                  <a:schemeClr val="tx1"/>
                </a:solidFill>
              </a:rPr>
              <a:t>vật</a:t>
            </a:r>
            <a:r>
              <a:rPr lang="en-US" sz="2600" dirty="0">
                <a:solidFill>
                  <a:schemeClr val="tx1"/>
                </a:solidFill>
              </a:rPr>
              <a:t>/</a:t>
            </a:r>
            <a:r>
              <a:rPr lang="en-US" sz="2600" dirty="0" err="1">
                <a:solidFill>
                  <a:schemeClr val="tx1"/>
                </a:solidFill>
              </a:rPr>
              <a:t>thành</a:t>
            </a:r>
            <a:r>
              <a:rPr lang="en-US" sz="2600" dirty="0">
                <a:solidFill>
                  <a:schemeClr val="tx1"/>
                </a:solidFill>
              </a:rPr>
              <a:t> </a:t>
            </a:r>
            <a:r>
              <a:rPr lang="en-US" sz="2600" dirty="0" err="1">
                <a:solidFill>
                  <a:schemeClr val="tx1"/>
                </a:solidFill>
              </a:rPr>
              <a:t>tựu</a:t>
            </a:r>
            <a:endParaRPr lang="en-US" sz="2600" dirty="0">
              <a:solidFill>
                <a:schemeClr val="tx1"/>
              </a:solidFill>
            </a:endParaRPr>
          </a:p>
          <a:p>
            <a:pPr marL="457200" indent="-457200">
              <a:lnSpc>
                <a:spcPct val="150000"/>
              </a:lnSpc>
              <a:buFont typeface="Arial" panose="020B0604020202020204" pitchFamily="34" charset="0"/>
              <a:buChar char="•"/>
            </a:pPr>
            <a:r>
              <a:rPr lang="en-US" sz="2600" dirty="0" err="1">
                <a:solidFill>
                  <a:schemeClr val="tx1"/>
                </a:solidFill>
              </a:rPr>
              <a:t>Hình</a:t>
            </a:r>
            <a:r>
              <a:rPr lang="en-US" sz="2600" dirty="0">
                <a:solidFill>
                  <a:schemeClr val="tx1"/>
                </a:solidFill>
              </a:rPr>
              <a:t> </a:t>
            </a:r>
            <a:r>
              <a:rPr lang="en-US" sz="2600" dirty="0" err="1">
                <a:solidFill>
                  <a:schemeClr val="tx1"/>
                </a:solidFill>
              </a:rPr>
              <a:t>ảnh</a:t>
            </a:r>
            <a:r>
              <a:rPr lang="en-US" sz="2600" dirty="0">
                <a:solidFill>
                  <a:schemeClr val="tx1"/>
                </a:solidFill>
              </a:rPr>
              <a:t> minh </a:t>
            </a:r>
            <a:r>
              <a:rPr lang="en-US" sz="2600" dirty="0" err="1">
                <a:solidFill>
                  <a:schemeClr val="tx1"/>
                </a:solidFill>
              </a:rPr>
              <a:t>họa</a:t>
            </a:r>
            <a:r>
              <a:rPr lang="en-US" sz="2600" dirty="0">
                <a:solidFill>
                  <a:schemeClr val="tx1"/>
                </a:solidFill>
              </a:rPr>
              <a:t> (</a:t>
            </a:r>
            <a:r>
              <a:rPr lang="en-US" sz="2600" dirty="0" err="1">
                <a:solidFill>
                  <a:schemeClr val="tx1"/>
                </a:solidFill>
              </a:rPr>
              <a:t>nhân</a:t>
            </a:r>
            <a:r>
              <a:rPr lang="en-US" sz="2600" dirty="0">
                <a:solidFill>
                  <a:schemeClr val="tx1"/>
                </a:solidFill>
              </a:rPr>
              <a:t> </a:t>
            </a:r>
            <a:r>
              <a:rPr lang="en-US" sz="2600" dirty="0" err="1">
                <a:solidFill>
                  <a:schemeClr val="tx1"/>
                </a:solidFill>
              </a:rPr>
              <a:t>vật</a:t>
            </a:r>
            <a:r>
              <a:rPr lang="en-US" sz="2600" dirty="0">
                <a:solidFill>
                  <a:schemeClr val="tx1"/>
                </a:solidFill>
              </a:rPr>
              <a:t> </a:t>
            </a:r>
            <a:r>
              <a:rPr lang="en-US" sz="2600" dirty="0" err="1">
                <a:solidFill>
                  <a:schemeClr val="tx1"/>
                </a:solidFill>
              </a:rPr>
              <a:t>hoặc</a:t>
            </a:r>
            <a:r>
              <a:rPr lang="en-US" sz="2600" dirty="0">
                <a:solidFill>
                  <a:schemeClr val="tx1"/>
                </a:solidFill>
              </a:rPr>
              <a:t> </a:t>
            </a:r>
            <a:r>
              <a:rPr lang="en-US" sz="2600" dirty="0" err="1">
                <a:solidFill>
                  <a:schemeClr val="tx1"/>
                </a:solidFill>
              </a:rPr>
              <a:t>công</a:t>
            </a:r>
            <a:r>
              <a:rPr lang="en-US" sz="2600" dirty="0">
                <a:solidFill>
                  <a:schemeClr val="tx1"/>
                </a:solidFill>
              </a:rPr>
              <a:t> </a:t>
            </a:r>
            <a:r>
              <a:rPr lang="en-US" sz="2600" dirty="0" err="1">
                <a:solidFill>
                  <a:schemeClr val="tx1"/>
                </a:solidFill>
              </a:rPr>
              <a:t>trình</a:t>
            </a:r>
            <a:r>
              <a:rPr lang="en-US" sz="2600" dirty="0">
                <a:solidFill>
                  <a:schemeClr val="tx1"/>
                </a:solidFill>
              </a:rPr>
              <a:t>,…)</a:t>
            </a:r>
          </a:p>
          <a:p>
            <a:pPr marL="457200" indent="-457200">
              <a:lnSpc>
                <a:spcPct val="150000"/>
              </a:lnSpc>
              <a:buFont typeface="Arial" panose="020B0604020202020204" pitchFamily="34" charset="0"/>
              <a:buChar char="•"/>
            </a:pPr>
            <a:r>
              <a:rPr lang="en-US" sz="2600" dirty="0" err="1">
                <a:solidFill>
                  <a:schemeClr val="tx1"/>
                </a:solidFill>
              </a:rPr>
              <a:t>Mô</a:t>
            </a:r>
            <a:r>
              <a:rPr lang="en-US" sz="2600" dirty="0">
                <a:solidFill>
                  <a:schemeClr val="tx1"/>
                </a:solidFill>
              </a:rPr>
              <a:t> </a:t>
            </a:r>
            <a:r>
              <a:rPr lang="en-US" sz="2600" dirty="0" err="1">
                <a:solidFill>
                  <a:schemeClr val="tx1"/>
                </a:solidFill>
              </a:rPr>
              <a:t>tả</a:t>
            </a:r>
            <a:endParaRPr lang="en-US" sz="2600" dirty="0">
              <a:solidFill>
                <a:schemeClr val="tx1"/>
              </a:solidFill>
            </a:endParaRPr>
          </a:p>
          <a:p>
            <a:pPr marL="457200" indent="-457200">
              <a:lnSpc>
                <a:spcPct val="150000"/>
              </a:lnSpc>
              <a:buFont typeface="Arial" panose="020B0604020202020204" pitchFamily="34" charset="0"/>
              <a:buChar char="•"/>
            </a:pPr>
            <a:r>
              <a:rPr lang="en-US" sz="2600" dirty="0">
                <a:solidFill>
                  <a:schemeClr val="tx1"/>
                </a:solidFill>
              </a:rPr>
              <a:t>Ý </a:t>
            </a:r>
            <a:r>
              <a:rPr lang="en-US" sz="2600" dirty="0" err="1">
                <a:solidFill>
                  <a:schemeClr val="tx1"/>
                </a:solidFill>
              </a:rPr>
              <a:t>nghĩa</a:t>
            </a:r>
            <a:r>
              <a:rPr lang="en-US" sz="2600" dirty="0">
                <a:solidFill>
                  <a:schemeClr val="tx1"/>
                </a:solidFill>
              </a:rPr>
              <a:t>/</a:t>
            </a:r>
            <a:r>
              <a:rPr lang="en-US" sz="2600" dirty="0" err="1">
                <a:solidFill>
                  <a:schemeClr val="tx1"/>
                </a:solidFill>
              </a:rPr>
              <a:t>đóng</a:t>
            </a:r>
            <a:r>
              <a:rPr lang="en-US" sz="2600" dirty="0">
                <a:solidFill>
                  <a:schemeClr val="tx1"/>
                </a:solidFill>
              </a:rPr>
              <a:t> </a:t>
            </a:r>
            <a:r>
              <a:rPr lang="en-US" sz="2600" dirty="0" err="1">
                <a:solidFill>
                  <a:schemeClr val="tx1"/>
                </a:solidFill>
              </a:rPr>
              <a:t>góp</a:t>
            </a:r>
            <a:endParaRPr lang="en-US" sz="2600" dirty="0">
              <a:solidFill>
                <a:schemeClr val="tx1"/>
              </a:solidFill>
            </a:endParaRPr>
          </a:p>
        </p:txBody>
      </p:sp>
      <p:pic>
        <p:nvPicPr>
          <p:cNvPr id="8" name="Picture 7" descr="Image result for greek flag border"/>
          <p:cNvPicPr/>
          <p:nvPr/>
        </p:nvPicPr>
        <p:blipFill>
          <a:blip r:embed="rId2">
            <a:extLst>
              <a:ext uri="{28A0092B-C50C-407E-A947-70E740481C1C}">
                <a14:useLocalDpi xmlns:a14="http://schemas.microsoft.com/office/drawing/2010/main" val="0"/>
              </a:ext>
            </a:extLst>
          </a:blip>
          <a:srcRect/>
          <a:stretch>
            <a:fillRect/>
          </a:stretch>
        </p:blipFill>
        <p:spPr bwMode="auto">
          <a:xfrm>
            <a:off x="7345495" y="1059041"/>
            <a:ext cx="4556219" cy="5617529"/>
          </a:xfrm>
          <a:prstGeom prst="rect">
            <a:avLst/>
          </a:prstGeom>
          <a:noFill/>
          <a:ln>
            <a:noFill/>
          </a:ln>
        </p:spPr>
      </p:pic>
      <p:pic>
        <p:nvPicPr>
          <p:cNvPr id="2050" name="Picture 2" descr="Socr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0209" y="1574263"/>
            <a:ext cx="1482156" cy="9881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98842" y="1775927"/>
            <a:ext cx="1856095" cy="584775"/>
          </a:xfrm>
          <a:prstGeom prst="rect">
            <a:avLst/>
          </a:prstGeom>
          <a:noFill/>
        </p:spPr>
        <p:txBody>
          <a:bodyPr wrap="square" rtlCol="0">
            <a:spAutoFit/>
          </a:bodyPr>
          <a:lstStyle/>
          <a:p>
            <a:r>
              <a:rPr lang="en-US" b="1" dirty="0" err="1"/>
              <a:t>Scrate</a:t>
            </a:r>
            <a:r>
              <a:rPr lang="en-US" b="1" dirty="0"/>
              <a:t> (</a:t>
            </a:r>
            <a:r>
              <a:rPr lang="en-US" b="1" dirty="0" err="1"/>
              <a:t>Xô-cờ-rát</a:t>
            </a:r>
            <a:r>
              <a:rPr lang="en-US" b="1" dirty="0"/>
              <a:t>)</a:t>
            </a:r>
          </a:p>
          <a:p>
            <a:r>
              <a:rPr lang="en-US" sz="1400" dirty="0"/>
              <a:t>(470 TCN – 399 TCN)</a:t>
            </a:r>
            <a:endParaRPr lang="en-US" sz="1400" b="1" dirty="0"/>
          </a:p>
        </p:txBody>
      </p:sp>
      <p:sp>
        <p:nvSpPr>
          <p:cNvPr id="6" name="TextBox 5"/>
          <p:cNvSpPr txBox="1"/>
          <p:nvPr/>
        </p:nvSpPr>
        <p:spPr>
          <a:xfrm>
            <a:off x="7965401" y="2805976"/>
            <a:ext cx="3316406" cy="2123658"/>
          </a:xfrm>
          <a:prstGeom prst="rect">
            <a:avLst/>
          </a:prstGeom>
          <a:noFill/>
        </p:spPr>
        <p:txBody>
          <a:bodyPr wrap="square" rtlCol="0">
            <a:spAutoFit/>
          </a:bodyPr>
          <a:lstStyle/>
          <a:p>
            <a:pPr marL="285750" indent="-285750">
              <a:buFont typeface="Arial" panose="020B0604020202020204" pitchFamily="34" charset="0"/>
              <a:buChar char="•"/>
            </a:pPr>
            <a:r>
              <a:rPr lang="vi-VN" sz="1200" dirty="0">
                <a:latin typeface="Calibri" panose="020F0502020204030204" pitchFamily="34" charset="0"/>
                <a:cs typeface="Calibri" panose="020F0502020204030204" pitchFamily="34" charset="0"/>
              </a:rPr>
              <a:t>Socrates được sinh ra vào khoảng năm 470 trước công nguyên, tại Athens, Hy Lạp. Chúng ta biết về cuộc đời của ông qua các tác phẩm của các học trò của ông, bao gồm Plato và Xenophon. “Phương pháp Socratic” của ông đã đặt nền móng cho các hệ thống logic và triết học phương Tây. </a:t>
            </a: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vi-VN" sz="1200" dirty="0">
                <a:latin typeface="Calibri" panose="020F0502020204030204" pitchFamily="34" charset="0"/>
                <a:cs typeface="Calibri" panose="020F0502020204030204" pitchFamily="34" charset="0"/>
              </a:rPr>
              <a:t>Khi bối cảnh chính trị của Hy Lạp thay đổi, Socrates đã bị kết án tử hình uống thuốc độc vào năm 399 TCN. Ông chấp nhận phán quyết này thay vì chạy trốn lưu vong.</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07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016" y="0"/>
            <a:ext cx="4863127" cy="954107"/>
          </a:xfrm>
          <a:prstGeom prst="rect">
            <a:avLst/>
          </a:prstGeom>
        </p:spPr>
        <p:txBody>
          <a:bodyPr wrap="square">
            <a:spAutoFit/>
          </a:bodyPr>
          <a:lstStyle/>
          <a:p>
            <a:pPr algn="just">
              <a:tabLst>
                <a:tab pos="482600" algn="l"/>
              </a:tabLst>
            </a:pPr>
            <a:r>
              <a:rPr lang="nl-NL" sz="2800" b="1" dirty="0">
                <a:latin typeface="Times New Roman"/>
                <a:ea typeface="Calibri"/>
              </a:rPr>
              <a:t>1. ĐIỀU KIỆN TỰ NHIÊN</a:t>
            </a:r>
          </a:p>
          <a:p>
            <a:pPr algn="just">
              <a:tabLst>
                <a:tab pos="482600" algn="l"/>
              </a:tabLst>
            </a:pPr>
            <a:r>
              <a:rPr lang="nl-NL" sz="2800" b="1" dirty="0">
                <a:effectLst/>
                <a:latin typeface="Times New Roman"/>
                <a:ea typeface="Arial"/>
              </a:rPr>
              <a:t>a. Hy Lạp cổ đại. </a:t>
            </a:r>
            <a:endParaRPr lang="en-US" sz="2800" dirty="0">
              <a:effectLst/>
              <a:latin typeface="Arial"/>
              <a:ea typeface="Arial"/>
            </a:endParaRPr>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3063" y="944822"/>
            <a:ext cx="8159931" cy="5335433"/>
          </a:xfrm>
          <a:prstGeom prst="rect">
            <a:avLst/>
          </a:prstGeom>
          <a:noFill/>
        </p:spPr>
      </p:pic>
      <p:sp>
        <p:nvSpPr>
          <p:cNvPr id="6" name="Rectangle 5"/>
          <p:cNvSpPr/>
          <p:nvPr/>
        </p:nvSpPr>
        <p:spPr>
          <a:xfrm>
            <a:off x="6648785" y="6416348"/>
            <a:ext cx="2326278" cy="369332"/>
          </a:xfrm>
          <a:prstGeom prst="rect">
            <a:avLst/>
          </a:prstGeom>
        </p:spPr>
        <p:txBody>
          <a:bodyPr wrap="none">
            <a:spAutoFit/>
          </a:bodyPr>
          <a:lstStyle/>
          <a:p>
            <a:r>
              <a:rPr lang="nl-NL" i="1" dirty="0">
                <a:latin typeface="Times New Roman"/>
                <a:ea typeface="Calibri"/>
              </a:rPr>
              <a:t>Lược đồ Hy Lạp cổ đại</a:t>
            </a:r>
            <a:endParaRPr lang="en-US" dirty="0"/>
          </a:p>
        </p:txBody>
      </p:sp>
      <p:sp>
        <p:nvSpPr>
          <p:cNvPr id="9" name="Cloud Callout 8"/>
          <p:cNvSpPr/>
          <p:nvPr/>
        </p:nvSpPr>
        <p:spPr>
          <a:xfrm>
            <a:off x="0" y="944822"/>
            <a:ext cx="3796937" cy="4236778"/>
          </a:xfrm>
          <a:prstGeom prst="cloudCallou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1920" y="1541418"/>
            <a:ext cx="2406709" cy="2954655"/>
          </a:xfrm>
          <a:prstGeom prst="rect">
            <a:avLst/>
          </a:prstGeom>
          <a:noFill/>
        </p:spPr>
        <p:txBody>
          <a:bodyPr wrap="square" rtlCol="0">
            <a:spAutoFit/>
          </a:bodyPr>
          <a:lstStyle/>
          <a:p>
            <a:r>
              <a:rPr lang="nl-NL" sz="2400" dirty="0">
                <a:solidFill>
                  <a:srgbClr val="FF0000"/>
                </a:solidFill>
                <a:latin typeface="Times New Roman" panose="02020603050405020304" pitchFamily="18" charset="0"/>
                <a:ea typeface="Calibri"/>
                <a:cs typeface="Times New Roman" panose="02020603050405020304" pitchFamily="18" charset="0"/>
              </a:rPr>
              <a:t>Em hãy quan sát, chỉ ra trên lược đố giới hạn lãnh thổ của Hy Lạp cổ đại và so sánh với lãnh thổ Hy Lạp hiện nay.</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83162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92024"/>
            <a:ext cx="11055096" cy="2677656"/>
          </a:xfrm>
          <a:prstGeom prst="rect">
            <a:avLst/>
          </a:prstGeom>
          <a:noFill/>
        </p:spPr>
        <p:txBody>
          <a:bodyPr wrap="square" rtlCol="0">
            <a:spAutoFit/>
          </a:bodyPr>
          <a:lstStyle/>
          <a:p>
            <a:r>
              <a:rPr lang="nl-NL" sz="2800" b="1" dirty="0">
                <a:latin typeface="Times New Roman" panose="02020603050405020304" pitchFamily="18" charset="0"/>
                <a:cs typeface="Times New Roman" panose="02020603050405020304" pitchFamily="18" charset="0"/>
              </a:rPr>
              <a:t>1- ĐIỀU KIỆN TỰ NHIÊN</a:t>
            </a:r>
            <a:endParaRPr lang="en-US" sz="2800" dirty="0">
              <a:latin typeface="Times New Roman" panose="02020603050405020304" pitchFamily="18" charset="0"/>
              <a:cs typeface="Times New Roman" panose="02020603050405020304" pitchFamily="18" charset="0"/>
            </a:endParaRPr>
          </a:p>
          <a:p>
            <a:pPr lvl="0"/>
            <a:r>
              <a:rPr lang="nl-NL" sz="2800" b="1" dirty="0">
                <a:latin typeface="Times New Roman" panose="02020603050405020304" pitchFamily="18" charset="0"/>
                <a:cs typeface="Times New Roman" panose="02020603050405020304" pitchFamily="18" charset="0"/>
              </a:rPr>
              <a:t>a. Hy Lạp cổ đại</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Vị trí địa lý:</a:t>
            </a:r>
            <a:r>
              <a:rPr lang="nl-NL" sz="2800" b="1"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Phạm vi lãnh thổ Hy Lạp cổ đại rộng lớn hơn Hy Lạp ngày nay, gồm vùng nam bán đảo Ban-căng, các đảo trên biển Ê-giê và các dải đất ven bờ Tiểu Á, nằm ở khu vực Nam Âu.</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938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615" y="5649907"/>
            <a:ext cx="5694218" cy="461665"/>
          </a:xfrm>
          <a:prstGeom prst="rect">
            <a:avLst/>
          </a:prstGeom>
          <a:noFill/>
        </p:spPr>
        <p:txBody>
          <a:bodyPr wrap="square" rtlCol="0">
            <a:spAutoFit/>
          </a:bodyPr>
          <a:lstStyle/>
          <a:p>
            <a:pPr algn="ctr"/>
            <a:r>
              <a:rPr lang="en-US" sz="2400" i="1" dirty="0" err="1"/>
              <a:t>Lược</a:t>
            </a:r>
            <a:r>
              <a:rPr lang="en-US" sz="2400" i="1" dirty="0"/>
              <a:t> </a:t>
            </a:r>
            <a:r>
              <a:rPr lang="en-US" sz="2400" i="1" dirty="0" err="1"/>
              <a:t>đồ</a:t>
            </a:r>
            <a:r>
              <a:rPr lang="en-US" sz="2400" i="1" dirty="0"/>
              <a:t> Hi </a:t>
            </a:r>
            <a:r>
              <a:rPr lang="en-US" sz="2400" i="1" dirty="0" err="1"/>
              <a:t>Lạp</a:t>
            </a:r>
            <a:r>
              <a:rPr lang="en-US" sz="2400" i="1" dirty="0"/>
              <a:t> </a:t>
            </a:r>
            <a:r>
              <a:rPr lang="en-US" sz="2400" i="1" dirty="0" err="1"/>
              <a:t>cổ</a:t>
            </a:r>
            <a:r>
              <a:rPr lang="en-US" sz="2400" i="1" dirty="0"/>
              <a:t> </a:t>
            </a:r>
            <a:r>
              <a:rPr lang="en-US" sz="2400" i="1" dirty="0" err="1"/>
              <a:t>đại</a:t>
            </a:r>
            <a:endParaRPr lang="en-US" sz="2400" i="1" dirty="0"/>
          </a:p>
        </p:txBody>
      </p:sp>
      <p:pic>
        <p:nvPicPr>
          <p:cNvPr id="2" name="Picture 1"/>
          <p:cNvPicPr>
            <a:picLocks noChangeAspect="1"/>
          </p:cNvPicPr>
          <p:nvPr/>
        </p:nvPicPr>
        <p:blipFill>
          <a:blip r:embed="rId2"/>
          <a:stretch>
            <a:fillRect/>
          </a:stretch>
        </p:blipFill>
        <p:spPr>
          <a:xfrm>
            <a:off x="6138484" y="331922"/>
            <a:ext cx="5693574" cy="5174291"/>
          </a:xfrm>
          <a:prstGeom prst="rect">
            <a:avLst/>
          </a:prstGeom>
        </p:spPr>
      </p:pic>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66" y="331922"/>
            <a:ext cx="5386916" cy="515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984833" y="5571562"/>
            <a:ext cx="5694218" cy="461665"/>
          </a:xfrm>
          <a:prstGeom prst="rect">
            <a:avLst/>
          </a:prstGeom>
          <a:noFill/>
        </p:spPr>
        <p:txBody>
          <a:bodyPr wrap="square" rtlCol="0">
            <a:spAutoFit/>
          </a:bodyPr>
          <a:lstStyle/>
          <a:p>
            <a:pPr algn="ctr"/>
            <a:r>
              <a:rPr lang="en-US" sz="2400" i="1" dirty="0" err="1"/>
              <a:t>Lược</a:t>
            </a:r>
            <a:r>
              <a:rPr lang="en-US" sz="2400" i="1" dirty="0"/>
              <a:t> </a:t>
            </a:r>
            <a:r>
              <a:rPr lang="en-US" sz="2400" i="1" dirty="0" err="1"/>
              <a:t>đồ</a:t>
            </a:r>
            <a:r>
              <a:rPr lang="en-US" sz="2400" i="1" dirty="0"/>
              <a:t> Hi </a:t>
            </a:r>
            <a:r>
              <a:rPr lang="en-US" sz="2400" i="1" dirty="0" err="1"/>
              <a:t>Lạp</a:t>
            </a:r>
            <a:r>
              <a:rPr lang="en-US" sz="2400" i="1" dirty="0"/>
              <a:t> </a:t>
            </a:r>
            <a:r>
              <a:rPr lang="en-US" sz="2400" i="1" dirty="0" err="1"/>
              <a:t>hiện</a:t>
            </a:r>
            <a:r>
              <a:rPr lang="en-US" sz="2400" i="1" dirty="0"/>
              <a:t> </a:t>
            </a:r>
            <a:r>
              <a:rPr lang="en-US" sz="2400" i="1" dirty="0" err="1"/>
              <a:t>đại</a:t>
            </a:r>
            <a:endParaRPr lang="en-US" sz="2400" i="1" dirty="0"/>
          </a:p>
        </p:txBody>
      </p:sp>
    </p:spTree>
    <p:extLst>
      <p:ext uri="{BB962C8B-B14F-4D97-AF65-F5344CB8AC3E}">
        <p14:creationId xmlns:p14="http://schemas.microsoft.com/office/powerpoint/2010/main" val="2644321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Greece coloured orange"/>
          <p:cNvPicPr>
            <a:picLocks noChangeAspect="1" noChangeArrowheads="1"/>
          </p:cNvPicPr>
          <p:nvPr/>
        </p:nvPicPr>
        <p:blipFill>
          <a:blip r:embed="rId2" cstate="print"/>
          <a:srcRect/>
          <a:stretch>
            <a:fillRect/>
          </a:stretch>
        </p:blipFill>
        <p:spPr bwMode="auto">
          <a:xfrm>
            <a:off x="7451066" y="173492"/>
            <a:ext cx="4518430" cy="2443356"/>
          </a:xfrm>
          <a:prstGeom prst="rect">
            <a:avLst/>
          </a:prstGeom>
          <a:noFill/>
          <a:ln w="9525">
            <a:noFill/>
            <a:miter lim="800000"/>
            <a:headEnd/>
            <a:tailEnd/>
          </a:ln>
        </p:spPr>
      </p:pic>
      <p:sp>
        <p:nvSpPr>
          <p:cNvPr id="3" name="TextBox 2"/>
          <p:cNvSpPr txBox="1"/>
          <p:nvPr/>
        </p:nvSpPr>
        <p:spPr>
          <a:xfrm>
            <a:off x="537339" y="895868"/>
            <a:ext cx="6509982" cy="483209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Lạp</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ồ</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8" name="Picture 2" descr="Bản đồ địa lý La Mã cổ đạ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980"/>
          <a:stretch/>
        </p:blipFill>
        <p:spPr bwMode="auto">
          <a:xfrm>
            <a:off x="7451066" y="2709081"/>
            <a:ext cx="4518430" cy="414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85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raeus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 y="83630"/>
            <a:ext cx="6021069" cy="45158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ịch Sử 6 -Bài 5 .CÁC QUỐC GIA CỔ ĐẠI PHƯƠNG TÂY. | Diễn đàn trường kiến  thức - Kiến thức là vô tậ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479" y="83631"/>
            <a:ext cx="5783362" cy="45158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4134" y="4793265"/>
            <a:ext cx="3529584"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Cảng</a:t>
            </a:r>
            <a:r>
              <a:rPr lang="en-US" sz="2800" b="1" dirty="0">
                <a:solidFill>
                  <a:srgbClr val="FF0000"/>
                </a:solidFill>
                <a:latin typeface="Times New Roman" panose="02020603050405020304" pitchFamily="18" charset="0"/>
                <a:cs typeface="Times New Roman" panose="02020603050405020304" pitchFamily="18" charset="0"/>
              </a:rPr>
              <a:t> Pi-</a:t>
            </a:r>
            <a:r>
              <a:rPr lang="en-US" sz="2800" b="1" dirty="0" err="1">
                <a:solidFill>
                  <a:srgbClr val="FF0000"/>
                </a:solidFill>
                <a:latin typeface="Times New Roman" panose="02020603050405020304" pitchFamily="18" charset="0"/>
                <a:cs typeface="Times New Roman" panose="02020603050405020304" pitchFamily="18" charset="0"/>
              </a:rPr>
              <a:t>rê</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ngày</a:t>
            </a:r>
            <a:r>
              <a:rPr lang="en-US" sz="2800" b="1" dirty="0">
                <a:solidFill>
                  <a:srgbClr val="FF0000"/>
                </a:solidFill>
                <a:latin typeface="Times New Roman" panose="02020603050405020304" pitchFamily="18" charset="0"/>
                <a:cs typeface="Times New Roman" panose="02020603050405020304" pitchFamily="18" charset="0"/>
              </a:rPr>
              <a:t> nay</a:t>
            </a:r>
          </a:p>
        </p:txBody>
      </p:sp>
      <p:sp>
        <p:nvSpPr>
          <p:cNvPr id="5" name="TextBox 4"/>
          <p:cNvSpPr txBox="1"/>
          <p:nvPr/>
        </p:nvSpPr>
        <p:spPr>
          <a:xfrm>
            <a:off x="7523244" y="4708409"/>
            <a:ext cx="322783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Cảng</a:t>
            </a:r>
            <a:r>
              <a:rPr lang="en-US" sz="2800" b="1" dirty="0">
                <a:solidFill>
                  <a:srgbClr val="FF0000"/>
                </a:solidFill>
                <a:latin typeface="Times New Roman" panose="02020603050405020304" pitchFamily="18" charset="0"/>
                <a:cs typeface="Times New Roman" panose="02020603050405020304" pitchFamily="18" charset="0"/>
              </a:rPr>
              <a:t> Pi-</a:t>
            </a:r>
            <a:r>
              <a:rPr lang="en-US" sz="2800" b="1" dirty="0" err="1">
                <a:solidFill>
                  <a:srgbClr val="FF0000"/>
                </a:solidFill>
                <a:latin typeface="Times New Roman" panose="02020603050405020304" pitchFamily="18" charset="0"/>
                <a:cs typeface="Times New Roman" panose="02020603050405020304" pitchFamily="18" charset="0"/>
              </a:rPr>
              <a:t>rê</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cổ</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đại</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6" name="Horizontal Scroll 5"/>
          <p:cNvSpPr/>
          <p:nvPr/>
        </p:nvSpPr>
        <p:spPr>
          <a:xfrm>
            <a:off x="2807208" y="5316485"/>
            <a:ext cx="7205472" cy="1541515"/>
          </a:xfrm>
          <a:prstGeom prst="horizontalScroll">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91256" y="5568696"/>
            <a:ext cx="6739128" cy="1107996"/>
          </a:xfrm>
          <a:prstGeom prst="rect">
            <a:avLst/>
          </a:prstGeom>
          <a:noFill/>
        </p:spPr>
        <p:txBody>
          <a:bodyPr wrap="square" rtlCol="0">
            <a:spAutoFit/>
          </a:bodyPr>
          <a:lstStyle/>
          <a:p>
            <a:r>
              <a:rPr lang="nl-NL" sz="2200" dirty="0">
                <a:latin typeface="Times New Roman" panose="02020603050405020304" pitchFamily="18" charset="0"/>
                <a:cs typeface="Times New Roman" panose="02020603050405020304" pitchFamily="18" charset="0"/>
              </a:rPr>
              <a:t>Em hãy đọc đoạn tư liệu trong SGK (tr. 46) kết hợp với hình ảnh trả lời câu hỏi: </a:t>
            </a:r>
            <a:r>
              <a:rPr lang="nl-NL" sz="2200" b="1" i="1" dirty="0">
                <a:latin typeface="Times New Roman" panose="02020603050405020304" pitchFamily="18" charset="0"/>
                <a:cs typeface="Times New Roman" panose="02020603050405020304" pitchFamily="18" charset="0"/>
              </a:rPr>
              <a:t>Đoạn tư liệu trên cho em biết điều gì vê hoạt động kinh tế của Hy Lạp cổ đại?</a:t>
            </a:r>
            <a:endParaRPr lang="en-US" sz="2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91256" y="5754849"/>
            <a:ext cx="6931152" cy="769441"/>
          </a:xfrm>
          <a:prstGeom prst="rect">
            <a:avLst/>
          </a:prstGeom>
          <a:noFill/>
        </p:spPr>
        <p:txBody>
          <a:bodyPr wrap="square" rtlCol="0">
            <a:spAutoFit/>
          </a:bodyPr>
          <a:lstStyle/>
          <a:p>
            <a:r>
              <a:rPr lang="nl-NL" sz="2200" b="1" i="1" dirty="0">
                <a:latin typeface="Times New Roman" panose="02020603050405020304" pitchFamily="18" charset="0"/>
                <a:cs typeface="Times New Roman" panose="02020603050405020304" pitchFamily="18" charset="0"/>
              </a:rPr>
              <a:t>Theo em, với điều kiện tự nhiên như vậy, cư dân Hy Lạp cổ đại có ưu thế phát triển các ngành kinh tế nào?</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73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xEl>
                                              <p:pRg st="0" end="0"/>
                                            </p:txEl>
                                          </p:spTgt>
                                        </p:tgtEl>
                                      </p:cBhvr>
                                    </p:animEffect>
                                    <p:set>
                                      <p:cBhvr>
                                        <p:cTn id="17"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1882" y="1762745"/>
            <a:ext cx="4590144" cy="3108543"/>
          </a:xfrm>
          <a:prstGeom prst="rect">
            <a:avLst/>
          </a:prstGeom>
        </p:spPr>
        <p:txBody>
          <a:bodyPr wrap="square">
            <a:spAutoFit/>
          </a:bodyPr>
          <a:lstStyle/>
          <a:p>
            <a:pPr algn="just"/>
            <a:r>
              <a:rPr lang="nl-NL" sz="2800" dirty="0">
                <a:latin typeface="Times New Roman" panose="02020603050405020304" pitchFamily="18" charset="0"/>
                <a:cs typeface="Times New Roman" panose="02020603050405020304" pitchFamily="18" charset="0"/>
              </a:rPr>
              <a:t>Em hãy quan sát lược đồ hình 4. Em hãy cho biết vị trí địa lí và điều kiện tự nhiên nổi bật của La Mã cổ đại, tác động của những điều kiện đó đến sự phát triển kinh tế và hình thành nến văn minh La Mã? </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138059" y="569016"/>
            <a:ext cx="6855504" cy="5256714"/>
          </a:xfrm>
          <a:prstGeom prst="rect">
            <a:avLst/>
          </a:prstGeom>
        </p:spPr>
      </p:pic>
      <p:sp>
        <p:nvSpPr>
          <p:cNvPr id="2" name="Rectangle 1"/>
          <p:cNvSpPr/>
          <p:nvPr/>
        </p:nvSpPr>
        <p:spPr>
          <a:xfrm>
            <a:off x="195072" y="106603"/>
            <a:ext cx="5900928" cy="954107"/>
          </a:xfrm>
          <a:prstGeom prst="rect">
            <a:avLst/>
          </a:prstGeom>
        </p:spPr>
        <p:txBody>
          <a:bodyPr wrap="square">
            <a:spAutoFit/>
          </a:bodyPr>
          <a:lstStyle/>
          <a:p>
            <a:pPr algn="just">
              <a:tabLst>
                <a:tab pos="482600" algn="l"/>
              </a:tabLst>
            </a:pPr>
            <a:r>
              <a:rPr lang="nl-NL" sz="2800" b="1" dirty="0">
                <a:latin typeface="Times New Roman"/>
                <a:ea typeface="Calibri"/>
              </a:rPr>
              <a:t>I. ĐIỀU KIỆN TỰ NHIÊN</a:t>
            </a:r>
          </a:p>
          <a:p>
            <a:pPr algn="just">
              <a:tabLst>
                <a:tab pos="482600" algn="l"/>
              </a:tabLst>
            </a:pPr>
            <a:r>
              <a:rPr lang="nl-NL" sz="2800" b="1" dirty="0">
                <a:latin typeface="Times New Roman"/>
                <a:ea typeface="Arial"/>
              </a:rPr>
              <a:t>b. La Mã cổ đại </a:t>
            </a:r>
            <a:endParaRPr lang="en-US" sz="2800" dirty="0">
              <a:latin typeface="Arial"/>
              <a:ea typeface="Arial"/>
            </a:endParaRPr>
          </a:p>
        </p:txBody>
      </p:sp>
      <p:sp>
        <p:nvSpPr>
          <p:cNvPr id="13" name="TextBox 12"/>
          <p:cNvSpPr txBox="1"/>
          <p:nvPr/>
        </p:nvSpPr>
        <p:spPr>
          <a:xfrm>
            <a:off x="5715000" y="6007608"/>
            <a:ext cx="5623560" cy="461665"/>
          </a:xfrm>
          <a:prstGeom prst="rect">
            <a:avLst/>
          </a:prstGeom>
          <a:noFill/>
        </p:spPr>
        <p:txBody>
          <a:bodyPr wrap="square" rtlCol="0">
            <a:spAutoFit/>
          </a:bodyPr>
          <a:lstStyle/>
          <a:p>
            <a:r>
              <a:rPr lang="en-US" sz="2400" b="1" dirty="0" err="1">
                <a:latin typeface="Times New Roman" panose="02020603050405020304" pitchFamily="18" charset="0"/>
                <a:ea typeface="Tahoma" panose="020B0604030504040204" pitchFamily="34" charset="0"/>
                <a:cs typeface="Times New Roman" panose="02020603050405020304" pitchFamily="18" charset="0"/>
              </a:rPr>
              <a:t>Hình</a:t>
            </a:r>
            <a:r>
              <a:rPr lang="en-US" sz="2400" b="1" dirty="0">
                <a:latin typeface="Times New Roman" panose="02020603050405020304" pitchFamily="18" charset="0"/>
                <a:ea typeface="Tahoma" panose="020B0604030504040204" pitchFamily="34" charset="0"/>
                <a:cs typeface="Times New Roman" panose="02020603050405020304" pitchFamily="18" charset="0"/>
              </a:rPr>
              <a:t> 4.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Lược</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đồ</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đế</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quốc</a:t>
            </a:r>
            <a:r>
              <a:rPr lang="en-US" sz="2400" b="1" dirty="0">
                <a:latin typeface="Times New Roman" panose="02020603050405020304" pitchFamily="18" charset="0"/>
                <a:ea typeface="Tahoma" panose="020B0604030504040204" pitchFamily="34" charset="0"/>
                <a:cs typeface="Times New Roman" panose="02020603050405020304" pitchFamily="18" charset="0"/>
              </a:rPr>
              <a:t> La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Mã</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kỉ</a:t>
            </a:r>
            <a:r>
              <a:rPr lang="en-US" sz="2400" b="1" dirty="0">
                <a:latin typeface="Times New Roman" panose="02020603050405020304" pitchFamily="18" charset="0"/>
                <a:ea typeface="Tahoma" panose="020B0604030504040204" pitchFamily="34" charset="0"/>
                <a:cs typeface="Times New Roman" panose="02020603050405020304" pitchFamily="18" charset="0"/>
              </a:rPr>
              <a:t> II</a:t>
            </a:r>
          </a:p>
        </p:txBody>
      </p:sp>
    </p:spTree>
    <p:extLst>
      <p:ext uri="{BB962C8B-B14F-4D97-AF65-F5344CB8AC3E}">
        <p14:creationId xmlns:p14="http://schemas.microsoft.com/office/powerpoint/2010/main" val="1432361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67235" y="301752"/>
            <a:ext cx="5849144" cy="5989320"/>
          </a:xfrm>
          <a:prstGeom prst="rect">
            <a:avLst/>
          </a:prstGeom>
        </p:spPr>
      </p:pic>
      <p:sp>
        <p:nvSpPr>
          <p:cNvPr id="5" name="Rectangle 4"/>
          <p:cNvSpPr/>
          <p:nvPr/>
        </p:nvSpPr>
        <p:spPr>
          <a:xfrm>
            <a:off x="315075" y="449479"/>
            <a:ext cx="5852160" cy="4832092"/>
          </a:xfrm>
          <a:prstGeom prst="rect">
            <a:avLst/>
          </a:prstGeom>
          <a:solidFill>
            <a:schemeClr val="bg1"/>
          </a:solidFill>
        </p:spPr>
        <p:txBody>
          <a:bodyPr wrap="square">
            <a:spAutoFit/>
          </a:bodyPr>
          <a:lstStyle/>
          <a:p>
            <a:r>
              <a:rPr lang="en-GB" sz="2800" b="1" dirty="0">
                <a:latin typeface="Times New Roman" panose="02020603050405020304" pitchFamily="18" charset="0"/>
                <a:cs typeface="Times New Roman" panose="02020603050405020304" pitchFamily="18" charset="0"/>
              </a:rPr>
              <a:t>b. La </a:t>
            </a:r>
            <a:r>
              <a:rPr lang="en-GB" sz="2800" b="1" dirty="0" err="1">
                <a:latin typeface="Times New Roman" panose="02020603050405020304" pitchFamily="18" charset="0"/>
                <a:cs typeface="Times New Roman" panose="02020603050405020304" pitchFamily="18" charset="0"/>
              </a:rPr>
              <a:t>Mã</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cổ</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đại</a:t>
            </a:r>
            <a:endParaRPr lang="en-GB" sz="2800" b="1" dirty="0">
              <a:latin typeface="Times New Roman" panose="02020603050405020304" pitchFamily="18" charset="0"/>
              <a:cs typeface="Times New Roman" panose="02020603050405020304" pitchFamily="18" charset="0"/>
            </a:endParaRPr>
          </a:p>
          <a:p>
            <a:pPr algn="just"/>
            <a:r>
              <a:rPr lang="en-GB" sz="2800" b="1" dirty="0" err="1">
                <a:latin typeface="Times New Roman" panose="02020603050405020304" pitchFamily="18" charset="0"/>
                <a:cs typeface="Times New Roman" panose="02020603050405020304" pitchFamily="18" charset="0"/>
              </a:rPr>
              <a:t>Vị</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trí</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địa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lý</a:t>
            </a:r>
            <a:r>
              <a:rPr lang="en-GB" sz="2800" dirty="0">
                <a:latin typeface="Times New Roman" panose="02020603050405020304" pitchFamily="18" charset="0"/>
                <a:cs typeface="Times New Roman" panose="02020603050405020304" pitchFamily="18" charset="0"/>
              </a:rPr>
              <a:t>: N</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I-ta-li-a (ở Nam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Á, Phi.</a:t>
            </a:r>
          </a:p>
          <a:p>
            <a:pPr algn="just"/>
            <a:r>
              <a:rPr lang="en-GB" sz="2800" b="1" dirty="0" err="1">
                <a:latin typeface="Times New Roman" panose="02020603050405020304" pitchFamily="18" charset="0"/>
                <a:cs typeface="Times New Roman" panose="02020603050405020304" pitchFamily="18" charset="0"/>
              </a:rPr>
              <a:t>Địa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hình</a:t>
            </a:r>
            <a:r>
              <a:rPr lang="en-GB" sz="2800" b="1" dirty="0">
                <a:latin typeface="Times New Roman" panose="02020603050405020304" pitchFamily="18" charset="0"/>
                <a:cs typeface="Times New Roman" panose="02020603050405020304" pitchFamily="18" charset="0"/>
              </a:rPr>
              <a: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Đồng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bằng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đồng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cỏ</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tích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khá</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lớn.Thuận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lợi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để</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trồng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trọt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chăn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nuôi</a:t>
            </a:r>
            <a:r>
              <a:rPr lang="en-GB" sz="2800" dirty="0">
                <a:latin typeface="Times New Roman" panose="02020603050405020304" pitchFamily="18" charset="0"/>
                <a:cs typeface="Times New Roman" panose="02020603050405020304" pitchFamily="18" charset="0"/>
              </a:rPr>
              <a:t>.</a:t>
            </a:r>
          </a:p>
          <a:p>
            <a:pPr algn="just"/>
            <a:r>
              <a:rPr lang="en-GB" sz="2800"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Khoáng sản: Có nhiều như: đồng, chì, sắt... nên nghề luyện kim phát triển</a:t>
            </a:r>
            <a:r>
              <a:rPr lang="en-GB"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640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TotalTime>
  <Words>1791</Words>
  <Application>Microsoft Office PowerPoint</Application>
  <PresentationFormat>Widescreen</PresentationFormat>
  <Paragraphs>134</Paragraphs>
  <Slides>27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Impact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Trần</dc:creator>
  <cp:lastModifiedBy>Vu Trung</cp:lastModifiedBy>
  <cp:revision>44</cp:revision>
  <dcterms:created xsi:type="dcterms:W3CDTF">2021-08-21T05:05:54Z</dcterms:created>
  <dcterms:modified xsi:type="dcterms:W3CDTF">2021-12-10T03:24:11Z</dcterms:modified>
</cp:coreProperties>
</file>