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78" r:id="rId3"/>
    <p:sldId id="293" r:id="rId4"/>
    <p:sldId id="267" r:id="rId5"/>
    <p:sldId id="268" r:id="rId6"/>
    <p:sldId id="294" r:id="rId7"/>
    <p:sldId id="269" r:id="rId8"/>
    <p:sldId id="295" r:id="rId9"/>
    <p:sldId id="297" r:id="rId10"/>
    <p:sldId id="264" r:id="rId11"/>
    <p:sldId id="287" r:id="rId12"/>
    <p:sldId id="300" r:id="rId13"/>
    <p:sldId id="288" r:id="rId14"/>
    <p:sldId id="289" r:id="rId15"/>
    <p:sldId id="286" r:id="rId16"/>
    <p:sldId id="263" r:id="rId17"/>
    <p:sldId id="298" r:id="rId18"/>
    <p:sldId id="299" r:id="rId19"/>
    <p:sldId id="272" r:id="rId20"/>
    <p:sldId id="274" r:id="rId21"/>
    <p:sldId id="275" r:id="rId22"/>
    <p:sldId id="292" r:id="rId23"/>
    <p:sldId id="279" r:id="rId24"/>
    <p:sldId id="290" r:id="rId25"/>
    <p:sldId id="291" r:id="rId26"/>
    <p:sldId id="302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taotailieu.com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8BBE-AC85-4726-94A8-8BE647F9E95A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09C1-FA30-4A2C-9D61-29137B0B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413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taotailieu.com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EEEA-859D-4B9C-BE32-8B8A696330E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2EC36-8C7A-4A06-A8F8-BABEDCD1A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868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2EC36-8C7A-4A06-A8F8-BABEDCD1A326}" type="slidenum">
              <a:rPr lang="en-GB" smtClean="0"/>
              <a:t>1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</p:spTree>
    <p:extLst>
      <p:ext uri="{BB962C8B-B14F-4D97-AF65-F5344CB8AC3E}">
        <p14:creationId xmlns:p14="http://schemas.microsoft.com/office/powerpoint/2010/main" val="156410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2EC36-8C7A-4A06-A8F8-BABEDCD1A326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</p:spTree>
    <p:extLst>
      <p:ext uri="{BB962C8B-B14F-4D97-AF65-F5344CB8AC3E}">
        <p14:creationId xmlns:p14="http://schemas.microsoft.com/office/powerpoint/2010/main" val="215527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9</a:t>
            </a:fld>
            <a:endParaRPr lang="en-GB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</p:spTree>
    <p:extLst>
      <p:ext uri="{BB962C8B-B14F-4D97-AF65-F5344CB8AC3E}">
        <p14:creationId xmlns:p14="http://schemas.microsoft.com/office/powerpoint/2010/main" val="65544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10</a:t>
            </a:fld>
            <a:endParaRPr lang="en-GB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</p:spTree>
    <p:extLst>
      <p:ext uri="{BB962C8B-B14F-4D97-AF65-F5344CB8AC3E}">
        <p14:creationId xmlns:p14="http://schemas.microsoft.com/office/powerpoint/2010/main" val="241337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B115A65-DFAF-4D0A-8D7C-463CD7E1B53E}" type="datetime1">
              <a:rPr lang="en-GB" smtClean="0"/>
              <a:t>06/09/2023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E8AE-BA78-4391-8D44-B18559559B95}" type="datetime1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658E-291C-4853-98CF-D1935866DB30}" type="datetime1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7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C044-449D-44F0-B769-BC95B8FB05B5}" type="datetime1">
              <a:rPr lang="en-GB" altLang="en-US" smtClean="0"/>
              <a:t>06/09/2023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taotailieu.com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E1F5-B26E-4726-A9D9-02165EC06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96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1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0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0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0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6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5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4E85-6B6B-4F08-B61B-92987F214EFC}" type="datetime1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</p:spTree>
    <p:extLst>
      <p:ext uri="{BB962C8B-B14F-4D97-AF65-F5344CB8AC3E}">
        <p14:creationId xmlns:p14="http://schemas.microsoft.com/office/powerpoint/2010/main" val="3718939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6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6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3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89B0-0D57-4C18-9D21-49A37B20DCB4}" type="datetime1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6BAB-4BC0-47C7-B441-8ACD8DE5B8BF}" type="datetime1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ED5E-291D-4C0A-9681-A5FB900AE48A}" type="datetime1">
              <a:rPr lang="en-GB" smtClean="0"/>
              <a:t>06/09/2023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F6ED-B79B-4640-A028-F6635C78D88A}" type="datetime1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9CC9-E61D-495E-BA32-B5D22CE833DE}" type="datetime1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3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890D-E47A-4B25-AD53-8712CAD0B616}" type="datetime1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CDA5-5F09-4711-8165-142E1AFF44E3}" type="datetime1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taotailieu.com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5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04CC-E757-40D3-BFDE-8149B0BFFA5C}" type="datetime1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taotailieu.com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8A28-F977-4E94-89FA-0F274BA7AAD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92B70-D9CA-457D-88A6-25D48130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hyperlink" Target="https://www.tudiendanhngon.vn/danhngon/dn/itemid/22129" TargetMode="External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hyperlink" Target="https://www.tudiendanhngon.vn/danhnhan/dnct/itemid/15240/search/hermann-hess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hyperlink" Target="https://www.tudiendanhngon.vn/danhngon/dn/itemid/15168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www.tudiendanhngon.vn/danhnhan/dnct/itemid/5382/search/karl-marx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hyperlink" Target="https://www.tudiendanhngon.vn/danhnhan/dnct/itemid/22186/search/george-orwe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107"/>
            <a:ext cx="9144000" cy="25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96752"/>
            <a:ext cx="8064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70C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CHÀO MỪNG CÁC CON ĐẾN VỚI MÔN LỊCH SỬ</a:t>
            </a:r>
          </a:p>
        </p:txBody>
      </p:sp>
    </p:spTree>
    <p:extLst>
      <p:ext uri="{BB962C8B-B14F-4D97-AF65-F5344CB8AC3E}">
        <p14:creationId xmlns:p14="http://schemas.microsoft.com/office/powerpoint/2010/main" val="151370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khứ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043608" y="1412776"/>
            <a:ext cx="3888432" cy="367240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23728" y="238488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5796136" y="159569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Quá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khứ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5809515" y="324898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Lịch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sử</a:t>
            </a:r>
            <a:endParaRPr lang="en-US" sz="2800" i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 flipV="1">
            <a:off x="3851920" y="1990287"/>
            <a:ext cx="1944216" cy="3945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059832" y="3356992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5433210"/>
            <a:ext cx="8229600" cy="100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>
                <a:solidFill>
                  <a:srgbClr val="002060"/>
                </a:solidFill>
              </a:rPr>
              <a:t>Hãy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dựa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vào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định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nghĩa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hình</a:t>
            </a:r>
            <a:r>
              <a:rPr lang="en-US" sz="2600" i="1" dirty="0">
                <a:solidFill>
                  <a:srgbClr val="002060"/>
                </a:solidFill>
              </a:rPr>
              <a:t> minh </a:t>
            </a:r>
            <a:r>
              <a:rPr lang="en-US" sz="2600" i="1" dirty="0" err="1">
                <a:solidFill>
                  <a:srgbClr val="002060"/>
                </a:solidFill>
              </a:rPr>
              <a:t>họa</a:t>
            </a:r>
            <a:r>
              <a:rPr lang="en-US" sz="2600" i="1" dirty="0">
                <a:solidFill>
                  <a:srgbClr val="002060"/>
                </a:solidFill>
              </a:rPr>
              <a:t>, </a:t>
            </a:r>
            <a:r>
              <a:rPr lang="en-US" sz="2600" i="1" dirty="0" err="1">
                <a:solidFill>
                  <a:srgbClr val="002060"/>
                </a:solidFill>
              </a:rPr>
              <a:t>chỉ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ra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điểm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khác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nhau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giữa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Quá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khứ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. </a:t>
            </a:r>
            <a:endParaRPr lang="en-US" sz="2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 rot="10621743" flipV="1">
            <a:off x="2695077" y="743269"/>
            <a:ext cx="4910185" cy="2724008"/>
          </a:xfrm>
          <a:prstGeom prst="cloudCallout">
            <a:avLst>
              <a:gd name="adj1" fmla="val 52241"/>
              <a:gd name="adj2" fmla="val 565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66962" y="1412776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2050" name="Picture 2" descr="https://tse2.mm.bing.net/th?id=OIP.smzMeGW8iyTt_bEVW80etQAAAA&amp;pid=Api&amp;P=0&amp;w=300&amp;h=3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743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1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môn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endParaRPr lang="en-GB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275636"/>
            <a:ext cx="2304256" cy="3246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146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>
                <a:solidFill>
                  <a:srgbClr val="002060"/>
                </a:solidFill>
              </a:rPr>
              <a:t>Nếu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được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như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cuốn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Đại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Việt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ký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toàn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thư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đồ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sộ</a:t>
            </a:r>
            <a:r>
              <a:rPr lang="en-US" sz="2600" i="1" dirty="0">
                <a:solidFill>
                  <a:srgbClr val="002060"/>
                </a:solidFill>
              </a:rPr>
              <a:t>, </a:t>
            </a:r>
            <a:r>
              <a:rPr lang="en-US" sz="2600" i="1" dirty="0" err="1">
                <a:solidFill>
                  <a:srgbClr val="002060"/>
                </a:solidFill>
              </a:rPr>
              <a:t>thì</a:t>
            </a:r>
            <a:r>
              <a:rPr lang="en-US" sz="2600" i="1" dirty="0">
                <a:solidFill>
                  <a:srgbClr val="002060"/>
                </a:solidFill>
              </a:rPr>
              <a:t> “</a:t>
            </a:r>
            <a:r>
              <a:rPr lang="en-US" sz="2600" i="1" dirty="0" err="1">
                <a:solidFill>
                  <a:srgbClr val="002060"/>
                </a:solidFill>
              </a:rPr>
              <a:t>Môn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” </a:t>
            </a:r>
            <a:r>
              <a:rPr lang="en-US" sz="2600" i="1" dirty="0" err="1">
                <a:solidFill>
                  <a:srgbClr val="002060"/>
                </a:solidFill>
              </a:rPr>
              <a:t>chỉ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được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như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một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cuốn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sách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lớp</a:t>
            </a:r>
            <a:r>
              <a:rPr lang="en-US" sz="2600" i="1" dirty="0">
                <a:solidFill>
                  <a:srgbClr val="002060"/>
                </a:solidFill>
              </a:rPr>
              <a:t> 6 </a:t>
            </a:r>
            <a:r>
              <a:rPr lang="en-US" sz="2600" i="1" dirty="0" err="1">
                <a:solidFill>
                  <a:srgbClr val="002060"/>
                </a:solidFill>
              </a:rPr>
              <a:t>mà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em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đang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học</a:t>
            </a:r>
            <a:r>
              <a:rPr lang="en-US" sz="2600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4132"/>
            <a:ext cx="3240360" cy="3348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13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môn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endParaRPr lang="en-GB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160" y="4685829"/>
            <a:ext cx="1342757" cy="1892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405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>
                <a:solidFill>
                  <a:srgbClr val="002060"/>
                </a:solidFill>
              </a:rPr>
              <a:t>Hãy</a:t>
            </a:r>
            <a:r>
              <a:rPr lang="en-US" sz="2600" i="1">
                <a:solidFill>
                  <a:srgbClr val="002060"/>
                </a:solidFill>
              </a:rPr>
              <a:t> chỉ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ra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những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điểm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khác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nhau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giữa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môn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Lịch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sử</a:t>
            </a:r>
            <a:r>
              <a:rPr lang="en-US" sz="2600" i="1" dirty="0">
                <a:solidFill>
                  <a:srgbClr val="002060"/>
                </a:solidFill>
              </a:rPr>
              <a:t> . </a:t>
            </a:r>
            <a:endParaRPr lang="en-US" sz="2600" b="1" i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Đối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tượng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tiếp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nhận</a:t>
            </a:r>
            <a:r>
              <a:rPr lang="en-US" sz="2600" i="1" dirty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Độ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rộng</a:t>
            </a:r>
            <a:r>
              <a:rPr lang="en-US" sz="2600" i="1" dirty="0">
                <a:solidFill>
                  <a:srgbClr val="002060"/>
                </a:solidFill>
              </a:rPr>
              <a:t>, </a:t>
            </a:r>
            <a:r>
              <a:rPr lang="en-US" sz="2600" i="1" dirty="0" err="1">
                <a:solidFill>
                  <a:srgbClr val="002060"/>
                </a:solidFill>
              </a:rPr>
              <a:t>hẹp</a:t>
            </a:r>
            <a:r>
              <a:rPr lang="en-US" sz="2600" i="1" dirty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Cách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viết</a:t>
            </a:r>
            <a:r>
              <a:rPr lang="en-US" sz="2600" i="1" dirty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Mục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đích</a:t>
            </a:r>
            <a:endParaRPr lang="en-US" sz="2600" i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i="1" dirty="0">
              <a:solidFill>
                <a:srgbClr val="002060"/>
              </a:solidFill>
            </a:endParaRP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5"/>
            <a:ext cx="2880320" cy="3113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77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388" y="1419969"/>
            <a:ext cx="3898776" cy="2189163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QUÁ KHỨ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 CÓ THẬT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xảy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hiện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8024" y="1419969"/>
            <a:ext cx="3898776" cy="2189163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LỊCH SỬ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NHẬN THỨC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nguồn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liệu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57513"/>
            <a:ext cx="8229600" cy="218916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MÔN LỊCH SỬ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CÁCH NHẬN THỨC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khứ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7813"/>
            <a:ext cx="8229600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khái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niệm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mà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cần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nhớ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211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94" y="260648"/>
            <a:ext cx="8229600" cy="67536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Ai </a:t>
            </a:r>
            <a:r>
              <a:rPr lang="en-GB" sz="2800" b="1" dirty="0" err="1">
                <a:solidFill>
                  <a:srgbClr val="C00000"/>
                </a:solidFill>
              </a:rPr>
              <a:t>là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người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đã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tạo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ra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lịch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sử</a:t>
            </a:r>
            <a:r>
              <a:rPr lang="en-GB" sz="28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2" y="1463169"/>
            <a:ext cx="2901223" cy="18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9" y="4365104"/>
            <a:ext cx="2998566" cy="18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24" y="4096144"/>
            <a:ext cx="1721790" cy="2229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70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đấng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9240" y="637389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vĩ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58" y="1315712"/>
            <a:ext cx="2857881" cy="1905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87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0995" y="637256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445" y="2454169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2" y="-34549"/>
            <a:ext cx="9143999" cy="596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1964902" y="22947"/>
            <a:ext cx="5168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16F63-0FB9-F348-8A04-95B6CD535A80}"/>
              </a:ext>
            </a:extLst>
          </p:cNvPr>
          <p:cNvSpPr/>
          <p:nvPr/>
        </p:nvSpPr>
        <p:spPr>
          <a:xfrm>
            <a:off x="1141922" y="614547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Hình ảnh đẹp về ông bà, bà cháu, ông cháu ý nghĩa | VFO.VN">
            <a:extLst>
              <a:ext uri="{FF2B5EF4-FFF2-40B4-BE49-F238E27FC236}">
                <a16:creationId xmlns:a16="http://schemas.microsoft.com/office/drawing/2014/main" id="{02548DC4-A4DE-464D-A520-B8842696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" y="1124744"/>
            <a:ext cx="9074013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C48A704-783A-F744-AAB1-24A0E6907E44}"/>
              </a:ext>
            </a:extLst>
          </p:cNvPr>
          <p:cNvSpPr/>
          <p:nvPr/>
        </p:nvSpPr>
        <p:spPr>
          <a:xfrm>
            <a:off x="474681" y="2924944"/>
            <a:ext cx="2123904" cy="137973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XBOX HAY LÀ PLAYSTATION HẢ ÔNG?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49F6BA-245A-4145-A78F-A1FC2A07FBC8}"/>
              </a:ext>
            </a:extLst>
          </p:cNvPr>
          <p:cNvSpPr/>
          <p:nvPr/>
        </p:nvSpPr>
        <p:spPr>
          <a:xfrm>
            <a:off x="5004048" y="1534051"/>
            <a:ext cx="2968984" cy="17349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7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3999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1888294" y="131365"/>
            <a:ext cx="5168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1FCAD-3D54-994C-9297-37641E916053}"/>
              </a:ext>
            </a:extLst>
          </p:cNvPr>
          <p:cNvSpPr/>
          <p:nvPr/>
        </p:nvSpPr>
        <p:spPr>
          <a:xfrm>
            <a:off x="2648704" y="2348880"/>
            <a:ext cx="3888432" cy="30243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D5041-A808-AD4E-B146-77B96817711E}"/>
              </a:ext>
            </a:extLst>
          </p:cNvPr>
          <p:cNvSpPr/>
          <p:nvPr/>
        </p:nvSpPr>
        <p:spPr>
          <a:xfrm>
            <a:off x="1601670" y="1700808"/>
            <a:ext cx="6048672" cy="42999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26368-8C92-7F4F-8C65-C3899B5F5EE6}"/>
              </a:ext>
            </a:extLst>
          </p:cNvPr>
          <p:cNvSpPr/>
          <p:nvPr/>
        </p:nvSpPr>
        <p:spPr>
          <a:xfrm rot="5400000">
            <a:off x="5205514" y="3711007"/>
            <a:ext cx="22429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i="1" dirty="0" err="1">
                <a:solidFill>
                  <a:srgbClr val="002060"/>
                </a:solidFill>
              </a:rPr>
              <a:t>Người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cháu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đã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trả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lời</a:t>
            </a:r>
            <a:r>
              <a:rPr lang="en-US" sz="1350" i="1" dirty="0">
                <a:solidFill>
                  <a:srgbClr val="002060"/>
                </a:solidFill>
              </a:rPr>
              <a:t> ra </a:t>
            </a:r>
            <a:r>
              <a:rPr lang="en-US" sz="1350" i="1" dirty="0" err="1">
                <a:solidFill>
                  <a:srgbClr val="002060"/>
                </a:solidFill>
              </a:rPr>
              <a:t>sao</a:t>
            </a:r>
            <a:r>
              <a:rPr lang="en-US" sz="1350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3A0DB-E5DB-F140-9515-A1AD992D0115}"/>
              </a:ext>
            </a:extLst>
          </p:cNvPr>
          <p:cNvSpPr/>
          <p:nvPr/>
        </p:nvSpPr>
        <p:spPr>
          <a:xfrm>
            <a:off x="3132622" y="5002960"/>
            <a:ext cx="28598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i="1" dirty="0" err="1">
                <a:solidFill>
                  <a:srgbClr val="002060"/>
                </a:solidFill>
              </a:rPr>
              <a:t>Tại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sao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người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cháu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lại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trả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lời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như</a:t>
            </a:r>
            <a:r>
              <a:rPr lang="en-US" sz="1350" i="1" dirty="0">
                <a:solidFill>
                  <a:srgbClr val="002060"/>
                </a:solidFill>
              </a:rPr>
              <a:t> </a:t>
            </a:r>
            <a:r>
              <a:rPr lang="en-US" sz="1350" i="1" dirty="0" err="1">
                <a:solidFill>
                  <a:srgbClr val="002060"/>
                </a:solidFill>
              </a:rPr>
              <a:t>vậy</a:t>
            </a:r>
            <a:r>
              <a:rPr lang="en-US" sz="1350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60888D-5072-564D-A399-0DF2DDA144F6}"/>
              </a:ext>
            </a:extLst>
          </p:cNvPr>
          <p:cNvSpPr/>
          <p:nvPr/>
        </p:nvSpPr>
        <p:spPr>
          <a:xfrm>
            <a:off x="2064701" y="1735642"/>
            <a:ext cx="58999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28F2A2-95AF-A443-98D8-17D583D4D24A}"/>
              </a:ext>
            </a:extLst>
          </p:cNvPr>
          <p:cNvSpPr/>
          <p:nvPr/>
        </p:nvSpPr>
        <p:spPr>
          <a:xfrm>
            <a:off x="2398449" y="5442389"/>
            <a:ext cx="51438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948DB-A677-C248-B60C-D398F1D446D2}"/>
              </a:ext>
            </a:extLst>
          </p:cNvPr>
          <p:cNvSpPr/>
          <p:nvPr/>
        </p:nvSpPr>
        <p:spPr>
          <a:xfrm rot="5400000">
            <a:off x="-287861" y="3792741"/>
            <a:ext cx="42999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23B92-3100-9C43-8B5C-F67DB19567A6}"/>
              </a:ext>
            </a:extLst>
          </p:cNvPr>
          <p:cNvSpPr/>
          <p:nvPr/>
        </p:nvSpPr>
        <p:spPr>
          <a:xfrm>
            <a:off x="2843809" y="2423320"/>
            <a:ext cx="32399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3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A2FB612B-34C6-2E4D-950F-7A44487E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97" y="2763272"/>
            <a:ext cx="3175118" cy="19838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8AB502-36FD-4A4B-B676-DF19D29AED73}"/>
              </a:ext>
            </a:extLst>
          </p:cNvPr>
          <p:cNvSpPr/>
          <p:nvPr/>
        </p:nvSpPr>
        <p:spPr>
          <a:xfrm>
            <a:off x="1043608" y="740236"/>
            <a:ext cx="5433408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</a:rPr>
              <a:t>Theo </a:t>
            </a:r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78488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hiểu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được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về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cội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nguồn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bản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sắc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chính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bản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tộc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mình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đâu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biệt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9" name="Picture 5" descr="http://merdeka-online.com/home/wp-content/uploads/2015/06/Identit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19956"/>
            <a:ext cx="2520280" cy="189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877" y="45765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414" y="116632"/>
            <a:ext cx="8229600" cy="3384376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giúp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chung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”</a:t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b="1" i="1" u="sng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lấy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dụ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chứng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tỏ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rằng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việc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dẫn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đột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mâu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thuẫn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448272" cy="3132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http://warwickdistrictu3a.org.uk/wp-content/wdu3a/Site%20Logos/World%20Stu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08" y="3645024"/>
            <a:ext cx="2656369" cy="320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717032"/>
            <a:ext cx="3609900" cy="30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7417" y="260648"/>
            <a:ext cx="583264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Giáo</a:t>
            </a:r>
            <a:r>
              <a:rPr lang="en-US" sz="2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Lịch</a:t>
            </a:r>
            <a:r>
              <a:rPr lang="en-US" sz="2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0192" y="449413"/>
            <a:ext cx="2160240" cy="2476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104" y="981706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thông</a:t>
            </a:r>
            <a:r>
              <a:rPr lang="en-US" sz="2400" b="1" dirty="0">
                <a:solidFill>
                  <a:srgbClr val="002060"/>
                </a:solidFill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</a:rPr>
              <a:t>mà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viên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mình</a:t>
            </a: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email: linhpt194@gmail.com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thoại</a:t>
            </a:r>
            <a:r>
              <a:rPr lang="en-US" sz="2400" dirty="0">
                <a:solidFill>
                  <a:srgbClr val="002060"/>
                </a:solidFill>
              </a:rPr>
              <a:t>: 0985919894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Facebook: </a:t>
            </a:r>
            <a:r>
              <a:rPr lang="en-US" sz="2400" dirty="0" err="1">
                <a:solidFill>
                  <a:srgbClr val="002060"/>
                </a:solidFill>
              </a:rPr>
              <a:t>Phùng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Thùy</a:t>
            </a:r>
            <a:r>
              <a:rPr lang="en-US" sz="2400" dirty="0">
                <a:solidFill>
                  <a:srgbClr val="002060"/>
                </a:solidFill>
              </a:rPr>
              <a:t> Linh. 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217204" y="5163753"/>
            <a:ext cx="8675276" cy="1685055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C00000"/>
                </a:solidFill>
              </a:rPr>
              <a:t>Hãy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viết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một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mong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muốn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của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bạn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đối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với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giáo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viên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trong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năm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học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tới</a:t>
            </a:r>
            <a:r>
              <a:rPr lang="en-US" sz="2800" i="1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7F5DD-E77D-4237-9ECB-B718F101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95074"/>
            <a:ext cx="2736304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954" y="289760"/>
            <a:ext cx="79928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chúng</a:t>
            </a:r>
            <a:r>
              <a:rPr lang="en-US" sz="2600" dirty="0">
                <a:solidFill>
                  <a:srgbClr val="002060"/>
                </a:solidFill>
              </a:rPr>
              <a:t> ta </a:t>
            </a:r>
            <a:r>
              <a:rPr lang="en-US" sz="2600" dirty="0" err="1">
                <a:solidFill>
                  <a:srgbClr val="002060"/>
                </a:solidFill>
              </a:rPr>
              <a:t>không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lặp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lại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lầm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quá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khứ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5000"/>
              </a:lnSpc>
            </a:pP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600" b="1" i="1" u="sng" dirty="0" err="1">
                <a:solidFill>
                  <a:srgbClr val="C00000"/>
                </a:solidFill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nêu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“</a:t>
            </a:r>
            <a:r>
              <a:rPr lang="en-US" sz="2600" dirty="0" err="1">
                <a:solidFill>
                  <a:srgbClr val="002060"/>
                </a:solidFill>
              </a:rPr>
              <a:t>bài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từ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”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chính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gia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hoặc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tộc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8" y="3573016"/>
            <a:ext cx="3155058" cy="3136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636" y="3573016"/>
            <a:ext cx="3380118" cy="3136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210" y="3573017"/>
            <a:ext cx="2393294" cy="3136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73549" y="5157192"/>
            <a:ext cx="349622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46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84" y="116632"/>
            <a:ext cx="887761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rèn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luyện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khả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duy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cách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tiếp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cận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chiều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thể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thành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kĩ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phẩm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chất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một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lãnh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đạo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lai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2565274" cy="3212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429000"/>
            <a:ext cx="3284628" cy="31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92" y="1407156"/>
            <a:ext cx="8229600" cy="229889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vụ</a:t>
            </a:r>
            <a:r>
              <a:rPr lang="en-US" sz="2600" b="1" i="1" u="sng" dirty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Viết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vở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ít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nhất</a:t>
            </a:r>
            <a:r>
              <a:rPr lang="en-US" sz="2600" dirty="0">
                <a:solidFill>
                  <a:srgbClr val="002060"/>
                </a:solidFill>
              </a:rPr>
              <a:t> 3 </a:t>
            </a:r>
            <a:r>
              <a:rPr lang="en-US" sz="2600" dirty="0" err="1">
                <a:solidFill>
                  <a:srgbClr val="002060"/>
                </a:solidFill>
              </a:rPr>
              <a:t>lý</a:t>
            </a:r>
            <a:r>
              <a:rPr lang="en-US" sz="2600" dirty="0">
                <a:solidFill>
                  <a:srgbClr val="002060"/>
                </a:solidFill>
              </a:rPr>
              <a:t> do </a:t>
            </a:r>
            <a:r>
              <a:rPr lang="en-US" sz="2600" dirty="0" err="1">
                <a:solidFill>
                  <a:srgbClr val="002060"/>
                </a:solidFill>
              </a:rPr>
              <a:t>vì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chúng</a:t>
            </a:r>
            <a:r>
              <a:rPr lang="en-US" sz="2600" dirty="0">
                <a:solidFill>
                  <a:srgbClr val="002060"/>
                </a:solidFill>
              </a:rPr>
              <a:t> ta </a:t>
            </a:r>
            <a:r>
              <a:rPr lang="en-US" sz="2600" dirty="0" err="1">
                <a:solidFill>
                  <a:srgbClr val="002060"/>
                </a:solidFill>
              </a:rPr>
              <a:t>nên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Sau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đó</a:t>
            </a:r>
            <a:r>
              <a:rPr lang="en-US" sz="2600" dirty="0">
                <a:solidFill>
                  <a:srgbClr val="002060"/>
                </a:solidFill>
              </a:rPr>
              <a:t> chia </a:t>
            </a:r>
            <a:r>
              <a:rPr lang="en-US" sz="2600" dirty="0" err="1">
                <a:solidFill>
                  <a:srgbClr val="002060"/>
                </a:solidFill>
              </a:rPr>
              <a:t>sẻ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với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cạnh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Hoạt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động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Viết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</a:rPr>
              <a:t>sẻ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627"/>
          <a:stretch/>
        </p:blipFill>
        <p:spPr>
          <a:xfrm>
            <a:off x="457200" y="4388069"/>
            <a:ext cx="2500479" cy="22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9" y="4503761"/>
            <a:ext cx="2832891" cy="21700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91880" y="5104611"/>
            <a:ext cx="1224136" cy="8640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588" y="314096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</a:rPr>
              <a:t>Giải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thích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được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khái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niệm</a:t>
            </a:r>
            <a:r>
              <a:rPr lang="en-GB" sz="2800" b="1" dirty="0">
                <a:solidFill>
                  <a:srgbClr val="002060"/>
                </a:solidFill>
              </a:rPr>
              <a:t> “</a:t>
            </a:r>
            <a:r>
              <a:rPr lang="en-GB" sz="2800" b="1" dirty="0" err="1">
                <a:solidFill>
                  <a:srgbClr val="002060"/>
                </a:solidFill>
              </a:rPr>
              <a:t>Lịch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sử</a:t>
            </a:r>
            <a:r>
              <a:rPr lang="en-GB" sz="2800" b="1" dirty="0">
                <a:solidFill>
                  <a:srgbClr val="002060"/>
                </a:solidFill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</a:rPr>
              <a:t>Nêu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ít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nhất</a:t>
            </a:r>
            <a:r>
              <a:rPr lang="en-GB" sz="2800" b="1" dirty="0">
                <a:solidFill>
                  <a:srgbClr val="002060"/>
                </a:solidFill>
              </a:rPr>
              <a:t> 3 </a:t>
            </a:r>
            <a:r>
              <a:rPr lang="en-GB" sz="2800" b="1" dirty="0" err="1">
                <a:solidFill>
                  <a:srgbClr val="002060"/>
                </a:solidFill>
              </a:rPr>
              <a:t>lí</a:t>
            </a:r>
            <a:r>
              <a:rPr lang="en-GB" sz="2800" b="1" dirty="0">
                <a:solidFill>
                  <a:srgbClr val="002060"/>
                </a:solidFill>
              </a:rPr>
              <a:t> do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chúng</a:t>
            </a:r>
            <a:r>
              <a:rPr lang="en-GB" sz="2800" b="1" dirty="0">
                <a:solidFill>
                  <a:srgbClr val="002060"/>
                </a:solidFill>
              </a:rPr>
              <a:t> ta </a:t>
            </a:r>
            <a:r>
              <a:rPr lang="en-GB" sz="2800" b="1" dirty="0" err="1">
                <a:solidFill>
                  <a:srgbClr val="002060"/>
                </a:solidFill>
              </a:rPr>
              <a:t>phải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học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Lịch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sử</a:t>
            </a:r>
            <a:r>
              <a:rPr lang="en-GB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89957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mục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hôm</a:t>
            </a:r>
            <a:r>
              <a:rPr lang="en-US" sz="2800" dirty="0">
                <a:solidFill>
                  <a:srgbClr val="002060"/>
                </a:solidFill>
              </a:rPr>
              <a:t> nay?</a:t>
            </a:r>
          </a:p>
        </p:txBody>
      </p:sp>
    </p:spTree>
    <p:extLst>
      <p:ext uri="{BB962C8B-B14F-4D97-AF65-F5344CB8AC3E}">
        <p14:creationId xmlns:p14="http://schemas.microsoft.com/office/powerpoint/2010/main" val="815109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>
                <a:solidFill>
                  <a:srgbClr val="002060"/>
                </a:solidFill>
              </a:rPr>
              <a:t>Dựa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nội</a:t>
            </a:r>
            <a:r>
              <a:rPr lang="en-US" sz="2600" dirty="0">
                <a:solidFill>
                  <a:srgbClr val="002060"/>
                </a:solidFill>
              </a:rPr>
              <a:t> dung </a:t>
            </a:r>
            <a:r>
              <a:rPr lang="en-US" sz="2600" dirty="0" err="1">
                <a:solidFill>
                  <a:srgbClr val="002060"/>
                </a:solidFill>
              </a:rPr>
              <a:t>bài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câu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danh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riêng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về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một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tờ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giấy</a:t>
            </a:r>
            <a:r>
              <a:rPr lang="en-US" sz="2600" dirty="0">
                <a:solidFill>
                  <a:srgbClr val="002060"/>
                </a:solidFill>
              </a:rPr>
              <a:t> A4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trang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nó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Nhớ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để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ở </a:t>
            </a:r>
            <a:r>
              <a:rPr lang="en-US" sz="2600" dirty="0" err="1">
                <a:solidFill>
                  <a:srgbClr val="002060"/>
                </a:solidFill>
              </a:rPr>
              <a:t>dưới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minh </a:t>
            </a:r>
            <a:r>
              <a:rPr lang="en-US" sz="2600" dirty="0" err="1">
                <a:solidFill>
                  <a:srgbClr val="002060"/>
                </a:solidFill>
              </a:rPr>
              <a:t>họa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câu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danh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ngôn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475302"/>
            <a:ext cx="8229600" cy="7060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588" y="4581128"/>
            <a:ext cx="84478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err="1"/>
              <a:t>Ví</a:t>
            </a:r>
            <a:r>
              <a:rPr lang="en-US" sz="2600" u="sng" dirty="0"/>
              <a:t> </a:t>
            </a:r>
            <a:r>
              <a:rPr lang="en-US" sz="2600" u="sng" dirty="0" err="1"/>
              <a:t>dụ</a:t>
            </a:r>
            <a:r>
              <a:rPr lang="en-US" sz="2600" u="sng" dirty="0"/>
              <a:t>:</a:t>
            </a:r>
          </a:p>
          <a:p>
            <a:r>
              <a:rPr lang="en-US" sz="2600" b="1" i="1" dirty="0"/>
              <a:t>“</a:t>
            </a:r>
            <a:r>
              <a:rPr lang="en-US" sz="2600" b="1" i="1" dirty="0" err="1"/>
              <a:t>Lịch</a:t>
            </a:r>
            <a:r>
              <a:rPr lang="en-US" sz="2600" b="1" i="1" dirty="0"/>
              <a:t> </a:t>
            </a:r>
            <a:r>
              <a:rPr lang="en-US" sz="2600" b="1" i="1" dirty="0" err="1"/>
              <a:t>sử</a:t>
            </a:r>
            <a:r>
              <a:rPr lang="en-US" sz="2600" b="1" i="1" dirty="0"/>
              <a:t> </a:t>
            </a:r>
            <a:r>
              <a:rPr lang="en-US" sz="2600" b="1" i="1" dirty="0" err="1"/>
              <a:t>là</a:t>
            </a:r>
            <a:r>
              <a:rPr lang="en-US" sz="2600" b="1" i="1" dirty="0"/>
              <a:t> </a:t>
            </a:r>
            <a:r>
              <a:rPr lang="en-US" sz="2600" b="1" i="1" dirty="0" err="1"/>
              <a:t>những</a:t>
            </a:r>
            <a:r>
              <a:rPr lang="en-US" sz="2600" b="1" i="1" dirty="0"/>
              <a:t> </a:t>
            </a:r>
            <a:r>
              <a:rPr lang="en-US" sz="2600" b="1" i="1" dirty="0" err="1"/>
              <a:t>điều</a:t>
            </a:r>
            <a:r>
              <a:rPr lang="en-US" sz="2600" b="1" i="1" dirty="0"/>
              <a:t> </a:t>
            </a:r>
            <a:r>
              <a:rPr lang="en-US" sz="2600" b="1" i="1" dirty="0" err="1"/>
              <a:t>mà</a:t>
            </a:r>
            <a:r>
              <a:rPr lang="en-US" sz="2600" b="1" i="1" dirty="0"/>
              <a:t> </a:t>
            </a:r>
            <a:r>
              <a:rPr lang="en-US" sz="2600" b="1" i="1" dirty="0" err="1"/>
              <a:t>người</a:t>
            </a:r>
            <a:r>
              <a:rPr lang="en-US" sz="2600" b="1" i="1" dirty="0"/>
              <a:t> </a:t>
            </a:r>
            <a:r>
              <a:rPr lang="en-US" sz="2600" b="1" i="1" dirty="0" err="1"/>
              <a:t>lớn</a:t>
            </a:r>
            <a:r>
              <a:rPr lang="en-US" sz="2600" b="1" i="1" dirty="0"/>
              <a:t> </a:t>
            </a:r>
            <a:r>
              <a:rPr lang="en-US" sz="2600" b="1" i="1" dirty="0" err="1"/>
              <a:t>rất</a:t>
            </a:r>
            <a:r>
              <a:rPr lang="en-US" sz="2600" b="1" i="1" dirty="0"/>
              <a:t> </a:t>
            </a:r>
            <a:r>
              <a:rPr lang="en-US" sz="2600" b="1" i="1" dirty="0" err="1"/>
              <a:t>thích</a:t>
            </a:r>
            <a:r>
              <a:rPr lang="en-US" sz="2600" b="1" i="1" dirty="0"/>
              <a:t> </a:t>
            </a:r>
            <a:r>
              <a:rPr lang="en-US" sz="2600" b="1" i="1" dirty="0" err="1"/>
              <a:t>còn</a:t>
            </a:r>
            <a:r>
              <a:rPr lang="en-US" sz="2600" b="1" i="1" dirty="0"/>
              <a:t> </a:t>
            </a:r>
            <a:r>
              <a:rPr lang="en-US" sz="2600" b="1" i="1" dirty="0" err="1"/>
              <a:t>trẻ</a:t>
            </a:r>
            <a:r>
              <a:rPr lang="en-US" sz="2600" b="1" i="1" dirty="0"/>
              <a:t> con </a:t>
            </a:r>
            <a:r>
              <a:rPr lang="en-US" sz="2600" b="1" i="1" dirty="0" err="1"/>
              <a:t>thì</a:t>
            </a:r>
            <a:r>
              <a:rPr lang="en-US" sz="2600" b="1" i="1" dirty="0"/>
              <a:t> </a:t>
            </a:r>
            <a:r>
              <a:rPr lang="en-US" sz="2600" b="1" i="1" dirty="0" err="1"/>
              <a:t>không</a:t>
            </a:r>
            <a:r>
              <a:rPr lang="en-US" sz="2600" b="1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717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5A9B-1B9A-452C-B77D-819444F4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176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6F3A24-A2AE-449E-8823-6ED66E9ED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7780" y="2000251"/>
            <a:ext cx="3417570" cy="3726656"/>
          </a:xfrm>
          <a:prstGeom prst="rect">
            <a:avLst/>
          </a:prstGeom>
        </p:spPr>
      </p:pic>
      <p:pic>
        <p:nvPicPr>
          <p:cNvPr id="4098" name="Picture 2" descr="Có thể là hình ảnh về văn bản">
            <a:extLst>
              <a:ext uri="{FF2B5EF4-FFF2-40B4-BE49-F238E27FC236}">
                <a16:creationId xmlns:a16="http://schemas.microsoft.com/office/drawing/2014/main" id="{19A68BCF-ECE6-4E5F-AF85-01761476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2" y="2000250"/>
            <a:ext cx="3636169" cy="37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2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9E6F8-FDF9-4EC7-A00A-93F3C724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sz="quarter"/>
          </p:nvPr>
        </p:nvSpPr>
        <p:spPr>
          <a:xfrm>
            <a:off x="518864" y="404664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NỘI QUY LỚP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1340768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Mắt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nhìn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bảng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nói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riêng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Giơ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tay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muốn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biểu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Khi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nói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tất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nghe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theo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chỉ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dẫn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giáo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viên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20" t="57560" r="14721"/>
          <a:stretch/>
        </p:blipFill>
        <p:spPr>
          <a:xfrm>
            <a:off x="8083805" y="4462564"/>
            <a:ext cx="831653" cy="107740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240" r="65519" b="29441"/>
          <a:stretch/>
        </p:blipFill>
        <p:spPr>
          <a:xfrm>
            <a:off x="4499992" y="1528882"/>
            <a:ext cx="879353" cy="102825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5532771"/>
            <a:ext cx="919517" cy="125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209642"/>
            <a:ext cx="1080120" cy="1267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574007"/>
            <a:ext cx="720080" cy="8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sz="quarter"/>
          </p:nvPr>
        </p:nvSpPr>
        <p:spPr>
          <a:xfrm>
            <a:off x="467544" y="3573016"/>
            <a:ext cx="8229600" cy="1139825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GB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GB" b="1" dirty="0" err="1">
                <a:latin typeface="Calibri" pitchFamily="34" charset="0"/>
                <a:cs typeface="Calibri" pitchFamily="34" charset="0"/>
              </a:rPr>
              <a:t>Bài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  <a:cs typeface="Calibri" pitchFamily="34" charset="0"/>
              </a:rPr>
              <a:t>tập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  <a:cs typeface="Calibri" pitchFamily="34" charset="0"/>
              </a:rPr>
              <a:t>về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  <a:cs typeface="Calibri" pitchFamily="34" charset="0"/>
              </a:rPr>
              <a:t>nhà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:</a:t>
            </a:r>
            <a:br>
              <a:rPr lang="en-GB" dirty="0"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đúng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hạn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Đạt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yêu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chất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lượng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copy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mạng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chép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Nếu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máy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phải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trước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lớp</a:t>
            </a:r>
            <a: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br>
              <a:rPr lang="en-GB" sz="3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6147" name="Picture 2" descr="http://kidsnews.com/wp-content/uploads/2015/04/Homewor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513" y="476672"/>
            <a:ext cx="25020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9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3536" y="0"/>
            <a:ext cx="8229600" cy="774923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824752"/>
            <a:ext cx="8964488" cy="57726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>
                <a:solidFill>
                  <a:srgbClr val="FFC000"/>
                </a:solidFill>
              </a:rPr>
              <a:t>Điểm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miệng</a:t>
            </a:r>
            <a:r>
              <a:rPr lang="en-US" dirty="0">
                <a:solidFill>
                  <a:srgbClr val="FFC000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,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,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do (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FFC000"/>
                </a:solidFill>
              </a:rPr>
              <a:t>Điểm</a:t>
            </a:r>
            <a:r>
              <a:rPr lang="en-US" dirty="0">
                <a:solidFill>
                  <a:srgbClr val="FFC000"/>
                </a:solidFill>
              </a:rPr>
              <a:t> 15 </a:t>
            </a:r>
            <a:r>
              <a:rPr lang="en-US" dirty="0" err="1">
                <a:solidFill>
                  <a:srgbClr val="FFC000"/>
                </a:solidFill>
              </a:rPr>
              <a:t>và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thực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hành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, </a:t>
            </a:r>
            <a:r>
              <a:rPr lang="en-US" dirty="0" err="1"/>
              <a:t>nộp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…..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- </a:t>
            </a:r>
            <a:r>
              <a:rPr lang="en-US" dirty="0" err="1">
                <a:solidFill>
                  <a:srgbClr val="FFC000"/>
                </a:solidFill>
              </a:rPr>
              <a:t>Điểm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giữa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kì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và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cuối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kì</a:t>
            </a:r>
            <a:r>
              <a:rPr lang="en-US" dirty="0">
                <a:solidFill>
                  <a:srgbClr val="FFC000"/>
                </a:solidFill>
              </a:rPr>
              <a:t>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kiển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</a:p>
        </p:txBody>
      </p:sp>
      <p:pic>
        <p:nvPicPr>
          <p:cNvPr id="1026" name="Picture 2" descr="https://iweb.tatthanh.com.vn/pic/3/blog/images/logo-sach(5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671500" cy="19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5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946" y="278092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C00000"/>
                </a:solidFill>
              </a:rPr>
              <a:t>Giải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thích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được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khái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niệm</a:t>
            </a:r>
            <a:r>
              <a:rPr lang="en-GB" sz="2800" b="1" dirty="0">
                <a:solidFill>
                  <a:srgbClr val="C00000"/>
                </a:solidFill>
              </a:rPr>
              <a:t> “</a:t>
            </a:r>
            <a:r>
              <a:rPr lang="en-GB" sz="2800" b="1" dirty="0" err="1">
                <a:solidFill>
                  <a:srgbClr val="C00000"/>
                </a:solidFill>
              </a:rPr>
              <a:t>Lịch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sử</a:t>
            </a:r>
            <a:r>
              <a:rPr lang="en-GB" sz="2800" b="1" dirty="0">
                <a:solidFill>
                  <a:srgbClr val="C00000"/>
                </a:solidFill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C00000"/>
                </a:solidFill>
              </a:rPr>
              <a:t>Nêu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ít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nhất</a:t>
            </a:r>
            <a:r>
              <a:rPr lang="en-GB" sz="2800" b="1" dirty="0">
                <a:solidFill>
                  <a:srgbClr val="C00000"/>
                </a:solidFill>
              </a:rPr>
              <a:t> 3 </a:t>
            </a:r>
            <a:r>
              <a:rPr lang="en-GB" sz="2800" b="1" dirty="0" err="1">
                <a:solidFill>
                  <a:srgbClr val="C00000"/>
                </a:solidFill>
              </a:rPr>
              <a:t>lí</a:t>
            </a:r>
            <a:r>
              <a:rPr lang="en-GB" sz="2800" b="1" dirty="0">
                <a:solidFill>
                  <a:srgbClr val="C00000"/>
                </a:solidFill>
              </a:rPr>
              <a:t> do </a:t>
            </a:r>
            <a:r>
              <a:rPr lang="en-GB" sz="2800" b="1" dirty="0" err="1">
                <a:solidFill>
                  <a:srgbClr val="C00000"/>
                </a:solidFill>
              </a:rPr>
              <a:t>vì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sao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chúng</a:t>
            </a:r>
            <a:r>
              <a:rPr lang="en-GB" sz="2800" b="1" dirty="0">
                <a:solidFill>
                  <a:srgbClr val="C00000"/>
                </a:solidFill>
              </a:rPr>
              <a:t> ta </a:t>
            </a:r>
            <a:r>
              <a:rPr lang="en-GB" sz="2800" b="1" dirty="0" err="1">
                <a:solidFill>
                  <a:srgbClr val="C00000"/>
                </a:solidFill>
              </a:rPr>
              <a:t>phải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học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Lịch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sử</a:t>
            </a:r>
            <a:r>
              <a:rPr lang="en-GB" sz="2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946" y="94309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>
                <a:solidFill>
                  <a:srgbClr val="002060"/>
                </a:solidFill>
              </a:rPr>
              <a:t>LỊCH SỬ LÀ GÌ?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3724"/>
            <a:ext cx="1960327" cy="146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7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quantrimang.com/photos/image/2017/03/02/may-tinh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818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.quantrimang.com/photos/image/2017/03/02/may-tinh-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77" y="178125"/>
            <a:ext cx="4629681" cy="32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439515"/>
            <a:ext cx="422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ENIAC được xem là chiếc máy tínhđầu tiên trên thế giới</a:t>
            </a:r>
            <a:r>
              <a:rPr lang="en-US" dirty="0">
                <a:solidFill>
                  <a:srgbClr val="FF0000"/>
                </a:solidFill>
              </a:rPr>
              <a:t> (1946)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351191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IBM, 1981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4" name="Picture 6" descr="Máy tính xách tay Osborne 1, 1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5846"/>
            <a:ext cx="4405377" cy="27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223" y="6530232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xách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tay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Osborne 1, 1981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6" name="Picture 8" descr="https://tse4.mm.bing.net/th?id=OIP.sYkvNQd78QQkulqDSVe4SwHaEK&amp;pid=Api&amp;P=0&amp;w=306&amp;h=1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43" y="4095362"/>
            <a:ext cx="4565203" cy="27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390820" y="1124744"/>
            <a:ext cx="4464496" cy="36724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35085" y="1552998"/>
            <a:ext cx="3099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https://tse4.mm.bing.net/th?id=OIP.VdQ74OP-gma-gs_83_QsaAHaHa&amp;pid=Api&amp;P=0&amp;w=300&amp;h=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71" y="3738987"/>
            <a:ext cx="1005608" cy="10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17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 descr="Classroom">
            <a:extLst>
              <a:ext uri="{FF2B5EF4-FFF2-40B4-BE49-F238E27FC236}">
                <a16:creationId xmlns:a16="http://schemas.microsoft.com/office/drawing/2014/main" id="{BC5322FE-569F-1642-A0AA-9094118C9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100" y="3515321"/>
            <a:ext cx="685800" cy="685800"/>
          </a:xfrm>
        </p:spPr>
      </p:pic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" y="-99392"/>
            <a:ext cx="9224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905A6-D6B4-6045-BE6C-A2A55009C692}"/>
              </a:ext>
            </a:extLst>
          </p:cNvPr>
          <p:cNvSpPr/>
          <p:nvPr/>
        </p:nvSpPr>
        <p:spPr>
          <a:xfrm>
            <a:off x="1002405" y="1641569"/>
            <a:ext cx="1717137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 LỊCH SỬ LÀ</a:t>
            </a:r>
            <a:r>
              <a:rPr lang="vi-VN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GÌ?</a:t>
            </a:r>
            <a:endParaRPr lang="en-VN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4B3E-1F5F-C041-A889-77146158FBBD}"/>
              </a:ext>
            </a:extLst>
          </p:cNvPr>
          <p:cNvSpPr txBox="1"/>
          <p:nvPr/>
        </p:nvSpPr>
        <p:spPr>
          <a:xfrm>
            <a:off x="1860974" y="859670"/>
            <a:ext cx="5168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A23C1-2B5A-304D-A77D-DC1A0B6AE03E}"/>
              </a:ext>
            </a:extLst>
          </p:cNvPr>
          <p:cNvSpPr txBox="1"/>
          <p:nvPr/>
        </p:nvSpPr>
        <p:spPr>
          <a:xfrm>
            <a:off x="2411760" y="1880744"/>
            <a:ext cx="61607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1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C83BD1E2-589A-0646-9D45-FC7A8A13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8810" y="993584"/>
            <a:ext cx="685800" cy="685800"/>
          </a:xfrm>
          <a:prstGeom prst="rect">
            <a:avLst/>
          </a:prstGeom>
        </p:spPr>
      </p:pic>
      <p:pic>
        <p:nvPicPr>
          <p:cNvPr id="15" name="Graphic 14" descr="Man and woman">
            <a:extLst>
              <a:ext uri="{FF2B5EF4-FFF2-40B4-BE49-F238E27FC236}">
                <a16:creationId xmlns:a16="http://schemas.microsoft.com/office/drawing/2014/main" id="{01D8D658-46F9-B14E-A724-DC6244AA2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4622" y="971550"/>
            <a:ext cx="685800" cy="685800"/>
          </a:xfrm>
          <a:prstGeom prst="rect">
            <a:avLst/>
          </a:prstGeom>
        </p:spPr>
      </p:pic>
      <p:pic>
        <p:nvPicPr>
          <p:cNvPr id="17" name="Graphic 16" descr="Plant">
            <a:extLst>
              <a:ext uri="{FF2B5EF4-FFF2-40B4-BE49-F238E27FC236}">
                <a16:creationId xmlns:a16="http://schemas.microsoft.com/office/drawing/2014/main" id="{5E7442BF-334E-D947-A2F6-276F9EC33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150" y="5279834"/>
            <a:ext cx="685800" cy="685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D0892D-1B2A-5C4E-B9FC-774A883EBCFE}"/>
              </a:ext>
            </a:extLst>
          </p:cNvPr>
          <p:cNvSpPr txBox="1"/>
          <p:nvPr/>
        </p:nvSpPr>
        <p:spPr>
          <a:xfrm>
            <a:off x="-1351386" y="5163833"/>
            <a:ext cx="698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B73472-0E33-2343-AD1B-CDE4A9470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2" y="1906343"/>
            <a:ext cx="1656184" cy="160897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9F5C62-C240-D941-90D0-ABDCDC951337}"/>
              </a:ext>
            </a:extLst>
          </p:cNvPr>
          <p:cNvSpPr/>
          <p:nvPr/>
        </p:nvSpPr>
        <p:spPr>
          <a:xfrm>
            <a:off x="3198380" y="3920050"/>
            <a:ext cx="2813780" cy="196691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22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 tooltip="Danh nhân - Danh ngôn Karl Marx - Lịch sử tất cả các xã hội tồn..."/>
              </a:rPr>
              <a:t>Karl Marx</a:t>
            </a:r>
            <a:endParaRPr lang="en-VN" sz="825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9CC98E-2C4A-6642-8BA3-18AAFC5FE6D5}"/>
              </a:ext>
            </a:extLst>
          </p:cNvPr>
          <p:cNvSpPr/>
          <p:nvPr/>
        </p:nvSpPr>
        <p:spPr>
          <a:xfrm>
            <a:off x="457200" y="3884959"/>
            <a:ext cx="2665231" cy="19986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 tooltip="Không có ngôn từ, không có viết lách và không có sách, sẽ không có..."/>
              </a:rPr>
              <a:t>1. Không có ngôn từ, không có viết lách và không có sách, sẽ không có lịch sử, không có khái niệm về nhân loại.</a:t>
            </a:r>
            <a:endParaRPr lang="en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  <a:hlinkClick r:id="rId12" tooltip="Danh nhân - Danh ngôn Hermann Hesse - Không có ngôn từ, không có..."/>
              </a:rPr>
              <a:t>Hermann Hesse</a:t>
            </a:r>
            <a:endParaRPr lang="en-VN" sz="825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5C98F81-05DA-1349-8E62-C9728F5AD08D}"/>
              </a:ext>
            </a:extLst>
          </p:cNvPr>
          <p:cNvSpPr/>
          <p:nvPr/>
        </p:nvSpPr>
        <p:spPr>
          <a:xfrm>
            <a:off x="6088108" y="3848597"/>
            <a:ext cx="3055891" cy="19669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750"/>
              </a:spcAf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3" tooltip="Cách hữu hiệu nhất để hủy diệt một dân tộc là phủ nhận và phá hủy sự..."/>
              </a:rPr>
              <a:t>3. Cách hữu hiệu nhất để hủy diệt một dân tộc là phủ nhận và phá hủy sự thấu hiểu của họ về lịch sử của chính họ.</a:t>
            </a:r>
            <a:endParaRPr lang="en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750"/>
              </a:spcAft>
            </a:pPr>
            <a:r>
              <a:rPr lang="en-GB" sz="1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hlinkClick r:id="rId14" tooltip="Danh nhân - Danh ngôn George Orwell - Cách hữu hiệu nhất để hủy diệt..."/>
              </a:rPr>
              <a:t>George Orwell</a:t>
            </a:r>
            <a:endParaRPr lang="en-VN" sz="825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8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457200" y="1412776"/>
            <a:ext cx="7772400" cy="315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</a:rPr>
              <a:t>Lịch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tất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cả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những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gì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xảy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ra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trong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FF0000"/>
                </a:solidFill>
              </a:rPr>
              <a:t>quá</a:t>
            </a:r>
            <a:r>
              <a:rPr lang="en-GB" sz="2600" dirty="0">
                <a:solidFill>
                  <a:srgbClr val="FF0000"/>
                </a:solidFill>
              </a:rPr>
              <a:t> </a:t>
            </a:r>
            <a:r>
              <a:rPr lang="en-GB" sz="2600" dirty="0" err="1">
                <a:solidFill>
                  <a:srgbClr val="FF0000"/>
                </a:solidFill>
              </a:rPr>
              <a:t>khứ</a:t>
            </a:r>
            <a:r>
              <a:rPr lang="en-GB" sz="2600" dirty="0">
                <a:solidFill>
                  <a:srgbClr val="002060"/>
                </a:solidFill>
              </a:rPr>
              <a:t>, </a:t>
            </a:r>
            <a:r>
              <a:rPr lang="en-GB" sz="2600" dirty="0" err="1">
                <a:solidFill>
                  <a:srgbClr val="002060"/>
                </a:solidFill>
              </a:rPr>
              <a:t>được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học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ghi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chép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lại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dựa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trên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các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nguồn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liệu</a:t>
            </a:r>
            <a:r>
              <a:rPr lang="en-GB" sz="3200" dirty="0">
                <a:solidFill>
                  <a:srgbClr val="C00000"/>
                </a:solidFill>
              </a:rPr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</a:rPr>
              <a:t>Quá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khứ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tất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cả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những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gì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xảy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ra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trước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thời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điểm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hiện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tại</a:t>
            </a:r>
            <a:r>
              <a:rPr lang="en-GB" sz="2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209800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612775" y="4725144"/>
            <a:ext cx="5831433" cy="21328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3608" y="5157192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3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9219" grpId="0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1262</Words>
  <Application>Microsoft Office PowerPoint</Application>
  <PresentationFormat>On-screen Show (4:3)</PresentationFormat>
  <Paragraphs>124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#9Slide03 Arima Madurai ExtraBo</vt:lpstr>
      <vt:lpstr>Arial</vt:lpstr>
      <vt:lpstr>Calibri</vt:lpstr>
      <vt:lpstr>Calibri Light</vt:lpstr>
      <vt:lpstr>Courier New</vt:lpstr>
      <vt:lpstr>Times New Roman</vt:lpstr>
      <vt:lpstr>Office Theme</vt:lpstr>
      <vt:lpstr>1_Office Theme</vt:lpstr>
      <vt:lpstr>PowerPoint Presentation</vt:lpstr>
      <vt:lpstr>PowerPoint Presentation</vt:lpstr>
      <vt:lpstr>NỘI QUY LỚP HỌC</vt:lpstr>
      <vt:lpstr>  Bài tập về nhà: - Nộp bài đúng hạn. - Đạt yêu cầu về chất lượng. - Không copy trên mạng/ chép bài của bạn. - Nếu bài làm đánh máy phải được in ra trước khi đến lớp.    </vt:lpstr>
      <vt:lpstr>Điểm môn học</vt:lpstr>
      <vt:lpstr>PowerPoint Presentation</vt:lpstr>
      <vt:lpstr>PowerPoint Presentation</vt:lpstr>
      <vt:lpstr>PowerPoint Presentation</vt:lpstr>
      <vt:lpstr>Lịch sử là gì?</vt:lpstr>
      <vt:lpstr>Lịch sử và quá khứ khác nhau như thế nào?</vt:lpstr>
      <vt:lpstr>PowerPoint Presentation</vt:lpstr>
      <vt:lpstr>Lịch sử và môn Lịch sử</vt:lpstr>
      <vt:lpstr>Thảo luận: Lịch sử và môn Lịch sử</vt:lpstr>
      <vt:lpstr>PowerPoint Presentation</vt:lpstr>
      <vt:lpstr>Ai là người đã tạo ra lịch sử?</vt:lpstr>
      <vt:lpstr>PowerPoint Presentation</vt:lpstr>
      <vt:lpstr>PowerPoint Presentation</vt:lpstr>
      <vt:lpstr>PowerPoint Presentation</vt:lpstr>
      <vt:lpstr>“Lịch sử giúp con người hiểu về nhau hơn để có thể cùng chung sống”  Thảo luận: Hãy lấy những ví dụ, chứng tỏ rằng, việc không hiểu biết Lịch sử dẫn đến những xung đột, mâu thuẫn.</vt:lpstr>
      <vt:lpstr>PowerPoint Presentation</vt:lpstr>
      <vt:lpstr>PowerPoint Presentation</vt:lpstr>
      <vt:lpstr>Hoạt động: Viết và chia sẻ</vt:lpstr>
      <vt:lpstr>LUYỆN TẬP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Nguyen - Vietnamese Humanities Teacher (RC)</dc:creator>
  <cp:lastModifiedBy>Vu Trung</cp:lastModifiedBy>
  <cp:revision>67</cp:revision>
  <dcterms:created xsi:type="dcterms:W3CDTF">2014-08-28T01:23:33Z</dcterms:created>
  <dcterms:modified xsi:type="dcterms:W3CDTF">2023-09-05T23:59:49Z</dcterms:modified>
</cp:coreProperties>
</file>