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22"/>
  </p:notesMasterIdLst>
  <p:sldIdLst>
    <p:sldId id="280" r:id="rId3"/>
    <p:sldId id="261" r:id="rId4"/>
    <p:sldId id="264" r:id="rId5"/>
    <p:sldId id="290" r:id="rId6"/>
    <p:sldId id="291" r:id="rId7"/>
    <p:sldId id="266" r:id="rId8"/>
    <p:sldId id="268" r:id="rId9"/>
    <p:sldId id="285" r:id="rId10"/>
    <p:sldId id="286" r:id="rId11"/>
    <p:sldId id="287" r:id="rId12"/>
    <p:sldId id="288" r:id="rId13"/>
    <p:sldId id="271" r:id="rId14"/>
    <p:sldId id="282" r:id="rId15"/>
    <p:sldId id="289" r:id="rId16"/>
    <p:sldId id="272" r:id="rId17"/>
    <p:sldId id="283" r:id="rId18"/>
    <p:sldId id="284"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7" autoAdjust="0"/>
    <p:restoredTop sz="94660"/>
  </p:normalViewPr>
  <p:slideViewPr>
    <p:cSldViewPr snapToGrid="0">
      <p:cViewPr varScale="1">
        <p:scale>
          <a:sx n="108" d="100"/>
          <a:sy n="108" d="100"/>
        </p:scale>
        <p:origin x="73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1/24/24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08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6: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6775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6: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126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7: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4665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8: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5833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1796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6: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42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7: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031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8: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59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334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2" name="Google Shape;2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3" name="Google Shape;2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0848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9" name="Google Shape;2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0723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4" name="Google Shape;3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Google Shape;3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2323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5086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457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50450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0269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13311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45978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0480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3" r:id="rId12"/>
    <p:sldLayoutId id="2147483664" r:id="rId13"/>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561928848"/>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
          <p:cNvPicPr preferRelativeResize="0"/>
          <p:nvPr/>
        </p:nvPicPr>
        <p:blipFill rotWithShape="1">
          <a:blip r:embed="rId3">
            <a:alphaModFix/>
          </a:blip>
          <a:srcRect b="461"/>
          <a:stretch/>
        </p:blipFill>
        <p:spPr>
          <a:xfrm>
            <a:off x="20" y="1282"/>
            <a:ext cx="12191980" cy="6856718"/>
          </a:xfrm>
          <a:prstGeom prst="rect">
            <a:avLst/>
          </a:prstGeom>
          <a:noFill/>
          <a:ln>
            <a:noFill/>
          </a:ln>
        </p:spPr>
      </p:pic>
      <p:sp>
        <p:nvSpPr>
          <p:cNvPr id="279" name="Google Shape;279;p4"/>
          <p:cNvSpPr txBox="1"/>
          <p:nvPr/>
        </p:nvSpPr>
        <p:spPr>
          <a:xfrm>
            <a:off x="4239903" y="1026733"/>
            <a:ext cx="37121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EFEFE"/>
              </a:buClr>
              <a:buSzPts val="4000"/>
              <a:buFont typeface="Arial"/>
              <a:buNone/>
            </a:pPr>
            <a:r>
              <a:rPr lang="en-US" sz="4000" b="1" i="0" u="none" strike="noStrike" cap="none" dirty="0" err="1">
                <a:solidFill>
                  <a:srgbClr val="FEFEFE"/>
                </a:solidFill>
                <a:latin typeface="Arial"/>
                <a:ea typeface="Arial"/>
                <a:cs typeface="Arial"/>
                <a:sym typeface="Arial"/>
              </a:rPr>
              <a:t>Bài</a:t>
            </a:r>
            <a:r>
              <a:rPr lang="en-US" sz="4000" b="1" i="0" u="none" strike="noStrike" cap="none" dirty="0">
                <a:solidFill>
                  <a:srgbClr val="FEFEFE"/>
                </a:solidFill>
                <a:latin typeface="Arial"/>
                <a:ea typeface="Arial"/>
                <a:cs typeface="Arial"/>
                <a:sym typeface="Arial"/>
              </a:rPr>
              <a:t> 1</a:t>
            </a:r>
            <a:endParaRPr sz="4000" b="1" i="0" u="none" strike="noStrike" cap="none" dirty="0">
              <a:solidFill>
                <a:srgbClr val="FEFEFE"/>
              </a:solidFill>
              <a:latin typeface="Arial"/>
              <a:ea typeface="Arial"/>
              <a:cs typeface="Arial"/>
              <a:sym typeface="Arial"/>
            </a:endParaRPr>
          </a:p>
        </p:txBody>
      </p:sp>
      <p:sp>
        <p:nvSpPr>
          <p:cNvPr id="280" name="Google Shape;280;p4"/>
          <p:cNvSpPr txBox="1"/>
          <p:nvPr/>
        </p:nvSpPr>
        <p:spPr>
          <a:xfrm>
            <a:off x="554372" y="1796979"/>
            <a:ext cx="11083251"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800"/>
              <a:buFont typeface="Roboto Condensed"/>
              <a:buNone/>
            </a:pPr>
            <a:r>
              <a:rPr lang="en-US" sz="4400" b="1" i="0" u="none" strike="noStrike" cap="none" dirty="0">
                <a:solidFill>
                  <a:srgbClr val="FFFF00"/>
                </a:solidFill>
                <a:latin typeface="Roboto Condensed"/>
                <a:ea typeface="Roboto Condensed"/>
                <a:cs typeface="Roboto Condensed"/>
                <a:sym typeface="Roboto Condensed"/>
              </a:rPr>
              <a:t>HỆ THỐNG KINH TUYẾN, VĨ TUYẾN. </a:t>
            </a:r>
            <a:endParaRPr sz="4400" dirty="0"/>
          </a:p>
          <a:p>
            <a:pPr marL="0" marR="0" lvl="0" indent="0" algn="ctr" rtl="0">
              <a:lnSpc>
                <a:spcPct val="100000"/>
              </a:lnSpc>
              <a:spcBef>
                <a:spcPts val="0"/>
              </a:spcBef>
              <a:spcAft>
                <a:spcPts val="0"/>
              </a:spcAft>
              <a:buClr>
                <a:srgbClr val="FFFF00"/>
              </a:buClr>
              <a:buSzPts val="4800"/>
              <a:buFont typeface="Roboto Condensed"/>
              <a:buNone/>
            </a:pPr>
            <a:r>
              <a:rPr lang="en-US" sz="4400" b="1" i="0" u="none" strike="noStrike" cap="none" dirty="0">
                <a:solidFill>
                  <a:srgbClr val="FFFF00"/>
                </a:solidFill>
                <a:latin typeface="Roboto Condensed"/>
                <a:ea typeface="Roboto Condensed"/>
                <a:cs typeface="Roboto Condensed"/>
                <a:sym typeface="Roboto Condensed"/>
              </a:rPr>
              <a:t>TỌA ĐỘ </a:t>
            </a:r>
            <a:r>
              <a:rPr lang="en-US" sz="4400" b="1" i="0" u="none" strike="noStrike" cap="none">
                <a:solidFill>
                  <a:srgbClr val="FFFF00"/>
                </a:solidFill>
                <a:latin typeface="Roboto Condensed"/>
                <a:ea typeface="Roboto Condensed"/>
                <a:cs typeface="Roboto Condensed"/>
                <a:sym typeface="Roboto Condensed"/>
              </a:rPr>
              <a:t>ĐỊA LÍ</a:t>
            </a:r>
            <a:endParaRPr sz="4400" b="1" i="0" u="none" strike="noStrike" cap="none" dirty="0">
              <a:solidFill>
                <a:srgbClr val="FFFF00"/>
              </a:solidFill>
              <a:latin typeface="Roboto Condensed"/>
              <a:ea typeface="Roboto Condensed"/>
              <a:cs typeface="Roboto Condensed"/>
              <a:sym typeface="Roboto Condensed"/>
            </a:endParaRPr>
          </a:p>
        </p:txBody>
      </p:sp>
      <p:pic>
        <p:nvPicPr>
          <p:cNvPr id="281" name="Google Shape;281;p4" descr="The Earth"/>
          <p:cNvPicPr preferRelativeResize="0"/>
          <p:nvPr/>
        </p:nvPicPr>
        <p:blipFill rotWithShape="1">
          <a:blip r:embed="rId4">
            <a:alphaModFix/>
          </a:blip>
          <a:srcRect/>
          <a:stretch/>
        </p:blipFill>
        <p:spPr>
          <a:xfrm>
            <a:off x="194553" y="4597881"/>
            <a:ext cx="2071755" cy="2071756"/>
          </a:xfrm>
          <a:prstGeom prst="rect">
            <a:avLst/>
          </a:prstGeom>
          <a:noFill/>
          <a:ln>
            <a:noFill/>
          </a:ln>
        </p:spPr>
      </p:pic>
    </p:spTree>
    <p:extLst>
      <p:ext uri="{BB962C8B-B14F-4D97-AF65-F5344CB8AC3E}">
        <p14:creationId xmlns:p14="http://schemas.microsoft.com/office/powerpoint/2010/main" val="369195929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250"/>
                                        <p:tgtEl>
                                          <p:spTgt spid="27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125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7"/>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17"/>
          <p:cNvSpPr txBox="1"/>
          <p:nvPr/>
        </p:nvSpPr>
        <p:spPr>
          <a:xfrm>
            <a:off x="3345079" y="0"/>
            <a:ext cx="6305239" cy="7552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30000"/>
              </a:lnSpc>
              <a:spcBef>
                <a:spcPts val="0"/>
              </a:spcBef>
              <a:spcAft>
                <a:spcPts val="0"/>
              </a:spcAft>
              <a:buClr>
                <a:srgbClr val="002060"/>
              </a:buClr>
              <a:buSzPts val="3600"/>
              <a:buFont typeface="Oswald Regular"/>
              <a:buNone/>
              <a:tabLst/>
              <a:defRPr/>
            </a:pPr>
            <a:r>
              <a:rPr kumimoji="0" lang="en-US"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rPr>
              <a:t>  BÀI TẬP VẬN DỤNG </a:t>
            </a:r>
            <a:endParaRPr kumimoji="0"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endParaRPr>
          </a:p>
        </p:txBody>
      </p:sp>
      <p:sp>
        <p:nvSpPr>
          <p:cNvPr id="790" name="Google Shape;790;p17"/>
          <p:cNvSpPr/>
          <p:nvPr/>
        </p:nvSpPr>
        <p:spPr>
          <a:xfrm>
            <a:off x="763117" y="819646"/>
            <a:ext cx="11035107" cy="826556"/>
          </a:xfrm>
          <a:prstGeom prst="roundRect">
            <a:avLst>
              <a:gd name="adj" fmla="val 23187"/>
            </a:avLst>
          </a:prstGeom>
          <a:solidFill>
            <a:srgbClr val="FFFFFF"/>
          </a:solid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FF"/>
                </a:solidFill>
                <a:effectLst/>
                <a:uLnTx/>
                <a:uFillTx/>
                <a:latin typeface="Calibri"/>
                <a:ea typeface="Calibri"/>
                <a:cs typeface="Calibri"/>
                <a:sym typeface="Calibri"/>
              </a:rPr>
              <a:t>     Vận dụng kiến thức vừa học, em hãy </a:t>
            </a:r>
            <a:r>
              <a:rPr kumimoji="0" lang="en-US" sz="2400" b="1" i="0" u="none" strike="noStrike" kern="0" cap="none" spc="0" normalizeH="0" baseline="0" noProof="0">
                <a:ln>
                  <a:noFill/>
                </a:ln>
                <a:solidFill>
                  <a:srgbClr val="FF0000"/>
                </a:solidFill>
                <a:effectLst/>
                <a:uLnTx/>
                <a:uFillTx/>
                <a:latin typeface="Calibri"/>
                <a:ea typeface="Calibri"/>
                <a:cs typeface="Calibri"/>
                <a:sym typeface="Calibri"/>
              </a:rPr>
              <a:t>tìm tọa độ địa lí của điểm B,C </a:t>
            </a:r>
            <a:r>
              <a:rPr kumimoji="0" lang="en-US" sz="2400" b="1" i="0" u="none" strike="noStrike" kern="0" cap="none" spc="0" normalizeH="0" baseline="0" noProof="0">
                <a:ln>
                  <a:noFill/>
                </a:ln>
                <a:solidFill>
                  <a:srgbClr val="0000FF"/>
                </a:solidFill>
                <a:effectLst/>
                <a:uLnTx/>
                <a:uFillTx/>
                <a:latin typeface="Calibri"/>
                <a:ea typeface="Calibri"/>
                <a:cs typeface="Calibri"/>
                <a:sym typeface="Calibri"/>
              </a:rPr>
              <a:t>trong hình 1.3 và </a:t>
            </a:r>
            <a:r>
              <a:rPr kumimoji="0" lang="en-US" sz="2400" b="1" i="0" u="none" strike="noStrike" kern="0" cap="none" spc="0" normalizeH="0" baseline="0" noProof="0">
                <a:ln>
                  <a:noFill/>
                </a:ln>
                <a:solidFill>
                  <a:srgbClr val="FF0000"/>
                </a:solidFill>
                <a:effectLst/>
                <a:uLnTx/>
                <a:uFillTx/>
                <a:latin typeface="Calibri"/>
                <a:ea typeface="Calibri"/>
                <a:cs typeface="Calibri"/>
                <a:sym typeface="Calibri"/>
              </a:rPr>
              <a:t>điểm H,K</a:t>
            </a:r>
            <a:r>
              <a:rPr kumimoji="0" lang="en-US" sz="2400" b="1" i="0" u="none" strike="noStrike" kern="0" cap="none" spc="0" normalizeH="0" baseline="0" noProof="0">
                <a:ln>
                  <a:noFill/>
                </a:ln>
                <a:solidFill>
                  <a:srgbClr val="0000FF"/>
                </a:solidFill>
                <a:effectLst/>
                <a:uLnTx/>
                <a:uFillTx/>
                <a:latin typeface="Calibri"/>
                <a:ea typeface="Calibri"/>
                <a:cs typeface="Calibri"/>
                <a:sym typeface="Calibri"/>
              </a:rPr>
              <a:t> trong hình 1.4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91" name="Google Shape;791;p17" descr="Yếu Tố Biểu Tượng Tra Cứu Câu Hỏi Hình ảnh | Định dạng hình ảnh AI  401033918| vn.lovepik.com"/>
          <p:cNvPicPr preferRelativeResize="0"/>
          <p:nvPr/>
        </p:nvPicPr>
        <p:blipFill rotWithShape="1">
          <a:blip r:embed="rId3">
            <a:alphaModFix/>
          </a:blip>
          <a:srcRect/>
          <a:stretch/>
        </p:blipFill>
        <p:spPr>
          <a:xfrm>
            <a:off x="-117988" y="447504"/>
            <a:ext cx="1677426" cy="1677426"/>
          </a:xfrm>
          <a:prstGeom prst="rect">
            <a:avLst/>
          </a:prstGeom>
          <a:noFill/>
          <a:ln>
            <a:noFill/>
          </a:ln>
        </p:spPr>
      </p:pic>
      <p:pic>
        <p:nvPicPr>
          <p:cNvPr id="792" name="Google Shape;792;p17"/>
          <p:cNvPicPr preferRelativeResize="0"/>
          <p:nvPr/>
        </p:nvPicPr>
        <p:blipFill rotWithShape="1">
          <a:blip r:embed="rId4">
            <a:alphaModFix/>
          </a:blip>
          <a:srcRect/>
          <a:stretch/>
        </p:blipFill>
        <p:spPr>
          <a:xfrm>
            <a:off x="558060" y="1844922"/>
            <a:ext cx="4080514" cy="3836976"/>
          </a:xfrm>
          <a:prstGeom prst="rect">
            <a:avLst/>
          </a:prstGeom>
          <a:noFill/>
          <a:ln>
            <a:noFill/>
          </a:ln>
        </p:spPr>
      </p:pic>
      <p:sp>
        <p:nvSpPr>
          <p:cNvPr id="793" name="Google Shape;793;p17"/>
          <p:cNvSpPr/>
          <p:nvPr/>
        </p:nvSpPr>
        <p:spPr>
          <a:xfrm>
            <a:off x="6396069" y="5027493"/>
            <a:ext cx="346926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H = (</a:t>
            </a:r>
            <a:r>
              <a:rPr kumimoji="0" lang="en-US"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60</a:t>
            </a:r>
            <a:r>
              <a:rPr kumimoji="0" lang="en-US" sz="2800" b="1" i="0" u="none" strike="noStrike" kern="0" cap="none" spc="0" normalizeH="0" baseline="30000" noProof="0" dirty="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B, </a:t>
            </a:r>
            <a:r>
              <a:rPr kumimoji="0" lang="en-US"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40</a:t>
            </a:r>
            <a:r>
              <a:rPr kumimoji="0" lang="en-US" sz="2800" b="1" i="0" u="none" strike="noStrike" kern="0" cap="none" spc="0" normalizeH="0" baseline="30000" noProof="0" dirty="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Đ)</a:t>
            </a:r>
            <a:endParaRPr kumimoji="0" sz="2800" b="1" i="0" u="none" strike="noStrike" kern="0" cap="none" spc="0" normalizeH="0" baseline="0" noProof="0" dirty="0">
              <a:ln>
                <a:noFill/>
              </a:ln>
              <a:solidFill>
                <a:srgbClr val="0070C0"/>
              </a:solidFill>
              <a:effectLst/>
              <a:uLnTx/>
              <a:uFillTx/>
              <a:latin typeface="Arial"/>
              <a:ea typeface="Arial"/>
              <a:cs typeface="Arial"/>
              <a:sym typeface="Arial"/>
            </a:endParaRPr>
          </a:p>
        </p:txBody>
      </p:sp>
      <p:grpSp>
        <p:nvGrpSpPr>
          <p:cNvPr id="794" name="Google Shape;794;p17"/>
          <p:cNvGrpSpPr/>
          <p:nvPr/>
        </p:nvGrpSpPr>
        <p:grpSpPr>
          <a:xfrm>
            <a:off x="4352422" y="1802248"/>
            <a:ext cx="1999413" cy="1784010"/>
            <a:chOff x="7237207" y="2556849"/>
            <a:chExt cx="1999413" cy="1784010"/>
          </a:xfrm>
        </p:grpSpPr>
        <p:sp>
          <p:nvSpPr>
            <p:cNvPr id="795" name="Google Shape;795;p17"/>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2800"/>
                <a:buFont typeface="Arial"/>
                <a:buNone/>
                <a:tabLst/>
                <a:defRPr/>
              </a:pP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B</a:t>
              </a:r>
              <a:endParaRPr kumimoji="0" sz="2800" b="1"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796" name="Google Shape;796;p17"/>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797" name="Google Shape;797;p17"/>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B</a:t>
              </a: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798" name="Google Shape;798;p17"/>
            <p:cNvSpPr txBox="1"/>
            <p:nvPr/>
          </p:nvSpPr>
          <p:spPr>
            <a:xfrm>
              <a:off x="8065492" y="3817639"/>
              <a:ext cx="117112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Đ</a:t>
              </a: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grpSp>
      <p:grpSp>
        <p:nvGrpSpPr>
          <p:cNvPr id="799" name="Google Shape;799;p17"/>
          <p:cNvGrpSpPr/>
          <p:nvPr/>
        </p:nvGrpSpPr>
        <p:grpSpPr>
          <a:xfrm>
            <a:off x="4352422" y="3742304"/>
            <a:ext cx="1999413" cy="1784010"/>
            <a:chOff x="4352422" y="3742304"/>
            <a:chExt cx="1999413" cy="1784010"/>
          </a:xfrm>
        </p:grpSpPr>
        <p:sp>
          <p:nvSpPr>
            <p:cNvPr id="800" name="Google Shape;800;p17"/>
            <p:cNvSpPr/>
            <p:nvPr/>
          </p:nvSpPr>
          <p:spPr>
            <a:xfrm>
              <a:off x="4352422" y="4270831"/>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2800"/>
                <a:buFont typeface="Arial"/>
                <a:buNone/>
                <a:tabLst/>
                <a:defRPr/>
              </a:pP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C</a:t>
              </a:r>
              <a:endParaRPr kumimoji="0" sz="2800" b="1"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801" name="Google Shape;801;p17"/>
            <p:cNvSpPr/>
            <p:nvPr/>
          </p:nvSpPr>
          <p:spPr>
            <a:xfrm rot="10800000">
              <a:off x="5050901" y="3909351"/>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802" name="Google Shape;802;p17"/>
            <p:cNvSpPr txBox="1"/>
            <p:nvPr/>
          </p:nvSpPr>
          <p:spPr>
            <a:xfrm>
              <a:off x="5148751" y="3742304"/>
              <a:ext cx="117112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N</a:t>
              </a: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803" name="Google Shape;803;p17"/>
            <p:cNvSpPr txBox="1"/>
            <p:nvPr/>
          </p:nvSpPr>
          <p:spPr>
            <a:xfrm>
              <a:off x="5180707" y="5003094"/>
              <a:ext cx="117112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2060"/>
                  </a:solidFill>
                  <a:effectLst/>
                  <a:uLnTx/>
                  <a:uFillTx/>
                  <a:latin typeface="Arial"/>
                  <a:ea typeface="Arial"/>
                  <a:cs typeface="Arial"/>
                  <a:sym typeface="Arial"/>
                </a:rPr>
                <a:t>Đ</a:t>
              </a:r>
              <a:endParaRPr kumimoji="0" sz="1800" b="0" i="0" u="none" strike="noStrike" kern="0" cap="none" spc="0" normalizeH="0" baseline="0" noProof="0">
                <a:ln>
                  <a:noFill/>
                </a:ln>
                <a:solidFill>
                  <a:srgbClr val="002060"/>
                </a:solidFill>
                <a:effectLst/>
                <a:uLnTx/>
                <a:uFillTx/>
                <a:latin typeface="Calibri"/>
                <a:ea typeface="Calibri"/>
                <a:cs typeface="Calibri"/>
                <a:sym typeface="Calibri"/>
              </a:endParaRPr>
            </a:p>
          </p:txBody>
        </p:sp>
      </p:grpSp>
      <p:sp>
        <p:nvSpPr>
          <p:cNvPr id="804" name="Google Shape;804;p17"/>
          <p:cNvSpPr/>
          <p:nvPr/>
        </p:nvSpPr>
        <p:spPr>
          <a:xfrm>
            <a:off x="6497698" y="5902317"/>
            <a:ext cx="3152620"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K = (</a:t>
            </a:r>
            <a:r>
              <a:rPr kumimoji="0" lang="en-US"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40</a:t>
            </a:r>
            <a:r>
              <a:rPr kumimoji="0" lang="en-US" sz="2800" b="1" i="0" u="none" strike="noStrike" kern="0" cap="none" spc="0" normalizeH="0" baseline="30000" noProof="0" dirty="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B, </a:t>
            </a:r>
            <a:r>
              <a:rPr kumimoji="0" lang="en-US"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dirty="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dirty="0">
                <a:ln>
                  <a:noFill/>
                </a:ln>
                <a:solidFill>
                  <a:srgbClr val="0070C0"/>
                </a:solidFill>
                <a:effectLst/>
                <a:uLnTx/>
                <a:uFillTx/>
                <a:latin typeface="Arial"/>
                <a:ea typeface="Arial"/>
                <a:cs typeface="Arial"/>
                <a:sym typeface="Arial"/>
              </a:rPr>
              <a:t>Đ)</a:t>
            </a:r>
            <a:endParaRPr kumimoji="0" sz="2800" b="1" i="0" u="none" strike="noStrike" kern="0" cap="none" spc="0" normalizeH="0" baseline="0" noProof="0" dirty="0">
              <a:ln>
                <a:noFill/>
              </a:ln>
              <a:solidFill>
                <a:srgbClr val="0070C0"/>
              </a:solidFill>
              <a:effectLst/>
              <a:uLnTx/>
              <a:uFillTx/>
              <a:latin typeface="Arial"/>
              <a:ea typeface="Arial"/>
              <a:cs typeface="Arial"/>
              <a:sym typeface="Arial"/>
            </a:endParaRPr>
          </a:p>
        </p:txBody>
      </p:sp>
      <p:pic>
        <p:nvPicPr>
          <p:cNvPr id="805" name="Google Shape;805;p17"/>
          <p:cNvPicPr preferRelativeResize="0"/>
          <p:nvPr/>
        </p:nvPicPr>
        <p:blipFill rotWithShape="1">
          <a:blip r:embed="rId5">
            <a:alphaModFix/>
          </a:blip>
          <a:srcRect/>
          <a:stretch/>
        </p:blipFill>
        <p:spPr>
          <a:xfrm>
            <a:off x="6497698" y="1538677"/>
            <a:ext cx="5017443" cy="3481118"/>
          </a:xfrm>
          <a:prstGeom prst="rect">
            <a:avLst/>
          </a:prstGeom>
          <a:noFill/>
          <a:ln>
            <a:noFill/>
          </a:ln>
        </p:spPr>
      </p:pic>
      <p:pic>
        <p:nvPicPr>
          <p:cNvPr id="806" name="Google Shape;806;p17"/>
          <p:cNvPicPr preferRelativeResize="0"/>
          <p:nvPr/>
        </p:nvPicPr>
        <p:blipFill rotWithShape="1">
          <a:blip r:embed="rId6">
            <a:alphaModFix/>
          </a:blip>
          <a:srcRect/>
          <a:stretch/>
        </p:blipFill>
        <p:spPr>
          <a:xfrm>
            <a:off x="41363" y="5833761"/>
            <a:ext cx="1023094" cy="956570"/>
          </a:xfrm>
          <a:prstGeom prst="rect">
            <a:avLst/>
          </a:prstGeom>
          <a:noFill/>
          <a:ln>
            <a:noFill/>
          </a:ln>
        </p:spPr>
      </p:pic>
    </p:spTree>
    <p:extLst>
      <p:ext uri="{BB962C8B-B14F-4D97-AF65-F5344CB8AC3E}">
        <p14:creationId xmlns:p14="http://schemas.microsoft.com/office/powerpoint/2010/main" val="13941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childTnLst>
                                </p:cTn>
                              </p:par>
                              <p:par>
                                <p:cTn id="8" presetID="10" presetClass="entr" presetSubtype="0" fill="hold" nodeType="withEffect">
                                  <p:stCondLst>
                                    <p:cond delay="0"/>
                                  </p:stCondLst>
                                  <p:childTnLst>
                                    <p:set>
                                      <p:cBhvr>
                                        <p:cTn id="9" dur="1" fill="hold">
                                          <p:stCondLst>
                                            <p:cond delay="0"/>
                                          </p:stCondLst>
                                        </p:cTn>
                                        <p:tgtEl>
                                          <p:spTgt spid="790"/>
                                        </p:tgtEl>
                                        <p:attrNameLst>
                                          <p:attrName>style.visibility</p:attrName>
                                        </p:attrNameLst>
                                      </p:cBhvr>
                                      <p:to>
                                        <p:strVal val="visible"/>
                                      </p:to>
                                    </p:set>
                                    <p:animEffect transition="in" filter="fade">
                                      <p:cBhvr>
                                        <p:cTn id="10" dur="1000"/>
                                        <p:tgtEl>
                                          <p:spTgt spid="7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2"/>
                                        </p:tgtEl>
                                        <p:attrNameLst>
                                          <p:attrName>style.visibility</p:attrName>
                                        </p:attrNameLst>
                                      </p:cBhvr>
                                      <p:to>
                                        <p:strVal val="visible"/>
                                      </p:to>
                                    </p:set>
                                    <p:animEffect transition="in" filter="fade">
                                      <p:cBhvr>
                                        <p:cTn id="15" dur="1000"/>
                                        <p:tgtEl>
                                          <p:spTgt spid="792"/>
                                        </p:tgtEl>
                                      </p:cBhvr>
                                    </p:animEffect>
                                  </p:childTnLst>
                                </p:cTn>
                              </p:par>
                              <p:par>
                                <p:cTn id="16" presetID="10" presetClass="entr" presetSubtype="0" fill="hold" nodeType="withEffect">
                                  <p:stCondLst>
                                    <p:cond delay="0"/>
                                  </p:stCondLst>
                                  <p:childTnLst>
                                    <p:set>
                                      <p:cBhvr>
                                        <p:cTn id="17" dur="1" fill="hold">
                                          <p:stCondLst>
                                            <p:cond delay="0"/>
                                          </p:stCondLst>
                                        </p:cTn>
                                        <p:tgtEl>
                                          <p:spTgt spid="805"/>
                                        </p:tgtEl>
                                        <p:attrNameLst>
                                          <p:attrName>style.visibility</p:attrName>
                                        </p:attrNameLst>
                                      </p:cBhvr>
                                      <p:to>
                                        <p:strVal val="visible"/>
                                      </p:to>
                                    </p:set>
                                    <p:animEffect transition="in" filter="fade">
                                      <p:cBhvr>
                                        <p:cTn id="18" dur="500"/>
                                        <p:tgtEl>
                                          <p:spTgt spid="8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94"/>
                                        </p:tgtEl>
                                        <p:attrNameLst>
                                          <p:attrName>style.visibility</p:attrName>
                                        </p:attrNameLst>
                                      </p:cBhvr>
                                      <p:to>
                                        <p:strVal val="visible"/>
                                      </p:to>
                                    </p:set>
                                    <p:animEffect transition="in" filter="fade">
                                      <p:cBhvr>
                                        <p:cTn id="23" dur="500"/>
                                        <p:tgtEl>
                                          <p:spTgt spid="7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99"/>
                                        </p:tgtEl>
                                        <p:attrNameLst>
                                          <p:attrName>style.visibility</p:attrName>
                                        </p:attrNameLst>
                                      </p:cBhvr>
                                      <p:to>
                                        <p:strVal val="visible"/>
                                      </p:to>
                                    </p:set>
                                    <p:animEffect transition="in" filter="fade">
                                      <p:cBhvr>
                                        <p:cTn id="28" dur="500"/>
                                        <p:tgtEl>
                                          <p:spTgt spid="79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93"/>
                                        </p:tgtEl>
                                        <p:attrNameLst>
                                          <p:attrName>style.visibility</p:attrName>
                                        </p:attrNameLst>
                                      </p:cBhvr>
                                      <p:to>
                                        <p:strVal val="visible"/>
                                      </p:to>
                                    </p:set>
                                    <p:animEffect transition="in" filter="fade">
                                      <p:cBhvr>
                                        <p:cTn id="33" dur="500"/>
                                        <p:tgtEl>
                                          <p:spTgt spid="7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04"/>
                                        </p:tgtEl>
                                        <p:attrNameLst>
                                          <p:attrName>style.visibility</p:attrName>
                                        </p:attrNameLst>
                                      </p:cBhvr>
                                      <p:to>
                                        <p:strVal val="visible"/>
                                      </p:to>
                                    </p:set>
                                    <p:animEffect transition="in" filter="fade">
                                      <p:cBhvr>
                                        <p:cTn id="38" dur="10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8"/>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18"/>
          <p:cNvSpPr txBox="1"/>
          <p:nvPr/>
        </p:nvSpPr>
        <p:spPr>
          <a:xfrm>
            <a:off x="3345079" y="0"/>
            <a:ext cx="6305239" cy="7552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30000"/>
              </a:lnSpc>
              <a:spcBef>
                <a:spcPts val="0"/>
              </a:spcBef>
              <a:spcAft>
                <a:spcPts val="0"/>
              </a:spcAft>
              <a:buClr>
                <a:srgbClr val="002060"/>
              </a:buClr>
              <a:buSzPts val="3600"/>
              <a:buFont typeface="Oswald Regular"/>
              <a:buNone/>
              <a:tabLst/>
              <a:defRPr/>
            </a:pPr>
            <a:r>
              <a:rPr kumimoji="0" lang="en-US"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rPr>
              <a:t>  BÀI TẬP VẬN DỤNG </a:t>
            </a:r>
            <a:endParaRPr kumimoji="0"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endParaRPr>
          </a:p>
        </p:txBody>
      </p:sp>
      <p:sp>
        <p:nvSpPr>
          <p:cNvPr id="814" name="Google Shape;814;p18"/>
          <p:cNvSpPr/>
          <p:nvPr/>
        </p:nvSpPr>
        <p:spPr>
          <a:xfrm>
            <a:off x="1109958" y="828584"/>
            <a:ext cx="10346317" cy="826556"/>
          </a:xfrm>
          <a:prstGeom prst="roundRect">
            <a:avLst>
              <a:gd name="adj" fmla="val 23187"/>
            </a:avLst>
          </a:prstGeom>
          <a:solidFill>
            <a:srgbClr val="FFFFFF"/>
          </a:solid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FF"/>
                </a:solidFill>
                <a:effectLst/>
                <a:uLnTx/>
                <a:uFillTx/>
                <a:latin typeface="Calibri"/>
                <a:ea typeface="Calibri"/>
                <a:cs typeface="Calibri"/>
                <a:sym typeface="Calibri"/>
              </a:rPr>
              <a:t>     Vận dụng kiến thức vừa học, em hãy </a:t>
            </a:r>
            <a:r>
              <a:rPr kumimoji="0" lang="en-US" sz="2400" b="1" i="0" u="none" strike="noStrike" kern="0" cap="none" spc="0" normalizeH="0" baseline="0" noProof="0">
                <a:ln>
                  <a:noFill/>
                </a:ln>
                <a:solidFill>
                  <a:srgbClr val="FF0000"/>
                </a:solidFill>
                <a:effectLst/>
                <a:uLnTx/>
                <a:uFillTx/>
                <a:latin typeface="Calibri"/>
                <a:ea typeface="Calibri"/>
                <a:cs typeface="Calibri"/>
                <a:sym typeface="Calibri"/>
              </a:rPr>
              <a:t>tìm và đánh dấu các điểm có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0000"/>
                </a:solidFill>
                <a:effectLst/>
                <a:uLnTx/>
                <a:uFillTx/>
                <a:latin typeface="Calibri"/>
                <a:ea typeface="Calibri"/>
                <a:cs typeface="Calibri"/>
                <a:sym typeface="Calibri"/>
              </a:rPr>
              <a:t>tọa độ sau lên lược đồ</a:t>
            </a:r>
            <a:endParaRPr kumimoji="0" sz="2400" b="1" i="0" u="none" strike="noStrike" kern="0" cap="none" spc="0" normalizeH="0" baseline="0" noProof="0">
              <a:ln>
                <a:noFill/>
              </a:ln>
              <a:solidFill>
                <a:srgbClr val="0000FF"/>
              </a:solidFill>
              <a:effectLst/>
              <a:uLnTx/>
              <a:uFillTx/>
              <a:latin typeface="Calibri"/>
              <a:ea typeface="Calibri"/>
              <a:cs typeface="Calibri"/>
              <a:sym typeface="Calibri"/>
            </a:endParaRPr>
          </a:p>
        </p:txBody>
      </p:sp>
      <p:pic>
        <p:nvPicPr>
          <p:cNvPr id="815" name="Google Shape;815;p18" descr="Yếu Tố Biểu Tượng Tra Cứu Câu Hỏi Hình ảnh | Định dạng hình ảnh AI  401033918| vn.lovepik.com"/>
          <p:cNvPicPr preferRelativeResize="0"/>
          <p:nvPr/>
        </p:nvPicPr>
        <p:blipFill rotWithShape="1">
          <a:blip r:embed="rId3">
            <a:alphaModFix/>
          </a:blip>
          <a:srcRect/>
          <a:stretch/>
        </p:blipFill>
        <p:spPr>
          <a:xfrm>
            <a:off x="511547" y="496883"/>
            <a:ext cx="1677426" cy="1677426"/>
          </a:xfrm>
          <a:prstGeom prst="rect">
            <a:avLst/>
          </a:prstGeom>
          <a:noFill/>
          <a:ln>
            <a:noFill/>
          </a:ln>
        </p:spPr>
      </p:pic>
      <p:pic>
        <p:nvPicPr>
          <p:cNvPr id="816" name="Google Shape;816;p18"/>
          <p:cNvPicPr preferRelativeResize="0"/>
          <p:nvPr/>
        </p:nvPicPr>
        <p:blipFill rotWithShape="1">
          <a:blip r:embed="rId4">
            <a:alphaModFix/>
          </a:blip>
          <a:srcRect/>
          <a:stretch/>
        </p:blipFill>
        <p:spPr>
          <a:xfrm>
            <a:off x="41363" y="5833761"/>
            <a:ext cx="1023094" cy="956570"/>
          </a:xfrm>
          <a:prstGeom prst="rect">
            <a:avLst/>
          </a:prstGeom>
          <a:noFill/>
          <a:ln>
            <a:noFill/>
          </a:ln>
        </p:spPr>
      </p:pic>
      <p:sp>
        <p:nvSpPr>
          <p:cNvPr id="817" name="Google Shape;817;p18"/>
          <p:cNvSpPr/>
          <p:nvPr/>
        </p:nvSpPr>
        <p:spPr>
          <a:xfrm>
            <a:off x="1570935" y="2122740"/>
            <a:ext cx="2951302" cy="2805063"/>
          </a:xfrm>
          <a:prstGeom prst="rect">
            <a:avLst/>
          </a:prstGeom>
          <a:noFill/>
          <a:ln>
            <a:noFill/>
          </a:ln>
        </p:spPr>
        <p:txBody>
          <a:bodyPr spcFirstLastPara="1" wrap="square" lIns="91425" tIns="45700" rIns="91425" bIns="45700" anchor="t" anchorCtr="0">
            <a:spAutoFit/>
          </a:bodyPr>
          <a:lstStyle/>
          <a:p>
            <a:pPr marL="0" marR="0" lvl="0" indent="180975"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1.  M (20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 B; 110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 </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Đ)</a:t>
            </a:r>
            <a:endParaRPr kumimoji="0" sz="2400" b="1"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180975"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2.  N (10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N, 110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 </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Đ)</a:t>
            </a:r>
            <a:endParaRPr kumimoji="0" sz="2400" b="1"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180975"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3.  Q (10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N, 130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 </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Đ)</a:t>
            </a:r>
            <a:endParaRPr kumimoji="0" sz="2400" b="1"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180975"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4.  I (15</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B, 100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 </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Đ)</a:t>
            </a:r>
            <a:endParaRPr kumimoji="0" sz="2400" b="1"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180975"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5.  Y (0</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 105</a:t>
            </a:r>
            <a:r>
              <a:rPr kumimoji="0" lang="en-US" sz="2400" b="1" i="0" u="none" strike="noStrike" kern="0" cap="none" spc="0" normalizeH="0" baseline="30000" noProof="0">
                <a:ln>
                  <a:noFill/>
                </a:ln>
                <a:solidFill>
                  <a:srgbClr val="002060"/>
                </a:solidFill>
                <a:effectLst/>
                <a:uLnTx/>
                <a:uFillTx/>
                <a:latin typeface="Calibri"/>
                <a:ea typeface="Calibri"/>
                <a:cs typeface="Calibri"/>
                <a:sym typeface="Calibri"/>
              </a:rPr>
              <a:t>0 </a:t>
            </a:r>
            <a:r>
              <a:rPr kumimoji="0" lang="en-US" sz="2400" b="1" i="0" u="none" strike="noStrike" kern="0" cap="none" spc="0" normalizeH="0" baseline="0" noProof="0">
                <a:ln>
                  <a:noFill/>
                </a:ln>
                <a:solidFill>
                  <a:srgbClr val="002060"/>
                </a:solidFill>
                <a:effectLst/>
                <a:uLnTx/>
                <a:uFillTx/>
                <a:latin typeface="Calibri"/>
                <a:ea typeface="Calibri"/>
                <a:cs typeface="Calibri"/>
                <a:sym typeface="Calibri"/>
              </a:rPr>
              <a:t>Đ)</a:t>
            </a:r>
            <a:endParaRPr kumimoji="0" sz="2400" b="1" i="0" u="none" strike="noStrike" kern="0" cap="none" spc="0" normalizeH="0" baseline="0" noProof="0">
              <a:ln>
                <a:noFill/>
              </a:ln>
              <a:solidFill>
                <a:srgbClr val="002060"/>
              </a:solidFill>
              <a:effectLst/>
              <a:uLnTx/>
              <a:uFillTx/>
              <a:latin typeface="Calibri"/>
              <a:ea typeface="Calibri"/>
              <a:cs typeface="Calibri"/>
              <a:sym typeface="Calibri"/>
            </a:endParaRPr>
          </a:p>
        </p:txBody>
      </p:sp>
      <p:pic>
        <p:nvPicPr>
          <p:cNvPr id="818" name="Google Shape;818;p18" descr="Giải bài tập Địa Lí 6, Bài 4: Phương hướng trên bản đồ: kinh độ ..."/>
          <p:cNvPicPr preferRelativeResize="0"/>
          <p:nvPr/>
        </p:nvPicPr>
        <p:blipFill rotWithShape="1">
          <a:blip r:embed="rId5">
            <a:alphaModFix/>
          </a:blip>
          <a:srcRect/>
          <a:stretch/>
        </p:blipFill>
        <p:spPr>
          <a:xfrm>
            <a:off x="5581625" y="1728517"/>
            <a:ext cx="6085058" cy="4697621"/>
          </a:xfrm>
          <a:prstGeom prst="rect">
            <a:avLst/>
          </a:prstGeom>
          <a:noFill/>
          <a:ln>
            <a:noFill/>
          </a:ln>
        </p:spPr>
      </p:pic>
      <p:sp>
        <p:nvSpPr>
          <p:cNvPr id="819" name="Google Shape;819;p18"/>
          <p:cNvSpPr/>
          <p:nvPr/>
        </p:nvSpPr>
        <p:spPr>
          <a:xfrm>
            <a:off x="8046242" y="2691606"/>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Lobster"/>
              <a:ea typeface="Lobster"/>
              <a:cs typeface="Lobster"/>
              <a:sym typeface="Lobster"/>
            </a:endParaRPr>
          </a:p>
        </p:txBody>
      </p:sp>
      <p:sp>
        <p:nvSpPr>
          <p:cNvPr id="820" name="Google Shape;820;p18"/>
          <p:cNvSpPr txBox="1"/>
          <p:nvPr/>
        </p:nvSpPr>
        <p:spPr>
          <a:xfrm>
            <a:off x="8108021" y="2353439"/>
            <a:ext cx="39386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0000"/>
                </a:solidFill>
                <a:effectLst/>
                <a:uLnTx/>
                <a:uFillTx/>
                <a:latin typeface="Arial"/>
                <a:ea typeface="Arial"/>
                <a:cs typeface="Arial"/>
                <a:sym typeface="Arial"/>
              </a:rPr>
              <a:t>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8"/>
          <p:cNvSpPr/>
          <p:nvPr/>
        </p:nvSpPr>
        <p:spPr>
          <a:xfrm>
            <a:off x="8084874" y="584292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Lobster"/>
              <a:ea typeface="Lobster"/>
              <a:cs typeface="Lobster"/>
              <a:sym typeface="Lobster"/>
            </a:endParaRPr>
          </a:p>
        </p:txBody>
      </p:sp>
      <p:sp>
        <p:nvSpPr>
          <p:cNvPr id="822" name="Google Shape;822;p18"/>
          <p:cNvSpPr txBox="1"/>
          <p:nvPr/>
        </p:nvSpPr>
        <p:spPr>
          <a:xfrm>
            <a:off x="8146653" y="5504762"/>
            <a:ext cx="39386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0000"/>
                </a:solidFill>
                <a:effectLst/>
                <a:uLnTx/>
                <a:uFillTx/>
                <a:latin typeface="Arial"/>
                <a:ea typeface="Arial"/>
                <a:cs typeface="Arial"/>
                <a:sym typeface="Arial"/>
              </a:rPr>
              <a:t>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8"/>
          <p:cNvSpPr/>
          <p:nvPr/>
        </p:nvSpPr>
        <p:spPr>
          <a:xfrm>
            <a:off x="10217461" y="584292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Lobster"/>
              <a:ea typeface="Lobster"/>
              <a:cs typeface="Lobster"/>
              <a:sym typeface="Lobster"/>
            </a:endParaRPr>
          </a:p>
        </p:txBody>
      </p:sp>
      <p:sp>
        <p:nvSpPr>
          <p:cNvPr id="824" name="Google Shape;824;p18"/>
          <p:cNvSpPr txBox="1"/>
          <p:nvPr/>
        </p:nvSpPr>
        <p:spPr>
          <a:xfrm>
            <a:off x="10279240" y="5504762"/>
            <a:ext cx="39386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0000"/>
                </a:solidFill>
                <a:effectLst/>
                <a:uLnTx/>
                <a:uFillTx/>
                <a:latin typeface="Arial"/>
                <a:ea typeface="Arial"/>
                <a:cs typeface="Arial"/>
                <a:sym typeface="Arial"/>
              </a:rPr>
              <a:t>Q</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8"/>
          <p:cNvSpPr/>
          <p:nvPr/>
        </p:nvSpPr>
        <p:spPr>
          <a:xfrm>
            <a:off x="7009565" y="318363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Lobster"/>
              <a:ea typeface="Lobster"/>
              <a:cs typeface="Lobster"/>
              <a:sym typeface="Lobster"/>
            </a:endParaRPr>
          </a:p>
        </p:txBody>
      </p:sp>
      <p:sp>
        <p:nvSpPr>
          <p:cNvPr id="826" name="Google Shape;826;p18"/>
          <p:cNvSpPr txBox="1"/>
          <p:nvPr/>
        </p:nvSpPr>
        <p:spPr>
          <a:xfrm>
            <a:off x="7071344" y="2845472"/>
            <a:ext cx="39386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0000"/>
                </a:solidFill>
                <a:effectLst/>
                <a:uLnTx/>
                <a:uFillTx/>
                <a:latin typeface="Arial"/>
                <a:ea typeface="Arial"/>
                <a:cs typeface="Arial"/>
                <a:sym typeface="Arial"/>
              </a:rPr>
              <a:t>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8"/>
          <p:cNvSpPr/>
          <p:nvPr/>
        </p:nvSpPr>
        <p:spPr>
          <a:xfrm>
            <a:off x="7584262" y="4785935"/>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Lobster"/>
              <a:ea typeface="Lobster"/>
              <a:cs typeface="Lobster"/>
              <a:sym typeface="Lobster"/>
            </a:endParaRPr>
          </a:p>
        </p:txBody>
      </p:sp>
      <p:sp>
        <p:nvSpPr>
          <p:cNvPr id="828" name="Google Shape;828;p18"/>
          <p:cNvSpPr txBox="1"/>
          <p:nvPr/>
        </p:nvSpPr>
        <p:spPr>
          <a:xfrm>
            <a:off x="7584262" y="4585880"/>
            <a:ext cx="39386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0000"/>
                </a:solidFill>
                <a:effectLst/>
                <a:uLnTx/>
                <a:uFillTx/>
                <a:latin typeface="Arial"/>
                <a:ea typeface="Arial"/>
                <a:cs typeface="Arial"/>
                <a:sym typeface="Arial"/>
              </a:rPr>
              <a: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877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animEffect transition="in" filter="fade">
                                      <p:cBhvr>
                                        <p:cTn id="7" dur="1000"/>
                                        <p:tgtEl>
                                          <p:spTgt spid="815"/>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par>
                                <p:cTn id="11" presetID="10" presetClass="entr" presetSubtype="0" fill="hold"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fade">
                                      <p:cBhvr>
                                        <p:cTn id="13" dur="1000"/>
                                        <p:tgtEl>
                                          <p:spTgt spid="81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17"/>
                                        </p:tgtEl>
                                        <p:attrNameLst>
                                          <p:attrName>style.visibility</p:attrName>
                                        </p:attrNameLst>
                                      </p:cBhvr>
                                      <p:to>
                                        <p:strVal val="visible"/>
                                      </p:to>
                                    </p:set>
                                    <p:anim calcmode="lin" valueType="num">
                                      <p:cBhvr additive="base">
                                        <p:cTn id="18" dur="500"/>
                                        <p:tgtEl>
                                          <p:spTgt spid="817"/>
                                        </p:tgtEl>
                                        <p:attrNameLst>
                                          <p:attrName>ppt_w</p:attrName>
                                        </p:attrNameLst>
                                      </p:cBhvr>
                                      <p:tavLst>
                                        <p:tav tm="0">
                                          <p:val>
                                            <p:strVal val="0"/>
                                          </p:val>
                                        </p:tav>
                                        <p:tav tm="100000">
                                          <p:val>
                                            <p:strVal val="#ppt_w"/>
                                          </p:val>
                                        </p:tav>
                                      </p:tavLst>
                                    </p:anim>
                                    <p:anim calcmode="lin" valueType="num">
                                      <p:cBhvr additive="base">
                                        <p:cTn id="19" dur="500"/>
                                        <p:tgtEl>
                                          <p:spTgt spid="81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
                                        </p:tgtEl>
                                        <p:attrNameLst>
                                          <p:attrName>style.visibility</p:attrName>
                                        </p:attrNameLst>
                                      </p:cBhvr>
                                      <p:to>
                                        <p:strVal val="visible"/>
                                      </p:to>
                                    </p:set>
                                    <p:animEffect transition="in" filter="fade">
                                      <p:cBhvr>
                                        <p:cTn id="24" dur="1500"/>
                                        <p:tgtEl>
                                          <p:spTgt spid="819"/>
                                        </p:tgtEl>
                                      </p:cBhvr>
                                    </p:animEffect>
                                  </p:childTnLst>
                                </p:cTn>
                              </p:par>
                              <p:par>
                                <p:cTn id="25" presetID="8" presetClass="emph" presetSubtype="0" fill="hold" nodeType="withEffect">
                                  <p:stCondLst>
                                    <p:cond delay="0"/>
                                  </p:stCondLst>
                                  <p:childTnLst>
                                    <p:animRot by="-21600000">
                                      <p:cBhvr>
                                        <p:cTn id="26" dur="500" fill="hold"/>
                                        <p:tgtEl>
                                          <p:spTgt spid="819"/>
                                        </p:tgtEl>
                                        <p:attrNameLst>
                                          <p:attrName>r</p:attrName>
                                        </p:attrNameLst>
                                      </p:cBhvr>
                                    </p:animRot>
                                  </p:childTnLst>
                                </p:cTn>
                              </p:par>
                              <p:par>
                                <p:cTn id="27" presetID="10" presetClass="entr" presetSubtype="0" fill="hold" nodeType="withEffect">
                                  <p:stCondLst>
                                    <p:cond delay="0"/>
                                  </p:stCondLst>
                                  <p:childTnLst>
                                    <p:set>
                                      <p:cBhvr>
                                        <p:cTn id="28" dur="1" fill="hold">
                                          <p:stCondLst>
                                            <p:cond delay="0"/>
                                          </p:stCondLst>
                                        </p:cTn>
                                        <p:tgtEl>
                                          <p:spTgt spid="820"/>
                                        </p:tgtEl>
                                        <p:attrNameLst>
                                          <p:attrName>style.visibility</p:attrName>
                                        </p:attrNameLst>
                                      </p:cBhvr>
                                      <p:to>
                                        <p:strVal val="visible"/>
                                      </p:to>
                                    </p:set>
                                    <p:animEffect transition="in" filter="fade">
                                      <p:cBhvr>
                                        <p:cTn id="29" dur="1000"/>
                                        <p:tgtEl>
                                          <p:spTgt spid="8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21"/>
                                        </p:tgtEl>
                                        <p:attrNameLst>
                                          <p:attrName>style.visibility</p:attrName>
                                        </p:attrNameLst>
                                      </p:cBhvr>
                                      <p:to>
                                        <p:strVal val="visible"/>
                                      </p:to>
                                    </p:set>
                                    <p:animEffect transition="in" filter="fade">
                                      <p:cBhvr>
                                        <p:cTn id="34" dur="1500"/>
                                        <p:tgtEl>
                                          <p:spTgt spid="821"/>
                                        </p:tgtEl>
                                      </p:cBhvr>
                                    </p:animEffect>
                                  </p:childTnLst>
                                </p:cTn>
                              </p:par>
                              <p:par>
                                <p:cTn id="35" presetID="8" presetClass="emph" presetSubtype="0" fill="hold" nodeType="withEffect">
                                  <p:stCondLst>
                                    <p:cond delay="0"/>
                                  </p:stCondLst>
                                  <p:childTnLst>
                                    <p:animRot by="-21600000">
                                      <p:cBhvr>
                                        <p:cTn id="36" dur="500" fill="hold"/>
                                        <p:tgtEl>
                                          <p:spTgt spid="821"/>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822"/>
                                        </p:tgtEl>
                                        <p:attrNameLst>
                                          <p:attrName>style.visibility</p:attrName>
                                        </p:attrNameLst>
                                      </p:cBhvr>
                                      <p:to>
                                        <p:strVal val="visible"/>
                                      </p:to>
                                    </p:set>
                                    <p:animEffect transition="in" filter="fade">
                                      <p:cBhvr>
                                        <p:cTn id="39" dur="1000"/>
                                        <p:tgtEl>
                                          <p:spTgt spid="8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23"/>
                                        </p:tgtEl>
                                        <p:attrNameLst>
                                          <p:attrName>style.visibility</p:attrName>
                                        </p:attrNameLst>
                                      </p:cBhvr>
                                      <p:to>
                                        <p:strVal val="visible"/>
                                      </p:to>
                                    </p:set>
                                    <p:animEffect transition="in" filter="fade">
                                      <p:cBhvr>
                                        <p:cTn id="44" dur="1500"/>
                                        <p:tgtEl>
                                          <p:spTgt spid="823"/>
                                        </p:tgtEl>
                                      </p:cBhvr>
                                    </p:animEffect>
                                  </p:childTnLst>
                                </p:cTn>
                              </p:par>
                              <p:par>
                                <p:cTn id="45" presetID="8" presetClass="emph" presetSubtype="0" fill="hold" nodeType="withEffect">
                                  <p:stCondLst>
                                    <p:cond delay="0"/>
                                  </p:stCondLst>
                                  <p:childTnLst>
                                    <p:animRot by="-21600000">
                                      <p:cBhvr>
                                        <p:cTn id="46" dur="500" fill="hold"/>
                                        <p:tgtEl>
                                          <p:spTgt spid="823"/>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824"/>
                                        </p:tgtEl>
                                        <p:attrNameLst>
                                          <p:attrName>style.visibility</p:attrName>
                                        </p:attrNameLst>
                                      </p:cBhvr>
                                      <p:to>
                                        <p:strVal val="visible"/>
                                      </p:to>
                                    </p:set>
                                    <p:animEffect transition="in" filter="fade">
                                      <p:cBhvr>
                                        <p:cTn id="49" dur="1000"/>
                                        <p:tgtEl>
                                          <p:spTgt spid="8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25"/>
                                        </p:tgtEl>
                                        <p:attrNameLst>
                                          <p:attrName>style.visibility</p:attrName>
                                        </p:attrNameLst>
                                      </p:cBhvr>
                                      <p:to>
                                        <p:strVal val="visible"/>
                                      </p:to>
                                    </p:set>
                                    <p:animEffect transition="in" filter="fade">
                                      <p:cBhvr>
                                        <p:cTn id="54" dur="1500"/>
                                        <p:tgtEl>
                                          <p:spTgt spid="825"/>
                                        </p:tgtEl>
                                      </p:cBhvr>
                                    </p:animEffect>
                                  </p:childTnLst>
                                </p:cTn>
                              </p:par>
                              <p:par>
                                <p:cTn id="55" presetID="8" presetClass="emph" presetSubtype="0" fill="hold" nodeType="withEffect">
                                  <p:stCondLst>
                                    <p:cond delay="0"/>
                                  </p:stCondLst>
                                  <p:childTnLst>
                                    <p:animRot by="-21600000">
                                      <p:cBhvr>
                                        <p:cTn id="56" dur="500" fill="hold"/>
                                        <p:tgtEl>
                                          <p:spTgt spid="825"/>
                                        </p:tgtEl>
                                        <p:attrNameLst>
                                          <p:attrName>r</p:attrName>
                                        </p:attrNameLst>
                                      </p:cBhvr>
                                    </p:animRot>
                                  </p:childTnLst>
                                </p:cTn>
                              </p:par>
                              <p:par>
                                <p:cTn id="57" presetID="10" presetClass="entr" presetSubtype="0" fill="hold" nodeType="withEffect">
                                  <p:stCondLst>
                                    <p:cond delay="0"/>
                                  </p:stCondLst>
                                  <p:childTnLst>
                                    <p:set>
                                      <p:cBhvr>
                                        <p:cTn id="58" dur="1" fill="hold">
                                          <p:stCondLst>
                                            <p:cond delay="0"/>
                                          </p:stCondLst>
                                        </p:cTn>
                                        <p:tgtEl>
                                          <p:spTgt spid="826"/>
                                        </p:tgtEl>
                                        <p:attrNameLst>
                                          <p:attrName>style.visibility</p:attrName>
                                        </p:attrNameLst>
                                      </p:cBhvr>
                                      <p:to>
                                        <p:strVal val="visible"/>
                                      </p:to>
                                    </p:set>
                                    <p:animEffect transition="in" filter="fade">
                                      <p:cBhvr>
                                        <p:cTn id="59" dur="1000"/>
                                        <p:tgtEl>
                                          <p:spTgt spid="8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27"/>
                                        </p:tgtEl>
                                        <p:attrNameLst>
                                          <p:attrName>style.visibility</p:attrName>
                                        </p:attrNameLst>
                                      </p:cBhvr>
                                      <p:to>
                                        <p:strVal val="visible"/>
                                      </p:to>
                                    </p:set>
                                    <p:animEffect transition="in" filter="fade">
                                      <p:cBhvr>
                                        <p:cTn id="64" dur="1500"/>
                                        <p:tgtEl>
                                          <p:spTgt spid="827"/>
                                        </p:tgtEl>
                                      </p:cBhvr>
                                    </p:animEffect>
                                  </p:childTnLst>
                                </p:cTn>
                              </p:par>
                              <p:par>
                                <p:cTn id="65" presetID="8" presetClass="emph" presetSubtype="0" fill="hold" nodeType="withEffect">
                                  <p:stCondLst>
                                    <p:cond delay="0"/>
                                  </p:stCondLst>
                                  <p:childTnLst>
                                    <p:animRot by="-21600000">
                                      <p:cBhvr>
                                        <p:cTn id="66" dur="500" fill="hold"/>
                                        <p:tgtEl>
                                          <p:spTgt spid="827"/>
                                        </p:tgtEl>
                                        <p:attrNameLst>
                                          <p:attrName>r</p:attrName>
                                        </p:attrNameLst>
                                      </p:cBhvr>
                                    </p:animRot>
                                  </p:childTnLst>
                                </p:cTn>
                              </p:par>
                              <p:par>
                                <p:cTn id="67" presetID="10" presetClass="entr" presetSubtype="0" fill="hold" nodeType="withEffect">
                                  <p:stCondLst>
                                    <p:cond delay="0"/>
                                  </p:stCondLst>
                                  <p:childTnLst>
                                    <p:set>
                                      <p:cBhvr>
                                        <p:cTn id="68" dur="1" fill="hold">
                                          <p:stCondLst>
                                            <p:cond delay="0"/>
                                          </p:stCondLst>
                                        </p:cTn>
                                        <p:tgtEl>
                                          <p:spTgt spid="828"/>
                                        </p:tgtEl>
                                        <p:attrNameLst>
                                          <p:attrName>style.visibility</p:attrName>
                                        </p:attrNameLst>
                                      </p:cBhvr>
                                      <p:to>
                                        <p:strVal val="visible"/>
                                      </p:to>
                                    </p:set>
                                    <p:animEffect transition="in" filter="fade">
                                      <p:cBhvr>
                                        <p:cTn id="69"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610692"/>
            <a:ext cx="7931145"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630879"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 Kinh độ, vĩ độ và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91883" y="1566895"/>
            <a:ext cx="6020792" cy="4808496"/>
          </a:xfrm>
          <a:prstGeom prst="rect">
            <a:avLst/>
          </a:prstGeom>
          <a:noFill/>
        </p:spPr>
        <p:txBody>
          <a:bodyPr wrap="square" rtlCol="0">
            <a:spAutoFit/>
          </a:bodyPr>
          <a:lstStyle/>
          <a:p>
            <a:pPr algn="just">
              <a:lnSpc>
                <a:spcPct val="115000"/>
              </a:lnSpc>
              <a:spcAft>
                <a:spcPts val="1000"/>
              </a:spcAft>
            </a:pPr>
            <a:r>
              <a:rPr lang="en-US" sz="3600" b="1">
                <a:solidFill>
                  <a:srgbClr val="00B0F0"/>
                </a:solidFill>
                <a:latin typeface="Times New Roman"/>
                <a:ea typeface="Calibri"/>
                <a:cs typeface="Times New Roman"/>
              </a:rPr>
              <a:t>Quan sát hình 4 và đọc thông tin trong mục 2, em hãy:</a:t>
            </a:r>
            <a:endParaRPr lang="en-US" sz="2800">
              <a:solidFill>
                <a:srgbClr val="00B0F0"/>
              </a:solidFill>
              <a:latin typeface="Calibri"/>
              <a:ea typeface="Calibri"/>
              <a:cs typeface="Times New Roman"/>
            </a:endParaRPr>
          </a:p>
          <a:p>
            <a:pPr algn="just">
              <a:lnSpc>
                <a:spcPct val="115000"/>
              </a:lnSpc>
              <a:spcAft>
                <a:spcPts val="1000"/>
              </a:spcAft>
            </a:pPr>
            <a:r>
              <a:rPr lang="en-US" sz="3600" b="1">
                <a:solidFill>
                  <a:srgbClr val="00B0F0"/>
                </a:solidFill>
                <a:latin typeface="Times New Roman"/>
                <a:ea typeface="Calibri"/>
                <a:cs typeface="Times New Roman"/>
              </a:rPr>
              <a:t>1. Nêu khái niệm: kinh độ, vĩ độ, tọa độ địa lí của một điểm.</a:t>
            </a:r>
            <a:endParaRPr lang="en-US" sz="2800">
              <a:solidFill>
                <a:srgbClr val="00B0F0"/>
              </a:solidFill>
              <a:latin typeface="Calibri"/>
              <a:ea typeface="Calibri"/>
              <a:cs typeface="Times New Roman"/>
            </a:endParaRPr>
          </a:p>
          <a:p>
            <a:pPr algn="just">
              <a:lnSpc>
                <a:spcPct val="115000"/>
              </a:lnSpc>
              <a:spcAft>
                <a:spcPts val="1000"/>
              </a:spcAft>
            </a:pPr>
            <a:r>
              <a:rPr lang="en-US" sz="3600" b="1">
                <a:solidFill>
                  <a:srgbClr val="00B0F0"/>
                </a:solidFill>
                <a:latin typeface="Times New Roman"/>
                <a:ea typeface="Calibri"/>
                <a:cs typeface="Times New Roman"/>
              </a:rPr>
              <a:t>2. Xác định tọa độ địa lí của các điểm A, B, C trên hình 4</a:t>
            </a:r>
            <a:endParaRPr lang="en-US" sz="2800">
              <a:solidFill>
                <a:srgbClr val="00B0F0"/>
              </a:solidFill>
              <a:effectLst/>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071" y="1328890"/>
            <a:ext cx="5239345" cy="51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6"/>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cxnSp>
        <p:nvCxnSpPr>
          <p:cNvPr id="724" name="Google Shape;724;p16"/>
          <p:cNvCxnSpPr/>
          <p:nvPr/>
        </p:nvCxnSpPr>
        <p:spPr>
          <a:xfrm>
            <a:off x="169844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5" name="Google Shape;725;p16"/>
          <p:cNvCxnSpPr/>
          <p:nvPr/>
        </p:nvCxnSpPr>
        <p:spPr>
          <a:xfrm>
            <a:off x="3216126"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6" name="Google Shape;726;p16"/>
          <p:cNvCxnSpPr/>
          <p:nvPr/>
        </p:nvCxnSpPr>
        <p:spPr>
          <a:xfrm>
            <a:off x="4020681"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7" name="Google Shape;727;p16"/>
          <p:cNvCxnSpPr/>
          <p:nvPr/>
        </p:nvCxnSpPr>
        <p:spPr>
          <a:xfrm>
            <a:off x="542865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8" name="Google Shape;728;p16"/>
          <p:cNvCxnSpPr/>
          <p:nvPr/>
        </p:nvCxnSpPr>
        <p:spPr>
          <a:xfrm>
            <a:off x="1003600"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9" name="Google Shape;729;p16"/>
          <p:cNvCxnSpPr/>
          <p:nvPr/>
        </p:nvCxnSpPr>
        <p:spPr>
          <a:xfrm>
            <a:off x="4678954"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0" name="Google Shape;730;p16"/>
          <p:cNvCxnSpPr/>
          <p:nvPr/>
        </p:nvCxnSpPr>
        <p:spPr>
          <a:xfrm>
            <a:off x="748234" y="2253283"/>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1" name="Google Shape;731;p16"/>
          <p:cNvCxnSpPr/>
          <p:nvPr/>
        </p:nvCxnSpPr>
        <p:spPr>
          <a:xfrm>
            <a:off x="729634" y="2974704"/>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2" name="Google Shape;732;p16"/>
          <p:cNvCxnSpPr/>
          <p:nvPr/>
        </p:nvCxnSpPr>
        <p:spPr>
          <a:xfrm>
            <a:off x="729634" y="371562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3" name="Google Shape;733;p16"/>
          <p:cNvCxnSpPr/>
          <p:nvPr/>
        </p:nvCxnSpPr>
        <p:spPr>
          <a:xfrm>
            <a:off x="729634" y="5236455"/>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4" name="Google Shape;734;p16"/>
          <p:cNvCxnSpPr/>
          <p:nvPr/>
        </p:nvCxnSpPr>
        <p:spPr>
          <a:xfrm>
            <a:off x="748234" y="599687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5" name="Google Shape;735;p16"/>
          <p:cNvCxnSpPr/>
          <p:nvPr/>
        </p:nvCxnSpPr>
        <p:spPr>
          <a:xfrm>
            <a:off x="2411157"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6" name="Google Shape;736;p16"/>
          <p:cNvCxnSpPr/>
          <p:nvPr/>
        </p:nvCxnSpPr>
        <p:spPr>
          <a:xfrm>
            <a:off x="729634" y="4515034"/>
            <a:ext cx="4972984" cy="0"/>
          </a:xfrm>
          <a:prstGeom prst="straightConnector1">
            <a:avLst/>
          </a:prstGeom>
          <a:noFill/>
          <a:ln w="28575" cap="flat" cmpd="sng">
            <a:solidFill>
              <a:srgbClr val="FF0000"/>
            </a:solidFill>
            <a:prstDash val="solid"/>
            <a:miter lim="800000"/>
            <a:headEnd type="none" w="sm" len="sm"/>
            <a:tailEnd type="none" w="sm" len="sm"/>
          </a:ln>
        </p:spPr>
      </p:cxnSp>
      <p:sp>
        <p:nvSpPr>
          <p:cNvPr id="737" name="Google Shape;737;p16"/>
          <p:cNvSpPr/>
          <p:nvPr/>
        </p:nvSpPr>
        <p:spPr>
          <a:xfrm>
            <a:off x="4292287" y="4049701"/>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strike="noStrike" cap="none">
                <a:solidFill>
                  <a:srgbClr val="0000FF"/>
                </a:solidFill>
                <a:latin typeface="Arial"/>
                <a:ea typeface="Arial"/>
                <a:cs typeface="Arial"/>
                <a:sym typeface="Arial"/>
              </a:rPr>
              <a:t>Xích đạo</a:t>
            </a:r>
            <a:endParaRPr sz="2400" b="1" i="0" u="none" strike="noStrike" cap="none">
              <a:solidFill>
                <a:srgbClr val="0000FF"/>
              </a:solidFill>
              <a:latin typeface="Arial"/>
              <a:ea typeface="Arial"/>
              <a:cs typeface="Arial"/>
              <a:sym typeface="Arial"/>
            </a:endParaRPr>
          </a:p>
        </p:txBody>
      </p:sp>
      <p:sp>
        <p:nvSpPr>
          <p:cNvPr id="738" name="Google Shape;738;p16"/>
          <p:cNvSpPr/>
          <p:nvPr/>
        </p:nvSpPr>
        <p:spPr>
          <a:xfrm>
            <a:off x="2630218" y="743509"/>
            <a:ext cx="120047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600"/>
              <a:buFont typeface="Arial"/>
              <a:buNone/>
            </a:pPr>
            <a:r>
              <a:rPr lang="en-US" sz="1600" b="1" i="0" u="none" strike="noStrike" cap="none">
                <a:solidFill>
                  <a:srgbClr val="0000FF"/>
                </a:solidFill>
                <a:latin typeface="Arial"/>
                <a:ea typeface="Arial"/>
                <a:cs typeface="Arial"/>
                <a:sym typeface="Arial"/>
              </a:rPr>
              <a:t>Kinh tuyến gốc</a:t>
            </a:r>
            <a:endParaRPr sz="1600" b="1" i="0" u="none" strike="noStrike" cap="none">
              <a:solidFill>
                <a:srgbClr val="0000FF"/>
              </a:solidFill>
              <a:latin typeface="Arial"/>
              <a:ea typeface="Arial"/>
              <a:cs typeface="Arial"/>
              <a:sym typeface="Arial"/>
            </a:endParaRPr>
          </a:p>
        </p:txBody>
      </p:sp>
      <p:sp>
        <p:nvSpPr>
          <p:cNvPr id="739" name="Google Shape;739;p16"/>
          <p:cNvSpPr/>
          <p:nvPr/>
        </p:nvSpPr>
        <p:spPr>
          <a:xfrm>
            <a:off x="2828352" y="110780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0" name="Google Shape;740;p16"/>
          <p:cNvSpPr/>
          <p:nvPr/>
        </p:nvSpPr>
        <p:spPr>
          <a:xfrm>
            <a:off x="278493" y="406551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1" name="Google Shape;741;p16"/>
          <p:cNvSpPr/>
          <p:nvPr/>
        </p:nvSpPr>
        <p:spPr>
          <a:xfrm>
            <a:off x="3735182" y="110197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2" name="Google Shape;742;p16"/>
          <p:cNvSpPr/>
          <p:nvPr/>
        </p:nvSpPr>
        <p:spPr>
          <a:xfrm>
            <a:off x="4405378" y="1120867"/>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3" name="Google Shape;743;p16"/>
          <p:cNvSpPr/>
          <p:nvPr/>
        </p:nvSpPr>
        <p:spPr>
          <a:xfrm>
            <a:off x="5152819" y="107814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30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4" name="Google Shape;744;p16"/>
          <p:cNvSpPr/>
          <p:nvPr/>
        </p:nvSpPr>
        <p:spPr>
          <a:xfrm>
            <a:off x="2147204" y="1127061"/>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5" name="Google Shape;745;p16"/>
          <p:cNvSpPr/>
          <p:nvPr/>
        </p:nvSpPr>
        <p:spPr>
          <a:xfrm>
            <a:off x="1394349" y="1100012"/>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6" name="Google Shape;746;p16"/>
          <p:cNvSpPr/>
          <p:nvPr/>
        </p:nvSpPr>
        <p:spPr>
          <a:xfrm>
            <a:off x="704009" y="1096565"/>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30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7" name="Google Shape;747;p16"/>
          <p:cNvSpPr/>
          <p:nvPr/>
        </p:nvSpPr>
        <p:spPr>
          <a:xfrm>
            <a:off x="5611228" y="1915994"/>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30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8" name="Google Shape;748;p16"/>
          <p:cNvSpPr/>
          <p:nvPr/>
        </p:nvSpPr>
        <p:spPr>
          <a:xfrm>
            <a:off x="5579845" y="264876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9" name="Google Shape;749;p16"/>
          <p:cNvSpPr/>
          <p:nvPr/>
        </p:nvSpPr>
        <p:spPr>
          <a:xfrm>
            <a:off x="5592628" y="3378866"/>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50" name="Google Shape;750;p16"/>
          <p:cNvSpPr/>
          <p:nvPr/>
        </p:nvSpPr>
        <p:spPr>
          <a:xfrm>
            <a:off x="5672117" y="4877140"/>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51" name="Google Shape;751;p16"/>
          <p:cNvSpPr/>
          <p:nvPr/>
        </p:nvSpPr>
        <p:spPr>
          <a:xfrm>
            <a:off x="5595434" y="568252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52" name="Google Shape;752;p16"/>
          <p:cNvSpPr/>
          <p:nvPr/>
        </p:nvSpPr>
        <p:spPr>
          <a:xfrm>
            <a:off x="1543159" y="3508952"/>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16"/>
          <p:cNvSpPr/>
          <p:nvPr/>
        </p:nvSpPr>
        <p:spPr>
          <a:xfrm>
            <a:off x="1661873" y="3142378"/>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Arial"/>
              <a:buNone/>
            </a:pPr>
            <a:r>
              <a:rPr lang="en-US" sz="3600" b="1" i="0" u="none" strike="noStrike" cap="none">
                <a:solidFill>
                  <a:srgbClr val="0000FF"/>
                </a:solidFill>
                <a:latin typeface="Arial"/>
                <a:ea typeface="Arial"/>
                <a:cs typeface="Arial"/>
                <a:sym typeface="Arial"/>
              </a:rPr>
              <a:t>A</a:t>
            </a:r>
            <a:endParaRPr sz="3600" b="1" i="0" u="none" strike="noStrike" cap="none">
              <a:solidFill>
                <a:srgbClr val="0000FF"/>
              </a:solidFill>
              <a:latin typeface="Arial"/>
              <a:ea typeface="Arial"/>
              <a:cs typeface="Arial"/>
              <a:sym typeface="Arial"/>
            </a:endParaRPr>
          </a:p>
        </p:txBody>
      </p:sp>
      <p:sp>
        <p:nvSpPr>
          <p:cNvPr id="754" name="Google Shape;754;p16"/>
          <p:cNvSpPr/>
          <p:nvPr/>
        </p:nvSpPr>
        <p:spPr>
          <a:xfrm>
            <a:off x="14182481" y="1372194"/>
            <a:ext cx="355041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800"/>
              <a:buFont typeface="Arial"/>
              <a:buNone/>
            </a:pPr>
            <a:r>
              <a:rPr lang="en-US" sz="2800" b="1">
                <a:solidFill>
                  <a:srgbClr val="0000FF"/>
                </a:solidFill>
                <a:latin typeface="Arial"/>
                <a:ea typeface="Arial"/>
                <a:cs typeface="Arial"/>
                <a:sym typeface="Arial"/>
              </a:rPr>
              <a:t>Tọa độ địa lí điểm A</a:t>
            </a:r>
            <a:endParaRPr sz="2800" b="1" i="0" u="none" strike="noStrike" cap="none">
              <a:solidFill>
                <a:srgbClr val="0000FF"/>
              </a:solidFill>
              <a:latin typeface="Arial"/>
              <a:ea typeface="Arial"/>
              <a:cs typeface="Arial"/>
              <a:sym typeface="Arial"/>
            </a:endParaRPr>
          </a:p>
        </p:txBody>
      </p:sp>
      <p:sp>
        <p:nvSpPr>
          <p:cNvPr id="755" name="Google Shape;755;p16"/>
          <p:cNvSpPr/>
          <p:nvPr/>
        </p:nvSpPr>
        <p:spPr>
          <a:xfrm>
            <a:off x="12184619" y="832453"/>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800"/>
              <a:buFont typeface="Arial"/>
              <a:buNone/>
            </a:pPr>
            <a:r>
              <a:rPr lang="en-US" sz="2800" b="1">
                <a:solidFill>
                  <a:srgbClr val="0000FF"/>
                </a:solidFill>
                <a:latin typeface="Arial"/>
                <a:ea typeface="Arial"/>
                <a:cs typeface="Arial"/>
                <a:sym typeface="Arial"/>
              </a:rPr>
              <a:t>Kinh độ:</a:t>
            </a:r>
            <a:endParaRPr sz="2800" b="1" i="0" u="none" strike="noStrike" cap="none">
              <a:solidFill>
                <a:srgbClr val="0000FF"/>
              </a:solidFill>
              <a:latin typeface="Arial"/>
              <a:ea typeface="Arial"/>
              <a:cs typeface="Arial"/>
              <a:sym typeface="Arial"/>
            </a:endParaRPr>
          </a:p>
        </p:txBody>
      </p:sp>
      <p:sp>
        <p:nvSpPr>
          <p:cNvPr id="756" name="Google Shape;756;p16"/>
          <p:cNvSpPr/>
          <p:nvPr/>
        </p:nvSpPr>
        <p:spPr>
          <a:xfrm>
            <a:off x="12219719" y="1946610"/>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800"/>
              <a:buFont typeface="Arial"/>
              <a:buNone/>
            </a:pPr>
            <a:r>
              <a:rPr lang="en-US" sz="2800" b="1">
                <a:solidFill>
                  <a:srgbClr val="0000FF"/>
                </a:solidFill>
                <a:latin typeface="Arial"/>
                <a:ea typeface="Arial"/>
                <a:cs typeface="Arial"/>
                <a:sym typeface="Arial"/>
              </a:rPr>
              <a:t>Vĩ độ:</a:t>
            </a:r>
            <a:endParaRPr sz="2800" b="1" i="0" u="none" strike="noStrike" cap="none">
              <a:solidFill>
                <a:srgbClr val="0000FF"/>
              </a:solidFill>
              <a:latin typeface="Arial"/>
              <a:ea typeface="Arial"/>
              <a:cs typeface="Arial"/>
              <a:sym typeface="Arial"/>
            </a:endParaRPr>
          </a:p>
        </p:txBody>
      </p:sp>
      <p:sp>
        <p:nvSpPr>
          <p:cNvPr id="757" name="Google Shape;757;p16"/>
          <p:cNvSpPr/>
          <p:nvPr/>
        </p:nvSpPr>
        <p:spPr>
          <a:xfrm>
            <a:off x="13962897" y="1040734"/>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16"/>
          <p:cNvSpPr/>
          <p:nvPr/>
        </p:nvSpPr>
        <p:spPr>
          <a:xfrm>
            <a:off x="14008627" y="962653"/>
            <a:ext cx="3957966"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FF"/>
              </a:buClr>
              <a:buSzPts val="2800"/>
              <a:buFont typeface="Arial"/>
              <a:buNone/>
            </a:pPr>
            <a:r>
              <a:rPr lang="en-US" sz="2800">
                <a:solidFill>
                  <a:srgbClr val="0000FF"/>
                </a:solidFill>
                <a:latin typeface="Arial"/>
                <a:ea typeface="Arial"/>
                <a:cs typeface="Arial"/>
                <a:sym typeface="Arial"/>
              </a:rPr>
              <a:t>Là khoảng cách từ điểm đó đến đường kinh tuyến gốc</a:t>
            </a:r>
            <a:endParaRPr sz="2800" i="0" u="none" strike="noStrike" cap="none">
              <a:solidFill>
                <a:srgbClr val="0000FF"/>
              </a:solidFill>
              <a:latin typeface="Arial"/>
              <a:ea typeface="Arial"/>
              <a:cs typeface="Arial"/>
              <a:sym typeface="Arial"/>
            </a:endParaRPr>
          </a:p>
        </p:txBody>
      </p:sp>
      <p:sp>
        <p:nvSpPr>
          <p:cNvPr id="759" name="Google Shape;759;p16"/>
          <p:cNvSpPr/>
          <p:nvPr/>
        </p:nvSpPr>
        <p:spPr>
          <a:xfrm>
            <a:off x="13925775" y="2248622"/>
            <a:ext cx="4123670"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FF"/>
              </a:buClr>
              <a:buSzPts val="2800"/>
              <a:buFont typeface="Arial"/>
              <a:buNone/>
            </a:pPr>
            <a:r>
              <a:rPr lang="en-US" sz="2800">
                <a:solidFill>
                  <a:srgbClr val="0000FF"/>
                </a:solidFill>
                <a:latin typeface="Arial"/>
                <a:ea typeface="Arial"/>
                <a:cs typeface="Arial"/>
                <a:sym typeface="Arial"/>
              </a:rPr>
              <a:t>Là khoảng cách từ điểm đó đến đường vĩ tuyến gốc</a:t>
            </a:r>
            <a:endParaRPr sz="2800" i="0" u="none" strike="noStrike" cap="none">
              <a:solidFill>
                <a:srgbClr val="0000FF"/>
              </a:solidFill>
              <a:latin typeface="Arial"/>
              <a:ea typeface="Arial"/>
              <a:cs typeface="Arial"/>
              <a:sym typeface="Arial"/>
            </a:endParaRPr>
          </a:p>
        </p:txBody>
      </p:sp>
      <p:sp>
        <p:nvSpPr>
          <p:cNvPr id="760" name="Google Shape;760;p16"/>
          <p:cNvSpPr/>
          <p:nvPr/>
        </p:nvSpPr>
        <p:spPr>
          <a:xfrm>
            <a:off x="6341939" y="7124409"/>
            <a:ext cx="303289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A = (vĩ độ, kinh độ)</a:t>
            </a:r>
            <a:endParaRPr sz="2800" b="1" i="0" u="none" strike="noStrike" cap="none">
              <a:solidFill>
                <a:srgbClr val="0070C0"/>
              </a:solidFill>
              <a:latin typeface="Arial"/>
              <a:ea typeface="Arial"/>
              <a:cs typeface="Arial"/>
              <a:sym typeface="Arial"/>
            </a:endParaRPr>
          </a:p>
        </p:txBody>
      </p:sp>
      <p:sp>
        <p:nvSpPr>
          <p:cNvPr id="761" name="Google Shape;761;p16"/>
          <p:cNvSpPr/>
          <p:nvPr/>
        </p:nvSpPr>
        <p:spPr>
          <a:xfrm rot="10800000">
            <a:off x="7032893" y="7860303"/>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762" name="Google Shape;762;p16"/>
          <p:cNvSpPr/>
          <p:nvPr/>
        </p:nvSpPr>
        <p:spPr>
          <a:xfrm>
            <a:off x="6272338" y="8239925"/>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A</a:t>
            </a:r>
            <a:endParaRPr sz="2800" b="1" i="0" u="none" strike="noStrike" cap="none">
              <a:solidFill>
                <a:srgbClr val="0070C0"/>
              </a:solidFill>
              <a:latin typeface="Arial"/>
              <a:ea typeface="Arial"/>
              <a:cs typeface="Arial"/>
              <a:sym typeface="Arial"/>
            </a:endParaRPr>
          </a:p>
        </p:txBody>
      </p:sp>
      <p:sp>
        <p:nvSpPr>
          <p:cNvPr id="763" name="Google Shape;763;p16"/>
          <p:cNvSpPr/>
          <p:nvPr/>
        </p:nvSpPr>
        <p:spPr>
          <a:xfrm>
            <a:off x="7032892" y="7658905"/>
            <a:ext cx="13838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Vĩ độ</a:t>
            </a:r>
            <a:endParaRPr sz="2800" b="1" i="0" u="none" strike="noStrike" cap="none">
              <a:solidFill>
                <a:srgbClr val="0070C0"/>
              </a:solidFill>
              <a:latin typeface="Arial"/>
              <a:ea typeface="Arial"/>
              <a:cs typeface="Arial"/>
              <a:sym typeface="Arial"/>
            </a:endParaRPr>
          </a:p>
        </p:txBody>
      </p:sp>
      <p:sp>
        <p:nvSpPr>
          <p:cNvPr id="764" name="Google Shape;764;p16"/>
          <p:cNvSpPr/>
          <p:nvPr/>
        </p:nvSpPr>
        <p:spPr>
          <a:xfrm>
            <a:off x="7079037" y="8841608"/>
            <a:ext cx="1886145"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Kinh  độ</a:t>
            </a:r>
            <a:endParaRPr sz="2800" b="1" i="0" u="none" strike="noStrike" cap="none">
              <a:solidFill>
                <a:srgbClr val="0070C0"/>
              </a:solidFill>
              <a:latin typeface="Arial"/>
              <a:ea typeface="Arial"/>
              <a:cs typeface="Arial"/>
              <a:sym typeface="Arial"/>
            </a:endParaRPr>
          </a:p>
        </p:txBody>
      </p:sp>
      <p:sp>
        <p:nvSpPr>
          <p:cNvPr id="765" name="Google Shape;765;p16"/>
          <p:cNvSpPr/>
          <p:nvPr/>
        </p:nvSpPr>
        <p:spPr>
          <a:xfrm>
            <a:off x="6507249" y="2303348"/>
            <a:ext cx="364795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70C0"/>
                </a:solidFill>
                <a:latin typeface="Arial"/>
                <a:ea typeface="Arial"/>
                <a:cs typeface="Arial"/>
                <a:sym typeface="Arial"/>
              </a:rPr>
              <a:t>A = (</a:t>
            </a:r>
            <a:r>
              <a:rPr lang="en-US" sz="2800" b="1">
                <a:solidFill>
                  <a:srgbClr val="0070C0"/>
                </a:solidFill>
                <a:latin typeface="Times New Roman"/>
                <a:ea typeface="Times New Roman"/>
                <a:cs typeface="Times New Roman"/>
                <a:sym typeface="Times New Roman"/>
              </a:rPr>
              <a:t>10</a:t>
            </a:r>
            <a:r>
              <a:rPr lang="en-US" sz="2800" b="1"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B, </a:t>
            </a:r>
            <a:r>
              <a:rPr lang="en-US" sz="2800" b="1">
                <a:solidFill>
                  <a:srgbClr val="0070C0"/>
                </a:solidFill>
                <a:latin typeface="Times New Roman"/>
                <a:ea typeface="Times New Roman"/>
                <a:cs typeface="Times New Roman"/>
                <a:sym typeface="Times New Roman"/>
              </a:rPr>
              <a:t>20</a:t>
            </a:r>
            <a:r>
              <a:rPr lang="en-US" sz="2800" b="1"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T) hay</a:t>
            </a:r>
            <a:endParaRPr sz="2800" b="1" i="0" u="none" strike="noStrike" cap="none">
              <a:solidFill>
                <a:srgbClr val="0070C0"/>
              </a:solidFill>
              <a:latin typeface="Arial"/>
              <a:ea typeface="Arial"/>
              <a:cs typeface="Arial"/>
              <a:sym typeface="Arial"/>
            </a:endParaRPr>
          </a:p>
        </p:txBody>
      </p:sp>
      <p:sp>
        <p:nvSpPr>
          <p:cNvPr id="766" name="Google Shape;766;p16"/>
          <p:cNvSpPr/>
          <p:nvPr/>
        </p:nvSpPr>
        <p:spPr>
          <a:xfrm>
            <a:off x="6827533" y="1243374"/>
            <a:ext cx="414698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800"/>
              <a:buFont typeface="Arial"/>
              <a:buNone/>
            </a:pPr>
            <a:r>
              <a:rPr lang="en-US" sz="2800" b="1">
                <a:solidFill>
                  <a:srgbClr val="0000FF"/>
                </a:solidFill>
                <a:highlight>
                  <a:srgbClr val="FFFF00"/>
                </a:highlight>
                <a:latin typeface="Arial"/>
                <a:ea typeface="Arial"/>
                <a:cs typeface="Arial"/>
                <a:sym typeface="Arial"/>
              </a:rPr>
              <a:t>Tọa độ địa lí của điểm A</a:t>
            </a:r>
            <a:endParaRPr sz="2800" b="1" i="0" u="none" strike="noStrike" cap="none">
              <a:solidFill>
                <a:srgbClr val="0000FF"/>
              </a:solidFill>
              <a:highlight>
                <a:srgbClr val="FFFF00"/>
              </a:highlight>
              <a:latin typeface="Arial"/>
              <a:ea typeface="Arial"/>
              <a:cs typeface="Arial"/>
              <a:sym typeface="Arial"/>
            </a:endParaRPr>
          </a:p>
        </p:txBody>
      </p:sp>
      <p:grpSp>
        <p:nvGrpSpPr>
          <p:cNvPr id="767" name="Google Shape;767;p16"/>
          <p:cNvGrpSpPr/>
          <p:nvPr/>
        </p:nvGrpSpPr>
        <p:grpSpPr>
          <a:xfrm>
            <a:off x="9929157" y="1777870"/>
            <a:ext cx="1967458" cy="1784010"/>
            <a:chOff x="7237207" y="2556849"/>
            <a:chExt cx="1967458" cy="1784010"/>
          </a:xfrm>
        </p:grpSpPr>
        <p:sp>
          <p:nvSpPr>
            <p:cNvPr id="768" name="Google Shape;768;p16"/>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A</a:t>
              </a:r>
              <a:endParaRPr sz="2800" b="1" i="0" u="none" strike="noStrike" cap="none">
                <a:solidFill>
                  <a:srgbClr val="0070C0"/>
                </a:solidFill>
                <a:latin typeface="Arial"/>
                <a:ea typeface="Arial"/>
                <a:cs typeface="Arial"/>
                <a:sym typeface="Arial"/>
              </a:endParaRPr>
            </a:p>
          </p:txBody>
        </p:sp>
        <p:sp>
          <p:nvSpPr>
            <p:cNvPr id="769" name="Google Shape;769;p16"/>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770" name="Google Shape;770;p16"/>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70C0"/>
                  </a:solidFill>
                  <a:latin typeface="Times New Roman"/>
                  <a:ea typeface="Times New Roman"/>
                  <a:cs typeface="Times New Roman"/>
                  <a:sym typeface="Times New Roman"/>
                </a:rPr>
                <a:t>10</a:t>
              </a:r>
              <a:r>
                <a:rPr lang="en-US" sz="2800" b="1" i="0" u="none" strike="noStrike" cap="none" baseline="30000">
                  <a:solidFill>
                    <a:srgbClr val="0070C0"/>
                  </a:solidFill>
                  <a:latin typeface="Times New Roman"/>
                  <a:ea typeface="Times New Roman"/>
                  <a:cs typeface="Times New Roman"/>
                  <a:sym typeface="Times New Roman"/>
                </a:rPr>
                <a:t>o</a:t>
              </a:r>
              <a:r>
                <a:rPr lang="en-US" sz="2800" b="1" i="0" u="none" strike="noStrike" cap="none">
                  <a:solidFill>
                    <a:srgbClr val="0070C0"/>
                  </a:solidFill>
                  <a:latin typeface="Arial"/>
                  <a:ea typeface="Arial"/>
                  <a:cs typeface="Arial"/>
                  <a:sym typeface="Arial"/>
                </a:rPr>
                <a:t>B</a:t>
              </a:r>
              <a:endParaRPr sz="1800">
                <a:solidFill>
                  <a:schemeClr val="dk1"/>
                </a:solidFill>
                <a:latin typeface="Calibri"/>
                <a:ea typeface="Calibri"/>
                <a:cs typeface="Calibri"/>
                <a:sym typeface="Calibri"/>
              </a:endParaRPr>
            </a:p>
          </p:txBody>
        </p:sp>
        <p:sp>
          <p:nvSpPr>
            <p:cNvPr id="771" name="Google Shape;771;p16"/>
            <p:cNvSpPr txBox="1"/>
            <p:nvPr/>
          </p:nvSpPr>
          <p:spPr>
            <a:xfrm>
              <a:off x="8065492" y="3817639"/>
              <a:ext cx="10065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70C0"/>
                  </a:solidFill>
                  <a:latin typeface="Times New Roman"/>
                  <a:ea typeface="Times New Roman"/>
                  <a:cs typeface="Times New Roman"/>
                  <a:sym typeface="Times New Roman"/>
                </a:rPr>
                <a:t>20</a:t>
              </a:r>
              <a:r>
                <a:rPr lang="en-US" sz="2800" b="1" i="0" u="none" strike="noStrike" cap="none" baseline="30000">
                  <a:solidFill>
                    <a:srgbClr val="0070C0"/>
                  </a:solidFill>
                  <a:latin typeface="Times New Roman"/>
                  <a:ea typeface="Times New Roman"/>
                  <a:cs typeface="Times New Roman"/>
                  <a:sym typeface="Times New Roman"/>
                </a:rPr>
                <a:t>o</a:t>
              </a:r>
              <a:r>
                <a:rPr lang="en-US" sz="2800" b="1" i="0" u="none" strike="noStrike" cap="none">
                  <a:solidFill>
                    <a:srgbClr val="0070C0"/>
                  </a:solidFill>
                  <a:latin typeface="Arial"/>
                  <a:ea typeface="Arial"/>
                  <a:cs typeface="Arial"/>
                  <a:sym typeface="Arial"/>
                </a:rPr>
                <a:t>T</a:t>
              </a:r>
              <a:endParaRPr sz="1800">
                <a:solidFill>
                  <a:schemeClr val="dk1"/>
                </a:solidFill>
                <a:latin typeface="Calibri"/>
                <a:ea typeface="Calibri"/>
                <a:cs typeface="Calibri"/>
                <a:sym typeface="Calibri"/>
              </a:endParaRPr>
            </a:p>
          </p:txBody>
        </p:sp>
      </p:grpSp>
      <p:sp>
        <p:nvSpPr>
          <p:cNvPr id="772" name="Google Shape;772;p16"/>
          <p:cNvSpPr/>
          <p:nvPr/>
        </p:nvSpPr>
        <p:spPr>
          <a:xfrm>
            <a:off x="3877547" y="5031027"/>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16"/>
          <p:cNvSpPr/>
          <p:nvPr/>
        </p:nvSpPr>
        <p:spPr>
          <a:xfrm>
            <a:off x="3996261" y="4664453"/>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Arial"/>
              <a:buNone/>
            </a:pPr>
            <a:r>
              <a:rPr lang="en-US" sz="3600" b="1" i="0" u="none" strike="noStrike" cap="none">
                <a:solidFill>
                  <a:srgbClr val="0000FF"/>
                </a:solidFill>
                <a:latin typeface="Arial"/>
                <a:ea typeface="Arial"/>
                <a:cs typeface="Arial"/>
                <a:sym typeface="Arial"/>
              </a:rPr>
              <a:t>B</a:t>
            </a:r>
            <a:endParaRPr sz="3600" b="1" i="0" u="none" strike="noStrike" cap="none">
              <a:solidFill>
                <a:srgbClr val="0000FF"/>
              </a:solidFill>
              <a:latin typeface="Arial"/>
              <a:ea typeface="Arial"/>
              <a:cs typeface="Arial"/>
              <a:sym typeface="Arial"/>
            </a:endParaRPr>
          </a:p>
        </p:txBody>
      </p:sp>
      <p:sp>
        <p:nvSpPr>
          <p:cNvPr id="774" name="Google Shape;774;p16"/>
          <p:cNvSpPr/>
          <p:nvPr/>
        </p:nvSpPr>
        <p:spPr>
          <a:xfrm>
            <a:off x="6506611" y="4428805"/>
            <a:ext cx="364795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70C0"/>
                </a:solidFill>
                <a:latin typeface="Arial"/>
                <a:ea typeface="Arial"/>
                <a:cs typeface="Arial"/>
                <a:sym typeface="Arial"/>
              </a:rPr>
              <a:t>B = (</a:t>
            </a:r>
            <a:r>
              <a:rPr lang="en-US" sz="2800" b="1">
                <a:solidFill>
                  <a:srgbClr val="0070C0"/>
                </a:solidFill>
                <a:latin typeface="Times New Roman"/>
                <a:ea typeface="Times New Roman"/>
                <a:cs typeface="Times New Roman"/>
                <a:sym typeface="Times New Roman"/>
              </a:rPr>
              <a:t>10</a:t>
            </a:r>
            <a:r>
              <a:rPr lang="en-US" sz="2800" b="1"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N, </a:t>
            </a:r>
            <a:r>
              <a:rPr lang="en-US" sz="2800" b="1">
                <a:solidFill>
                  <a:srgbClr val="0070C0"/>
                </a:solidFill>
                <a:latin typeface="Times New Roman"/>
                <a:ea typeface="Times New Roman"/>
                <a:cs typeface="Times New Roman"/>
                <a:sym typeface="Times New Roman"/>
              </a:rPr>
              <a:t>10</a:t>
            </a:r>
            <a:r>
              <a:rPr lang="en-US" sz="2800" b="1"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Đ) hay</a:t>
            </a:r>
            <a:endParaRPr sz="2800" b="1" i="0" u="none" strike="noStrike" cap="none">
              <a:solidFill>
                <a:srgbClr val="0070C0"/>
              </a:solidFill>
              <a:latin typeface="Arial"/>
              <a:ea typeface="Arial"/>
              <a:cs typeface="Arial"/>
              <a:sym typeface="Arial"/>
            </a:endParaRPr>
          </a:p>
        </p:txBody>
      </p:sp>
      <p:grpSp>
        <p:nvGrpSpPr>
          <p:cNvPr id="775" name="Google Shape;775;p16"/>
          <p:cNvGrpSpPr/>
          <p:nvPr/>
        </p:nvGrpSpPr>
        <p:grpSpPr>
          <a:xfrm>
            <a:off x="9928519" y="3903327"/>
            <a:ext cx="1967458" cy="1784010"/>
            <a:chOff x="7237207" y="2556849"/>
            <a:chExt cx="1967458" cy="1784010"/>
          </a:xfrm>
        </p:grpSpPr>
        <p:sp>
          <p:nvSpPr>
            <p:cNvPr id="776" name="Google Shape;776;p16"/>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i="0" u="none" strike="noStrike" cap="none">
                  <a:solidFill>
                    <a:srgbClr val="0070C0"/>
                  </a:solidFill>
                  <a:latin typeface="Arial"/>
                  <a:ea typeface="Arial"/>
                  <a:cs typeface="Arial"/>
                  <a:sym typeface="Arial"/>
                </a:rPr>
                <a:t>B</a:t>
              </a:r>
              <a:endParaRPr sz="2800" b="1" i="0" u="none" strike="noStrike" cap="none">
                <a:solidFill>
                  <a:srgbClr val="0070C0"/>
                </a:solidFill>
                <a:latin typeface="Arial"/>
                <a:ea typeface="Arial"/>
                <a:cs typeface="Arial"/>
                <a:sym typeface="Arial"/>
              </a:endParaRPr>
            </a:p>
          </p:txBody>
        </p:sp>
        <p:sp>
          <p:nvSpPr>
            <p:cNvPr id="777" name="Google Shape;777;p16"/>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778" name="Google Shape;778;p16"/>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70C0"/>
                  </a:solidFill>
                  <a:latin typeface="Times New Roman"/>
                  <a:ea typeface="Times New Roman"/>
                  <a:cs typeface="Times New Roman"/>
                  <a:sym typeface="Times New Roman"/>
                </a:rPr>
                <a:t>10</a:t>
              </a:r>
              <a:r>
                <a:rPr lang="en-US" sz="2800" b="1" i="0" u="none" strike="noStrike" cap="none"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N</a:t>
              </a:r>
              <a:endParaRPr sz="1800">
                <a:solidFill>
                  <a:schemeClr val="dk1"/>
                </a:solidFill>
                <a:latin typeface="Calibri"/>
                <a:ea typeface="Calibri"/>
                <a:cs typeface="Calibri"/>
                <a:sym typeface="Calibri"/>
              </a:endParaRPr>
            </a:p>
          </p:txBody>
        </p:sp>
        <p:sp>
          <p:nvSpPr>
            <p:cNvPr id="779" name="Google Shape;779;p16"/>
            <p:cNvSpPr txBox="1"/>
            <p:nvPr/>
          </p:nvSpPr>
          <p:spPr>
            <a:xfrm>
              <a:off x="8065492" y="3817639"/>
              <a:ext cx="10065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Times New Roman"/>
                  <a:ea typeface="Times New Roman"/>
                  <a:cs typeface="Times New Roman"/>
                  <a:sym typeface="Times New Roman"/>
                </a:rPr>
                <a:t>1</a:t>
              </a:r>
              <a:r>
                <a:rPr lang="en-US" sz="2800" b="1" i="0" u="none" strike="noStrike" cap="none">
                  <a:solidFill>
                    <a:srgbClr val="0070C0"/>
                  </a:solidFill>
                  <a:latin typeface="Times New Roman"/>
                  <a:ea typeface="Times New Roman"/>
                  <a:cs typeface="Times New Roman"/>
                  <a:sym typeface="Times New Roman"/>
                </a:rPr>
                <a:t>0</a:t>
              </a:r>
              <a:r>
                <a:rPr lang="en-US" sz="2800" b="1" i="0" u="none" strike="noStrike" cap="none" baseline="30000">
                  <a:solidFill>
                    <a:srgbClr val="0070C0"/>
                  </a:solidFill>
                  <a:latin typeface="Times New Roman"/>
                  <a:ea typeface="Times New Roman"/>
                  <a:cs typeface="Times New Roman"/>
                  <a:sym typeface="Times New Roman"/>
                </a:rPr>
                <a:t>o</a:t>
              </a:r>
              <a:r>
                <a:rPr lang="en-US" sz="2800" b="1">
                  <a:solidFill>
                    <a:srgbClr val="0070C0"/>
                  </a:solidFill>
                  <a:latin typeface="Arial"/>
                  <a:ea typeface="Arial"/>
                  <a:cs typeface="Arial"/>
                  <a:sym typeface="Arial"/>
                </a:rPr>
                <a:t>Đ</a:t>
              </a:r>
              <a:endParaRPr sz="1800">
                <a:solidFill>
                  <a:schemeClr val="dk1"/>
                </a:solidFill>
                <a:latin typeface="Calibri"/>
                <a:ea typeface="Calibri"/>
                <a:cs typeface="Calibri"/>
                <a:sym typeface="Calibri"/>
              </a:endParaRPr>
            </a:p>
          </p:txBody>
        </p:sp>
      </p:grpSp>
      <p:grpSp>
        <p:nvGrpSpPr>
          <p:cNvPr id="780" name="Google Shape;780;p16"/>
          <p:cNvGrpSpPr/>
          <p:nvPr/>
        </p:nvGrpSpPr>
        <p:grpSpPr>
          <a:xfrm>
            <a:off x="3207048" y="-113846"/>
            <a:ext cx="6698505" cy="806092"/>
            <a:chOff x="10108872" y="-806092"/>
            <a:chExt cx="6269290" cy="806092"/>
          </a:xfrm>
        </p:grpSpPr>
        <p:sp>
          <p:nvSpPr>
            <p:cNvPr id="781" name="Google Shape;781;p16"/>
            <p:cNvSpPr/>
            <p:nvPr/>
          </p:nvSpPr>
          <p:spPr>
            <a:xfrm>
              <a:off x="10343613" y="-795962"/>
              <a:ext cx="6034548" cy="795962"/>
            </a:xfrm>
            <a:prstGeom prst="roundRect">
              <a:avLst>
                <a:gd name="adj" fmla="val 50000"/>
              </a:avLst>
            </a:prstGeom>
            <a:solidFill>
              <a:srgbClr val="FFE89F"/>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16"/>
            <p:cNvSpPr txBox="1"/>
            <p:nvPr/>
          </p:nvSpPr>
          <p:spPr>
            <a:xfrm>
              <a:off x="10108872" y="-806092"/>
              <a:ext cx="6034549" cy="755207"/>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2060"/>
                </a:buClr>
                <a:buSzPts val="3600"/>
                <a:buFont typeface="Oswald Regular"/>
                <a:buNone/>
              </a:pPr>
              <a:r>
                <a:rPr lang="en-US" sz="3600" b="0" i="0" u="none" strike="noStrike" cap="none">
                  <a:solidFill>
                    <a:srgbClr val="002060"/>
                  </a:solidFill>
                  <a:latin typeface="Oswald Regular"/>
                  <a:ea typeface="Oswald Regular"/>
                  <a:cs typeface="Oswald Regular"/>
                  <a:sym typeface="Oswald Regular"/>
                </a:rPr>
                <a:t> 2. TỌA ĐỘ ĐỊA LÍ CỦA MỘT ĐIỂM</a:t>
              </a:r>
              <a:endParaRPr sz="3600" b="0" i="0" u="none" strike="noStrike" cap="none">
                <a:solidFill>
                  <a:srgbClr val="002060"/>
                </a:solidFill>
                <a:latin typeface="Oswald Regular"/>
                <a:ea typeface="Oswald Regular"/>
                <a:cs typeface="Oswald Regular"/>
                <a:sym typeface="Oswald Regular"/>
              </a:endParaRPr>
            </a:p>
          </p:txBody>
        </p:sp>
      </p:grpSp>
    </p:spTree>
    <p:extLst>
      <p:ext uri="{BB962C8B-B14F-4D97-AF65-F5344CB8AC3E}">
        <p14:creationId xmlns:p14="http://schemas.microsoft.com/office/powerpoint/2010/main" val="376979514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6"/>
                                        </p:tgtEl>
                                        <p:attrNameLst>
                                          <p:attrName>style.visibility</p:attrName>
                                        </p:attrNameLst>
                                      </p:cBhvr>
                                      <p:to>
                                        <p:strVal val="visible"/>
                                      </p:to>
                                    </p:set>
                                    <p:animEffect transition="in" filter="fade">
                                      <p:cBhvr>
                                        <p:cTn id="7" dur="500"/>
                                        <p:tgtEl>
                                          <p:spTgt spid="7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5"/>
                                        </p:tgtEl>
                                        <p:attrNameLst>
                                          <p:attrName>style.visibility</p:attrName>
                                        </p:attrNameLst>
                                      </p:cBhvr>
                                      <p:to>
                                        <p:strVal val="visible"/>
                                      </p:to>
                                    </p:set>
                                    <p:animEffect transition="in" filter="fade">
                                      <p:cBhvr>
                                        <p:cTn id="12" dur="500"/>
                                        <p:tgtEl>
                                          <p:spTgt spid="7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7"/>
                                        </p:tgtEl>
                                        <p:attrNameLst>
                                          <p:attrName>style.visibility</p:attrName>
                                        </p:attrNameLst>
                                      </p:cBhvr>
                                      <p:to>
                                        <p:strVal val="visible"/>
                                      </p:to>
                                    </p:set>
                                    <p:animEffect transition="in" filter="fade">
                                      <p:cBhvr>
                                        <p:cTn id="17" dur="500"/>
                                        <p:tgtEl>
                                          <p:spTgt spid="7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2"/>
                                        </p:tgtEl>
                                        <p:attrNameLst>
                                          <p:attrName>style.visibility</p:attrName>
                                        </p:attrNameLst>
                                      </p:cBhvr>
                                      <p:to>
                                        <p:strVal val="visible"/>
                                      </p:to>
                                    </p:set>
                                    <p:animEffect transition="in" filter="fade">
                                      <p:cBhvr>
                                        <p:cTn id="22" dur="500"/>
                                        <p:tgtEl>
                                          <p:spTgt spid="772"/>
                                        </p:tgtEl>
                                      </p:cBhvr>
                                    </p:animEffect>
                                  </p:childTnLst>
                                </p:cTn>
                              </p:par>
                              <p:par>
                                <p:cTn id="23" presetID="10" presetClass="entr" presetSubtype="0" fill="hold" nodeType="withEffect">
                                  <p:stCondLst>
                                    <p:cond delay="0"/>
                                  </p:stCondLst>
                                  <p:childTnLst>
                                    <p:set>
                                      <p:cBhvr>
                                        <p:cTn id="24" dur="1" fill="hold">
                                          <p:stCondLst>
                                            <p:cond delay="0"/>
                                          </p:stCondLst>
                                        </p:cTn>
                                        <p:tgtEl>
                                          <p:spTgt spid="773"/>
                                        </p:tgtEl>
                                        <p:attrNameLst>
                                          <p:attrName>style.visibility</p:attrName>
                                        </p:attrNameLst>
                                      </p:cBhvr>
                                      <p:to>
                                        <p:strVal val="visible"/>
                                      </p:to>
                                    </p:set>
                                    <p:animEffect transition="in" filter="fade">
                                      <p:cBhvr>
                                        <p:cTn id="25" dur="500"/>
                                        <p:tgtEl>
                                          <p:spTgt spid="7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74"/>
                                        </p:tgtEl>
                                        <p:attrNameLst>
                                          <p:attrName>style.visibility</p:attrName>
                                        </p:attrNameLst>
                                      </p:cBhvr>
                                      <p:to>
                                        <p:strVal val="visible"/>
                                      </p:to>
                                    </p:set>
                                    <p:animEffect transition="in" filter="fade">
                                      <p:cBhvr>
                                        <p:cTn id="30" dur="1000"/>
                                        <p:tgtEl>
                                          <p:spTgt spid="774"/>
                                        </p:tgtEl>
                                      </p:cBhvr>
                                    </p:animEffect>
                                  </p:childTnLst>
                                </p:cTn>
                              </p:par>
                              <p:par>
                                <p:cTn id="31" presetID="10" presetClass="entr" presetSubtype="0" fill="hold" nodeType="withEffect">
                                  <p:stCondLst>
                                    <p:cond delay="0"/>
                                  </p:stCondLst>
                                  <p:childTnLst>
                                    <p:set>
                                      <p:cBhvr>
                                        <p:cTn id="32" dur="1" fill="hold">
                                          <p:stCondLst>
                                            <p:cond delay="0"/>
                                          </p:stCondLst>
                                        </p:cTn>
                                        <p:tgtEl>
                                          <p:spTgt spid="775"/>
                                        </p:tgtEl>
                                        <p:attrNameLst>
                                          <p:attrName>style.visibility</p:attrName>
                                        </p:attrNameLst>
                                      </p:cBhvr>
                                      <p:to>
                                        <p:strVal val="visible"/>
                                      </p:to>
                                    </p:set>
                                    <p:animEffect transition="in" filter="fade">
                                      <p:cBhvr>
                                        <p:cTn id="33" dur="1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6"/>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cxnSp>
        <p:nvCxnSpPr>
          <p:cNvPr id="724" name="Google Shape;724;p16"/>
          <p:cNvCxnSpPr/>
          <p:nvPr/>
        </p:nvCxnSpPr>
        <p:spPr>
          <a:xfrm>
            <a:off x="169844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5" name="Google Shape;725;p16"/>
          <p:cNvCxnSpPr/>
          <p:nvPr/>
        </p:nvCxnSpPr>
        <p:spPr>
          <a:xfrm>
            <a:off x="3216126"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6" name="Google Shape;726;p16"/>
          <p:cNvCxnSpPr/>
          <p:nvPr/>
        </p:nvCxnSpPr>
        <p:spPr>
          <a:xfrm>
            <a:off x="4020681"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7" name="Google Shape;727;p16"/>
          <p:cNvCxnSpPr/>
          <p:nvPr/>
        </p:nvCxnSpPr>
        <p:spPr>
          <a:xfrm>
            <a:off x="542865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8" name="Google Shape;728;p16"/>
          <p:cNvCxnSpPr/>
          <p:nvPr/>
        </p:nvCxnSpPr>
        <p:spPr>
          <a:xfrm>
            <a:off x="1003600"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9" name="Google Shape;729;p16"/>
          <p:cNvCxnSpPr/>
          <p:nvPr/>
        </p:nvCxnSpPr>
        <p:spPr>
          <a:xfrm>
            <a:off x="4678954"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0" name="Google Shape;730;p16"/>
          <p:cNvCxnSpPr/>
          <p:nvPr/>
        </p:nvCxnSpPr>
        <p:spPr>
          <a:xfrm>
            <a:off x="748234" y="2253283"/>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1" name="Google Shape;731;p16"/>
          <p:cNvCxnSpPr/>
          <p:nvPr/>
        </p:nvCxnSpPr>
        <p:spPr>
          <a:xfrm>
            <a:off x="729634" y="2974704"/>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2" name="Google Shape;732;p16"/>
          <p:cNvCxnSpPr/>
          <p:nvPr/>
        </p:nvCxnSpPr>
        <p:spPr>
          <a:xfrm>
            <a:off x="729634" y="371562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3" name="Google Shape;733;p16"/>
          <p:cNvCxnSpPr/>
          <p:nvPr/>
        </p:nvCxnSpPr>
        <p:spPr>
          <a:xfrm>
            <a:off x="729634" y="5236455"/>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4" name="Google Shape;734;p16"/>
          <p:cNvCxnSpPr/>
          <p:nvPr/>
        </p:nvCxnSpPr>
        <p:spPr>
          <a:xfrm>
            <a:off x="748234" y="599687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5" name="Google Shape;735;p16"/>
          <p:cNvCxnSpPr/>
          <p:nvPr/>
        </p:nvCxnSpPr>
        <p:spPr>
          <a:xfrm>
            <a:off x="2411157"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6" name="Google Shape;736;p16"/>
          <p:cNvCxnSpPr/>
          <p:nvPr/>
        </p:nvCxnSpPr>
        <p:spPr>
          <a:xfrm>
            <a:off x="729634" y="4515034"/>
            <a:ext cx="4972984" cy="0"/>
          </a:xfrm>
          <a:prstGeom prst="straightConnector1">
            <a:avLst/>
          </a:prstGeom>
          <a:noFill/>
          <a:ln w="28575" cap="flat" cmpd="sng">
            <a:solidFill>
              <a:srgbClr val="FF0000"/>
            </a:solidFill>
            <a:prstDash val="solid"/>
            <a:miter lim="800000"/>
            <a:headEnd type="none" w="sm" len="sm"/>
            <a:tailEnd type="none" w="sm" len="sm"/>
          </a:ln>
        </p:spPr>
      </p:cxnSp>
      <p:sp>
        <p:nvSpPr>
          <p:cNvPr id="737" name="Google Shape;737;p16"/>
          <p:cNvSpPr/>
          <p:nvPr/>
        </p:nvSpPr>
        <p:spPr>
          <a:xfrm>
            <a:off x="4292287" y="4049701"/>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400"/>
              <a:buFont typeface="Arial"/>
              <a:buNone/>
            </a:pPr>
            <a:r>
              <a:rPr lang="en-US" sz="2400" b="1" i="0" u="none" strike="noStrike" cap="none" dirty="0" err="1">
                <a:solidFill>
                  <a:srgbClr val="0000FF"/>
                </a:solidFill>
                <a:latin typeface="Arial"/>
                <a:ea typeface="Arial"/>
                <a:cs typeface="Arial"/>
                <a:sym typeface="Arial"/>
              </a:rPr>
              <a:t>Xích</a:t>
            </a:r>
            <a:r>
              <a:rPr lang="en-US" sz="2400" b="1" i="0" u="none" strike="noStrike" cap="none" dirty="0">
                <a:solidFill>
                  <a:srgbClr val="0000FF"/>
                </a:solidFill>
                <a:latin typeface="Arial"/>
                <a:ea typeface="Arial"/>
                <a:cs typeface="Arial"/>
                <a:sym typeface="Arial"/>
              </a:rPr>
              <a:t> </a:t>
            </a:r>
            <a:r>
              <a:rPr lang="en-US" sz="2400" b="1" i="0" u="none" strike="noStrike" cap="none" dirty="0" err="1">
                <a:solidFill>
                  <a:srgbClr val="0000FF"/>
                </a:solidFill>
                <a:latin typeface="Arial"/>
                <a:ea typeface="Arial"/>
                <a:cs typeface="Arial"/>
                <a:sym typeface="Arial"/>
              </a:rPr>
              <a:t>đạo</a:t>
            </a:r>
            <a:endParaRPr sz="2400" b="1" i="0" u="none" strike="noStrike" cap="none" dirty="0">
              <a:solidFill>
                <a:srgbClr val="0000FF"/>
              </a:solidFill>
              <a:latin typeface="Arial"/>
              <a:ea typeface="Arial"/>
              <a:cs typeface="Arial"/>
              <a:sym typeface="Arial"/>
            </a:endParaRPr>
          </a:p>
        </p:txBody>
      </p:sp>
      <p:sp>
        <p:nvSpPr>
          <p:cNvPr id="738" name="Google Shape;738;p16"/>
          <p:cNvSpPr/>
          <p:nvPr/>
        </p:nvSpPr>
        <p:spPr>
          <a:xfrm>
            <a:off x="2630218" y="743509"/>
            <a:ext cx="120047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600"/>
              <a:buFont typeface="Arial"/>
              <a:buNone/>
            </a:pPr>
            <a:r>
              <a:rPr lang="en-US" sz="1600" b="1" i="0" u="none" strike="noStrike" cap="none" dirty="0" err="1">
                <a:solidFill>
                  <a:srgbClr val="0000FF"/>
                </a:solidFill>
                <a:latin typeface="Arial"/>
                <a:ea typeface="Arial"/>
                <a:cs typeface="Arial"/>
                <a:sym typeface="Arial"/>
              </a:rPr>
              <a:t>Kinh</a:t>
            </a:r>
            <a:r>
              <a:rPr lang="en-US" sz="1600" b="1" i="0" u="none" strike="noStrike" cap="none" dirty="0">
                <a:solidFill>
                  <a:srgbClr val="0000FF"/>
                </a:solidFill>
                <a:latin typeface="Arial"/>
                <a:ea typeface="Arial"/>
                <a:cs typeface="Arial"/>
                <a:sym typeface="Arial"/>
              </a:rPr>
              <a:t> </a:t>
            </a:r>
            <a:r>
              <a:rPr lang="en-US" sz="1600" b="1" i="0" u="none" strike="noStrike" cap="none" dirty="0" err="1">
                <a:solidFill>
                  <a:srgbClr val="0000FF"/>
                </a:solidFill>
                <a:latin typeface="Arial"/>
                <a:ea typeface="Arial"/>
                <a:cs typeface="Arial"/>
                <a:sym typeface="Arial"/>
              </a:rPr>
              <a:t>tuyến</a:t>
            </a:r>
            <a:r>
              <a:rPr lang="en-US" sz="1600" b="1" i="0" u="none" strike="noStrike" cap="none" dirty="0">
                <a:solidFill>
                  <a:srgbClr val="0000FF"/>
                </a:solidFill>
                <a:latin typeface="Arial"/>
                <a:ea typeface="Arial"/>
                <a:cs typeface="Arial"/>
                <a:sym typeface="Arial"/>
              </a:rPr>
              <a:t> </a:t>
            </a:r>
            <a:r>
              <a:rPr lang="en-US" sz="1600" b="1" i="0" u="none" strike="noStrike" cap="none" dirty="0" err="1">
                <a:solidFill>
                  <a:srgbClr val="0000FF"/>
                </a:solidFill>
                <a:latin typeface="Arial"/>
                <a:ea typeface="Arial"/>
                <a:cs typeface="Arial"/>
                <a:sym typeface="Arial"/>
              </a:rPr>
              <a:t>gốc</a:t>
            </a:r>
            <a:endParaRPr sz="1600" b="1" i="0" u="none" strike="noStrike" cap="none" dirty="0">
              <a:solidFill>
                <a:srgbClr val="0000FF"/>
              </a:solidFill>
              <a:latin typeface="Arial"/>
              <a:ea typeface="Arial"/>
              <a:cs typeface="Arial"/>
              <a:sym typeface="Arial"/>
            </a:endParaRPr>
          </a:p>
        </p:txBody>
      </p:sp>
      <p:sp>
        <p:nvSpPr>
          <p:cNvPr id="739" name="Google Shape;739;p16"/>
          <p:cNvSpPr/>
          <p:nvPr/>
        </p:nvSpPr>
        <p:spPr>
          <a:xfrm>
            <a:off x="2828352" y="110780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0" name="Google Shape;740;p16"/>
          <p:cNvSpPr/>
          <p:nvPr/>
        </p:nvSpPr>
        <p:spPr>
          <a:xfrm>
            <a:off x="278493" y="406551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1" name="Google Shape;741;p16"/>
          <p:cNvSpPr/>
          <p:nvPr/>
        </p:nvSpPr>
        <p:spPr>
          <a:xfrm>
            <a:off x="3735182" y="110197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2" name="Google Shape;742;p16"/>
          <p:cNvSpPr/>
          <p:nvPr/>
        </p:nvSpPr>
        <p:spPr>
          <a:xfrm>
            <a:off x="4405378" y="1120867"/>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3" name="Google Shape;743;p16"/>
          <p:cNvSpPr/>
          <p:nvPr/>
        </p:nvSpPr>
        <p:spPr>
          <a:xfrm>
            <a:off x="5152819" y="107814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30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4" name="Google Shape;744;p16"/>
          <p:cNvSpPr/>
          <p:nvPr/>
        </p:nvSpPr>
        <p:spPr>
          <a:xfrm>
            <a:off x="2147204" y="1127061"/>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5" name="Google Shape;745;p16"/>
          <p:cNvSpPr/>
          <p:nvPr/>
        </p:nvSpPr>
        <p:spPr>
          <a:xfrm>
            <a:off x="1394349" y="1100012"/>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6" name="Google Shape;746;p16"/>
          <p:cNvSpPr/>
          <p:nvPr/>
        </p:nvSpPr>
        <p:spPr>
          <a:xfrm>
            <a:off x="704009" y="1096565"/>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2060"/>
                </a:solidFill>
                <a:latin typeface="Times New Roman"/>
                <a:ea typeface="Times New Roman"/>
                <a:cs typeface="Times New Roman"/>
                <a:sym typeface="Times New Roman"/>
              </a:rPr>
              <a:t>30</a:t>
            </a:r>
            <a:r>
              <a:rPr lang="en-US" sz="2800" b="1" baseline="30000" dirty="0">
                <a:solidFill>
                  <a:srgbClr val="002060"/>
                </a:solidFill>
                <a:latin typeface="Times New Roman"/>
                <a:ea typeface="Times New Roman"/>
                <a:cs typeface="Times New Roman"/>
                <a:sym typeface="Times New Roman"/>
              </a:rPr>
              <a:t>o</a:t>
            </a:r>
            <a:endParaRPr sz="2800" b="1" i="0" u="none" strike="noStrike" cap="none" dirty="0">
              <a:solidFill>
                <a:srgbClr val="0000FF"/>
              </a:solidFill>
              <a:latin typeface="Arial"/>
              <a:ea typeface="Arial"/>
              <a:cs typeface="Arial"/>
              <a:sym typeface="Arial"/>
            </a:endParaRPr>
          </a:p>
        </p:txBody>
      </p:sp>
      <p:sp>
        <p:nvSpPr>
          <p:cNvPr id="747" name="Google Shape;747;p16"/>
          <p:cNvSpPr/>
          <p:nvPr/>
        </p:nvSpPr>
        <p:spPr>
          <a:xfrm>
            <a:off x="5611228" y="1915994"/>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30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8" name="Google Shape;748;p16"/>
          <p:cNvSpPr/>
          <p:nvPr/>
        </p:nvSpPr>
        <p:spPr>
          <a:xfrm>
            <a:off x="5579845" y="264876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20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49" name="Google Shape;749;p16"/>
          <p:cNvSpPr/>
          <p:nvPr/>
        </p:nvSpPr>
        <p:spPr>
          <a:xfrm>
            <a:off x="5592628" y="3378866"/>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50" name="Google Shape;750;p16"/>
          <p:cNvSpPr/>
          <p:nvPr/>
        </p:nvSpPr>
        <p:spPr>
          <a:xfrm>
            <a:off x="5672117" y="4877140"/>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baseline="30000">
                <a:solidFill>
                  <a:srgbClr val="002060"/>
                </a:solidFill>
                <a:latin typeface="Times New Roman"/>
                <a:ea typeface="Times New Roman"/>
                <a:cs typeface="Times New Roman"/>
                <a:sym typeface="Times New Roman"/>
              </a:rPr>
              <a:t>o</a:t>
            </a:r>
            <a:endParaRPr sz="2800" b="1" i="0" u="none" strike="noStrike" cap="none">
              <a:solidFill>
                <a:srgbClr val="0000FF"/>
              </a:solidFill>
              <a:latin typeface="Arial"/>
              <a:ea typeface="Arial"/>
              <a:cs typeface="Arial"/>
              <a:sym typeface="Arial"/>
            </a:endParaRPr>
          </a:p>
        </p:txBody>
      </p:sp>
      <p:sp>
        <p:nvSpPr>
          <p:cNvPr id="751" name="Google Shape;751;p16"/>
          <p:cNvSpPr/>
          <p:nvPr/>
        </p:nvSpPr>
        <p:spPr>
          <a:xfrm>
            <a:off x="5595434" y="568252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2060"/>
                </a:solidFill>
                <a:latin typeface="Times New Roman"/>
                <a:ea typeface="Times New Roman"/>
                <a:cs typeface="Times New Roman"/>
                <a:sym typeface="Times New Roman"/>
              </a:rPr>
              <a:t>20</a:t>
            </a:r>
            <a:r>
              <a:rPr lang="en-US" sz="2800" b="1" baseline="30000" dirty="0">
                <a:solidFill>
                  <a:srgbClr val="002060"/>
                </a:solidFill>
                <a:latin typeface="Times New Roman"/>
                <a:ea typeface="Times New Roman"/>
                <a:cs typeface="Times New Roman"/>
                <a:sym typeface="Times New Roman"/>
              </a:rPr>
              <a:t>o</a:t>
            </a:r>
            <a:endParaRPr sz="2800" b="1" i="0" u="none" strike="noStrike" cap="none" dirty="0">
              <a:solidFill>
                <a:srgbClr val="0000FF"/>
              </a:solidFill>
              <a:latin typeface="Arial"/>
              <a:ea typeface="Arial"/>
              <a:cs typeface="Arial"/>
              <a:sym typeface="Arial"/>
            </a:endParaRPr>
          </a:p>
        </p:txBody>
      </p:sp>
      <p:sp>
        <p:nvSpPr>
          <p:cNvPr id="752" name="Google Shape;752;p16"/>
          <p:cNvSpPr/>
          <p:nvPr/>
        </p:nvSpPr>
        <p:spPr>
          <a:xfrm>
            <a:off x="1543159" y="3508952"/>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16"/>
          <p:cNvSpPr/>
          <p:nvPr/>
        </p:nvSpPr>
        <p:spPr>
          <a:xfrm>
            <a:off x="1661873" y="3142378"/>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Arial"/>
              <a:buNone/>
            </a:pPr>
            <a:r>
              <a:rPr lang="en-US" sz="3600" b="1" i="0" u="none" strike="noStrike" cap="none">
                <a:solidFill>
                  <a:srgbClr val="0000FF"/>
                </a:solidFill>
                <a:latin typeface="Arial"/>
                <a:ea typeface="Arial"/>
                <a:cs typeface="Arial"/>
                <a:sym typeface="Arial"/>
              </a:rPr>
              <a:t>A</a:t>
            </a:r>
            <a:endParaRPr sz="3600" b="1" i="0" u="none" strike="noStrike" cap="none">
              <a:solidFill>
                <a:srgbClr val="0000FF"/>
              </a:solidFill>
              <a:latin typeface="Arial"/>
              <a:ea typeface="Arial"/>
              <a:cs typeface="Arial"/>
              <a:sym typeface="Arial"/>
            </a:endParaRPr>
          </a:p>
        </p:txBody>
      </p:sp>
      <p:sp>
        <p:nvSpPr>
          <p:cNvPr id="760" name="Google Shape;760;p16"/>
          <p:cNvSpPr/>
          <p:nvPr/>
        </p:nvSpPr>
        <p:spPr>
          <a:xfrm>
            <a:off x="6341939" y="7124409"/>
            <a:ext cx="303289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A = (vĩ độ, kinh độ)</a:t>
            </a:r>
            <a:endParaRPr sz="2800" b="1" i="0" u="none" strike="noStrike" cap="none">
              <a:solidFill>
                <a:srgbClr val="0070C0"/>
              </a:solidFill>
              <a:latin typeface="Arial"/>
              <a:ea typeface="Arial"/>
              <a:cs typeface="Arial"/>
              <a:sym typeface="Arial"/>
            </a:endParaRPr>
          </a:p>
        </p:txBody>
      </p:sp>
      <p:sp>
        <p:nvSpPr>
          <p:cNvPr id="761" name="Google Shape;761;p16"/>
          <p:cNvSpPr/>
          <p:nvPr/>
        </p:nvSpPr>
        <p:spPr>
          <a:xfrm rot="10800000">
            <a:off x="7032893" y="7860303"/>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762" name="Google Shape;762;p16"/>
          <p:cNvSpPr/>
          <p:nvPr/>
        </p:nvSpPr>
        <p:spPr>
          <a:xfrm>
            <a:off x="6272338" y="8239925"/>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A</a:t>
            </a:r>
            <a:endParaRPr sz="2800" b="1" i="0" u="none" strike="noStrike" cap="none">
              <a:solidFill>
                <a:srgbClr val="0070C0"/>
              </a:solidFill>
              <a:latin typeface="Arial"/>
              <a:ea typeface="Arial"/>
              <a:cs typeface="Arial"/>
              <a:sym typeface="Arial"/>
            </a:endParaRPr>
          </a:p>
        </p:txBody>
      </p:sp>
      <p:sp>
        <p:nvSpPr>
          <p:cNvPr id="763" name="Google Shape;763;p16"/>
          <p:cNvSpPr/>
          <p:nvPr/>
        </p:nvSpPr>
        <p:spPr>
          <a:xfrm>
            <a:off x="7032892" y="7658905"/>
            <a:ext cx="13838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Vĩ độ</a:t>
            </a:r>
            <a:endParaRPr sz="2800" b="1" i="0" u="none" strike="noStrike" cap="none">
              <a:solidFill>
                <a:srgbClr val="0070C0"/>
              </a:solidFill>
              <a:latin typeface="Arial"/>
              <a:ea typeface="Arial"/>
              <a:cs typeface="Arial"/>
              <a:sym typeface="Arial"/>
            </a:endParaRPr>
          </a:p>
        </p:txBody>
      </p:sp>
      <p:sp>
        <p:nvSpPr>
          <p:cNvPr id="764" name="Google Shape;764;p16"/>
          <p:cNvSpPr/>
          <p:nvPr/>
        </p:nvSpPr>
        <p:spPr>
          <a:xfrm>
            <a:off x="7079037" y="8841608"/>
            <a:ext cx="1886145"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Kinh  độ</a:t>
            </a:r>
            <a:endParaRPr sz="2800" b="1" i="0" u="none" strike="noStrike" cap="none">
              <a:solidFill>
                <a:srgbClr val="0070C0"/>
              </a:solidFill>
              <a:latin typeface="Arial"/>
              <a:ea typeface="Arial"/>
              <a:cs typeface="Arial"/>
              <a:sym typeface="Arial"/>
            </a:endParaRPr>
          </a:p>
        </p:txBody>
      </p:sp>
      <p:sp>
        <p:nvSpPr>
          <p:cNvPr id="772" name="Google Shape;772;p16"/>
          <p:cNvSpPr/>
          <p:nvPr/>
        </p:nvSpPr>
        <p:spPr>
          <a:xfrm>
            <a:off x="3877547" y="5031027"/>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16"/>
          <p:cNvSpPr/>
          <p:nvPr/>
        </p:nvSpPr>
        <p:spPr>
          <a:xfrm>
            <a:off x="3996261" y="4664453"/>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Arial"/>
              <a:buNone/>
            </a:pPr>
            <a:r>
              <a:rPr lang="en-US" sz="3600" b="1" i="0" u="none" strike="noStrike" cap="none">
                <a:solidFill>
                  <a:srgbClr val="0000FF"/>
                </a:solidFill>
                <a:latin typeface="Arial"/>
                <a:ea typeface="Arial"/>
                <a:cs typeface="Arial"/>
                <a:sym typeface="Arial"/>
              </a:rPr>
              <a:t>B</a:t>
            </a:r>
            <a:endParaRPr sz="3600" b="1" i="0" u="none" strike="noStrike" cap="none">
              <a:solidFill>
                <a:srgbClr val="0000FF"/>
              </a:solidFill>
              <a:latin typeface="Arial"/>
              <a:ea typeface="Arial"/>
              <a:cs typeface="Arial"/>
              <a:sym typeface="Arial"/>
            </a:endParaRPr>
          </a:p>
        </p:txBody>
      </p:sp>
      <p:grpSp>
        <p:nvGrpSpPr>
          <p:cNvPr id="780" name="Google Shape;780;p16"/>
          <p:cNvGrpSpPr/>
          <p:nvPr/>
        </p:nvGrpSpPr>
        <p:grpSpPr>
          <a:xfrm>
            <a:off x="7550331" y="-113846"/>
            <a:ext cx="3814354" cy="812490"/>
            <a:chOff x="10108872" y="-806092"/>
            <a:chExt cx="6269289" cy="812490"/>
          </a:xfrm>
        </p:grpSpPr>
        <p:sp>
          <p:nvSpPr>
            <p:cNvPr id="781" name="Google Shape;781;p16"/>
            <p:cNvSpPr/>
            <p:nvPr/>
          </p:nvSpPr>
          <p:spPr>
            <a:xfrm>
              <a:off x="10343613" y="-795962"/>
              <a:ext cx="6034548" cy="795962"/>
            </a:xfrm>
            <a:prstGeom prst="roundRect">
              <a:avLst>
                <a:gd name="adj" fmla="val 50000"/>
              </a:avLst>
            </a:prstGeom>
            <a:solidFill>
              <a:srgbClr val="FFE89F"/>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16"/>
            <p:cNvSpPr txBox="1"/>
            <p:nvPr/>
          </p:nvSpPr>
          <p:spPr>
            <a:xfrm>
              <a:off x="10108872" y="-806092"/>
              <a:ext cx="6034549" cy="81249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2060"/>
                </a:buClr>
                <a:buSzPts val="3600"/>
                <a:buFont typeface="Oswald Regular"/>
                <a:buNone/>
              </a:pPr>
              <a:r>
                <a:rPr lang="en-US" sz="3600" b="0" i="0" u="none" strike="noStrike" cap="none" dirty="0">
                  <a:solidFill>
                    <a:srgbClr val="002060"/>
                  </a:solidFill>
                  <a:latin typeface="Oswald Regular"/>
                  <a:ea typeface="Oswald Regular"/>
                  <a:cs typeface="Oswald Regular"/>
                  <a:sym typeface="Oswald Regular"/>
                </a:rPr>
                <a:t> </a:t>
              </a:r>
              <a:r>
                <a:rPr lang="en-US" sz="3600" b="0" i="0" u="none" strike="noStrike" cap="none" dirty="0" err="1">
                  <a:solidFill>
                    <a:srgbClr val="002060"/>
                  </a:solidFill>
                  <a:latin typeface="Oswald Regular"/>
                  <a:ea typeface="Oswald Regular"/>
                  <a:cs typeface="Oswald Regular"/>
                  <a:sym typeface="Oswald Regular"/>
                </a:rPr>
                <a:t>Bài</a:t>
              </a:r>
              <a:r>
                <a:rPr lang="en-US" sz="3600" b="0" i="0" u="none" strike="noStrike" cap="none" dirty="0">
                  <a:solidFill>
                    <a:srgbClr val="002060"/>
                  </a:solidFill>
                  <a:latin typeface="Oswald Regular"/>
                  <a:ea typeface="Oswald Regular"/>
                  <a:cs typeface="Oswald Regular"/>
                  <a:sym typeface="Oswald Regular"/>
                </a:rPr>
                <a:t> 1</a:t>
              </a:r>
              <a:endParaRPr sz="3600" b="0" i="0" u="none" strike="noStrike" cap="none" dirty="0">
                <a:solidFill>
                  <a:srgbClr val="002060"/>
                </a:solidFill>
                <a:latin typeface="Oswald Regular"/>
                <a:ea typeface="Oswald Regular"/>
                <a:cs typeface="Oswald Regular"/>
                <a:sym typeface="Oswald Regular"/>
              </a:endParaRPr>
            </a:p>
          </p:txBody>
        </p:sp>
      </p:grpSp>
      <p:sp>
        <p:nvSpPr>
          <p:cNvPr id="2" name="Oval 1"/>
          <p:cNvSpPr/>
          <p:nvPr/>
        </p:nvSpPr>
        <p:spPr>
          <a:xfrm>
            <a:off x="3886492" y="3549866"/>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38953" y="4359812"/>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4621" y="2100184"/>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38257" y="2116041"/>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26693" y="5129544"/>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088128" y="4332728"/>
            <a:ext cx="308666" cy="28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8654" y="4806511"/>
            <a:ext cx="572593" cy="830997"/>
          </a:xfrm>
          <a:prstGeom prst="rect">
            <a:avLst/>
          </a:prstGeom>
          <a:noFill/>
        </p:spPr>
        <p:txBody>
          <a:bodyPr wrap="none" rtlCol="0">
            <a:spAutoFit/>
          </a:bodyPr>
          <a:lstStyle/>
          <a:p>
            <a:r>
              <a:rPr lang="en-US" sz="4800" b="1" dirty="0">
                <a:solidFill>
                  <a:srgbClr val="FF0000"/>
                </a:solidFill>
              </a:rPr>
              <a:t>H</a:t>
            </a:r>
          </a:p>
        </p:txBody>
      </p:sp>
      <p:sp>
        <p:nvSpPr>
          <p:cNvPr id="69" name="TextBox 68"/>
          <p:cNvSpPr txBox="1"/>
          <p:nvPr/>
        </p:nvSpPr>
        <p:spPr>
          <a:xfrm>
            <a:off x="1750358" y="1572706"/>
            <a:ext cx="572593" cy="830997"/>
          </a:xfrm>
          <a:prstGeom prst="rect">
            <a:avLst/>
          </a:prstGeom>
          <a:noFill/>
        </p:spPr>
        <p:txBody>
          <a:bodyPr wrap="none" rtlCol="0">
            <a:spAutoFit/>
          </a:bodyPr>
          <a:lstStyle/>
          <a:p>
            <a:r>
              <a:rPr lang="en-US" sz="4800" b="1" dirty="0">
                <a:solidFill>
                  <a:srgbClr val="FF0000"/>
                </a:solidFill>
              </a:rPr>
              <a:t>D</a:t>
            </a:r>
          </a:p>
        </p:txBody>
      </p:sp>
      <p:sp>
        <p:nvSpPr>
          <p:cNvPr id="70" name="TextBox 69"/>
          <p:cNvSpPr txBox="1"/>
          <p:nvPr/>
        </p:nvSpPr>
        <p:spPr>
          <a:xfrm>
            <a:off x="3965179" y="2906703"/>
            <a:ext cx="484428" cy="830997"/>
          </a:xfrm>
          <a:prstGeom prst="rect">
            <a:avLst/>
          </a:prstGeom>
          <a:noFill/>
        </p:spPr>
        <p:txBody>
          <a:bodyPr wrap="none" rtlCol="0">
            <a:spAutoFit/>
          </a:bodyPr>
          <a:lstStyle/>
          <a:p>
            <a:r>
              <a:rPr lang="en-US" sz="4800" b="1" dirty="0">
                <a:solidFill>
                  <a:srgbClr val="FF0000"/>
                </a:solidFill>
              </a:rPr>
              <a:t>E</a:t>
            </a:r>
          </a:p>
        </p:txBody>
      </p:sp>
      <p:sp>
        <p:nvSpPr>
          <p:cNvPr id="71" name="TextBox 70"/>
          <p:cNvSpPr txBox="1"/>
          <p:nvPr/>
        </p:nvSpPr>
        <p:spPr>
          <a:xfrm>
            <a:off x="2313592" y="3779941"/>
            <a:ext cx="466794" cy="830997"/>
          </a:xfrm>
          <a:prstGeom prst="rect">
            <a:avLst/>
          </a:prstGeom>
          <a:noFill/>
        </p:spPr>
        <p:txBody>
          <a:bodyPr wrap="none" rtlCol="0">
            <a:spAutoFit/>
          </a:bodyPr>
          <a:lstStyle/>
          <a:p>
            <a:r>
              <a:rPr lang="en-US" sz="4800" b="1" dirty="0">
                <a:solidFill>
                  <a:srgbClr val="FF0000"/>
                </a:solidFill>
              </a:rPr>
              <a:t>F</a:t>
            </a:r>
          </a:p>
        </p:txBody>
      </p:sp>
      <p:sp>
        <p:nvSpPr>
          <p:cNvPr id="72" name="TextBox 71"/>
          <p:cNvSpPr txBox="1"/>
          <p:nvPr/>
        </p:nvSpPr>
        <p:spPr>
          <a:xfrm>
            <a:off x="3190636" y="3789605"/>
            <a:ext cx="577402" cy="830997"/>
          </a:xfrm>
          <a:prstGeom prst="rect">
            <a:avLst/>
          </a:prstGeom>
          <a:noFill/>
        </p:spPr>
        <p:txBody>
          <a:bodyPr wrap="none" rtlCol="0">
            <a:spAutoFit/>
          </a:bodyPr>
          <a:lstStyle/>
          <a:p>
            <a:r>
              <a:rPr lang="en-US" sz="4800" b="1" dirty="0">
                <a:solidFill>
                  <a:srgbClr val="FF0000"/>
                </a:solidFill>
              </a:rPr>
              <a:t>G</a:t>
            </a:r>
          </a:p>
        </p:txBody>
      </p:sp>
      <p:sp>
        <p:nvSpPr>
          <p:cNvPr id="73" name="TextBox 72"/>
          <p:cNvSpPr txBox="1"/>
          <p:nvPr/>
        </p:nvSpPr>
        <p:spPr>
          <a:xfrm>
            <a:off x="4855064" y="1830157"/>
            <a:ext cx="513282" cy="830997"/>
          </a:xfrm>
          <a:prstGeom prst="rect">
            <a:avLst/>
          </a:prstGeom>
          <a:noFill/>
        </p:spPr>
        <p:txBody>
          <a:bodyPr wrap="none" rtlCol="0">
            <a:spAutoFit/>
          </a:bodyPr>
          <a:lstStyle/>
          <a:p>
            <a:r>
              <a:rPr lang="en-US" sz="4800" b="1" dirty="0">
                <a:solidFill>
                  <a:srgbClr val="FF0000"/>
                </a:solidFill>
              </a:rPr>
              <a:t>C</a:t>
            </a:r>
          </a:p>
        </p:txBody>
      </p:sp>
      <p:sp>
        <p:nvSpPr>
          <p:cNvPr id="5" name="TextBox 4"/>
          <p:cNvSpPr txBox="1"/>
          <p:nvPr/>
        </p:nvSpPr>
        <p:spPr>
          <a:xfrm>
            <a:off x="6597099" y="2787181"/>
            <a:ext cx="538423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tọa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C, D, E, F, G, H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63962"/>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500"/>
                                        <p:tgtEl>
                                          <p:spTgt spid="772"/>
                                        </p:tgtEl>
                                      </p:cBhvr>
                                    </p:animEffect>
                                  </p:childTnLst>
                                </p:cTn>
                              </p:par>
                              <p:par>
                                <p:cTn id="8" presetID="10" presetClass="entr" presetSubtype="0" fill="hold" nodeType="withEffect">
                                  <p:stCondLst>
                                    <p:cond delay="0"/>
                                  </p:stCondLst>
                                  <p:childTnLst>
                                    <p:set>
                                      <p:cBhvr>
                                        <p:cTn id="9" dur="1" fill="hold">
                                          <p:stCondLst>
                                            <p:cond delay="0"/>
                                          </p:stCondLst>
                                        </p:cTn>
                                        <p:tgtEl>
                                          <p:spTgt spid="773"/>
                                        </p:tgtEl>
                                        <p:attrNameLst>
                                          <p:attrName>style.visibility</p:attrName>
                                        </p:attrNameLst>
                                      </p:cBhvr>
                                      <p:to>
                                        <p:strVal val="visible"/>
                                      </p:to>
                                    </p:set>
                                    <p:animEffect transition="in" filter="fade">
                                      <p:cBhvr>
                                        <p:cTn id="10" dur="500"/>
                                        <p:tgtEl>
                                          <p:spTgt spid="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610692"/>
            <a:ext cx="8184565" cy="625183"/>
            <a:chOff x="994820" y="496392"/>
            <a:chExt cx="6074765"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5662131"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Kinh độ, vĩ độ và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40" y="0"/>
            <a:ext cx="7343525" cy="67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02298" y="93230"/>
            <a:ext cx="4619802" cy="954107"/>
          </a:xfrm>
          <a:prstGeom prst="rect">
            <a:avLst/>
          </a:prstGeom>
        </p:spPr>
        <p:txBody>
          <a:bodyPr wrap="square">
            <a:spAutoFit/>
          </a:bodyPr>
          <a:lstStyle/>
          <a:p>
            <a:r>
              <a:rPr lang="en-US" sz="2800" b="1" dirty="0">
                <a:solidFill>
                  <a:srgbClr val="0000FF"/>
                </a:solidFill>
                <a:ea typeface="Calibri"/>
                <a:cs typeface="Calibri"/>
                <a:sym typeface="Calibri"/>
              </a:rPr>
              <a:t>B, </a:t>
            </a:r>
            <a:r>
              <a:rPr lang="en-US" sz="2800" b="1" dirty="0" err="1">
                <a:solidFill>
                  <a:srgbClr val="0000FF"/>
                </a:solidFill>
                <a:ea typeface="Calibri"/>
                <a:cs typeface="Calibri"/>
                <a:sym typeface="Calibri"/>
              </a:rPr>
              <a:t>em</a:t>
            </a:r>
            <a:r>
              <a:rPr lang="en-US" sz="2800" b="1" dirty="0">
                <a:solidFill>
                  <a:srgbClr val="0000FF"/>
                </a:solidFill>
                <a:ea typeface="Calibri"/>
                <a:cs typeface="Calibri"/>
                <a:sym typeface="Calibri"/>
              </a:rPr>
              <a:t> </a:t>
            </a:r>
            <a:r>
              <a:rPr lang="en-US" sz="2800" b="1" dirty="0" err="1">
                <a:solidFill>
                  <a:srgbClr val="0000FF"/>
                </a:solidFill>
                <a:ea typeface="Calibri"/>
                <a:cs typeface="Calibri"/>
                <a:sym typeface="Calibri"/>
              </a:rPr>
              <a:t>hãy</a:t>
            </a:r>
            <a:r>
              <a:rPr lang="en-US" sz="2800" b="1" dirty="0">
                <a:solidFill>
                  <a:srgbClr val="0000FF"/>
                </a:solidFill>
                <a:ea typeface="Calibri"/>
                <a:cs typeface="Calibri"/>
                <a:sym typeface="Calibri"/>
              </a:rPr>
              <a:t> </a:t>
            </a:r>
            <a:r>
              <a:rPr lang="en-US" sz="2800" b="1" dirty="0" err="1">
                <a:solidFill>
                  <a:srgbClr val="FF0000"/>
                </a:solidFill>
                <a:ea typeface="Calibri"/>
                <a:cs typeface="Calibri"/>
                <a:sym typeface="Calibri"/>
              </a:rPr>
              <a:t>tìm</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tọa</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độ</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địa</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lí</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của</a:t>
            </a:r>
            <a:r>
              <a:rPr lang="en-US" sz="2800" b="1" dirty="0">
                <a:solidFill>
                  <a:srgbClr val="FF0000"/>
                </a:solidFill>
                <a:ea typeface="Calibri"/>
                <a:cs typeface="Calibri"/>
                <a:sym typeface="Calibri"/>
              </a:rPr>
              <a:t> </a:t>
            </a:r>
            <a:r>
              <a:rPr lang="en-US" sz="2800" b="1" dirty="0" err="1">
                <a:solidFill>
                  <a:srgbClr val="FF0000"/>
                </a:solidFill>
                <a:ea typeface="Calibri"/>
                <a:cs typeface="Calibri"/>
                <a:sym typeface="Calibri"/>
              </a:rPr>
              <a:t>điểm</a:t>
            </a:r>
            <a:r>
              <a:rPr lang="en-US" sz="2800" b="1" dirty="0">
                <a:solidFill>
                  <a:srgbClr val="FF0000"/>
                </a:solidFill>
                <a:ea typeface="Calibri"/>
                <a:cs typeface="Calibri"/>
                <a:sym typeface="Calibri"/>
              </a:rPr>
              <a:t> A. B,C </a:t>
            </a:r>
            <a:r>
              <a:rPr lang="en-US" sz="2800" b="1" dirty="0" err="1">
                <a:solidFill>
                  <a:srgbClr val="0000FF"/>
                </a:solidFill>
                <a:ea typeface="Calibri"/>
                <a:cs typeface="Calibri"/>
                <a:sym typeface="Calibri"/>
              </a:rPr>
              <a:t>trong</a:t>
            </a:r>
            <a:r>
              <a:rPr lang="en-US" sz="2800" b="1" dirty="0">
                <a:solidFill>
                  <a:srgbClr val="0000FF"/>
                </a:solidFill>
                <a:ea typeface="Calibri"/>
                <a:cs typeface="Calibri"/>
                <a:sym typeface="Calibri"/>
              </a:rPr>
              <a:t> </a:t>
            </a:r>
            <a:r>
              <a:rPr lang="en-US" sz="2800" b="1" dirty="0" err="1">
                <a:solidFill>
                  <a:srgbClr val="0000FF"/>
                </a:solidFill>
                <a:ea typeface="Calibri"/>
                <a:cs typeface="Calibri"/>
                <a:sym typeface="Calibri"/>
              </a:rPr>
              <a:t>hình</a:t>
            </a:r>
            <a:r>
              <a:rPr lang="en-US" sz="2800" b="1" dirty="0">
                <a:solidFill>
                  <a:srgbClr val="0000FF"/>
                </a:solidFill>
                <a:ea typeface="Calibri"/>
                <a:cs typeface="Calibri"/>
                <a:sym typeface="Calibri"/>
              </a:rPr>
              <a:t> 4 </a:t>
            </a:r>
            <a:endParaRPr lang="en-US" sz="2800" dirty="0"/>
          </a:p>
        </p:txBody>
      </p:sp>
    </p:spTree>
    <p:extLst>
      <p:ext uri="{BB962C8B-B14F-4D97-AF65-F5344CB8AC3E}">
        <p14:creationId xmlns:p14="http://schemas.microsoft.com/office/powerpoint/2010/main" val="3145758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7"/>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89" name="Google Shape;789;p17"/>
          <p:cNvSpPr txBox="1"/>
          <p:nvPr/>
        </p:nvSpPr>
        <p:spPr>
          <a:xfrm>
            <a:off x="3345079" y="0"/>
            <a:ext cx="6305239" cy="755207"/>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2060"/>
              </a:buClr>
              <a:buSzPts val="3600"/>
              <a:buFont typeface="Oswald Regular"/>
              <a:buNone/>
            </a:pPr>
            <a:r>
              <a:rPr lang="en-US" sz="3600" b="0" i="0" u="none" strike="noStrike" cap="none">
                <a:solidFill>
                  <a:srgbClr val="002060"/>
                </a:solidFill>
                <a:latin typeface="Oswald Regular"/>
                <a:ea typeface="Oswald Regular"/>
                <a:cs typeface="Oswald Regular"/>
                <a:sym typeface="Oswald Regular"/>
              </a:rPr>
              <a:t>  BÀI TẬP VẬN DỤNG </a:t>
            </a:r>
            <a:endParaRPr sz="3600" b="0" i="0" u="none" strike="noStrike" cap="none">
              <a:solidFill>
                <a:srgbClr val="002060"/>
              </a:solidFill>
              <a:latin typeface="Oswald Regular"/>
              <a:ea typeface="Oswald Regular"/>
              <a:cs typeface="Oswald Regular"/>
              <a:sym typeface="Oswald Regular"/>
            </a:endParaRPr>
          </a:p>
        </p:txBody>
      </p:sp>
      <p:sp>
        <p:nvSpPr>
          <p:cNvPr id="790" name="Google Shape;790;p17"/>
          <p:cNvSpPr/>
          <p:nvPr/>
        </p:nvSpPr>
        <p:spPr>
          <a:xfrm>
            <a:off x="763117" y="819646"/>
            <a:ext cx="11035107" cy="826556"/>
          </a:xfrm>
          <a:prstGeom prst="roundRect">
            <a:avLst>
              <a:gd name="adj" fmla="val 23187"/>
            </a:avLst>
          </a:prstGeom>
          <a:solidFill>
            <a:srgbClr val="FFFFFF"/>
          </a:solid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Vận</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dụng</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kiến</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thức</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vừa</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học</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em</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hãy</a:t>
            </a:r>
            <a:r>
              <a:rPr lang="en-US" sz="2400" b="1" dirty="0">
                <a:solidFill>
                  <a:srgbClr val="0000FF"/>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tìm</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tọa</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độ</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địa</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lí</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của</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điểm</a:t>
            </a:r>
            <a:r>
              <a:rPr lang="en-US" sz="2400" b="1" dirty="0">
                <a:solidFill>
                  <a:srgbClr val="FF0000"/>
                </a:solidFill>
                <a:latin typeface="Calibri"/>
                <a:ea typeface="Calibri"/>
                <a:cs typeface="Calibri"/>
                <a:sym typeface="Calibri"/>
              </a:rPr>
              <a:t> B,C </a:t>
            </a:r>
            <a:r>
              <a:rPr lang="en-US" sz="2400" b="1" dirty="0" err="1">
                <a:solidFill>
                  <a:srgbClr val="0000FF"/>
                </a:solidFill>
                <a:latin typeface="Calibri"/>
                <a:ea typeface="Calibri"/>
                <a:cs typeface="Calibri"/>
                <a:sym typeface="Calibri"/>
              </a:rPr>
              <a:t>trong</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hình</a:t>
            </a:r>
            <a:r>
              <a:rPr lang="en-US" sz="2400" b="1" dirty="0">
                <a:solidFill>
                  <a:srgbClr val="0000FF"/>
                </a:solidFill>
                <a:latin typeface="Calibri"/>
                <a:ea typeface="Calibri"/>
                <a:cs typeface="Calibri"/>
                <a:sym typeface="Calibri"/>
              </a:rPr>
              <a:t> 1.3 </a:t>
            </a:r>
            <a:r>
              <a:rPr lang="en-US" sz="2400" b="1" dirty="0" err="1">
                <a:solidFill>
                  <a:srgbClr val="0000FF"/>
                </a:solidFill>
                <a:latin typeface="Calibri"/>
                <a:ea typeface="Calibri"/>
                <a:cs typeface="Calibri"/>
                <a:sym typeface="Calibri"/>
              </a:rPr>
              <a:t>và</a:t>
            </a:r>
            <a:r>
              <a:rPr lang="en-US" sz="2400" b="1" dirty="0">
                <a:solidFill>
                  <a:srgbClr val="0000FF"/>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điểm</a:t>
            </a:r>
            <a:r>
              <a:rPr lang="en-US" sz="2400" b="1" dirty="0">
                <a:solidFill>
                  <a:srgbClr val="FF0000"/>
                </a:solidFill>
                <a:latin typeface="Calibri"/>
                <a:ea typeface="Calibri"/>
                <a:cs typeface="Calibri"/>
                <a:sym typeface="Calibri"/>
              </a:rPr>
              <a:t> H,K</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trong</a:t>
            </a:r>
            <a:r>
              <a:rPr lang="en-US" sz="2400" b="1" dirty="0">
                <a:solidFill>
                  <a:srgbClr val="0000FF"/>
                </a:solidFill>
                <a:latin typeface="Calibri"/>
                <a:ea typeface="Calibri"/>
                <a:cs typeface="Calibri"/>
                <a:sym typeface="Calibri"/>
              </a:rPr>
              <a:t> </a:t>
            </a:r>
            <a:r>
              <a:rPr lang="en-US" sz="2400" b="1" dirty="0" err="1">
                <a:solidFill>
                  <a:srgbClr val="0000FF"/>
                </a:solidFill>
                <a:latin typeface="Calibri"/>
                <a:ea typeface="Calibri"/>
                <a:cs typeface="Calibri"/>
                <a:sym typeface="Calibri"/>
              </a:rPr>
              <a:t>hình</a:t>
            </a:r>
            <a:r>
              <a:rPr lang="en-US" sz="2400" b="1" dirty="0">
                <a:solidFill>
                  <a:srgbClr val="0000FF"/>
                </a:solidFill>
                <a:latin typeface="Calibri"/>
                <a:ea typeface="Calibri"/>
                <a:cs typeface="Calibri"/>
                <a:sym typeface="Calibri"/>
              </a:rPr>
              <a:t> 1.4</a:t>
            </a:r>
            <a:endParaRPr dirty="0"/>
          </a:p>
        </p:txBody>
      </p:sp>
      <p:pic>
        <p:nvPicPr>
          <p:cNvPr id="791" name="Google Shape;791;p17" descr="Yếu Tố Biểu Tượng Tra Cứu Câu Hỏi Hình ảnh | Định dạng hình ảnh AI  401033918| vn.lovepik.com"/>
          <p:cNvPicPr preferRelativeResize="0"/>
          <p:nvPr/>
        </p:nvPicPr>
        <p:blipFill rotWithShape="1">
          <a:blip r:embed="rId3">
            <a:alphaModFix/>
          </a:blip>
          <a:srcRect/>
          <a:stretch/>
        </p:blipFill>
        <p:spPr>
          <a:xfrm>
            <a:off x="-117988" y="447504"/>
            <a:ext cx="1677426" cy="1677426"/>
          </a:xfrm>
          <a:prstGeom prst="rect">
            <a:avLst/>
          </a:prstGeom>
          <a:noFill/>
          <a:ln>
            <a:noFill/>
          </a:ln>
        </p:spPr>
      </p:pic>
      <p:pic>
        <p:nvPicPr>
          <p:cNvPr id="792" name="Google Shape;792;p17"/>
          <p:cNvPicPr preferRelativeResize="0"/>
          <p:nvPr/>
        </p:nvPicPr>
        <p:blipFill rotWithShape="1">
          <a:blip r:embed="rId4">
            <a:alphaModFix/>
          </a:blip>
          <a:srcRect/>
          <a:stretch/>
        </p:blipFill>
        <p:spPr>
          <a:xfrm>
            <a:off x="558060" y="1844922"/>
            <a:ext cx="4080514" cy="3836976"/>
          </a:xfrm>
          <a:prstGeom prst="rect">
            <a:avLst/>
          </a:prstGeom>
          <a:noFill/>
          <a:ln>
            <a:noFill/>
          </a:ln>
        </p:spPr>
      </p:pic>
      <p:sp>
        <p:nvSpPr>
          <p:cNvPr id="793" name="Google Shape;793;p17"/>
          <p:cNvSpPr/>
          <p:nvPr/>
        </p:nvSpPr>
        <p:spPr>
          <a:xfrm>
            <a:off x="6497697" y="5327595"/>
            <a:ext cx="359989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70C0"/>
                </a:solidFill>
                <a:latin typeface="Arial"/>
                <a:ea typeface="Arial"/>
                <a:cs typeface="Arial"/>
                <a:sym typeface="Arial"/>
              </a:rPr>
              <a:t>H = (</a:t>
            </a:r>
            <a:r>
              <a:rPr lang="en-US" sz="2800" b="1" dirty="0">
                <a:solidFill>
                  <a:srgbClr val="0070C0"/>
                </a:solidFill>
                <a:latin typeface="Times New Roman"/>
                <a:ea typeface="Times New Roman"/>
                <a:cs typeface="Times New Roman"/>
                <a:sym typeface="Times New Roman"/>
              </a:rPr>
              <a:t>60</a:t>
            </a:r>
            <a:r>
              <a:rPr lang="en-US" sz="2800" b="1" baseline="30000" dirty="0">
                <a:solidFill>
                  <a:srgbClr val="0070C0"/>
                </a:solidFill>
                <a:latin typeface="Times New Roman"/>
                <a:ea typeface="Times New Roman"/>
                <a:cs typeface="Times New Roman"/>
                <a:sym typeface="Times New Roman"/>
              </a:rPr>
              <a:t>o</a:t>
            </a:r>
            <a:r>
              <a:rPr lang="en-US" sz="2800" b="1" dirty="0">
                <a:solidFill>
                  <a:srgbClr val="0070C0"/>
                </a:solidFill>
                <a:latin typeface="Arial"/>
                <a:ea typeface="Arial"/>
                <a:cs typeface="Arial"/>
                <a:sym typeface="Arial"/>
              </a:rPr>
              <a:t>B, </a:t>
            </a:r>
            <a:r>
              <a:rPr lang="en-US" sz="2800" b="1" dirty="0">
                <a:solidFill>
                  <a:srgbClr val="0070C0"/>
                </a:solidFill>
                <a:latin typeface="Times New Roman"/>
                <a:ea typeface="Times New Roman"/>
                <a:cs typeface="Times New Roman"/>
                <a:sym typeface="Times New Roman"/>
              </a:rPr>
              <a:t>40</a:t>
            </a:r>
            <a:r>
              <a:rPr lang="en-US" sz="2800" b="1" baseline="30000" dirty="0">
                <a:solidFill>
                  <a:srgbClr val="0070C0"/>
                </a:solidFill>
                <a:latin typeface="Times New Roman"/>
                <a:ea typeface="Times New Roman"/>
                <a:cs typeface="Times New Roman"/>
                <a:sym typeface="Times New Roman"/>
              </a:rPr>
              <a:t>o</a:t>
            </a:r>
            <a:r>
              <a:rPr lang="en-US" sz="2800" b="1" dirty="0">
                <a:solidFill>
                  <a:srgbClr val="0070C0"/>
                </a:solidFill>
                <a:latin typeface="Arial"/>
                <a:ea typeface="Arial"/>
                <a:cs typeface="Arial"/>
                <a:sym typeface="Arial"/>
              </a:rPr>
              <a:t>Đ)</a:t>
            </a:r>
            <a:endParaRPr sz="2800" b="1" i="0" u="none" strike="noStrike" cap="none" dirty="0">
              <a:solidFill>
                <a:srgbClr val="0070C0"/>
              </a:solidFill>
              <a:latin typeface="Arial"/>
              <a:ea typeface="Arial"/>
              <a:cs typeface="Arial"/>
              <a:sym typeface="Arial"/>
            </a:endParaRPr>
          </a:p>
        </p:txBody>
      </p:sp>
      <p:grpSp>
        <p:nvGrpSpPr>
          <p:cNvPr id="794" name="Google Shape;794;p17"/>
          <p:cNvGrpSpPr/>
          <p:nvPr/>
        </p:nvGrpSpPr>
        <p:grpSpPr>
          <a:xfrm>
            <a:off x="4352422" y="1802248"/>
            <a:ext cx="1999413" cy="1784010"/>
            <a:chOff x="7237207" y="2556849"/>
            <a:chExt cx="1999413" cy="1784010"/>
          </a:xfrm>
        </p:grpSpPr>
        <p:sp>
          <p:nvSpPr>
            <p:cNvPr id="795" name="Google Shape;795;p17"/>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none" strike="noStrike" cap="none">
                  <a:solidFill>
                    <a:srgbClr val="002060"/>
                  </a:solidFill>
                  <a:latin typeface="Arial"/>
                  <a:ea typeface="Arial"/>
                  <a:cs typeface="Arial"/>
                  <a:sym typeface="Arial"/>
                </a:rPr>
                <a:t>B</a:t>
              </a:r>
              <a:endParaRPr sz="2800" b="1" i="0" u="none" strike="noStrike" cap="none">
                <a:solidFill>
                  <a:srgbClr val="002060"/>
                </a:solidFill>
                <a:latin typeface="Arial"/>
                <a:ea typeface="Arial"/>
                <a:cs typeface="Arial"/>
                <a:sym typeface="Arial"/>
              </a:endParaRPr>
            </a:p>
          </p:txBody>
        </p:sp>
        <p:sp>
          <p:nvSpPr>
            <p:cNvPr id="796" name="Google Shape;796;p17"/>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2060"/>
                </a:solidFill>
                <a:latin typeface="Calibri"/>
                <a:ea typeface="Calibri"/>
                <a:cs typeface="Calibri"/>
                <a:sym typeface="Calibri"/>
              </a:endParaRPr>
            </a:p>
          </p:txBody>
        </p:sp>
        <p:sp>
          <p:nvSpPr>
            <p:cNvPr id="797" name="Google Shape;797;p17"/>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2</a:t>
              </a:r>
              <a:r>
                <a:rPr lang="en-US" sz="2800" b="1" i="0" u="none" strike="noStrike" cap="none">
                  <a:solidFill>
                    <a:srgbClr val="002060"/>
                  </a:solidFill>
                  <a:latin typeface="Times New Roman"/>
                  <a:ea typeface="Times New Roman"/>
                  <a:cs typeface="Times New Roman"/>
                  <a:sym typeface="Times New Roman"/>
                </a:rPr>
                <a:t>0</a:t>
              </a:r>
              <a:r>
                <a:rPr lang="en-US" sz="2800" b="1" i="0" u="none" strike="noStrike" cap="none" baseline="30000">
                  <a:solidFill>
                    <a:srgbClr val="002060"/>
                  </a:solidFill>
                  <a:latin typeface="Times New Roman"/>
                  <a:ea typeface="Times New Roman"/>
                  <a:cs typeface="Times New Roman"/>
                  <a:sym typeface="Times New Roman"/>
                </a:rPr>
                <a:t>o</a:t>
              </a:r>
              <a:r>
                <a:rPr lang="en-US" sz="2800" b="1" i="0" u="none" strike="noStrike" cap="none">
                  <a:solidFill>
                    <a:srgbClr val="002060"/>
                  </a:solidFill>
                  <a:latin typeface="Arial"/>
                  <a:ea typeface="Arial"/>
                  <a:cs typeface="Arial"/>
                  <a:sym typeface="Arial"/>
                </a:rPr>
                <a:t>B</a:t>
              </a:r>
              <a:endParaRPr sz="1800">
                <a:solidFill>
                  <a:srgbClr val="002060"/>
                </a:solidFill>
                <a:latin typeface="Calibri"/>
                <a:ea typeface="Calibri"/>
                <a:cs typeface="Calibri"/>
                <a:sym typeface="Calibri"/>
              </a:endParaRPr>
            </a:p>
          </p:txBody>
        </p:sp>
        <p:sp>
          <p:nvSpPr>
            <p:cNvPr id="798" name="Google Shape;798;p17"/>
            <p:cNvSpPr txBox="1"/>
            <p:nvPr/>
          </p:nvSpPr>
          <p:spPr>
            <a:xfrm>
              <a:off x="8065492" y="3817639"/>
              <a:ext cx="11711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10</a:t>
              </a:r>
              <a:r>
                <a:rPr lang="en-US" sz="2800" b="1" i="0" u="none" strike="noStrike" cap="none">
                  <a:solidFill>
                    <a:srgbClr val="002060"/>
                  </a:solidFill>
                  <a:latin typeface="Times New Roman"/>
                  <a:ea typeface="Times New Roman"/>
                  <a:cs typeface="Times New Roman"/>
                  <a:sym typeface="Times New Roman"/>
                </a:rPr>
                <a:t>0</a:t>
              </a:r>
              <a:r>
                <a:rPr lang="en-US" sz="2800" b="1" i="0" u="none" strike="noStrike" cap="none" baseline="30000">
                  <a:solidFill>
                    <a:srgbClr val="002060"/>
                  </a:solidFill>
                  <a:latin typeface="Times New Roman"/>
                  <a:ea typeface="Times New Roman"/>
                  <a:cs typeface="Times New Roman"/>
                  <a:sym typeface="Times New Roman"/>
                </a:rPr>
                <a:t>o</a:t>
              </a:r>
              <a:r>
                <a:rPr lang="en-US" sz="2800" b="1" i="0" u="none" strike="noStrike" cap="none">
                  <a:solidFill>
                    <a:srgbClr val="002060"/>
                  </a:solidFill>
                  <a:latin typeface="Arial"/>
                  <a:ea typeface="Arial"/>
                  <a:cs typeface="Arial"/>
                  <a:sym typeface="Arial"/>
                </a:rPr>
                <a:t>Đ</a:t>
              </a:r>
              <a:endParaRPr sz="1800">
                <a:solidFill>
                  <a:srgbClr val="002060"/>
                </a:solidFill>
                <a:latin typeface="Calibri"/>
                <a:ea typeface="Calibri"/>
                <a:cs typeface="Calibri"/>
                <a:sym typeface="Calibri"/>
              </a:endParaRPr>
            </a:p>
          </p:txBody>
        </p:sp>
      </p:grpSp>
      <p:grpSp>
        <p:nvGrpSpPr>
          <p:cNvPr id="799" name="Google Shape;799;p17"/>
          <p:cNvGrpSpPr/>
          <p:nvPr/>
        </p:nvGrpSpPr>
        <p:grpSpPr>
          <a:xfrm>
            <a:off x="4352422" y="3742304"/>
            <a:ext cx="1999413" cy="1784010"/>
            <a:chOff x="4352422" y="3742304"/>
            <a:chExt cx="1999413" cy="1784010"/>
          </a:xfrm>
        </p:grpSpPr>
        <p:sp>
          <p:nvSpPr>
            <p:cNvPr id="800" name="Google Shape;800;p17"/>
            <p:cNvSpPr/>
            <p:nvPr/>
          </p:nvSpPr>
          <p:spPr>
            <a:xfrm>
              <a:off x="4352422" y="4270831"/>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a:solidFill>
                    <a:srgbClr val="002060"/>
                  </a:solidFill>
                  <a:latin typeface="Arial"/>
                  <a:ea typeface="Arial"/>
                  <a:cs typeface="Arial"/>
                  <a:sym typeface="Arial"/>
                </a:rPr>
                <a:t>C</a:t>
              </a:r>
              <a:endParaRPr sz="2800" b="1" i="0" u="none" strike="noStrike" cap="none">
                <a:solidFill>
                  <a:srgbClr val="002060"/>
                </a:solidFill>
                <a:latin typeface="Arial"/>
                <a:ea typeface="Arial"/>
                <a:cs typeface="Arial"/>
                <a:sym typeface="Arial"/>
              </a:endParaRPr>
            </a:p>
          </p:txBody>
        </p:sp>
        <p:sp>
          <p:nvSpPr>
            <p:cNvPr id="801" name="Google Shape;801;p17"/>
            <p:cNvSpPr/>
            <p:nvPr/>
          </p:nvSpPr>
          <p:spPr>
            <a:xfrm rot="10800000">
              <a:off x="5050901" y="3909351"/>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2060"/>
                </a:solidFill>
                <a:latin typeface="Calibri"/>
                <a:ea typeface="Calibri"/>
                <a:cs typeface="Calibri"/>
                <a:sym typeface="Calibri"/>
              </a:endParaRPr>
            </a:p>
          </p:txBody>
        </p:sp>
        <p:sp>
          <p:nvSpPr>
            <p:cNvPr id="802" name="Google Shape;802;p17"/>
            <p:cNvSpPr txBox="1"/>
            <p:nvPr/>
          </p:nvSpPr>
          <p:spPr>
            <a:xfrm>
              <a:off x="5148751" y="3742304"/>
              <a:ext cx="11711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2</a:t>
              </a:r>
              <a:r>
                <a:rPr lang="en-US" sz="2800" b="1" i="0" u="none" strike="noStrike" cap="none">
                  <a:solidFill>
                    <a:srgbClr val="002060"/>
                  </a:solidFill>
                  <a:latin typeface="Times New Roman"/>
                  <a:ea typeface="Times New Roman"/>
                  <a:cs typeface="Times New Roman"/>
                  <a:sym typeface="Times New Roman"/>
                </a:rPr>
                <a:t>0</a:t>
              </a:r>
              <a:r>
                <a:rPr lang="en-US" sz="2800" b="1" i="0" u="none" strike="noStrike" cap="none" baseline="30000">
                  <a:solidFill>
                    <a:srgbClr val="002060"/>
                  </a:solidFill>
                  <a:latin typeface="Times New Roman"/>
                  <a:ea typeface="Times New Roman"/>
                  <a:cs typeface="Times New Roman"/>
                  <a:sym typeface="Times New Roman"/>
                </a:rPr>
                <a:t>o</a:t>
              </a:r>
              <a:r>
                <a:rPr lang="en-US" sz="2800" b="1" i="0" u="none" strike="noStrike" cap="none">
                  <a:solidFill>
                    <a:srgbClr val="002060"/>
                  </a:solidFill>
                  <a:latin typeface="Arial"/>
                  <a:ea typeface="Arial"/>
                  <a:cs typeface="Arial"/>
                  <a:sym typeface="Arial"/>
                </a:rPr>
                <a:t>N</a:t>
              </a:r>
              <a:endParaRPr sz="1800">
                <a:solidFill>
                  <a:srgbClr val="002060"/>
                </a:solidFill>
                <a:latin typeface="Calibri"/>
                <a:ea typeface="Calibri"/>
                <a:cs typeface="Calibri"/>
                <a:sym typeface="Calibri"/>
              </a:endParaRPr>
            </a:p>
          </p:txBody>
        </p:sp>
        <p:sp>
          <p:nvSpPr>
            <p:cNvPr id="803" name="Google Shape;803;p17"/>
            <p:cNvSpPr txBox="1"/>
            <p:nvPr/>
          </p:nvSpPr>
          <p:spPr>
            <a:xfrm>
              <a:off x="5180707" y="5003094"/>
              <a:ext cx="11711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2060"/>
                  </a:solidFill>
                  <a:latin typeface="Times New Roman"/>
                  <a:ea typeface="Times New Roman"/>
                  <a:cs typeface="Times New Roman"/>
                  <a:sym typeface="Times New Roman"/>
                </a:rPr>
                <a:t>20</a:t>
              </a:r>
              <a:r>
                <a:rPr lang="en-US" sz="2800" b="1" i="0" u="none" strike="noStrike" cap="none" baseline="30000">
                  <a:solidFill>
                    <a:srgbClr val="002060"/>
                  </a:solidFill>
                  <a:latin typeface="Times New Roman"/>
                  <a:ea typeface="Times New Roman"/>
                  <a:cs typeface="Times New Roman"/>
                  <a:sym typeface="Times New Roman"/>
                </a:rPr>
                <a:t>o</a:t>
              </a:r>
              <a:r>
                <a:rPr lang="en-US" sz="2800" b="1" i="0" u="none" strike="noStrike" cap="none">
                  <a:solidFill>
                    <a:srgbClr val="002060"/>
                  </a:solidFill>
                  <a:latin typeface="Arial"/>
                  <a:ea typeface="Arial"/>
                  <a:cs typeface="Arial"/>
                  <a:sym typeface="Arial"/>
                </a:rPr>
                <a:t>Đ</a:t>
              </a:r>
              <a:endParaRPr sz="1800">
                <a:solidFill>
                  <a:srgbClr val="002060"/>
                </a:solidFill>
                <a:latin typeface="Calibri"/>
                <a:ea typeface="Calibri"/>
                <a:cs typeface="Calibri"/>
                <a:sym typeface="Calibri"/>
              </a:endParaRPr>
            </a:p>
          </p:txBody>
        </p:sp>
      </p:grpSp>
      <p:sp>
        <p:nvSpPr>
          <p:cNvPr id="804" name="Google Shape;804;p17"/>
          <p:cNvSpPr/>
          <p:nvPr/>
        </p:nvSpPr>
        <p:spPr>
          <a:xfrm>
            <a:off x="6409543" y="5878291"/>
            <a:ext cx="3991776"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70C0"/>
                </a:solidFill>
                <a:latin typeface="Arial"/>
                <a:ea typeface="Arial"/>
                <a:cs typeface="Arial"/>
                <a:sym typeface="Arial"/>
              </a:rPr>
              <a:t>K = (</a:t>
            </a:r>
            <a:r>
              <a:rPr lang="en-US" sz="2800" b="1" dirty="0">
                <a:solidFill>
                  <a:srgbClr val="0070C0"/>
                </a:solidFill>
                <a:latin typeface="Times New Roman"/>
                <a:ea typeface="Times New Roman"/>
                <a:cs typeface="Times New Roman"/>
                <a:sym typeface="Times New Roman"/>
              </a:rPr>
              <a:t>40</a:t>
            </a:r>
            <a:r>
              <a:rPr lang="en-US" sz="2800" b="1" baseline="30000" dirty="0">
                <a:solidFill>
                  <a:srgbClr val="0070C0"/>
                </a:solidFill>
                <a:latin typeface="Times New Roman"/>
                <a:ea typeface="Times New Roman"/>
                <a:cs typeface="Times New Roman"/>
                <a:sym typeface="Times New Roman"/>
              </a:rPr>
              <a:t>o</a:t>
            </a:r>
            <a:r>
              <a:rPr lang="en-US" sz="2800" b="1" dirty="0">
                <a:solidFill>
                  <a:srgbClr val="0070C0"/>
                </a:solidFill>
                <a:latin typeface="Arial"/>
                <a:ea typeface="Arial"/>
                <a:cs typeface="Arial"/>
                <a:sym typeface="Arial"/>
              </a:rPr>
              <a:t>B, </a:t>
            </a:r>
            <a:r>
              <a:rPr lang="en-US" sz="2800" b="1" dirty="0">
                <a:solidFill>
                  <a:srgbClr val="0070C0"/>
                </a:solidFill>
                <a:latin typeface="Times New Roman"/>
                <a:ea typeface="Times New Roman"/>
                <a:cs typeface="Times New Roman"/>
                <a:sym typeface="Times New Roman"/>
              </a:rPr>
              <a:t>20</a:t>
            </a:r>
            <a:r>
              <a:rPr lang="en-US" sz="2800" b="1" baseline="30000" dirty="0">
                <a:solidFill>
                  <a:srgbClr val="0070C0"/>
                </a:solidFill>
                <a:latin typeface="Times New Roman"/>
                <a:ea typeface="Times New Roman"/>
                <a:cs typeface="Times New Roman"/>
                <a:sym typeface="Times New Roman"/>
              </a:rPr>
              <a:t>o</a:t>
            </a:r>
            <a:r>
              <a:rPr lang="en-US" sz="2800" b="1" dirty="0">
                <a:solidFill>
                  <a:srgbClr val="0070C0"/>
                </a:solidFill>
                <a:latin typeface="Arial"/>
                <a:ea typeface="Arial"/>
                <a:cs typeface="Arial"/>
                <a:sym typeface="Arial"/>
              </a:rPr>
              <a:t>Đ)</a:t>
            </a:r>
            <a:endParaRPr sz="2800" b="1" i="0" u="none" strike="noStrike" cap="none" dirty="0">
              <a:solidFill>
                <a:srgbClr val="0070C0"/>
              </a:solidFill>
              <a:latin typeface="Arial"/>
              <a:ea typeface="Arial"/>
              <a:cs typeface="Arial"/>
              <a:sym typeface="Arial"/>
            </a:endParaRPr>
          </a:p>
        </p:txBody>
      </p:sp>
      <p:pic>
        <p:nvPicPr>
          <p:cNvPr id="805" name="Google Shape;805;p17"/>
          <p:cNvPicPr preferRelativeResize="0"/>
          <p:nvPr/>
        </p:nvPicPr>
        <p:blipFill rotWithShape="1">
          <a:blip r:embed="rId5">
            <a:alphaModFix/>
          </a:blip>
          <a:srcRect/>
          <a:stretch/>
        </p:blipFill>
        <p:spPr>
          <a:xfrm>
            <a:off x="6616497" y="1783586"/>
            <a:ext cx="5017443" cy="3481118"/>
          </a:xfrm>
          <a:prstGeom prst="rect">
            <a:avLst/>
          </a:prstGeom>
          <a:noFill/>
          <a:ln>
            <a:noFill/>
          </a:ln>
        </p:spPr>
      </p:pic>
      <p:pic>
        <p:nvPicPr>
          <p:cNvPr id="806" name="Google Shape;806;p17"/>
          <p:cNvPicPr preferRelativeResize="0"/>
          <p:nvPr/>
        </p:nvPicPr>
        <p:blipFill rotWithShape="1">
          <a:blip r:embed="rId6">
            <a:alphaModFix/>
          </a:blip>
          <a:srcRect/>
          <a:stretch/>
        </p:blipFill>
        <p:spPr>
          <a:xfrm>
            <a:off x="41363" y="5833761"/>
            <a:ext cx="1023094" cy="956570"/>
          </a:xfrm>
          <a:prstGeom prst="rect">
            <a:avLst/>
          </a:prstGeom>
          <a:noFill/>
          <a:ln>
            <a:noFill/>
          </a:ln>
        </p:spPr>
      </p:pic>
    </p:spTree>
    <p:extLst>
      <p:ext uri="{BB962C8B-B14F-4D97-AF65-F5344CB8AC3E}">
        <p14:creationId xmlns:p14="http://schemas.microsoft.com/office/powerpoint/2010/main" val="2608862877"/>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childTnLst>
                                </p:cTn>
                              </p:par>
                              <p:par>
                                <p:cTn id="8" presetID="10" presetClass="entr" presetSubtype="0" fill="hold" nodeType="withEffect">
                                  <p:stCondLst>
                                    <p:cond delay="0"/>
                                  </p:stCondLst>
                                  <p:childTnLst>
                                    <p:set>
                                      <p:cBhvr>
                                        <p:cTn id="9" dur="1" fill="hold">
                                          <p:stCondLst>
                                            <p:cond delay="0"/>
                                          </p:stCondLst>
                                        </p:cTn>
                                        <p:tgtEl>
                                          <p:spTgt spid="790"/>
                                        </p:tgtEl>
                                        <p:attrNameLst>
                                          <p:attrName>style.visibility</p:attrName>
                                        </p:attrNameLst>
                                      </p:cBhvr>
                                      <p:to>
                                        <p:strVal val="visible"/>
                                      </p:to>
                                    </p:set>
                                    <p:animEffect transition="in" filter="fade">
                                      <p:cBhvr>
                                        <p:cTn id="10" dur="1000"/>
                                        <p:tgtEl>
                                          <p:spTgt spid="7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2"/>
                                        </p:tgtEl>
                                        <p:attrNameLst>
                                          <p:attrName>style.visibility</p:attrName>
                                        </p:attrNameLst>
                                      </p:cBhvr>
                                      <p:to>
                                        <p:strVal val="visible"/>
                                      </p:to>
                                    </p:set>
                                    <p:animEffect transition="in" filter="fade">
                                      <p:cBhvr>
                                        <p:cTn id="15" dur="1000"/>
                                        <p:tgtEl>
                                          <p:spTgt spid="792"/>
                                        </p:tgtEl>
                                      </p:cBhvr>
                                    </p:animEffect>
                                  </p:childTnLst>
                                </p:cTn>
                              </p:par>
                              <p:par>
                                <p:cTn id="16" presetID="10" presetClass="entr" presetSubtype="0" fill="hold" nodeType="withEffect">
                                  <p:stCondLst>
                                    <p:cond delay="0"/>
                                  </p:stCondLst>
                                  <p:childTnLst>
                                    <p:set>
                                      <p:cBhvr>
                                        <p:cTn id="17" dur="1" fill="hold">
                                          <p:stCondLst>
                                            <p:cond delay="0"/>
                                          </p:stCondLst>
                                        </p:cTn>
                                        <p:tgtEl>
                                          <p:spTgt spid="805"/>
                                        </p:tgtEl>
                                        <p:attrNameLst>
                                          <p:attrName>style.visibility</p:attrName>
                                        </p:attrNameLst>
                                      </p:cBhvr>
                                      <p:to>
                                        <p:strVal val="visible"/>
                                      </p:to>
                                    </p:set>
                                    <p:animEffect transition="in" filter="fade">
                                      <p:cBhvr>
                                        <p:cTn id="18" dur="500"/>
                                        <p:tgtEl>
                                          <p:spTgt spid="8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94"/>
                                        </p:tgtEl>
                                        <p:attrNameLst>
                                          <p:attrName>style.visibility</p:attrName>
                                        </p:attrNameLst>
                                      </p:cBhvr>
                                      <p:to>
                                        <p:strVal val="visible"/>
                                      </p:to>
                                    </p:set>
                                    <p:animEffect transition="in" filter="fade">
                                      <p:cBhvr>
                                        <p:cTn id="23" dur="500"/>
                                        <p:tgtEl>
                                          <p:spTgt spid="7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99"/>
                                        </p:tgtEl>
                                        <p:attrNameLst>
                                          <p:attrName>style.visibility</p:attrName>
                                        </p:attrNameLst>
                                      </p:cBhvr>
                                      <p:to>
                                        <p:strVal val="visible"/>
                                      </p:to>
                                    </p:set>
                                    <p:animEffect transition="in" filter="fade">
                                      <p:cBhvr>
                                        <p:cTn id="28" dur="500"/>
                                        <p:tgtEl>
                                          <p:spTgt spid="79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93"/>
                                        </p:tgtEl>
                                        <p:attrNameLst>
                                          <p:attrName>style.visibility</p:attrName>
                                        </p:attrNameLst>
                                      </p:cBhvr>
                                      <p:to>
                                        <p:strVal val="visible"/>
                                      </p:to>
                                    </p:set>
                                    <p:animEffect transition="in" filter="fade">
                                      <p:cBhvr>
                                        <p:cTn id="33" dur="500"/>
                                        <p:tgtEl>
                                          <p:spTgt spid="7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04"/>
                                        </p:tgtEl>
                                        <p:attrNameLst>
                                          <p:attrName>style.visibility</p:attrName>
                                        </p:attrNameLst>
                                      </p:cBhvr>
                                      <p:to>
                                        <p:strVal val="visible"/>
                                      </p:to>
                                    </p:set>
                                    <p:animEffect transition="in" filter="fade">
                                      <p:cBhvr>
                                        <p:cTn id="38" dur="10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8"/>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13" name="Google Shape;813;p18"/>
          <p:cNvSpPr txBox="1"/>
          <p:nvPr/>
        </p:nvSpPr>
        <p:spPr>
          <a:xfrm>
            <a:off x="2429005" y="-107497"/>
            <a:ext cx="6305239" cy="81249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2060"/>
              </a:buClr>
              <a:buSzPts val="3600"/>
              <a:buFont typeface="Oswald Regular"/>
              <a:buNone/>
            </a:pPr>
            <a:r>
              <a:rPr lang="en-US" sz="3600" b="0" i="0" u="none" strike="noStrike" cap="none" dirty="0">
                <a:solidFill>
                  <a:srgbClr val="002060"/>
                </a:solidFill>
                <a:latin typeface="Oswald Regular"/>
                <a:ea typeface="Oswald Regular"/>
                <a:cs typeface="Oswald Regular"/>
                <a:sym typeface="Oswald Regular"/>
              </a:rPr>
              <a:t>  BÀI TẬP 2</a:t>
            </a:r>
            <a:endParaRPr sz="3600" b="0" i="0" u="none" strike="noStrike" cap="none" dirty="0">
              <a:solidFill>
                <a:srgbClr val="002060"/>
              </a:solidFill>
              <a:latin typeface="Oswald Regular"/>
              <a:ea typeface="Oswald Regular"/>
              <a:cs typeface="Oswald Regular"/>
              <a:sym typeface="Oswald Regular"/>
            </a:endParaRPr>
          </a:p>
        </p:txBody>
      </p:sp>
      <p:sp>
        <p:nvSpPr>
          <p:cNvPr id="814" name="Google Shape;814;p18"/>
          <p:cNvSpPr/>
          <p:nvPr/>
        </p:nvSpPr>
        <p:spPr>
          <a:xfrm>
            <a:off x="1109958" y="828584"/>
            <a:ext cx="10346317" cy="826556"/>
          </a:xfrm>
          <a:prstGeom prst="roundRect">
            <a:avLst>
              <a:gd name="adj" fmla="val 23187"/>
            </a:avLst>
          </a:prstGeom>
          <a:solidFill>
            <a:srgbClr val="FFFFFF"/>
          </a:solid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00FF"/>
                </a:solidFill>
                <a:latin typeface="Calibri"/>
                <a:ea typeface="Calibri"/>
                <a:cs typeface="Calibri"/>
                <a:sym typeface="Calibri"/>
              </a:rPr>
              <a:t>     Vận dụng kiến thức vừa học, em hãy </a:t>
            </a:r>
            <a:r>
              <a:rPr lang="en-US" sz="2400" b="1">
                <a:solidFill>
                  <a:srgbClr val="FF0000"/>
                </a:solidFill>
                <a:latin typeface="Calibri"/>
                <a:ea typeface="Calibri"/>
                <a:cs typeface="Calibri"/>
                <a:sym typeface="Calibri"/>
              </a:rPr>
              <a:t>tìm và đánh dấu các điểm có </a:t>
            </a:r>
            <a:endParaRPr/>
          </a:p>
          <a:p>
            <a:pPr marL="0" marR="0" lvl="0" indent="0" algn="ctr" rtl="0">
              <a:spcBef>
                <a:spcPts val="0"/>
              </a:spcBef>
              <a:spcAft>
                <a:spcPts val="0"/>
              </a:spcAft>
              <a:buNone/>
            </a:pPr>
            <a:r>
              <a:rPr lang="en-US" sz="2400" b="1">
                <a:solidFill>
                  <a:srgbClr val="FF0000"/>
                </a:solidFill>
                <a:latin typeface="Calibri"/>
                <a:ea typeface="Calibri"/>
                <a:cs typeface="Calibri"/>
                <a:sym typeface="Calibri"/>
              </a:rPr>
              <a:t>tọa độ sau lên lược đồ</a:t>
            </a:r>
            <a:endParaRPr sz="2400" b="1">
              <a:solidFill>
                <a:srgbClr val="0000FF"/>
              </a:solidFill>
              <a:latin typeface="Calibri"/>
              <a:ea typeface="Calibri"/>
              <a:cs typeface="Calibri"/>
              <a:sym typeface="Calibri"/>
            </a:endParaRPr>
          </a:p>
        </p:txBody>
      </p:sp>
      <p:pic>
        <p:nvPicPr>
          <p:cNvPr id="815" name="Google Shape;815;p18" descr="Yếu Tố Biểu Tượng Tra Cứu Câu Hỏi Hình ảnh | Định dạng hình ảnh AI  401033918| vn.lovepik.com"/>
          <p:cNvPicPr preferRelativeResize="0"/>
          <p:nvPr/>
        </p:nvPicPr>
        <p:blipFill rotWithShape="1">
          <a:blip r:embed="rId3">
            <a:alphaModFix/>
          </a:blip>
          <a:srcRect/>
          <a:stretch/>
        </p:blipFill>
        <p:spPr>
          <a:xfrm>
            <a:off x="511547" y="496883"/>
            <a:ext cx="1677426" cy="1677426"/>
          </a:xfrm>
          <a:prstGeom prst="rect">
            <a:avLst/>
          </a:prstGeom>
          <a:noFill/>
          <a:ln>
            <a:noFill/>
          </a:ln>
        </p:spPr>
      </p:pic>
      <p:pic>
        <p:nvPicPr>
          <p:cNvPr id="816" name="Google Shape;816;p18"/>
          <p:cNvPicPr preferRelativeResize="0"/>
          <p:nvPr/>
        </p:nvPicPr>
        <p:blipFill rotWithShape="1">
          <a:blip r:embed="rId4">
            <a:alphaModFix/>
          </a:blip>
          <a:srcRect/>
          <a:stretch/>
        </p:blipFill>
        <p:spPr>
          <a:xfrm>
            <a:off x="41363" y="5833761"/>
            <a:ext cx="1023094" cy="956570"/>
          </a:xfrm>
          <a:prstGeom prst="rect">
            <a:avLst/>
          </a:prstGeom>
          <a:noFill/>
          <a:ln>
            <a:noFill/>
          </a:ln>
        </p:spPr>
      </p:pic>
      <p:sp>
        <p:nvSpPr>
          <p:cNvPr id="817" name="Google Shape;817;p18"/>
          <p:cNvSpPr/>
          <p:nvPr/>
        </p:nvSpPr>
        <p:spPr>
          <a:xfrm>
            <a:off x="1570935" y="2122740"/>
            <a:ext cx="2951302" cy="2805063"/>
          </a:xfrm>
          <a:prstGeom prst="rect">
            <a:avLst/>
          </a:prstGeom>
          <a:noFill/>
          <a:ln>
            <a:noFill/>
          </a:ln>
        </p:spPr>
        <p:txBody>
          <a:bodyPr spcFirstLastPara="1" wrap="square" lIns="91425" tIns="45700" rIns="91425" bIns="45700" anchor="t" anchorCtr="0">
            <a:spAutoFit/>
          </a:bodyPr>
          <a:lstStyle/>
          <a:p>
            <a:pPr marL="0" marR="0" lvl="0" indent="180975" algn="just" rtl="0">
              <a:lnSpc>
                <a:spcPct val="150000"/>
              </a:lnSpc>
              <a:spcBef>
                <a:spcPts val="0"/>
              </a:spcBef>
              <a:spcAft>
                <a:spcPts val="0"/>
              </a:spcAft>
              <a:buNone/>
            </a:pPr>
            <a:r>
              <a:rPr lang="en-US" sz="2400" b="1" dirty="0">
                <a:solidFill>
                  <a:srgbClr val="002060"/>
                </a:solidFill>
                <a:latin typeface="Calibri"/>
                <a:ea typeface="Calibri"/>
                <a:cs typeface="Calibri"/>
                <a:sym typeface="Calibri"/>
              </a:rPr>
              <a:t>1.</a:t>
            </a:r>
            <a:r>
              <a:rPr lang="en-US" sz="2400" b="1" i="0" u="none" strike="noStrike" cap="none" dirty="0">
                <a:solidFill>
                  <a:srgbClr val="002060"/>
                </a:solidFill>
                <a:latin typeface="Calibri"/>
                <a:ea typeface="Calibri"/>
                <a:cs typeface="Calibri"/>
                <a:sym typeface="Calibri"/>
              </a:rPr>
              <a:t>  M (20</a:t>
            </a:r>
            <a:r>
              <a:rPr lang="en-US" sz="2400" b="1" i="0" u="none" strike="noStrike" cap="none" baseline="30000" dirty="0">
                <a:solidFill>
                  <a:srgbClr val="002060"/>
                </a:solidFill>
                <a:latin typeface="Calibri"/>
                <a:ea typeface="Calibri"/>
                <a:cs typeface="Calibri"/>
                <a:sym typeface="Calibri"/>
              </a:rPr>
              <a:t>0</a:t>
            </a:r>
            <a:r>
              <a:rPr lang="en-US" sz="2400" b="1" dirty="0">
                <a:solidFill>
                  <a:srgbClr val="002060"/>
                </a:solidFill>
                <a:latin typeface="Calibri"/>
                <a:ea typeface="Calibri"/>
                <a:cs typeface="Calibri"/>
                <a:sym typeface="Calibri"/>
              </a:rPr>
              <a:t> B; 110</a:t>
            </a:r>
            <a:r>
              <a:rPr lang="en-US" sz="2400" b="1" baseline="30000" dirty="0">
                <a:solidFill>
                  <a:srgbClr val="002060"/>
                </a:solidFill>
                <a:latin typeface="Calibri"/>
                <a:ea typeface="Calibri"/>
                <a:cs typeface="Calibri"/>
                <a:sym typeface="Calibri"/>
              </a:rPr>
              <a:t>0 </a:t>
            </a:r>
            <a:r>
              <a:rPr lang="en-US" sz="2400" b="1" dirty="0">
                <a:solidFill>
                  <a:srgbClr val="002060"/>
                </a:solidFill>
                <a:latin typeface="Calibri"/>
                <a:ea typeface="Calibri"/>
                <a:cs typeface="Calibri"/>
                <a:sym typeface="Calibri"/>
              </a:rPr>
              <a:t>Đ)</a:t>
            </a:r>
            <a:endParaRPr sz="2400" b="1" i="0" u="none" strike="noStrike" cap="none" dirty="0">
              <a:solidFill>
                <a:srgbClr val="002060"/>
              </a:solidFill>
              <a:latin typeface="Calibri"/>
              <a:ea typeface="Calibri"/>
              <a:cs typeface="Calibri"/>
              <a:sym typeface="Calibri"/>
            </a:endParaRPr>
          </a:p>
          <a:p>
            <a:pPr marL="0" marR="0" lvl="0" indent="180975" algn="just" rtl="0">
              <a:lnSpc>
                <a:spcPct val="150000"/>
              </a:lnSpc>
              <a:spcBef>
                <a:spcPts val="0"/>
              </a:spcBef>
              <a:spcAft>
                <a:spcPts val="0"/>
              </a:spcAft>
              <a:buNone/>
            </a:pPr>
            <a:r>
              <a:rPr lang="en-US" sz="2400" b="1" dirty="0">
                <a:solidFill>
                  <a:srgbClr val="002060"/>
                </a:solidFill>
                <a:latin typeface="Calibri"/>
                <a:ea typeface="Calibri"/>
                <a:cs typeface="Calibri"/>
                <a:sym typeface="Calibri"/>
              </a:rPr>
              <a:t>2.</a:t>
            </a:r>
            <a:r>
              <a:rPr lang="en-US" sz="2400" b="1" i="0" u="none" strike="noStrike" cap="none" dirty="0">
                <a:solidFill>
                  <a:srgbClr val="002060"/>
                </a:solidFill>
                <a:latin typeface="Calibri"/>
                <a:ea typeface="Calibri"/>
                <a:cs typeface="Calibri"/>
                <a:sym typeface="Calibri"/>
              </a:rPr>
              <a:t>  N (10</a:t>
            </a:r>
            <a:r>
              <a:rPr lang="en-US" sz="2400" b="1" i="0" u="none" strike="noStrike" cap="none" baseline="30000" dirty="0">
                <a:solidFill>
                  <a:srgbClr val="002060"/>
                </a:solidFill>
                <a:latin typeface="Calibri"/>
                <a:ea typeface="Calibri"/>
                <a:cs typeface="Calibri"/>
                <a:sym typeface="Calibri"/>
              </a:rPr>
              <a:t>0</a:t>
            </a:r>
            <a:r>
              <a:rPr lang="en-US" sz="2400" b="1" i="0" u="none" strike="noStrike" cap="none" dirty="0">
                <a:solidFill>
                  <a:srgbClr val="002060"/>
                </a:solidFill>
                <a:latin typeface="Calibri"/>
                <a:ea typeface="Calibri"/>
                <a:cs typeface="Calibri"/>
                <a:sym typeface="Calibri"/>
              </a:rPr>
              <a:t>N, </a:t>
            </a:r>
            <a:r>
              <a:rPr lang="en-US" sz="2400" b="1" dirty="0">
                <a:solidFill>
                  <a:srgbClr val="002060"/>
                </a:solidFill>
                <a:latin typeface="Calibri"/>
                <a:ea typeface="Calibri"/>
                <a:cs typeface="Calibri"/>
                <a:sym typeface="Calibri"/>
              </a:rPr>
              <a:t>110</a:t>
            </a:r>
            <a:r>
              <a:rPr lang="en-US" sz="2400" b="1" baseline="30000" dirty="0">
                <a:solidFill>
                  <a:srgbClr val="002060"/>
                </a:solidFill>
                <a:latin typeface="Calibri"/>
                <a:ea typeface="Calibri"/>
                <a:cs typeface="Calibri"/>
                <a:sym typeface="Calibri"/>
              </a:rPr>
              <a:t>0 </a:t>
            </a:r>
            <a:r>
              <a:rPr lang="en-US" sz="2400" b="1" dirty="0">
                <a:solidFill>
                  <a:srgbClr val="002060"/>
                </a:solidFill>
                <a:latin typeface="Calibri"/>
                <a:ea typeface="Calibri"/>
                <a:cs typeface="Calibri"/>
                <a:sym typeface="Calibri"/>
              </a:rPr>
              <a:t>Đ)</a:t>
            </a:r>
            <a:endParaRPr sz="2400" b="1" i="0" u="none" strike="noStrike" cap="none" dirty="0">
              <a:solidFill>
                <a:srgbClr val="002060"/>
              </a:solidFill>
              <a:latin typeface="Calibri"/>
              <a:ea typeface="Calibri"/>
              <a:cs typeface="Calibri"/>
              <a:sym typeface="Calibri"/>
            </a:endParaRPr>
          </a:p>
          <a:p>
            <a:pPr marL="0" marR="0" lvl="0" indent="180975" algn="just" rtl="0">
              <a:lnSpc>
                <a:spcPct val="150000"/>
              </a:lnSpc>
              <a:spcBef>
                <a:spcPts val="0"/>
              </a:spcBef>
              <a:spcAft>
                <a:spcPts val="0"/>
              </a:spcAft>
              <a:buNone/>
            </a:pPr>
            <a:r>
              <a:rPr lang="en-US" sz="2400" b="1" dirty="0">
                <a:solidFill>
                  <a:srgbClr val="002060"/>
                </a:solidFill>
                <a:latin typeface="Calibri"/>
                <a:ea typeface="Calibri"/>
                <a:cs typeface="Calibri"/>
                <a:sym typeface="Calibri"/>
              </a:rPr>
              <a:t>3.</a:t>
            </a:r>
            <a:r>
              <a:rPr lang="en-US" sz="2400" b="1" i="0" u="none" strike="noStrike" cap="none" dirty="0">
                <a:solidFill>
                  <a:srgbClr val="002060"/>
                </a:solidFill>
                <a:latin typeface="Calibri"/>
                <a:ea typeface="Calibri"/>
                <a:cs typeface="Calibri"/>
                <a:sym typeface="Calibri"/>
              </a:rPr>
              <a:t>  Q (10</a:t>
            </a:r>
            <a:r>
              <a:rPr lang="en-US" sz="2400" b="1" i="0" u="none" strike="noStrike" cap="none" baseline="30000" dirty="0">
                <a:solidFill>
                  <a:srgbClr val="002060"/>
                </a:solidFill>
                <a:latin typeface="Calibri"/>
                <a:ea typeface="Calibri"/>
                <a:cs typeface="Calibri"/>
                <a:sym typeface="Calibri"/>
              </a:rPr>
              <a:t>0</a:t>
            </a:r>
            <a:r>
              <a:rPr lang="en-US" sz="2400" b="1" i="0" u="none" strike="noStrike" cap="none" dirty="0">
                <a:solidFill>
                  <a:srgbClr val="002060"/>
                </a:solidFill>
                <a:latin typeface="Calibri"/>
                <a:ea typeface="Calibri"/>
                <a:cs typeface="Calibri"/>
                <a:sym typeface="Calibri"/>
              </a:rPr>
              <a:t>N, </a:t>
            </a:r>
            <a:r>
              <a:rPr lang="en-US" sz="2400" b="1" dirty="0">
                <a:solidFill>
                  <a:srgbClr val="002060"/>
                </a:solidFill>
                <a:latin typeface="Calibri"/>
                <a:ea typeface="Calibri"/>
                <a:cs typeface="Calibri"/>
                <a:sym typeface="Calibri"/>
              </a:rPr>
              <a:t>130</a:t>
            </a:r>
            <a:r>
              <a:rPr lang="en-US" sz="2400" b="1" baseline="30000" dirty="0">
                <a:solidFill>
                  <a:srgbClr val="002060"/>
                </a:solidFill>
                <a:latin typeface="Calibri"/>
                <a:ea typeface="Calibri"/>
                <a:cs typeface="Calibri"/>
                <a:sym typeface="Calibri"/>
              </a:rPr>
              <a:t>0 </a:t>
            </a:r>
            <a:r>
              <a:rPr lang="en-US" sz="2400" b="1" dirty="0">
                <a:solidFill>
                  <a:srgbClr val="002060"/>
                </a:solidFill>
                <a:latin typeface="Calibri"/>
                <a:ea typeface="Calibri"/>
                <a:cs typeface="Calibri"/>
                <a:sym typeface="Calibri"/>
              </a:rPr>
              <a:t>Đ)</a:t>
            </a:r>
            <a:endParaRPr sz="2400" b="1" i="0" u="none" strike="noStrike" cap="none" dirty="0">
              <a:solidFill>
                <a:srgbClr val="002060"/>
              </a:solidFill>
              <a:latin typeface="Calibri"/>
              <a:ea typeface="Calibri"/>
              <a:cs typeface="Calibri"/>
              <a:sym typeface="Calibri"/>
            </a:endParaRPr>
          </a:p>
          <a:p>
            <a:pPr marL="0" marR="0" lvl="0" indent="180975" algn="just" rtl="0">
              <a:lnSpc>
                <a:spcPct val="150000"/>
              </a:lnSpc>
              <a:spcBef>
                <a:spcPts val="0"/>
              </a:spcBef>
              <a:spcAft>
                <a:spcPts val="0"/>
              </a:spcAft>
              <a:buNone/>
            </a:pPr>
            <a:r>
              <a:rPr lang="en-US" sz="2400" b="1" dirty="0">
                <a:solidFill>
                  <a:srgbClr val="002060"/>
                </a:solidFill>
                <a:latin typeface="Calibri"/>
                <a:ea typeface="Calibri"/>
                <a:cs typeface="Calibri"/>
                <a:sym typeface="Calibri"/>
              </a:rPr>
              <a:t>4.</a:t>
            </a:r>
            <a:r>
              <a:rPr lang="en-US" sz="2400" b="1" i="0" u="none" strike="noStrike" cap="none" dirty="0">
                <a:solidFill>
                  <a:srgbClr val="002060"/>
                </a:solidFill>
                <a:latin typeface="Calibri"/>
                <a:ea typeface="Calibri"/>
                <a:cs typeface="Calibri"/>
                <a:sym typeface="Calibri"/>
              </a:rPr>
              <a:t>  I (15</a:t>
            </a:r>
            <a:r>
              <a:rPr lang="en-US" sz="2400" b="1" i="0" u="none" strike="noStrike" cap="none" baseline="30000" dirty="0">
                <a:solidFill>
                  <a:srgbClr val="002060"/>
                </a:solidFill>
                <a:latin typeface="Calibri"/>
                <a:ea typeface="Calibri"/>
                <a:cs typeface="Calibri"/>
                <a:sym typeface="Calibri"/>
              </a:rPr>
              <a:t>0</a:t>
            </a:r>
            <a:r>
              <a:rPr lang="en-US" sz="2400" b="1" dirty="0">
                <a:solidFill>
                  <a:srgbClr val="002060"/>
                </a:solidFill>
                <a:latin typeface="Calibri"/>
                <a:ea typeface="Calibri"/>
                <a:cs typeface="Calibri"/>
                <a:sym typeface="Calibri"/>
              </a:rPr>
              <a:t>B, 100</a:t>
            </a:r>
            <a:r>
              <a:rPr lang="en-US" sz="2400" b="1" baseline="30000" dirty="0">
                <a:solidFill>
                  <a:srgbClr val="002060"/>
                </a:solidFill>
                <a:latin typeface="Calibri"/>
                <a:ea typeface="Calibri"/>
                <a:cs typeface="Calibri"/>
                <a:sym typeface="Calibri"/>
              </a:rPr>
              <a:t>0 </a:t>
            </a:r>
            <a:r>
              <a:rPr lang="en-US" sz="2400" b="1" dirty="0">
                <a:solidFill>
                  <a:srgbClr val="002060"/>
                </a:solidFill>
                <a:latin typeface="Calibri"/>
                <a:ea typeface="Calibri"/>
                <a:cs typeface="Calibri"/>
                <a:sym typeface="Calibri"/>
              </a:rPr>
              <a:t>Đ)</a:t>
            </a:r>
            <a:endParaRPr sz="2400" b="1" i="0" u="none" strike="noStrike" cap="none" dirty="0">
              <a:solidFill>
                <a:srgbClr val="002060"/>
              </a:solidFill>
              <a:latin typeface="Calibri"/>
              <a:ea typeface="Calibri"/>
              <a:cs typeface="Calibri"/>
              <a:sym typeface="Calibri"/>
            </a:endParaRPr>
          </a:p>
          <a:p>
            <a:pPr marL="0" marR="0" lvl="0" indent="180975" algn="just" rtl="0">
              <a:lnSpc>
                <a:spcPct val="150000"/>
              </a:lnSpc>
              <a:spcBef>
                <a:spcPts val="0"/>
              </a:spcBef>
              <a:spcAft>
                <a:spcPts val="0"/>
              </a:spcAft>
              <a:buNone/>
            </a:pPr>
            <a:r>
              <a:rPr lang="en-US" sz="2400" b="1" dirty="0">
                <a:solidFill>
                  <a:srgbClr val="002060"/>
                </a:solidFill>
                <a:latin typeface="Calibri"/>
                <a:ea typeface="Calibri"/>
                <a:cs typeface="Calibri"/>
                <a:sym typeface="Calibri"/>
              </a:rPr>
              <a:t>5.</a:t>
            </a:r>
            <a:r>
              <a:rPr lang="en-US" sz="2400" b="1" i="0" u="none" strike="noStrike" cap="none" dirty="0">
                <a:solidFill>
                  <a:srgbClr val="002060"/>
                </a:solidFill>
                <a:latin typeface="Calibri"/>
                <a:ea typeface="Calibri"/>
                <a:cs typeface="Calibri"/>
                <a:sym typeface="Calibri"/>
              </a:rPr>
              <a:t>  Y (0</a:t>
            </a:r>
            <a:r>
              <a:rPr lang="en-US" sz="2400" b="1" i="0" u="none" strike="noStrike" cap="none" baseline="30000" dirty="0">
                <a:solidFill>
                  <a:srgbClr val="002060"/>
                </a:solidFill>
                <a:latin typeface="Calibri"/>
                <a:ea typeface="Calibri"/>
                <a:cs typeface="Calibri"/>
                <a:sym typeface="Calibri"/>
              </a:rPr>
              <a:t>0</a:t>
            </a:r>
            <a:r>
              <a:rPr lang="en-US" sz="2400" b="1" i="0" u="none" strike="noStrike" cap="none" dirty="0">
                <a:solidFill>
                  <a:srgbClr val="002060"/>
                </a:solidFill>
                <a:latin typeface="Calibri"/>
                <a:ea typeface="Calibri"/>
                <a:cs typeface="Calibri"/>
                <a:sym typeface="Calibri"/>
              </a:rPr>
              <a:t>, </a:t>
            </a:r>
            <a:r>
              <a:rPr lang="en-US" sz="2400" b="1" dirty="0">
                <a:solidFill>
                  <a:srgbClr val="002060"/>
                </a:solidFill>
                <a:latin typeface="Calibri"/>
                <a:ea typeface="Calibri"/>
                <a:cs typeface="Calibri"/>
                <a:sym typeface="Calibri"/>
              </a:rPr>
              <a:t>105</a:t>
            </a:r>
            <a:r>
              <a:rPr lang="en-US" sz="2400" b="1" baseline="30000" dirty="0">
                <a:solidFill>
                  <a:srgbClr val="002060"/>
                </a:solidFill>
                <a:latin typeface="Calibri"/>
                <a:ea typeface="Calibri"/>
                <a:cs typeface="Calibri"/>
                <a:sym typeface="Calibri"/>
              </a:rPr>
              <a:t>0 </a:t>
            </a:r>
            <a:r>
              <a:rPr lang="en-US" sz="2400" b="1" dirty="0">
                <a:solidFill>
                  <a:srgbClr val="002060"/>
                </a:solidFill>
                <a:latin typeface="Calibri"/>
                <a:ea typeface="Calibri"/>
                <a:cs typeface="Calibri"/>
                <a:sym typeface="Calibri"/>
              </a:rPr>
              <a:t>Đ)</a:t>
            </a:r>
            <a:endParaRPr sz="2400" b="1" i="0" u="none" strike="noStrike" cap="none" dirty="0">
              <a:solidFill>
                <a:srgbClr val="002060"/>
              </a:solidFill>
              <a:latin typeface="Calibri"/>
              <a:ea typeface="Calibri"/>
              <a:cs typeface="Calibri"/>
              <a:sym typeface="Calibri"/>
            </a:endParaRPr>
          </a:p>
        </p:txBody>
      </p:sp>
      <p:pic>
        <p:nvPicPr>
          <p:cNvPr id="818" name="Google Shape;818;p18" descr="Giải bài tập Địa Lí 6, Bài 4: Phương hướng trên bản đồ: kinh độ ..."/>
          <p:cNvPicPr preferRelativeResize="0"/>
          <p:nvPr/>
        </p:nvPicPr>
        <p:blipFill rotWithShape="1">
          <a:blip r:embed="rId5">
            <a:alphaModFix/>
          </a:blip>
          <a:srcRect/>
          <a:stretch/>
        </p:blipFill>
        <p:spPr>
          <a:xfrm>
            <a:off x="5581625" y="1728517"/>
            <a:ext cx="6085058" cy="4697621"/>
          </a:xfrm>
          <a:prstGeom prst="rect">
            <a:avLst/>
          </a:prstGeom>
          <a:noFill/>
          <a:ln>
            <a:noFill/>
          </a:ln>
        </p:spPr>
      </p:pic>
      <p:sp>
        <p:nvSpPr>
          <p:cNvPr id="819" name="Google Shape;819;p18"/>
          <p:cNvSpPr/>
          <p:nvPr/>
        </p:nvSpPr>
        <p:spPr>
          <a:xfrm>
            <a:off x="8046242" y="2691606"/>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Lobster"/>
              <a:ea typeface="Lobster"/>
              <a:cs typeface="Lobster"/>
              <a:sym typeface="Lobster"/>
            </a:endParaRPr>
          </a:p>
        </p:txBody>
      </p:sp>
      <p:sp>
        <p:nvSpPr>
          <p:cNvPr id="820" name="Google Shape;820;p18"/>
          <p:cNvSpPr txBox="1"/>
          <p:nvPr/>
        </p:nvSpPr>
        <p:spPr>
          <a:xfrm>
            <a:off x="8108021" y="2353439"/>
            <a:ext cx="3938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Arial"/>
                <a:ea typeface="Arial"/>
                <a:cs typeface="Arial"/>
                <a:sym typeface="Arial"/>
              </a:rPr>
              <a:t>M</a:t>
            </a:r>
            <a:endParaRPr/>
          </a:p>
        </p:txBody>
      </p:sp>
      <p:sp>
        <p:nvSpPr>
          <p:cNvPr id="821" name="Google Shape;821;p18"/>
          <p:cNvSpPr/>
          <p:nvPr/>
        </p:nvSpPr>
        <p:spPr>
          <a:xfrm>
            <a:off x="8084874" y="584292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Lobster"/>
              <a:ea typeface="Lobster"/>
              <a:cs typeface="Lobster"/>
              <a:sym typeface="Lobster"/>
            </a:endParaRPr>
          </a:p>
        </p:txBody>
      </p:sp>
      <p:sp>
        <p:nvSpPr>
          <p:cNvPr id="822" name="Google Shape;822;p18"/>
          <p:cNvSpPr txBox="1"/>
          <p:nvPr/>
        </p:nvSpPr>
        <p:spPr>
          <a:xfrm>
            <a:off x="8146653" y="5504762"/>
            <a:ext cx="3938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Arial"/>
                <a:ea typeface="Arial"/>
                <a:cs typeface="Arial"/>
                <a:sym typeface="Arial"/>
              </a:rPr>
              <a:t>N</a:t>
            </a:r>
            <a:endParaRPr/>
          </a:p>
        </p:txBody>
      </p:sp>
      <p:sp>
        <p:nvSpPr>
          <p:cNvPr id="823" name="Google Shape;823;p18"/>
          <p:cNvSpPr/>
          <p:nvPr/>
        </p:nvSpPr>
        <p:spPr>
          <a:xfrm>
            <a:off x="10217461" y="584292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Lobster"/>
              <a:ea typeface="Lobster"/>
              <a:cs typeface="Lobster"/>
              <a:sym typeface="Lobster"/>
            </a:endParaRPr>
          </a:p>
        </p:txBody>
      </p:sp>
      <p:sp>
        <p:nvSpPr>
          <p:cNvPr id="824" name="Google Shape;824;p18"/>
          <p:cNvSpPr txBox="1"/>
          <p:nvPr/>
        </p:nvSpPr>
        <p:spPr>
          <a:xfrm>
            <a:off x="10279240" y="5504762"/>
            <a:ext cx="3938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Arial"/>
                <a:ea typeface="Arial"/>
                <a:cs typeface="Arial"/>
                <a:sym typeface="Arial"/>
              </a:rPr>
              <a:t>Q</a:t>
            </a:r>
            <a:endParaRPr/>
          </a:p>
        </p:txBody>
      </p:sp>
      <p:sp>
        <p:nvSpPr>
          <p:cNvPr id="825" name="Google Shape;825;p18"/>
          <p:cNvSpPr/>
          <p:nvPr/>
        </p:nvSpPr>
        <p:spPr>
          <a:xfrm>
            <a:off x="7009565" y="3183639"/>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Lobster"/>
              <a:ea typeface="Lobster"/>
              <a:cs typeface="Lobster"/>
              <a:sym typeface="Lobster"/>
            </a:endParaRPr>
          </a:p>
        </p:txBody>
      </p:sp>
      <p:sp>
        <p:nvSpPr>
          <p:cNvPr id="826" name="Google Shape;826;p18"/>
          <p:cNvSpPr txBox="1"/>
          <p:nvPr/>
        </p:nvSpPr>
        <p:spPr>
          <a:xfrm>
            <a:off x="7071344" y="2845472"/>
            <a:ext cx="3938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Arial"/>
                <a:ea typeface="Arial"/>
                <a:cs typeface="Arial"/>
                <a:sym typeface="Arial"/>
              </a:rPr>
              <a:t>I</a:t>
            </a:r>
            <a:endParaRPr/>
          </a:p>
        </p:txBody>
      </p:sp>
      <p:sp>
        <p:nvSpPr>
          <p:cNvPr id="827" name="Google Shape;827;p18"/>
          <p:cNvSpPr/>
          <p:nvPr/>
        </p:nvSpPr>
        <p:spPr>
          <a:xfrm>
            <a:off x="7584262" y="4785935"/>
            <a:ext cx="120851" cy="123886"/>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Lobster"/>
              <a:ea typeface="Lobster"/>
              <a:cs typeface="Lobster"/>
              <a:sym typeface="Lobster"/>
            </a:endParaRPr>
          </a:p>
        </p:txBody>
      </p:sp>
      <p:sp>
        <p:nvSpPr>
          <p:cNvPr id="828" name="Google Shape;828;p18"/>
          <p:cNvSpPr txBox="1"/>
          <p:nvPr/>
        </p:nvSpPr>
        <p:spPr>
          <a:xfrm>
            <a:off x="7584262" y="4585880"/>
            <a:ext cx="3938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Arial"/>
                <a:ea typeface="Arial"/>
                <a:cs typeface="Arial"/>
                <a:sym typeface="Arial"/>
              </a:rPr>
              <a:t>Y</a:t>
            </a:r>
            <a:endParaRPr/>
          </a:p>
        </p:txBody>
      </p:sp>
    </p:spTree>
    <p:extLst>
      <p:ext uri="{BB962C8B-B14F-4D97-AF65-F5344CB8AC3E}">
        <p14:creationId xmlns:p14="http://schemas.microsoft.com/office/powerpoint/2010/main" val="388173132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animEffect transition="in" filter="fade">
                                      <p:cBhvr>
                                        <p:cTn id="7" dur="1000"/>
                                        <p:tgtEl>
                                          <p:spTgt spid="815"/>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par>
                                <p:cTn id="11" presetID="10" presetClass="entr" presetSubtype="0" fill="hold"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fade">
                                      <p:cBhvr>
                                        <p:cTn id="13" dur="1000"/>
                                        <p:tgtEl>
                                          <p:spTgt spid="81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17"/>
                                        </p:tgtEl>
                                        <p:attrNameLst>
                                          <p:attrName>style.visibility</p:attrName>
                                        </p:attrNameLst>
                                      </p:cBhvr>
                                      <p:to>
                                        <p:strVal val="visible"/>
                                      </p:to>
                                    </p:set>
                                    <p:anim calcmode="lin" valueType="num">
                                      <p:cBhvr additive="base">
                                        <p:cTn id="18" dur="500"/>
                                        <p:tgtEl>
                                          <p:spTgt spid="817"/>
                                        </p:tgtEl>
                                        <p:attrNameLst>
                                          <p:attrName>ppt_w</p:attrName>
                                        </p:attrNameLst>
                                      </p:cBhvr>
                                      <p:tavLst>
                                        <p:tav tm="0">
                                          <p:val>
                                            <p:strVal val="0"/>
                                          </p:val>
                                        </p:tav>
                                        <p:tav tm="100000">
                                          <p:val>
                                            <p:strVal val="#ppt_w"/>
                                          </p:val>
                                        </p:tav>
                                      </p:tavLst>
                                    </p:anim>
                                    <p:anim calcmode="lin" valueType="num">
                                      <p:cBhvr additive="base">
                                        <p:cTn id="19" dur="500"/>
                                        <p:tgtEl>
                                          <p:spTgt spid="81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
                                        </p:tgtEl>
                                        <p:attrNameLst>
                                          <p:attrName>style.visibility</p:attrName>
                                        </p:attrNameLst>
                                      </p:cBhvr>
                                      <p:to>
                                        <p:strVal val="visible"/>
                                      </p:to>
                                    </p:set>
                                    <p:animEffect transition="in" filter="fade">
                                      <p:cBhvr>
                                        <p:cTn id="24" dur="1500"/>
                                        <p:tgtEl>
                                          <p:spTgt spid="819"/>
                                        </p:tgtEl>
                                      </p:cBhvr>
                                    </p:animEffect>
                                  </p:childTnLst>
                                </p:cTn>
                              </p:par>
                              <p:par>
                                <p:cTn id="25" presetID="8" presetClass="emph" presetSubtype="0" fill="hold" nodeType="withEffect">
                                  <p:stCondLst>
                                    <p:cond delay="0"/>
                                  </p:stCondLst>
                                  <p:childTnLst>
                                    <p:animRot by="-21600000">
                                      <p:cBhvr>
                                        <p:cTn id="26" dur="500" fill="hold"/>
                                        <p:tgtEl>
                                          <p:spTgt spid="819"/>
                                        </p:tgtEl>
                                        <p:attrNameLst>
                                          <p:attrName>r</p:attrName>
                                        </p:attrNameLst>
                                      </p:cBhvr>
                                    </p:animRot>
                                  </p:childTnLst>
                                </p:cTn>
                              </p:par>
                              <p:par>
                                <p:cTn id="27" presetID="10" presetClass="entr" presetSubtype="0" fill="hold" nodeType="withEffect">
                                  <p:stCondLst>
                                    <p:cond delay="0"/>
                                  </p:stCondLst>
                                  <p:childTnLst>
                                    <p:set>
                                      <p:cBhvr>
                                        <p:cTn id="28" dur="1" fill="hold">
                                          <p:stCondLst>
                                            <p:cond delay="0"/>
                                          </p:stCondLst>
                                        </p:cTn>
                                        <p:tgtEl>
                                          <p:spTgt spid="820"/>
                                        </p:tgtEl>
                                        <p:attrNameLst>
                                          <p:attrName>style.visibility</p:attrName>
                                        </p:attrNameLst>
                                      </p:cBhvr>
                                      <p:to>
                                        <p:strVal val="visible"/>
                                      </p:to>
                                    </p:set>
                                    <p:animEffect transition="in" filter="fade">
                                      <p:cBhvr>
                                        <p:cTn id="29" dur="1000"/>
                                        <p:tgtEl>
                                          <p:spTgt spid="8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21"/>
                                        </p:tgtEl>
                                        <p:attrNameLst>
                                          <p:attrName>style.visibility</p:attrName>
                                        </p:attrNameLst>
                                      </p:cBhvr>
                                      <p:to>
                                        <p:strVal val="visible"/>
                                      </p:to>
                                    </p:set>
                                    <p:animEffect transition="in" filter="fade">
                                      <p:cBhvr>
                                        <p:cTn id="34" dur="1500"/>
                                        <p:tgtEl>
                                          <p:spTgt spid="821"/>
                                        </p:tgtEl>
                                      </p:cBhvr>
                                    </p:animEffect>
                                  </p:childTnLst>
                                </p:cTn>
                              </p:par>
                              <p:par>
                                <p:cTn id="35" presetID="8" presetClass="emph" presetSubtype="0" fill="hold" nodeType="withEffect">
                                  <p:stCondLst>
                                    <p:cond delay="0"/>
                                  </p:stCondLst>
                                  <p:childTnLst>
                                    <p:animRot by="-21600000">
                                      <p:cBhvr>
                                        <p:cTn id="36" dur="500" fill="hold"/>
                                        <p:tgtEl>
                                          <p:spTgt spid="821"/>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822"/>
                                        </p:tgtEl>
                                        <p:attrNameLst>
                                          <p:attrName>style.visibility</p:attrName>
                                        </p:attrNameLst>
                                      </p:cBhvr>
                                      <p:to>
                                        <p:strVal val="visible"/>
                                      </p:to>
                                    </p:set>
                                    <p:animEffect transition="in" filter="fade">
                                      <p:cBhvr>
                                        <p:cTn id="39" dur="1000"/>
                                        <p:tgtEl>
                                          <p:spTgt spid="8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23"/>
                                        </p:tgtEl>
                                        <p:attrNameLst>
                                          <p:attrName>style.visibility</p:attrName>
                                        </p:attrNameLst>
                                      </p:cBhvr>
                                      <p:to>
                                        <p:strVal val="visible"/>
                                      </p:to>
                                    </p:set>
                                    <p:animEffect transition="in" filter="fade">
                                      <p:cBhvr>
                                        <p:cTn id="44" dur="1500"/>
                                        <p:tgtEl>
                                          <p:spTgt spid="823"/>
                                        </p:tgtEl>
                                      </p:cBhvr>
                                    </p:animEffect>
                                  </p:childTnLst>
                                </p:cTn>
                              </p:par>
                              <p:par>
                                <p:cTn id="45" presetID="8" presetClass="emph" presetSubtype="0" fill="hold" nodeType="withEffect">
                                  <p:stCondLst>
                                    <p:cond delay="0"/>
                                  </p:stCondLst>
                                  <p:childTnLst>
                                    <p:animRot by="-21600000">
                                      <p:cBhvr>
                                        <p:cTn id="46" dur="500" fill="hold"/>
                                        <p:tgtEl>
                                          <p:spTgt spid="823"/>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824"/>
                                        </p:tgtEl>
                                        <p:attrNameLst>
                                          <p:attrName>style.visibility</p:attrName>
                                        </p:attrNameLst>
                                      </p:cBhvr>
                                      <p:to>
                                        <p:strVal val="visible"/>
                                      </p:to>
                                    </p:set>
                                    <p:animEffect transition="in" filter="fade">
                                      <p:cBhvr>
                                        <p:cTn id="49" dur="1000"/>
                                        <p:tgtEl>
                                          <p:spTgt spid="8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25"/>
                                        </p:tgtEl>
                                        <p:attrNameLst>
                                          <p:attrName>style.visibility</p:attrName>
                                        </p:attrNameLst>
                                      </p:cBhvr>
                                      <p:to>
                                        <p:strVal val="visible"/>
                                      </p:to>
                                    </p:set>
                                    <p:animEffect transition="in" filter="fade">
                                      <p:cBhvr>
                                        <p:cTn id="54" dur="1500"/>
                                        <p:tgtEl>
                                          <p:spTgt spid="825"/>
                                        </p:tgtEl>
                                      </p:cBhvr>
                                    </p:animEffect>
                                  </p:childTnLst>
                                </p:cTn>
                              </p:par>
                              <p:par>
                                <p:cTn id="55" presetID="8" presetClass="emph" presetSubtype="0" fill="hold" nodeType="withEffect">
                                  <p:stCondLst>
                                    <p:cond delay="0"/>
                                  </p:stCondLst>
                                  <p:childTnLst>
                                    <p:animRot by="-21600000">
                                      <p:cBhvr>
                                        <p:cTn id="56" dur="500" fill="hold"/>
                                        <p:tgtEl>
                                          <p:spTgt spid="825"/>
                                        </p:tgtEl>
                                        <p:attrNameLst>
                                          <p:attrName>r</p:attrName>
                                        </p:attrNameLst>
                                      </p:cBhvr>
                                    </p:animRot>
                                  </p:childTnLst>
                                </p:cTn>
                              </p:par>
                              <p:par>
                                <p:cTn id="57" presetID="10" presetClass="entr" presetSubtype="0" fill="hold" nodeType="withEffect">
                                  <p:stCondLst>
                                    <p:cond delay="0"/>
                                  </p:stCondLst>
                                  <p:childTnLst>
                                    <p:set>
                                      <p:cBhvr>
                                        <p:cTn id="58" dur="1" fill="hold">
                                          <p:stCondLst>
                                            <p:cond delay="0"/>
                                          </p:stCondLst>
                                        </p:cTn>
                                        <p:tgtEl>
                                          <p:spTgt spid="826"/>
                                        </p:tgtEl>
                                        <p:attrNameLst>
                                          <p:attrName>style.visibility</p:attrName>
                                        </p:attrNameLst>
                                      </p:cBhvr>
                                      <p:to>
                                        <p:strVal val="visible"/>
                                      </p:to>
                                    </p:set>
                                    <p:animEffect transition="in" filter="fade">
                                      <p:cBhvr>
                                        <p:cTn id="59" dur="1000"/>
                                        <p:tgtEl>
                                          <p:spTgt spid="8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27"/>
                                        </p:tgtEl>
                                        <p:attrNameLst>
                                          <p:attrName>style.visibility</p:attrName>
                                        </p:attrNameLst>
                                      </p:cBhvr>
                                      <p:to>
                                        <p:strVal val="visible"/>
                                      </p:to>
                                    </p:set>
                                    <p:animEffect transition="in" filter="fade">
                                      <p:cBhvr>
                                        <p:cTn id="64" dur="1500"/>
                                        <p:tgtEl>
                                          <p:spTgt spid="827"/>
                                        </p:tgtEl>
                                      </p:cBhvr>
                                    </p:animEffect>
                                  </p:childTnLst>
                                </p:cTn>
                              </p:par>
                              <p:par>
                                <p:cTn id="65" presetID="8" presetClass="emph" presetSubtype="0" fill="hold" nodeType="withEffect">
                                  <p:stCondLst>
                                    <p:cond delay="0"/>
                                  </p:stCondLst>
                                  <p:childTnLst>
                                    <p:animRot by="-21600000">
                                      <p:cBhvr>
                                        <p:cTn id="66" dur="500" fill="hold"/>
                                        <p:tgtEl>
                                          <p:spTgt spid="827"/>
                                        </p:tgtEl>
                                        <p:attrNameLst>
                                          <p:attrName>r</p:attrName>
                                        </p:attrNameLst>
                                      </p:cBhvr>
                                    </p:animRot>
                                  </p:childTnLst>
                                </p:cTn>
                              </p:par>
                              <p:par>
                                <p:cTn id="67" presetID="10" presetClass="entr" presetSubtype="0" fill="hold" nodeType="withEffect">
                                  <p:stCondLst>
                                    <p:cond delay="0"/>
                                  </p:stCondLst>
                                  <p:childTnLst>
                                    <p:set>
                                      <p:cBhvr>
                                        <p:cTn id="68" dur="1" fill="hold">
                                          <p:stCondLst>
                                            <p:cond delay="0"/>
                                          </p:stCondLst>
                                        </p:cTn>
                                        <p:tgtEl>
                                          <p:spTgt spid="828"/>
                                        </p:tgtEl>
                                        <p:attrNameLst>
                                          <p:attrName>style.visibility</p:attrName>
                                        </p:attrNameLst>
                                      </p:cBhvr>
                                      <p:to>
                                        <p:strVal val="visible"/>
                                      </p:to>
                                    </p:set>
                                    <p:animEffect transition="in" filter="fade">
                                      <p:cBhvr>
                                        <p:cTn id="69"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3. </a:t>
            </a:r>
            <a:endParaRPr lang="en-US">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248" y="1095133"/>
            <a:ext cx="7592074" cy="54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5279" y="1741564"/>
            <a:ext cx="3491078" cy="2569934"/>
          </a:xfrm>
          <a:prstGeom prst="rect">
            <a:avLst/>
          </a:prstGeom>
        </p:spPr>
        <p:txBody>
          <a:bodyPr wrap="square">
            <a:spAutoFit/>
          </a:bodyPr>
          <a:lstStyle/>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(1) Vòng cực bắc</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(2) Chí tuyến bắc</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(3) Xích đạo</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(4) Chí tuyến nam</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(5) Vòng cực nam</a:t>
            </a:r>
            <a:endParaRPr lang="en-US" sz="2800" b="1">
              <a:solidFill>
                <a:schemeClr val="bg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54658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circle(in)">
                                      <p:cBhvr>
                                        <p:cTn id="10" dur="2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1699331" y="1348120"/>
            <a:ext cx="8917209" cy="2428357"/>
          </a:xfrm>
          <a:prstGeom prst="rect">
            <a:avLst/>
          </a:prstGeom>
        </p:spPr>
        <p:txBody>
          <a:bodyPr wrap="square">
            <a:spAutoFit/>
          </a:bodyPr>
          <a:lstStyle/>
          <a:p>
            <a:pPr indent="457200" algn="ctr">
              <a:lnSpc>
                <a:spcPct val="115000"/>
              </a:lnSpc>
              <a:spcAft>
                <a:spcPts val="0"/>
              </a:spcAft>
            </a:pPr>
            <a:r>
              <a:rPr lang="en-US" sz="4400" b="1">
                <a:solidFill>
                  <a:srgbClr val="00B0F0"/>
                </a:solidFill>
                <a:latin typeface="Times New Roman"/>
                <a:ea typeface="Calibri"/>
                <a:cs typeface="Times New Roman"/>
              </a:rPr>
              <a:t>Tra cứu thông tin, ghi tọa độ địa lí các điểm cực (Bắc, Nam, Đông, Tây) trên phần đất liền nước ta.</a:t>
            </a:r>
            <a:endParaRPr lang="en-US" sz="4400">
              <a:solidFill>
                <a:srgbClr val="00B0F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008" y="1380133"/>
            <a:ext cx="7148945"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0" y="610692"/>
            <a:ext cx="3731017" cy="769441"/>
            <a:chOff x="994820" y="4963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96392"/>
              <a:ext cx="4269734"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1197750" y="2288756"/>
            <a:ext cx="4773168" cy="319472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a:solidFill>
                  <a:srgbClr val="0070C0"/>
                </a:solidFill>
                <a:latin typeface="汉仪喵魂体W" panose="00020600040101010101" pitchFamily="18" charset="-122"/>
                <a:ea typeface="汉仪喵魂体W" panose="00020600040101010101" pitchFamily="18" charset="-122"/>
              </a:rPr>
              <a:t>Ngày nay, các con tàu ra khơi đều có gắn các thiết bị định vị để thông báo vị trí của con tàu. Vậy dựa vào đâu để người ta xác định được vị trí của con tàu khi đang lênh đênh trên biển?</a:t>
            </a:r>
            <a:endParaRPr lang="zh-CN" altLang="en-US" sz="2400" b="1" i="1" dirty="0">
              <a:solidFill>
                <a:srgbClr val="0070C0"/>
              </a:solidFill>
              <a:latin typeface="汉仪喵魂体W" panose="00020600040101010101" pitchFamily="18" charset="-122"/>
              <a:ea typeface="汉仪喵魂体W" panose="00020600040101010101" pitchFamily="18"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078" y="3486193"/>
            <a:ext cx="4432173" cy="302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817911"/>
            <a:ext cx="6986063" cy="55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78"/>
            <a:ext cx="4667846" cy="3061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711988" y="12381"/>
            <a:ext cx="3668889" cy="441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Trí nhớ siêu phàm</a:t>
            </a:r>
          </a:p>
        </p:txBody>
      </p:sp>
    </p:spTree>
    <p:extLst>
      <p:ext uri="{BB962C8B-B14F-4D97-AF65-F5344CB8AC3E}">
        <p14:creationId xmlns:p14="http://schemas.microsoft.com/office/powerpoint/2010/main" val="156495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604" y="743594"/>
            <a:ext cx="7705946" cy="5370811"/>
          </a:xfrm>
          <a:prstGeom prst="rect">
            <a:avLst/>
          </a:prstGeom>
        </p:spPr>
      </p:pic>
      <p:sp>
        <p:nvSpPr>
          <p:cNvPr id="5" name="TextBox 4"/>
          <p:cNvSpPr txBox="1"/>
          <p:nvPr/>
        </p:nvSpPr>
        <p:spPr>
          <a:xfrm>
            <a:off x="327377" y="374262"/>
            <a:ext cx="7555273" cy="584775"/>
          </a:xfrm>
          <a:prstGeom prst="rect">
            <a:avLst/>
          </a:prstGeom>
          <a:noFill/>
        </p:spPr>
        <p:txBody>
          <a:bodyPr wrap="none" rtlCol="0">
            <a:spAutoFit/>
          </a:bodyPr>
          <a:lstStyle/>
          <a:p>
            <a:r>
              <a:rPr lang="en-US" sz="32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 hiện nhiệm vụ số 1 trong phiếu học tập</a:t>
            </a:r>
          </a:p>
        </p:txBody>
      </p:sp>
    </p:spTree>
    <p:extLst>
      <p:ext uri="{BB962C8B-B14F-4D97-AF65-F5344CB8AC3E}">
        <p14:creationId xmlns:p14="http://schemas.microsoft.com/office/powerpoint/2010/main" val="315661058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0134" y="327615"/>
            <a:ext cx="9031110" cy="6262614"/>
          </a:xfrm>
          <a:prstGeom prst="rect">
            <a:avLst/>
          </a:prstGeom>
        </p:spPr>
      </p:pic>
    </p:spTree>
    <p:extLst>
      <p:ext uri="{BB962C8B-B14F-4D97-AF65-F5344CB8AC3E}">
        <p14:creationId xmlns:p14="http://schemas.microsoft.com/office/powerpoint/2010/main" val="345084947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17" y="-32386"/>
            <a:ext cx="5992640" cy="5261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676913" y="1403468"/>
            <a:ext cx="3526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PHIẾU HỌC TẬP SỐ 1</a:t>
            </a:r>
            <a:endParaRPr kumimoji="0" lang="en-US" sz="2400" b="1" i="0" u="none" strike="noStrike" cap="none" normalizeH="0" baseline="0">
              <a:ln>
                <a:noFill/>
              </a:ln>
              <a:solidFill>
                <a:schemeClr val="bg1"/>
              </a:solidFill>
              <a:effectLst/>
              <a:latin typeface="Times New Roman" pitchFamily="18" charset="0"/>
              <a:cs typeface="Times New Roman" pitchFamily="18" charset="0"/>
            </a:endParaRPr>
          </a:p>
        </p:txBody>
      </p:sp>
      <p:pic>
        <p:nvPicPr>
          <p:cNvPr id="4" name="Picture 3"/>
          <p:cNvPicPr>
            <a:picLocks noChangeAspect="1"/>
          </p:cNvPicPr>
          <p:nvPr/>
        </p:nvPicPr>
        <p:blipFill>
          <a:blip r:embed="rId4"/>
          <a:stretch>
            <a:fillRect/>
          </a:stretch>
        </p:blipFill>
        <p:spPr>
          <a:xfrm>
            <a:off x="173594" y="425881"/>
            <a:ext cx="5859370" cy="54627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Rectangle 11"/>
          <p:cNvSpPr/>
          <p:nvPr/>
        </p:nvSpPr>
        <p:spPr>
          <a:xfrm>
            <a:off x="59723" y="102716"/>
            <a:ext cx="5973241" cy="646331"/>
          </a:xfrm>
          <a:prstGeom prst="rect">
            <a:avLst/>
          </a:prstGeom>
        </p:spPr>
        <p:txBody>
          <a:bodyPr wrap="square">
            <a:spAutoFit/>
          </a:bodyPr>
          <a:lstStyle/>
          <a:p>
            <a:r>
              <a:rPr lang="en-US" b="1">
                <a:solidFill>
                  <a:srgbClr val="FF0000"/>
                </a:solidFill>
                <a:latin typeface="Times New Roman" panose="02020603050405020304" pitchFamily="18" charset="0"/>
                <a:ea typeface="Calibri" panose="020F0502020204030204" pitchFamily="34" charset="0"/>
              </a:rPr>
              <a:t>Nhiệm vụ 2: </a:t>
            </a:r>
            <a:r>
              <a:rPr lang="en-US">
                <a:latin typeface="Times New Roman" panose="02020603050405020304" pitchFamily="18" charset="0"/>
                <a:ea typeface="Calibri" panose="020F0502020204030204" pitchFamily="34" charset="0"/>
              </a:rPr>
              <a:t>Hoạt động theo cặp đôi Dựa vào hình 2 hoàn thành bảng sau:</a:t>
            </a:r>
            <a:endParaRPr lang="en-US"/>
          </a:p>
        </p:txBody>
      </p:sp>
    </p:spTree>
    <p:extLst>
      <p:ext uri="{BB962C8B-B14F-4D97-AF65-F5344CB8AC3E}">
        <p14:creationId xmlns:p14="http://schemas.microsoft.com/office/powerpoint/2010/main" val="76590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70446" y="-125558"/>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graphicFrame>
        <p:nvGraphicFramePr>
          <p:cNvPr id="6" name="Table 5"/>
          <p:cNvGraphicFramePr>
            <a:graphicFrameLocks noGrp="1"/>
          </p:cNvGraphicFramePr>
          <p:nvPr>
            <p:extLst>
              <p:ext uri="{D42A27DB-BD31-4B8C-83A1-F6EECF244321}">
                <p14:modId xmlns:p14="http://schemas.microsoft.com/office/powerpoint/2010/main" val="836096635"/>
              </p:ext>
            </p:extLst>
          </p:nvPr>
        </p:nvGraphicFramePr>
        <p:xfrm>
          <a:off x="270446" y="372535"/>
          <a:ext cx="11730818" cy="6175021"/>
        </p:xfrm>
        <a:graphic>
          <a:graphicData uri="http://schemas.openxmlformats.org/drawingml/2006/table">
            <a:tbl>
              <a:tblPr firstRow="1" bandRow="1">
                <a:tableStyleId>{F5AB1C69-6EDB-4FF4-983F-18BD219EF322}</a:tableStyleId>
              </a:tblPr>
              <a:tblGrid>
                <a:gridCol w="2073079">
                  <a:extLst>
                    <a:ext uri="{9D8B030D-6E8A-4147-A177-3AD203B41FA5}">
                      <a16:colId xmlns:a16="http://schemas.microsoft.com/office/drawing/2014/main" val="20000"/>
                    </a:ext>
                  </a:extLst>
                </a:gridCol>
                <a:gridCol w="3792330">
                  <a:extLst>
                    <a:ext uri="{9D8B030D-6E8A-4147-A177-3AD203B41FA5}">
                      <a16:colId xmlns:a16="http://schemas.microsoft.com/office/drawing/2014/main" val="20001"/>
                    </a:ext>
                  </a:extLst>
                </a:gridCol>
                <a:gridCol w="2035821">
                  <a:extLst>
                    <a:ext uri="{9D8B030D-6E8A-4147-A177-3AD203B41FA5}">
                      <a16:colId xmlns:a16="http://schemas.microsoft.com/office/drawing/2014/main" val="20002"/>
                    </a:ext>
                  </a:extLst>
                </a:gridCol>
                <a:gridCol w="3829588">
                  <a:extLst>
                    <a:ext uri="{9D8B030D-6E8A-4147-A177-3AD203B41FA5}">
                      <a16:colId xmlns:a16="http://schemas.microsoft.com/office/drawing/2014/main" val="20003"/>
                    </a:ext>
                  </a:extLst>
                </a:gridCol>
              </a:tblGrid>
              <a:tr h="940998">
                <a:tc gridSpan="2">
                  <a:txBody>
                    <a:bodyPr/>
                    <a:lstStyle/>
                    <a:p>
                      <a:pPr algn="ctr"/>
                      <a:r>
                        <a:rPr lang="en-US" sz="2400" dirty="0" err="1">
                          <a:solidFill>
                            <a:schemeClr val="bg1"/>
                          </a:solidFill>
                          <a:latin typeface="Times New Roman" pitchFamily="18" charset="0"/>
                          <a:cs typeface="Times New Roman" pitchFamily="18" charset="0"/>
                        </a:rPr>
                        <a:t>Kinh</a:t>
                      </a:r>
                      <a:r>
                        <a:rPr lang="en-US" sz="2400" baseline="0" dirty="0">
                          <a:solidFill>
                            <a:schemeClr val="bg1"/>
                          </a:solidFill>
                          <a:latin typeface="Times New Roman" pitchFamily="18" charset="0"/>
                          <a:cs typeface="Times New Roman" pitchFamily="18" charset="0"/>
                        </a:rPr>
                        <a:t> </a:t>
                      </a:r>
                      <a:r>
                        <a:rPr lang="en-US" sz="2400" baseline="0" dirty="0" err="1">
                          <a:solidFill>
                            <a:schemeClr val="bg1"/>
                          </a:solidFill>
                          <a:latin typeface="Times New Roman" pitchFamily="18" charset="0"/>
                          <a:cs typeface="Times New Roman" pitchFamily="18" charset="0"/>
                        </a:rPr>
                        <a:t>tuyến</a:t>
                      </a:r>
                      <a:endParaRPr lang="en-US" sz="2400" dirty="0">
                        <a:solidFill>
                          <a:schemeClr val="bg1"/>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tc gridSpan="2">
                  <a:txBody>
                    <a:bodyPr/>
                    <a:lstStyle/>
                    <a:p>
                      <a:pPr algn="ctr"/>
                      <a:r>
                        <a:rPr lang="en-US" sz="2400">
                          <a:solidFill>
                            <a:schemeClr val="bg1"/>
                          </a:solidFill>
                          <a:latin typeface="Times New Roman" pitchFamily="18" charset="0"/>
                          <a:cs typeface="Times New Roman" pitchFamily="18" charset="0"/>
                        </a:rPr>
                        <a:t>Vĩ</a:t>
                      </a:r>
                      <a:r>
                        <a:rPr lang="en-US" sz="2400" baseline="0">
                          <a:solidFill>
                            <a:schemeClr val="bg1"/>
                          </a:solidFill>
                          <a:latin typeface="Times New Roman" pitchFamily="18" charset="0"/>
                          <a:cs typeface="Times New Roman" pitchFamily="18" charset="0"/>
                        </a:rPr>
                        <a:t> tuyến</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extLst>
                  <a:ext uri="{0D108BD9-81ED-4DB2-BD59-A6C34878D82A}">
                    <a16:rowId xmlns:a16="http://schemas.microsoft.com/office/drawing/2014/main" val="10000"/>
                  </a:ext>
                </a:extLst>
              </a:tr>
              <a:tr h="1330536">
                <a:tc>
                  <a:txBody>
                    <a:bodyPr/>
                    <a:lstStyle/>
                    <a:p>
                      <a:r>
                        <a:rPr lang="en-US" sz="2400" dirty="0" err="1">
                          <a:solidFill>
                            <a:schemeClr val="bg1"/>
                          </a:solidFill>
                          <a:latin typeface="Times New Roman" pitchFamily="18" charset="0"/>
                          <a:cs typeface="Times New Roman" pitchFamily="18" charset="0"/>
                        </a:rPr>
                        <a:t>Khái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niệm</a:t>
                      </a:r>
                      <a:r>
                        <a:rPr lang="en-US" sz="2400" dirty="0">
                          <a:solidFill>
                            <a:schemeClr val="bg1"/>
                          </a:solidFill>
                          <a:latin typeface="Times New Roman" pitchFamily="18" charset="0"/>
                          <a:cs typeface="Times New Roman" pitchFamily="18" charset="0"/>
                        </a:rPr>
                        <a:t>: </a:t>
                      </a:r>
                    </a:p>
                  </a:txBody>
                  <a:tcPr>
                    <a:solidFill>
                      <a:schemeClr val="bg2">
                        <a:lumMod val="25000"/>
                      </a:schemeClr>
                    </a:solidFill>
                  </a:tcPr>
                </a:tc>
                <a:tc>
                  <a:txBody>
                    <a:bodyPr/>
                    <a:lstStyle/>
                    <a:p>
                      <a:endParaRPr lang="vi-VN" sz="2400" i="1" dirty="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a:solidFill>
                            <a:schemeClr val="bg1"/>
                          </a:solidFill>
                          <a:latin typeface="Times New Roman" pitchFamily="18" charset="0"/>
                          <a:cs typeface="Times New Roman" pitchFamily="18" charset="0"/>
                        </a:rPr>
                        <a:t>Khái niệm:</a:t>
                      </a:r>
                    </a:p>
                    <a:p>
                      <a:endParaRPr lang="en-US" sz="2400">
                        <a:solidFill>
                          <a:schemeClr val="bg1"/>
                        </a:solidFill>
                        <a:latin typeface="Times New Roman" pitchFamily="18" charset="0"/>
                        <a:cs typeface="Times New Roman" pitchFamily="18" charset="0"/>
                      </a:endParaRPr>
                    </a:p>
                    <a:p>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1"/>
                  </a:ext>
                </a:extLst>
              </a:tr>
              <a:tr h="940998">
                <a:tc>
                  <a:txBody>
                    <a:bodyPr/>
                    <a:lstStyle/>
                    <a:p>
                      <a:r>
                        <a:rPr lang="en-US" sz="2400">
                          <a:solidFill>
                            <a:schemeClr val="bg1"/>
                          </a:solidFill>
                          <a:latin typeface="Times New Roman" pitchFamily="18" charset="0"/>
                          <a:cs typeface="Times New Roman" pitchFamily="18" charset="0"/>
                        </a:rPr>
                        <a:t>KT gốc: </a:t>
                      </a:r>
                    </a:p>
                  </a:txBody>
                  <a:tcPr>
                    <a:solidFill>
                      <a:schemeClr val="bg2">
                        <a:lumMod val="25000"/>
                      </a:schemeClr>
                    </a:solidFill>
                  </a:tcPr>
                </a:tc>
                <a:tc>
                  <a:txBody>
                    <a:bodyPr/>
                    <a:lstStyle/>
                    <a:p>
                      <a:endParaRPr lang="vi-VN" sz="2400" i="1" dirty="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a:solidFill>
                            <a:schemeClr val="bg1"/>
                          </a:solidFill>
                          <a:latin typeface="Times New Roman" pitchFamily="18" charset="0"/>
                          <a:cs typeface="Times New Roman" pitchFamily="18" charset="0"/>
                        </a:rPr>
                        <a:t>VT gốc: </a:t>
                      </a:r>
                    </a:p>
                  </a:txBody>
                  <a:tcPr>
                    <a:solidFill>
                      <a:schemeClr val="bg2">
                        <a:lumMod val="25000"/>
                      </a:schemeClr>
                    </a:solidFill>
                  </a:tcPr>
                </a:tc>
                <a:tc>
                  <a:txBody>
                    <a:bodyPr/>
                    <a:lstStyle/>
                    <a:p>
                      <a:endParaRPr lang="en-US" sz="2400" i="1">
                        <a:solidFill>
                          <a:schemeClr val="bg1"/>
                        </a:solidFill>
                        <a:latin typeface="Times New Roman" pitchFamily="18" charset="0"/>
                        <a:cs typeface="Times New Roman" pitchFamily="18" charset="0"/>
                      </a:endParaRPr>
                    </a:p>
                  </a:txBody>
                  <a:tcPr>
                    <a:solidFill>
                      <a:schemeClr val="bg2">
                        <a:lumMod val="25000"/>
                      </a:schemeClr>
                    </a:solidFill>
                  </a:tcPr>
                </a:tc>
                <a:extLst>
                  <a:ext uri="{0D108BD9-81ED-4DB2-BD59-A6C34878D82A}">
                    <a16:rowId xmlns:a16="http://schemas.microsoft.com/office/drawing/2014/main" val="10002"/>
                  </a:ext>
                </a:extLst>
              </a:tr>
              <a:tr h="940998">
                <a:tc>
                  <a:txBody>
                    <a:bodyPr/>
                    <a:lstStyle/>
                    <a:p>
                      <a:r>
                        <a:rPr lang="en-US" sz="2400">
                          <a:solidFill>
                            <a:schemeClr val="bg1"/>
                          </a:solidFill>
                          <a:latin typeface="Times New Roman" pitchFamily="18" charset="0"/>
                          <a:cs typeface="Times New Roman" pitchFamily="18" charset="0"/>
                        </a:rPr>
                        <a:t>KT Tây: </a:t>
                      </a:r>
                    </a:p>
                  </a:txBody>
                  <a:tcPr>
                    <a:solidFill>
                      <a:schemeClr val="bg2">
                        <a:lumMod val="25000"/>
                      </a:schemeClr>
                    </a:solidFill>
                  </a:tcPr>
                </a:tc>
                <a:tc>
                  <a:txBody>
                    <a:bodyPr/>
                    <a:lstStyle/>
                    <a:p>
                      <a:endParaRPr lang="en-US" sz="2400" i="1" dirty="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dirty="0">
                          <a:solidFill>
                            <a:schemeClr val="bg1"/>
                          </a:solidFill>
                          <a:latin typeface="Times New Roman" pitchFamily="18" charset="0"/>
                          <a:cs typeface="Times New Roman" pitchFamily="18" charset="0"/>
                        </a:rPr>
                        <a:t>VT </a:t>
                      </a:r>
                      <a:r>
                        <a:rPr lang="en-US" sz="2400" dirty="0" err="1">
                          <a:solidFill>
                            <a:schemeClr val="bg1"/>
                          </a:solidFill>
                          <a:latin typeface="Times New Roman" pitchFamily="18" charset="0"/>
                          <a:cs typeface="Times New Roman" pitchFamily="18" charset="0"/>
                        </a:rPr>
                        <a:t>Bắc</a:t>
                      </a:r>
                      <a:r>
                        <a:rPr lang="en-US" sz="2400" dirty="0">
                          <a:solidFill>
                            <a:schemeClr val="bg1"/>
                          </a:solidFill>
                          <a:latin typeface="Times New Roman" pitchFamily="18" charset="0"/>
                          <a:cs typeface="Times New Roman" pitchFamily="18" charset="0"/>
                        </a:rPr>
                        <a:t>: </a:t>
                      </a: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3"/>
                  </a:ext>
                </a:extLst>
              </a:tr>
              <a:tr h="940998">
                <a:tc>
                  <a:txBody>
                    <a:bodyPr/>
                    <a:lstStyle/>
                    <a:p>
                      <a:r>
                        <a:rPr lang="en-US" sz="2400">
                          <a:solidFill>
                            <a:schemeClr val="bg1"/>
                          </a:solidFill>
                          <a:latin typeface="Times New Roman" pitchFamily="18" charset="0"/>
                          <a:cs typeface="Times New Roman" pitchFamily="18" charset="0"/>
                        </a:rPr>
                        <a:t>KT Đông: </a:t>
                      </a: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en-US" sz="2400" dirty="0">
                          <a:solidFill>
                            <a:schemeClr val="bg1"/>
                          </a:solidFill>
                          <a:latin typeface="Times New Roman" pitchFamily="18" charset="0"/>
                          <a:cs typeface="Times New Roman" pitchFamily="18" charset="0"/>
                        </a:rPr>
                        <a:t>VT Nam: </a:t>
                      </a: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4"/>
                  </a:ext>
                </a:extLst>
              </a:tr>
              <a:tr h="1080493">
                <a:tc>
                  <a:txBody>
                    <a:bodyPr/>
                    <a:lstStyle/>
                    <a:p>
                      <a:r>
                        <a:rPr lang="vi-VN" sz="2400">
                          <a:solidFill>
                            <a:schemeClr val="bg1"/>
                          </a:solidFill>
                          <a:latin typeface="Times New Roman" pitchFamily="18" charset="0"/>
                          <a:cs typeface="Times New Roman" pitchFamily="18" charset="0"/>
                        </a:rPr>
                        <a:t>So sánh độ dài các đường KT: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vi-VN" sz="2400">
                          <a:solidFill>
                            <a:schemeClr val="bg1"/>
                          </a:solidFill>
                          <a:latin typeface="Times New Roman" pitchFamily="18" charset="0"/>
                          <a:cs typeface="Times New Roman" pitchFamily="18" charset="0"/>
                        </a:rPr>
                        <a:t>So sánh độ dài các đường VT: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2375067" y="1411649"/>
            <a:ext cx="3657597" cy="1200329"/>
          </a:xfrm>
          <a:prstGeom prst="rect">
            <a:avLst/>
          </a:prstGeom>
          <a:noFill/>
        </p:spPr>
        <p:txBody>
          <a:bodyPr wrap="square" rtlCol="0">
            <a:spAutoFit/>
          </a:bodyPr>
          <a:lstStyle/>
          <a:p>
            <a:pPr lvl="0" algn="just"/>
            <a:r>
              <a:rPr lang="vi-VN" sz="2400" i="1">
                <a:solidFill>
                  <a:prstClr val="white"/>
                </a:solidFill>
                <a:latin typeface="Times New Roman" pitchFamily="18" charset="0"/>
                <a:cs typeface="Times New Roman" pitchFamily="18" charset="0"/>
              </a:rPr>
              <a:t>KT là nửa đường tròn nối 2 cực trên bề mặt quả Địa Cầu</a:t>
            </a:r>
          </a:p>
        </p:txBody>
      </p:sp>
      <p:sp>
        <p:nvSpPr>
          <p:cNvPr id="8" name="TextBox 7"/>
          <p:cNvSpPr txBox="1"/>
          <p:nvPr/>
        </p:nvSpPr>
        <p:spPr>
          <a:xfrm>
            <a:off x="2401067" y="2597595"/>
            <a:ext cx="3645722" cy="830997"/>
          </a:xfrm>
          <a:prstGeom prst="rect">
            <a:avLst/>
          </a:prstGeom>
          <a:noFill/>
        </p:spPr>
        <p:txBody>
          <a:bodyPr wrap="square" rtlCol="0">
            <a:spAutoFit/>
          </a:bodyPr>
          <a:lstStyle/>
          <a:p>
            <a:pPr lvl="0" algn="just"/>
            <a:r>
              <a:rPr lang="nl-NL" sz="2400" i="1">
                <a:solidFill>
                  <a:prstClr val="white"/>
                </a:solidFill>
                <a:latin typeface="Times New Roman" pitchFamily="18" charset="0"/>
                <a:ea typeface="Calibri"/>
                <a:cs typeface="Times New Roman" pitchFamily="18" charset="0"/>
              </a:rPr>
              <a:t>0</a:t>
            </a:r>
            <a:r>
              <a:rPr lang="nl-NL" sz="2400" i="1" baseline="30000">
                <a:solidFill>
                  <a:prstClr val="white"/>
                </a:solidFill>
                <a:latin typeface="Times New Roman" pitchFamily="18" charset="0"/>
                <a:ea typeface="Calibri"/>
                <a:cs typeface="Times New Roman" pitchFamily="18" charset="0"/>
              </a:rPr>
              <a:t>0</a:t>
            </a:r>
            <a:r>
              <a:rPr lang="vi-VN" sz="2400" i="1">
                <a:solidFill>
                  <a:prstClr val="white"/>
                </a:solidFill>
                <a:latin typeface="Times New Roman" pitchFamily="18" charset="0"/>
                <a:cs typeface="Times New Roman" pitchFamily="18" charset="0"/>
              </a:rPr>
              <a:t> (đi qua đài thiên văn Grin-uých, Anh)</a:t>
            </a:r>
          </a:p>
        </p:txBody>
      </p:sp>
      <p:sp>
        <p:nvSpPr>
          <p:cNvPr id="9" name="TextBox 8"/>
          <p:cNvSpPr txBox="1"/>
          <p:nvPr/>
        </p:nvSpPr>
        <p:spPr>
          <a:xfrm>
            <a:off x="2375067" y="3610106"/>
            <a:ext cx="3645722" cy="830997"/>
          </a:xfrm>
          <a:prstGeom prst="rect">
            <a:avLst/>
          </a:prstGeom>
          <a:noFill/>
        </p:spPr>
        <p:txBody>
          <a:bodyPr wrap="square" rtlCol="0">
            <a:spAutoFit/>
          </a:bodyPr>
          <a:lstStyle/>
          <a:p>
            <a:pPr lvl="0" algn="just"/>
            <a:r>
              <a:rPr lang="en-US" sz="2400" i="1">
                <a:solidFill>
                  <a:prstClr val="white"/>
                </a:solidFill>
                <a:latin typeface="Times New Roman" pitchFamily="18" charset="0"/>
                <a:ea typeface="Calibri"/>
                <a:cs typeface="Times New Roman" pitchFamily="18" charset="0"/>
              </a:rPr>
              <a:t>những KT nằm bên trái KT gốc</a:t>
            </a:r>
            <a:endParaRPr lang="en-US" sz="2400" i="1">
              <a:solidFill>
                <a:prstClr val="white"/>
              </a:solidFill>
              <a:latin typeface="Times New Roman" pitchFamily="18" charset="0"/>
              <a:cs typeface="Times New Roman" pitchFamily="18" charset="0"/>
            </a:endParaRPr>
          </a:p>
        </p:txBody>
      </p:sp>
      <p:sp>
        <p:nvSpPr>
          <p:cNvPr id="10" name="TextBox 9"/>
          <p:cNvSpPr txBox="1"/>
          <p:nvPr/>
        </p:nvSpPr>
        <p:spPr>
          <a:xfrm>
            <a:off x="2495677" y="4538039"/>
            <a:ext cx="3657597"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KT nằm bên phải KT gốc</a:t>
            </a:r>
          </a:p>
        </p:txBody>
      </p:sp>
      <p:sp>
        <p:nvSpPr>
          <p:cNvPr id="11" name="TextBox 10"/>
          <p:cNvSpPr txBox="1"/>
          <p:nvPr/>
        </p:nvSpPr>
        <p:spPr>
          <a:xfrm>
            <a:off x="2535288" y="5694171"/>
            <a:ext cx="3645722" cy="483017"/>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bằng nhau</a:t>
            </a:r>
          </a:p>
        </p:txBody>
      </p:sp>
      <p:sp>
        <p:nvSpPr>
          <p:cNvPr id="12" name="TextBox 11"/>
          <p:cNvSpPr txBox="1"/>
          <p:nvPr/>
        </p:nvSpPr>
        <p:spPr>
          <a:xfrm>
            <a:off x="8134597" y="1484423"/>
            <a:ext cx="3740728" cy="1366528"/>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VT là vòng tròn bao quanh quả Địa Cầu và vuông góc với KT</a:t>
            </a:r>
          </a:p>
        </p:txBody>
      </p:sp>
      <p:sp>
        <p:nvSpPr>
          <p:cNvPr id="13" name="TextBox 12"/>
          <p:cNvSpPr txBox="1"/>
          <p:nvPr/>
        </p:nvSpPr>
        <p:spPr>
          <a:xfrm>
            <a:off x="8355542" y="2930817"/>
            <a:ext cx="3325091" cy="461665"/>
          </a:xfrm>
          <a:prstGeom prst="rect">
            <a:avLst/>
          </a:prstGeom>
          <a:noFill/>
        </p:spPr>
        <p:txBody>
          <a:bodyPr wrap="square" rtlCol="0">
            <a:spAutoFit/>
          </a:bodyPr>
          <a:lstStyle/>
          <a:p>
            <a:pPr lvl="0" algn="just"/>
            <a:r>
              <a:rPr lang="nl-NL" sz="2400" i="1">
                <a:solidFill>
                  <a:prstClr val="white"/>
                </a:solidFill>
                <a:latin typeface="Times New Roman" pitchFamily="18" charset="0"/>
                <a:ea typeface="Calibri"/>
                <a:cs typeface="Times New Roman" pitchFamily="18" charset="0"/>
              </a:rPr>
              <a:t>0</a:t>
            </a:r>
            <a:r>
              <a:rPr lang="nl-NL" sz="2400" i="1" baseline="30000">
                <a:solidFill>
                  <a:prstClr val="white"/>
                </a:solidFill>
                <a:latin typeface="Times New Roman" pitchFamily="18" charset="0"/>
                <a:ea typeface="Calibri"/>
                <a:cs typeface="Times New Roman" pitchFamily="18" charset="0"/>
              </a:rPr>
              <a:t>0 </a:t>
            </a:r>
            <a:r>
              <a:rPr lang="nl-NL" sz="2400" i="1">
                <a:solidFill>
                  <a:prstClr val="white"/>
                </a:solidFill>
                <a:latin typeface="Times New Roman" pitchFamily="18" charset="0"/>
                <a:ea typeface="Calibri"/>
                <a:cs typeface="Times New Roman" pitchFamily="18" charset="0"/>
              </a:rPr>
              <a:t>(xích đạo)</a:t>
            </a:r>
            <a:endParaRPr lang="en-US" sz="2400" i="1">
              <a:solidFill>
                <a:prstClr val="white"/>
              </a:solidFill>
              <a:latin typeface="Times New Roman" pitchFamily="18" charset="0"/>
              <a:cs typeface="Times New Roman" pitchFamily="18" charset="0"/>
            </a:endParaRPr>
          </a:p>
        </p:txBody>
      </p:sp>
      <p:sp>
        <p:nvSpPr>
          <p:cNvPr id="14" name="TextBox 13"/>
          <p:cNvSpPr txBox="1"/>
          <p:nvPr/>
        </p:nvSpPr>
        <p:spPr>
          <a:xfrm>
            <a:off x="8355542" y="3569364"/>
            <a:ext cx="3740728"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vĩ tuyến nằm từ xích đạo đến cực Bắc</a:t>
            </a:r>
          </a:p>
        </p:txBody>
      </p:sp>
      <p:sp>
        <p:nvSpPr>
          <p:cNvPr id="15" name="TextBox 14"/>
          <p:cNvSpPr txBox="1"/>
          <p:nvPr/>
        </p:nvSpPr>
        <p:spPr>
          <a:xfrm>
            <a:off x="8319915" y="4572170"/>
            <a:ext cx="3728849"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vĩ tuyến nằm từ xích đạo đến cực Nam</a:t>
            </a:r>
          </a:p>
        </p:txBody>
      </p:sp>
      <p:sp>
        <p:nvSpPr>
          <p:cNvPr id="16" name="TextBox 15"/>
          <p:cNvSpPr txBox="1"/>
          <p:nvPr/>
        </p:nvSpPr>
        <p:spPr>
          <a:xfrm>
            <a:off x="8355542" y="5478676"/>
            <a:ext cx="3740723"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giảm dần từ xích đạo về 2 cực</a:t>
            </a:r>
          </a:p>
        </p:txBody>
      </p:sp>
    </p:spTree>
    <p:extLst>
      <p:ext uri="{BB962C8B-B14F-4D97-AF65-F5344CB8AC3E}">
        <p14:creationId xmlns:p14="http://schemas.microsoft.com/office/powerpoint/2010/main" val="88307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5"/>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673" name="Google Shape;673;p15"/>
          <p:cNvCxnSpPr/>
          <p:nvPr/>
        </p:nvCxnSpPr>
        <p:spPr>
          <a:xfrm>
            <a:off x="169844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4" name="Google Shape;674;p15"/>
          <p:cNvCxnSpPr/>
          <p:nvPr/>
        </p:nvCxnSpPr>
        <p:spPr>
          <a:xfrm>
            <a:off x="3216126"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5" name="Google Shape;675;p15"/>
          <p:cNvCxnSpPr/>
          <p:nvPr/>
        </p:nvCxnSpPr>
        <p:spPr>
          <a:xfrm>
            <a:off x="4020681"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6" name="Google Shape;676;p15"/>
          <p:cNvCxnSpPr/>
          <p:nvPr/>
        </p:nvCxnSpPr>
        <p:spPr>
          <a:xfrm>
            <a:off x="542865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7" name="Google Shape;677;p15"/>
          <p:cNvCxnSpPr/>
          <p:nvPr/>
        </p:nvCxnSpPr>
        <p:spPr>
          <a:xfrm>
            <a:off x="1003600"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8" name="Google Shape;678;p15"/>
          <p:cNvCxnSpPr/>
          <p:nvPr/>
        </p:nvCxnSpPr>
        <p:spPr>
          <a:xfrm>
            <a:off x="4678954"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79" name="Google Shape;679;p15"/>
          <p:cNvCxnSpPr/>
          <p:nvPr/>
        </p:nvCxnSpPr>
        <p:spPr>
          <a:xfrm>
            <a:off x="748234" y="2253283"/>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680" name="Google Shape;680;p15"/>
          <p:cNvCxnSpPr/>
          <p:nvPr/>
        </p:nvCxnSpPr>
        <p:spPr>
          <a:xfrm>
            <a:off x="729634" y="2974704"/>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681" name="Google Shape;681;p15"/>
          <p:cNvCxnSpPr/>
          <p:nvPr/>
        </p:nvCxnSpPr>
        <p:spPr>
          <a:xfrm>
            <a:off x="729634" y="371562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682" name="Google Shape;682;p15"/>
          <p:cNvCxnSpPr/>
          <p:nvPr/>
        </p:nvCxnSpPr>
        <p:spPr>
          <a:xfrm>
            <a:off x="729634" y="5236455"/>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683" name="Google Shape;683;p15"/>
          <p:cNvCxnSpPr/>
          <p:nvPr/>
        </p:nvCxnSpPr>
        <p:spPr>
          <a:xfrm>
            <a:off x="748234" y="599687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684" name="Google Shape;684;p15"/>
          <p:cNvCxnSpPr/>
          <p:nvPr/>
        </p:nvCxnSpPr>
        <p:spPr>
          <a:xfrm>
            <a:off x="2411157"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685" name="Google Shape;685;p15"/>
          <p:cNvCxnSpPr/>
          <p:nvPr/>
        </p:nvCxnSpPr>
        <p:spPr>
          <a:xfrm>
            <a:off x="729634" y="4515034"/>
            <a:ext cx="4972984" cy="0"/>
          </a:xfrm>
          <a:prstGeom prst="straightConnector1">
            <a:avLst/>
          </a:prstGeom>
          <a:noFill/>
          <a:ln w="28575" cap="flat" cmpd="sng">
            <a:solidFill>
              <a:srgbClr val="FF0000"/>
            </a:solidFill>
            <a:prstDash val="solid"/>
            <a:miter lim="800000"/>
            <a:headEnd type="none" w="sm" len="sm"/>
            <a:tailEnd type="none" w="sm" len="sm"/>
          </a:ln>
        </p:spPr>
      </p:cxnSp>
      <p:sp>
        <p:nvSpPr>
          <p:cNvPr id="686" name="Google Shape;686;p15"/>
          <p:cNvSpPr/>
          <p:nvPr/>
        </p:nvSpPr>
        <p:spPr>
          <a:xfrm>
            <a:off x="4292287" y="4049701"/>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Xích đạo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87" name="Google Shape;687;p15"/>
          <p:cNvSpPr/>
          <p:nvPr/>
        </p:nvSpPr>
        <p:spPr>
          <a:xfrm>
            <a:off x="2629268" y="813193"/>
            <a:ext cx="120047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1400"/>
              <a:buFont typeface="Arial"/>
              <a:buNone/>
              <a:tabLst/>
              <a:defRPr/>
            </a:pPr>
            <a:r>
              <a:rPr kumimoji="0" lang="en-US" sz="1400" b="1" i="0" u="none" strike="noStrike" kern="0" cap="none" spc="0" normalizeH="0" baseline="0" noProof="0">
                <a:ln>
                  <a:noFill/>
                </a:ln>
                <a:solidFill>
                  <a:srgbClr val="0000FF"/>
                </a:solidFill>
                <a:effectLst/>
                <a:uLnTx/>
                <a:uFillTx/>
                <a:latin typeface="Arial"/>
                <a:ea typeface="Arial"/>
                <a:cs typeface="Arial"/>
                <a:sym typeface="Arial"/>
              </a:rPr>
              <a:t>Kinh tuyến gốc</a:t>
            </a:r>
            <a:endParaRPr kumimoji="0" sz="14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88" name="Google Shape;688;p15"/>
          <p:cNvSpPr/>
          <p:nvPr/>
        </p:nvSpPr>
        <p:spPr>
          <a:xfrm>
            <a:off x="2828352" y="110780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89" name="Google Shape;689;p15"/>
          <p:cNvSpPr/>
          <p:nvPr/>
        </p:nvSpPr>
        <p:spPr>
          <a:xfrm>
            <a:off x="278493" y="406551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0" name="Google Shape;690;p15"/>
          <p:cNvSpPr/>
          <p:nvPr/>
        </p:nvSpPr>
        <p:spPr>
          <a:xfrm>
            <a:off x="3735182" y="110197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1" name="Google Shape;691;p15"/>
          <p:cNvSpPr/>
          <p:nvPr/>
        </p:nvSpPr>
        <p:spPr>
          <a:xfrm>
            <a:off x="4405378" y="1120867"/>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2" name="Google Shape;692;p15"/>
          <p:cNvSpPr/>
          <p:nvPr/>
        </p:nvSpPr>
        <p:spPr>
          <a:xfrm>
            <a:off x="5152819" y="107814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3" name="Google Shape;693;p15"/>
          <p:cNvSpPr/>
          <p:nvPr/>
        </p:nvSpPr>
        <p:spPr>
          <a:xfrm>
            <a:off x="2147204" y="1127061"/>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4" name="Google Shape;694;p15"/>
          <p:cNvSpPr/>
          <p:nvPr/>
        </p:nvSpPr>
        <p:spPr>
          <a:xfrm>
            <a:off x="1394349" y="1100012"/>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5" name="Google Shape;695;p15"/>
          <p:cNvSpPr/>
          <p:nvPr/>
        </p:nvSpPr>
        <p:spPr>
          <a:xfrm>
            <a:off x="704009" y="1096565"/>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6" name="Google Shape;696;p15"/>
          <p:cNvSpPr/>
          <p:nvPr/>
        </p:nvSpPr>
        <p:spPr>
          <a:xfrm>
            <a:off x="5611228" y="1915994"/>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7" name="Google Shape;697;p15"/>
          <p:cNvSpPr/>
          <p:nvPr/>
        </p:nvSpPr>
        <p:spPr>
          <a:xfrm>
            <a:off x="5579845" y="264876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8" name="Google Shape;698;p15"/>
          <p:cNvSpPr/>
          <p:nvPr/>
        </p:nvSpPr>
        <p:spPr>
          <a:xfrm>
            <a:off x="5592628" y="3378866"/>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699" name="Google Shape;699;p15"/>
          <p:cNvSpPr/>
          <p:nvPr/>
        </p:nvSpPr>
        <p:spPr>
          <a:xfrm>
            <a:off x="5672117" y="4877140"/>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00" name="Google Shape;700;p15"/>
          <p:cNvSpPr/>
          <p:nvPr/>
        </p:nvSpPr>
        <p:spPr>
          <a:xfrm>
            <a:off x="5595434" y="568252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01" name="Google Shape;701;p15"/>
          <p:cNvSpPr/>
          <p:nvPr/>
        </p:nvSpPr>
        <p:spPr>
          <a:xfrm>
            <a:off x="1566882" y="3546571"/>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2" name="Google Shape;702;p15"/>
          <p:cNvSpPr/>
          <p:nvPr/>
        </p:nvSpPr>
        <p:spPr>
          <a:xfrm>
            <a:off x="1582267" y="3095096"/>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3600"/>
              <a:buFont typeface="Arial"/>
              <a:buNone/>
              <a:tabLst/>
              <a:defRPr/>
            </a:pPr>
            <a:r>
              <a:rPr kumimoji="0" lang="en-US" sz="3600" b="1" i="0" u="none" strike="noStrike" kern="0" cap="none" spc="0" normalizeH="0" baseline="0" noProof="0">
                <a:ln>
                  <a:noFill/>
                </a:ln>
                <a:solidFill>
                  <a:srgbClr val="0000FF"/>
                </a:solidFill>
                <a:effectLst/>
                <a:uLnTx/>
                <a:uFillTx/>
                <a:latin typeface="Arial"/>
                <a:ea typeface="Arial"/>
                <a:cs typeface="Arial"/>
                <a:sym typeface="Arial"/>
              </a:rPr>
              <a:t>A</a:t>
            </a:r>
            <a:endParaRPr kumimoji="0" sz="3600" b="1" i="0" u="none" strike="noStrike" kern="0" cap="none" spc="0" normalizeH="0" baseline="0" noProof="0">
              <a:ln>
                <a:noFill/>
              </a:ln>
              <a:solidFill>
                <a:srgbClr val="0000FF"/>
              </a:solidFill>
              <a:effectLst/>
              <a:uLnTx/>
              <a:uFillTx/>
              <a:latin typeface="Arial"/>
              <a:ea typeface="Arial"/>
              <a:cs typeface="Arial"/>
              <a:sym typeface="Arial"/>
            </a:endParaRPr>
          </a:p>
        </p:txBody>
      </p:sp>
      <p:cxnSp>
        <p:nvCxnSpPr>
          <p:cNvPr id="703" name="Google Shape;703;p15"/>
          <p:cNvCxnSpPr>
            <a:stCxn id="701" idx="6"/>
          </p:cNvCxnSpPr>
          <p:nvPr/>
        </p:nvCxnSpPr>
        <p:spPr>
          <a:xfrm rot="10800000" flipH="1">
            <a:off x="1865745" y="1647125"/>
            <a:ext cx="4444800" cy="2049000"/>
          </a:xfrm>
          <a:prstGeom prst="straightConnector1">
            <a:avLst/>
          </a:prstGeom>
          <a:noFill/>
          <a:ln w="38100" cap="flat" cmpd="sng">
            <a:solidFill>
              <a:srgbClr val="FF0000"/>
            </a:solidFill>
            <a:prstDash val="solid"/>
            <a:miter lim="800000"/>
            <a:headEnd type="none" w="sm" len="sm"/>
            <a:tailEnd type="triangle" w="med" len="med"/>
          </a:ln>
        </p:spPr>
      </p:cxnSp>
      <p:sp>
        <p:nvSpPr>
          <p:cNvPr id="704" name="Google Shape;704;p15"/>
          <p:cNvSpPr/>
          <p:nvPr/>
        </p:nvSpPr>
        <p:spPr>
          <a:xfrm>
            <a:off x="8051732" y="1488210"/>
            <a:ext cx="355041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Tọa độ địa lí điểm A</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05" name="Google Shape;705;p15"/>
          <p:cNvSpPr/>
          <p:nvPr/>
        </p:nvSpPr>
        <p:spPr>
          <a:xfrm>
            <a:off x="6053870" y="948469"/>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Kinh độ:</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06" name="Google Shape;706;p15"/>
          <p:cNvSpPr/>
          <p:nvPr/>
        </p:nvSpPr>
        <p:spPr>
          <a:xfrm>
            <a:off x="6088970" y="2062626"/>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Vĩ độ:</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07" name="Google Shape;707;p15"/>
          <p:cNvSpPr/>
          <p:nvPr/>
        </p:nvSpPr>
        <p:spPr>
          <a:xfrm>
            <a:off x="7832148" y="1156750"/>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8" name="Google Shape;708;p15"/>
          <p:cNvSpPr/>
          <p:nvPr/>
        </p:nvSpPr>
        <p:spPr>
          <a:xfrm>
            <a:off x="7877878" y="1078669"/>
            <a:ext cx="3957966"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Là</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khoảng</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cách</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từ</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điểm</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đó</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đến</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đường</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kinh</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tuyến</a:t>
            </a:r>
            <a:r>
              <a:rPr kumimoji="0" lang="en-US" sz="2800" b="0" i="0" u="none" strike="noStrike" kern="0" cap="none" spc="0" normalizeH="0" baseline="0" noProof="0" dirty="0">
                <a:ln>
                  <a:noFill/>
                </a:ln>
                <a:solidFill>
                  <a:srgbClr val="0000FF"/>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FF"/>
                </a:solidFill>
                <a:effectLst/>
                <a:uLnTx/>
                <a:uFillTx/>
                <a:latin typeface="Arial"/>
                <a:ea typeface="Arial"/>
                <a:cs typeface="Arial"/>
                <a:sym typeface="Arial"/>
              </a:rPr>
              <a:t>gốc</a:t>
            </a:r>
            <a:endParaRPr kumimoji="0" sz="2800" b="0" i="0" u="none" strike="noStrike" kern="0" cap="none" spc="0" normalizeH="0" baseline="0" noProof="0" dirty="0">
              <a:ln>
                <a:noFill/>
              </a:ln>
              <a:solidFill>
                <a:srgbClr val="0000FF"/>
              </a:solidFill>
              <a:effectLst/>
              <a:uLnTx/>
              <a:uFillTx/>
              <a:latin typeface="Arial"/>
              <a:ea typeface="Arial"/>
              <a:cs typeface="Arial"/>
              <a:sym typeface="Arial"/>
            </a:endParaRPr>
          </a:p>
        </p:txBody>
      </p:sp>
      <p:sp>
        <p:nvSpPr>
          <p:cNvPr id="709" name="Google Shape;709;p15"/>
          <p:cNvSpPr/>
          <p:nvPr/>
        </p:nvSpPr>
        <p:spPr>
          <a:xfrm>
            <a:off x="7795026" y="2364638"/>
            <a:ext cx="4123670"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0" i="0" u="none" strike="noStrike" kern="0" cap="none" spc="0" normalizeH="0" baseline="0" noProof="0">
                <a:ln>
                  <a:noFill/>
                </a:ln>
                <a:solidFill>
                  <a:srgbClr val="0000FF"/>
                </a:solidFill>
                <a:effectLst/>
                <a:uLnTx/>
                <a:uFillTx/>
                <a:latin typeface="Arial"/>
                <a:ea typeface="Arial"/>
                <a:cs typeface="Arial"/>
                <a:sym typeface="Arial"/>
              </a:rPr>
              <a:t>Là khoảng cách từ điểm đó đến đường vĩ tuyến gốc</a:t>
            </a:r>
            <a:endParaRPr kumimoji="0" sz="2800" b="0"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10" name="Google Shape;710;p15"/>
          <p:cNvSpPr/>
          <p:nvPr/>
        </p:nvSpPr>
        <p:spPr>
          <a:xfrm>
            <a:off x="6810152" y="3855704"/>
            <a:ext cx="303289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 = (vĩ độ, kinh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11" name="Google Shape;711;p15"/>
          <p:cNvSpPr/>
          <p:nvPr/>
        </p:nvSpPr>
        <p:spPr>
          <a:xfrm rot="10800000">
            <a:off x="7501106" y="4591598"/>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712" name="Google Shape;712;p15"/>
          <p:cNvSpPr/>
          <p:nvPr/>
        </p:nvSpPr>
        <p:spPr>
          <a:xfrm>
            <a:off x="6740551" y="4971220"/>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13" name="Google Shape;713;p15"/>
          <p:cNvSpPr/>
          <p:nvPr/>
        </p:nvSpPr>
        <p:spPr>
          <a:xfrm>
            <a:off x="7501105" y="4390200"/>
            <a:ext cx="13838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Vĩ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14" name="Google Shape;714;p15"/>
          <p:cNvSpPr/>
          <p:nvPr/>
        </p:nvSpPr>
        <p:spPr>
          <a:xfrm>
            <a:off x="7547250" y="5572903"/>
            <a:ext cx="1886145"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Kinh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grpSp>
        <p:nvGrpSpPr>
          <p:cNvPr id="715" name="Google Shape;715;p15"/>
          <p:cNvGrpSpPr/>
          <p:nvPr/>
        </p:nvGrpSpPr>
        <p:grpSpPr>
          <a:xfrm>
            <a:off x="2746748" y="47963"/>
            <a:ext cx="8500372" cy="644597"/>
            <a:chOff x="10108872" y="-806092"/>
            <a:chExt cx="6269290" cy="806092"/>
          </a:xfrm>
        </p:grpSpPr>
        <p:sp>
          <p:nvSpPr>
            <p:cNvPr id="716" name="Google Shape;716;p15"/>
            <p:cNvSpPr/>
            <p:nvPr/>
          </p:nvSpPr>
          <p:spPr>
            <a:xfrm>
              <a:off x="10343613" y="-795962"/>
              <a:ext cx="6034548" cy="795962"/>
            </a:xfrm>
            <a:prstGeom prst="roundRect">
              <a:avLst>
                <a:gd name="adj" fmla="val 50000"/>
              </a:avLst>
            </a:prstGeom>
            <a:solidFill>
              <a:srgbClr val="FFE89F"/>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7" name="Google Shape;717;p15"/>
            <p:cNvSpPr txBox="1"/>
            <p:nvPr/>
          </p:nvSpPr>
          <p:spPr>
            <a:xfrm>
              <a:off x="10108872" y="-806092"/>
              <a:ext cx="6034549" cy="7552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30000"/>
                </a:lnSpc>
                <a:spcBef>
                  <a:spcPts val="0"/>
                </a:spcBef>
                <a:spcAft>
                  <a:spcPts val="0"/>
                </a:spcAft>
                <a:buClr>
                  <a:srgbClr val="002060"/>
                </a:buClr>
                <a:buSzPts val="3600"/>
                <a:buFont typeface="Oswald Regular"/>
                <a:buNone/>
                <a:tabLst/>
                <a:defRPr/>
              </a:pPr>
              <a:r>
                <a:rPr kumimoji="0" lang="en-US"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rPr>
                <a:t> 2. TỌA ĐỘ ĐỊA LÍ CỦA MỘT ĐIỂM</a:t>
              </a:r>
              <a:endParaRPr kumimoji="0"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endParaRPr>
            </a:p>
          </p:txBody>
        </p:sp>
      </p:grpSp>
    </p:spTree>
    <p:extLst>
      <p:ext uri="{BB962C8B-B14F-4D97-AF65-F5344CB8AC3E}">
        <p14:creationId xmlns:p14="http://schemas.microsoft.com/office/powerpoint/2010/main" val="28974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 calcmode="lin" valueType="num">
                                      <p:cBhvr additive="base">
                                        <p:cTn id="7" dur="500"/>
                                        <p:tgtEl>
                                          <p:spTgt spid="684"/>
                                        </p:tgtEl>
                                        <p:attrNameLst>
                                          <p:attrName>ppt_w</p:attrName>
                                        </p:attrNameLst>
                                      </p:cBhvr>
                                      <p:tavLst>
                                        <p:tav tm="0">
                                          <p:val>
                                            <p:strVal val="0"/>
                                          </p:val>
                                        </p:tav>
                                        <p:tav tm="100000">
                                          <p:val>
                                            <p:strVal val="#ppt_w"/>
                                          </p:val>
                                        </p:tav>
                                      </p:tavLst>
                                    </p:anim>
                                    <p:anim calcmode="lin" valueType="num">
                                      <p:cBhvr additive="base">
                                        <p:cTn id="8" dur="500"/>
                                        <p:tgtEl>
                                          <p:spTgt spid="6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3"/>
                                        </p:tgtEl>
                                        <p:attrNameLst>
                                          <p:attrName>style.visibility</p:attrName>
                                        </p:attrNameLst>
                                      </p:cBhvr>
                                      <p:to>
                                        <p:strVal val="visible"/>
                                      </p:to>
                                    </p:set>
                                    <p:anim calcmode="lin" valueType="num">
                                      <p:cBhvr additive="base">
                                        <p:cTn id="11" dur="500"/>
                                        <p:tgtEl>
                                          <p:spTgt spid="673"/>
                                        </p:tgtEl>
                                        <p:attrNameLst>
                                          <p:attrName>ppt_w</p:attrName>
                                        </p:attrNameLst>
                                      </p:cBhvr>
                                      <p:tavLst>
                                        <p:tav tm="0">
                                          <p:val>
                                            <p:strVal val="0"/>
                                          </p:val>
                                        </p:tav>
                                        <p:tav tm="100000">
                                          <p:val>
                                            <p:strVal val="#ppt_w"/>
                                          </p:val>
                                        </p:tav>
                                      </p:tavLst>
                                    </p:anim>
                                    <p:anim calcmode="lin" valueType="num">
                                      <p:cBhvr additive="base">
                                        <p:cTn id="12" dur="500"/>
                                        <p:tgtEl>
                                          <p:spTgt spid="67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74"/>
                                        </p:tgtEl>
                                        <p:attrNameLst>
                                          <p:attrName>style.visibility</p:attrName>
                                        </p:attrNameLst>
                                      </p:cBhvr>
                                      <p:to>
                                        <p:strVal val="visible"/>
                                      </p:to>
                                    </p:set>
                                    <p:anim calcmode="lin" valueType="num">
                                      <p:cBhvr additive="base">
                                        <p:cTn id="15" dur="500"/>
                                        <p:tgtEl>
                                          <p:spTgt spid="674"/>
                                        </p:tgtEl>
                                        <p:attrNameLst>
                                          <p:attrName>ppt_w</p:attrName>
                                        </p:attrNameLst>
                                      </p:cBhvr>
                                      <p:tavLst>
                                        <p:tav tm="0">
                                          <p:val>
                                            <p:strVal val="0"/>
                                          </p:val>
                                        </p:tav>
                                        <p:tav tm="100000">
                                          <p:val>
                                            <p:strVal val="#ppt_w"/>
                                          </p:val>
                                        </p:tav>
                                      </p:tavLst>
                                    </p:anim>
                                    <p:anim calcmode="lin" valueType="num">
                                      <p:cBhvr additive="base">
                                        <p:cTn id="16" dur="500"/>
                                        <p:tgtEl>
                                          <p:spTgt spid="67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75"/>
                                        </p:tgtEl>
                                        <p:attrNameLst>
                                          <p:attrName>style.visibility</p:attrName>
                                        </p:attrNameLst>
                                      </p:cBhvr>
                                      <p:to>
                                        <p:strVal val="visible"/>
                                      </p:to>
                                    </p:set>
                                    <p:anim calcmode="lin" valueType="num">
                                      <p:cBhvr additive="base">
                                        <p:cTn id="19" dur="500"/>
                                        <p:tgtEl>
                                          <p:spTgt spid="675"/>
                                        </p:tgtEl>
                                        <p:attrNameLst>
                                          <p:attrName>ppt_w</p:attrName>
                                        </p:attrNameLst>
                                      </p:cBhvr>
                                      <p:tavLst>
                                        <p:tav tm="0">
                                          <p:val>
                                            <p:strVal val="0"/>
                                          </p:val>
                                        </p:tav>
                                        <p:tav tm="100000">
                                          <p:val>
                                            <p:strVal val="#ppt_w"/>
                                          </p:val>
                                        </p:tav>
                                      </p:tavLst>
                                    </p:anim>
                                    <p:anim calcmode="lin" valueType="num">
                                      <p:cBhvr additive="base">
                                        <p:cTn id="20" dur="500"/>
                                        <p:tgtEl>
                                          <p:spTgt spid="67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76"/>
                                        </p:tgtEl>
                                        <p:attrNameLst>
                                          <p:attrName>style.visibility</p:attrName>
                                        </p:attrNameLst>
                                      </p:cBhvr>
                                      <p:to>
                                        <p:strVal val="visible"/>
                                      </p:to>
                                    </p:set>
                                    <p:anim calcmode="lin" valueType="num">
                                      <p:cBhvr additive="base">
                                        <p:cTn id="23" dur="500"/>
                                        <p:tgtEl>
                                          <p:spTgt spid="676"/>
                                        </p:tgtEl>
                                        <p:attrNameLst>
                                          <p:attrName>ppt_w</p:attrName>
                                        </p:attrNameLst>
                                      </p:cBhvr>
                                      <p:tavLst>
                                        <p:tav tm="0">
                                          <p:val>
                                            <p:strVal val="0"/>
                                          </p:val>
                                        </p:tav>
                                        <p:tav tm="100000">
                                          <p:val>
                                            <p:strVal val="#ppt_w"/>
                                          </p:val>
                                        </p:tav>
                                      </p:tavLst>
                                    </p:anim>
                                    <p:anim calcmode="lin" valueType="num">
                                      <p:cBhvr additive="base">
                                        <p:cTn id="24" dur="500"/>
                                        <p:tgtEl>
                                          <p:spTgt spid="67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77"/>
                                        </p:tgtEl>
                                        <p:attrNameLst>
                                          <p:attrName>style.visibility</p:attrName>
                                        </p:attrNameLst>
                                      </p:cBhvr>
                                      <p:to>
                                        <p:strVal val="visible"/>
                                      </p:to>
                                    </p:set>
                                    <p:anim calcmode="lin" valueType="num">
                                      <p:cBhvr additive="base">
                                        <p:cTn id="27" dur="500"/>
                                        <p:tgtEl>
                                          <p:spTgt spid="677"/>
                                        </p:tgtEl>
                                        <p:attrNameLst>
                                          <p:attrName>ppt_w</p:attrName>
                                        </p:attrNameLst>
                                      </p:cBhvr>
                                      <p:tavLst>
                                        <p:tav tm="0">
                                          <p:val>
                                            <p:strVal val="0"/>
                                          </p:val>
                                        </p:tav>
                                        <p:tav tm="100000">
                                          <p:val>
                                            <p:strVal val="#ppt_w"/>
                                          </p:val>
                                        </p:tav>
                                      </p:tavLst>
                                    </p:anim>
                                    <p:anim calcmode="lin" valueType="num">
                                      <p:cBhvr additive="base">
                                        <p:cTn id="28" dur="500"/>
                                        <p:tgtEl>
                                          <p:spTgt spid="6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78"/>
                                        </p:tgtEl>
                                        <p:attrNameLst>
                                          <p:attrName>style.visibility</p:attrName>
                                        </p:attrNameLst>
                                      </p:cBhvr>
                                      <p:to>
                                        <p:strVal val="visible"/>
                                      </p:to>
                                    </p:set>
                                    <p:anim calcmode="lin" valueType="num">
                                      <p:cBhvr additive="base">
                                        <p:cTn id="31" dur="500"/>
                                        <p:tgtEl>
                                          <p:spTgt spid="678"/>
                                        </p:tgtEl>
                                        <p:attrNameLst>
                                          <p:attrName>ppt_w</p:attrName>
                                        </p:attrNameLst>
                                      </p:cBhvr>
                                      <p:tavLst>
                                        <p:tav tm="0">
                                          <p:val>
                                            <p:strVal val="0"/>
                                          </p:val>
                                        </p:tav>
                                        <p:tav tm="100000">
                                          <p:val>
                                            <p:strVal val="#ppt_w"/>
                                          </p:val>
                                        </p:tav>
                                      </p:tavLst>
                                    </p:anim>
                                    <p:anim calcmode="lin" valueType="num">
                                      <p:cBhvr additive="base">
                                        <p:cTn id="32" dur="500"/>
                                        <p:tgtEl>
                                          <p:spTgt spid="67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79"/>
                                        </p:tgtEl>
                                        <p:attrNameLst>
                                          <p:attrName>style.visibility</p:attrName>
                                        </p:attrNameLst>
                                      </p:cBhvr>
                                      <p:to>
                                        <p:strVal val="visible"/>
                                      </p:to>
                                    </p:set>
                                    <p:anim calcmode="lin" valueType="num">
                                      <p:cBhvr additive="base">
                                        <p:cTn id="35" dur="500"/>
                                        <p:tgtEl>
                                          <p:spTgt spid="679"/>
                                        </p:tgtEl>
                                        <p:attrNameLst>
                                          <p:attrName>ppt_w</p:attrName>
                                        </p:attrNameLst>
                                      </p:cBhvr>
                                      <p:tavLst>
                                        <p:tav tm="0">
                                          <p:val>
                                            <p:strVal val="0"/>
                                          </p:val>
                                        </p:tav>
                                        <p:tav tm="100000">
                                          <p:val>
                                            <p:strVal val="#ppt_w"/>
                                          </p:val>
                                        </p:tav>
                                      </p:tavLst>
                                    </p:anim>
                                    <p:anim calcmode="lin" valueType="num">
                                      <p:cBhvr additive="base">
                                        <p:cTn id="36" dur="500"/>
                                        <p:tgtEl>
                                          <p:spTgt spid="67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80"/>
                                        </p:tgtEl>
                                        <p:attrNameLst>
                                          <p:attrName>style.visibility</p:attrName>
                                        </p:attrNameLst>
                                      </p:cBhvr>
                                      <p:to>
                                        <p:strVal val="visible"/>
                                      </p:to>
                                    </p:set>
                                    <p:anim calcmode="lin" valueType="num">
                                      <p:cBhvr additive="base">
                                        <p:cTn id="39" dur="500"/>
                                        <p:tgtEl>
                                          <p:spTgt spid="680"/>
                                        </p:tgtEl>
                                        <p:attrNameLst>
                                          <p:attrName>ppt_w</p:attrName>
                                        </p:attrNameLst>
                                      </p:cBhvr>
                                      <p:tavLst>
                                        <p:tav tm="0">
                                          <p:val>
                                            <p:strVal val="0"/>
                                          </p:val>
                                        </p:tav>
                                        <p:tav tm="100000">
                                          <p:val>
                                            <p:strVal val="#ppt_w"/>
                                          </p:val>
                                        </p:tav>
                                      </p:tavLst>
                                    </p:anim>
                                    <p:anim calcmode="lin" valueType="num">
                                      <p:cBhvr additive="base">
                                        <p:cTn id="40" dur="500"/>
                                        <p:tgtEl>
                                          <p:spTgt spid="68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81"/>
                                        </p:tgtEl>
                                        <p:attrNameLst>
                                          <p:attrName>style.visibility</p:attrName>
                                        </p:attrNameLst>
                                      </p:cBhvr>
                                      <p:to>
                                        <p:strVal val="visible"/>
                                      </p:to>
                                    </p:set>
                                    <p:anim calcmode="lin" valueType="num">
                                      <p:cBhvr additive="base">
                                        <p:cTn id="43" dur="500"/>
                                        <p:tgtEl>
                                          <p:spTgt spid="681"/>
                                        </p:tgtEl>
                                        <p:attrNameLst>
                                          <p:attrName>ppt_w</p:attrName>
                                        </p:attrNameLst>
                                      </p:cBhvr>
                                      <p:tavLst>
                                        <p:tav tm="0">
                                          <p:val>
                                            <p:strVal val="0"/>
                                          </p:val>
                                        </p:tav>
                                        <p:tav tm="100000">
                                          <p:val>
                                            <p:strVal val="#ppt_w"/>
                                          </p:val>
                                        </p:tav>
                                      </p:tavLst>
                                    </p:anim>
                                    <p:anim calcmode="lin" valueType="num">
                                      <p:cBhvr additive="base">
                                        <p:cTn id="44" dur="500"/>
                                        <p:tgtEl>
                                          <p:spTgt spid="681"/>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82"/>
                                        </p:tgtEl>
                                        <p:attrNameLst>
                                          <p:attrName>style.visibility</p:attrName>
                                        </p:attrNameLst>
                                      </p:cBhvr>
                                      <p:to>
                                        <p:strVal val="visible"/>
                                      </p:to>
                                    </p:set>
                                    <p:anim calcmode="lin" valueType="num">
                                      <p:cBhvr additive="base">
                                        <p:cTn id="47" dur="500"/>
                                        <p:tgtEl>
                                          <p:spTgt spid="682"/>
                                        </p:tgtEl>
                                        <p:attrNameLst>
                                          <p:attrName>ppt_w</p:attrName>
                                        </p:attrNameLst>
                                      </p:cBhvr>
                                      <p:tavLst>
                                        <p:tav tm="0">
                                          <p:val>
                                            <p:strVal val="0"/>
                                          </p:val>
                                        </p:tav>
                                        <p:tav tm="100000">
                                          <p:val>
                                            <p:strVal val="#ppt_w"/>
                                          </p:val>
                                        </p:tav>
                                      </p:tavLst>
                                    </p:anim>
                                    <p:anim calcmode="lin" valueType="num">
                                      <p:cBhvr additive="base">
                                        <p:cTn id="48" dur="500"/>
                                        <p:tgtEl>
                                          <p:spTgt spid="682"/>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683"/>
                                        </p:tgtEl>
                                        <p:attrNameLst>
                                          <p:attrName>style.visibility</p:attrName>
                                        </p:attrNameLst>
                                      </p:cBhvr>
                                      <p:to>
                                        <p:strVal val="visible"/>
                                      </p:to>
                                    </p:set>
                                    <p:anim calcmode="lin" valueType="num">
                                      <p:cBhvr additive="base">
                                        <p:cTn id="51" dur="500"/>
                                        <p:tgtEl>
                                          <p:spTgt spid="683"/>
                                        </p:tgtEl>
                                        <p:attrNameLst>
                                          <p:attrName>ppt_w</p:attrName>
                                        </p:attrNameLst>
                                      </p:cBhvr>
                                      <p:tavLst>
                                        <p:tav tm="0">
                                          <p:val>
                                            <p:strVal val="0"/>
                                          </p:val>
                                        </p:tav>
                                        <p:tav tm="100000">
                                          <p:val>
                                            <p:strVal val="#ppt_w"/>
                                          </p:val>
                                        </p:tav>
                                      </p:tavLst>
                                    </p:anim>
                                    <p:anim calcmode="lin" valueType="num">
                                      <p:cBhvr additive="base">
                                        <p:cTn id="52" dur="500"/>
                                        <p:tgtEl>
                                          <p:spTgt spid="683"/>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685"/>
                                        </p:tgtEl>
                                        <p:attrNameLst>
                                          <p:attrName>style.visibility</p:attrName>
                                        </p:attrNameLst>
                                      </p:cBhvr>
                                      <p:to>
                                        <p:strVal val="visible"/>
                                      </p:to>
                                    </p:set>
                                    <p:anim calcmode="lin" valueType="num">
                                      <p:cBhvr additive="base">
                                        <p:cTn id="55" dur="500"/>
                                        <p:tgtEl>
                                          <p:spTgt spid="685"/>
                                        </p:tgtEl>
                                        <p:attrNameLst>
                                          <p:attrName>ppt_w</p:attrName>
                                        </p:attrNameLst>
                                      </p:cBhvr>
                                      <p:tavLst>
                                        <p:tav tm="0">
                                          <p:val>
                                            <p:strVal val="0"/>
                                          </p:val>
                                        </p:tav>
                                        <p:tav tm="100000">
                                          <p:val>
                                            <p:strVal val="#ppt_w"/>
                                          </p:val>
                                        </p:tav>
                                      </p:tavLst>
                                    </p:anim>
                                    <p:anim calcmode="lin" valueType="num">
                                      <p:cBhvr additive="base">
                                        <p:cTn id="56" dur="500"/>
                                        <p:tgtEl>
                                          <p:spTgt spid="685"/>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686"/>
                                        </p:tgtEl>
                                        <p:attrNameLst>
                                          <p:attrName>style.visibility</p:attrName>
                                        </p:attrNameLst>
                                      </p:cBhvr>
                                      <p:to>
                                        <p:strVal val="visible"/>
                                      </p:to>
                                    </p:set>
                                    <p:anim calcmode="lin" valueType="num">
                                      <p:cBhvr additive="base">
                                        <p:cTn id="59" dur="500"/>
                                        <p:tgtEl>
                                          <p:spTgt spid="686"/>
                                        </p:tgtEl>
                                        <p:attrNameLst>
                                          <p:attrName>ppt_w</p:attrName>
                                        </p:attrNameLst>
                                      </p:cBhvr>
                                      <p:tavLst>
                                        <p:tav tm="0">
                                          <p:val>
                                            <p:strVal val="0"/>
                                          </p:val>
                                        </p:tav>
                                        <p:tav tm="100000">
                                          <p:val>
                                            <p:strVal val="#ppt_w"/>
                                          </p:val>
                                        </p:tav>
                                      </p:tavLst>
                                    </p:anim>
                                    <p:anim calcmode="lin" valueType="num">
                                      <p:cBhvr additive="base">
                                        <p:cTn id="60" dur="500"/>
                                        <p:tgtEl>
                                          <p:spTgt spid="686"/>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687"/>
                                        </p:tgtEl>
                                        <p:attrNameLst>
                                          <p:attrName>style.visibility</p:attrName>
                                        </p:attrNameLst>
                                      </p:cBhvr>
                                      <p:to>
                                        <p:strVal val="visible"/>
                                      </p:to>
                                    </p:set>
                                    <p:anim calcmode="lin" valueType="num">
                                      <p:cBhvr additive="base">
                                        <p:cTn id="63" dur="500"/>
                                        <p:tgtEl>
                                          <p:spTgt spid="687"/>
                                        </p:tgtEl>
                                        <p:attrNameLst>
                                          <p:attrName>ppt_w</p:attrName>
                                        </p:attrNameLst>
                                      </p:cBhvr>
                                      <p:tavLst>
                                        <p:tav tm="0">
                                          <p:val>
                                            <p:strVal val="0"/>
                                          </p:val>
                                        </p:tav>
                                        <p:tav tm="100000">
                                          <p:val>
                                            <p:strVal val="#ppt_w"/>
                                          </p:val>
                                        </p:tav>
                                      </p:tavLst>
                                    </p:anim>
                                    <p:anim calcmode="lin" valueType="num">
                                      <p:cBhvr additive="base">
                                        <p:cTn id="64" dur="500"/>
                                        <p:tgtEl>
                                          <p:spTgt spid="687"/>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688"/>
                                        </p:tgtEl>
                                        <p:attrNameLst>
                                          <p:attrName>style.visibility</p:attrName>
                                        </p:attrNameLst>
                                      </p:cBhvr>
                                      <p:to>
                                        <p:strVal val="visible"/>
                                      </p:to>
                                    </p:set>
                                    <p:anim calcmode="lin" valueType="num">
                                      <p:cBhvr additive="base">
                                        <p:cTn id="67" dur="500"/>
                                        <p:tgtEl>
                                          <p:spTgt spid="688"/>
                                        </p:tgtEl>
                                        <p:attrNameLst>
                                          <p:attrName>ppt_w</p:attrName>
                                        </p:attrNameLst>
                                      </p:cBhvr>
                                      <p:tavLst>
                                        <p:tav tm="0">
                                          <p:val>
                                            <p:strVal val="0"/>
                                          </p:val>
                                        </p:tav>
                                        <p:tav tm="100000">
                                          <p:val>
                                            <p:strVal val="#ppt_w"/>
                                          </p:val>
                                        </p:tav>
                                      </p:tavLst>
                                    </p:anim>
                                    <p:anim calcmode="lin" valueType="num">
                                      <p:cBhvr additive="base">
                                        <p:cTn id="68" dur="500"/>
                                        <p:tgtEl>
                                          <p:spTgt spid="688"/>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689"/>
                                        </p:tgtEl>
                                        <p:attrNameLst>
                                          <p:attrName>style.visibility</p:attrName>
                                        </p:attrNameLst>
                                      </p:cBhvr>
                                      <p:to>
                                        <p:strVal val="visible"/>
                                      </p:to>
                                    </p:set>
                                    <p:anim calcmode="lin" valueType="num">
                                      <p:cBhvr additive="base">
                                        <p:cTn id="71" dur="500"/>
                                        <p:tgtEl>
                                          <p:spTgt spid="689"/>
                                        </p:tgtEl>
                                        <p:attrNameLst>
                                          <p:attrName>ppt_w</p:attrName>
                                        </p:attrNameLst>
                                      </p:cBhvr>
                                      <p:tavLst>
                                        <p:tav tm="0">
                                          <p:val>
                                            <p:strVal val="0"/>
                                          </p:val>
                                        </p:tav>
                                        <p:tav tm="100000">
                                          <p:val>
                                            <p:strVal val="#ppt_w"/>
                                          </p:val>
                                        </p:tav>
                                      </p:tavLst>
                                    </p:anim>
                                    <p:anim calcmode="lin" valueType="num">
                                      <p:cBhvr additive="base">
                                        <p:cTn id="72" dur="500"/>
                                        <p:tgtEl>
                                          <p:spTgt spid="689"/>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690"/>
                                        </p:tgtEl>
                                        <p:attrNameLst>
                                          <p:attrName>style.visibility</p:attrName>
                                        </p:attrNameLst>
                                      </p:cBhvr>
                                      <p:to>
                                        <p:strVal val="visible"/>
                                      </p:to>
                                    </p:set>
                                    <p:anim calcmode="lin" valueType="num">
                                      <p:cBhvr additive="base">
                                        <p:cTn id="75" dur="500"/>
                                        <p:tgtEl>
                                          <p:spTgt spid="690"/>
                                        </p:tgtEl>
                                        <p:attrNameLst>
                                          <p:attrName>ppt_w</p:attrName>
                                        </p:attrNameLst>
                                      </p:cBhvr>
                                      <p:tavLst>
                                        <p:tav tm="0">
                                          <p:val>
                                            <p:strVal val="0"/>
                                          </p:val>
                                        </p:tav>
                                        <p:tav tm="100000">
                                          <p:val>
                                            <p:strVal val="#ppt_w"/>
                                          </p:val>
                                        </p:tav>
                                      </p:tavLst>
                                    </p:anim>
                                    <p:anim calcmode="lin" valueType="num">
                                      <p:cBhvr additive="base">
                                        <p:cTn id="76" dur="500"/>
                                        <p:tgtEl>
                                          <p:spTgt spid="690"/>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691"/>
                                        </p:tgtEl>
                                        <p:attrNameLst>
                                          <p:attrName>style.visibility</p:attrName>
                                        </p:attrNameLst>
                                      </p:cBhvr>
                                      <p:to>
                                        <p:strVal val="visible"/>
                                      </p:to>
                                    </p:set>
                                    <p:anim calcmode="lin" valueType="num">
                                      <p:cBhvr additive="base">
                                        <p:cTn id="79" dur="500"/>
                                        <p:tgtEl>
                                          <p:spTgt spid="691"/>
                                        </p:tgtEl>
                                        <p:attrNameLst>
                                          <p:attrName>ppt_w</p:attrName>
                                        </p:attrNameLst>
                                      </p:cBhvr>
                                      <p:tavLst>
                                        <p:tav tm="0">
                                          <p:val>
                                            <p:strVal val="0"/>
                                          </p:val>
                                        </p:tav>
                                        <p:tav tm="100000">
                                          <p:val>
                                            <p:strVal val="#ppt_w"/>
                                          </p:val>
                                        </p:tav>
                                      </p:tavLst>
                                    </p:anim>
                                    <p:anim calcmode="lin" valueType="num">
                                      <p:cBhvr additive="base">
                                        <p:cTn id="80" dur="500"/>
                                        <p:tgtEl>
                                          <p:spTgt spid="691"/>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692"/>
                                        </p:tgtEl>
                                        <p:attrNameLst>
                                          <p:attrName>style.visibility</p:attrName>
                                        </p:attrNameLst>
                                      </p:cBhvr>
                                      <p:to>
                                        <p:strVal val="visible"/>
                                      </p:to>
                                    </p:set>
                                    <p:anim calcmode="lin" valueType="num">
                                      <p:cBhvr additive="base">
                                        <p:cTn id="83" dur="500"/>
                                        <p:tgtEl>
                                          <p:spTgt spid="692"/>
                                        </p:tgtEl>
                                        <p:attrNameLst>
                                          <p:attrName>ppt_w</p:attrName>
                                        </p:attrNameLst>
                                      </p:cBhvr>
                                      <p:tavLst>
                                        <p:tav tm="0">
                                          <p:val>
                                            <p:strVal val="0"/>
                                          </p:val>
                                        </p:tav>
                                        <p:tav tm="100000">
                                          <p:val>
                                            <p:strVal val="#ppt_w"/>
                                          </p:val>
                                        </p:tav>
                                      </p:tavLst>
                                    </p:anim>
                                    <p:anim calcmode="lin" valueType="num">
                                      <p:cBhvr additive="base">
                                        <p:cTn id="84" dur="500"/>
                                        <p:tgtEl>
                                          <p:spTgt spid="692"/>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693"/>
                                        </p:tgtEl>
                                        <p:attrNameLst>
                                          <p:attrName>style.visibility</p:attrName>
                                        </p:attrNameLst>
                                      </p:cBhvr>
                                      <p:to>
                                        <p:strVal val="visible"/>
                                      </p:to>
                                    </p:set>
                                    <p:anim calcmode="lin" valueType="num">
                                      <p:cBhvr additive="base">
                                        <p:cTn id="87" dur="500"/>
                                        <p:tgtEl>
                                          <p:spTgt spid="693"/>
                                        </p:tgtEl>
                                        <p:attrNameLst>
                                          <p:attrName>ppt_w</p:attrName>
                                        </p:attrNameLst>
                                      </p:cBhvr>
                                      <p:tavLst>
                                        <p:tav tm="0">
                                          <p:val>
                                            <p:strVal val="0"/>
                                          </p:val>
                                        </p:tav>
                                        <p:tav tm="100000">
                                          <p:val>
                                            <p:strVal val="#ppt_w"/>
                                          </p:val>
                                        </p:tav>
                                      </p:tavLst>
                                    </p:anim>
                                    <p:anim calcmode="lin" valueType="num">
                                      <p:cBhvr additive="base">
                                        <p:cTn id="88" dur="500"/>
                                        <p:tgtEl>
                                          <p:spTgt spid="693"/>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694"/>
                                        </p:tgtEl>
                                        <p:attrNameLst>
                                          <p:attrName>style.visibility</p:attrName>
                                        </p:attrNameLst>
                                      </p:cBhvr>
                                      <p:to>
                                        <p:strVal val="visible"/>
                                      </p:to>
                                    </p:set>
                                    <p:anim calcmode="lin" valueType="num">
                                      <p:cBhvr additive="base">
                                        <p:cTn id="91" dur="500"/>
                                        <p:tgtEl>
                                          <p:spTgt spid="694"/>
                                        </p:tgtEl>
                                        <p:attrNameLst>
                                          <p:attrName>ppt_w</p:attrName>
                                        </p:attrNameLst>
                                      </p:cBhvr>
                                      <p:tavLst>
                                        <p:tav tm="0">
                                          <p:val>
                                            <p:strVal val="0"/>
                                          </p:val>
                                        </p:tav>
                                        <p:tav tm="100000">
                                          <p:val>
                                            <p:strVal val="#ppt_w"/>
                                          </p:val>
                                        </p:tav>
                                      </p:tavLst>
                                    </p:anim>
                                    <p:anim calcmode="lin" valueType="num">
                                      <p:cBhvr additive="base">
                                        <p:cTn id="92" dur="500"/>
                                        <p:tgtEl>
                                          <p:spTgt spid="694"/>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695"/>
                                        </p:tgtEl>
                                        <p:attrNameLst>
                                          <p:attrName>style.visibility</p:attrName>
                                        </p:attrNameLst>
                                      </p:cBhvr>
                                      <p:to>
                                        <p:strVal val="visible"/>
                                      </p:to>
                                    </p:set>
                                    <p:anim calcmode="lin" valueType="num">
                                      <p:cBhvr additive="base">
                                        <p:cTn id="95" dur="500"/>
                                        <p:tgtEl>
                                          <p:spTgt spid="695"/>
                                        </p:tgtEl>
                                        <p:attrNameLst>
                                          <p:attrName>ppt_w</p:attrName>
                                        </p:attrNameLst>
                                      </p:cBhvr>
                                      <p:tavLst>
                                        <p:tav tm="0">
                                          <p:val>
                                            <p:strVal val="0"/>
                                          </p:val>
                                        </p:tav>
                                        <p:tav tm="100000">
                                          <p:val>
                                            <p:strVal val="#ppt_w"/>
                                          </p:val>
                                        </p:tav>
                                      </p:tavLst>
                                    </p:anim>
                                    <p:anim calcmode="lin" valueType="num">
                                      <p:cBhvr additive="base">
                                        <p:cTn id="96" dur="500"/>
                                        <p:tgtEl>
                                          <p:spTgt spid="695"/>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696"/>
                                        </p:tgtEl>
                                        <p:attrNameLst>
                                          <p:attrName>style.visibility</p:attrName>
                                        </p:attrNameLst>
                                      </p:cBhvr>
                                      <p:to>
                                        <p:strVal val="visible"/>
                                      </p:to>
                                    </p:set>
                                    <p:anim calcmode="lin" valueType="num">
                                      <p:cBhvr additive="base">
                                        <p:cTn id="99" dur="500"/>
                                        <p:tgtEl>
                                          <p:spTgt spid="696"/>
                                        </p:tgtEl>
                                        <p:attrNameLst>
                                          <p:attrName>ppt_w</p:attrName>
                                        </p:attrNameLst>
                                      </p:cBhvr>
                                      <p:tavLst>
                                        <p:tav tm="0">
                                          <p:val>
                                            <p:strVal val="0"/>
                                          </p:val>
                                        </p:tav>
                                        <p:tav tm="100000">
                                          <p:val>
                                            <p:strVal val="#ppt_w"/>
                                          </p:val>
                                        </p:tav>
                                      </p:tavLst>
                                    </p:anim>
                                    <p:anim calcmode="lin" valueType="num">
                                      <p:cBhvr additive="base">
                                        <p:cTn id="100" dur="500"/>
                                        <p:tgtEl>
                                          <p:spTgt spid="696"/>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697"/>
                                        </p:tgtEl>
                                        <p:attrNameLst>
                                          <p:attrName>style.visibility</p:attrName>
                                        </p:attrNameLst>
                                      </p:cBhvr>
                                      <p:to>
                                        <p:strVal val="visible"/>
                                      </p:to>
                                    </p:set>
                                    <p:anim calcmode="lin" valueType="num">
                                      <p:cBhvr additive="base">
                                        <p:cTn id="103" dur="500"/>
                                        <p:tgtEl>
                                          <p:spTgt spid="697"/>
                                        </p:tgtEl>
                                        <p:attrNameLst>
                                          <p:attrName>ppt_w</p:attrName>
                                        </p:attrNameLst>
                                      </p:cBhvr>
                                      <p:tavLst>
                                        <p:tav tm="0">
                                          <p:val>
                                            <p:strVal val="0"/>
                                          </p:val>
                                        </p:tav>
                                        <p:tav tm="100000">
                                          <p:val>
                                            <p:strVal val="#ppt_w"/>
                                          </p:val>
                                        </p:tav>
                                      </p:tavLst>
                                    </p:anim>
                                    <p:anim calcmode="lin" valueType="num">
                                      <p:cBhvr additive="base">
                                        <p:cTn id="104" dur="500"/>
                                        <p:tgtEl>
                                          <p:spTgt spid="697"/>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698"/>
                                        </p:tgtEl>
                                        <p:attrNameLst>
                                          <p:attrName>style.visibility</p:attrName>
                                        </p:attrNameLst>
                                      </p:cBhvr>
                                      <p:to>
                                        <p:strVal val="visible"/>
                                      </p:to>
                                    </p:set>
                                    <p:anim calcmode="lin" valueType="num">
                                      <p:cBhvr additive="base">
                                        <p:cTn id="107" dur="500"/>
                                        <p:tgtEl>
                                          <p:spTgt spid="698"/>
                                        </p:tgtEl>
                                        <p:attrNameLst>
                                          <p:attrName>ppt_w</p:attrName>
                                        </p:attrNameLst>
                                      </p:cBhvr>
                                      <p:tavLst>
                                        <p:tav tm="0">
                                          <p:val>
                                            <p:strVal val="0"/>
                                          </p:val>
                                        </p:tav>
                                        <p:tav tm="100000">
                                          <p:val>
                                            <p:strVal val="#ppt_w"/>
                                          </p:val>
                                        </p:tav>
                                      </p:tavLst>
                                    </p:anim>
                                    <p:anim calcmode="lin" valueType="num">
                                      <p:cBhvr additive="base">
                                        <p:cTn id="108" dur="500"/>
                                        <p:tgtEl>
                                          <p:spTgt spid="698"/>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699"/>
                                        </p:tgtEl>
                                        <p:attrNameLst>
                                          <p:attrName>style.visibility</p:attrName>
                                        </p:attrNameLst>
                                      </p:cBhvr>
                                      <p:to>
                                        <p:strVal val="visible"/>
                                      </p:to>
                                    </p:set>
                                    <p:anim calcmode="lin" valueType="num">
                                      <p:cBhvr additive="base">
                                        <p:cTn id="111" dur="500"/>
                                        <p:tgtEl>
                                          <p:spTgt spid="699"/>
                                        </p:tgtEl>
                                        <p:attrNameLst>
                                          <p:attrName>ppt_w</p:attrName>
                                        </p:attrNameLst>
                                      </p:cBhvr>
                                      <p:tavLst>
                                        <p:tav tm="0">
                                          <p:val>
                                            <p:strVal val="0"/>
                                          </p:val>
                                        </p:tav>
                                        <p:tav tm="100000">
                                          <p:val>
                                            <p:strVal val="#ppt_w"/>
                                          </p:val>
                                        </p:tav>
                                      </p:tavLst>
                                    </p:anim>
                                    <p:anim calcmode="lin" valueType="num">
                                      <p:cBhvr additive="base">
                                        <p:cTn id="112" dur="500"/>
                                        <p:tgtEl>
                                          <p:spTgt spid="699"/>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700"/>
                                        </p:tgtEl>
                                        <p:attrNameLst>
                                          <p:attrName>style.visibility</p:attrName>
                                        </p:attrNameLst>
                                      </p:cBhvr>
                                      <p:to>
                                        <p:strVal val="visible"/>
                                      </p:to>
                                    </p:set>
                                    <p:anim calcmode="lin" valueType="num">
                                      <p:cBhvr additive="base">
                                        <p:cTn id="115" dur="500"/>
                                        <p:tgtEl>
                                          <p:spTgt spid="700"/>
                                        </p:tgtEl>
                                        <p:attrNameLst>
                                          <p:attrName>ppt_w</p:attrName>
                                        </p:attrNameLst>
                                      </p:cBhvr>
                                      <p:tavLst>
                                        <p:tav tm="0">
                                          <p:val>
                                            <p:strVal val="0"/>
                                          </p:val>
                                        </p:tav>
                                        <p:tav tm="100000">
                                          <p:val>
                                            <p:strVal val="#ppt_w"/>
                                          </p:val>
                                        </p:tav>
                                      </p:tavLst>
                                    </p:anim>
                                    <p:anim calcmode="lin" valueType="num">
                                      <p:cBhvr additive="base">
                                        <p:cTn id="116" dur="500"/>
                                        <p:tgtEl>
                                          <p:spTgt spid="700"/>
                                        </p:tgtEl>
                                        <p:attrNameLst>
                                          <p:attrName>ppt_h</p:attrName>
                                        </p:attrNameLst>
                                      </p:cBhvr>
                                      <p:tavLst>
                                        <p:tav tm="0">
                                          <p:val>
                                            <p:str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701"/>
                                        </p:tgtEl>
                                        <p:attrNameLst>
                                          <p:attrName>style.visibility</p:attrName>
                                        </p:attrNameLst>
                                      </p:cBhvr>
                                      <p:to>
                                        <p:strVal val="visible"/>
                                      </p:to>
                                    </p:set>
                                    <p:anim calcmode="lin" valueType="num">
                                      <p:cBhvr additive="base">
                                        <p:cTn id="121" dur="500"/>
                                        <p:tgtEl>
                                          <p:spTgt spid="701"/>
                                        </p:tgtEl>
                                        <p:attrNameLst>
                                          <p:attrName>ppt_w</p:attrName>
                                        </p:attrNameLst>
                                      </p:cBhvr>
                                      <p:tavLst>
                                        <p:tav tm="0">
                                          <p:val>
                                            <p:strVal val="0"/>
                                          </p:val>
                                        </p:tav>
                                        <p:tav tm="100000">
                                          <p:val>
                                            <p:strVal val="#ppt_w"/>
                                          </p:val>
                                        </p:tav>
                                      </p:tavLst>
                                    </p:anim>
                                    <p:anim calcmode="lin" valueType="num">
                                      <p:cBhvr additive="base">
                                        <p:cTn id="122" dur="500"/>
                                        <p:tgtEl>
                                          <p:spTgt spid="701"/>
                                        </p:tgtEl>
                                        <p:attrNameLst>
                                          <p:attrName>ppt_h</p:attrName>
                                        </p:attrNameLst>
                                      </p:cBhvr>
                                      <p:tavLst>
                                        <p:tav tm="0">
                                          <p:val>
                                            <p:str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702"/>
                                        </p:tgtEl>
                                        <p:attrNameLst>
                                          <p:attrName>style.visibility</p:attrName>
                                        </p:attrNameLst>
                                      </p:cBhvr>
                                      <p:to>
                                        <p:strVal val="visible"/>
                                      </p:to>
                                    </p:set>
                                    <p:anim calcmode="lin" valueType="num">
                                      <p:cBhvr additive="base">
                                        <p:cTn id="125" dur="500"/>
                                        <p:tgtEl>
                                          <p:spTgt spid="702"/>
                                        </p:tgtEl>
                                        <p:attrNameLst>
                                          <p:attrName>ppt_w</p:attrName>
                                        </p:attrNameLst>
                                      </p:cBhvr>
                                      <p:tavLst>
                                        <p:tav tm="0">
                                          <p:val>
                                            <p:strVal val="0"/>
                                          </p:val>
                                        </p:tav>
                                        <p:tav tm="100000">
                                          <p:val>
                                            <p:strVal val="#ppt_w"/>
                                          </p:val>
                                        </p:tav>
                                      </p:tavLst>
                                    </p:anim>
                                    <p:anim calcmode="lin" valueType="num">
                                      <p:cBhvr additive="base">
                                        <p:cTn id="126" dur="500"/>
                                        <p:tgtEl>
                                          <p:spTgt spid="702"/>
                                        </p:tgtEl>
                                        <p:attrNameLst>
                                          <p:attrName>ppt_h</p:attrName>
                                        </p:attrNameLst>
                                      </p:cBhvr>
                                      <p:tavLst>
                                        <p:tav tm="0">
                                          <p:val>
                                            <p:str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84"/>
                                        </p:tgtEl>
                                        <p:attrNameLst>
                                          <p:attrName>style.visibility</p:attrName>
                                        </p:attrNameLst>
                                      </p:cBhvr>
                                      <p:to>
                                        <p:strVal val="visible"/>
                                      </p:to>
                                    </p:set>
                                    <p:animEffect transition="in" filter="fade">
                                      <p:cBhvr>
                                        <p:cTn id="131" dur="2000"/>
                                        <p:tgtEl>
                                          <p:spTgt spid="684"/>
                                        </p:tgtEl>
                                      </p:cBhvr>
                                    </p:animEffect>
                                  </p:childTnLst>
                                </p:cTn>
                              </p:par>
                              <p:par>
                                <p:cTn id="132" presetID="10" presetClass="entr" presetSubtype="0" fill="hold" nodeType="withEffect">
                                  <p:stCondLst>
                                    <p:cond delay="0"/>
                                  </p:stCondLst>
                                  <p:childTnLst>
                                    <p:set>
                                      <p:cBhvr>
                                        <p:cTn id="133" dur="1" fill="hold">
                                          <p:stCondLst>
                                            <p:cond delay="0"/>
                                          </p:stCondLst>
                                        </p:cTn>
                                        <p:tgtEl>
                                          <p:spTgt spid="681"/>
                                        </p:tgtEl>
                                        <p:attrNameLst>
                                          <p:attrName>style.visibility</p:attrName>
                                        </p:attrNameLst>
                                      </p:cBhvr>
                                      <p:to>
                                        <p:strVal val="visible"/>
                                      </p:to>
                                    </p:set>
                                    <p:animEffect transition="in" filter="fade">
                                      <p:cBhvr>
                                        <p:cTn id="134" dur="2000"/>
                                        <p:tgtEl>
                                          <p:spTgt spid="68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703"/>
                                        </p:tgtEl>
                                        <p:attrNameLst>
                                          <p:attrName>style.visibility</p:attrName>
                                        </p:attrNameLst>
                                      </p:cBhvr>
                                      <p:to>
                                        <p:strVal val="visible"/>
                                      </p:to>
                                    </p:set>
                                    <p:animEffect transition="in" filter="fade">
                                      <p:cBhvr>
                                        <p:cTn id="139" dur="500"/>
                                        <p:tgtEl>
                                          <p:spTgt spid="70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705"/>
                                        </p:tgtEl>
                                        <p:attrNameLst>
                                          <p:attrName>style.visibility</p:attrName>
                                        </p:attrNameLst>
                                      </p:cBhvr>
                                      <p:to>
                                        <p:strVal val="visible"/>
                                      </p:to>
                                    </p:set>
                                    <p:animEffect transition="in" filter="fade">
                                      <p:cBhvr>
                                        <p:cTn id="144" dur="500"/>
                                        <p:tgtEl>
                                          <p:spTgt spid="705"/>
                                        </p:tgtEl>
                                      </p:cBhvr>
                                    </p:animEffect>
                                  </p:childTnLst>
                                </p:cTn>
                              </p:par>
                              <p:par>
                                <p:cTn id="145" presetID="10" presetClass="entr" presetSubtype="0" fill="hold" nodeType="withEffect">
                                  <p:stCondLst>
                                    <p:cond delay="0"/>
                                  </p:stCondLst>
                                  <p:childTnLst>
                                    <p:set>
                                      <p:cBhvr>
                                        <p:cTn id="146" dur="1" fill="hold">
                                          <p:stCondLst>
                                            <p:cond delay="0"/>
                                          </p:stCondLst>
                                        </p:cTn>
                                        <p:tgtEl>
                                          <p:spTgt spid="706"/>
                                        </p:tgtEl>
                                        <p:attrNameLst>
                                          <p:attrName>style.visibility</p:attrName>
                                        </p:attrNameLst>
                                      </p:cBhvr>
                                      <p:to>
                                        <p:strVal val="visible"/>
                                      </p:to>
                                    </p:set>
                                    <p:animEffect transition="in" filter="fade">
                                      <p:cBhvr>
                                        <p:cTn id="147" dur="500"/>
                                        <p:tgtEl>
                                          <p:spTgt spid="70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707"/>
                                        </p:tgtEl>
                                        <p:attrNameLst>
                                          <p:attrName>style.visibility</p:attrName>
                                        </p:attrNameLst>
                                      </p:cBhvr>
                                      <p:to>
                                        <p:strVal val="visible"/>
                                      </p:to>
                                    </p:set>
                                    <p:animEffect transition="in" filter="fade">
                                      <p:cBhvr>
                                        <p:cTn id="152" dur="500"/>
                                        <p:tgtEl>
                                          <p:spTgt spid="70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704"/>
                                        </p:tgtEl>
                                        <p:attrNameLst>
                                          <p:attrName>style.visibility</p:attrName>
                                        </p:attrNameLst>
                                      </p:cBhvr>
                                      <p:to>
                                        <p:strVal val="visible"/>
                                      </p:to>
                                    </p:set>
                                    <p:animEffect transition="in" filter="fade">
                                      <p:cBhvr>
                                        <p:cTn id="157" dur="500"/>
                                        <p:tgtEl>
                                          <p:spTgt spid="704"/>
                                        </p:tgtEl>
                                      </p:cBhvr>
                                    </p:animEffect>
                                  </p:childTnLst>
                                </p:cTn>
                              </p:par>
                            </p:childTnLst>
                          </p:cTn>
                        </p:par>
                      </p:childTnLst>
                    </p:cTn>
                  </p:par>
                  <p:par>
                    <p:cTn id="158" fill="hold">
                      <p:stCondLst>
                        <p:cond delay="indefinite"/>
                      </p:stCondLst>
                      <p:childTnLst>
                        <p:par>
                          <p:cTn id="159" fill="hold">
                            <p:stCondLst>
                              <p:cond delay="0"/>
                            </p:stCondLst>
                            <p:childTnLst>
                              <p:par>
                                <p:cTn id="160" presetID="23" presetClass="exit" presetSubtype="32" fill="hold" nodeType="clickEffect">
                                  <p:stCondLst>
                                    <p:cond delay="0"/>
                                  </p:stCondLst>
                                  <p:childTnLst>
                                    <p:anim calcmode="lin" valueType="num">
                                      <p:cBhvr additive="base">
                                        <p:cTn id="161" dur="500"/>
                                        <p:tgtEl>
                                          <p:spTgt spid="706"/>
                                        </p:tgtEl>
                                        <p:attrNameLst>
                                          <p:attrName>ppt_w</p:attrName>
                                        </p:attrNameLst>
                                      </p:cBhvr>
                                      <p:tavLst>
                                        <p:tav tm="0">
                                          <p:val>
                                            <p:strVal val="#ppt_w"/>
                                          </p:val>
                                        </p:tav>
                                        <p:tav tm="100000">
                                          <p:val>
                                            <p:strVal val="0"/>
                                          </p:val>
                                        </p:tav>
                                      </p:tavLst>
                                    </p:anim>
                                    <p:anim calcmode="lin" valueType="num">
                                      <p:cBhvr additive="base">
                                        <p:cTn id="162" dur="500"/>
                                        <p:tgtEl>
                                          <p:spTgt spid="706"/>
                                        </p:tgtEl>
                                        <p:attrNameLst>
                                          <p:attrName>ppt_h</p:attrName>
                                        </p:attrNameLst>
                                      </p:cBhvr>
                                      <p:tavLst>
                                        <p:tav tm="0">
                                          <p:val>
                                            <p:strVal val="#ppt_h"/>
                                          </p:val>
                                        </p:tav>
                                        <p:tav tm="100000">
                                          <p:val>
                                            <p:strVal val="0"/>
                                          </p:val>
                                        </p:tav>
                                      </p:tavLst>
                                    </p:anim>
                                    <p:set>
                                      <p:cBhvr>
                                        <p:cTn id="163" dur="1" fill="hold">
                                          <p:stCondLst>
                                            <p:cond delay="500"/>
                                          </p:stCondLst>
                                        </p:cTn>
                                        <p:tgtEl>
                                          <p:spTgt spid="706"/>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additive="base">
                                        <p:cTn id="165" dur="500"/>
                                        <p:tgtEl>
                                          <p:spTgt spid="707"/>
                                        </p:tgtEl>
                                        <p:attrNameLst>
                                          <p:attrName>ppt_w</p:attrName>
                                        </p:attrNameLst>
                                      </p:cBhvr>
                                      <p:tavLst>
                                        <p:tav tm="0">
                                          <p:val>
                                            <p:strVal val="#ppt_w"/>
                                          </p:val>
                                        </p:tav>
                                        <p:tav tm="100000">
                                          <p:val>
                                            <p:strVal val="0"/>
                                          </p:val>
                                        </p:tav>
                                      </p:tavLst>
                                    </p:anim>
                                    <p:anim calcmode="lin" valueType="num">
                                      <p:cBhvr additive="base">
                                        <p:cTn id="166" dur="500"/>
                                        <p:tgtEl>
                                          <p:spTgt spid="707"/>
                                        </p:tgtEl>
                                        <p:attrNameLst>
                                          <p:attrName>ppt_h</p:attrName>
                                        </p:attrNameLst>
                                      </p:cBhvr>
                                      <p:tavLst>
                                        <p:tav tm="0">
                                          <p:val>
                                            <p:strVal val="#ppt_h"/>
                                          </p:val>
                                        </p:tav>
                                        <p:tav tm="100000">
                                          <p:val>
                                            <p:strVal val="0"/>
                                          </p:val>
                                        </p:tav>
                                      </p:tavLst>
                                    </p:anim>
                                    <p:set>
                                      <p:cBhvr>
                                        <p:cTn id="167" dur="1" fill="hold">
                                          <p:stCondLst>
                                            <p:cond delay="500"/>
                                          </p:stCondLst>
                                        </p:cTn>
                                        <p:tgtEl>
                                          <p:spTgt spid="707"/>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additive="base">
                                        <p:cTn id="169" dur="500"/>
                                        <p:tgtEl>
                                          <p:spTgt spid="704"/>
                                        </p:tgtEl>
                                        <p:attrNameLst>
                                          <p:attrName>ppt_w</p:attrName>
                                        </p:attrNameLst>
                                      </p:cBhvr>
                                      <p:tavLst>
                                        <p:tav tm="0">
                                          <p:val>
                                            <p:strVal val="#ppt_w"/>
                                          </p:val>
                                        </p:tav>
                                        <p:tav tm="100000">
                                          <p:val>
                                            <p:strVal val="0"/>
                                          </p:val>
                                        </p:tav>
                                      </p:tavLst>
                                    </p:anim>
                                    <p:anim calcmode="lin" valueType="num">
                                      <p:cBhvr additive="base">
                                        <p:cTn id="170" dur="500"/>
                                        <p:tgtEl>
                                          <p:spTgt spid="704"/>
                                        </p:tgtEl>
                                        <p:attrNameLst>
                                          <p:attrName>ppt_h</p:attrName>
                                        </p:attrNameLst>
                                      </p:cBhvr>
                                      <p:tavLst>
                                        <p:tav tm="0">
                                          <p:val>
                                            <p:strVal val="#ppt_h"/>
                                          </p:val>
                                        </p:tav>
                                        <p:tav tm="100000">
                                          <p:val>
                                            <p:strVal val="0"/>
                                          </p:val>
                                        </p:tav>
                                      </p:tavLst>
                                    </p:anim>
                                    <p:set>
                                      <p:cBhvr>
                                        <p:cTn id="171" dur="1" fill="hold">
                                          <p:stCondLst>
                                            <p:cond delay="500"/>
                                          </p:stCondLst>
                                        </p:cTn>
                                        <p:tgtEl>
                                          <p:spTgt spid="704"/>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708"/>
                                        </p:tgtEl>
                                        <p:attrNameLst>
                                          <p:attrName>style.visibility</p:attrName>
                                        </p:attrNameLst>
                                      </p:cBhvr>
                                      <p:to>
                                        <p:strVal val="visible"/>
                                      </p:to>
                                    </p:set>
                                    <p:animEffect transition="in" filter="fade">
                                      <p:cBhvr>
                                        <p:cTn id="176" dur="1000"/>
                                        <p:tgtEl>
                                          <p:spTgt spid="708"/>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706"/>
                                        </p:tgtEl>
                                        <p:attrNameLst>
                                          <p:attrName>style.visibility</p:attrName>
                                        </p:attrNameLst>
                                      </p:cBhvr>
                                      <p:to>
                                        <p:strVal val="visible"/>
                                      </p:to>
                                    </p:set>
                                    <p:animEffect transition="in" filter="fade">
                                      <p:cBhvr>
                                        <p:cTn id="181" dur="2000"/>
                                        <p:tgtEl>
                                          <p:spTgt spid="70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709"/>
                                        </p:tgtEl>
                                        <p:attrNameLst>
                                          <p:attrName>style.visibility</p:attrName>
                                        </p:attrNameLst>
                                      </p:cBhvr>
                                      <p:to>
                                        <p:strVal val="visible"/>
                                      </p:to>
                                    </p:set>
                                    <p:animEffect transition="in" filter="fade">
                                      <p:cBhvr>
                                        <p:cTn id="186" dur="1000"/>
                                        <p:tgtEl>
                                          <p:spTgt spid="709"/>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710"/>
                                        </p:tgtEl>
                                        <p:attrNameLst>
                                          <p:attrName>style.visibility</p:attrName>
                                        </p:attrNameLst>
                                      </p:cBhvr>
                                      <p:to>
                                        <p:strVal val="visible"/>
                                      </p:to>
                                    </p:set>
                                    <p:animEffect transition="in" filter="fade">
                                      <p:cBhvr>
                                        <p:cTn id="191" dur="500"/>
                                        <p:tgtEl>
                                          <p:spTgt spid="710"/>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712"/>
                                        </p:tgtEl>
                                        <p:attrNameLst>
                                          <p:attrName>style.visibility</p:attrName>
                                        </p:attrNameLst>
                                      </p:cBhvr>
                                      <p:to>
                                        <p:strVal val="visible"/>
                                      </p:to>
                                    </p:set>
                                    <p:animEffect transition="in" filter="fade">
                                      <p:cBhvr>
                                        <p:cTn id="196" dur="500"/>
                                        <p:tgtEl>
                                          <p:spTgt spid="712"/>
                                        </p:tgtEl>
                                      </p:cBhvr>
                                    </p:animEffect>
                                  </p:childTnLst>
                                </p:cTn>
                              </p:par>
                              <p:par>
                                <p:cTn id="197" presetID="10" presetClass="entr" presetSubtype="0" fill="hold" nodeType="withEffect">
                                  <p:stCondLst>
                                    <p:cond delay="0"/>
                                  </p:stCondLst>
                                  <p:childTnLst>
                                    <p:set>
                                      <p:cBhvr>
                                        <p:cTn id="198" dur="1" fill="hold">
                                          <p:stCondLst>
                                            <p:cond delay="0"/>
                                          </p:stCondLst>
                                        </p:cTn>
                                        <p:tgtEl>
                                          <p:spTgt spid="713"/>
                                        </p:tgtEl>
                                        <p:attrNameLst>
                                          <p:attrName>style.visibility</p:attrName>
                                        </p:attrNameLst>
                                      </p:cBhvr>
                                      <p:to>
                                        <p:strVal val="visible"/>
                                      </p:to>
                                    </p:set>
                                    <p:animEffect transition="in" filter="fade">
                                      <p:cBhvr>
                                        <p:cTn id="199" dur="500"/>
                                        <p:tgtEl>
                                          <p:spTgt spid="713"/>
                                        </p:tgtEl>
                                      </p:cBhvr>
                                    </p:animEffect>
                                  </p:childTnLst>
                                </p:cTn>
                              </p:par>
                              <p:par>
                                <p:cTn id="200" presetID="10" presetClass="entr" presetSubtype="0" fill="hold" nodeType="withEffect">
                                  <p:stCondLst>
                                    <p:cond delay="0"/>
                                  </p:stCondLst>
                                  <p:childTnLst>
                                    <p:set>
                                      <p:cBhvr>
                                        <p:cTn id="201" dur="1" fill="hold">
                                          <p:stCondLst>
                                            <p:cond delay="0"/>
                                          </p:stCondLst>
                                        </p:cTn>
                                        <p:tgtEl>
                                          <p:spTgt spid="711"/>
                                        </p:tgtEl>
                                        <p:attrNameLst>
                                          <p:attrName>style.visibility</p:attrName>
                                        </p:attrNameLst>
                                      </p:cBhvr>
                                      <p:to>
                                        <p:strVal val="visible"/>
                                      </p:to>
                                    </p:set>
                                    <p:animEffect transition="in" filter="fade">
                                      <p:cBhvr>
                                        <p:cTn id="202" dur="500"/>
                                        <p:tgtEl>
                                          <p:spTgt spid="711"/>
                                        </p:tgtEl>
                                      </p:cBhvr>
                                    </p:animEffect>
                                  </p:childTnLst>
                                </p:cTn>
                              </p:par>
                              <p:par>
                                <p:cTn id="203" presetID="10" presetClass="entr" presetSubtype="0" fill="hold" nodeType="withEffect">
                                  <p:stCondLst>
                                    <p:cond delay="0"/>
                                  </p:stCondLst>
                                  <p:childTnLst>
                                    <p:set>
                                      <p:cBhvr>
                                        <p:cTn id="204" dur="1" fill="hold">
                                          <p:stCondLst>
                                            <p:cond delay="0"/>
                                          </p:stCondLst>
                                        </p:cTn>
                                        <p:tgtEl>
                                          <p:spTgt spid="714"/>
                                        </p:tgtEl>
                                        <p:attrNameLst>
                                          <p:attrName>style.visibility</p:attrName>
                                        </p:attrNameLst>
                                      </p:cBhvr>
                                      <p:to>
                                        <p:strVal val="visible"/>
                                      </p:to>
                                    </p:set>
                                    <p:animEffect transition="in" filter="fade">
                                      <p:cBhvr>
                                        <p:cTn id="205"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6"/>
          <p:cNvSpPr/>
          <p:nvPr/>
        </p:nvSpPr>
        <p:spPr>
          <a:xfrm rot="10800000" flipH="1">
            <a:off x="0" y="-73377"/>
            <a:ext cx="12192001" cy="6863708"/>
          </a:xfrm>
          <a:custGeom>
            <a:avLst/>
            <a:gdLst/>
            <a:ahLst/>
            <a:cxnLst/>
            <a:rect l="l" t="t" r="r" b="b"/>
            <a:pathLst>
              <a:path w="9144000" h="6858000" extrusionOk="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rgbClr val="F2F2F2"/>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724" name="Google Shape;724;p16"/>
          <p:cNvCxnSpPr/>
          <p:nvPr/>
        </p:nvCxnSpPr>
        <p:spPr>
          <a:xfrm>
            <a:off x="169844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5" name="Google Shape;725;p16"/>
          <p:cNvCxnSpPr/>
          <p:nvPr/>
        </p:nvCxnSpPr>
        <p:spPr>
          <a:xfrm>
            <a:off x="3216126"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6" name="Google Shape;726;p16"/>
          <p:cNvCxnSpPr/>
          <p:nvPr/>
        </p:nvCxnSpPr>
        <p:spPr>
          <a:xfrm>
            <a:off x="4020681"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7" name="Google Shape;727;p16"/>
          <p:cNvCxnSpPr/>
          <p:nvPr/>
        </p:nvCxnSpPr>
        <p:spPr>
          <a:xfrm>
            <a:off x="5428653" y="1414875"/>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8" name="Google Shape;728;p16"/>
          <p:cNvCxnSpPr/>
          <p:nvPr/>
        </p:nvCxnSpPr>
        <p:spPr>
          <a:xfrm>
            <a:off x="1003600"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29" name="Google Shape;729;p16"/>
          <p:cNvCxnSpPr/>
          <p:nvPr/>
        </p:nvCxnSpPr>
        <p:spPr>
          <a:xfrm>
            <a:off x="4678954"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0" name="Google Shape;730;p16"/>
          <p:cNvCxnSpPr/>
          <p:nvPr/>
        </p:nvCxnSpPr>
        <p:spPr>
          <a:xfrm>
            <a:off x="748234" y="2253283"/>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1" name="Google Shape;731;p16"/>
          <p:cNvCxnSpPr/>
          <p:nvPr/>
        </p:nvCxnSpPr>
        <p:spPr>
          <a:xfrm>
            <a:off x="729634" y="2974704"/>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2" name="Google Shape;732;p16"/>
          <p:cNvCxnSpPr/>
          <p:nvPr/>
        </p:nvCxnSpPr>
        <p:spPr>
          <a:xfrm>
            <a:off x="729634" y="371562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3" name="Google Shape;733;p16"/>
          <p:cNvCxnSpPr/>
          <p:nvPr/>
        </p:nvCxnSpPr>
        <p:spPr>
          <a:xfrm>
            <a:off x="729634" y="5236455"/>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4" name="Google Shape;734;p16"/>
          <p:cNvCxnSpPr/>
          <p:nvPr/>
        </p:nvCxnSpPr>
        <p:spPr>
          <a:xfrm>
            <a:off x="748234" y="5996872"/>
            <a:ext cx="4972984" cy="0"/>
          </a:xfrm>
          <a:prstGeom prst="straightConnector1">
            <a:avLst/>
          </a:prstGeom>
          <a:noFill/>
          <a:ln w="28575" cap="flat" cmpd="sng">
            <a:solidFill>
              <a:srgbClr val="FF0000"/>
            </a:solidFill>
            <a:prstDash val="solid"/>
            <a:miter lim="800000"/>
            <a:headEnd type="none" w="sm" len="sm"/>
            <a:tailEnd type="none" w="sm" len="sm"/>
          </a:ln>
        </p:spPr>
      </p:cxnSp>
      <p:cxnSp>
        <p:nvCxnSpPr>
          <p:cNvPr id="735" name="Google Shape;735;p16"/>
          <p:cNvCxnSpPr/>
          <p:nvPr/>
        </p:nvCxnSpPr>
        <p:spPr>
          <a:xfrm>
            <a:off x="2411157" y="1395377"/>
            <a:ext cx="0" cy="5088941"/>
          </a:xfrm>
          <a:prstGeom prst="straightConnector1">
            <a:avLst/>
          </a:prstGeom>
          <a:noFill/>
          <a:ln w="28575" cap="flat" cmpd="sng">
            <a:solidFill>
              <a:schemeClr val="dk1"/>
            </a:solidFill>
            <a:prstDash val="solid"/>
            <a:miter lim="800000"/>
            <a:headEnd type="none" w="sm" len="sm"/>
            <a:tailEnd type="none" w="sm" len="sm"/>
          </a:ln>
        </p:spPr>
      </p:cxnSp>
      <p:cxnSp>
        <p:nvCxnSpPr>
          <p:cNvPr id="736" name="Google Shape;736;p16"/>
          <p:cNvCxnSpPr/>
          <p:nvPr/>
        </p:nvCxnSpPr>
        <p:spPr>
          <a:xfrm>
            <a:off x="729634" y="4515034"/>
            <a:ext cx="4972984" cy="0"/>
          </a:xfrm>
          <a:prstGeom prst="straightConnector1">
            <a:avLst/>
          </a:prstGeom>
          <a:noFill/>
          <a:ln w="28575" cap="flat" cmpd="sng">
            <a:solidFill>
              <a:srgbClr val="FF0000"/>
            </a:solidFill>
            <a:prstDash val="solid"/>
            <a:miter lim="800000"/>
            <a:headEnd type="none" w="sm" len="sm"/>
            <a:tailEnd type="none" w="sm" len="sm"/>
          </a:ln>
        </p:spPr>
      </p:cxnSp>
      <p:sp>
        <p:nvSpPr>
          <p:cNvPr id="737" name="Google Shape;737;p16"/>
          <p:cNvSpPr/>
          <p:nvPr/>
        </p:nvSpPr>
        <p:spPr>
          <a:xfrm>
            <a:off x="4292287" y="4049701"/>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400"/>
              <a:buFont typeface="Arial"/>
              <a:buNone/>
              <a:tabLst/>
              <a:defRPr/>
            </a:pPr>
            <a:r>
              <a:rPr kumimoji="0" lang="en-US" sz="2400" b="1" i="0" u="none" strike="noStrike" kern="0" cap="none" spc="0" normalizeH="0" baseline="0" noProof="0">
                <a:ln>
                  <a:noFill/>
                </a:ln>
                <a:solidFill>
                  <a:srgbClr val="0000FF"/>
                </a:solidFill>
                <a:effectLst/>
                <a:uLnTx/>
                <a:uFillTx/>
                <a:latin typeface="Arial"/>
                <a:ea typeface="Arial"/>
                <a:cs typeface="Arial"/>
                <a:sym typeface="Arial"/>
              </a:rPr>
              <a:t>Xích đạo</a:t>
            </a:r>
            <a:endParaRPr kumimoji="0" sz="24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38" name="Google Shape;738;p16"/>
          <p:cNvSpPr/>
          <p:nvPr/>
        </p:nvSpPr>
        <p:spPr>
          <a:xfrm>
            <a:off x="2630218" y="743509"/>
            <a:ext cx="120047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1600"/>
              <a:buFont typeface="Arial"/>
              <a:buNone/>
              <a:tabLst/>
              <a:defRPr/>
            </a:pPr>
            <a:r>
              <a:rPr kumimoji="0" lang="en-US" sz="1600" b="1" i="0" u="none" strike="noStrike" kern="0" cap="none" spc="0" normalizeH="0" baseline="0" noProof="0">
                <a:ln>
                  <a:noFill/>
                </a:ln>
                <a:solidFill>
                  <a:srgbClr val="0000FF"/>
                </a:solidFill>
                <a:effectLst/>
                <a:uLnTx/>
                <a:uFillTx/>
                <a:latin typeface="Arial"/>
                <a:ea typeface="Arial"/>
                <a:cs typeface="Arial"/>
                <a:sym typeface="Arial"/>
              </a:rPr>
              <a:t>Kinh tuyến gốc</a:t>
            </a:r>
            <a:endParaRPr kumimoji="0" sz="16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39" name="Google Shape;739;p16"/>
          <p:cNvSpPr/>
          <p:nvPr/>
        </p:nvSpPr>
        <p:spPr>
          <a:xfrm>
            <a:off x="2828352" y="110780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0" name="Google Shape;740;p16"/>
          <p:cNvSpPr/>
          <p:nvPr/>
        </p:nvSpPr>
        <p:spPr>
          <a:xfrm>
            <a:off x="278493" y="4065511"/>
            <a:ext cx="5910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1" name="Google Shape;741;p16"/>
          <p:cNvSpPr/>
          <p:nvPr/>
        </p:nvSpPr>
        <p:spPr>
          <a:xfrm>
            <a:off x="3735182" y="110197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2" name="Google Shape;742;p16"/>
          <p:cNvSpPr/>
          <p:nvPr/>
        </p:nvSpPr>
        <p:spPr>
          <a:xfrm>
            <a:off x="4405378" y="1120867"/>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3" name="Google Shape;743;p16"/>
          <p:cNvSpPr/>
          <p:nvPr/>
        </p:nvSpPr>
        <p:spPr>
          <a:xfrm>
            <a:off x="5152819" y="107814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4" name="Google Shape;744;p16"/>
          <p:cNvSpPr/>
          <p:nvPr/>
        </p:nvSpPr>
        <p:spPr>
          <a:xfrm>
            <a:off x="2147204" y="1127061"/>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5" name="Google Shape;745;p16"/>
          <p:cNvSpPr/>
          <p:nvPr/>
        </p:nvSpPr>
        <p:spPr>
          <a:xfrm>
            <a:off x="1394349" y="1100012"/>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6" name="Google Shape;746;p16"/>
          <p:cNvSpPr/>
          <p:nvPr/>
        </p:nvSpPr>
        <p:spPr>
          <a:xfrm>
            <a:off x="704009" y="1096565"/>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7" name="Google Shape;747;p16"/>
          <p:cNvSpPr/>
          <p:nvPr/>
        </p:nvSpPr>
        <p:spPr>
          <a:xfrm>
            <a:off x="5611228" y="1915994"/>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30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8" name="Google Shape;748;p16"/>
          <p:cNvSpPr/>
          <p:nvPr/>
        </p:nvSpPr>
        <p:spPr>
          <a:xfrm>
            <a:off x="5579845" y="2648769"/>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49" name="Google Shape;749;p16"/>
          <p:cNvSpPr/>
          <p:nvPr/>
        </p:nvSpPr>
        <p:spPr>
          <a:xfrm>
            <a:off x="5592628" y="3378866"/>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0" name="Google Shape;750;p16"/>
          <p:cNvSpPr/>
          <p:nvPr/>
        </p:nvSpPr>
        <p:spPr>
          <a:xfrm>
            <a:off x="5672117" y="4877140"/>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1" name="Google Shape;751;p16"/>
          <p:cNvSpPr/>
          <p:nvPr/>
        </p:nvSpPr>
        <p:spPr>
          <a:xfrm>
            <a:off x="5595434" y="5682528"/>
            <a:ext cx="730711"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206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2060"/>
                </a:solidFill>
                <a:effectLst/>
                <a:uLnTx/>
                <a:uFillTx/>
                <a:latin typeface="Times New Roman"/>
                <a:ea typeface="Times New Roman"/>
                <a:cs typeface="Times New Roman"/>
                <a:sym typeface="Times New Roman"/>
              </a:rPr>
              <a:t>o</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2" name="Google Shape;752;p16"/>
          <p:cNvSpPr/>
          <p:nvPr/>
        </p:nvSpPr>
        <p:spPr>
          <a:xfrm>
            <a:off x="1543159" y="3508952"/>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3" name="Google Shape;753;p16"/>
          <p:cNvSpPr/>
          <p:nvPr/>
        </p:nvSpPr>
        <p:spPr>
          <a:xfrm>
            <a:off x="1661873" y="3142378"/>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3600"/>
              <a:buFont typeface="Arial"/>
              <a:buNone/>
              <a:tabLst/>
              <a:defRPr/>
            </a:pPr>
            <a:r>
              <a:rPr kumimoji="0" lang="en-US" sz="3600" b="1" i="0" u="none" strike="noStrike" kern="0" cap="none" spc="0" normalizeH="0" baseline="0" noProof="0">
                <a:ln>
                  <a:noFill/>
                </a:ln>
                <a:solidFill>
                  <a:srgbClr val="0000FF"/>
                </a:solidFill>
                <a:effectLst/>
                <a:uLnTx/>
                <a:uFillTx/>
                <a:latin typeface="Arial"/>
                <a:ea typeface="Arial"/>
                <a:cs typeface="Arial"/>
                <a:sym typeface="Arial"/>
              </a:rPr>
              <a:t>A</a:t>
            </a:r>
            <a:endParaRPr kumimoji="0" sz="36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4" name="Google Shape;754;p16"/>
          <p:cNvSpPr/>
          <p:nvPr/>
        </p:nvSpPr>
        <p:spPr>
          <a:xfrm>
            <a:off x="14182481" y="1372194"/>
            <a:ext cx="355041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Tọa độ địa lí điểm A</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5" name="Google Shape;755;p16"/>
          <p:cNvSpPr/>
          <p:nvPr/>
        </p:nvSpPr>
        <p:spPr>
          <a:xfrm>
            <a:off x="12184619" y="832453"/>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Kinh độ:</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6" name="Google Shape;756;p16"/>
          <p:cNvSpPr/>
          <p:nvPr/>
        </p:nvSpPr>
        <p:spPr>
          <a:xfrm>
            <a:off x="12219719" y="1946610"/>
            <a:ext cx="2272732"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uLnTx/>
                <a:uFillTx/>
                <a:latin typeface="Arial"/>
                <a:ea typeface="Arial"/>
                <a:cs typeface="Arial"/>
                <a:sym typeface="Arial"/>
              </a:rPr>
              <a:t>Vĩ độ:</a:t>
            </a:r>
            <a:endParaRPr kumimoji="0" sz="28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7" name="Google Shape;757;p16"/>
          <p:cNvSpPr/>
          <p:nvPr/>
        </p:nvSpPr>
        <p:spPr>
          <a:xfrm>
            <a:off x="13962897" y="1040734"/>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58" name="Google Shape;758;p16"/>
          <p:cNvSpPr/>
          <p:nvPr/>
        </p:nvSpPr>
        <p:spPr>
          <a:xfrm>
            <a:off x="14008627" y="962653"/>
            <a:ext cx="3957966"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0" i="0" u="none" strike="noStrike" kern="0" cap="none" spc="0" normalizeH="0" baseline="0" noProof="0">
                <a:ln>
                  <a:noFill/>
                </a:ln>
                <a:solidFill>
                  <a:srgbClr val="0000FF"/>
                </a:solidFill>
                <a:effectLst/>
                <a:uLnTx/>
                <a:uFillTx/>
                <a:latin typeface="Arial"/>
                <a:ea typeface="Arial"/>
                <a:cs typeface="Arial"/>
                <a:sym typeface="Arial"/>
              </a:rPr>
              <a:t>Là khoảng cách từ điểm đó đến đường kinh tuyến gốc</a:t>
            </a:r>
            <a:endParaRPr kumimoji="0" sz="2800" b="0"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59" name="Google Shape;759;p16"/>
          <p:cNvSpPr/>
          <p:nvPr/>
        </p:nvSpPr>
        <p:spPr>
          <a:xfrm>
            <a:off x="13925775" y="2248622"/>
            <a:ext cx="4123670" cy="95657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0" i="0" u="none" strike="noStrike" kern="0" cap="none" spc="0" normalizeH="0" baseline="0" noProof="0">
                <a:ln>
                  <a:noFill/>
                </a:ln>
                <a:solidFill>
                  <a:srgbClr val="0000FF"/>
                </a:solidFill>
                <a:effectLst/>
                <a:uLnTx/>
                <a:uFillTx/>
                <a:latin typeface="Arial"/>
                <a:ea typeface="Arial"/>
                <a:cs typeface="Arial"/>
                <a:sym typeface="Arial"/>
              </a:rPr>
              <a:t>Là khoảng cách từ điểm đó đến đường vĩ tuyến gốc</a:t>
            </a:r>
            <a:endParaRPr kumimoji="0" sz="2800" b="0"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60" name="Google Shape;760;p16"/>
          <p:cNvSpPr/>
          <p:nvPr/>
        </p:nvSpPr>
        <p:spPr>
          <a:xfrm>
            <a:off x="6341939" y="7124409"/>
            <a:ext cx="3032899"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 = (vĩ độ, kinh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1" name="Google Shape;761;p16"/>
          <p:cNvSpPr/>
          <p:nvPr/>
        </p:nvSpPr>
        <p:spPr>
          <a:xfrm rot="10800000">
            <a:off x="7032893" y="7860303"/>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762" name="Google Shape;762;p16"/>
          <p:cNvSpPr/>
          <p:nvPr/>
        </p:nvSpPr>
        <p:spPr>
          <a:xfrm>
            <a:off x="6272338" y="8239925"/>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3" name="Google Shape;763;p16"/>
          <p:cNvSpPr/>
          <p:nvPr/>
        </p:nvSpPr>
        <p:spPr>
          <a:xfrm>
            <a:off x="7032892" y="7658905"/>
            <a:ext cx="1383838"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Vĩ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4" name="Google Shape;764;p16"/>
          <p:cNvSpPr/>
          <p:nvPr/>
        </p:nvSpPr>
        <p:spPr>
          <a:xfrm>
            <a:off x="7079037" y="8841608"/>
            <a:ext cx="1886145"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Kinh  độ</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5" name="Google Shape;765;p16"/>
          <p:cNvSpPr/>
          <p:nvPr/>
        </p:nvSpPr>
        <p:spPr>
          <a:xfrm>
            <a:off x="6507249" y="2303348"/>
            <a:ext cx="364795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 = (</a:t>
            </a: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B, </a:t>
            </a: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T) hay</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6" name="Google Shape;766;p16"/>
          <p:cNvSpPr/>
          <p:nvPr/>
        </p:nvSpPr>
        <p:spPr>
          <a:xfrm>
            <a:off x="6827533" y="1243374"/>
            <a:ext cx="414698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2800"/>
              <a:buFont typeface="Arial"/>
              <a:buNone/>
              <a:tabLst/>
              <a:defRPr/>
            </a:pPr>
            <a:r>
              <a:rPr kumimoji="0" lang="en-US" sz="2800" b="1" i="0" u="none" strike="noStrike" kern="0" cap="none" spc="0" normalizeH="0" baseline="0" noProof="0">
                <a:ln>
                  <a:noFill/>
                </a:ln>
                <a:solidFill>
                  <a:srgbClr val="0000FF"/>
                </a:solidFill>
                <a:effectLst/>
                <a:highlight>
                  <a:srgbClr val="FFFF00"/>
                </a:highlight>
                <a:uLnTx/>
                <a:uFillTx/>
                <a:latin typeface="Arial"/>
                <a:ea typeface="Arial"/>
                <a:cs typeface="Arial"/>
                <a:sym typeface="Arial"/>
              </a:rPr>
              <a:t>Tọa độ địa lí của điểm A</a:t>
            </a:r>
            <a:endParaRPr kumimoji="0" sz="2800" b="1" i="0" u="none" strike="noStrike" kern="0" cap="none" spc="0" normalizeH="0" baseline="0" noProof="0">
              <a:ln>
                <a:noFill/>
              </a:ln>
              <a:solidFill>
                <a:srgbClr val="0000FF"/>
              </a:solidFill>
              <a:effectLst/>
              <a:highlight>
                <a:srgbClr val="FFFF00"/>
              </a:highlight>
              <a:uLnTx/>
              <a:uFillTx/>
              <a:latin typeface="Arial"/>
              <a:ea typeface="Arial"/>
              <a:cs typeface="Arial"/>
              <a:sym typeface="Arial"/>
            </a:endParaRPr>
          </a:p>
        </p:txBody>
      </p:sp>
      <p:grpSp>
        <p:nvGrpSpPr>
          <p:cNvPr id="767" name="Google Shape;767;p16"/>
          <p:cNvGrpSpPr/>
          <p:nvPr/>
        </p:nvGrpSpPr>
        <p:grpSpPr>
          <a:xfrm>
            <a:off x="9929157" y="1777870"/>
            <a:ext cx="1967458" cy="1784010"/>
            <a:chOff x="7237207" y="2556849"/>
            <a:chExt cx="1967458" cy="1784010"/>
          </a:xfrm>
        </p:grpSpPr>
        <p:sp>
          <p:nvSpPr>
            <p:cNvPr id="768" name="Google Shape;768;p16"/>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A</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69" name="Google Shape;769;p16"/>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770" name="Google Shape;770;p16"/>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B</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1" name="Google Shape;771;p16"/>
            <p:cNvSpPr txBox="1"/>
            <p:nvPr/>
          </p:nvSpPr>
          <p:spPr>
            <a:xfrm>
              <a:off x="8065492" y="3817639"/>
              <a:ext cx="100655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20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72" name="Google Shape;772;p16"/>
          <p:cNvSpPr/>
          <p:nvPr/>
        </p:nvSpPr>
        <p:spPr>
          <a:xfrm>
            <a:off x="3877547" y="5031027"/>
            <a:ext cx="298863" cy="299107"/>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3" name="Google Shape;773;p16"/>
          <p:cNvSpPr/>
          <p:nvPr/>
        </p:nvSpPr>
        <p:spPr>
          <a:xfrm>
            <a:off x="3996261" y="4664453"/>
            <a:ext cx="762027"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3600"/>
              <a:buFont typeface="Arial"/>
              <a:buNone/>
              <a:tabLst/>
              <a:defRPr/>
            </a:pPr>
            <a:r>
              <a:rPr kumimoji="0" lang="en-US" sz="3600" b="1" i="0" u="none" strike="noStrike" kern="0" cap="none" spc="0" normalizeH="0" baseline="0" noProof="0">
                <a:ln>
                  <a:noFill/>
                </a:ln>
                <a:solidFill>
                  <a:srgbClr val="0000FF"/>
                </a:solidFill>
                <a:effectLst/>
                <a:uLnTx/>
                <a:uFillTx/>
                <a:latin typeface="Arial"/>
                <a:ea typeface="Arial"/>
                <a:cs typeface="Arial"/>
                <a:sym typeface="Arial"/>
              </a:rPr>
              <a:t>B</a:t>
            </a:r>
            <a:endParaRPr kumimoji="0" sz="3600" b="1" i="0" u="none" strike="noStrike" kern="0" cap="none" spc="0" normalizeH="0" baseline="0" noProof="0">
              <a:ln>
                <a:noFill/>
              </a:ln>
              <a:solidFill>
                <a:srgbClr val="0000FF"/>
              </a:solidFill>
              <a:effectLst/>
              <a:uLnTx/>
              <a:uFillTx/>
              <a:latin typeface="Arial"/>
              <a:ea typeface="Arial"/>
              <a:cs typeface="Arial"/>
              <a:sym typeface="Arial"/>
            </a:endParaRPr>
          </a:p>
        </p:txBody>
      </p:sp>
      <p:sp>
        <p:nvSpPr>
          <p:cNvPr id="774" name="Google Shape;774;p16"/>
          <p:cNvSpPr/>
          <p:nvPr/>
        </p:nvSpPr>
        <p:spPr>
          <a:xfrm>
            <a:off x="6506611" y="4428805"/>
            <a:ext cx="364795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B = (</a:t>
            </a: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N, </a:t>
            </a: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Đ) hay</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grpSp>
        <p:nvGrpSpPr>
          <p:cNvPr id="775" name="Google Shape;775;p16"/>
          <p:cNvGrpSpPr/>
          <p:nvPr/>
        </p:nvGrpSpPr>
        <p:grpSpPr>
          <a:xfrm>
            <a:off x="9928519" y="3903327"/>
            <a:ext cx="1967458" cy="1784010"/>
            <a:chOff x="7237207" y="2556849"/>
            <a:chExt cx="1967458" cy="1784010"/>
          </a:xfrm>
        </p:grpSpPr>
        <p:sp>
          <p:nvSpPr>
            <p:cNvPr id="776" name="Google Shape;776;p16"/>
            <p:cNvSpPr/>
            <p:nvPr/>
          </p:nvSpPr>
          <p:spPr>
            <a:xfrm>
              <a:off x="7237207" y="3085376"/>
              <a:ext cx="567924" cy="55069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70C0"/>
                </a:buClr>
                <a:buSzPts val="2800"/>
                <a:buFont typeface="Arial"/>
                <a:buNone/>
                <a:tabLst/>
                <a:defRPr/>
              </a:pP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B</a:t>
              </a:r>
              <a:endParaRPr kumimoji="0" sz="2800" b="1" i="0" u="none" strike="noStrike" kern="0" cap="none" spc="0" normalizeH="0" baseline="0" noProof="0">
                <a:ln>
                  <a:noFill/>
                </a:ln>
                <a:solidFill>
                  <a:srgbClr val="0070C0"/>
                </a:solidFill>
                <a:effectLst/>
                <a:uLnTx/>
                <a:uFillTx/>
                <a:latin typeface="Arial"/>
                <a:ea typeface="Arial"/>
                <a:cs typeface="Arial"/>
                <a:sym typeface="Arial"/>
              </a:endParaRPr>
            </a:p>
          </p:txBody>
        </p:sp>
        <p:sp>
          <p:nvSpPr>
            <p:cNvPr id="777" name="Google Shape;777;p16"/>
            <p:cNvSpPr/>
            <p:nvPr/>
          </p:nvSpPr>
          <p:spPr>
            <a:xfrm rot="10800000">
              <a:off x="7935686" y="2723896"/>
              <a:ext cx="85572" cy="1309940"/>
            </a:xfrm>
            <a:prstGeom prst="rightBrace">
              <a:avLst>
                <a:gd name="adj1" fmla="val 8333"/>
                <a:gd name="adj2" fmla="val 50000"/>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778" name="Google Shape;778;p16"/>
            <p:cNvSpPr txBox="1"/>
            <p:nvPr/>
          </p:nvSpPr>
          <p:spPr>
            <a:xfrm>
              <a:off x="8033536" y="2556849"/>
              <a:ext cx="117112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N</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9" name="Google Shape;779;p16"/>
            <p:cNvSpPr txBox="1"/>
            <p:nvPr/>
          </p:nvSpPr>
          <p:spPr>
            <a:xfrm>
              <a:off x="8065492" y="3817639"/>
              <a:ext cx="100655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10</a:t>
              </a:r>
              <a:r>
                <a:rPr kumimoji="0" lang="en-US" sz="2800" b="1" i="0" u="none" strike="noStrike" kern="0" cap="none" spc="0" normalizeH="0" baseline="30000" noProof="0">
                  <a:ln>
                    <a:noFill/>
                  </a:ln>
                  <a:solidFill>
                    <a:srgbClr val="0070C0"/>
                  </a:solidFill>
                  <a:effectLst/>
                  <a:uLnTx/>
                  <a:uFillTx/>
                  <a:latin typeface="Times New Roman"/>
                  <a:ea typeface="Times New Roman"/>
                  <a:cs typeface="Times New Roman"/>
                  <a:sym typeface="Times New Roman"/>
                </a:rPr>
                <a:t>o</a:t>
              </a:r>
              <a:r>
                <a:rPr kumimoji="0" lang="en-US" sz="2800" b="1" i="0" u="none" strike="noStrike" kern="0" cap="none" spc="0" normalizeH="0" baseline="0" noProof="0">
                  <a:ln>
                    <a:noFill/>
                  </a:ln>
                  <a:solidFill>
                    <a:srgbClr val="0070C0"/>
                  </a:solidFill>
                  <a:effectLst/>
                  <a:uLnTx/>
                  <a:uFillTx/>
                  <a:latin typeface="Arial"/>
                  <a:ea typeface="Arial"/>
                  <a:cs typeface="Arial"/>
                  <a:sym typeface="Arial"/>
                </a:rPr>
                <a:t>Đ</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80" name="Google Shape;780;p16"/>
          <p:cNvGrpSpPr/>
          <p:nvPr/>
        </p:nvGrpSpPr>
        <p:grpSpPr>
          <a:xfrm>
            <a:off x="3207048" y="-113846"/>
            <a:ext cx="6698505" cy="806092"/>
            <a:chOff x="10108872" y="-806092"/>
            <a:chExt cx="6269290" cy="806092"/>
          </a:xfrm>
        </p:grpSpPr>
        <p:sp>
          <p:nvSpPr>
            <p:cNvPr id="781" name="Google Shape;781;p16"/>
            <p:cNvSpPr/>
            <p:nvPr/>
          </p:nvSpPr>
          <p:spPr>
            <a:xfrm>
              <a:off x="10343613" y="-795962"/>
              <a:ext cx="6034548" cy="795962"/>
            </a:xfrm>
            <a:prstGeom prst="roundRect">
              <a:avLst>
                <a:gd name="adj" fmla="val 50000"/>
              </a:avLst>
            </a:prstGeom>
            <a:solidFill>
              <a:srgbClr val="FFE89F"/>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2" name="Google Shape;782;p16"/>
            <p:cNvSpPr txBox="1"/>
            <p:nvPr/>
          </p:nvSpPr>
          <p:spPr>
            <a:xfrm>
              <a:off x="10108872" y="-806092"/>
              <a:ext cx="6034549" cy="7552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30000"/>
                </a:lnSpc>
                <a:spcBef>
                  <a:spcPts val="0"/>
                </a:spcBef>
                <a:spcAft>
                  <a:spcPts val="0"/>
                </a:spcAft>
                <a:buClr>
                  <a:srgbClr val="002060"/>
                </a:buClr>
                <a:buSzPts val="3600"/>
                <a:buFont typeface="Oswald Regular"/>
                <a:buNone/>
                <a:tabLst/>
                <a:defRPr/>
              </a:pPr>
              <a:r>
                <a:rPr kumimoji="0" lang="en-US"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rPr>
                <a:t> 2. TỌA ĐỘ ĐỊA LÍ CỦA MỘT ĐIỂM</a:t>
              </a:r>
              <a:endParaRPr kumimoji="0" sz="3600" b="0" i="0" u="none" strike="noStrike" kern="0" cap="none" spc="0" normalizeH="0" baseline="0" noProof="0">
                <a:ln>
                  <a:noFill/>
                </a:ln>
                <a:solidFill>
                  <a:srgbClr val="002060"/>
                </a:solidFill>
                <a:effectLst/>
                <a:uLnTx/>
                <a:uFillTx/>
                <a:latin typeface="Oswald Regular"/>
                <a:ea typeface="Oswald Regular"/>
                <a:cs typeface="Oswald Regular"/>
                <a:sym typeface="Oswald Regular"/>
              </a:endParaRPr>
            </a:p>
          </p:txBody>
        </p:sp>
      </p:grpSp>
      <p:sp>
        <p:nvSpPr>
          <p:cNvPr id="2" name="Oval 1"/>
          <p:cNvSpPr/>
          <p:nvPr/>
        </p:nvSpPr>
        <p:spPr>
          <a:xfrm>
            <a:off x="3876427" y="2797423"/>
            <a:ext cx="239667" cy="2832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 name="Oval 62"/>
          <p:cNvSpPr/>
          <p:nvPr/>
        </p:nvSpPr>
        <p:spPr>
          <a:xfrm>
            <a:off x="1574299" y="5094828"/>
            <a:ext cx="239667" cy="2832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09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6"/>
                                        </p:tgtEl>
                                        <p:attrNameLst>
                                          <p:attrName>style.visibility</p:attrName>
                                        </p:attrNameLst>
                                      </p:cBhvr>
                                      <p:to>
                                        <p:strVal val="visible"/>
                                      </p:to>
                                    </p:set>
                                    <p:animEffect transition="in" filter="fade">
                                      <p:cBhvr>
                                        <p:cTn id="7" dur="500"/>
                                        <p:tgtEl>
                                          <p:spTgt spid="7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5"/>
                                        </p:tgtEl>
                                        <p:attrNameLst>
                                          <p:attrName>style.visibility</p:attrName>
                                        </p:attrNameLst>
                                      </p:cBhvr>
                                      <p:to>
                                        <p:strVal val="visible"/>
                                      </p:to>
                                    </p:set>
                                    <p:animEffect transition="in" filter="fade">
                                      <p:cBhvr>
                                        <p:cTn id="12" dur="500"/>
                                        <p:tgtEl>
                                          <p:spTgt spid="7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7"/>
                                        </p:tgtEl>
                                        <p:attrNameLst>
                                          <p:attrName>style.visibility</p:attrName>
                                        </p:attrNameLst>
                                      </p:cBhvr>
                                      <p:to>
                                        <p:strVal val="visible"/>
                                      </p:to>
                                    </p:set>
                                    <p:animEffect transition="in" filter="fade">
                                      <p:cBhvr>
                                        <p:cTn id="17" dur="500"/>
                                        <p:tgtEl>
                                          <p:spTgt spid="7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2"/>
                                        </p:tgtEl>
                                        <p:attrNameLst>
                                          <p:attrName>style.visibility</p:attrName>
                                        </p:attrNameLst>
                                      </p:cBhvr>
                                      <p:to>
                                        <p:strVal val="visible"/>
                                      </p:to>
                                    </p:set>
                                    <p:animEffect transition="in" filter="fade">
                                      <p:cBhvr>
                                        <p:cTn id="22" dur="500"/>
                                        <p:tgtEl>
                                          <p:spTgt spid="772"/>
                                        </p:tgtEl>
                                      </p:cBhvr>
                                    </p:animEffect>
                                  </p:childTnLst>
                                </p:cTn>
                              </p:par>
                              <p:par>
                                <p:cTn id="23" presetID="10" presetClass="entr" presetSubtype="0" fill="hold" nodeType="withEffect">
                                  <p:stCondLst>
                                    <p:cond delay="0"/>
                                  </p:stCondLst>
                                  <p:childTnLst>
                                    <p:set>
                                      <p:cBhvr>
                                        <p:cTn id="24" dur="1" fill="hold">
                                          <p:stCondLst>
                                            <p:cond delay="0"/>
                                          </p:stCondLst>
                                        </p:cTn>
                                        <p:tgtEl>
                                          <p:spTgt spid="773"/>
                                        </p:tgtEl>
                                        <p:attrNameLst>
                                          <p:attrName>style.visibility</p:attrName>
                                        </p:attrNameLst>
                                      </p:cBhvr>
                                      <p:to>
                                        <p:strVal val="visible"/>
                                      </p:to>
                                    </p:set>
                                    <p:animEffect transition="in" filter="fade">
                                      <p:cBhvr>
                                        <p:cTn id="25" dur="500"/>
                                        <p:tgtEl>
                                          <p:spTgt spid="7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74"/>
                                        </p:tgtEl>
                                        <p:attrNameLst>
                                          <p:attrName>style.visibility</p:attrName>
                                        </p:attrNameLst>
                                      </p:cBhvr>
                                      <p:to>
                                        <p:strVal val="visible"/>
                                      </p:to>
                                    </p:set>
                                    <p:animEffect transition="in" filter="fade">
                                      <p:cBhvr>
                                        <p:cTn id="30" dur="1000"/>
                                        <p:tgtEl>
                                          <p:spTgt spid="774"/>
                                        </p:tgtEl>
                                      </p:cBhvr>
                                    </p:animEffect>
                                  </p:childTnLst>
                                </p:cTn>
                              </p:par>
                              <p:par>
                                <p:cTn id="31" presetID="10" presetClass="entr" presetSubtype="0" fill="hold" nodeType="withEffect">
                                  <p:stCondLst>
                                    <p:cond delay="0"/>
                                  </p:stCondLst>
                                  <p:childTnLst>
                                    <p:set>
                                      <p:cBhvr>
                                        <p:cTn id="32" dur="1" fill="hold">
                                          <p:stCondLst>
                                            <p:cond delay="0"/>
                                          </p:stCondLst>
                                        </p:cTn>
                                        <p:tgtEl>
                                          <p:spTgt spid="775"/>
                                        </p:tgtEl>
                                        <p:attrNameLst>
                                          <p:attrName>style.visibility</p:attrName>
                                        </p:attrNameLst>
                                      </p:cBhvr>
                                      <p:to>
                                        <p:strVal val="visible"/>
                                      </p:to>
                                    </p:set>
                                    <p:animEffect transition="in" filter="fade">
                                      <p:cBhvr>
                                        <p:cTn id="33" dur="1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1063</Words>
  <Application>Microsoft Macintosh PowerPoint</Application>
  <PresentationFormat>Widescreen</PresentationFormat>
  <Paragraphs>238</Paragraphs>
  <Slides>19</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Oswald Regular</vt:lpstr>
      <vt:lpstr>方正静蕾简体</vt:lpstr>
      <vt:lpstr>汉仪喵魂体W</vt:lpstr>
      <vt:lpstr>Arial</vt:lpstr>
      <vt:lpstr>Calibri</vt:lpstr>
      <vt:lpstr>Calibri Light</vt:lpstr>
      <vt:lpstr>Lobster</vt:lpstr>
      <vt:lpstr>Roboto Condensed</vt:lpstr>
      <vt:lpstr>Times New Roman</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Hải Ngân Đinh</cp:lastModifiedBy>
  <cp:revision>66</cp:revision>
  <dcterms:created xsi:type="dcterms:W3CDTF">2020-11-02T15:38:20Z</dcterms:created>
  <dcterms:modified xsi:type="dcterms:W3CDTF">2024-01-24T10:42:13Z</dcterms:modified>
</cp:coreProperties>
</file>