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53" r:id="rId2"/>
    <p:sldId id="358" r:id="rId3"/>
    <p:sldId id="261" r:id="rId4"/>
    <p:sldId id="260" r:id="rId5"/>
    <p:sldId id="360" r:id="rId6"/>
    <p:sldId id="363" r:id="rId7"/>
    <p:sldId id="365" r:id="rId8"/>
  </p:sldIdLst>
  <p:sldSz cx="12192000" cy="6858000"/>
  <p:notesSz cx="6761163" cy="99425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8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DE7"/>
    <a:srgbClr val="F68F3F"/>
    <a:srgbClr val="DCD68A"/>
    <a:srgbClr val="7B9939"/>
    <a:srgbClr val="A7AC38"/>
    <a:srgbClr val="E2D6C3"/>
    <a:srgbClr val="C2CB1E"/>
    <a:srgbClr val="B0B336"/>
    <a:srgbClr val="F9F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9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840" y="78"/>
      </p:cViewPr>
      <p:guideLst>
        <p:guide orient="horz" pos="2088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B4BBC-166F-44DA-AFF0-27F82D1D5CE6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B0E06-D727-4E47-8865-EF477F1BA7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B0E06-D727-4E47-8865-EF477F1BA777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B0E06-D727-4E47-8865-EF477F1BA777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B0E06-D727-4E47-8865-EF477F1BA777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F0169-191F-4268-9975-9C16CBD3E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4508500" y="6211669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en-US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Thư viện stem-steam</a:t>
            </a:r>
          </a:p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079FE-F62E-49E3-AB35-F12F59700CD9}" type="datetimeFigureOut">
              <a:rPr lang="zh-CN" altLang="en-US" smtClean="0"/>
              <a:pPr/>
              <a:t>2023/10/2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0CAF7-C5C7-4E7A-90E9-DA8DA54EC1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6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8" descr="Picture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 l="4167" t="4468" r="4167" b="393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0483" name="Picture 162" descr="atom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5233" y="1255713"/>
            <a:ext cx="182245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5" descr="Ne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45600" y="376238"/>
            <a:ext cx="1227667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6" descr="Ne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79934" y="4927600"/>
            <a:ext cx="225213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4" descr="ANH DONG"/>
          <p:cNvSpPr>
            <a:spLocks noChangeArrowheads="1" noChangeShapeType="1" noTextEdit="1"/>
          </p:cNvSpPr>
          <p:nvPr/>
        </p:nvSpPr>
        <p:spPr bwMode="auto">
          <a:xfrm>
            <a:off x="304800" y="1255713"/>
            <a:ext cx="11277600" cy="1636712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2700" kern="10" dirty="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các em  đến với tiết học Công nghệ</a:t>
            </a:r>
            <a:endParaRPr lang="en-US" sz="2700" kern="10" dirty="0">
              <a:ln w="9525">
                <a:solidFill>
                  <a:srgbClr val="9933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5283201" y="2819401"/>
            <a:ext cx="1208617" cy="1096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7</a:t>
            </a:r>
            <a:endParaRPr lang="en-US" sz="27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/>
            </a:endParaRPr>
          </a:p>
        </p:txBody>
      </p:sp>
      <p:pic>
        <p:nvPicPr>
          <p:cNvPr id="20488" name="Picture 11" descr="buch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59200" y="3886200"/>
            <a:ext cx="5080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84983"/>
            <a:ext cx="117899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THU HOẠCH SẢN PHẨM TRỒNG TRỌT</a:t>
            </a:r>
            <a:endParaRPr lang="en-US" sz="40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074" name="AutoShape 2" descr="Thu hoạch nông sản giúp dân bị phong tỏa - VnExpr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AutoShape 4" descr="Thu hoạch nông sản giúp dân bị phong tỏa - VnExpr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Chế biến nông sản trong xu thế cách mạng công nghiệp 4.0 | Tin tức thị  trường | Báo c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AutoShape 8" descr="Chế biến nông sản trong xu thế cách mạng công nghiệp 4.0 | Tin tức thị  trường | Báo c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Chế biến nông sản trong xu thế cách mạng công nghiệp 4.0 | Tin tức thị  trường | Báo c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Thúc đẩy tiêu thụ nông sản đã thu hoạch gặp khó khăn về thị trườ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6" name="AutoShape 14" descr="Thúc đẩy tiêu thụ nông sản đã thu hoạch gặp khó khăn về thị trườ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517515"/>
            <a:ext cx="12192000" cy="53404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1343614"/>
            <a:ext cx="105253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3653238"/>
            <a:ext cx="113229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12345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I. MỤC ĐÍCH VÀ YÊU CẦU CỦA THU HOẠCH SẢN PHẨM TRỒNG TRỌT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246" y="0"/>
            <a:ext cx="5985753" cy="346304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6147881" cy="346304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525859"/>
            <a:ext cx="6186791" cy="3332141"/>
          </a:xfrm>
          <a:prstGeom prst="rect">
            <a:avLst/>
          </a:prstGeom>
        </p:spPr>
      </p:pic>
      <p:pic>
        <p:nvPicPr>
          <p:cNvPr id="27653" name="Picture 5" descr="D:\Users\Admin\Desktop\vô duyên\coloa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67336" y="3464567"/>
            <a:ext cx="6024664" cy="3393433"/>
          </a:xfrm>
          <a:prstGeom prst="rect">
            <a:avLst/>
          </a:prstGeom>
          <a:noFill/>
        </p:spPr>
      </p:pic>
      <p:sp>
        <p:nvSpPr>
          <p:cNvPr id="19" name="文本框 30"/>
          <p:cNvSpPr txBox="1"/>
          <p:nvPr/>
        </p:nvSpPr>
        <p:spPr>
          <a:xfrm>
            <a:off x="0" y="0"/>
            <a:ext cx="386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ypeLand 康熙字典體試用版" pitchFamily="50" charset="-120"/>
                <a:cs typeface="Times New Roman" panose="02020603050405020304" pitchFamily="18" charset="0"/>
                <a:sym typeface="Microsoft YaHei" panose="020B0503020204020204" pitchFamily="34" charset="-122"/>
              </a:rPr>
              <a:t>A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Microsoft YaHei" panose="020B0503020204020204" pitchFamily="34" charset="-122"/>
            </a:endParaRPr>
          </a:p>
        </p:txBody>
      </p:sp>
      <p:sp>
        <p:nvSpPr>
          <p:cNvPr id="21" name="文本框 30"/>
          <p:cNvSpPr txBox="1"/>
          <p:nvPr/>
        </p:nvSpPr>
        <p:spPr>
          <a:xfrm>
            <a:off x="10946860" y="6334780"/>
            <a:ext cx="124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ypeLand 康熙字典體試用版" pitchFamily="50" charset="-120"/>
                <a:cs typeface="Times New Roman" panose="02020603050405020304" pitchFamily="18" charset="0"/>
                <a:sym typeface="Microsoft YaHei" panose="020B0503020204020204" pitchFamily="34" charset="-122"/>
              </a:rPr>
              <a:t>ĐÀO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Microsoft YaHei" panose="020B0503020204020204" pitchFamily="34" charset="-122"/>
            </a:endParaRPr>
          </a:p>
        </p:txBody>
      </p:sp>
      <p:sp>
        <p:nvSpPr>
          <p:cNvPr id="22" name="文本框 30"/>
          <p:cNvSpPr txBox="1"/>
          <p:nvPr/>
        </p:nvSpPr>
        <p:spPr>
          <a:xfrm>
            <a:off x="0" y="3622444"/>
            <a:ext cx="386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ypeLand 康熙字典體試用版" pitchFamily="50" charset="-120"/>
                <a:cs typeface="Times New Roman" panose="02020603050405020304" pitchFamily="18" charset="0"/>
                <a:sym typeface="Microsoft YaHei" panose="020B0503020204020204" pitchFamily="34" charset="-122"/>
              </a:rPr>
              <a:t>C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Microsoft YaHei" panose="020B0503020204020204" pitchFamily="34" charset="-122"/>
            </a:endParaRPr>
          </a:p>
        </p:txBody>
      </p:sp>
      <p:sp>
        <p:nvSpPr>
          <p:cNvPr id="23" name="文本框 30"/>
          <p:cNvSpPr txBox="1"/>
          <p:nvPr/>
        </p:nvSpPr>
        <p:spPr>
          <a:xfrm>
            <a:off x="6260574" y="3580291"/>
            <a:ext cx="386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ypeLand 康熙字典體試用版" pitchFamily="50" charset="-120"/>
                <a:cs typeface="Times New Roman" panose="02020603050405020304" pitchFamily="18" charset="0"/>
                <a:sym typeface="Microsoft YaHei" panose="020B0503020204020204" pitchFamily="34" charset="-122"/>
              </a:rPr>
              <a:t>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Microsoft YaHei" panose="020B0503020204020204" pitchFamily="34" charset="-122"/>
            </a:endParaRPr>
          </a:p>
        </p:txBody>
      </p:sp>
      <p:sp>
        <p:nvSpPr>
          <p:cNvPr id="24" name="文本框 30"/>
          <p:cNvSpPr txBox="1"/>
          <p:nvPr/>
        </p:nvSpPr>
        <p:spPr>
          <a:xfrm>
            <a:off x="6237876" y="269644"/>
            <a:ext cx="386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ypeLand 康熙字典體試用版" pitchFamily="50" charset="-120"/>
                <a:cs typeface="Times New Roman" panose="02020603050405020304" pitchFamily="18" charset="0"/>
                <a:sym typeface="Microsoft YaHei" panose="020B0503020204020204" pitchFamily="34" charset="-122"/>
              </a:rPr>
              <a:t>B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Microsoft YaHei" panose="020B0503020204020204" pitchFamily="34" charset="-122"/>
            </a:endParaRPr>
          </a:p>
        </p:txBody>
      </p:sp>
      <p:sp>
        <p:nvSpPr>
          <p:cNvPr id="25" name="文本框 30"/>
          <p:cNvSpPr txBox="1"/>
          <p:nvPr/>
        </p:nvSpPr>
        <p:spPr>
          <a:xfrm>
            <a:off x="152400" y="2701559"/>
            <a:ext cx="124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ypeLand 康熙字典體試用版" pitchFamily="50" charset="-120"/>
                <a:cs typeface="Times New Roman" panose="02020603050405020304" pitchFamily="18" charset="0"/>
                <a:sym typeface="Microsoft YaHei" panose="020B0503020204020204" pitchFamily="34" charset="-122"/>
              </a:rPr>
              <a:t>NHỔ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Microsoft YaHei" panose="020B0503020204020204" pitchFamily="34" charset="-122"/>
            </a:endParaRPr>
          </a:p>
        </p:txBody>
      </p:sp>
      <p:sp>
        <p:nvSpPr>
          <p:cNvPr id="26" name="文本框 30"/>
          <p:cNvSpPr txBox="1"/>
          <p:nvPr/>
        </p:nvSpPr>
        <p:spPr>
          <a:xfrm>
            <a:off x="0" y="6334780"/>
            <a:ext cx="124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ypeLand 康熙字典體試用版" pitchFamily="50" charset="-120"/>
                <a:cs typeface="Times New Roman" panose="02020603050405020304" pitchFamily="18" charset="0"/>
                <a:sym typeface="Microsoft YaHei" panose="020B0503020204020204" pitchFamily="34" charset="-122"/>
              </a:rPr>
              <a:t>HÁI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Microsoft YaHei" panose="020B0503020204020204" pitchFamily="34" charset="-122"/>
            </a:endParaRPr>
          </a:p>
        </p:txBody>
      </p:sp>
      <p:sp>
        <p:nvSpPr>
          <p:cNvPr id="27" name="文本框 30"/>
          <p:cNvSpPr txBox="1"/>
          <p:nvPr/>
        </p:nvSpPr>
        <p:spPr>
          <a:xfrm>
            <a:off x="6235430" y="1313746"/>
            <a:ext cx="124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ypeLand 康熙字典體試用版" pitchFamily="50" charset="-120"/>
                <a:cs typeface="Times New Roman" panose="02020603050405020304" pitchFamily="18" charset="0"/>
                <a:sym typeface="Microsoft YaHei" panose="020B0503020204020204" pitchFamily="34" charset="-122"/>
              </a:rPr>
              <a:t>CẮT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Microsoft YaHei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7869" y="968403"/>
            <a:ext cx="96361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buFontTx/>
              <a:buChar char="-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chè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 marL="457200" indent="-457200">
              <a:buFontTx/>
              <a:buChar char="-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Nhổ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indent="-457200">
              <a:buFontTx/>
              <a:buChar char="-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lang…</a:t>
            </a:r>
          </a:p>
          <a:p>
            <a:pPr marL="457200" indent="-457200">
              <a:buFontTx/>
              <a:buChar char="-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pic>
        <p:nvPicPr>
          <p:cNvPr id="13" name="Picture 8" descr="Hình dán Happy Feliz của BE Fresh Produ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1" y="5283902"/>
            <a:ext cx="1303563" cy="1624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ình dán Happy Feliz của BE Fresh Produc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838" y="5811737"/>
            <a:ext cx="879928" cy="109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03115"/>
            <a:ext cx="521981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hụt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0899" name="Picture 3" descr="D:\Users\Admin\Desktop\vô duyên\thiet-ke-kho-lanh-bao-quan-thit-2-768x576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0"/>
            <a:ext cx="6705599" cy="3754877"/>
          </a:xfrm>
          <a:prstGeom prst="rect">
            <a:avLst/>
          </a:prstGeom>
          <a:noFill/>
        </p:spPr>
      </p:pic>
      <p:pic>
        <p:nvPicPr>
          <p:cNvPr id="80900" name="Picture 4" descr="D:\Users\Admin\Desktop\vô duyên\Cach-Bao-quan-rau-cu-qua-trong-tu-lanh-an-to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6946" y="3731065"/>
            <a:ext cx="6725054" cy="3126936"/>
          </a:xfrm>
          <a:prstGeom prst="rect">
            <a:avLst/>
          </a:prstGeom>
          <a:noFill/>
        </p:spPr>
      </p:pic>
      <p:sp>
        <p:nvSpPr>
          <p:cNvPr id="6" name="Freeform 15"/>
          <p:cNvSpPr>
            <a:spLocks/>
          </p:cNvSpPr>
          <p:nvPr/>
        </p:nvSpPr>
        <p:spPr bwMode="auto">
          <a:xfrm>
            <a:off x="228600" y="342900"/>
            <a:ext cx="213122" cy="601663"/>
          </a:xfrm>
          <a:custGeom>
            <a:avLst/>
            <a:gdLst>
              <a:gd name="T0" fmla="*/ 0 w 380990"/>
              <a:gd name="T1" fmla="*/ 0 h 800806"/>
              <a:gd name="T2" fmla="*/ 45455 w 380990"/>
              <a:gd name="T3" fmla="*/ 0 h 800806"/>
              <a:gd name="T4" fmla="*/ 45455 w 380990"/>
              <a:gd name="T5" fmla="*/ 218609 h 800806"/>
              <a:gd name="T6" fmla="*/ 52042 w 380990"/>
              <a:gd name="T7" fmla="*/ 218609 h 800806"/>
              <a:gd name="T8" fmla="*/ 62676 w 380990"/>
              <a:gd name="T9" fmla="*/ 273000 h 800806"/>
              <a:gd name="T10" fmla="*/ 104068 w 380990"/>
              <a:gd name="T11" fmla="*/ 235977 h 800806"/>
              <a:gd name="T12" fmla="*/ 103569 w 380990"/>
              <a:gd name="T13" fmla="*/ 196976 h 800806"/>
              <a:gd name="T14" fmla="*/ 147061 w 380990"/>
              <a:gd name="T15" fmla="*/ 159451 h 800806"/>
              <a:gd name="T16" fmla="*/ 150376 w 380990"/>
              <a:gd name="T17" fmla="*/ 267431 h 800806"/>
              <a:gd name="T18" fmla="*/ 46269 w 380990"/>
              <a:gd name="T19" fmla="*/ 329408 h 800806"/>
              <a:gd name="T20" fmla="*/ 12574 w 380990"/>
              <a:gd name="T21" fmla="*/ 284576 h 800806"/>
              <a:gd name="T22" fmla="*/ 8746 w 380990"/>
              <a:gd name="T23" fmla="*/ 271720 h 800806"/>
              <a:gd name="T24" fmla="*/ 0 w 380990"/>
              <a:gd name="T25" fmla="*/ 271720 h 800806"/>
              <a:gd name="T26" fmla="*/ 0 w 380990"/>
              <a:gd name="T27" fmla="*/ 218609 h 80080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80990" h="800806">
                <a:moveTo>
                  <a:pt x="0" y="0"/>
                </a:moveTo>
                <a:lnTo>
                  <a:pt x="110311" y="0"/>
                </a:lnTo>
                <a:lnTo>
                  <a:pt x="110311" y="514663"/>
                </a:lnTo>
                <a:lnTo>
                  <a:pt x="126298" y="514663"/>
                </a:lnTo>
                <a:cubicBezTo>
                  <a:pt x="126298" y="565089"/>
                  <a:pt x="135863" y="612556"/>
                  <a:pt x="152102" y="642713"/>
                </a:cubicBezTo>
                <a:cubicBezTo>
                  <a:pt x="188541" y="710384"/>
                  <a:pt x="240918" y="664936"/>
                  <a:pt x="252554" y="555553"/>
                </a:cubicBezTo>
                <a:cubicBezTo>
                  <a:pt x="255771" y="525311"/>
                  <a:pt x="255350" y="493385"/>
                  <a:pt x="251343" y="463733"/>
                </a:cubicBezTo>
                <a:lnTo>
                  <a:pt x="356890" y="375390"/>
                </a:lnTo>
                <a:cubicBezTo>
                  <a:pt x="385907" y="453570"/>
                  <a:pt x="388885" y="547639"/>
                  <a:pt x="364938" y="629601"/>
                </a:cubicBezTo>
                <a:cubicBezTo>
                  <a:pt x="322380" y="775263"/>
                  <a:pt x="208870" y="840817"/>
                  <a:pt x="112286" y="775511"/>
                </a:cubicBezTo>
                <a:cubicBezTo>
                  <a:pt x="78116" y="752407"/>
                  <a:pt x="50045" y="715332"/>
                  <a:pt x="30516" y="669965"/>
                </a:cubicBezTo>
                <a:lnTo>
                  <a:pt x="21225" y="639699"/>
                </a:lnTo>
                <a:lnTo>
                  <a:pt x="0" y="639699"/>
                </a:lnTo>
                <a:lnTo>
                  <a:pt x="0" y="51466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4276" y="287304"/>
            <a:ext cx="768323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HƯỚNG DẪN VỀ NHÀ</a:t>
            </a:r>
            <a:endParaRPr lang="en-US" b="1" dirty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9532" y="2209801"/>
            <a:ext cx="10261600" cy="3017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52400" algn="just">
              <a:lnSpc>
                <a:spcPct val="120000"/>
              </a:lnSpc>
              <a:spcAft>
                <a:spcPts val="300"/>
              </a:spcAft>
            </a:pPr>
            <a:r>
              <a:rPr lang="vi-VN" sz="4000" dirty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+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Về</a:t>
            </a:r>
            <a:r>
              <a:rPr lang="en-US" sz="4000" dirty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nhà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học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bài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,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sư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tầm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tranh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ảnh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hoặc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video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về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thu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hoạch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sản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phẩm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trồng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trọt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? </a:t>
            </a:r>
          </a:p>
          <a:p>
            <a:pPr indent="152400" algn="just">
              <a:lnSpc>
                <a:spcPct val="120000"/>
              </a:lnSpc>
              <a:spcAft>
                <a:spcPts val="300"/>
              </a:spcAft>
            </a:pP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+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Làm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phần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luyện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tập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và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vận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dụng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trang</a:t>
            </a:r>
            <a:r>
              <a:rPr lang="en-US" sz="4000" dirty="0" smtClean="0">
                <a:solidFill>
                  <a:srgbClr val="0000CC"/>
                </a:solidFill>
                <a:latin typeface="+mj-lt"/>
                <a:ea typeface="Times New Roman" panose="02020603050405020304" charset="0"/>
              </a:rPr>
              <a:t> 20 SGK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​https://www.freeppt7.com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235</Words>
  <Application>Microsoft Office PowerPoint</Application>
  <PresentationFormat>Widescreen</PresentationFormat>
  <Paragraphs>30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Microsoft YaHei</vt:lpstr>
      <vt:lpstr>Arial</vt:lpstr>
      <vt:lpstr>Arial Black</vt:lpstr>
      <vt:lpstr>等线</vt:lpstr>
      <vt:lpstr>等线 Light</vt:lpstr>
      <vt:lpstr>Times New Roman</vt:lpstr>
      <vt:lpstr>TypeLand 康熙字典體試用版</vt:lpstr>
      <vt:lpstr>​https://www.freeppt7.com​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小清新PPT</dc:title>
  <dc:subject>RP</dc:subject>
  <dc:creator>Administrator</dc:creator>
  <cp:keywords>RP</cp:keywords>
  <dc:description>RP</dc:description>
  <cp:lastModifiedBy>Tiep-Nguyen</cp:lastModifiedBy>
  <cp:revision>78</cp:revision>
  <cp:lastPrinted>2016-11-02T12:20:00Z</cp:lastPrinted>
  <dcterms:created xsi:type="dcterms:W3CDTF">2016-11-02T11:56:00Z</dcterms:created>
  <dcterms:modified xsi:type="dcterms:W3CDTF">2023-10-02T06:45:04Z</dcterms:modified>
  <cp:category>RP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1033-11.2.0.11191</vt:lpwstr>
  </property>
  <property fmtid="{D5CDD505-2E9C-101B-9397-08002B2CF9AE}" pid="3" name="ICV">
    <vt:lpwstr>816B09EF6C584CFFBBE6A072E4B7B3E8</vt:lpwstr>
  </property>
</Properties>
</file>