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gif" ContentType="image/gif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85" r:id="rId3"/>
  </p:sldMasterIdLst>
  <p:notesMasterIdLst>
    <p:notesMasterId r:id="rId5"/>
  </p:notesMasterIdLst>
  <p:sldIdLst>
    <p:sldId id="291" r:id="rId4"/>
    <p:sldId id="340" r:id="rId6"/>
    <p:sldId id="341" r:id="rId7"/>
    <p:sldId id="342" r:id="rId8"/>
    <p:sldId id="343" r:id="rId9"/>
    <p:sldId id="316" r:id="rId10"/>
    <p:sldId id="293" r:id="rId11"/>
    <p:sldId id="294" r:id="rId12"/>
    <p:sldId id="318" r:id="rId13"/>
    <p:sldId id="321" r:id="rId14"/>
    <p:sldId id="319" r:id="rId15"/>
    <p:sldId id="356" r:id="rId16"/>
    <p:sldId id="320" r:id="rId17"/>
    <p:sldId id="355" r:id="rId18"/>
    <p:sldId id="305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12" r:id="rId27"/>
    <p:sldId id="330" r:id="rId28"/>
    <p:sldId id="337" r:id="rId29"/>
    <p:sldId id="331" r:id="rId30"/>
    <p:sldId id="307" r:id="rId31"/>
    <p:sldId id="309" r:id="rId32"/>
    <p:sldId id="338" r:id="rId33"/>
    <p:sldId id="339" r:id="rId34"/>
  </p:sldIdLst>
  <p:sldSz cx="12192000" cy="6858000"/>
  <p:notesSz cx="6858000" cy="9144000"/>
  <p:embeddedFontLst>
    <p:embeddedFont>
      <p:font typeface="SimSun" panose="02010600030101010101" pitchFamily="2" charset="-122"/>
      <p:regular r:id="rId38"/>
    </p:embeddedFont>
    <p:embeddedFont>
      <p:font typeface="Calibri" panose="020F0502020204030204"/>
      <p:regular r:id="rId39"/>
      <p:bold r:id="rId40"/>
      <p:italic r:id="rId41"/>
      <p:boldItalic r:id="rId42"/>
    </p:embeddedFont>
    <p:embeddedFont>
      <p:font typeface="Calibri" panose="020F0502020204030204" charset="0"/>
      <p:regular r:id="rId43"/>
      <p:bold r:id="rId44"/>
      <p:italic r:id="rId45"/>
      <p:boldItalic r:id="rId46"/>
    </p:embeddedFont>
    <p:embeddedFont>
      <p:font typeface="Microsoft YaHei" panose="020B0503020204020204" charset="-122"/>
      <p:regular r:id="rId47"/>
    </p:embeddedFont>
    <p:embeddedFont>
      <p:font typeface="Calibri Light" panose="020F0302020204030204" charset="0"/>
      <p:regular r:id="rId48"/>
      <p:italic r:id="rId49"/>
    </p:embeddedFont>
    <p:embeddedFont>
      <p:font typeface="Calibri Light" panose="020F0302020204030204"/>
      <p:regular r:id="rId50"/>
      <p:italic r:id="rId51"/>
    </p:embeddedFont>
    <p:embeddedFont>
      <p:font typeface="Cambria" panose="02040503050406030204" pitchFamily="18" charset="0"/>
      <p:regular r:id="rId52"/>
      <p:bold r:id="rId53"/>
      <p:italic r:id="rId54"/>
      <p:boldItalic r:id="rId55"/>
    </p:embeddedFont>
    <p:embeddedFont>
      <p:font typeface="Segoe UI" panose="020B0502040204020203" pitchFamily="34" charset="0"/>
      <p:regular r:id="rId56"/>
      <p:bold r:id="rId57"/>
      <p:italic r:id="rId58"/>
      <p:boldItalic r:id="rId59"/>
    </p:embeddedFont>
  </p:embeddedFontLst>
  <p:custDataLst>
    <p:tags r:id="rId6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0" Type="http://schemas.openxmlformats.org/officeDocument/2006/relationships/tags" Target="tags/tag1.xml"/><Relationship Id="rId6" Type="http://schemas.openxmlformats.org/officeDocument/2006/relationships/slide" Target="slides/slide2.xml"/><Relationship Id="rId59" Type="http://schemas.openxmlformats.org/officeDocument/2006/relationships/font" Target="fonts/font22.fntdata"/><Relationship Id="rId58" Type="http://schemas.openxmlformats.org/officeDocument/2006/relationships/font" Target="fonts/font21.fntdata"/><Relationship Id="rId57" Type="http://schemas.openxmlformats.org/officeDocument/2006/relationships/font" Target="fonts/font20.fntdata"/><Relationship Id="rId56" Type="http://schemas.openxmlformats.org/officeDocument/2006/relationships/font" Target="fonts/font19.fntdata"/><Relationship Id="rId55" Type="http://schemas.openxmlformats.org/officeDocument/2006/relationships/font" Target="fonts/font18.fntdata"/><Relationship Id="rId54" Type="http://schemas.openxmlformats.org/officeDocument/2006/relationships/font" Target="fonts/font17.fntdata"/><Relationship Id="rId53" Type="http://schemas.openxmlformats.org/officeDocument/2006/relationships/font" Target="fonts/font16.fntdata"/><Relationship Id="rId52" Type="http://schemas.openxmlformats.org/officeDocument/2006/relationships/font" Target="fonts/font15.fntdata"/><Relationship Id="rId51" Type="http://schemas.openxmlformats.org/officeDocument/2006/relationships/font" Target="fonts/font14.fntdata"/><Relationship Id="rId50" Type="http://schemas.openxmlformats.org/officeDocument/2006/relationships/font" Target="fonts/font13.fntdata"/><Relationship Id="rId5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48" Type="http://schemas.openxmlformats.org/officeDocument/2006/relationships/font" Target="fonts/font11.fntdata"/><Relationship Id="rId47" Type="http://schemas.openxmlformats.org/officeDocument/2006/relationships/font" Target="fonts/font10.fntdata"/><Relationship Id="rId46" Type="http://schemas.openxmlformats.org/officeDocument/2006/relationships/font" Target="fonts/font9.fntdata"/><Relationship Id="rId45" Type="http://schemas.openxmlformats.org/officeDocument/2006/relationships/font" Target="fonts/font8.fntdata"/><Relationship Id="rId44" Type="http://schemas.openxmlformats.org/officeDocument/2006/relationships/font" Target="fonts/font7.fntdata"/><Relationship Id="rId43" Type="http://schemas.openxmlformats.org/officeDocument/2006/relationships/font" Target="fonts/font6.fntdata"/><Relationship Id="rId42" Type="http://schemas.openxmlformats.org/officeDocument/2006/relationships/font" Target="fonts/font5.fntdata"/><Relationship Id="rId41" Type="http://schemas.openxmlformats.org/officeDocument/2006/relationships/font" Target="fonts/font4.fntdata"/><Relationship Id="rId40" Type="http://schemas.openxmlformats.org/officeDocument/2006/relationships/font" Target="fonts/font3.fntdata"/><Relationship Id="rId4" Type="http://schemas.openxmlformats.org/officeDocument/2006/relationships/slide" Target="slides/slide1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#1">
  <dgm:title val=""/>
  <dgm:desc val=""/>
  <dgm:catLst>
    <dgm:cat type="accent6" pri="11200"/>
  </dgm:catLst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6E3529-1C98-4F5C-9E1C-AF056AA1B995}" type="doc">
      <dgm:prSet loTypeId="urn:microsoft.com/office/officeart/2005/8/layout/chevron2" loCatId="list" qsTypeId="urn:microsoft.com/office/officeart/2005/8/quickstyle/simple1#1" qsCatId="simple" csTypeId="urn:microsoft.com/office/officeart/2005/8/colors/accent6_2#1" csCatId="accent6" phldr="1"/>
      <dgm:spPr/>
      <dgm:t>
        <a:bodyPr/>
        <a:lstStyle/>
        <a:p>
          <a:endParaRPr lang="en-US"/>
        </a:p>
      </dgm:t>
    </dgm:pt>
    <dgm:pt modelId="{E79BD590-9B73-4A43-BC4B-931D95ADEC55}">
      <dgm:prSet phldrT="[Text]"/>
      <dgm:spPr>
        <a:xfrm rot="5400000">
          <a:off x="-188767" y="189036"/>
          <a:ext cx="1258449" cy="880914"/>
        </a:xfrm>
        <a:prstGeom prst="chevron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b="1" u="sng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Bước 1: </a:t>
          </a:r>
          <a:endParaRPr lang="en-US" b="1" u="sng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1C9C82E-2D66-452F-BD55-2853C97E6F2E}" cxnId="{F3387A6C-A82C-45E6-BB49-0F796D512210}" type="parTrans">
      <dgm:prSet/>
      <dgm:spPr/>
      <dgm:t>
        <a:bodyPr/>
        <a:lstStyle/>
        <a:p>
          <a:endParaRPr lang="en-US"/>
        </a:p>
      </dgm:t>
    </dgm:pt>
    <dgm:pt modelId="{1008E8F2-0611-40F9-9357-8765FDC0CA6B}" cxnId="{F3387A6C-A82C-45E6-BB49-0F796D512210}" type="sibTrans">
      <dgm:prSet/>
      <dgm:spPr/>
      <dgm:t>
        <a:bodyPr/>
        <a:lstStyle/>
        <a:p>
          <a:endParaRPr lang="en-US"/>
        </a:p>
      </dgm:t>
    </dgm:pt>
    <dgm:pt modelId="{69C08FAA-0BD0-4035-AC16-18024B6D63D5}">
      <dgm:prSet phldrT="[Text]"/>
      <dgm:spPr>
        <a:xfrm rot="5400000">
          <a:off x="-188767" y="1300748"/>
          <a:ext cx="1258449" cy="880914"/>
        </a:xfrm>
        <a:prstGeom prst="chevron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b="1" u="sng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Bước</a:t>
          </a:r>
          <a:r>
            <a:rPr lang="en-US" b="1" u="sng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2</a:t>
          </a:r>
          <a:endParaRPr lang="en-US" b="1" u="sng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11E75C0-497E-4480-8181-67B0A9CB4703}" cxnId="{F47E2705-8D4C-4C40-B4A2-78E4C1F62132}" type="parTrans">
      <dgm:prSet/>
      <dgm:spPr/>
      <dgm:t>
        <a:bodyPr/>
        <a:lstStyle/>
        <a:p>
          <a:endParaRPr lang="en-US"/>
        </a:p>
      </dgm:t>
    </dgm:pt>
    <dgm:pt modelId="{0682BDE6-8A7E-40C2-AB4C-78AC47B57859}" cxnId="{F47E2705-8D4C-4C40-B4A2-78E4C1F62132}" type="sibTrans">
      <dgm:prSet/>
      <dgm:spPr/>
      <dgm:t>
        <a:bodyPr/>
        <a:lstStyle/>
        <a:p>
          <a:endParaRPr lang="en-US"/>
        </a:p>
      </dgm:t>
    </dgm:pt>
    <dgm:pt modelId="{44062332-4D8F-4220-858E-5981A67A7486}">
      <dgm:prSet phldrT="[Text]" custT="1"/>
      <dgm:spPr>
        <a:xfrm rot="5400000">
          <a:off x="4208230" y="-2215334"/>
          <a:ext cx="817991" cy="7472623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sz="2800" b="1" dirty="0" smtClean="0">
              <a:solidFill>
                <a:srgbClr val="3333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Viết PTHH</a:t>
          </a:r>
          <a:endParaRPr lang="en-US" sz="2800" b="1" dirty="0">
            <a:solidFill>
              <a:srgbClr val="3333FF"/>
            </a:solidFill>
            <a:latin typeface="Calibri" panose="020F0502020204030204"/>
            <a:ea typeface="+mn-ea"/>
            <a:cs typeface="+mn-cs"/>
          </a:endParaRPr>
        </a:p>
      </dgm:t>
    </dgm:pt>
    <dgm:pt modelId="{2437C769-5265-46E1-95E8-239FD46E5F5E}" cxnId="{7FA78C8B-EF25-4336-948E-2F26A7913823}" type="parTrans">
      <dgm:prSet/>
      <dgm:spPr/>
      <dgm:t>
        <a:bodyPr/>
        <a:lstStyle/>
        <a:p>
          <a:endParaRPr lang="en-US"/>
        </a:p>
      </dgm:t>
    </dgm:pt>
    <dgm:pt modelId="{932CFBC1-D963-4381-9949-C14584C61812}" cxnId="{7FA78C8B-EF25-4336-948E-2F26A7913823}" type="sibTrans">
      <dgm:prSet/>
      <dgm:spPr/>
      <dgm:t>
        <a:bodyPr/>
        <a:lstStyle/>
        <a:p>
          <a:endParaRPr lang="en-US"/>
        </a:p>
      </dgm:t>
    </dgm:pt>
    <dgm:pt modelId="{4595AD06-E389-4BEC-ADDA-1D1A79721975}">
      <dgm:prSet phldrT="[Text]"/>
      <dgm:spPr>
        <a:xfrm rot="5400000">
          <a:off x="-188767" y="2412461"/>
          <a:ext cx="1258449" cy="880914"/>
        </a:xfrm>
        <a:prstGeom prst="chevron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b="1" u="sng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Bước</a:t>
          </a:r>
          <a:r>
            <a:rPr lang="en-US" b="1" u="sng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3</a:t>
          </a:r>
          <a:endParaRPr lang="en-US" b="1" u="sng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5D4DE72-B2B7-4F20-A3BB-1140542DD4B9}" cxnId="{ABD38B04-A95E-4685-A981-04AAC6FADB21}" type="parTrans">
      <dgm:prSet/>
      <dgm:spPr/>
      <dgm:t>
        <a:bodyPr/>
        <a:lstStyle/>
        <a:p>
          <a:endParaRPr lang="en-US"/>
        </a:p>
      </dgm:t>
    </dgm:pt>
    <dgm:pt modelId="{BCB6B9AC-1E68-48F5-966C-E0B2C0A9F363}" cxnId="{ABD38B04-A95E-4685-A981-04AAC6FADB21}" type="sibTrans">
      <dgm:prSet/>
      <dgm:spPr/>
      <dgm:t>
        <a:bodyPr/>
        <a:lstStyle/>
        <a:p>
          <a:endParaRPr lang="en-US"/>
        </a:p>
      </dgm:t>
    </dgm:pt>
    <dgm:pt modelId="{DBDA5E2F-057D-4AA9-9B9B-1D7AAB74FFE1}">
      <dgm:prSet phldrT="[Text]" custT="1"/>
      <dgm:spPr>
        <a:xfrm rot="5400000">
          <a:off x="4208230" y="-1103622"/>
          <a:ext cx="817991" cy="7472623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sz="2800" b="1" dirty="0" smtClean="0">
              <a:solidFill>
                <a:srgbClr val="3333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Dựa vào PTHH để tìm số mol chất tham gia hoặc tạo thành.</a:t>
          </a:r>
          <a:r>
            <a:rPr lang="pt-BR" sz="2600" dirty="0" smtClean="0">
              <a:solidFill>
                <a:srgbClr val="3333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				</a:t>
          </a:r>
          <a:endParaRPr lang="en-US" sz="2600" dirty="0">
            <a:solidFill>
              <a:srgbClr val="3333FF"/>
            </a:solidFill>
            <a:latin typeface="Calibri" panose="020F0502020204030204"/>
            <a:ea typeface="+mn-ea"/>
            <a:cs typeface="+mn-cs"/>
          </a:endParaRPr>
        </a:p>
      </dgm:t>
    </dgm:pt>
    <dgm:pt modelId="{C920D215-0101-44FF-830B-B740D2992131}" cxnId="{0AAB33F6-1220-483E-88CE-A72849BD72BA}" type="parTrans">
      <dgm:prSet/>
      <dgm:spPr/>
      <dgm:t>
        <a:bodyPr/>
        <a:lstStyle/>
        <a:p>
          <a:endParaRPr lang="en-US"/>
        </a:p>
      </dgm:t>
    </dgm:pt>
    <dgm:pt modelId="{EB4BEA6D-E259-4206-A6FD-67849F5CF8B6}" cxnId="{0AAB33F6-1220-483E-88CE-A72849BD72BA}" type="sibTrans">
      <dgm:prSet/>
      <dgm:spPr/>
      <dgm:t>
        <a:bodyPr/>
        <a:lstStyle/>
        <a:p>
          <a:endParaRPr lang="en-US"/>
        </a:p>
      </dgm:t>
    </dgm:pt>
    <dgm:pt modelId="{1DBAE071-3121-48DB-96E4-4AAEB101551D}">
      <dgm:prSet/>
      <dgm:spPr>
        <a:xfrm rot="5400000">
          <a:off x="-188767" y="3524173"/>
          <a:ext cx="1258449" cy="880914"/>
        </a:xfrm>
        <a:prstGeom prst="chevron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b="1" u="sng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Bước</a:t>
          </a:r>
          <a:r>
            <a:rPr lang="en-US" b="1" u="sng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4</a:t>
          </a:r>
          <a:endParaRPr lang="en-US" b="1" u="sng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4E9835D-2294-49D7-8DDA-569DE95B647A}" cxnId="{9E9B9E7F-99C9-47AC-BEC0-E56D6D5EC144}" type="parTrans">
      <dgm:prSet/>
      <dgm:spPr/>
      <dgm:t>
        <a:bodyPr/>
        <a:lstStyle/>
        <a:p>
          <a:endParaRPr lang="en-US"/>
        </a:p>
      </dgm:t>
    </dgm:pt>
    <dgm:pt modelId="{3EC547B9-95E7-4174-B6E4-8CFB3C4E15C3}" cxnId="{9E9B9E7F-99C9-47AC-BEC0-E56D6D5EC144}" type="sibTrans">
      <dgm:prSet/>
      <dgm:spPr/>
      <dgm:t>
        <a:bodyPr/>
        <a:lstStyle/>
        <a:p>
          <a:endParaRPr lang="en-US"/>
        </a:p>
      </dgm:t>
    </dgm:pt>
    <dgm:pt modelId="{A796B3CE-3106-47E1-8003-34C4FDF41A94}">
      <dgm:prSet custT="1"/>
      <dgm:spPr>
        <a:xfrm rot="5400000">
          <a:off x="4208230" y="8090"/>
          <a:ext cx="817991" cy="7472623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sz="2800" b="1" dirty="0" smtClean="0">
              <a:solidFill>
                <a:srgbClr val="3333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Chuyển đổi số mol chất thành </a:t>
          </a:r>
          <a:r>
            <a:rPr lang="pt-BR" sz="2800" b="1" smtClean="0">
              <a:solidFill>
                <a:srgbClr val="3333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khối lượng</a:t>
          </a:r>
          <a:r>
            <a:rPr lang="vi-VN" sz="2800" b="1" smtClean="0">
              <a:solidFill>
                <a:srgbClr val="3333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hoặc thể tích ở đktc</a:t>
          </a:r>
          <a:r>
            <a:rPr lang="pt-BR" sz="2800" b="1" smtClean="0">
              <a:solidFill>
                <a:srgbClr val="3333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</a:t>
          </a:r>
          <a:endParaRPr lang="en-US" sz="2800" b="1" dirty="0">
            <a:solidFill>
              <a:srgbClr val="3333FF"/>
            </a:solidFill>
            <a:latin typeface="Calibri" panose="020F0502020204030204"/>
            <a:ea typeface="+mn-ea"/>
            <a:cs typeface="+mn-cs"/>
          </a:endParaRPr>
        </a:p>
      </dgm:t>
    </dgm:pt>
    <dgm:pt modelId="{66E160AD-F20B-4DF5-85D4-AB3004836529}" cxnId="{126FB5AF-3250-4166-A274-8B7376615E1E}" type="parTrans">
      <dgm:prSet/>
      <dgm:spPr/>
      <dgm:t>
        <a:bodyPr/>
        <a:lstStyle/>
        <a:p>
          <a:endParaRPr lang="en-US"/>
        </a:p>
      </dgm:t>
    </dgm:pt>
    <dgm:pt modelId="{82618C47-8790-406D-8CF2-7499849E95DA}" cxnId="{126FB5AF-3250-4166-A274-8B7376615E1E}" type="sibTrans">
      <dgm:prSet/>
      <dgm:spPr/>
      <dgm:t>
        <a:bodyPr/>
        <a:lstStyle/>
        <a:p>
          <a:endParaRPr lang="en-US"/>
        </a:p>
      </dgm:t>
    </dgm:pt>
    <dgm:pt modelId="{344A2314-DBA2-4FE1-AA98-A9AEA77478A9}">
      <dgm:prSet phldrT="[Text]" custT="1"/>
      <dgm:spPr>
        <a:xfrm rot="5400000">
          <a:off x="4208230" y="-1103622"/>
          <a:ext cx="817991" cy="7472623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2600" dirty="0">
            <a:solidFill>
              <a:srgbClr val="3333FF"/>
            </a:solidFill>
            <a:latin typeface="Calibri" panose="020F0502020204030204"/>
            <a:ea typeface="+mn-ea"/>
            <a:cs typeface="+mn-cs"/>
          </a:endParaRPr>
        </a:p>
      </dgm:t>
    </dgm:pt>
    <dgm:pt modelId="{3C88704F-53B4-44B5-9667-CD2A48EAF154}" cxnId="{349D0144-CA00-4374-8FFC-D4DA470D05D1}" type="parTrans">
      <dgm:prSet/>
      <dgm:spPr/>
      <dgm:t>
        <a:bodyPr/>
        <a:lstStyle/>
        <a:p>
          <a:endParaRPr lang="en-US"/>
        </a:p>
      </dgm:t>
    </dgm:pt>
    <dgm:pt modelId="{21D0ED00-F230-4490-B896-FB92544DBC1C}" cxnId="{349D0144-CA00-4374-8FFC-D4DA470D05D1}" type="sibTrans">
      <dgm:prSet/>
      <dgm:spPr/>
      <dgm:t>
        <a:bodyPr/>
        <a:lstStyle/>
        <a:p>
          <a:endParaRPr lang="en-US"/>
        </a:p>
      </dgm:t>
    </dgm:pt>
    <dgm:pt modelId="{D68A0A93-7342-49D2-B708-A5BD2DB47666}">
      <dgm:prSet phldrT="[Text]" custT="1"/>
      <dgm:spPr>
        <a:xfrm rot="5400000">
          <a:off x="4208230" y="-3327047"/>
          <a:ext cx="817991" cy="7472623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sz="2800" b="1" dirty="0" smtClean="0">
              <a:solidFill>
                <a:srgbClr val="3333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Đổi số liệu đầu bài (</a:t>
          </a:r>
          <a:r>
            <a:rPr lang="pt-BR" sz="2800" b="1" i="1" dirty="0" smtClean="0">
              <a:solidFill>
                <a:srgbClr val="3333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tính số mol</a:t>
          </a:r>
          <a:r>
            <a:rPr lang="pt-BR" sz="2800" b="1" dirty="0" smtClean="0">
              <a:solidFill>
                <a:srgbClr val="3333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)</a:t>
          </a:r>
          <a:endParaRPr lang="en-US" sz="2800" b="1" dirty="0">
            <a:solidFill>
              <a:srgbClr val="3333FF"/>
            </a:solidFill>
            <a:latin typeface="Calibri" panose="020F0502020204030204"/>
            <a:ea typeface="+mn-ea"/>
            <a:cs typeface="+mn-cs"/>
          </a:endParaRPr>
        </a:p>
      </dgm:t>
    </dgm:pt>
    <dgm:pt modelId="{1C45FAA7-AB5B-447E-9F2D-361D0C1F2C7B}" cxnId="{D750FAAC-1B68-417C-A190-77EB4C6F86CD}" type="sibTrans">
      <dgm:prSet/>
      <dgm:spPr/>
      <dgm:t>
        <a:bodyPr/>
        <a:lstStyle/>
        <a:p>
          <a:endParaRPr lang="en-US"/>
        </a:p>
      </dgm:t>
    </dgm:pt>
    <dgm:pt modelId="{680B8578-E05B-47DF-844F-4297C5BD3D0F}" cxnId="{D750FAAC-1B68-417C-A190-77EB4C6F86CD}" type="parTrans">
      <dgm:prSet/>
      <dgm:spPr/>
      <dgm:t>
        <a:bodyPr/>
        <a:lstStyle/>
        <a:p>
          <a:endParaRPr lang="en-US"/>
        </a:p>
      </dgm:t>
    </dgm:pt>
    <dgm:pt modelId="{4B7A433C-F0BF-4399-80F7-3F3CAC2C5F4A}" type="pres">
      <dgm:prSet presAssocID="{5B6E3529-1C98-4F5C-9E1C-AF056AA1B99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4DE728-AD2F-42A8-AEFD-4ABC90511256}" type="pres">
      <dgm:prSet presAssocID="{E79BD590-9B73-4A43-BC4B-931D95ADEC55}" presName="composite" presStyleCnt="0"/>
      <dgm:spPr/>
    </dgm:pt>
    <dgm:pt modelId="{0ADE7CA0-CF15-405D-ACA0-B53E28387538}" type="pres">
      <dgm:prSet presAssocID="{E79BD590-9B73-4A43-BC4B-931D95ADEC55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708D6D-2B00-4374-9F6C-6A7B0D907CD8}" type="pres">
      <dgm:prSet presAssocID="{E79BD590-9B73-4A43-BC4B-931D95ADEC55}" presName="descendantText" presStyleLbl="alignAcc1" presStyleIdx="0" presStyleCnt="4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D0E9A8-D40A-4BE5-85ED-F4AD2FD552E3}" type="pres">
      <dgm:prSet presAssocID="{1008E8F2-0611-40F9-9357-8765FDC0CA6B}" presName="sp" presStyleCnt="0"/>
      <dgm:spPr/>
    </dgm:pt>
    <dgm:pt modelId="{723315A9-6A58-41BC-982C-F730AAA69A1B}" type="pres">
      <dgm:prSet presAssocID="{69C08FAA-0BD0-4035-AC16-18024B6D63D5}" presName="composite" presStyleCnt="0"/>
      <dgm:spPr/>
    </dgm:pt>
    <dgm:pt modelId="{B0669C8B-EFD0-4668-A1F9-DD7BF4D2B126}" type="pres">
      <dgm:prSet presAssocID="{69C08FAA-0BD0-4035-AC16-18024B6D63D5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935016-B360-422F-8F1E-82CF7FC642F3}" type="pres">
      <dgm:prSet presAssocID="{69C08FAA-0BD0-4035-AC16-18024B6D63D5}" presName="descendantText" presStyleLbl="alignAcc1" presStyleIdx="1" presStyleCnt="4" custLinFactNeighborX="124" custLinFactNeighborY="22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B4ADE2-B64D-4120-BD90-552F5672C372}" type="pres">
      <dgm:prSet presAssocID="{0682BDE6-8A7E-40C2-AB4C-78AC47B57859}" presName="sp" presStyleCnt="0"/>
      <dgm:spPr/>
    </dgm:pt>
    <dgm:pt modelId="{FD277534-CC61-4204-90DC-6B7F56D1090E}" type="pres">
      <dgm:prSet presAssocID="{4595AD06-E389-4BEC-ADDA-1D1A79721975}" presName="composite" presStyleCnt="0"/>
      <dgm:spPr/>
    </dgm:pt>
    <dgm:pt modelId="{26BA2802-EFD8-480E-972B-0E51FBC83181}" type="pres">
      <dgm:prSet presAssocID="{4595AD06-E389-4BEC-ADDA-1D1A79721975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FD16E9-1AE4-426E-BEF1-DDAF092F5E38}" type="pres">
      <dgm:prSet presAssocID="{4595AD06-E389-4BEC-ADDA-1D1A79721975}" presName="descendantText" presStyleLbl="alignAcc1" presStyleIdx="2" presStyleCnt="4" custLinFactNeighborY="3391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n-US"/>
        </a:p>
      </dgm:t>
    </dgm:pt>
    <dgm:pt modelId="{032EAD18-788D-4DEA-A037-CB1BA6450965}" type="pres">
      <dgm:prSet presAssocID="{BCB6B9AC-1E68-48F5-966C-E0B2C0A9F363}" presName="sp" presStyleCnt="0"/>
      <dgm:spPr/>
    </dgm:pt>
    <dgm:pt modelId="{8C147D33-BDB7-4631-B48D-1A878725F3A9}" type="pres">
      <dgm:prSet presAssocID="{1DBAE071-3121-48DB-96E4-4AAEB101551D}" presName="composite" presStyleCnt="0"/>
      <dgm:spPr/>
    </dgm:pt>
    <dgm:pt modelId="{FA78E843-38DA-4187-A398-C38621CE1822}" type="pres">
      <dgm:prSet presAssocID="{1DBAE071-3121-48DB-96E4-4AAEB101551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62A4FB-21F5-4CFA-8133-E8340B7BAE6B}" type="pres">
      <dgm:prSet presAssocID="{1DBAE071-3121-48DB-96E4-4AAEB101551D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B03E7F-E475-41D6-B81E-8860188B9339}" type="presOf" srcId="{DBDA5E2F-057D-4AA9-9B9B-1D7AAB74FFE1}" destId="{79FD16E9-1AE4-426E-BEF1-DDAF092F5E38}" srcOrd="0" destOrd="1" presId="urn:microsoft.com/office/officeart/2005/8/layout/chevron2"/>
    <dgm:cxn modelId="{F4E607C7-E263-460F-AAD3-A2592B342335}" type="presOf" srcId="{69C08FAA-0BD0-4035-AC16-18024B6D63D5}" destId="{B0669C8B-EFD0-4668-A1F9-DD7BF4D2B126}" srcOrd="0" destOrd="0" presId="urn:microsoft.com/office/officeart/2005/8/layout/chevron2"/>
    <dgm:cxn modelId="{621D56FB-B58C-426D-AC6E-A03B64D850ED}" type="presOf" srcId="{4595AD06-E389-4BEC-ADDA-1D1A79721975}" destId="{26BA2802-EFD8-480E-972B-0E51FBC83181}" srcOrd="0" destOrd="0" presId="urn:microsoft.com/office/officeart/2005/8/layout/chevron2"/>
    <dgm:cxn modelId="{0AAB33F6-1220-483E-88CE-A72849BD72BA}" srcId="{4595AD06-E389-4BEC-ADDA-1D1A79721975}" destId="{DBDA5E2F-057D-4AA9-9B9B-1D7AAB74FFE1}" srcOrd="1" destOrd="0" parTransId="{C920D215-0101-44FF-830B-B740D2992131}" sibTransId="{EB4BEA6D-E259-4206-A6FD-67849F5CF8B6}"/>
    <dgm:cxn modelId="{ABD38B04-A95E-4685-A981-04AAC6FADB21}" srcId="{5B6E3529-1C98-4F5C-9E1C-AF056AA1B995}" destId="{4595AD06-E389-4BEC-ADDA-1D1A79721975}" srcOrd="2" destOrd="0" parTransId="{55D4DE72-B2B7-4F20-A3BB-1140542DD4B9}" sibTransId="{BCB6B9AC-1E68-48F5-966C-E0B2C0A9F363}"/>
    <dgm:cxn modelId="{349D0144-CA00-4374-8FFC-D4DA470D05D1}" srcId="{4595AD06-E389-4BEC-ADDA-1D1A79721975}" destId="{344A2314-DBA2-4FE1-AA98-A9AEA77478A9}" srcOrd="0" destOrd="0" parTransId="{3C88704F-53B4-44B5-9667-CD2A48EAF154}" sibTransId="{21D0ED00-F230-4490-B896-FB92544DBC1C}"/>
    <dgm:cxn modelId="{869FFD42-757A-48AC-B51C-0277DCADF85F}" type="presOf" srcId="{44062332-4D8F-4220-858E-5981A67A7486}" destId="{82935016-B360-422F-8F1E-82CF7FC642F3}" srcOrd="0" destOrd="0" presId="urn:microsoft.com/office/officeart/2005/8/layout/chevron2"/>
    <dgm:cxn modelId="{126FB5AF-3250-4166-A274-8B7376615E1E}" srcId="{1DBAE071-3121-48DB-96E4-4AAEB101551D}" destId="{A796B3CE-3106-47E1-8003-34C4FDF41A94}" srcOrd="0" destOrd="0" parTransId="{66E160AD-F20B-4DF5-85D4-AB3004836529}" sibTransId="{82618C47-8790-406D-8CF2-7499849E95DA}"/>
    <dgm:cxn modelId="{9E9B9E7F-99C9-47AC-BEC0-E56D6D5EC144}" srcId="{5B6E3529-1C98-4F5C-9E1C-AF056AA1B995}" destId="{1DBAE071-3121-48DB-96E4-4AAEB101551D}" srcOrd="3" destOrd="0" parTransId="{A4E9835D-2294-49D7-8DDA-569DE95B647A}" sibTransId="{3EC547B9-95E7-4174-B6E4-8CFB3C4E15C3}"/>
    <dgm:cxn modelId="{F47E2705-8D4C-4C40-B4A2-78E4C1F62132}" srcId="{5B6E3529-1C98-4F5C-9E1C-AF056AA1B995}" destId="{69C08FAA-0BD0-4035-AC16-18024B6D63D5}" srcOrd="1" destOrd="0" parTransId="{711E75C0-497E-4480-8181-67B0A9CB4703}" sibTransId="{0682BDE6-8A7E-40C2-AB4C-78AC47B57859}"/>
    <dgm:cxn modelId="{7FA78C8B-EF25-4336-948E-2F26A7913823}" srcId="{69C08FAA-0BD0-4035-AC16-18024B6D63D5}" destId="{44062332-4D8F-4220-858E-5981A67A7486}" srcOrd="0" destOrd="0" parTransId="{2437C769-5265-46E1-95E8-239FD46E5F5E}" sibTransId="{932CFBC1-D963-4381-9949-C14584C61812}"/>
    <dgm:cxn modelId="{E11C636D-4836-4645-BC2E-955AFD17757F}" type="presOf" srcId="{E79BD590-9B73-4A43-BC4B-931D95ADEC55}" destId="{0ADE7CA0-CF15-405D-ACA0-B53E28387538}" srcOrd="0" destOrd="0" presId="urn:microsoft.com/office/officeart/2005/8/layout/chevron2"/>
    <dgm:cxn modelId="{F75B394E-A5F8-438B-96A3-3925BF3F74E4}" type="presOf" srcId="{1DBAE071-3121-48DB-96E4-4AAEB101551D}" destId="{FA78E843-38DA-4187-A398-C38621CE1822}" srcOrd="0" destOrd="0" presId="urn:microsoft.com/office/officeart/2005/8/layout/chevron2"/>
    <dgm:cxn modelId="{DACBCCFD-C239-4DFA-8843-68680806EB7C}" type="presOf" srcId="{D68A0A93-7342-49D2-B708-A5BD2DB47666}" destId="{1D708D6D-2B00-4374-9F6C-6A7B0D907CD8}" srcOrd="0" destOrd="0" presId="urn:microsoft.com/office/officeart/2005/8/layout/chevron2"/>
    <dgm:cxn modelId="{D750FAAC-1B68-417C-A190-77EB4C6F86CD}" srcId="{E79BD590-9B73-4A43-BC4B-931D95ADEC55}" destId="{D68A0A93-7342-49D2-B708-A5BD2DB47666}" srcOrd="0" destOrd="0" parTransId="{680B8578-E05B-47DF-844F-4297C5BD3D0F}" sibTransId="{1C45FAA7-AB5B-447E-9F2D-361D0C1F2C7B}"/>
    <dgm:cxn modelId="{F3387A6C-A82C-45E6-BB49-0F796D512210}" srcId="{5B6E3529-1C98-4F5C-9E1C-AF056AA1B995}" destId="{E79BD590-9B73-4A43-BC4B-931D95ADEC55}" srcOrd="0" destOrd="0" parTransId="{21C9C82E-2D66-452F-BD55-2853C97E6F2E}" sibTransId="{1008E8F2-0611-40F9-9357-8765FDC0CA6B}"/>
    <dgm:cxn modelId="{0206B384-022F-4E96-BC2F-142618C07F3D}" type="presOf" srcId="{5B6E3529-1C98-4F5C-9E1C-AF056AA1B995}" destId="{4B7A433C-F0BF-4399-80F7-3F3CAC2C5F4A}" srcOrd="0" destOrd="0" presId="urn:microsoft.com/office/officeart/2005/8/layout/chevron2"/>
    <dgm:cxn modelId="{CD8FE4BC-7743-4916-BA1C-EE0B745451C8}" type="presOf" srcId="{A796B3CE-3106-47E1-8003-34C4FDF41A94}" destId="{4F62A4FB-21F5-4CFA-8133-E8340B7BAE6B}" srcOrd="0" destOrd="0" presId="urn:microsoft.com/office/officeart/2005/8/layout/chevron2"/>
    <dgm:cxn modelId="{19E6C25F-A291-4EB8-8C80-4ACAA1EE447D}" type="presOf" srcId="{344A2314-DBA2-4FE1-AA98-A9AEA77478A9}" destId="{79FD16E9-1AE4-426E-BEF1-DDAF092F5E38}" srcOrd="0" destOrd="0" presId="urn:microsoft.com/office/officeart/2005/8/layout/chevron2"/>
    <dgm:cxn modelId="{E67484F5-C1ED-4945-90C2-30809D40FE78}" type="presParOf" srcId="{4B7A433C-F0BF-4399-80F7-3F3CAC2C5F4A}" destId="{B64DE728-AD2F-42A8-AEFD-4ABC90511256}" srcOrd="0" destOrd="0" presId="urn:microsoft.com/office/officeart/2005/8/layout/chevron2"/>
    <dgm:cxn modelId="{839D4894-5F5D-43F8-915F-FF6A9A87ACDA}" type="presParOf" srcId="{B64DE728-AD2F-42A8-AEFD-4ABC90511256}" destId="{0ADE7CA0-CF15-405D-ACA0-B53E28387538}" srcOrd="0" destOrd="0" presId="urn:microsoft.com/office/officeart/2005/8/layout/chevron2"/>
    <dgm:cxn modelId="{7F8B543B-A254-48EC-A4CF-3C39ABBA3FC3}" type="presParOf" srcId="{B64DE728-AD2F-42A8-AEFD-4ABC90511256}" destId="{1D708D6D-2B00-4374-9F6C-6A7B0D907CD8}" srcOrd="1" destOrd="0" presId="urn:microsoft.com/office/officeart/2005/8/layout/chevron2"/>
    <dgm:cxn modelId="{50BFBEEA-A946-47FE-B672-FF280D8FB677}" type="presParOf" srcId="{4B7A433C-F0BF-4399-80F7-3F3CAC2C5F4A}" destId="{A2D0E9A8-D40A-4BE5-85ED-F4AD2FD552E3}" srcOrd="1" destOrd="0" presId="urn:microsoft.com/office/officeart/2005/8/layout/chevron2"/>
    <dgm:cxn modelId="{FF2CE669-E04F-4A20-B848-2D21B6415E46}" type="presParOf" srcId="{4B7A433C-F0BF-4399-80F7-3F3CAC2C5F4A}" destId="{723315A9-6A58-41BC-982C-F730AAA69A1B}" srcOrd="2" destOrd="0" presId="urn:microsoft.com/office/officeart/2005/8/layout/chevron2"/>
    <dgm:cxn modelId="{1B987C9D-717F-486D-86A2-A82F6418B3B7}" type="presParOf" srcId="{723315A9-6A58-41BC-982C-F730AAA69A1B}" destId="{B0669C8B-EFD0-4668-A1F9-DD7BF4D2B126}" srcOrd="0" destOrd="0" presId="urn:microsoft.com/office/officeart/2005/8/layout/chevron2"/>
    <dgm:cxn modelId="{061B6625-CA30-4433-8BDB-5D1D59CB9CDC}" type="presParOf" srcId="{723315A9-6A58-41BC-982C-F730AAA69A1B}" destId="{82935016-B360-422F-8F1E-82CF7FC642F3}" srcOrd="1" destOrd="0" presId="urn:microsoft.com/office/officeart/2005/8/layout/chevron2"/>
    <dgm:cxn modelId="{DE760CCD-2716-4F6F-A826-C1F6CEC7F957}" type="presParOf" srcId="{4B7A433C-F0BF-4399-80F7-3F3CAC2C5F4A}" destId="{23B4ADE2-B64D-4120-BD90-552F5672C372}" srcOrd="3" destOrd="0" presId="urn:microsoft.com/office/officeart/2005/8/layout/chevron2"/>
    <dgm:cxn modelId="{714A4B9A-4726-4AB5-8489-EE7ABB4EDE56}" type="presParOf" srcId="{4B7A433C-F0BF-4399-80F7-3F3CAC2C5F4A}" destId="{FD277534-CC61-4204-90DC-6B7F56D1090E}" srcOrd="4" destOrd="0" presId="urn:microsoft.com/office/officeart/2005/8/layout/chevron2"/>
    <dgm:cxn modelId="{00C3D4C2-466D-46D2-A4D5-C1383643751C}" type="presParOf" srcId="{FD277534-CC61-4204-90DC-6B7F56D1090E}" destId="{26BA2802-EFD8-480E-972B-0E51FBC83181}" srcOrd="0" destOrd="0" presId="urn:microsoft.com/office/officeart/2005/8/layout/chevron2"/>
    <dgm:cxn modelId="{8C694FC4-1EC3-4D89-9CD8-5C2951C26E40}" type="presParOf" srcId="{FD277534-CC61-4204-90DC-6B7F56D1090E}" destId="{79FD16E9-1AE4-426E-BEF1-DDAF092F5E38}" srcOrd="1" destOrd="0" presId="urn:microsoft.com/office/officeart/2005/8/layout/chevron2"/>
    <dgm:cxn modelId="{21D38D58-B158-4168-A53D-265C38F09F67}" type="presParOf" srcId="{4B7A433C-F0BF-4399-80F7-3F3CAC2C5F4A}" destId="{032EAD18-788D-4DEA-A037-CB1BA6450965}" srcOrd="5" destOrd="0" presId="urn:microsoft.com/office/officeart/2005/8/layout/chevron2"/>
    <dgm:cxn modelId="{BD46BF62-7A94-4FED-A817-EED9CC5D4915}" type="presParOf" srcId="{4B7A433C-F0BF-4399-80F7-3F3CAC2C5F4A}" destId="{8C147D33-BDB7-4631-B48D-1A878725F3A9}" srcOrd="6" destOrd="0" presId="urn:microsoft.com/office/officeart/2005/8/layout/chevron2"/>
    <dgm:cxn modelId="{C8BA62CC-935E-4D1E-9EA1-A36F435F89BE}" type="presParOf" srcId="{8C147D33-BDB7-4631-B48D-1A878725F3A9}" destId="{FA78E843-38DA-4187-A398-C38621CE1822}" srcOrd="0" destOrd="0" presId="urn:microsoft.com/office/officeart/2005/8/layout/chevron2"/>
    <dgm:cxn modelId="{480CEBCD-9D75-4F6D-A4FA-6964E27E43D1}" type="presParOf" srcId="{8C147D33-BDB7-4631-B48D-1A878725F3A9}" destId="{4F62A4FB-21F5-4CFA-8133-E8340B7BAE6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8353538" cy="4615873"/>
        <a:chOff x="0" y="0"/>
        <a:chExt cx="8353538" cy="4615873"/>
      </a:xfrm>
    </dsp:grpSpPr>
    <dsp:sp modelId="{0ADE7CA0-CF15-405D-ACA0-B53E28387538}">
      <dsp:nvSpPr>
        <dsp:cNvPr id="3" name="Chevron 2"/>
        <dsp:cNvSpPr/>
      </dsp:nvSpPr>
      <dsp:spPr bwMode="white">
        <a:xfrm rot="5400000">
          <a:off x="-189598" y="189598"/>
          <a:ext cx="1263984" cy="884789"/>
        </a:xfrm>
        <a:prstGeom prst="chevron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hemeClr val="accent6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12700" tIns="12700" rIns="12700" bIns="1270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b="1" u="sng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Bước 1: </a:t>
          </a:r>
          <a:endParaRPr lang="en-US" b="1" u="sng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5400000">
        <a:off x="-189598" y="189598"/>
        <a:ext cx="1263984" cy="884789"/>
      </dsp:txXfrm>
    </dsp:sp>
    <dsp:sp modelId="{1D708D6D-2B00-4374-9F6C-6A7B0D907CD8}">
      <dsp:nvSpPr>
        <dsp:cNvPr id="4" name="Round Same Side Corner Rectangle 3"/>
        <dsp:cNvSpPr/>
      </dsp:nvSpPr>
      <dsp:spPr bwMode="white">
        <a:xfrm rot="5400000">
          <a:off x="4208369" y="-3323580"/>
          <a:ext cx="821590" cy="7468749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rot="-5400000" lIns="199136" tIns="17780" rIns="17780" bIns="17780" anchor="ctr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285750" lvl="1" indent="-2857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b="1" dirty="0" smtClean="0">
              <a:solidFill>
                <a:srgbClr val="3333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Đổi số liệu đầu bài (</a:t>
          </a:r>
          <a:r>
            <a:rPr lang="pt-BR" sz="2800" b="1" i="1" dirty="0" smtClean="0">
              <a:solidFill>
                <a:srgbClr val="3333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tính số mol</a:t>
          </a:r>
          <a:r>
            <a:rPr lang="pt-BR" sz="2800" b="1" dirty="0" smtClean="0">
              <a:solidFill>
                <a:srgbClr val="3333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)</a:t>
          </a:r>
          <a:endParaRPr lang="en-US" sz="2800" b="1" dirty="0">
            <a:solidFill>
              <a:srgbClr val="3333FF"/>
            </a:solidFill>
            <a:latin typeface="Calibri" panose="020F0502020204030204"/>
            <a:ea typeface="+mn-ea"/>
            <a:cs typeface="+mn-cs"/>
          </a:endParaRPr>
        </a:p>
      </dsp:txBody>
      <dsp:txXfrm rot="5400000">
        <a:off x="4208369" y="-3323580"/>
        <a:ext cx="821590" cy="7468749"/>
      </dsp:txXfrm>
    </dsp:sp>
    <dsp:sp modelId="{B0669C8B-EFD0-4668-A1F9-DD7BF4D2B126}">
      <dsp:nvSpPr>
        <dsp:cNvPr id="5" name="Chevron 4"/>
        <dsp:cNvSpPr/>
      </dsp:nvSpPr>
      <dsp:spPr bwMode="white">
        <a:xfrm rot="5400000">
          <a:off x="-189598" y="1306894"/>
          <a:ext cx="1263984" cy="884789"/>
        </a:xfrm>
        <a:prstGeom prst="chevron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hemeClr val="accent6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12700" tIns="12700" rIns="12700" bIns="1270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u="sng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Bước</a:t>
          </a:r>
          <a:r>
            <a:rPr lang="en-US" b="1" u="sng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2</a:t>
          </a:r>
          <a:endParaRPr lang="en-US" b="1" u="sng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5400000">
        <a:off x="-189598" y="1306894"/>
        <a:ext cx="1263984" cy="884789"/>
      </dsp:txXfrm>
    </dsp:sp>
    <dsp:sp modelId="{82935016-B360-422F-8F1E-82CF7FC642F3}">
      <dsp:nvSpPr>
        <dsp:cNvPr id="6" name="Round Same Side Corner Rectangle 5"/>
        <dsp:cNvSpPr/>
      </dsp:nvSpPr>
      <dsp:spPr bwMode="white">
        <a:xfrm rot="5400000">
          <a:off x="4208369" y="-2187716"/>
          <a:ext cx="821590" cy="7468749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rot="-5400000" lIns="199136" tIns="17780" rIns="17780" bIns="17780" anchor="ctr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285750" lvl="1" indent="-2857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b="1" dirty="0" smtClean="0">
              <a:solidFill>
                <a:srgbClr val="3333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Viết PTHH</a:t>
          </a:r>
          <a:endParaRPr lang="en-US" sz="2800" b="1" dirty="0">
            <a:solidFill>
              <a:srgbClr val="3333FF"/>
            </a:solidFill>
            <a:latin typeface="Calibri" panose="020F0502020204030204"/>
            <a:ea typeface="+mn-ea"/>
            <a:cs typeface="+mn-cs"/>
          </a:endParaRPr>
        </a:p>
      </dsp:txBody>
      <dsp:txXfrm rot="5400000">
        <a:off x="4208369" y="-2187716"/>
        <a:ext cx="821590" cy="7468749"/>
      </dsp:txXfrm>
    </dsp:sp>
    <dsp:sp modelId="{26BA2802-EFD8-480E-972B-0E51FBC83181}">
      <dsp:nvSpPr>
        <dsp:cNvPr id="7" name="Chevron 6"/>
        <dsp:cNvSpPr/>
      </dsp:nvSpPr>
      <dsp:spPr bwMode="white">
        <a:xfrm rot="5400000">
          <a:off x="-189598" y="2424190"/>
          <a:ext cx="1263984" cy="884789"/>
        </a:xfrm>
        <a:prstGeom prst="chevron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hemeClr val="accent6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12700" tIns="12700" rIns="12700" bIns="1270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u="sng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Bước</a:t>
          </a:r>
          <a:r>
            <a:rPr lang="en-US" b="1" u="sng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3</a:t>
          </a:r>
          <a:endParaRPr lang="en-US" b="1" u="sng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5400000">
        <a:off x="-189598" y="2424190"/>
        <a:ext cx="1263984" cy="884789"/>
      </dsp:txXfrm>
    </dsp:sp>
    <dsp:sp modelId="{79FD16E9-1AE4-426E-BEF1-DDAF092F5E38}">
      <dsp:nvSpPr>
        <dsp:cNvPr id="8" name="Round Same Side Corner Rectangle 7"/>
        <dsp:cNvSpPr/>
      </dsp:nvSpPr>
      <dsp:spPr bwMode="white">
        <a:xfrm rot="5400000">
          <a:off x="4208369" y="-1061127"/>
          <a:ext cx="821590" cy="7468749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rot="-5400000" lIns="184912" tIns="16510" rIns="16510" bIns="16510" anchor="ctr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228600" lvl="1" indent="-228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600" dirty="0">
            <a:solidFill>
              <a:srgbClr val="3333FF"/>
            </a:solidFill>
            <a:latin typeface="Calibri" panose="020F0502020204030204"/>
            <a:ea typeface="+mn-ea"/>
            <a:cs typeface="+mn-cs"/>
          </a:endParaRPr>
        </a:p>
        <a:p>
          <a:pPr marL="285750" lvl="1" indent="-2857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b="1" dirty="0" smtClean="0">
              <a:solidFill>
                <a:srgbClr val="3333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Dựa vào PTHH để tìm số mol chất tham gia hoặc tạo thành.</a:t>
          </a:r>
          <a:r>
            <a:rPr lang="pt-BR" sz="2600" dirty="0" smtClean="0">
              <a:solidFill>
                <a:srgbClr val="3333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				</a:t>
          </a:r>
          <a:endParaRPr lang="en-US" sz="2600" dirty="0">
            <a:solidFill>
              <a:srgbClr val="3333FF"/>
            </a:solidFill>
            <a:latin typeface="Calibri" panose="020F0502020204030204"/>
            <a:ea typeface="+mn-ea"/>
            <a:cs typeface="+mn-cs"/>
          </a:endParaRPr>
        </a:p>
      </dsp:txBody>
      <dsp:txXfrm rot="5400000">
        <a:off x="4208369" y="-1061127"/>
        <a:ext cx="821590" cy="7468749"/>
      </dsp:txXfrm>
    </dsp:sp>
    <dsp:sp modelId="{FA78E843-38DA-4187-A398-C38621CE1822}">
      <dsp:nvSpPr>
        <dsp:cNvPr id="9" name="Chevron 8"/>
        <dsp:cNvSpPr/>
      </dsp:nvSpPr>
      <dsp:spPr bwMode="white">
        <a:xfrm rot="5400000">
          <a:off x="-189598" y="3541487"/>
          <a:ext cx="1263984" cy="884789"/>
        </a:xfrm>
        <a:prstGeom prst="chevron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hemeClr val="accent6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12700" tIns="12700" rIns="12700" bIns="1270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u="sng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Bước</a:t>
          </a:r>
          <a:r>
            <a:rPr lang="en-US" b="1" u="sng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4</a:t>
          </a:r>
          <a:endParaRPr lang="en-US" b="1" u="sng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5400000">
        <a:off x="-189598" y="3541487"/>
        <a:ext cx="1263984" cy="884789"/>
      </dsp:txXfrm>
    </dsp:sp>
    <dsp:sp modelId="{4F62A4FB-21F5-4CFA-8133-E8340B7BAE6B}">
      <dsp:nvSpPr>
        <dsp:cNvPr id="10" name="Round Same Side Corner Rectangle 9"/>
        <dsp:cNvSpPr/>
      </dsp:nvSpPr>
      <dsp:spPr bwMode="white">
        <a:xfrm rot="5400000">
          <a:off x="4208369" y="28309"/>
          <a:ext cx="821590" cy="7468749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rot="-5400000" lIns="199136" tIns="17780" rIns="17780" bIns="17780" anchor="ctr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285750" lvl="1" indent="-2857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b="1" dirty="0" smtClean="0">
              <a:solidFill>
                <a:srgbClr val="3333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Chuyển đổi số mol chất thành </a:t>
          </a:r>
          <a:r>
            <a:rPr lang="pt-BR" sz="2800" b="1" smtClean="0">
              <a:solidFill>
                <a:srgbClr val="3333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khối lượng</a:t>
          </a:r>
          <a:r>
            <a:rPr lang="vi-VN" sz="2800" b="1" smtClean="0">
              <a:solidFill>
                <a:srgbClr val="3333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hoặc thể tích ở đktc</a:t>
          </a:r>
          <a:r>
            <a:rPr lang="pt-BR" sz="2800" b="1" smtClean="0">
              <a:solidFill>
                <a:srgbClr val="3333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</a:t>
          </a:r>
          <a:endParaRPr lang="en-US" sz="2800" b="1" dirty="0">
            <a:solidFill>
              <a:srgbClr val="3333FF"/>
            </a:solidFill>
            <a:latin typeface="Calibri" panose="020F0502020204030204"/>
            <a:ea typeface="+mn-ea"/>
            <a:cs typeface="+mn-cs"/>
          </a:endParaRPr>
        </a:p>
      </dsp:txBody>
      <dsp:txXfrm rot="5400000">
        <a:off x="4208369" y="28309"/>
        <a:ext cx="821590" cy="74687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type="chevron" r:blip="" rot="90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ound2SameRect" r:blip="" rot="90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ound2SameRect" r:blip="" rot="-90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C87E7-7499-4C5C-B0CF-AB1B3CE4C03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2E37C-8603-4949-9874-582ACE0A88E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nguời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,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CF3A96-04FF-4D78-9A0E-F26AB26645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,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CF3A96-04FF-4D78-9A0E-F26AB26645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,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CF3A96-04FF-4D78-9A0E-F26AB26645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,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CF3A96-04FF-4D78-9A0E-F26AB26645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/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9" Type="http://schemas.openxmlformats.org/officeDocument/2006/relationships/slideLayout" Target="../slideLayouts/slideLayout99.xml"/><Relationship Id="rId98" Type="http://schemas.openxmlformats.org/officeDocument/2006/relationships/slideLayout" Target="../slideLayouts/slideLayout98.xml"/><Relationship Id="rId97" Type="http://schemas.openxmlformats.org/officeDocument/2006/relationships/slideLayout" Target="../slideLayouts/slideLayout97.xml"/><Relationship Id="rId96" Type="http://schemas.openxmlformats.org/officeDocument/2006/relationships/slideLayout" Target="../slideLayouts/slideLayout96.xml"/><Relationship Id="rId95" Type="http://schemas.openxmlformats.org/officeDocument/2006/relationships/slideLayout" Target="../slideLayouts/slideLayout95.xml"/><Relationship Id="rId94" Type="http://schemas.openxmlformats.org/officeDocument/2006/relationships/slideLayout" Target="../slideLayouts/slideLayout94.xml"/><Relationship Id="rId93" Type="http://schemas.openxmlformats.org/officeDocument/2006/relationships/slideLayout" Target="../slideLayouts/slideLayout93.xml"/><Relationship Id="rId92" Type="http://schemas.openxmlformats.org/officeDocument/2006/relationships/slideLayout" Target="../slideLayouts/slideLayout92.xml"/><Relationship Id="rId91" Type="http://schemas.openxmlformats.org/officeDocument/2006/relationships/slideLayout" Target="../slideLayouts/slideLayout91.xml"/><Relationship Id="rId90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.xml"/><Relationship Id="rId89" Type="http://schemas.openxmlformats.org/officeDocument/2006/relationships/slideLayout" Target="../slideLayouts/slideLayout89.xml"/><Relationship Id="rId88" Type="http://schemas.openxmlformats.org/officeDocument/2006/relationships/slideLayout" Target="../slideLayouts/slideLayout88.xml"/><Relationship Id="rId87" Type="http://schemas.openxmlformats.org/officeDocument/2006/relationships/slideLayout" Target="../slideLayouts/slideLayout87.xml"/><Relationship Id="rId86" Type="http://schemas.openxmlformats.org/officeDocument/2006/relationships/slideLayout" Target="../slideLayouts/slideLayout86.xml"/><Relationship Id="rId85" Type="http://schemas.openxmlformats.org/officeDocument/2006/relationships/slideLayout" Target="../slideLayouts/slideLayout85.xml"/><Relationship Id="rId84" Type="http://schemas.openxmlformats.org/officeDocument/2006/relationships/slideLayout" Target="../slideLayouts/slideLayout84.xml"/><Relationship Id="rId83" Type="http://schemas.openxmlformats.org/officeDocument/2006/relationships/slideLayout" Target="../slideLayouts/slideLayout83.xml"/><Relationship Id="rId82" Type="http://schemas.openxmlformats.org/officeDocument/2006/relationships/slideLayout" Target="../slideLayouts/slideLayout82.xml"/><Relationship Id="rId81" Type="http://schemas.openxmlformats.org/officeDocument/2006/relationships/slideLayout" Target="../slideLayouts/slideLayout81.xml"/><Relationship Id="rId80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.xml"/><Relationship Id="rId79" Type="http://schemas.openxmlformats.org/officeDocument/2006/relationships/slideLayout" Target="../slideLayouts/slideLayout79.xml"/><Relationship Id="rId78" Type="http://schemas.openxmlformats.org/officeDocument/2006/relationships/slideLayout" Target="../slideLayouts/slideLayout78.xml"/><Relationship Id="rId77" Type="http://schemas.openxmlformats.org/officeDocument/2006/relationships/slideLayout" Target="../slideLayouts/slideLayout77.xml"/><Relationship Id="rId76" Type="http://schemas.openxmlformats.org/officeDocument/2006/relationships/slideLayout" Target="../slideLayouts/slideLayout76.xml"/><Relationship Id="rId75" Type="http://schemas.openxmlformats.org/officeDocument/2006/relationships/slideLayout" Target="../slideLayouts/slideLayout75.xml"/><Relationship Id="rId74" Type="http://schemas.openxmlformats.org/officeDocument/2006/relationships/slideLayout" Target="../slideLayouts/slideLayout74.xml"/><Relationship Id="rId73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72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.xml"/><Relationship Id="rId69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7" Type="http://schemas.openxmlformats.org/officeDocument/2006/relationships/theme" Target="../theme/theme1.xml"/><Relationship Id="rId136" Type="http://schemas.openxmlformats.org/officeDocument/2006/relationships/slideLayout" Target="../slideLayouts/slideLayout136.xml"/><Relationship Id="rId135" Type="http://schemas.openxmlformats.org/officeDocument/2006/relationships/slideLayout" Target="../slideLayouts/slideLayout135.xml"/><Relationship Id="rId134" Type="http://schemas.openxmlformats.org/officeDocument/2006/relationships/slideLayout" Target="../slideLayouts/slideLayout134.xml"/><Relationship Id="rId133" Type="http://schemas.openxmlformats.org/officeDocument/2006/relationships/slideLayout" Target="../slideLayouts/slideLayout133.xml"/><Relationship Id="rId132" Type="http://schemas.openxmlformats.org/officeDocument/2006/relationships/slideLayout" Target="../slideLayouts/slideLayout132.xml"/><Relationship Id="rId131" Type="http://schemas.openxmlformats.org/officeDocument/2006/relationships/slideLayout" Target="../slideLayouts/slideLayout131.xml"/><Relationship Id="rId130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.xml"/><Relationship Id="rId129" Type="http://schemas.openxmlformats.org/officeDocument/2006/relationships/slideLayout" Target="../slideLayouts/slideLayout129.xml"/><Relationship Id="rId128" Type="http://schemas.openxmlformats.org/officeDocument/2006/relationships/slideLayout" Target="../slideLayouts/slideLayout128.xml"/><Relationship Id="rId127" Type="http://schemas.openxmlformats.org/officeDocument/2006/relationships/slideLayout" Target="../slideLayouts/slideLayout127.xml"/><Relationship Id="rId126" Type="http://schemas.openxmlformats.org/officeDocument/2006/relationships/slideLayout" Target="../slideLayouts/slideLayout126.xml"/><Relationship Id="rId125" Type="http://schemas.openxmlformats.org/officeDocument/2006/relationships/slideLayout" Target="../slideLayouts/slideLayout125.xml"/><Relationship Id="rId124" Type="http://schemas.openxmlformats.org/officeDocument/2006/relationships/slideLayout" Target="../slideLayouts/slideLayout124.xml"/><Relationship Id="rId123" Type="http://schemas.openxmlformats.org/officeDocument/2006/relationships/slideLayout" Target="../slideLayouts/slideLayout123.xml"/><Relationship Id="rId122" Type="http://schemas.openxmlformats.org/officeDocument/2006/relationships/slideLayout" Target="../slideLayouts/slideLayout122.xml"/><Relationship Id="rId121" Type="http://schemas.openxmlformats.org/officeDocument/2006/relationships/slideLayout" Target="../slideLayouts/slideLayout121.xml"/><Relationship Id="rId120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.xml"/><Relationship Id="rId119" Type="http://schemas.openxmlformats.org/officeDocument/2006/relationships/slideLayout" Target="../slideLayouts/slideLayout119.xml"/><Relationship Id="rId118" Type="http://schemas.openxmlformats.org/officeDocument/2006/relationships/slideLayout" Target="../slideLayouts/slideLayout118.xml"/><Relationship Id="rId117" Type="http://schemas.openxmlformats.org/officeDocument/2006/relationships/slideLayout" Target="../slideLayouts/slideLayout117.xml"/><Relationship Id="rId116" Type="http://schemas.openxmlformats.org/officeDocument/2006/relationships/slideLayout" Target="../slideLayouts/slideLayout116.xml"/><Relationship Id="rId115" Type="http://schemas.openxmlformats.org/officeDocument/2006/relationships/slideLayout" Target="../slideLayouts/slideLayout115.xml"/><Relationship Id="rId114" Type="http://schemas.openxmlformats.org/officeDocument/2006/relationships/slideLayout" Target="../slideLayouts/slideLayout114.xml"/><Relationship Id="rId113" Type="http://schemas.openxmlformats.org/officeDocument/2006/relationships/slideLayout" Target="../slideLayouts/slideLayout113.xml"/><Relationship Id="rId112" Type="http://schemas.openxmlformats.org/officeDocument/2006/relationships/slideLayout" Target="../slideLayouts/slideLayout112.xml"/><Relationship Id="rId111" Type="http://schemas.openxmlformats.org/officeDocument/2006/relationships/slideLayout" Target="../slideLayouts/slideLayout111.xml"/><Relationship Id="rId110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.xml"/><Relationship Id="rId109" Type="http://schemas.openxmlformats.org/officeDocument/2006/relationships/slideLayout" Target="../slideLayouts/slideLayout109.xml"/><Relationship Id="rId108" Type="http://schemas.openxmlformats.org/officeDocument/2006/relationships/slideLayout" Target="../slideLayouts/slideLayout108.xml"/><Relationship Id="rId107" Type="http://schemas.openxmlformats.org/officeDocument/2006/relationships/slideLayout" Target="../slideLayouts/slideLayout107.xml"/><Relationship Id="rId106" Type="http://schemas.openxmlformats.org/officeDocument/2006/relationships/slideLayout" Target="../slideLayouts/slideLayout106.xml"/><Relationship Id="rId105" Type="http://schemas.openxmlformats.org/officeDocument/2006/relationships/slideLayout" Target="../slideLayouts/slideLayout105.xml"/><Relationship Id="rId104" Type="http://schemas.openxmlformats.org/officeDocument/2006/relationships/slideLayout" Target="../slideLayouts/slideLayout104.xml"/><Relationship Id="rId103" Type="http://schemas.openxmlformats.org/officeDocument/2006/relationships/slideLayout" Target="../slideLayouts/slideLayout103.xml"/><Relationship Id="rId102" Type="http://schemas.openxmlformats.org/officeDocument/2006/relationships/slideLayout" Target="../slideLayouts/slideLayout102.xml"/><Relationship Id="rId101" Type="http://schemas.openxmlformats.org/officeDocument/2006/relationships/slideLayout" Target="../slideLayouts/slideLayout101.xml"/><Relationship Id="rId100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5.xml"/><Relationship Id="rId8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40.xml"/><Relationship Id="rId36" Type="http://schemas.openxmlformats.org/officeDocument/2006/relationships/theme" Target="../theme/theme2.xml"/><Relationship Id="rId35" Type="http://schemas.openxmlformats.org/officeDocument/2006/relationships/image" Target="../media/image1.png"/><Relationship Id="rId34" Type="http://schemas.openxmlformats.org/officeDocument/2006/relationships/slideLayout" Target="../slideLayouts/slideLayout170.xml"/><Relationship Id="rId33" Type="http://schemas.openxmlformats.org/officeDocument/2006/relationships/slideLayout" Target="../slideLayouts/slideLayout169.xml"/><Relationship Id="rId32" Type="http://schemas.openxmlformats.org/officeDocument/2006/relationships/slideLayout" Target="../slideLayouts/slideLayout168.xml"/><Relationship Id="rId31" Type="http://schemas.openxmlformats.org/officeDocument/2006/relationships/slideLayout" Target="../slideLayouts/slideLayout167.xml"/><Relationship Id="rId30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39.xml"/><Relationship Id="rId29" Type="http://schemas.openxmlformats.org/officeDocument/2006/relationships/slideLayout" Target="../slideLayouts/slideLayout165.xml"/><Relationship Id="rId28" Type="http://schemas.openxmlformats.org/officeDocument/2006/relationships/slideLayout" Target="../slideLayouts/slideLayout164.xml"/><Relationship Id="rId27" Type="http://schemas.openxmlformats.org/officeDocument/2006/relationships/slideLayout" Target="../slideLayouts/slideLayout163.xml"/><Relationship Id="rId26" Type="http://schemas.openxmlformats.org/officeDocument/2006/relationships/slideLayout" Target="../slideLayouts/slideLayout162.xml"/><Relationship Id="rId25" Type="http://schemas.openxmlformats.org/officeDocument/2006/relationships/slideLayout" Target="../slideLayouts/slideLayout161.xml"/><Relationship Id="rId24" Type="http://schemas.openxmlformats.org/officeDocument/2006/relationships/slideLayout" Target="../slideLayouts/slideLayout160.xml"/><Relationship Id="rId23" Type="http://schemas.openxmlformats.org/officeDocument/2006/relationships/slideLayout" Target="../slideLayouts/slideLayout159.xml"/><Relationship Id="rId22" Type="http://schemas.openxmlformats.org/officeDocument/2006/relationships/slideLayout" Target="../slideLayouts/slideLayout158.xml"/><Relationship Id="rId21" Type="http://schemas.openxmlformats.org/officeDocument/2006/relationships/slideLayout" Target="../slideLayouts/slideLayout157.xml"/><Relationship Id="rId20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38.xml"/><Relationship Id="rId19" Type="http://schemas.openxmlformats.org/officeDocument/2006/relationships/slideLayout" Target="../slideLayouts/slideLayout155.xml"/><Relationship Id="rId18" Type="http://schemas.openxmlformats.org/officeDocument/2006/relationships/slideLayout" Target="../slideLayouts/slideLayout154.xml"/><Relationship Id="rId17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808CD-800C-48F1-9681-F7549FA742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38028-64D6-48E5-A6F0-9A24848619D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  <p:sldLayoutId id="2147483749" r:id="rId101"/>
    <p:sldLayoutId id="2147483750" r:id="rId102"/>
    <p:sldLayoutId id="2147483751" r:id="rId103"/>
    <p:sldLayoutId id="2147483752" r:id="rId104"/>
    <p:sldLayoutId id="2147483753" r:id="rId105"/>
    <p:sldLayoutId id="2147483754" r:id="rId106"/>
    <p:sldLayoutId id="2147483755" r:id="rId107"/>
    <p:sldLayoutId id="2147483756" r:id="rId108"/>
    <p:sldLayoutId id="2147483757" r:id="rId109"/>
    <p:sldLayoutId id="2147483758" r:id="rId110"/>
    <p:sldLayoutId id="2147483759" r:id="rId111"/>
    <p:sldLayoutId id="2147483760" r:id="rId112"/>
    <p:sldLayoutId id="2147483761" r:id="rId113"/>
    <p:sldLayoutId id="2147483762" r:id="rId114"/>
    <p:sldLayoutId id="2147483763" r:id="rId115"/>
    <p:sldLayoutId id="2147483764" r:id="rId116"/>
    <p:sldLayoutId id="2147483765" r:id="rId117"/>
    <p:sldLayoutId id="2147483766" r:id="rId118"/>
    <p:sldLayoutId id="2147483767" r:id="rId119"/>
    <p:sldLayoutId id="2147483768" r:id="rId120"/>
    <p:sldLayoutId id="2147483769" r:id="rId121"/>
    <p:sldLayoutId id="2147483770" r:id="rId122"/>
    <p:sldLayoutId id="2147483771" r:id="rId123"/>
    <p:sldLayoutId id="2147483772" r:id="rId124"/>
    <p:sldLayoutId id="2147483773" r:id="rId125"/>
    <p:sldLayoutId id="2147483774" r:id="rId126"/>
    <p:sldLayoutId id="2147483775" r:id="rId127"/>
    <p:sldLayoutId id="2147483776" r:id="rId128"/>
    <p:sldLayoutId id="2147483777" r:id="rId129"/>
    <p:sldLayoutId id="2147483778" r:id="rId130"/>
    <p:sldLayoutId id="2147483779" r:id="rId131"/>
    <p:sldLayoutId id="2147483780" r:id="rId132"/>
    <p:sldLayoutId id="2147483781" r:id="rId133"/>
    <p:sldLayoutId id="2147483782" r:id="rId134"/>
    <p:sldLayoutId id="2147483783" r:id="rId135"/>
    <p:sldLayoutId id="2147483784" r:id="rId1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FCFC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38DDCE-A2E0-4ED5-91D6-A39DA716103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E1D2B-0CA4-49DE-8ACE-2DF230ACA4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  <p:sldLayoutId id="2147483805" r:id="rId20"/>
    <p:sldLayoutId id="2147483806" r:id="rId21"/>
    <p:sldLayoutId id="2147483807" r:id="rId22"/>
    <p:sldLayoutId id="2147483808" r:id="rId23"/>
    <p:sldLayoutId id="2147483809" r:id="rId24"/>
    <p:sldLayoutId id="2147483810" r:id="rId25"/>
    <p:sldLayoutId id="2147483811" r:id="rId26"/>
    <p:sldLayoutId id="2147483812" r:id="rId27"/>
    <p:sldLayoutId id="2147483813" r:id="rId28"/>
    <p:sldLayoutId id="2147483814" r:id="rId29"/>
    <p:sldLayoutId id="2147483815" r:id="rId30"/>
    <p:sldLayoutId id="2147483816" r:id="rId31"/>
    <p:sldLayoutId id="2147483817" r:id="rId32"/>
    <p:sldLayoutId id="2147483818" r:id="rId33"/>
    <p:sldLayoutId id="2147483819" r:id="rId34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9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9.xml"/><Relationship Id="rId3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49.xml"/><Relationship Id="rId3" Type="http://schemas.openxmlformats.org/officeDocument/2006/relationships/image" Target="../media/image18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49.xml"/><Relationship Id="rId3" Type="http://schemas.openxmlformats.org/officeDocument/2006/relationships/image" Target="../media/image18.wmf"/><Relationship Id="rId2" Type="http://schemas.openxmlformats.org/officeDocument/2006/relationships/oleObject" Target="../embeddings/oleObject2.bin"/><Relationship Id="rId1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6" Type="http://schemas.microsoft.com/office/2007/relationships/media" Target="../media/audio4.wav"/><Relationship Id="rId5" Type="http://schemas.openxmlformats.org/officeDocument/2006/relationships/audio" Target="../media/audio4.wav"/><Relationship Id="rId4" Type="http://schemas.openxmlformats.org/officeDocument/2006/relationships/image" Target="../media/image23.GIF"/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image" Target="../media/image20.GIF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microsoft.com/office/2007/relationships/media" Target="../media/audio4.wav"/><Relationship Id="rId3" Type="http://schemas.openxmlformats.org/officeDocument/2006/relationships/audio" Target="../media/audio4.wav"/><Relationship Id="rId2" Type="http://schemas.openxmlformats.org/officeDocument/2006/relationships/image" Target="../media/image23.GIF"/><Relationship Id="rId1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43.xml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5.png"/><Relationship Id="rId3" Type="http://schemas.openxmlformats.org/officeDocument/2006/relationships/slide" Target="slide5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9.xml"/><Relationship Id="rId1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9.xml"/><Relationship Id="rId3" Type="http://schemas.openxmlformats.org/officeDocument/2006/relationships/image" Target="../media/image31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9.xml"/><Relationship Id="rId1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image" Target="../media/image33.GIF"/><Relationship Id="rId1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43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5.png"/><Relationship Id="rId2" Type="http://schemas.openxmlformats.org/officeDocument/2006/relationships/slide" Target="slide5.xml"/><Relationship Id="rId1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43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5.png"/><Relationship Id="rId2" Type="http://schemas.openxmlformats.org/officeDocument/2006/relationships/slide" Target="slide5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43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5.png"/><Relationship Id="rId1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6324600" y="2541658"/>
            <a:ext cx="3383844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4800" dirty="0"/>
          </a:p>
        </p:txBody>
      </p:sp>
      <p:pic>
        <p:nvPicPr>
          <p:cNvPr id="6" name="Hình ảnh 5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>
            <a:fillRect/>
          </a:stretch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359862" y="372772"/>
            <a:ext cx="11472276" cy="73866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4000" b="1" spc="67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 dụ.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3084775" y="1070335"/>
            <a:ext cx="7568872" cy="73866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735" b="1" spc="67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735" b="1" spc="67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vi-VN" sz="4000" b="1" spc="67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Fe  +  2HCl           FeCl</a:t>
            </a:r>
            <a:r>
              <a:rPr lang="vi-VN" sz="2000" b="1" spc="67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2</a:t>
            </a:r>
            <a:r>
              <a:rPr lang="vi-VN" sz="4000" b="1" spc="67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 +  H</a:t>
            </a:r>
            <a:r>
              <a:rPr lang="vi-VN" sz="2000" b="1" spc="67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2</a:t>
            </a:r>
            <a:endParaRPr lang="en-US" sz="2000" dirty="0">
              <a:latin typeface="+mj-lt"/>
            </a:endParaRPr>
          </a:p>
        </p:txBody>
      </p:sp>
      <p:cxnSp>
        <p:nvCxnSpPr>
          <p:cNvPr id="6" name="Straight Arrow Connector 5" descr="OPL20U25GSXzBJYl68kk8uQGfFKzs7yb1M4KJWUiLk6ZEvGF+qCIPSnY57AbBFCvTW2023.17.86+K4lPs7H94VUqPe2XwIsfPRnrXQE//QTEXxb8/8N4CNc6FpgZahzpTjFhMzSA7T/nHJa11DE8Ng2TP3iAmRczFlmslSuUNOgUeb6yRvs0="/>
          <p:cNvCxnSpPr/>
          <p:nvPr/>
        </p:nvCxnSpPr>
        <p:spPr>
          <a:xfrm flipV="1">
            <a:off x="6382740" y="1448980"/>
            <a:ext cx="1063092" cy="1922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318822" y="1687670"/>
            <a:ext cx="11472276" cy="73866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      Theo PT: 1                                  </a:t>
            </a:r>
            <a:r>
              <a:rPr lang="en-US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         </a:t>
            </a:r>
            <a:r>
              <a:rPr lang="vi-VN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vi-VN" sz="4000" b="1" spc="67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1 </a:t>
            </a:r>
            <a:r>
              <a:rPr lang="en-US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(</a:t>
            </a:r>
            <a:r>
              <a:rPr lang="vi-VN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mol</a:t>
            </a:r>
            <a:r>
              <a:rPr lang="en-US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)</a:t>
            </a:r>
            <a:r>
              <a:rPr lang="vi-VN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 </a:t>
            </a:r>
            <a:endParaRPr lang="en-US" sz="4000" dirty="0">
              <a:latin typeface="+mj-lt"/>
            </a:endParaRPr>
          </a:p>
        </p:txBody>
      </p:sp>
      <p:sp>
        <p:nvSpPr>
          <p:cNvPr id="11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318822" y="2999921"/>
            <a:ext cx="11472276" cy="135421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67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vi-VN" sz="4000" b="1" spc="67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Từ phản ứng, hãy cho biết cần bao nhiêu mol Fe để thu được 1,5 mol H</a:t>
            </a:r>
            <a:r>
              <a:rPr lang="vi-VN" sz="2000" b="1" spc="67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r>
              <a:rPr lang="vi-VN" sz="4000" b="1" spc="67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12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318822" y="2421412"/>
            <a:ext cx="11472276" cy="73866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    Theo ĐB:                                            </a:t>
            </a:r>
            <a:r>
              <a:rPr lang="vi-VN" sz="4000" b="1" spc="67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1,5 </a:t>
            </a:r>
            <a:r>
              <a:rPr lang="en-US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 (</a:t>
            </a:r>
            <a:r>
              <a:rPr lang="vi-VN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mol</a:t>
            </a:r>
            <a:r>
              <a:rPr lang="en-US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)</a:t>
            </a:r>
            <a:r>
              <a:rPr lang="vi-VN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 </a:t>
            </a:r>
            <a:endParaRPr lang="en-US" sz="4000" dirty="0">
              <a:latin typeface="+mj-lt"/>
            </a:endParaRPr>
          </a:p>
        </p:txBody>
      </p:sp>
      <p:cxnSp>
        <p:nvCxnSpPr>
          <p:cNvPr id="7" name="Straight Arrow Connector 6" descr="OPL20U25GSXzBJYl68kk8uQGfFKzs7yb1M4KJWUiLk6ZEvGF+qCIPSnY57AbBFCvTW2023.17.86+K4lPs7H94VUqPe2XwIsfPRnrXQE//QTEXxb8/8N4CNc6FpgZahzpTjFhMzSA7T/nHJa11DE8Ng2TP3iAmRczFlmslSuUNOgUeb6yRvs0="/>
          <p:cNvCxnSpPr/>
          <p:nvPr/>
        </p:nvCxnSpPr>
        <p:spPr>
          <a:xfrm flipH="1">
            <a:off x="5392466" y="2784213"/>
            <a:ext cx="3592286" cy="130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3260948" y="2443256"/>
            <a:ext cx="1905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1,5</a:t>
            </a:r>
            <a:endParaRPr lang="en-US" sz="4000" dirty="0">
              <a:latin typeface="+mj-lt"/>
            </a:endParaRPr>
          </a:p>
        </p:txBody>
      </p:sp>
      <p:pic>
        <p:nvPicPr>
          <p:cNvPr id="27" name="Picture 26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6045" y="213995"/>
            <a:ext cx="1783080" cy="1407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359862" y="372772"/>
            <a:ext cx="11472276" cy="135421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67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 </a:t>
            </a:r>
            <a:r>
              <a:rPr lang="vi-VN" sz="4000" b="1" spc="67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Thảo luận cặp đôi (7 phút). Hoàn thành bài tập sau:</a:t>
            </a:r>
            <a:endParaRPr lang="en-US" sz="4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359862" y="1679056"/>
            <a:ext cx="11472276" cy="3815080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en-US" sz="4000" b="1" spc="67" dirty="0">
                <a:ln w="11430"/>
                <a:effectLst/>
                <a:latin typeface="+mj-lt"/>
              </a:rPr>
              <a:t>  </a:t>
            </a:r>
            <a:r>
              <a:rPr lang="vi-VN" sz="4000" b="1" spc="67" dirty="0">
                <a:ln w="11430"/>
                <a:effectLst/>
                <a:latin typeface="+mj-lt"/>
              </a:rPr>
              <a:t>Bài tập: Khí carbon oxide khử copper (II) oxide ở nhiệt độ cao theo sơ đồ phản ứng sau:</a:t>
            </a:r>
            <a:endParaRPr lang="vi-VN" sz="4000" b="1" spc="67" dirty="0">
              <a:ln w="11430"/>
              <a:effectLst/>
              <a:latin typeface="+mj-lt"/>
            </a:endParaRPr>
          </a:p>
          <a:p>
            <a:r>
              <a:rPr lang="vi-VN" sz="4000" b="1" spc="67" dirty="0">
                <a:ln w="11430"/>
                <a:effectLst/>
                <a:latin typeface="+mj-lt"/>
              </a:rPr>
              <a:t>     CO  +  CuO             Cu  +  CO</a:t>
            </a:r>
            <a:r>
              <a:rPr lang="vi-VN" sz="2000" b="1" spc="67" dirty="0">
                <a:ln w="11430"/>
                <a:effectLst/>
                <a:latin typeface="+mj-lt"/>
              </a:rPr>
              <a:t>2</a:t>
            </a:r>
            <a:r>
              <a:rPr lang="vi-VN" sz="4000" b="1" spc="67" dirty="0">
                <a:ln w="11430"/>
                <a:effectLst/>
                <a:latin typeface="+mj-lt"/>
              </a:rPr>
              <a:t> </a:t>
            </a:r>
            <a:endParaRPr lang="vi-VN" sz="4000" b="1" spc="67" dirty="0">
              <a:ln w="11430"/>
              <a:effectLst/>
              <a:latin typeface="+mj-lt"/>
            </a:endParaRPr>
          </a:p>
          <a:p>
            <a:pPr algn="just"/>
            <a:r>
              <a:rPr lang="vi-VN" sz="4000" b="1" spc="67" dirty="0">
                <a:ln w="11430"/>
                <a:effectLst/>
                <a:latin typeface="+mj-lt"/>
              </a:rPr>
              <a:t>  Hãy tính thể tích khí CO cần dùng, sau khi phản ứng thu </a:t>
            </a:r>
            <a:r>
              <a:rPr lang="vi-VN" sz="4000" b="1" spc="67">
                <a:ln w="11430"/>
                <a:effectLst/>
                <a:latin typeface="+mj-lt"/>
              </a:rPr>
              <a:t>được </a:t>
            </a:r>
            <a:r>
              <a:rPr lang="en-US" sz="4000" b="1" spc="67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8,8</a:t>
            </a:r>
            <a:r>
              <a:rPr lang="vi-VN" sz="4000" b="1" spc="67" smtClean="0">
                <a:ln w="1143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spc="67" dirty="0">
                <a:ln w="1143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4000" b="1" spc="67" dirty="0">
                <a:ln w="11430"/>
                <a:effectLst/>
                <a:latin typeface="+mj-lt"/>
              </a:rPr>
              <a:t>hí CO</a:t>
            </a:r>
            <a:r>
              <a:rPr lang="vi-VN" sz="2000" b="1" spc="67" dirty="0">
                <a:ln w="11430"/>
                <a:effectLst/>
                <a:latin typeface="+mj-lt"/>
              </a:rPr>
              <a:t>2</a:t>
            </a:r>
            <a:r>
              <a:rPr lang="vi-VN" sz="4000" b="1" spc="67" dirty="0">
                <a:ln w="11430"/>
                <a:effectLst/>
                <a:latin typeface="+mj-lt"/>
              </a:rPr>
              <a:t>. Biết rằng các thể tích khí đều đo </a:t>
            </a:r>
            <a:r>
              <a:rPr lang="vi-VN" sz="4000" b="1" spc="67">
                <a:ln w="11430"/>
                <a:effectLst/>
                <a:latin typeface="+mj-lt"/>
              </a:rPr>
              <a:t>ở </a:t>
            </a:r>
            <a:r>
              <a:rPr lang="vi-VN" sz="4000" b="1" spc="67" smtClean="0">
                <a:ln w="11430"/>
                <a:effectLst/>
                <a:latin typeface="+mj-lt"/>
              </a:rPr>
              <a:t>đktc</a:t>
            </a:r>
            <a:r>
              <a:rPr lang="vi-VN" sz="4000" b="1" spc="67" dirty="0">
                <a:ln w="11430"/>
                <a:effectLst/>
                <a:latin typeface="+mj-lt"/>
              </a:rPr>
              <a:t>.  </a:t>
            </a:r>
            <a:endParaRPr lang="en-US" sz="4000" dirty="0">
              <a:effectLst/>
              <a:latin typeface="+mj-lt"/>
            </a:endParaRPr>
          </a:p>
        </p:txBody>
      </p:sp>
      <p:sp>
        <p:nvSpPr>
          <p:cNvPr id="4" name="Rectangle 3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4465319" y="2839285"/>
            <a:ext cx="37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</a:rPr>
              <a:t>t</a:t>
            </a:r>
            <a:endParaRPr lang="en-US" sz="2800" dirty="0"/>
          </a:p>
        </p:txBody>
      </p:sp>
      <p:cxnSp>
        <p:nvCxnSpPr>
          <p:cNvPr id="6" name="Straight Arrow Connector 5" descr="OPL20U25GSXzBJYl68kk8uQGfFKzs7yb1M4KJWUiLk6ZEvGF+qCIPSnY57AbBFCvTW2023.17.86+K4lPs7H94VUqPe2XwIsfPRnrXQE//QTEXxb8/8N4CNc6FpgZahzpTjFhMzSA7T/nHJa11DE8Ng2TP3iAmRczFlmslSuUNOgUeb6yRvs0="/>
          <p:cNvCxnSpPr/>
          <p:nvPr/>
        </p:nvCxnSpPr>
        <p:spPr>
          <a:xfrm>
            <a:off x="4032068" y="3304903"/>
            <a:ext cx="12453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4544785" y="2756553"/>
            <a:ext cx="3788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</a:rPr>
              <a:t>o</a:t>
            </a:r>
            <a:endParaRPr lang="en-US" sz="2000" dirty="0"/>
          </a:p>
        </p:txBody>
      </p:sp>
      <p:pic>
        <p:nvPicPr>
          <p:cNvPr id="5" name="Rainbow Timer 7 Minute 🌈" descr="OPL20U25GSXzBJYl68kk8uQGfFKzs7yb1M4KJWUiLk6ZEvGF+qCIPSnY57AbBFCvTW2023.17.86+K4lPs7H94VUqPe2XwIsfPRnrXQE//QTEXxb8/8N4CNc6FpgZahzpTjFhMzSA7T/nHJa11DE8Ng2TP3iAmRczFlmslSuUNOgUeb6yRvs0=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077325" y="4940935"/>
            <a:ext cx="2754630" cy="1700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3297382" y="127732"/>
            <a:ext cx="5791200" cy="73866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000" b="1" spc="67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Phân tích bài toán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535709" y="1570182"/>
            <a:ext cx="10410964" cy="74789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67" normalizeH="0" baseline="0" noProof="0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</a:t>
            </a:r>
            <a:r>
              <a:rPr kumimoji="0" lang="en-US" sz="4000" b="1" i="0" u="none" strike="noStrike" kern="1200" cap="none" spc="67" normalizeH="0" baseline="0" noProof="0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PTHH</a:t>
            </a:r>
            <a:r>
              <a:rPr kumimoji="0" lang="vi-VN" sz="4000" b="1" i="0" u="none" strike="noStrike" kern="1200" cap="none" spc="67" normalizeH="0" baseline="0" noProof="0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67" normalizeH="0" baseline="0" noProof="0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67" normalizeH="0" baseline="0" noProof="0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vi-VN" sz="4000" b="1" i="0" u="none" strike="noStrike" kern="1200" cap="none" spc="67" normalizeH="0" baseline="0" noProof="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  +  CuO             Cu  +  CO</a:t>
            </a:r>
            <a:r>
              <a:rPr kumimoji="0" lang="vi-VN" sz="2000" b="1" i="0" u="none" strike="noStrike" kern="1200" cap="none" spc="67" normalizeH="0" baseline="0" noProof="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vi-VN" sz="4000" b="1" i="0" u="none" strike="noStrike" kern="1200" cap="none" spc="67" normalizeH="0" baseline="0" noProof="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vi-VN" sz="4000" b="1" i="0" u="none" strike="noStrike" kern="1200" cap="none" spc="67" normalizeH="0" baseline="0" noProof="0" dirty="0">
              <a:ln w="11430"/>
              <a:solidFill>
                <a:prstClr val="black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cxnSp>
        <p:nvCxnSpPr>
          <p:cNvPr id="4" name="Straight Arrow Connector 3" descr="OPL20U25GSXzBJYl68kk8uQGfFKzs7yb1M4KJWUiLk6ZEvGF+qCIPSnY57AbBFCvTW2023.17.86+K4lPs7H94VUqPe2XwIsfPRnrXQE//QTEXxb8/8N4CNc6FpgZahzpTjFhMzSA7T/nHJa11DE8Ng2TP3iAmRczFlmslSuUNOgUeb6yRvs0="/>
          <p:cNvCxnSpPr/>
          <p:nvPr/>
        </p:nvCxnSpPr>
        <p:spPr>
          <a:xfrm>
            <a:off x="6831027" y="1964358"/>
            <a:ext cx="12453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7309958" y="1537638"/>
            <a:ext cx="37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7367937" y="1466524"/>
            <a:ext cx="3788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2632364" y="2253382"/>
            <a:ext cx="3251200" cy="73866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000" b="1" spc="67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4000" b="1" spc="67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67" normalizeH="0" baseline="0" noProof="0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vi-VN" sz="4000" b="1" spc="67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4000" b="1" spc="67" baseline="-25000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vi-VN" sz="4000" b="1" spc="67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=?                                     </a:t>
            </a:r>
            <a:r>
              <a:rPr kumimoji="0" lang="vi-VN" sz="4000" b="1" i="0" u="none" strike="noStrike" kern="1200" cap="none" spc="67" normalizeH="0" baseline="0" noProof="0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7" name="Picture 26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34064" y="143317"/>
            <a:ext cx="1783080" cy="1407160"/>
          </a:xfrm>
          <a:prstGeom prst="rect">
            <a:avLst/>
          </a:prstGeom>
        </p:spPr>
      </p:pic>
      <p:graphicFrame>
        <p:nvGraphicFramePr>
          <p:cNvPr id="17" name="Object 2"/>
          <p:cNvGraphicFramePr/>
          <p:nvPr/>
        </p:nvGraphicFramePr>
        <p:xfrm>
          <a:off x="8480777" y="3946011"/>
          <a:ext cx="3492500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Equation" r:id="rId2" imgW="50596800" imgH="15240000" progId="Equation.DSMT4">
                  <p:embed/>
                </p:oleObj>
              </mc:Choice>
              <mc:Fallback>
                <p:oleObj name="Equation" r:id="rId2" imgW="50596800" imgH="15240000" progId="Equation.DSMT4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0777" y="3946011"/>
                        <a:ext cx="3492500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8601427" y="2253382"/>
            <a:ext cx="3251200" cy="73866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000" b="1" spc="67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4000" b="1" spc="67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   </a:t>
            </a:r>
            <a:r>
              <a:rPr lang="vi-VN" sz="4000" b="1" spc="67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m = 8,8 g</a:t>
            </a:r>
            <a:r>
              <a:rPr lang="vi-VN" sz="4000" b="1" spc="67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kumimoji="0" lang="vi-VN" sz="4000" b="1" i="0" u="none" strike="noStrike" kern="1200" cap="none" spc="67" normalizeH="0" baseline="0" noProof="0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3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1477818" y="3021867"/>
            <a:ext cx="5218546" cy="73866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000" b="1" spc="67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4000" b="1" spc="67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67" normalizeH="0" baseline="0" noProof="0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vi-VN" sz="4000" b="1" spc="67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4000" b="1" spc="67" baseline="-25000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vi-VN" sz="4000" b="1" spc="67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spc="67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4000" b="1" spc="67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sz="4000" b="1" spc="67" baseline="-25000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4000" b="1" spc="67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24,79</a:t>
            </a:r>
            <a:r>
              <a:rPr lang="vi-VN" sz="4000" b="1" spc="67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kumimoji="0" lang="vi-VN" sz="4000" b="1" i="0" u="none" strike="noStrike" kern="1200" cap="none" spc="67" normalizeH="0" baseline="0" noProof="0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2941782" y="4350636"/>
            <a:ext cx="3251200" cy="73866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000" b="1" spc="67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4000" b="1" spc="67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67" normalizeH="0" baseline="0" noProof="0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4000" b="1" spc="67" noProof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b="1" spc="67" baseline="-25000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vi-VN" sz="4000" b="1" spc="67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spc="67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=?                                     </a:t>
            </a:r>
            <a:r>
              <a:rPr kumimoji="0" lang="vi-VN" sz="4000" b="1" i="0" u="none" strike="noStrike" kern="1200" cap="none" spc="67" normalizeH="0" baseline="0" noProof="0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5197664" y="127732"/>
            <a:ext cx="3015516" cy="73866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4000" b="1" spc="67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Bài giải:</a:t>
            </a:r>
            <a:endParaRPr lang="en-US" sz="4000" dirty="0">
              <a:latin typeface="+mj-lt"/>
            </a:endParaRPr>
          </a:p>
        </p:txBody>
      </p:sp>
      <p:sp>
        <p:nvSpPr>
          <p:cNvPr id="3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535709" y="1570182"/>
            <a:ext cx="10410964" cy="74789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4000" b="1" spc="67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B2</a:t>
            </a:r>
            <a:r>
              <a:rPr lang="vi-VN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:    </a:t>
            </a:r>
            <a:r>
              <a:rPr lang="en-US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PTHH</a:t>
            </a:r>
            <a:r>
              <a:rPr lang="vi-VN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vi-VN" sz="4000" b="1" spc="67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CO  +  CuO             Cu  +  CO</a:t>
            </a:r>
            <a:r>
              <a:rPr lang="vi-VN" sz="2000" b="1" spc="67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2</a:t>
            </a:r>
            <a:r>
              <a:rPr lang="vi-VN" sz="4000" b="1" spc="67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endParaRPr lang="vi-VN" sz="4000" b="1" spc="67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  <p:cxnSp>
        <p:nvCxnSpPr>
          <p:cNvPr id="4" name="Straight Arrow Connector 3" descr="OPL20U25GSXzBJYl68kk8uQGfFKzs7yb1M4KJWUiLk6ZEvGF+qCIPSnY57AbBFCvTW2023.17.86+K4lPs7H94VUqPe2XwIsfPRnrXQE//QTEXxb8/8N4CNc6FpgZahzpTjFhMzSA7T/nHJa11DE8Ng2TP3iAmRczFlmslSuUNOgUeb6yRvs0="/>
          <p:cNvCxnSpPr/>
          <p:nvPr/>
        </p:nvCxnSpPr>
        <p:spPr>
          <a:xfrm>
            <a:off x="6831027" y="1964358"/>
            <a:ext cx="12453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7309958" y="1537638"/>
            <a:ext cx="37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</a:rPr>
              <a:t>t</a:t>
            </a:r>
            <a:endParaRPr lang="en-US" sz="2800" dirty="0"/>
          </a:p>
        </p:txBody>
      </p:sp>
      <p:sp>
        <p:nvSpPr>
          <p:cNvPr id="7" name="Rectangle 6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7367937" y="1466524"/>
            <a:ext cx="3788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</a:rPr>
              <a:t>o</a:t>
            </a:r>
            <a:endParaRPr lang="en-US" sz="2000" dirty="0"/>
          </a:p>
        </p:txBody>
      </p:sp>
      <p:sp>
        <p:nvSpPr>
          <p:cNvPr id="8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517906" y="2224976"/>
            <a:ext cx="11472276" cy="73866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4000" b="1" spc="67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B3</a:t>
            </a:r>
            <a:r>
              <a:rPr lang="vi-VN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: Theo PT:</a:t>
            </a:r>
            <a:r>
              <a:rPr lang="en-US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 </a:t>
            </a:r>
            <a:r>
              <a:rPr lang="vi-VN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1                                  </a:t>
            </a:r>
            <a:r>
              <a:rPr lang="en-US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   </a:t>
            </a:r>
            <a:r>
              <a:rPr lang="vi-VN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    </a:t>
            </a:r>
            <a:r>
              <a:rPr lang="vi-VN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1 </a:t>
            </a:r>
            <a:r>
              <a:rPr lang="en-US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(</a:t>
            </a:r>
            <a:r>
              <a:rPr lang="vi-VN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mol</a:t>
            </a:r>
            <a:r>
              <a:rPr lang="en-US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)</a:t>
            </a:r>
            <a:r>
              <a:rPr lang="vi-VN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endParaRPr lang="en-US" sz="4000" dirty="0">
              <a:latin typeface="+mj-lt"/>
            </a:endParaRPr>
          </a:p>
        </p:txBody>
      </p:sp>
      <p:sp>
        <p:nvSpPr>
          <p:cNvPr id="9" name="Rectangle 8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554182" y="2983345"/>
            <a:ext cx="8829963" cy="73866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    Theo ĐB:   0,2</a:t>
            </a:r>
            <a:endParaRPr lang="en-US" sz="4000" dirty="0">
              <a:latin typeface="+mj-lt"/>
            </a:endParaRPr>
          </a:p>
        </p:txBody>
      </p:sp>
      <p:cxnSp>
        <p:nvCxnSpPr>
          <p:cNvPr id="10" name="Straight Arrow Connector 9" descr="OPL20U25GSXzBJYl68kk8uQGfFKzs7yb1M4KJWUiLk6ZEvGF+qCIPSnY57AbBFCvTW2023.17.86+K4lPs7H94VUqPe2XwIsfPRnrXQE//QTEXxb8/8N4CNc6FpgZahzpTjFhMzSA7T/nHJa11DE8Ng2TP3iAmRczFlmslSuUNOgUeb6yRvs0="/>
          <p:cNvCxnSpPr/>
          <p:nvPr/>
        </p:nvCxnSpPr>
        <p:spPr>
          <a:xfrm flipH="1">
            <a:off x="5566472" y="3310603"/>
            <a:ext cx="3592286" cy="130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517906" y="3715723"/>
            <a:ext cx="10510312" cy="135421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4000" b="1" spc="67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B4</a:t>
            </a:r>
            <a:r>
              <a:rPr lang="vi-VN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: Ở đktc, thể tích khí CO cần dùng là:</a:t>
            </a:r>
            <a:endParaRPr lang="vi-VN" sz="4000" b="1" spc="67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  <a:p>
            <a:r>
              <a:rPr lang="vi-VN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    V</a:t>
            </a:r>
            <a:r>
              <a:rPr lang="vi-VN" sz="24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CO</a:t>
            </a:r>
            <a:r>
              <a:rPr lang="vi-VN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vi-VN" sz="4000" b="1" spc="67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= n.24,79 = 0,2.24,79 = 4,958 (L)  </a:t>
            </a:r>
            <a:endParaRPr lang="en-US" sz="4000" dirty="0">
              <a:latin typeface="+mj-lt"/>
            </a:endParaRPr>
          </a:p>
        </p:txBody>
      </p:sp>
      <p:pic>
        <p:nvPicPr>
          <p:cNvPr id="27" name="Picture 26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34064" y="143317"/>
            <a:ext cx="1783080" cy="1407160"/>
          </a:xfrm>
          <a:prstGeom prst="rect">
            <a:avLst/>
          </a:prstGeom>
        </p:spPr>
      </p:pic>
      <p:sp>
        <p:nvSpPr>
          <p:cNvPr id="14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517906" y="750112"/>
            <a:ext cx="10428767" cy="73866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4000" b="1" spc="67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B1</a:t>
            </a:r>
            <a:r>
              <a:rPr lang="vi-VN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: </a:t>
            </a:r>
            <a:r>
              <a:rPr lang="en-US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mol của 8,8 gam CO</a:t>
            </a:r>
            <a:r>
              <a:rPr lang="en-US" sz="4000" b="1" spc="67" baseline="-2500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là</a:t>
            </a:r>
            <a:r>
              <a:rPr lang="en-US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:  </a:t>
            </a:r>
            <a:endParaRPr lang="en-US" sz="4000" dirty="0">
              <a:latin typeface="+mj-lt"/>
            </a:endParaRPr>
          </a:p>
        </p:txBody>
      </p:sp>
      <p:graphicFrame>
        <p:nvGraphicFramePr>
          <p:cNvPr id="17" name="Object 2"/>
          <p:cNvGraphicFramePr/>
          <p:nvPr/>
        </p:nvGraphicFramePr>
        <p:xfrm>
          <a:off x="7688781" y="652662"/>
          <a:ext cx="3492500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Equation" r:id="rId2" imgW="50596800" imgH="15240000" progId="Equation.DSMT4">
                  <p:embed/>
                </p:oleObj>
              </mc:Choice>
              <mc:Fallback>
                <p:oleObj name="Equation" r:id="rId2" imgW="50596800" imgH="15240000" progId="Equation.DSMT4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8781" y="652662"/>
                        <a:ext cx="3492500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9707418" y="3127758"/>
            <a:ext cx="2179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spc="67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0,2</a:t>
            </a:r>
            <a:r>
              <a:rPr lang="en-US" sz="4000" b="1" spc="67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 Light" panose="020F0302020204030204"/>
              </a:rPr>
              <a:t> (</a:t>
            </a:r>
            <a:r>
              <a:rPr lang="vi-VN" sz="4000" b="1" spc="67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mol</a:t>
            </a:r>
            <a:r>
              <a:rPr lang="en-US" sz="4000" b="1" spc="67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 Light" panose="020F0302020204030204"/>
              </a:rPr>
              <a:t>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1" grpId="0"/>
      <p:bldP spid="14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1704109" y="127732"/>
            <a:ext cx="9065491" cy="73866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000" b="1" spc="67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Các bước làm bài tập tính theo PTHH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pic>
        <p:nvPicPr>
          <p:cNvPr id="27" name="Picture 26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69600" y="0"/>
            <a:ext cx="1783080" cy="1407160"/>
          </a:xfrm>
          <a:prstGeom prst="rect">
            <a:avLst/>
          </a:prstGeom>
        </p:spPr>
      </p:pic>
      <p:graphicFrame>
        <p:nvGraphicFramePr>
          <p:cNvPr id="29" name="Content Placeholder 4"/>
          <p:cNvGraphicFramePr/>
          <p:nvPr/>
        </p:nvGraphicFramePr>
        <p:xfrm>
          <a:off x="1704109" y="1110671"/>
          <a:ext cx="8353538" cy="4615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537753" y="406552"/>
            <a:ext cx="4332515" cy="413294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6353253" y="406552"/>
            <a:ext cx="4126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tập</a:t>
            </a:r>
            <a:endParaRPr lang="en-US" sz="60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60" y="1975507"/>
            <a:ext cx="6350000" cy="381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8436" y="4238833"/>
            <a:ext cx="1510376" cy="1530336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8805" y="837627"/>
            <a:ext cx="1726301" cy="1726301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366" y="2287953"/>
            <a:ext cx="2311323" cy="1867192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453" y="4576055"/>
            <a:ext cx="1272654" cy="1193114"/>
          </a:xfrm>
          <a:prstGeom prst="rect">
            <a:avLst/>
          </a:prstGeom>
        </p:spPr>
      </p:pic>
      <p:sp>
        <p:nvSpPr>
          <p:cNvPr id="9" name="TextBox 8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2598279" y="2287954"/>
            <a:ext cx="749790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vi-VN" sz="10350" b="1" dirty="0">
                <a:solidFill>
                  <a:srgbClr val="FF0000"/>
                </a:solidFill>
                <a:latin typeface="Cambria" panose="02040503050406030204" pitchFamily="18" charset="0"/>
              </a:rPr>
              <a:t>H</a:t>
            </a:r>
            <a:r>
              <a:rPr lang="en-US" sz="1035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vi-VN" sz="10350" b="1" dirty="0">
                <a:solidFill>
                  <a:srgbClr val="00B050"/>
                </a:solidFill>
                <a:latin typeface="Cambria" panose="02040503050406030204" pitchFamily="18" charset="0"/>
              </a:rPr>
              <a:t>     M</a:t>
            </a:r>
            <a:r>
              <a:rPr lang="vi-VN" sz="10350" b="1" dirty="0">
                <a:solidFill>
                  <a:schemeClr val="accent6"/>
                </a:solidFill>
                <a:latin typeface="Cambria" panose="02040503050406030204" pitchFamily="18" charset="0"/>
              </a:rPr>
              <a:t>S</a:t>
            </a:r>
            <a:r>
              <a:rPr lang="vi-VN" sz="10350" b="1" dirty="0">
                <a:solidFill>
                  <a:srgbClr val="0070C0"/>
                </a:solidFill>
                <a:latin typeface="Cambria" panose="02040503050406030204" pitchFamily="18" charset="0"/>
              </a:rPr>
              <a:t>T</a:t>
            </a:r>
            <a:r>
              <a:rPr lang="vi-VN" sz="10350" b="1" dirty="0">
                <a:solidFill>
                  <a:srgbClr val="FF00FF"/>
                </a:solidFill>
                <a:latin typeface="Cambria" panose="02040503050406030204" pitchFamily="18" charset="0"/>
              </a:rPr>
              <a:t>E</a:t>
            </a:r>
            <a:r>
              <a:rPr lang="vi-VN" sz="1035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mbria" panose="02040503050406030204" pitchFamily="18" charset="0"/>
              </a:rPr>
              <a:t>R</a:t>
            </a:r>
            <a:endParaRPr lang="en-US" sz="10350" b="1" dirty="0">
              <a:solidFill>
                <a:srgbClr val="44546A">
                  <a:lumMod val="60000"/>
                  <a:lumOff val="40000"/>
                </a:srgb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1790251" y="1189466"/>
            <a:ext cx="35872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vi-VN" sz="4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4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vi-VN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vi-VN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4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1" descr="OPL20U25GSXzBJYl68kk8uQGfFKzs7yb1M4KJWUiLk6ZEvGF+qCIPSnY57AbBFCvTW2023.17.86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10800" y="-476825"/>
            <a:ext cx="457200" cy="457200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817" y="4372327"/>
            <a:ext cx="1470227" cy="1470227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8585809" y="4185464"/>
            <a:ext cx="1510376" cy="1530336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500" y="4537260"/>
            <a:ext cx="1272654" cy="1193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7267" y="837626"/>
            <a:ext cx="1073989" cy="1088183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3744" y="914430"/>
            <a:ext cx="1272654" cy="1193114"/>
          </a:xfrm>
          <a:prstGeom prst="rect">
            <a:avLst/>
          </a:prstGeom>
        </p:spPr>
      </p:pic>
      <p:sp>
        <p:nvSpPr>
          <p:cNvPr id="10" name="TextBox 9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4580645" y="1217186"/>
            <a:ext cx="35872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vi-VN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LUẬT CHƠI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</a:endParaRPr>
          </a:p>
        </p:txBody>
      </p:sp>
      <p:sp>
        <p:nvSpPr>
          <p:cNvPr id="2" name="TextBox 1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1219200" y="2442500"/>
            <a:ext cx="10134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630" indent="-214630" defTabSz="685800">
              <a:lnSpc>
                <a:spcPct val="150000"/>
              </a:lnSpc>
              <a:buFontTx/>
              <a:buChar char="-"/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</a:rPr>
              <a:t>Có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600" dirty="0">
                <a:solidFill>
                  <a:prstClr val="black"/>
                </a:solidFill>
                <a:latin typeface="+mj-lt"/>
              </a:rPr>
              <a:t> Hamster tương ứng với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600" dirty="0">
                <a:solidFill>
                  <a:prstClr val="black"/>
                </a:solidFill>
                <a:latin typeface="+mj-lt"/>
              </a:rPr>
              <a:t> câu hỏi trắc nghiệm.</a:t>
            </a:r>
            <a:endParaRPr lang="vi-VN" sz="3600" dirty="0">
              <a:solidFill>
                <a:prstClr val="black"/>
              </a:solidFill>
              <a:latin typeface="+mj-lt"/>
            </a:endParaRPr>
          </a:p>
          <a:p>
            <a:pPr marL="214630" indent="-214630" defTabSz="685800">
              <a:lnSpc>
                <a:spcPct val="150000"/>
              </a:lnSpc>
              <a:buFontTx/>
              <a:buChar char="-"/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</a:rPr>
              <a:t>Nhiệm vụ của người chơi là trả lời các câu hỏi để giúp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dirty="0">
                <a:solidFill>
                  <a:prstClr val="black"/>
                </a:solidFill>
                <a:latin typeface="+mj-lt"/>
              </a:rPr>
              <a:t>amster tìm ra vị trí của đáp án đúng.</a:t>
            </a:r>
            <a:endParaRPr lang="vi-VN" sz="36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12" name="1" descr="OPL20U25GSXzBJYl68kk8uQGfFKzs7yb1M4KJWUiLk6ZEvGF+qCIPSnY57AbBFCvTW2023.17.86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0800" y="-476825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41" y="960342"/>
            <a:ext cx="5024344" cy="4947328"/>
          </a:xfrm>
          <a:prstGeom prst="rect">
            <a:avLst/>
          </a:prstGeom>
        </p:spPr>
      </p:pic>
      <p:pic>
        <p:nvPicPr>
          <p:cNvPr id="23" name="Picture 22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167" y="3092860"/>
            <a:ext cx="448592" cy="668066"/>
          </a:xfrm>
          <a:prstGeom prst="rect">
            <a:avLst/>
          </a:prstGeom>
        </p:spPr>
      </p:pic>
      <p:sp>
        <p:nvSpPr>
          <p:cNvPr id="12" name="Flowchart: Stored Data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 rot="5400000">
            <a:off x="3567360" y="1411283"/>
            <a:ext cx="1043690" cy="844566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6" name="Flowchart: Stored Data 15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 rot="10800000">
            <a:off x="5150010" y="3018583"/>
            <a:ext cx="1060917" cy="830852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7" name="Flowchart: Stored Data 16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 rot="16200000">
            <a:off x="3567361" y="4617031"/>
            <a:ext cx="1043690" cy="844566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8" name="Flowchart: Stored Data 17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1977155" y="3018583"/>
            <a:ext cx="1060917" cy="830852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24" name="Rectangle 23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3860173" y="1498081"/>
            <a:ext cx="4516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 rot="2700000">
            <a:off x="5114892" y="2048922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5460099" y="3098523"/>
            <a:ext cx="4305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3860174" y="4703829"/>
            <a:ext cx="4516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76825" y="3098524"/>
            <a:ext cx="4516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51" y="2720712"/>
            <a:ext cx="1450135" cy="1426588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6634785" y="1043358"/>
            <a:ext cx="5288750" cy="1442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defRPr/>
            </a:pPr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Câu 1: 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PTHH sau:</a:t>
            </a:r>
            <a:endParaRPr lang="vi-VN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>
              <a:defRPr/>
            </a:pP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 + 2HCl          FeCl</a:t>
            </a:r>
            <a:r>
              <a:rPr lang="vi-V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 H</a:t>
            </a:r>
            <a:r>
              <a:rPr lang="vi-V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>
              <a:defRPr/>
            </a:pP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Để điều chế 0,1 mol FeCl</a:t>
            </a:r>
            <a:r>
              <a:rPr lang="vi-V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cần bao nhiêu mol Fe?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280621" y="3020263"/>
            <a:ext cx="2359768" cy="38589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 algn="ctr" defTabSz="685800">
              <a:lnSpc>
                <a:spcPct val="107000"/>
              </a:lnSpc>
              <a:spcAft>
                <a:spcPts val="600"/>
              </a:spcAft>
              <a:buFont typeface="+mj-lt"/>
              <a:buAutoNum type="alphaUcPeriod"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0,1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mol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prstClr val="white"/>
              </a:solidFill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280621" y="3590865"/>
            <a:ext cx="2359768" cy="38589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B. 2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280621" y="4147300"/>
            <a:ext cx="2359768" cy="38589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C. 1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7288882" y="4703735"/>
            <a:ext cx="2351507" cy="38589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latin typeface="Times New Roman" panose="02020603050405020304" pitchFamily="18" charset="0"/>
              </a:rPr>
              <a:t>0,2 </a:t>
            </a:r>
            <a:r>
              <a:rPr lang="en-US" sz="2800" dirty="0" err="1">
                <a:latin typeface="Times New Roman" panose="02020603050405020304" pitchFamily="18" charset="0"/>
              </a:rPr>
              <a:t>mol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8665205" y="1533792"/>
            <a:ext cx="613955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2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(6*min(max(ppt_w*ppt_h,.3),1)-7.4)/-.7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(6*min(max(ppt_w*ppt_h,.3),1)-7.4)/-.7*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(6*min(max(ppt_w*ppt_h,.3),1)-7.4)/-.7*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" fill="hold">
                                          <p:stCondLst>
                                            <p:cond delay="4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093 C 0.02148 0.0125 -0.08099 -0.02871 -0.07969 -0.00047 C -0.08073 0.09236 -0.01901 0.12893 0.00078 0.12199 C 0.01471 0.07777 0.0039 -0.175 0.00351 -0.26482 " pathEditMode="relative" rAng="0" ptsTypes="AAAA">
                                      <p:cBhvr>
                                        <p:cTn id="44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" y="-701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5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68" grpId="0" animBg="1"/>
      <p:bldP spid="69" grpId="0" animBg="1"/>
      <p:bldP spid="7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41" y="960342"/>
            <a:ext cx="4942760" cy="4947328"/>
          </a:xfrm>
          <a:prstGeom prst="rect">
            <a:avLst/>
          </a:prstGeom>
        </p:spPr>
      </p:pic>
      <p:pic>
        <p:nvPicPr>
          <p:cNvPr id="23" name="Picture 22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167" y="3092860"/>
            <a:ext cx="441308" cy="668066"/>
          </a:xfrm>
          <a:prstGeom prst="rect">
            <a:avLst/>
          </a:prstGeom>
        </p:spPr>
      </p:pic>
      <p:sp>
        <p:nvSpPr>
          <p:cNvPr id="12" name="Flowchart: Stored Data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 rot="5400000">
            <a:off x="3560503" y="1418140"/>
            <a:ext cx="1043690" cy="830852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dirty="0">
              <a:solidFill>
                <a:prstClr val="white"/>
              </a:solidFill>
            </a:endParaRPr>
          </a:p>
        </p:txBody>
      </p:sp>
      <p:sp>
        <p:nvSpPr>
          <p:cNvPr id="16" name="Flowchart: Stored Data 15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 rot="10800000">
            <a:off x="5150011" y="3018583"/>
            <a:ext cx="1043690" cy="830852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7" name="Flowchart: Stored Data 16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 rot="16200000">
            <a:off x="3560504" y="4623888"/>
            <a:ext cx="1043690" cy="830852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8" name="Flowchart: Stored Data 17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1977156" y="3018583"/>
            <a:ext cx="1043690" cy="830852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4" name="Rectangle 23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3781626" y="1498081"/>
            <a:ext cx="60144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 rot="2700000">
            <a:off x="5114892" y="1918117"/>
            <a:ext cx="18473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endParaRPr lang="en-US" sz="45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5387162" y="3098523"/>
            <a:ext cx="56938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3781627" y="4703829"/>
            <a:ext cx="60144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198278" y="3098524"/>
            <a:ext cx="60144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4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52" y="2720712"/>
            <a:ext cx="1426588" cy="1426588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6686308" y="1529785"/>
            <a:ext cx="5031075" cy="1442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defRPr/>
            </a:pPr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PTHH sau:</a:t>
            </a:r>
            <a:endParaRPr lang="vi-VN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>
              <a:defRPr/>
            </a:pP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 + 2HCl          FeCl</a:t>
            </a:r>
            <a:r>
              <a:rPr lang="vi-V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 H</a:t>
            </a:r>
            <a:r>
              <a:rPr lang="vi-V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>
              <a:defRPr/>
            </a:pP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Để điều chế 0,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mol 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cần bao nhiêu mol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>
              <a:defRPr/>
            </a:pP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131381" y="4793377"/>
            <a:ext cx="2147779" cy="38589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0,4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160957" y="3720152"/>
            <a:ext cx="2118203" cy="38589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B. 2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131381" y="4260393"/>
            <a:ext cx="2147779" cy="38589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C. 4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7182728" y="3126819"/>
            <a:ext cx="2096432" cy="38589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0,2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8665205" y="1781989"/>
            <a:ext cx="613955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2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(6*min(max(ppt_w*ppt_h,.3),1)-7.4)/-.7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(6*min(max(ppt_w*ppt_h,.3),1)-7.4)/-.7*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(6*min(max(ppt_w*ppt_h,.3),1)-7.4)/-.7*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" fill="hold">
                                          <p:stCondLst>
                                            <p:cond delay="4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7 C 0.02213 0.01273 0.09349 -0.19908 0.09505 -0.17084 C 0.09375 -0.07778 0.00325 0.19004 0.02304 0.1831 C -0.05886 -0.1 -0.16211 0.07384 -0.16211 -0.01574 " pathEditMode="relative" rAng="0" ptsTypes="AAAA">
                                      <p:cBhvr>
                                        <p:cTn id="44" dur="349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55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5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68" grpId="0" animBg="1"/>
      <p:bldP spid="69" grpId="0" animBg="1"/>
      <p:bldP spid="7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504364" y="1526046"/>
            <a:ext cx="11082130" cy="122927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thức tính thể tích (V) ở </a:t>
            </a:r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đk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1762353" y="4936393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= 24,79.n (L</a:t>
            </a:r>
            <a:r>
              <a:rPr lang="vi-VN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B" descr="OPL20U25GSXzBJYl68kk8uQGfFKzs7yb1M4KJWUiLk6ZEvGF+qCIPSnY57AbBFCvTW@21.2022.STT$5+K4lPs7H94VUqPe2XwIsfPRnrXQE//QTEXxb8/8N4CNc6FpgZahzpTjFhMzSA7T/nHJa11DE8Ng2TP3iAmRczFlmslSuUNOgUeb6yRvs0="/>
              <p:cNvSpPr/>
              <p:nvPr/>
            </p:nvSpPr>
            <p:spPr>
              <a:xfrm>
                <a:off x="1758951" y="3786369"/>
                <a:ext cx="4343398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914400"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:r>
                  <a:rPr lang="vi-VN" sz="32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 =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  <m:r>
                          <a:rPr lang="vi-VN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vi-VN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𝟕𝟗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(L</a:t>
                </a:r>
                <a:r>
                  <a:rPr lang="vi-VN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B" descr="OPL20U25GSXzBJYl68kk8uQGfFKzs7yb1M4KJWUiLk6ZEvGF+qCIPSnY57AbBFCvTW@21.2022.STT$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8951" y="3786369"/>
                <a:ext cx="4343398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1"/>
                <a:stretch>
                  <a:fillRect l="-292" t="-1661" r="-278" b="-1581"/>
                </a:stretch>
              </a:blip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" descr="OPL20U25GSXzBJYl68kk8uQGfFKzs7yb1M4KJWUiLk6ZEvGF+qCIPSnY57AbBFCvTW@21.2022.STT$5+K4lPs7H94VUqPe2XwIsfPRnrXQE//QTEXxb8/8N4CNc6FpgZahzpTjFhMzSA7T/nHJa11DE8Ng2TP3iAmRczFlmslSuUNOgUeb6yRvs0="/>
              <p:cNvSpPr/>
              <p:nvPr/>
            </p:nvSpPr>
            <p:spPr>
              <a:xfrm flipH="1">
                <a:off x="6262461" y="3771622"/>
                <a:ext cx="4339091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endPara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lvl="0"/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kumimoji="0" lang="en-US" sz="32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  <a:r>
                  <a:rPr lang="vi-VN" sz="32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 = 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num>
                      <m:den>
                        <m:r>
                          <a:rPr lang="vi-VN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  <m:r>
                          <a:rPr lang="vi-VN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vi-VN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𝟕𝟗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(L)</a:t>
                </a:r>
                <a:endPara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C" descr="OPL20U25GSXzBJYl68kk8uQGfFKzs7yb1M4KJWUiLk6ZEvGF+qCIPSnY57AbBFCvTW@21.2022.STT$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262461" y="3771622"/>
                <a:ext cx="4339091" cy="79466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2"/>
                <a:stretch>
                  <a:fillRect l="-295" t="-54063" r="-287" b="-54018"/>
                </a:stretch>
              </a:blip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D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 flipH="1">
            <a:off x="6284232" y="4936393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D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= </a:t>
            </a:r>
            <a:r>
              <a:rPr lang="vi-VN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,79.n 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</a:t>
            </a:r>
            <a:r>
              <a:rPr lang="vi-VN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9898154" y="21111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9898154" y="21111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9898154" y="21111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9898154" y="21111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9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9898154" y="21111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898154" y="21111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898154" y="21111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898154" y="21111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898154" y="21111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898154" y="21111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898154" y="21111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898154" y="21111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898154" y="21111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98154" y="21111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898154" y="21111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898154" y="21111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898154" y="21111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898154" y="21111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898154" y="21111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98154" y="21111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895773" y="21111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\frac{x}{3}"/>
          <p:cNvSpPr>
            <a:spLocks noChangeAspect="1" noChangeArrowheads="1"/>
          </p:cNvSpPr>
          <p:nvPr/>
        </p:nvSpPr>
        <p:spPr bwMode="auto">
          <a:xfrm>
            <a:off x="3382964" y="52389"/>
            <a:ext cx="161925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3" descr="\frac{y}{5}"/>
          <p:cNvSpPr>
            <a:spLocks noChangeAspect="1" noChangeArrowheads="1"/>
          </p:cNvSpPr>
          <p:nvPr/>
        </p:nvSpPr>
        <p:spPr bwMode="auto">
          <a:xfrm>
            <a:off x="3778250" y="52389"/>
            <a:ext cx="15240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2" descr="Kết quả hình ảnh cho home 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607" y="94577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4364" y="2953515"/>
            <a:ext cx="168093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41" y="960342"/>
            <a:ext cx="4942760" cy="4947328"/>
          </a:xfrm>
          <a:prstGeom prst="rect">
            <a:avLst/>
          </a:prstGeom>
        </p:spPr>
      </p:pic>
      <p:pic>
        <p:nvPicPr>
          <p:cNvPr id="23" name="Picture 22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167" y="3092860"/>
            <a:ext cx="441308" cy="668066"/>
          </a:xfrm>
          <a:prstGeom prst="rect">
            <a:avLst/>
          </a:prstGeom>
        </p:spPr>
      </p:pic>
      <p:sp>
        <p:nvSpPr>
          <p:cNvPr id="12" name="Flowchart: Stored Data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 rot="5400000">
            <a:off x="3560503" y="1418140"/>
            <a:ext cx="1043690" cy="830852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dirty="0">
              <a:solidFill>
                <a:prstClr val="white"/>
              </a:solidFill>
            </a:endParaRPr>
          </a:p>
        </p:txBody>
      </p:sp>
      <p:sp>
        <p:nvSpPr>
          <p:cNvPr id="16" name="Flowchart: Stored Data 15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 rot="10800000">
            <a:off x="5150011" y="3018583"/>
            <a:ext cx="1043690" cy="830852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9" name="Flowchart: Stored Data 18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2026062" y="3005050"/>
            <a:ext cx="1043690" cy="830852"/>
          </a:xfrm>
          <a:prstGeom prst="flowChartOnlineStorag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0" name="Flowchart: Stored Data 19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 rot="16200000">
            <a:off x="3559975" y="4518345"/>
            <a:ext cx="1043690" cy="830852"/>
          </a:xfrm>
          <a:prstGeom prst="flowChartOnlineStorag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4" name="Rectangle 23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3781626" y="1498081"/>
            <a:ext cx="60144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5387162" y="3098523"/>
            <a:ext cx="56938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2141128" y="3018583"/>
            <a:ext cx="60144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4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3780038" y="4627894"/>
            <a:ext cx="60144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500" b="1" dirty="0">
              <a:solidFill>
                <a:srgbClr val="FFC000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52" y="2720712"/>
            <a:ext cx="1426588" cy="1426588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6686308" y="993998"/>
            <a:ext cx="5277092" cy="1442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defRPr/>
            </a:pPr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PTHH sau:</a:t>
            </a:r>
            <a:endParaRPr lang="vi-VN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>
              <a:defRPr/>
            </a:pP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2H</a:t>
            </a:r>
            <a:r>
              <a:rPr lang="vi-V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vi-VN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>
              <a:defRPr/>
            </a:pP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Để điều chế 0,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mol 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bao nhiêu lít khí 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đkc?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215124" y="2805666"/>
            <a:ext cx="3039223" cy="61481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24,79 lít</a:t>
            </a:r>
            <a:r>
              <a:rPr lang="vi-VN" sz="3200" dirty="0">
                <a:latin typeface="Times New Roman" panose="02020603050405020304" pitchFamily="18" charset="0"/>
                <a:ea typeface="Segoe UI" panose="020B0502040204020203" pitchFamily="34" charset="0"/>
              </a:rPr>
              <a:t>.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220439" y="3594773"/>
            <a:ext cx="3046971" cy="61129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2,479 lít.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207376" y="4340181"/>
            <a:ext cx="3046971" cy="61129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C.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</a:rPr>
              <a:t>0,2479 lít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7197638" y="5107075"/>
            <a:ext cx="3056709" cy="61129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247,9 lít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939525" y="1498081"/>
            <a:ext cx="613955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057091" y="1133140"/>
            <a:ext cx="378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31113" y="1050406"/>
            <a:ext cx="378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2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(6*min(max(ppt_w*ppt_h,.3),1)-7.4)/-.7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(6*min(max(ppt_w*ppt_h,.3),1)-7.4)/-.7*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(6*min(max(ppt_w*ppt_h,.3),1)-7.4)/-.7*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47 C 0.01458 -0.0213 0.04336 -0.10255 0.06575 -0.08912 C 0.07955 -0.0801 0.0914 0.03935 0.06927 0.07129 C 0.047 0.10301 -0.03985 0.21041 -0.06745 0.10162 C -0.07982 0.08032 -0.07383 -0.0375 -0.04284 -0.08797 C -0.02683 -0.12176 0.01445 -0.11505 0.03919 -0.13056 C 0.06562 -0.125 0.08112 -0.01875 0.1026 0.00393 C 0.12396 0.02662 0.15898 -0.0044 0.16758 0.00532 " pathEditMode="relative" rAng="0" ptsTypes="AAAAAAAA">
                                      <p:cBhvr>
                                        <p:cTn id="44" dur="349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10800000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0800000">
                                      <p:cBhvr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0800000">
                                      <p:cBhvr>
                                        <p:cTn id="5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0800000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41" y="960342"/>
            <a:ext cx="4942760" cy="4947328"/>
          </a:xfrm>
          <a:prstGeom prst="rect">
            <a:avLst/>
          </a:prstGeom>
        </p:spPr>
      </p:pic>
      <p:pic>
        <p:nvPicPr>
          <p:cNvPr id="23" name="Picture 22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167" y="3092860"/>
            <a:ext cx="441308" cy="668066"/>
          </a:xfrm>
          <a:prstGeom prst="rect">
            <a:avLst/>
          </a:prstGeom>
        </p:spPr>
      </p:pic>
      <p:sp>
        <p:nvSpPr>
          <p:cNvPr id="12" name="Flowchart: Stored Data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 rot="5400000">
            <a:off x="3560503" y="1418140"/>
            <a:ext cx="1043690" cy="830852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dirty="0">
              <a:solidFill>
                <a:prstClr val="white"/>
              </a:solidFill>
            </a:endParaRPr>
          </a:p>
        </p:txBody>
      </p:sp>
      <p:sp>
        <p:nvSpPr>
          <p:cNvPr id="16" name="Flowchart: Stored Data 15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 rot="10800000">
            <a:off x="5150011" y="3018583"/>
            <a:ext cx="1043690" cy="830852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7" name="Flowchart: Stored Data 16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 rot="16200000">
            <a:off x="3560504" y="4623888"/>
            <a:ext cx="1043690" cy="830852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8" name="Flowchart: Stored Data 17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1977156" y="3018583"/>
            <a:ext cx="1043690" cy="830852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4" name="Rectangle 23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3781626" y="1498081"/>
            <a:ext cx="60144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4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5371134" y="3098523"/>
            <a:ext cx="60144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3797655" y="4703829"/>
            <a:ext cx="56938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2198278" y="3098524"/>
            <a:ext cx="60144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561" y="2723146"/>
            <a:ext cx="1426588" cy="1426588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6870492" y="1491771"/>
            <a:ext cx="5076420" cy="87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defRPr/>
            </a:pP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PTHH sau: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>
              <a:defRPr/>
            </a:pP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2H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2H</a:t>
            </a:r>
            <a:r>
              <a:rPr lang="vi-V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vi-VN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>
              <a:defRPr/>
            </a:pP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Để điều chế 0,2 mol 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cần bao nhiêu lít khí O</a:t>
            </a:r>
            <a:r>
              <a:rPr lang="vi-V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đkc?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>
              <a:defRPr/>
            </a:pP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384759" y="2663964"/>
            <a:ext cx="3005028" cy="6631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247,9 lít</a:t>
            </a:r>
            <a:r>
              <a:rPr lang="vi-VN" sz="2800" dirty="0">
                <a:latin typeface="Times New Roman" panose="02020603050405020304" pitchFamily="18" charset="0"/>
                <a:ea typeface="Segoe UI" panose="020B0502040204020203" pitchFamily="34" charset="0"/>
              </a:rPr>
              <a:t>.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366020" y="3505891"/>
            <a:ext cx="3023767" cy="65859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24,79 lít</a:t>
            </a:r>
            <a:r>
              <a:rPr lang="vi-VN" sz="2800" dirty="0">
                <a:latin typeface="Times New Roman" panose="02020603050405020304" pitchFamily="18" charset="0"/>
                <a:ea typeface="Segoe UI" panose="020B0502040204020203" pitchFamily="34" charset="0"/>
              </a:rPr>
              <a:t>.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366020" y="4343242"/>
            <a:ext cx="3005029" cy="66686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2,479 lít</a:t>
            </a:r>
            <a:r>
              <a:rPr lang="vi-VN" sz="2800" dirty="0">
                <a:latin typeface="Times New Roman" panose="02020603050405020304" pitchFamily="18" charset="0"/>
                <a:ea typeface="Segoe UI" panose="020B0502040204020203" pitchFamily="34" charset="0"/>
              </a:rPr>
              <a:t>.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7366020" y="5188860"/>
            <a:ext cx="3017521" cy="57035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0,2479 lít</a:t>
            </a:r>
            <a:r>
              <a:rPr lang="vi-VN" sz="2800" dirty="0">
                <a:latin typeface="Times New Roman" panose="02020603050405020304" pitchFamily="18" charset="0"/>
                <a:ea typeface="Segoe UI" panose="020B0502040204020203" pitchFamily="34" charset="0"/>
              </a:rPr>
              <a:t>.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8887273" y="1524207"/>
            <a:ext cx="613955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091924" y="1102658"/>
            <a:ext cx="378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17902" y="1185392"/>
            <a:ext cx="378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2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(6*min(max(ppt_w*ppt_h,.3),1)-7.4)/-.7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(6*min(max(ppt_w*ppt_h,.3),1)-7.4)/-.7*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(6*min(max(ppt_w*ppt_h,.3),1)-7.4)/-.7*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0.02213 0.01227 -0.02136 -0.20741 0.00104 -0.19422 C 0.00299 -0.2169 0.00351 -0.17037 0.00338 -0.1206 C 0.00338 -0.07084 -0.03477 -0.0132 -0.02852 0.01018 C -0.03347 0.06111 0.03437 0.01296 0.04804 0.00393 C 0.07057 -0.00949 0.12005 0.01782 0.14323 0.00463 " pathEditMode="relative" rAng="0" ptsTypes="AAAAAA">
                                      <p:cBhvr>
                                        <p:cTn id="44" dur="899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" y="-824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-10800000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5400000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Rot by="-5400000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5400000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41" y="960342"/>
            <a:ext cx="4942760" cy="4947328"/>
          </a:xfrm>
          <a:prstGeom prst="rect">
            <a:avLst/>
          </a:prstGeom>
        </p:spPr>
      </p:pic>
      <p:pic>
        <p:nvPicPr>
          <p:cNvPr id="23" name="Picture 22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6735">
            <a:off x="3861167" y="3092860"/>
            <a:ext cx="441308" cy="668066"/>
          </a:xfrm>
          <a:prstGeom prst="rect">
            <a:avLst/>
          </a:prstGeom>
        </p:spPr>
      </p:pic>
      <p:sp>
        <p:nvSpPr>
          <p:cNvPr id="19" name="Flowchart: Stored Data 18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 rot="2700000">
            <a:off x="2447226" y="1898251"/>
            <a:ext cx="1043690" cy="830852"/>
          </a:xfrm>
          <a:prstGeom prst="flowChartOnlineStorag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0" name="Flowchart: Stored Data 19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 rot="13500000">
            <a:off x="4675991" y="4144252"/>
            <a:ext cx="1043690" cy="830852"/>
          </a:xfrm>
          <a:prstGeom prst="flowChartOnlineStorag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1" name="Flowchart: Stored Data 20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 rot="18900000">
            <a:off x="2443963" y="4139217"/>
            <a:ext cx="1043690" cy="830852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2" name="Flowchart: Stored Data 2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 rot="8100000">
            <a:off x="4685410" y="1895105"/>
            <a:ext cx="1043690" cy="830852"/>
          </a:xfrm>
          <a:prstGeom prst="flowChartOnlineStorag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Rectangle 24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 rot="2700000">
            <a:off x="4906533" y="1918117"/>
            <a:ext cx="60144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5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 rot="2700000">
            <a:off x="2665085" y="4162229"/>
            <a:ext cx="60144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5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 rot="18900000">
            <a:off x="2684377" y="1921264"/>
            <a:ext cx="56938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 rot="18900000">
            <a:off x="4897114" y="4167264"/>
            <a:ext cx="60144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4500" b="1" dirty="0">
              <a:solidFill>
                <a:srgbClr val="FFC000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52" y="2720712"/>
            <a:ext cx="1426588" cy="1426588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6553202" y="1419492"/>
            <a:ext cx="5425438" cy="95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defRPr/>
            </a:pPr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PTHH sau:</a:t>
            </a:r>
            <a:endParaRPr lang="vi-VN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>
              <a:defRPr/>
            </a:pP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 + 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vi-V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MgS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 H</a:t>
            </a:r>
            <a:r>
              <a:rPr lang="vi-V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>
              <a:defRPr/>
            </a:pP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Sau phản ứng thu được 0,2 mol MgSO</a:t>
            </a:r>
            <a:r>
              <a:rPr lang="vi-V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thì số gam Mg tham gia phản ứng là: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260416" y="3213071"/>
            <a:ext cx="2766065" cy="53357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 gam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231547" y="4651306"/>
            <a:ext cx="2794934" cy="55190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 gam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7231547" y="5381140"/>
            <a:ext cx="2794934" cy="5335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 gam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231547" y="3927539"/>
            <a:ext cx="2794934" cy="55750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 gam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821958" y="1406640"/>
            <a:ext cx="613955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2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(6*min(max(ppt_w*ppt_h,.3),1)-7.4)/-.7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(6*min(max(ppt_w*ppt_h,.3),1)-7.4)/-.7*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(6*min(max(ppt_w*ppt_h,.3),1)-7.4)/-.7*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93 C 0.02161 0.01227 0.04817 -0.12639 0.0707 -0.1132 C 0.06888 -0.10926 0.00482 -0.02176 -0.01836 0.0169 C -0.04154 0.05578 -0.07071 0.11041 -0.06849 0.11967 C -0.07982 0.15162 -0.01198 0.08703 0.00221 0.07801 C 0.02461 0.06458 0.08984 0.19583 0.1125 0.18287 " pathEditMode="relative" rAng="0" ptsTypes="AAAAAA">
                                      <p:cBhvr>
                                        <p:cTn id="44" dur="349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" y="358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0800000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10800000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5400000">
                                      <p:cBhvr>
                                        <p:cTn id="5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10800000">
                                      <p:cBhvr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7" grpId="0" animBg="1"/>
      <p:bldP spid="69" grpId="0" animBg="1"/>
      <p:bldP spid="70" grpId="0" animBg="1"/>
      <p:bldP spid="7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582023" y="395474"/>
            <a:ext cx="42926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5268686" y="170517"/>
            <a:ext cx="599440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4265" dirty="0"/>
          </a:p>
        </p:txBody>
      </p:sp>
      <p:pic>
        <p:nvPicPr>
          <p:cNvPr id="4" name="Hình ảnh 3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782" y="1530311"/>
            <a:ext cx="3093627" cy="2979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783228" y="889635"/>
            <a:ext cx="1117409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+mj-lt"/>
              </a:rPr>
              <a:t>Hoạt động cá nhân: </a:t>
            </a:r>
            <a:r>
              <a:rPr lang="vi-VN" sz="3600" dirty="0">
                <a:solidFill>
                  <a:srgbClr val="0000FF"/>
                </a:solidFill>
                <a:latin typeface="+mj-lt"/>
              </a:rPr>
              <a:t>trong 2 phút trả lời câu hỏi sau:</a:t>
            </a:r>
            <a:endParaRPr lang="en-US" sz="36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" name="TextBox 2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522605" y="1733731"/>
            <a:ext cx="11076305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latin typeface="+mj-lt"/>
              </a:rPr>
              <a:t>  </a:t>
            </a:r>
            <a:r>
              <a:rPr lang="vi-VN" sz="3600" b="1" dirty="0">
                <a:solidFill>
                  <a:srgbClr val="0000FF"/>
                </a:solidFill>
                <a:latin typeface="+mj-lt"/>
              </a:rPr>
              <a:t>Câu hỏi: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gam calcium carbonate (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 dioxide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calcium carbonate </a:t>
            </a:r>
            <a:r>
              <a:rPr lang="en-US" sz="36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783228" y="889635"/>
            <a:ext cx="1117409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+mj-lt"/>
              </a:rPr>
              <a:t>Hoạt động cá nhân: </a:t>
            </a:r>
            <a:r>
              <a:rPr lang="vi-VN" sz="3600" dirty="0">
                <a:solidFill>
                  <a:srgbClr val="0000FF"/>
                </a:solidFill>
                <a:latin typeface="+mj-lt"/>
              </a:rPr>
              <a:t>trong 2 phút trả lời câu hỏi sau:</a:t>
            </a:r>
            <a:endParaRPr lang="en-US" sz="36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" name="TextBox 2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522605" y="1733731"/>
            <a:ext cx="11076305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latin typeface="+mj-lt"/>
              </a:rPr>
              <a:t>  </a:t>
            </a:r>
            <a:r>
              <a:rPr lang="vi-VN" sz="3600" b="1" dirty="0">
                <a:solidFill>
                  <a:srgbClr val="0000FF"/>
                </a:solidFill>
                <a:latin typeface="+mj-lt"/>
              </a:rPr>
              <a:t>Câu hỏi: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gam calcium carbonate (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 dioxide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calcium carbonate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y2mate.com - 2 Minute Kids Cleanup Countdown with Song HD_1080p" descr="OPL20U25GSXzBJYl68kk8uQGfFKzs7yb1M4KJWUiLk6ZEvGF+qCIPSnY57AbBFCvTW2023.17.86+K4lPs7H94VUqPe2XwIsfPRnrXQE//QTEXxb8/8N4CNc6FpgZahzpTjFhMzSA7T/nHJa11DE8Ng2TP3iAmRczFlmslSuUNOgUeb6yRvs0=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095105" y="5189220"/>
            <a:ext cx="2600960" cy="1529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4689566" y="865302"/>
            <a:ext cx="25211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latin typeface="+mj-lt"/>
              </a:rPr>
              <a:t>Bài giải:</a:t>
            </a:r>
            <a:endParaRPr lang="en-US" sz="3600" b="1" dirty="0">
              <a:latin typeface="+mj-lt"/>
            </a:endParaRPr>
          </a:p>
        </p:txBody>
      </p:sp>
      <p:sp>
        <p:nvSpPr>
          <p:cNvPr id="4" name="TextBox 3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548640" y="1498600"/>
            <a:ext cx="1102995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+mj-lt"/>
              </a:rPr>
              <a:t>  </a:t>
            </a:r>
            <a:r>
              <a:rPr lang="vi-VN" sz="3600" dirty="0">
                <a:latin typeface="+mj-lt"/>
              </a:rPr>
              <a:t>Sau khi nung khối lượng calcium carbonate giảm đi so với trước khi nung. Vì nung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calcium carbonate sinh ra khí carbon dioxide bay lên, nên khối lượng chất rắn thu được giảm đi theo phản ứng sau: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CaCO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CaO  +  CO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 descr="OPL20U25GSXzBJYl68kk8uQGfFKzs7yb1M4KJWUiLk6ZEvGF+qCIPSnY57AbBFCvTW2023.17.86+K4lPs7H94VUqPe2XwIsfPRnrXQE//QTEXxb8/8N4CNc6FpgZahzpTjFhMzSA7T/nHJa11DE8Ng2TP3iAmRczFlmslSuUNOgUeb6yRvs0="/>
          <p:cNvCxnSpPr/>
          <p:nvPr/>
        </p:nvCxnSpPr>
        <p:spPr>
          <a:xfrm flipH="1" flipV="1">
            <a:off x="5904408" y="3814354"/>
            <a:ext cx="13063" cy="3265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 descr="OPL20U25GSXzBJYl68kk8uQGfFKzs7yb1M4KJWUiLk6ZEvGF+qCIPSnY57AbBFCvTW2023.17.86+K4lPs7H94VUqPe2XwIsfPRnrXQE//QTEXxb8/8N4CNc6FpgZahzpTjFhMzSA7T/nHJa11DE8Ng2TP3iAmRczFlmslSuUNOgUeb6yRvs0="/>
          <p:cNvCxnSpPr/>
          <p:nvPr/>
        </p:nvCxnSpPr>
        <p:spPr>
          <a:xfrm>
            <a:off x="2747730" y="4019213"/>
            <a:ext cx="61395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2852233" y="3679261"/>
            <a:ext cx="378822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2924080" y="3599192"/>
            <a:ext cx="378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582023" y="395474"/>
            <a:ext cx="42926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3748979" y="20980"/>
            <a:ext cx="599440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Hướng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dẫn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endParaRPr lang="en-US" sz="4265" dirty="0"/>
          </a:p>
        </p:txBody>
      </p:sp>
      <p:pic>
        <p:nvPicPr>
          <p:cNvPr id="4" name="Hình ảnh 3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782" y="1530311"/>
            <a:ext cx="3093627" cy="2979963"/>
          </a:xfrm>
          <a:prstGeom prst="rect">
            <a:avLst/>
          </a:prstGeom>
        </p:spPr>
      </p:pic>
      <p:sp>
        <p:nvSpPr>
          <p:cNvPr id="5" name="Rectangle 4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2979541" y="4693536"/>
            <a:ext cx="676383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phần II.2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99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2416419" y="861675"/>
            <a:ext cx="73597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CẢM ƠN CÁC EM ĐÃ 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 Ý LẮNG NGHE!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" name="Rectangles 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407035" y="4386580"/>
            <a:ext cx="7665085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810" y="3268345"/>
            <a:ext cx="2879725" cy="2760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298" y="3268345"/>
            <a:ext cx="2879725" cy="2760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910" y="3268345"/>
            <a:ext cx="2879725" cy="2760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323" y="3268345"/>
            <a:ext cx="2879725" cy="2760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537753" y="13716000"/>
            <a:ext cx="4332515" cy="413294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6353253" y="13716000"/>
            <a:ext cx="4126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tập</a:t>
            </a:r>
            <a:endParaRPr lang="en-US" sz="60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60" y="1975507"/>
            <a:ext cx="6350000" cy="381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662631" y="1809151"/>
            <a:ext cx="10952921" cy="119960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 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 của 0,25 mol N</a:t>
            </a:r>
            <a:r>
              <a:rPr lang="vi-VN" sz="3600" b="1" baseline="-25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 đk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 là:</a:t>
            </a:r>
            <a:endParaRPr lang="en-US" sz="32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A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1674670" y="4028070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6,1975 L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B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 flipH="1">
            <a:off x="6119214" y="5192841"/>
            <a:ext cx="4405540" cy="99024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7,437 L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C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 flipH="1">
            <a:off x="6185663" y="4028070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5,6 L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D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1678978" y="519284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99,16 L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ounded Rectangle 15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9788823" y="19863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9788823" y="19863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9788823" y="19863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9788823" y="19863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9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9788823" y="19863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788823" y="19863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788823" y="19863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788823" y="19863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788823" y="19863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788823" y="19863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788823" y="19863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788823" y="19863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788823" y="19863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88823" y="19863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88823" y="19863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788823" y="19863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788823" y="19863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788823" y="19863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88823" y="19863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88823" y="19863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788823" y="19863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2" name="Picture 2" descr="Kết quả hình ảnh cho dọn rác png"/>
          <p:cNvPicPr>
            <a:picLocks noChangeAspect="1" noChangeArrowheads="1"/>
          </p:cNvPicPr>
          <p:nvPr/>
        </p:nvPicPr>
        <p:blipFill>
          <a:blip r:embed="rId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31" y="1086063"/>
            <a:ext cx="854125" cy="85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home 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668" y="94577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2631" y="3256805"/>
            <a:ext cx="168093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537753" y="406552"/>
            <a:ext cx="4332515" cy="413294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6353253" y="406552"/>
            <a:ext cx="4126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tập</a:t>
            </a:r>
            <a:endParaRPr lang="en-US" sz="60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60" y="1975507"/>
            <a:ext cx="6350000" cy="381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476299" y="1494732"/>
            <a:ext cx="11142544" cy="1009893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600" b="1" noProof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nào sau đây </a:t>
            </a:r>
            <a:r>
              <a:rPr lang="en-US" sz="3600" b="1" i="1" u="sng" noProof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en-US" sz="3600" b="1" noProof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A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 flipH="1">
            <a:off x="6347814" y="3518857"/>
            <a:ext cx="4343398" cy="78377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baseline="-25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n.V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B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1833420" y="3550887"/>
            <a:ext cx="4346573" cy="783773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800" b="1" noProof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n.M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C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 flipH="1">
            <a:off x="6293379" y="4983074"/>
            <a:ext cx="4339091" cy="78377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noProof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C</a:t>
            </a:r>
            <a:r>
              <a:rPr lang="en-US" sz="3200" b="1" baseline="-25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.V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D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1840902" y="4983074"/>
            <a:ext cx="4339091" cy="78377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= </a:t>
            </a:r>
            <a:r>
              <a:rPr lang="vi-VN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24,79.n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ounded Rectangle 15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9890349" y="16433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9890349" y="16433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9890349" y="16433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9890349" y="16433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9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9890349" y="16433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890349" y="16433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890349" y="16433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890349" y="16433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890349" y="16433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890349" y="16433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890349" y="16433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890349" y="16433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890349" y="16433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90349" y="16433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890349" y="16433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890349" y="16433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890349" y="16433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890349" y="16433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890349" y="16433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90349" y="16433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890349" y="16433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6" name="Picture 2" descr="Kết quả hình ảnh cho dọn rác png"/>
          <p:cNvPicPr>
            <a:picLocks noChangeAspect="1" noChangeArrowheads="1"/>
          </p:cNvPicPr>
          <p:nvPr/>
        </p:nvPicPr>
        <p:blipFill rotWithShape="1">
          <a:blip r:embed="rId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2" r="3245" b="13034"/>
          <a:stretch>
            <a:fillRect/>
          </a:stretch>
        </p:blipFill>
        <p:spPr bwMode="auto">
          <a:xfrm>
            <a:off x="476299" y="970084"/>
            <a:ext cx="1510060" cy="98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home 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956" y="39153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6299" y="2750131"/>
            <a:ext cx="168093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1870549" y="5125237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2: 1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B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1867147" y="3975213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2:</a:t>
            </a:r>
            <a:r>
              <a:rPr kumimoji="0" lang="en-US" sz="3000" b="1" i="0" u="none" strike="noStrike" kern="1200" cap="none" spc="0" normalizeH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1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C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 flipH="1">
            <a:off x="6370657" y="3960466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1: 1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D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 flipH="1">
            <a:off x="6392428" y="5125237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1: 2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ounded Rectangle 15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9798763" y="21976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9798763" y="21976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9798763" y="21976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9798763" y="21976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9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9798763" y="21976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20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9798763" y="21976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798763" y="21976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798763" y="21976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798763" y="21976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798763" y="21976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798763" y="21976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798763" y="21976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798763" y="21976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98763" y="21976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98763" y="21976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798763" y="21976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798763" y="21976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798763" y="21976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98763" y="21976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98763" y="21976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798763" y="21976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2" descr="Kết quả hình ảnh cho home png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956" y="94577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07272" y="544945"/>
            <a:ext cx="11467855" cy="273745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PTHH: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Fe  + 2HCl        FeCl</a:t>
            </a:r>
            <a:r>
              <a:rPr kumimoji="0" lang="en-US" sz="3600" b="1" i="0" u="none" strike="noStrike" kern="120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H</a:t>
            </a:r>
            <a:r>
              <a:rPr kumimoji="0" lang="en-US" sz="3600" b="1" i="0" u="none" strike="noStrike" kern="120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600" b="1" i="0" u="none" strike="noStrike" kern="1200" cap="none" spc="0" normalizeH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lệ số mol: Số mol nguyên tử Fe: Số mol phân tử HCl: Số mol phân tử H</a:t>
            </a:r>
            <a:r>
              <a:rPr lang="en-US" sz="3600" b="1" baseline="-25000" noProof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noProof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</a:t>
            </a:r>
            <a:endParaRPr kumimoji="0" lang="en-US" sz="3600" b="1" i="0" u="none" strike="noStrike" kern="1200" cap="none" spc="0" normalizeH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24985" y="3455765"/>
            <a:ext cx="1221104" cy="5539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6096864" y="1394691"/>
            <a:ext cx="5911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277"/>
            <a:ext cx="12192000" cy="7140676"/>
          </a:xfrm>
          <a:prstGeom prst="rect">
            <a:avLst/>
          </a:prstGeom>
        </p:spPr>
      </p:pic>
      <p:pic>
        <p:nvPicPr>
          <p:cNvPr id="5" name="图片 4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521" y="-1053591"/>
            <a:ext cx="9024731" cy="7308603"/>
          </a:xfrm>
          <a:prstGeom prst="rect">
            <a:avLst/>
          </a:prstGeom>
        </p:spPr>
      </p:pic>
      <p:pic>
        <p:nvPicPr>
          <p:cNvPr id="6" name="图片 9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632" y="5218239"/>
            <a:ext cx="5096510" cy="408940"/>
          </a:xfrm>
          <a:prstGeom prst="rect">
            <a:avLst/>
          </a:prstGeom>
        </p:spPr>
      </p:pic>
      <p:pic>
        <p:nvPicPr>
          <p:cNvPr id="7" name="图片 20" descr="OPL20U25GSXzBJYl68kk8uQGfFKzs7yb1M4KJWUiLk6ZEvGF+qCIPSnY57AbBFCvTW2023.17.8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361950"/>
            <a:ext cx="16303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20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969" y="4509856"/>
            <a:ext cx="2397039" cy="2397039"/>
          </a:xfrm>
          <a:prstGeom prst="rect">
            <a:avLst/>
          </a:prstGeom>
        </p:spPr>
      </p:pic>
      <p:pic>
        <p:nvPicPr>
          <p:cNvPr id="9" name="图片 1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9453" y="-841989"/>
            <a:ext cx="3789375" cy="3789375"/>
          </a:xfrm>
          <a:prstGeom prst="rect">
            <a:avLst/>
          </a:prstGeom>
        </p:spPr>
      </p:pic>
      <p:sp>
        <p:nvSpPr>
          <p:cNvPr id="10" name="矩形: 圆角 13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2819171" y="2121636"/>
            <a:ext cx="7331994" cy="3221973"/>
          </a:xfrm>
          <a:prstGeom prst="roundRect">
            <a:avLst/>
          </a:prstGeom>
          <a:solidFill>
            <a:srgbClr val="FFC3C3">
              <a:alpha val="5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26" descr="OPL20U25GSXzBJYl68kk8uQGfFKzs7yb1M4KJWUiLk6ZEvGF+qCIPSnY57AbBFCvTW2023.17.8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854926" y="3009802"/>
            <a:ext cx="8752114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+mn-lt"/>
                <a:ea typeface="Microsoft YaHei" panose="020B0503020204020204" charset="-122"/>
                <a:sym typeface="+mn-ea"/>
              </a:rPr>
              <a:t> </a:t>
            </a:r>
            <a:r>
              <a:rPr lang="en-US" altLang="zh-CN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BÀI </a:t>
            </a:r>
            <a:r>
              <a:rPr lang="vi-VN" altLang="zh-CN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6</a:t>
            </a:r>
            <a:r>
              <a:rPr lang="en-US" altLang="zh-CN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:</a:t>
            </a:r>
            <a:r>
              <a:rPr lang="vi-VN" altLang="zh-CN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 TÍNH THEO PHƯƠNG TRÌNH HÓA HỌC (tiết 1)</a:t>
            </a:r>
            <a:endParaRPr lang="zh-CN" altLang="en-US" sz="4800" b="1" dirty="0">
              <a:ln w="66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968828" y="1328057"/>
            <a:ext cx="4316473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 descr="OPL20U25GSXzBJYl68kk8uQGfFKzs7yb1M4KJWUiLk6ZEvGF+qCIPSnY57AbBFCvTW2023.17.86+K4lPs7H94VUqPe2XwIsfPRnrXQE//QTEXxb8/8N4CNc6FpgZahzpTjFhMzSA7T/nHJa11DE8Ng2TP3iAmRczFlmslSuUNOgUeb6yRvs0="/>
          <p:cNvSpPr txBox="1"/>
          <p:nvPr/>
        </p:nvSpPr>
        <p:spPr>
          <a:xfrm>
            <a:off x="5285301" y="2403851"/>
            <a:ext cx="62375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kiến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thức</a:t>
            </a:r>
            <a:endParaRPr lang="en-US" sz="48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1" y="3565732"/>
            <a:ext cx="2915653" cy="2915653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5285302" y="927673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7" name="Google Shape;163;p20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6662646" y="606224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8" name="Google Shape;157;p20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7548391" y="1152805"/>
            <a:ext cx="1711335" cy="913343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OPL20U25GSXzBJYl68kk8uQGfFKzs7yb1M4KJWUiLk6ZEvGF+qCIPSnY57AbBFCvTW2023.17.86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11176000" y="81943"/>
            <a:ext cx="1254488" cy="1254488"/>
          </a:xfrm>
          <a:prstGeom prst="rect">
            <a:avLst/>
          </a:prstGeom>
        </p:spPr>
      </p:pic>
      <p:sp>
        <p:nvSpPr>
          <p:cNvPr id="20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0" y="23788"/>
            <a:ext cx="11609408" cy="147732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67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67" dirty="0" err="1">
                <a:ln w="11430"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67" dirty="0">
                <a:ln w="11430"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vi-VN" sz="4400" b="1" spc="67" dirty="0">
                <a:ln w="11430"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TÍNH THEO PHƯƠNG TRÌNH HÓA HỌC (tiết 1)</a:t>
            </a:r>
            <a:endParaRPr lang="en-US" sz="4400" b="1" spc="67" dirty="0">
              <a:ln w="11430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312495" y="1870385"/>
            <a:ext cx="11472276" cy="69756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spc="67" dirty="0">
                <a:ln w="11430"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3600" b="1" spc="67" dirty="0">
                <a:ln w="11430"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Tính lượng chất trong PTHH</a:t>
            </a:r>
            <a:endParaRPr lang="en-US" sz="3600" dirty="0">
              <a:ln w="11430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1481070" y="2751335"/>
            <a:ext cx="5718220" cy="69756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735" b="1" spc="67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783392" y="3099994"/>
            <a:ext cx="10625017" cy="1598930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423662" y="2438639"/>
            <a:ext cx="11472276" cy="69756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spc="67" dirty="0">
                <a:ln w="11430">
                  <a:solidFill>
                    <a:schemeClr val="tx1"/>
                  </a:solidFill>
                </a:ln>
                <a:latin typeface="+mj-lt"/>
              </a:rPr>
              <a:t>1</a:t>
            </a:r>
            <a:r>
              <a:rPr lang="en-US" sz="3600" b="1" spc="67" dirty="0">
                <a:ln w="11430">
                  <a:solidFill>
                    <a:schemeClr val="tx1"/>
                  </a:solidFill>
                </a:ln>
                <a:latin typeface="+mj-lt"/>
              </a:rPr>
              <a:t>.</a:t>
            </a:r>
            <a:r>
              <a:rPr lang="vi-VN" sz="3600" b="1" spc="67" dirty="0">
                <a:ln w="11430">
                  <a:solidFill>
                    <a:schemeClr val="tx1"/>
                  </a:solidFill>
                </a:ln>
                <a:latin typeface="+mj-lt"/>
              </a:rPr>
              <a:t> Tính lượng chất tham gia trong phản ứng.</a:t>
            </a:r>
            <a:endParaRPr lang="en-US" sz="3600" dirty="0">
              <a:ln w="11430">
                <a:solidFill>
                  <a:schemeClr val="tx1"/>
                </a:solidFill>
              </a:ln>
              <a:latin typeface="+mj-lt"/>
            </a:endParaRPr>
          </a:p>
        </p:txBody>
      </p:sp>
      <p:sp>
        <p:nvSpPr>
          <p:cNvPr id="3" name="Content Placeholder 2"/>
          <p:cNvSpPr/>
          <p:nvPr>
            <p:ph sz="half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359862" y="372772"/>
            <a:ext cx="11472276" cy="73866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4000" b="1" spc="67" dirty="0">
                <a:ln w="11430">
                  <a:solidFill>
                    <a:schemeClr val="tx1"/>
                  </a:solidFill>
                </a:ln>
                <a:latin typeface="+mj-lt"/>
              </a:rPr>
              <a:t>Ví dụ.</a:t>
            </a:r>
            <a:endParaRPr lang="en-US" sz="4000" dirty="0">
              <a:ln w="11430">
                <a:solidFill>
                  <a:schemeClr val="tx1"/>
                </a:solidFill>
              </a:ln>
              <a:latin typeface="+mj-lt"/>
            </a:endParaRPr>
          </a:p>
        </p:txBody>
      </p:sp>
      <p:sp>
        <p:nvSpPr>
          <p:cNvPr id="4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3084775" y="1070335"/>
            <a:ext cx="7568872" cy="73866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735" b="1" spc="67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735" b="1" spc="67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</a:t>
            </a:r>
            <a:r>
              <a:rPr lang="vi-VN" sz="4000" b="1" spc="67" dirty="0">
                <a:ln w="11430"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Fe  +  2HCl           FeCl</a:t>
            </a:r>
            <a:r>
              <a:rPr lang="vi-VN" sz="2000" b="1" spc="67" dirty="0">
                <a:ln w="11430"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000" b="1" spc="67" dirty="0">
                <a:ln w="11430"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 +  H</a:t>
            </a:r>
            <a:r>
              <a:rPr lang="vi-VN" sz="2000" b="1" spc="67" dirty="0">
                <a:ln w="11430"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dirty="0">
              <a:ln w="11430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 descr="OPL20U25GSXzBJYl68kk8uQGfFKzs7yb1M4KJWUiLk6ZEvGF+qCIPSnY57AbBFCvTW2023.17.86+K4lPs7H94VUqPe2XwIsfPRnrXQE//QTEXxb8/8N4CNc6FpgZahzpTjFhMzSA7T/nHJa11DE8Ng2TP3iAmRczFlmslSuUNOgUeb6yRvs0="/>
          <p:cNvCxnSpPr/>
          <p:nvPr/>
        </p:nvCxnSpPr>
        <p:spPr>
          <a:xfrm flipV="1">
            <a:off x="6579062" y="1462427"/>
            <a:ext cx="1063092" cy="1922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372279" y="1767898"/>
            <a:ext cx="11472276" cy="127201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spc="67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vi-VN" sz="3600" b="1" spc="67" dirty="0">
                <a:ln w="11430">
                  <a:solidFill>
                    <a:schemeClr val="tx1"/>
                  </a:solidFill>
                </a:ln>
                <a:latin typeface="+mj-lt"/>
              </a:rPr>
              <a:t>Quan sát PTHH số mol Fe tham gia phản ứng là bao nhiêu, số mol H</a:t>
            </a:r>
            <a:r>
              <a:rPr lang="vi-VN" sz="2000" b="1" spc="67" dirty="0">
                <a:ln w="11430">
                  <a:solidFill>
                    <a:schemeClr val="tx1"/>
                  </a:solidFill>
                </a:ln>
                <a:latin typeface="+mj-lt"/>
              </a:rPr>
              <a:t>2</a:t>
            </a:r>
            <a:r>
              <a:rPr lang="vi-VN" sz="3600" b="1" spc="67" dirty="0">
                <a:ln w="11430">
                  <a:solidFill>
                    <a:schemeClr val="tx1"/>
                  </a:solidFill>
                </a:ln>
                <a:latin typeface="+mj-lt"/>
              </a:rPr>
              <a:t> tạo thành là bao nhiêu?</a:t>
            </a:r>
            <a:endParaRPr lang="en-US" sz="3600" dirty="0">
              <a:ln w="11430">
                <a:solidFill>
                  <a:schemeClr val="tx1"/>
                </a:solidFill>
              </a:ln>
              <a:latin typeface="+mj-lt"/>
            </a:endParaRPr>
          </a:p>
        </p:txBody>
      </p:sp>
      <p:sp>
        <p:nvSpPr>
          <p:cNvPr id="9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842924" y="1689219"/>
            <a:ext cx="11472276" cy="127201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spc="67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PTHH 1 mol Fe tham gia </a:t>
            </a:r>
            <a:r>
              <a:rPr lang="en-US" sz="3600" b="1" spc="67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3600" b="1" spc="67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 ứng, tạo ra 1 mol H</a:t>
            </a:r>
            <a:r>
              <a:rPr lang="vi-VN" sz="2000" b="1" spc="67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 spc="67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1" descr="OPL20U25GSXzBJYl68kk8uQGfFKzs7yb1M4KJWUiLk6ZEvGF+qCIPSnY57AbBFCvTW2023.17.86+K4lPs7H94VUqPe2XwIsfPRnrXQE//QTEXxb8/8N4CNc6FpgZahzpTjFhMzSA7T/nHJa11DE8Ng2TP3iAmRczFlmslSuUNOgUeb6yRvs0="/>
          <p:cNvSpPr/>
          <p:nvPr/>
        </p:nvSpPr>
        <p:spPr>
          <a:xfrm>
            <a:off x="359862" y="1689219"/>
            <a:ext cx="11472276" cy="73866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4000" b="1" spc="67" smtClean="0">
                <a:ln w="11430"/>
                <a:latin typeface="+mj-lt"/>
              </a:rPr>
              <a:t>        Theo PT: </a:t>
            </a:r>
            <a:r>
              <a:rPr lang="vi-VN" sz="4000" b="1" spc="67">
                <a:ln w="11430"/>
                <a:latin typeface="+mj-lt"/>
              </a:rPr>
              <a:t>1 </a:t>
            </a:r>
            <a:r>
              <a:rPr lang="vi-VN" sz="4000" b="1" spc="67" smtClean="0">
                <a:ln w="11430"/>
                <a:latin typeface="+mj-lt"/>
              </a:rPr>
              <a:t>                                           1 (mol)  </a:t>
            </a:r>
            <a:endParaRPr lang="en-US" sz="4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8" grpId="1"/>
      <p:bldP spid="9" grpId="0"/>
      <p:bldP spid="9" grpId="1"/>
      <p:bldP spid="10" grpId="0"/>
    </p:bldLst>
  </p:timing>
</p:sld>
</file>

<file path=ppt/tags/tag1.xml><?xml version="1.0" encoding="utf-8"?>
<p:tagLst xmlns:p="http://schemas.openxmlformats.org/presentationml/2006/main">
  <p:tag name="INKNOELEADERBOARD" val="46924009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4346</Words>
  <Application>WPS Presentation</Application>
  <PresentationFormat>Widescreen</PresentationFormat>
  <Paragraphs>470</Paragraphs>
  <Slides>30</Slides>
  <Notes>7</Notes>
  <HiddenSlides>2</HiddenSlides>
  <MMClips>12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48" baseType="lpstr">
      <vt:lpstr>Arial</vt:lpstr>
      <vt:lpstr>SimSun</vt:lpstr>
      <vt:lpstr>Wingdings</vt:lpstr>
      <vt:lpstr>Calibri</vt:lpstr>
      <vt:lpstr>Times New Roman</vt:lpstr>
      <vt:lpstr>Cambria Math</vt:lpstr>
      <vt:lpstr>Calibri</vt:lpstr>
      <vt:lpstr>Microsoft YaHei</vt:lpstr>
      <vt:lpstr>Arial</vt:lpstr>
      <vt:lpstr>Arial Unicode MS</vt:lpstr>
      <vt:lpstr>Calibri Light</vt:lpstr>
      <vt:lpstr>Calibri Light</vt:lpstr>
      <vt:lpstr>Cambria</vt:lpstr>
      <vt:lpstr>Segoe UI</vt:lpstr>
      <vt:lpstr>Office Theme</vt:lpstr>
      <vt:lpstr>2_Office Theme</vt:lpstr>
      <vt:lpstr>Equation.DSMT4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HP</cp:lastModifiedBy>
  <cp:revision>169</cp:revision>
  <dcterms:created xsi:type="dcterms:W3CDTF">2018-04-23T17:05:00Z</dcterms:created>
  <dcterms:modified xsi:type="dcterms:W3CDTF">2024-01-25T14:46:51Z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CB34A16553484E7D81DD3B8D725E54A2</vt:lpwstr>
  </property>
  <property fmtid="{D5CDD505-2E9C-101B-9397-08002B2CF9AE}" pid="3" name="KSOProductBuildVer">
    <vt:lpwstr>1033-12.2.0.13431</vt:lpwstr>
  </property>
</Properties>
</file>