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585" r:id="rId2"/>
    <p:sldId id="456" r:id="rId3"/>
    <p:sldId id="345" r:id="rId4"/>
    <p:sldId id="581" r:id="rId5"/>
    <p:sldId id="575" r:id="rId6"/>
    <p:sldId id="583" r:id="rId7"/>
    <p:sldId id="484" r:id="rId8"/>
    <p:sldId id="586" r:id="rId9"/>
    <p:sldId id="588" r:id="rId10"/>
    <p:sldId id="494" r:id="rId11"/>
    <p:sldId id="597" r:id="rId12"/>
    <p:sldId id="598" r:id="rId13"/>
    <p:sldId id="599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uan Nguyen Thi My" initials="TNTM" lastIdx="1" clrIdx="0">
    <p:extLst>
      <p:ext uri="{19B8F6BF-5375-455C-9EA6-DF929625EA0E}">
        <p15:presenceInfo xmlns:p15="http://schemas.microsoft.com/office/powerpoint/2012/main" userId="Thuan Nguyen Thi My" providerId="None"/>
      </p:ext>
    </p:extLst>
  </p:cmAuthor>
  <p:cmAuthor id="2" name="ADMIN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4654"/>
    <a:srgbClr val="8BCD43"/>
    <a:srgbClr val="54304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91" d="100"/>
          <a:sy n="91" d="100"/>
        </p:scale>
        <p:origin x="810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A3592-FEF6-4F18-A34B-F0E5D14EE5C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86841-B6E9-4602-99D2-E5DE71145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4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979B6-8E7C-4E90-8C9D-F537DFD7086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979B6-8E7C-4E90-8C9D-F537DFD7086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15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979B6-8E7C-4E90-8C9D-F537DFD7086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79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94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897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3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4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2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5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1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09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8DDCE-A2E0-4ED5-91D6-A39DA716103D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18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microsoft.com/office/2007/relationships/media" Target="file:///D:\khueCD\buon.avi" TargetMode="External"/><Relationship Id="rId7" Type="http://schemas.openxmlformats.org/officeDocument/2006/relationships/audio" Target="../media/audio2.wav"/><Relationship Id="rId12" Type="http://schemas.openxmlformats.org/officeDocument/2006/relationships/image" Target="../media/image11.png"/><Relationship Id="rId2" Type="http://schemas.openxmlformats.org/officeDocument/2006/relationships/video" Target="file:///D:\khueCD\vui.avi" TargetMode="External"/><Relationship Id="rId1" Type="http://schemas.microsoft.com/office/2007/relationships/media" Target="file:///D:\khueCD\vui.avi" TargetMode="External"/><Relationship Id="rId6" Type="http://schemas.openxmlformats.org/officeDocument/2006/relationships/audio" Target="../media/audio1.wav"/><Relationship Id="rId11" Type="http://schemas.openxmlformats.org/officeDocument/2006/relationships/image" Target="../media/image10.pn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9.png"/><Relationship Id="rId4" Type="http://schemas.openxmlformats.org/officeDocument/2006/relationships/video" Target="file:///D:\khueCD\buon.avi" TargetMode="External"/><Relationship Id="rId9" Type="http://schemas.openxmlformats.org/officeDocument/2006/relationships/audio" Target="../media/audio4.wav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microsoft.com/office/2007/relationships/media" Target="file:///D:\khueCD\buon.avi" TargetMode="External"/><Relationship Id="rId7" Type="http://schemas.openxmlformats.org/officeDocument/2006/relationships/audio" Target="../media/audio2.wav"/><Relationship Id="rId12" Type="http://schemas.openxmlformats.org/officeDocument/2006/relationships/image" Target="../media/image11.png"/><Relationship Id="rId2" Type="http://schemas.openxmlformats.org/officeDocument/2006/relationships/video" Target="file:///D:\khueCD\vui.avi" TargetMode="External"/><Relationship Id="rId1" Type="http://schemas.microsoft.com/office/2007/relationships/media" Target="file:///D:\khueCD\vui.avi" TargetMode="External"/><Relationship Id="rId6" Type="http://schemas.openxmlformats.org/officeDocument/2006/relationships/audio" Target="../media/audio1.wav"/><Relationship Id="rId11" Type="http://schemas.openxmlformats.org/officeDocument/2006/relationships/image" Target="../media/image10.pn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9.png"/><Relationship Id="rId4" Type="http://schemas.openxmlformats.org/officeDocument/2006/relationships/video" Target="file:///D:\khueCD\buon.avi" TargetMode="External"/><Relationship Id="rId9" Type="http://schemas.openxmlformats.org/officeDocument/2006/relationships/audio" Target="../media/audio4.wav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microsoft.com/office/2007/relationships/media" Target="file:///D:\khueCD\buon.avi" TargetMode="External"/><Relationship Id="rId7" Type="http://schemas.openxmlformats.org/officeDocument/2006/relationships/audio" Target="../media/audio2.wav"/><Relationship Id="rId12" Type="http://schemas.openxmlformats.org/officeDocument/2006/relationships/image" Target="../media/image11.png"/><Relationship Id="rId2" Type="http://schemas.openxmlformats.org/officeDocument/2006/relationships/video" Target="file:///D:\khueCD\vui.avi" TargetMode="External"/><Relationship Id="rId1" Type="http://schemas.microsoft.com/office/2007/relationships/media" Target="file:///D:\khueCD\vui.avi" TargetMode="External"/><Relationship Id="rId6" Type="http://schemas.openxmlformats.org/officeDocument/2006/relationships/audio" Target="../media/audio1.wav"/><Relationship Id="rId11" Type="http://schemas.openxmlformats.org/officeDocument/2006/relationships/image" Target="../media/image10.pn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9.png"/><Relationship Id="rId4" Type="http://schemas.openxmlformats.org/officeDocument/2006/relationships/video" Target="file:///D:\khueCD\buon.avi" TargetMode="External"/><Relationship Id="rId9" Type="http://schemas.openxmlformats.org/officeDocument/2006/relationships/audio" Target="../media/audio4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n 2" descr="OPL20U25GSXzBJYl68kk8uQGfFKzs7yb1M4KJWUiLk6ZEvGF+qCIPSnY57AbBFCvTW2023.17.86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6437E96C-B4D7-4CA6-90EE-43A5C748EF9C}"/>
              </a:ext>
            </a:extLst>
          </p:cNvPr>
          <p:cNvSpPr/>
          <p:nvPr/>
        </p:nvSpPr>
        <p:spPr>
          <a:xfrm>
            <a:off x="1428750" y="628650"/>
            <a:ext cx="3143250" cy="3086100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</a:t>
            </a:r>
          </a:p>
        </p:txBody>
      </p:sp>
      <p:sp>
        <p:nvSpPr>
          <p:cNvPr id="11" name="TextBox 10" descr="OPL20U25GSXzBJYl68kk8uQGfFKzs7yb1M4KJWUiLk6ZEvGF+qCIPSnY57AbBFCvTW2023.17.86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4743450" y="1906243"/>
            <a:ext cx="3371850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MỞ ĐẦU</a:t>
            </a:r>
            <a:endParaRPr lang="en-US" sz="3600" dirty="0"/>
          </a:p>
        </p:txBody>
      </p:sp>
      <p:pic>
        <p:nvPicPr>
          <p:cNvPr id="6" name="Hình ảnh 5" descr="OPL20U25GSXzBJYl68kk8uQGfFKzs7yb1M4KJWUiLk6ZEvGF+qCIPSnY57AbBFCvTW2023.17.86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C4143E7E-651B-40FB-A4A2-3F088BFE4B6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11" t="12222" r="20015" b="20370"/>
          <a:stretch/>
        </p:blipFill>
        <p:spPr>
          <a:xfrm>
            <a:off x="5276850" y="2633787"/>
            <a:ext cx="2305049" cy="223148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8518186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n 2" descr="OPL20U25GSXzBJYl68kk8uQGfFKzs7yb1M4KJWUiLk6ZEvGF+qCIPSnY57AbBFCvTW2023.17.86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6437E96C-B4D7-4CA6-90EE-43A5C748EF9C}"/>
              </a:ext>
            </a:extLst>
          </p:cNvPr>
          <p:cNvSpPr/>
          <p:nvPr/>
        </p:nvSpPr>
        <p:spPr>
          <a:xfrm>
            <a:off x="838200" y="781050"/>
            <a:ext cx="3219450" cy="3086100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</a:t>
            </a:r>
          </a:p>
        </p:txBody>
      </p:sp>
      <p:sp>
        <p:nvSpPr>
          <p:cNvPr id="11" name="TextBox 10" descr="OPL20U25GSXzBJYl68kk8uQGfFKzs7yb1M4KJWUiLk6ZEvGF+qCIPSnY57AbBFCvTW2023.17.86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4343400" y="1936499"/>
            <a:ext cx="4495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VẬN DỤNG</a:t>
            </a:r>
            <a:endParaRPr lang="en-US" sz="3200" dirty="0"/>
          </a:p>
        </p:txBody>
      </p:sp>
      <p:pic>
        <p:nvPicPr>
          <p:cNvPr id="4" name="Hình ảnh 3" descr="OPL20U25GSXzBJYl68kk8uQGfFKzs7yb1M4KJWUiLk6ZEvGF+qCIPSnY57AbBFCvTW2023.17.86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A667EB62-86C3-4EF0-AA26-81461A6A5A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225" y="2676087"/>
            <a:ext cx="2320220" cy="2234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53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1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OPL20U25GSXzBJYl68kk8uQGfFKzs7yb1M4KJWUiLk6ZEvGF+qCIPSnY57AbBFCvTW2023.17.86+K4lPs7H94VUqPe2XwIsfPRnrXQE//QTEXxb8/8N4CNc6FpgZahzpTjFhMzSA7T/nHJa11DE8Ng2TP3iAmRczFlmslSuUNOgUeb6yRvs0=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43000" y="0"/>
            <a:ext cx="6858000" cy="5143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531" name="Text Box 5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1771650" y="800100"/>
            <a:ext cx="2733441" cy="369332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7110" name="Text Box 6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2057400" y="2171701"/>
            <a:ext cx="2686050" cy="9233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Dung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tan</a:t>
            </a:r>
            <a:endParaRPr lang="en-US" altLang="en-US" sz="1800" b="1" dirty="0">
              <a:solidFill>
                <a:srgbClr val="0070C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7111" name="Text Box 7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1943100" y="3771900"/>
            <a:ext cx="2561991" cy="9233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b.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endParaRPr lang="en-US" sz="1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1800" b="1" dirty="0">
              <a:solidFill>
                <a:srgbClr val="0070C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7112" name="Text Box 8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5429250" y="2228851"/>
            <a:ext cx="211455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r>
              <a:rPr lang="en-US" altLang="en-US" sz="1800" b="1" dirty="0">
                <a:solidFill>
                  <a:srgbClr val="0000CC"/>
                </a:solidFill>
                <a:latin typeface="VNI-Times" pitchFamily="2" charset="0"/>
                <a:cs typeface="Arial" panose="020B0604020202020204" pitchFamily="34" charset="0"/>
              </a:rPr>
              <a:t>c.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endParaRPr lang="en-US" sz="1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13" name="Text Box 9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5486401" y="3771900"/>
            <a:ext cx="2057399" cy="61555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r>
              <a:rPr lang="en-US" altLang="en-US" sz="1800" b="1" dirty="0">
                <a:solidFill>
                  <a:srgbClr val="0070C0"/>
                </a:solidFill>
                <a:latin typeface="VNI-Times" pitchFamily="2" charset="0"/>
                <a:cs typeface="Arial" panose="020B0604020202020204" pitchFamily="34" charset="0"/>
              </a:rPr>
              <a:t>d.</a:t>
            </a:r>
            <a:r>
              <a:rPr lang="en-US" altLang="en-US" sz="1800" dirty="0">
                <a:solidFill>
                  <a:srgbClr val="0070C0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15" name="Oval 11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0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7116" name="Oval 12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1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7117" name="Oval 13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2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7118" name="Oval 14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3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7119" name="Oval 15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4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7120" name="Oval 16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5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grpSp>
        <p:nvGrpSpPr>
          <p:cNvPr id="47121" name="Group 17"/>
          <p:cNvGrpSpPr/>
          <p:nvPr/>
        </p:nvGrpSpPr>
        <p:grpSpPr>
          <a:xfrm>
            <a:off x="2571750" y="1314450"/>
            <a:ext cx="2114550" cy="896541"/>
            <a:chOff x="1452" y="2721"/>
            <a:chExt cx="1776" cy="753"/>
          </a:xfrm>
        </p:grpSpPr>
        <p:pic>
          <p:nvPicPr>
            <p:cNvPr id="31771" name="buon.avi">
              <a:hlinkClick r:id="" action="ppaction://media"/>
            </p:cNvPr>
            <p:cNvPicPr>
              <a:picLocks noRot="1" noChangeAspect="1"/>
            </p:cNvPicPr>
            <p:nvPr>
              <a:videoFile r:link="rId4"/>
              <p:extLst>
                <p:ext uri="{DAA4B4D4-6D71-4841-9C94-3DE7FCFB9230}">
                  <p14:media xmlns:p14="http://schemas.microsoft.com/office/powerpoint/2010/main" r:link="rId3"/>
                </p:ext>
              </p:extLst>
            </p:nvPr>
          </p:nvPicPr>
          <p:blipFill>
            <a:blip r:embed="rId11"/>
            <a:stretch>
              <a:fillRect/>
            </a:stretch>
          </p:blipFill>
          <p:spPr>
            <a:xfrm>
              <a:off x="1452" y="2862"/>
              <a:ext cx="816" cy="6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2556" name="AutoShape 19"/>
            <p:cNvSpPr/>
            <p:nvPr/>
          </p:nvSpPr>
          <p:spPr>
            <a:xfrm>
              <a:off x="2232" y="2721"/>
              <a:ext cx="996" cy="495"/>
            </a:xfrm>
            <a:prstGeom prst="wedgeRoundRectCallout">
              <a:avLst>
                <a:gd name="adj1" fmla="val -69278"/>
                <a:gd name="adj2" fmla="val 28787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350" dirty="0">
                  <a:latin typeface="Times New Roman" panose="02020603050405020304" pitchFamily="18" charset="0"/>
                  <a:cs typeface="Arial" panose="020B0604020202020204" pitchFamily="34" charset="0"/>
                </a:rPr>
                <a:t>Tiếc quá ! Sai rồi bạn ơi.</a:t>
              </a:r>
              <a:endParaRPr lang="en-US" altLang="en-US" sz="135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47124" name="Group 20"/>
          <p:cNvGrpSpPr/>
          <p:nvPr/>
        </p:nvGrpSpPr>
        <p:grpSpPr>
          <a:xfrm>
            <a:off x="2914650" y="2857500"/>
            <a:ext cx="2114550" cy="896541"/>
            <a:chOff x="1452" y="2721"/>
            <a:chExt cx="1776" cy="753"/>
          </a:xfrm>
        </p:grpSpPr>
        <p:pic>
          <p:nvPicPr>
            <p:cNvPr id="31769" name="buon.avi">
              <a:hlinkClick r:id="" action="ppaction://media"/>
            </p:cNvPr>
            <p:cNvPicPr>
              <a:picLocks noRot="1" noChangeAspect="1"/>
            </p:cNvPicPr>
            <p:nvPr>
              <a:videoFile r:link="rId4"/>
              <p:extLst>
                <p:ext uri="{DAA4B4D4-6D71-4841-9C94-3DE7FCFB9230}">
                  <p14:media xmlns:p14="http://schemas.microsoft.com/office/powerpoint/2010/main" r:link="rId3"/>
                </p:ext>
              </p:extLst>
            </p:nvPr>
          </p:nvPicPr>
          <p:blipFill>
            <a:blip r:embed="rId11"/>
            <a:stretch>
              <a:fillRect/>
            </a:stretch>
          </p:blipFill>
          <p:spPr>
            <a:xfrm>
              <a:off x="1452" y="2862"/>
              <a:ext cx="816" cy="6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2554" name="AutoShape 22"/>
            <p:cNvSpPr/>
            <p:nvPr/>
          </p:nvSpPr>
          <p:spPr>
            <a:xfrm>
              <a:off x="2232" y="2721"/>
              <a:ext cx="996" cy="495"/>
            </a:xfrm>
            <a:prstGeom prst="wedgeRoundRectCallout">
              <a:avLst>
                <a:gd name="adj1" fmla="val -69278"/>
                <a:gd name="adj2" fmla="val 28787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350" dirty="0">
                  <a:latin typeface="Times New Roman" panose="02020603050405020304" pitchFamily="18" charset="0"/>
                  <a:cs typeface="Arial" panose="020B0604020202020204" pitchFamily="34" charset="0"/>
                </a:rPr>
                <a:t>Tiếc quá ! Sai rồi bạn ơi.</a:t>
              </a:r>
              <a:endParaRPr lang="en-US" altLang="en-US" sz="135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47127" name="Group 23"/>
          <p:cNvGrpSpPr/>
          <p:nvPr/>
        </p:nvGrpSpPr>
        <p:grpSpPr>
          <a:xfrm>
            <a:off x="5600700" y="1371600"/>
            <a:ext cx="2114550" cy="896541"/>
            <a:chOff x="1452" y="2721"/>
            <a:chExt cx="1776" cy="753"/>
          </a:xfrm>
        </p:grpSpPr>
        <p:pic>
          <p:nvPicPr>
            <p:cNvPr id="31767" name="buon.avi">
              <a:hlinkClick r:id="" action="ppaction://media"/>
            </p:cNvPr>
            <p:cNvPicPr>
              <a:picLocks noRot="1" noChangeAspect="1"/>
            </p:cNvPicPr>
            <p:nvPr>
              <a:videoFile r:link="rId4"/>
              <p:extLst>
                <p:ext uri="{DAA4B4D4-6D71-4841-9C94-3DE7FCFB9230}">
                  <p14:media xmlns:p14="http://schemas.microsoft.com/office/powerpoint/2010/main" r:link="rId3"/>
                </p:ext>
              </p:extLst>
            </p:nvPr>
          </p:nvPicPr>
          <p:blipFill>
            <a:blip r:embed="rId11"/>
            <a:stretch>
              <a:fillRect/>
            </a:stretch>
          </p:blipFill>
          <p:spPr>
            <a:xfrm>
              <a:off x="1452" y="2862"/>
              <a:ext cx="816" cy="6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2552" name="AutoShape 25"/>
            <p:cNvSpPr/>
            <p:nvPr/>
          </p:nvSpPr>
          <p:spPr>
            <a:xfrm>
              <a:off x="2232" y="2721"/>
              <a:ext cx="996" cy="495"/>
            </a:xfrm>
            <a:prstGeom prst="wedgeRoundRectCallout">
              <a:avLst>
                <a:gd name="adj1" fmla="val -69278"/>
                <a:gd name="adj2" fmla="val 28787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350" dirty="0">
                  <a:latin typeface="Times New Roman" panose="02020603050405020304" pitchFamily="18" charset="0"/>
                  <a:cs typeface="Arial" panose="020B0604020202020204" pitchFamily="34" charset="0"/>
                </a:rPr>
                <a:t>Tiếc quá ! Sai rồi bạn ơi.</a:t>
              </a:r>
              <a:endParaRPr lang="en-US" altLang="en-US" sz="135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47130" name="Group 26"/>
          <p:cNvGrpSpPr/>
          <p:nvPr/>
        </p:nvGrpSpPr>
        <p:grpSpPr>
          <a:xfrm>
            <a:off x="5715000" y="2914650"/>
            <a:ext cx="2043113" cy="814388"/>
            <a:chOff x="4092" y="3417"/>
            <a:chExt cx="1668" cy="684"/>
          </a:xfrm>
        </p:grpSpPr>
        <p:pic>
          <p:nvPicPr>
            <p:cNvPr id="31765" name="vui.avi">
              <a:hlinkClick r:id="" action="ppaction://media"/>
            </p:cNvPr>
            <p:cNvPicPr>
              <a:picLocks noRot="1" noChangeAspect="1"/>
            </p:cNvPicPr>
            <p:nvPr>
              <a:videoFile r:link="rId2"/>
              <p:extLst>
                <p:ext uri="{DAA4B4D4-6D71-4841-9C94-3DE7FCFB9230}">
                  <p14:media xmlns:p14="http://schemas.microsoft.com/office/powerpoint/2010/main" r:link="rId1"/>
                </p:ext>
              </p:extLst>
            </p:nvPr>
          </p:nvPicPr>
          <p:blipFill>
            <a:blip r:embed="rId12"/>
            <a:stretch>
              <a:fillRect/>
            </a:stretch>
          </p:blipFill>
          <p:spPr>
            <a:xfrm>
              <a:off x="4092" y="3417"/>
              <a:ext cx="912" cy="68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2550" name="AutoShape 28"/>
            <p:cNvSpPr/>
            <p:nvPr/>
          </p:nvSpPr>
          <p:spPr>
            <a:xfrm>
              <a:off x="4716" y="3489"/>
              <a:ext cx="1044" cy="495"/>
            </a:xfrm>
            <a:prstGeom prst="wedgeRoundRectCallout">
              <a:avLst>
                <a:gd name="adj1" fmla="val -60343"/>
                <a:gd name="adj2" fmla="val 11009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500" dirty="0">
                  <a:latin typeface="Times New Roman" panose="02020603050405020304" pitchFamily="18" charset="0"/>
                  <a:cs typeface="Arial" panose="020B0604020202020204" pitchFamily="34" charset="0"/>
                </a:rPr>
                <a:t>Hoan hô !</a:t>
              </a:r>
            </a:p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500" dirty="0">
                  <a:latin typeface="Times New Roman" panose="02020603050405020304" pitchFamily="18" charset="0"/>
                  <a:cs typeface="Arial" panose="020B0604020202020204" pitchFamily="34" charset="0"/>
                </a:rPr>
                <a:t>Bạn đã đúng.</a:t>
              </a:r>
              <a:endParaRPr lang="en-US" altLang="en-US" sz="150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sp>
        <p:nvSpPr>
          <p:cNvPr id="19484" name="Oval 28"/>
          <p:cNvSpPr/>
          <p:nvPr/>
        </p:nvSpPr>
        <p:spPr>
          <a:xfrm>
            <a:off x="5486400" y="3829050"/>
            <a:ext cx="285750" cy="228600"/>
          </a:xfrm>
          <a:prstGeom prst="ellipse">
            <a:avLst/>
          </a:prstGeom>
          <a:noFill/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endParaRPr lang="en-US" altLang="en-US" sz="1350" b="1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2547" name="Slide Number Placeholder 1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pPr>
              <a:spcBef>
                <a:spcPct val="0"/>
              </a:spcBef>
            </a:pPr>
            <a:fld id="{9A0DB2DC-4C9A-4742-B13C-FB6460FD3503}" type="slidenum">
              <a:rPr lang="en-US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 sz="9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p Ribbon 28"/>
          <p:cNvSpPr/>
          <p:nvPr/>
        </p:nvSpPr>
        <p:spPr>
          <a:xfrm>
            <a:off x="2914650" y="210741"/>
            <a:ext cx="4114800" cy="571500"/>
          </a:xfrm>
          <a:prstGeom prst="ribbon2">
            <a:avLst>
              <a:gd name="adj1" fmla="val 16667"/>
              <a:gd name="adj2" fmla="val 62903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sz="27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088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7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10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10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10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10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1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1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20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47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7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7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1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7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7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7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7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7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7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1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47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71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13"/>
                  </p:tgtEl>
                </p:cond>
              </p:nextCondLst>
            </p:seq>
          </p:childTnLst>
        </p:cTn>
      </p:par>
    </p:tnLst>
    <p:bldLst>
      <p:bldP spid="47110" grpId="0"/>
      <p:bldP spid="47111" grpId="0"/>
      <p:bldP spid="47112" grpId="0"/>
      <p:bldP spid="47113" grpId="0"/>
      <p:bldP spid="47115" grpId="0" animBg="1"/>
      <p:bldP spid="47116" grpId="0" animBg="1"/>
      <p:bldP spid="47117" grpId="0" animBg="1"/>
      <p:bldP spid="47118" grpId="0" animBg="1"/>
      <p:bldP spid="47119" grpId="0" animBg="1"/>
      <p:bldP spid="47120" grpId="0" animBg="1"/>
      <p:bldP spid="1948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OPL20U25GSXzBJYl68kk8uQGfFKzs7yb1M4KJWUiLk6ZEvGF+qCIPSnY57AbBFCvTW2023.17.86+K4lPs7H94VUqPe2XwIsfPRnrXQE//QTEXxb8/8N4CNc6FpgZahzpTjFhMzSA7T/nHJa11DE8Ng2TP3iAmRczFlmslSuUNOgUeb6yRvs0=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43000" y="0"/>
            <a:ext cx="6858000" cy="5143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8133" name="Text Box 5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1943100" y="228600"/>
            <a:ext cx="3602268" cy="83099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vi-VN" altLang="en-US" sz="24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Câu 2</a:t>
            </a:r>
            <a:r>
              <a:rPr lang="en-US" altLang="en-US" sz="24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400" dirty="0">
              <a:highlight>
                <a:srgbClr val="FFFF00"/>
              </a:highlight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134" name="Text Box 6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1818085" y="1657350"/>
            <a:ext cx="957313" cy="36933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1800" b="1" dirty="0">
                <a:solidFill>
                  <a:srgbClr val="0000CC"/>
                </a:solidFill>
                <a:latin typeface="VNI-Times" pitchFamily="2" charset="0"/>
                <a:cs typeface="Arial" panose="020B0604020202020204" pitchFamily="34" charset="0"/>
              </a:rPr>
              <a:t>a. </a:t>
            </a:r>
            <a:r>
              <a:rPr lang="en-US" altLang="en-US" sz="1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Nước</a:t>
            </a:r>
            <a:endParaRPr lang="en-US" altLang="en-US" sz="1800" b="1" dirty="0">
              <a:solidFill>
                <a:srgbClr val="00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8135" name="Text Box 7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1771650" y="2971800"/>
            <a:ext cx="3439716" cy="36933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r>
              <a:rPr lang="en-US" altLang="en-US" sz="1800" b="1" dirty="0">
                <a:solidFill>
                  <a:srgbClr val="0000CC"/>
                </a:solidFill>
                <a:latin typeface="VNI-Times" pitchFamily="2" charset="0"/>
                <a:cs typeface="Arial" panose="020B0604020202020204" pitchFamily="34" charset="0"/>
              </a:rPr>
              <a:t>b.</a:t>
            </a:r>
            <a:r>
              <a:rPr lang="en-US" altLang="en-US" sz="1800" b="1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alt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endParaRPr lang="en-US" sz="1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136" name="Text Box 8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5486400" y="1600200"/>
            <a:ext cx="2343150" cy="36933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1800" b="1" dirty="0">
                <a:solidFill>
                  <a:srgbClr val="0000CC"/>
                </a:solidFill>
                <a:latin typeface="VNI-Times" pitchFamily="2" charset="0"/>
                <a:cs typeface="Arial" panose="020B0604020202020204" pitchFamily="34" charset="0"/>
              </a:rPr>
              <a:t>c. </a:t>
            </a:r>
            <a:r>
              <a:rPr lang="en-US" altLang="en-US" sz="1800" b="1" dirty="0" err="1">
                <a:solidFill>
                  <a:srgbClr val="0000CC"/>
                </a:solidFill>
                <a:latin typeface="VNI-Times" pitchFamily="2" charset="0"/>
                <a:cs typeface="Arial" panose="020B0604020202020204" pitchFamily="34" charset="0"/>
              </a:rPr>
              <a:t>Muối</a:t>
            </a:r>
            <a:r>
              <a:rPr lang="en-US" altLang="en-US" sz="1800" b="1" dirty="0">
                <a:solidFill>
                  <a:srgbClr val="0000CC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VNI-Times" pitchFamily="2" charset="0"/>
                <a:cs typeface="Arial" panose="020B0604020202020204" pitchFamily="34" charset="0"/>
              </a:rPr>
              <a:t>bien</a:t>
            </a:r>
            <a:endParaRPr lang="en-US" altLang="en-US" sz="1800" b="1" dirty="0">
              <a:solidFill>
                <a:srgbClr val="00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8137" name="Text Box 9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5392341" y="2978944"/>
            <a:ext cx="1104790" cy="36933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d. </a:t>
            </a:r>
            <a:r>
              <a:rPr lang="en-US" altLang="en-US" sz="1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endParaRPr lang="en-US" altLang="en-US" sz="1800" b="1" dirty="0">
              <a:solidFill>
                <a:srgbClr val="0070C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8139" name="Oval 11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0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8140" name="Oval 12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1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8141" name="Oval 13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2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8142" name="Oval 14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3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8143" name="Oval 15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4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8144" name="Oval 16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5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grpSp>
        <p:nvGrpSpPr>
          <p:cNvPr id="48145" name="Group 17"/>
          <p:cNvGrpSpPr/>
          <p:nvPr/>
        </p:nvGrpSpPr>
        <p:grpSpPr>
          <a:xfrm>
            <a:off x="2343150" y="742950"/>
            <a:ext cx="1781175" cy="896541"/>
            <a:chOff x="1452" y="2721"/>
            <a:chExt cx="1776" cy="753"/>
          </a:xfrm>
        </p:grpSpPr>
        <p:pic>
          <p:nvPicPr>
            <p:cNvPr id="32794" name="buon.avi">
              <a:hlinkClick r:id="" action="ppaction://media"/>
            </p:cNvPr>
            <p:cNvPicPr>
              <a:picLocks noRot="1" noChangeAspect="1"/>
            </p:cNvPicPr>
            <p:nvPr>
              <a:videoFile r:link="rId4"/>
              <p:extLst>
                <p:ext uri="{DAA4B4D4-6D71-4841-9C94-3DE7FCFB9230}">
                  <p14:media xmlns:p14="http://schemas.microsoft.com/office/powerpoint/2010/main" r:link="rId3"/>
                </p:ext>
              </p:extLst>
            </p:nvPr>
          </p:nvPicPr>
          <p:blipFill>
            <a:blip r:embed="rId11"/>
            <a:stretch>
              <a:fillRect/>
            </a:stretch>
          </p:blipFill>
          <p:spPr>
            <a:xfrm>
              <a:off x="1452" y="2862"/>
              <a:ext cx="816" cy="6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3579" name="AutoShape 19"/>
            <p:cNvSpPr/>
            <p:nvPr/>
          </p:nvSpPr>
          <p:spPr>
            <a:xfrm>
              <a:off x="2232" y="2721"/>
              <a:ext cx="996" cy="495"/>
            </a:xfrm>
            <a:prstGeom prst="wedgeRoundRectCallout">
              <a:avLst>
                <a:gd name="adj1" fmla="val -69278"/>
                <a:gd name="adj2" fmla="val 28787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350" dirty="0">
                  <a:latin typeface="Times New Roman" panose="02020603050405020304" pitchFamily="18" charset="0"/>
                  <a:cs typeface="Arial" panose="020B0604020202020204" pitchFamily="34" charset="0"/>
                </a:rPr>
                <a:t>Tiếc quá ! Sai rồi bạn ơi.</a:t>
              </a:r>
              <a:endParaRPr lang="en-US" altLang="en-US" sz="135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48148" name="Group 20"/>
          <p:cNvGrpSpPr/>
          <p:nvPr/>
        </p:nvGrpSpPr>
        <p:grpSpPr>
          <a:xfrm>
            <a:off x="5657851" y="742950"/>
            <a:ext cx="1735931" cy="896541"/>
            <a:chOff x="1452" y="2721"/>
            <a:chExt cx="1776" cy="753"/>
          </a:xfrm>
        </p:grpSpPr>
        <p:pic>
          <p:nvPicPr>
            <p:cNvPr id="32792" name="buon.avi">
              <a:hlinkClick r:id="" action="ppaction://media"/>
            </p:cNvPr>
            <p:cNvPicPr>
              <a:picLocks noRot="1" noChangeAspect="1"/>
            </p:cNvPicPr>
            <p:nvPr>
              <a:videoFile r:link="rId4"/>
              <p:extLst>
                <p:ext uri="{DAA4B4D4-6D71-4841-9C94-3DE7FCFB9230}">
                  <p14:media xmlns:p14="http://schemas.microsoft.com/office/powerpoint/2010/main" r:link="rId3"/>
                </p:ext>
              </p:extLst>
            </p:nvPr>
          </p:nvPicPr>
          <p:blipFill>
            <a:blip r:embed="rId11"/>
            <a:stretch>
              <a:fillRect/>
            </a:stretch>
          </p:blipFill>
          <p:spPr>
            <a:xfrm>
              <a:off x="1452" y="2862"/>
              <a:ext cx="816" cy="6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3577" name="AutoShape 22"/>
            <p:cNvSpPr/>
            <p:nvPr/>
          </p:nvSpPr>
          <p:spPr>
            <a:xfrm>
              <a:off x="2232" y="2721"/>
              <a:ext cx="996" cy="495"/>
            </a:xfrm>
            <a:prstGeom prst="wedgeRoundRectCallout">
              <a:avLst>
                <a:gd name="adj1" fmla="val -69278"/>
                <a:gd name="adj2" fmla="val 28787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350" dirty="0">
                  <a:latin typeface="Times New Roman" panose="02020603050405020304" pitchFamily="18" charset="0"/>
                  <a:cs typeface="Arial" panose="020B0604020202020204" pitchFamily="34" charset="0"/>
                </a:rPr>
                <a:t>Tiếc quá ! Sai rồi bạn ơi.</a:t>
              </a:r>
              <a:endParaRPr lang="en-US" altLang="en-US" sz="135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48151" name="Group 23"/>
          <p:cNvGrpSpPr/>
          <p:nvPr/>
        </p:nvGrpSpPr>
        <p:grpSpPr>
          <a:xfrm>
            <a:off x="5600700" y="2057400"/>
            <a:ext cx="1837135" cy="896541"/>
            <a:chOff x="1452" y="2721"/>
            <a:chExt cx="1776" cy="753"/>
          </a:xfrm>
        </p:grpSpPr>
        <p:pic>
          <p:nvPicPr>
            <p:cNvPr id="32790" name="buon.avi">
              <a:hlinkClick r:id="" action="ppaction://media"/>
            </p:cNvPr>
            <p:cNvPicPr>
              <a:picLocks noRot="1" noChangeAspect="1"/>
            </p:cNvPicPr>
            <p:nvPr>
              <a:videoFile r:link="rId4"/>
              <p:extLst>
                <p:ext uri="{DAA4B4D4-6D71-4841-9C94-3DE7FCFB9230}">
                  <p14:media xmlns:p14="http://schemas.microsoft.com/office/powerpoint/2010/main" r:link="rId3"/>
                </p:ext>
              </p:extLst>
            </p:nvPr>
          </p:nvPicPr>
          <p:blipFill>
            <a:blip r:embed="rId11"/>
            <a:stretch>
              <a:fillRect/>
            </a:stretch>
          </p:blipFill>
          <p:spPr>
            <a:xfrm>
              <a:off x="1452" y="2862"/>
              <a:ext cx="816" cy="6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3575" name="AutoShape 25"/>
            <p:cNvSpPr/>
            <p:nvPr/>
          </p:nvSpPr>
          <p:spPr>
            <a:xfrm>
              <a:off x="2232" y="2721"/>
              <a:ext cx="996" cy="495"/>
            </a:xfrm>
            <a:prstGeom prst="wedgeRoundRectCallout">
              <a:avLst>
                <a:gd name="adj1" fmla="val -69278"/>
                <a:gd name="adj2" fmla="val 28787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350" dirty="0">
                  <a:latin typeface="Times New Roman" panose="02020603050405020304" pitchFamily="18" charset="0"/>
                  <a:cs typeface="Arial" panose="020B0604020202020204" pitchFamily="34" charset="0"/>
                </a:rPr>
                <a:t>Tiếc quá ! Sai rồi bạn ơi.</a:t>
              </a:r>
              <a:endParaRPr lang="en-US" altLang="en-US" sz="135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48154" name="Group 26"/>
          <p:cNvGrpSpPr/>
          <p:nvPr/>
        </p:nvGrpSpPr>
        <p:grpSpPr>
          <a:xfrm>
            <a:off x="2228850" y="2228850"/>
            <a:ext cx="1782366" cy="814388"/>
            <a:chOff x="4092" y="3417"/>
            <a:chExt cx="1668" cy="684"/>
          </a:xfrm>
        </p:grpSpPr>
        <p:pic>
          <p:nvPicPr>
            <p:cNvPr id="32788" name="vui.avi">
              <a:hlinkClick r:id="" action="ppaction://media"/>
            </p:cNvPr>
            <p:cNvPicPr>
              <a:picLocks noRot="1" noChangeAspect="1"/>
            </p:cNvPicPr>
            <p:nvPr>
              <a:videoFile r:link="rId2"/>
              <p:extLst>
                <p:ext uri="{DAA4B4D4-6D71-4841-9C94-3DE7FCFB9230}">
                  <p14:media xmlns:p14="http://schemas.microsoft.com/office/powerpoint/2010/main" r:link="rId1"/>
                </p:ext>
              </p:extLst>
            </p:nvPr>
          </p:nvPicPr>
          <p:blipFill>
            <a:blip r:embed="rId12"/>
            <a:stretch>
              <a:fillRect/>
            </a:stretch>
          </p:blipFill>
          <p:spPr>
            <a:xfrm>
              <a:off x="4092" y="3417"/>
              <a:ext cx="912" cy="68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3573" name="AutoShape 28"/>
            <p:cNvSpPr/>
            <p:nvPr/>
          </p:nvSpPr>
          <p:spPr>
            <a:xfrm>
              <a:off x="4716" y="3489"/>
              <a:ext cx="1044" cy="495"/>
            </a:xfrm>
            <a:prstGeom prst="wedgeRoundRectCallout">
              <a:avLst>
                <a:gd name="adj1" fmla="val -60343"/>
                <a:gd name="adj2" fmla="val 11009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500" dirty="0">
                  <a:latin typeface="Times New Roman" panose="02020603050405020304" pitchFamily="18" charset="0"/>
                  <a:cs typeface="Arial" panose="020B0604020202020204" pitchFamily="34" charset="0"/>
                </a:rPr>
                <a:t>Hoan hô !</a:t>
              </a:r>
            </a:p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500" dirty="0">
                  <a:latin typeface="Times New Roman" panose="02020603050405020304" pitchFamily="18" charset="0"/>
                  <a:cs typeface="Arial" panose="020B0604020202020204" pitchFamily="34" charset="0"/>
                </a:rPr>
                <a:t>Bạn đã đúng.</a:t>
              </a:r>
              <a:endParaRPr lang="en-US" altLang="en-US" sz="150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sp>
        <p:nvSpPr>
          <p:cNvPr id="20510" name="Oval 30"/>
          <p:cNvSpPr/>
          <p:nvPr/>
        </p:nvSpPr>
        <p:spPr>
          <a:xfrm>
            <a:off x="1657350" y="2971800"/>
            <a:ext cx="400050" cy="400050"/>
          </a:xfrm>
          <a:prstGeom prst="ellipse">
            <a:avLst/>
          </a:prstGeom>
          <a:noFill/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endParaRPr lang="en-US" altLang="en-US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3571" name="Slide Number Placeholder 1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pPr>
              <a:spcBef>
                <a:spcPct val="0"/>
              </a:spcBef>
            </a:pPr>
            <a:fld id="{9A0DB2DC-4C9A-4742-B13C-FB6460FD3503}" type="slidenum">
              <a:rPr lang="en-US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 sz="9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41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8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10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10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10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10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1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10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4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8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4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8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8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7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48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8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5"/>
                  </p:tgtEl>
                </p:cond>
              </p:nextCondLst>
            </p:seq>
          </p:childTnLst>
        </p:cTn>
      </p:par>
    </p:tnLst>
    <p:bldLst>
      <p:bldP spid="48133" grpId="0"/>
      <p:bldP spid="48134" grpId="0"/>
      <p:bldP spid="48135" grpId="0"/>
      <p:bldP spid="48136" grpId="0"/>
      <p:bldP spid="48137" grpId="0"/>
      <p:bldP spid="48139" grpId="0" animBg="1"/>
      <p:bldP spid="48140" grpId="0" animBg="1"/>
      <p:bldP spid="48141" grpId="0" animBg="1"/>
      <p:bldP spid="48142" grpId="0" animBg="1"/>
      <p:bldP spid="48143" grpId="0" animBg="1"/>
      <p:bldP spid="48144" grpId="0" animBg="1"/>
      <p:bldP spid="205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6" name="Picture 4" descr="OPL20U25GSXzBJYl68kk8uQGfFKzs7yb1M4KJWUiLk6ZEvGF+qCIPSnY57AbBFCvTW2023.17.86+K4lPs7H94VUqPe2XwIsfPRnrXQE//QTEXxb8/8N4CNc6FpgZahzpTjFhMzSA7T/nHJa11DE8Ng2TP3iAmRczFlmslSuUNOgUeb6yRvs0=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43000" y="90488"/>
            <a:ext cx="6858000" cy="5143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9157" name="Text Box 5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1676400" y="73611"/>
            <a:ext cx="6172200" cy="738664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vi-VN" altLang="en-US" sz="21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dính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endParaRPr lang="en-US" altLang="en-US" sz="2100" b="1" dirty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158" name="Text Box 6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1885950" y="1665685"/>
            <a:ext cx="1537600" cy="36933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57175" indent="-257175" eaLnBrk="1" hangingPunct="1">
              <a:spcBef>
                <a:spcPct val="0"/>
              </a:spcBef>
              <a:buFontTx/>
              <a:buAutoNum type="alphaLcPeriod"/>
            </a:pPr>
            <a:r>
              <a:rPr lang="en-US" altLang="en-US" sz="1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altLang="en-US" sz="18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muối</a:t>
            </a:r>
            <a:endParaRPr lang="en-US" altLang="en-US" sz="1800" b="1" dirty="0">
              <a:solidFill>
                <a:srgbClr val="00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9159" name="Text Box 7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1885950" y="3182542"/>
            <a:ext cx="1659429" cy="36933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18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b. </a:t>
            </a:r>
            <a:r>
              <a:rPr lang="en-US" altLang="en-US" sz="1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altLang="en-US" sz="18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endParaRPr lang="en-US" altLang="en-US" sz="1800" b="1" dirty="0">
              <a:solidFill>
                <a:srgbClr val="00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9160" name="Text Box 8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4572000" y="1669257"/>
            <a:ext cx="3086100" cy="36933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18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c. </a:t>
            </a:r>
            <a:r>
              <a:rPr lang="en-US" altLang="en-US" sz="1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Xăng</a:t>
            </a:r>
            <a:endParaRPr lang="en-US" altLang="en-US" sz="1800" b="1" dirty="0">
              <a:solidFill>
                <a:srgbClr val="00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9161" name="Text Box 9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4744641" y="3098007"/>
            <a:ext cx="987771" cy="36933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1800" b="1" dirty="0">
                <a:solidFill>
                  <a:srgbClr val="0000CC"/>
                </a:solidFill>
                <a:latin typeface="VNI-Times" pitchFamily="2" charset="0"/>
                <a:cs typeface="Arial" panose="020B0604020202020204" pitchFamily="34" charset="0"/>
              </a:rPr>
              <a:t>d</a:t>
            </a:r>
            <a:r>
              <a:rPr lang="en-US" altLang="en-US" sz="1800" b="1" dirty="0">
                <a:latin typeface="VNI-Times" pitchFamily="2" charset="0"/>
                <a:cs typeface="Arial" panose="020B0604020202020204" pitchFamily="34" charset="0"/>
              </a:rPr>
              <a:t>. </a:t>
            </a:r>
            <a:r>
              <a:rPr lang="en-US" altLang="en-US" sz="1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Rượu</a:t>
            </a:r>
            <a:endParaRPr lang="en-US" altLang="en-US" sz="1800" b="1" dirty="0">
              <a:solidFill>
                <a:srgbClr val="00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49163" name="Oval 11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0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9164" name="Oval 12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1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9165" name="Oval 13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2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9166" name="Oval 14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3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9167" name="Oval 15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4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49168" name="Oval 16"/>
          <p:cNvSpPr/>
          <p:nvPr/>
        </p:nvSpPr>
        <p:spPr>
          <a:xfrm>
            <a:off x="1385888" y="4300537"/>
            <a:ext cx="647700" cy="539354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1800" dirty="0">
                <a:latin typeface="VNI-Times" pitchFamily="2" charset="0"/>
                <a:cs typeface="Arial" panose="020B0604020202020204" pitchFamily="34" charset="0"/>
              </a:rPr>
              <a:t>5</a:t>
            </a:r>
            <a:endParaRPr lang="en-US" altLang="en-US" sz="1800" dirty="0">
              <a:latin typeface="VNI-Times" pitchFamily="2" charset="0"/>
              <a:ea typeface="Arial" panose="020B0604020202020204" pitchFamily="34" charset="0"/>
            </a:endParaRPr>
          </a:p>
        </p:txBody>
      </p:sp>
      <p:grpSp>
        <p:nvGrpSpPr>
          <p:cNvPr id="49169" name="Group 17"/>
          <p:cNvGrpSpPr/>
          <p:nvPr/>
        </p:nvGrpSpPr>
        <p:grpSpPr>
          <a:xfrm>
            <a:off x="2457450" y="742950"/>
            <a:ext cx="1676400" cy="896541"/>
            <a:chOff x="1452" y="2721"/>
            <a:chExt cx="1776" cy="753"/>
          </a:xfrm>
        </p:grpSpPr>
        <p:pic>
          <p:nvPicPr>
            <p:cNvPr id="33818" name="buon.avi">
              <a:hlinkClick r:id="" action="ppaction://media"/>
            </p:cNvPr>
            <p:cNvPicPr>
              <a:picLocks noRot="1" noChangeAspect="1"/>
            </p:cNvPicPr>
            <p:nvPr>
              <a:videoFile r:link="rId4"/>
              <p:extLst>
                <p:ext uri="{DAA4B4D4-6D71-4841-9C94-3DE7FCFB9230}">
                  <p14:media xmlns:p14="http://schemas.microsoft.com/office/powerpoint/2010/main" r:link="rId3"/>
                </p:ext>
              </p:extLst>
            </p:nvPr>
          </p:nvPicPr>
          <p:blipFill>
            <a:blip r:embed="rId11"/>
            <a:stretch>
              <a:fillRect/>
            </a:stretch>
          </p:blipFill>
          <p:spPr>
            <a:xfrm>
              <a:off x="1452" y="2862"/>
              <a:ext cx="816" cy="6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4603" name="AutoShape 19"/>
            <p:cNvSpPr/>
            <p:nvPr/>
          </p:nvSpPr>
          <p:spPr>
            <a:xfrm>
              <a:off x="2232" y="2721"/>
              <a:ext cx="996" cy="495"/>
            </a:xfrm>
            <a:prstGeom prst="wedgeRoundRectCallout">
              <a:avLst>
                <a:gd name="adj1" fmla="val -69278"/>
                <a:gd name="adj2" fmla="val 28787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350" dirty="0">
                  <a:latin typeface="Times New Roman" panose="02020603050405020304" pitchFamily="18" charset="0"/>
                  <a:cs typeface="Arial" panose="020B0604020202020204" pitchFamily="34" charset="0"/>
                </a:rPr>
                <a:t>Tiếc quá ! Sai rồi bạn ơi.</a:t>
              </a:r>
              <a:endParaRPr lang="en-US" altLang="en-US" sz="135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49172" name="Group 20"/>
          <p:cNvGrpSpPr/>
          <p:nvPr/>
        </p:nvGrpSpPr>
        <p:grpSpPr>
          <a:xfrm>
            <a:off x="2400300" y="2286000"/>
            <a:ext cx="1676400" cy="896541"/>
            <a:chOff x="1452" y="2721"/>
            <a:chExt cx="1776" cy="753"/>
          </a:xfrm>
        </p:grpSpPr>
        <p:pic>
          <p:nvPicPr>
            <p:cNvPr id="33816" name="buon.avi">
              <a:hlinkClick r:id="" action="ppaction://media"/>
            </p:cNvPr>
            <p:cNvPicPr>
              <a:picLocks noRot="1" noChangeAspect="1"/>
            </p:cNvPicPr>
            <p:nvPr>
              <a:videoFile r:link="rId4"/>
              <p:extLst>
                <p:ext uri="{DAA4B4D4-6D71-4841-9C94-3DE7FCFB9230}">
                  <p14:media xmlns:p14="http://schemas.microsoft.com/office/powerpoint/2010/main" r:link="rId3"/>
                </p:ext>
              </p:extLst>
            </p:nvPr>
          </p:nvPicPr>
          <p:blipFill>
            <a:blip r:embed="rId11"/>
            <a:stretch>
              <a:fillRect/>
            </a:stretch>
          </p:blipFill>
          <p:spPr>
            <a:xfrm>
              <a:off x="1452" y="2862"/>
              <a:ext cx="816" cy="6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4601" name="AutoShape 22"/>
            <p:cNvSpPr/>
            <p:nvPr/>
          </p:nvSpPr>
          <p:spPr>
            <a:xfrm>
              <a:off x="2232" y="2721"/>
              <a:ext cx="996" cy="495"/>
            </a:xfrm>
            <a:prstGeom prst="wedgeRoundRectCallout">
              <a:avLst>
                <a:gd name="adj1" fmla="val -69278"/>
                <a:gd name="adj2" fmla="val 28787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350" dirty="0">
                  <a:latin typeface="Times New Roman" panose="02020603050405020304" pitchFamily="18" charset="0"/>
                  <a:cs typeface="Arial" panose="020B0604020202020204" pitchFamily="34" charset="0"/>
                </a:rPr>
                <a:t>Tiếc quá ! Sai rồi bạn ơi.</a:t>
              </a:r>
              <a:endParaRPr lang="en-US" altLang="en-US" sz="135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49175" name="Group 23"/>
          <p:cNvGrpSpPr/>
          <p:nvPr/>
        </p:nvGrpSpPr>
        <p:grpSpPr>
          <a:xfrm>
            <a:off x="5829300" y="2286000"/>
            <a:ext cx="1676400" cy="896541"/>
            <a:chOff x="1452" y="2721"/>
            <a:chExt cx="1776" cy="753"/>
          </a:xfrm>
        </p:grpSpPr>
        <p:pic>
          <p:nvPicPr>
            <p:cNvPr id="33814" name="buon.avi">
              <a:hlinkClick r:id="" action="ppaction://media"/>
            </p:cNvPr>
            <p:cNvPicPr>
              <a:picLocks noRot="1" noChangeAspect="1"/>
            </p:cNvPicPr>
            <p:nvPr>
              <a:videoFile r:link="rId4"/>
              <p:extLst>
                <p:ext uri="{DAA4B4D4-6D71-4841-9C94-3DE7FCFB9230}">
                  <p14:media xmlns:p14="http://schemas.microsoft.com/office/powerpoint/2010/main" r:link="rId3"/>
                </p:ext>
              </p:extLst>
            </p:nvPr>
          </p:nvPicPr>
          <p:blipFill>
            <a:blip r:embed="rId11"/>
            <a:stretch>
              <a:fillRect/>
            </a:stretch>
          </p:blipFill>
          <p:spPr>
            <a:xfrm>
              <a:off x="1452" y="2862"/>
              <a:ext cx="816" cy="6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4599" name="AutoShape 25"/>
            <p:cNvSpPr/>
            <p:nvPr/>
          </p:nvSpPr>
          <p:spPr>
            <a:xfrm>
              <a:off x="2232" y="2721"/>
              <a:ext cx="996" cy="495"/>
            </a:xfrm>
            <a:prstGeom prst="wedgeRoundRectCallout">
              <a:avLst>
                <a:gd name="adj1" fmla="val -69278"/>
                <a:gd name="adj2" fmla="val 28787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350" dirty="0">
                  <a:latin typeface="Times New Roman" panose="02020603050405020304" pitchFamily="18" charset="0"/>
                  <a:cs typeface="Arial" panose="020B0604020202020204" pitchFamily="34" charset="0"/>
                </a:rPr>
                <a:t>Tiếc quá ! Sai rồi bạn ơi.</a:t>
              </a:r>
              <a:endParaRPr lang="en-US" altLang="en-US" sz="135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49178" name="Group 26"/>
          <p:cNvGrpSpPr/>
          <p:nvPr/>
        </p:nvGrpSpPr>
        <p:grpSpPr>
          <a:xfrm>
            <a:off x="5772150" y="800100"/>
            <a:ext cx="1700213" cy="814388"/>
            <a:chOff x="4092" y="3417"/>
            <a:chExt cx="1668" cy="684"/>
          </a:xfrm>
        </p:grpSpPr>
        <p:pic>
          <p:nvPicPr>
            <p:cNvPr id="33812" name="vui.avi">
              <a:hlinkClick r:id="" action="ppaction://media"/>
            </p:cNvPr>
            <p:cNvPicPr>
              <a:picLocks noRot="1" noChangeAspect="1"/>
            </p:cNvPicPr>
            <p:nvPr>
              <a:videoFile r:link="rId2"/>
              <p:extLst>
                <p:ext uri="{DAA4B4D4-6D71-4841-9C94-3DE7FCFB9230}">
                  <p14:media xmlns:p14="http://schemas.microsoft.com/office/powerpoint/2010/main" r:link="rId1"/>
                </p:ext>
              </p:extLst>
            </p:nvPr>
          </p:nvPicPr>
          <p:blipFill>
            <a:blip r:embed="rId12"/>
            <a:stretch>
              <a:fillRect/>
            </a:stretch>
          </p:blipFill>
          <p:spPr>
            <a:xfrm>
              <a:off x="4092" y="3417"/>
              <a:ext cx="912" cy="68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4597" name="AutoShape 28"/>
            <p:cNvSpPr/>
            <p:nvPr/>
          </p:nvSpPr>
          <p:spPr>
            <a:xfrm>
              <a:off x="4716" y="3489"/>
              <a:ext cx="1044" cy="495"/>
            </a:xfrm>
            <a:prstGeom prst="wedgeRoundRectCallout">
              <a:avLst>
                <a:gd name="adj1" fmla="val -60343"/>
                <a:gd name="adj2" fmla="val 11009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500" dirty="0">
                  <a:latin typeface="Times New Roman" panose="02020603050405020304" pitchFamily="18" charset="0"/>
                  <a:cs typeface="Arial" panose="020B0604020202020204" pitchFamily="34" charset="0"/>
                </a:rPr>
                <a:t>Hoan hô !</a:t>
              </a:r>
            </a:p>
            <a:p>
              <a:pPr marL="0" indent="0" algn="ctr">
                <a:spcBef>
                  <a:spcPct val="0"/>
                </a:spcBef>
                <a:buNone/>
              </a:pPr>
              <a:r>
                <a:rPr lang="en-US" altLang="en-US" sz="1500" dirty="0">
                  <a:latin typeface="Times New Roman" panose="02020603050405020304" pitchFamily="18" charset="0"/>
                  <a:cs typeface="Arial" panose="020B0604020202020204" pitchFamily="34" charset="0"/>
                </a:rPr>
                <a:t>Bạn đã đúng.</a:t>
              </a:r>
              <a:endParaRPr lang="en-US" altLang="en-US" sz="1500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sp>
        <p:nvSpPr>
          <p:cNvPr id="21531" name="Oval 27"/>
          <p:cNvSpPr/>
          <p:nvPr/>
        </p:nvSpPr>
        <p:spPr>
          <a:xfrm>
            <a:off x="4572000" y="1714500"/>
            <a:ext cx="285750" cy="342900"/>
          </a:xfrm>
          <a:prstGeom prst="ellipse">
            <a:avLst/>
          </a:prstGeom>
          <a:noFill/>
          <a:ln w="9525" cap="flat" cmpd="sng">
            <a:solidFill>
              <a:srgbClr val="FF0000">
                <a:alpha val="96077"/>
              </a:srgbClr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endParaRPr lang="en-US" altLang="en-US" sz="135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4595" name="Slide Number Placeholder 1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pPr>
              <a:spcBef>
                <a:spcPct val="0"/>
              </a:spcBef>
            </a:pPr>
            <a:fld id="{9A0DB2DC-4C9A-4742-B13C-FB6460FD3503}" type="slidenum">
              <a:rPr lang="en-US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 sz="9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51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9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1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10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10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10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10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10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68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49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58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49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59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9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9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6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49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61"/>
                  </p:tgtEl>
                </p:cond>
              </p:nextCondLst>
            </p:seq>
          </p:childTnLst>
        </p:cTn>
      </p:par>
    </p:tnLst>
    <p:bldLst>
      <p:bldP spid="49157" grpId="0" animBg="1"/>
      <p:bldP spid="49158" grpId="0"/>
      <p:bldP spid="49159" grpId="0"/>
      <p:bldP spid="49160" grpId="0"/>
      <p:bldP spid="49161" grpId="0"/>
      <p:bldP spid="49163" grpId="0" animBg="1"/>
      <p:bldP spid="49163" grpId="1" animBg="1"/>
      <p:bldP spid="49164" grpId="0" animBg="1"/>
      <p:bldP spid="49164" grpId="1" animBg="1"/>
      <p:bldP spid="49165" grpId="0" animBg="1"/>
      <p:bldP spid="49165" grpId="1" animBg="1"/>
      <p:bldP spid="49166" grpId="0" animBg="1"/>
      <p:bldP spid="49166" grpId="1" animBg="1"/>
      <p:bldP spid="49167" grpId="0" animBg="1"/>
      <p:bldP spid="49167" grpId="1" animBg="1"/>
      <p:bldP spid="49168" grpId="0" animBg="1"/>
      <p:bldP spid="49168" grpId="1" animBg="1"/>
      <p:bldP spid="215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676400" y="3028950"/>
            <a:ext cx="5257800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kèm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nồng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muối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0,9%, sulfuric acid 1M,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nồng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?”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OPL20U25GSXzBJYl68kk8uQGfFKzs7yb1M4KJWUiLk6ZEvGF+qCIPSnY57AbBFCvTW2023.17.86+K4lPs7H94VUqPe2XwIsfPRnrXQE//QTEXxb8/8N4CNc6FpgZahzpTjFhMzSA7T/nHJa11DE8Ng2TP3iAmRczFlmslSuUNOgUeb6yRvs0=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38150"/>
            <a:ext cx="2514601" cy="242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OPL20U25GSXzBJYl68kk8uQGfFKzs7yb1M4KJWUiLk6ZEvGF+qCIPSnY57AbBFCvTW2023.17.86+K4lPs7H94VUqPe2XwIsfPRnrXQE//QTEXxb8/8N4CNc6FpgZahzpTjFhMzSA7T/nHJa11DE8Ng2TP3iAmRczFlmslSuUNOgUeb6yRvs0=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24871"/>
            <a:ext cx="20574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939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609600" y="135255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I. Dung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tan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môi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457200" y="2114550"/>
            <a:ext cx="762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Dung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Dung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609600" y="209550"/>
            <a:ext cx="792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…Bai 4. DUNG DỊCH VÀ NỒNG ĐỘ DUNG DỊCH (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3522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304800" y="209550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5" name="TextBox 4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642937" y="2582862"/>
            <a:ext cx="6736715" cy="3200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1" descr="OPL20U25GSXzBJYl68kk8uQGfFKzs7yb1M4KJWUiLk6ZEvGF+qCIPSnY57AbBFCvTW2023.17.86+K4lPs7H94VUqPe2XwIsfPRnrXQE//QTEXxb8/8N4CNc6FpgZahzpTjFhMzSA7T/nHJa11DE8Ng2TP3iAmRczFlmslSuUNOgUeb6yRvs0="/>
          <p:cNvSpPr>
            <a:spLocks noChangeArrowheads="1"/>
          </p:cNvSpPr>
          <p:nvPr/>
        </p:nvSpPr>
        <p:spPr bwMode="auto">
          <a:xfrm>
            <a:off x="228600" y="633759"/>
            <a:ext cx="78486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sắn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…), copper(II) sulfate;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thuỷ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đũa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khuấy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Cho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 mL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thuỷ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(1), (2), (3)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(4).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Cho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(1) 1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thìa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3g)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(2) 1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thìa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copper(II) sulfate,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(3) 1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thìa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(4) 4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thìa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Khuấy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pic>
        <p:nvPicPr>
          <p:cNvPr id="2050" name="Picture 2" descr="OPL20U25GSXzBJYl68kk8uQGfFKzs7yb1M4KJWUiLk6ZEvGF+qCIPSnY57AbBFCvTW2023.17.86+K4lPs7H94VUqPe2XwIsfPRnrXQE//QTEXxb8/8N4CNc6FpgZahzpTjFhMzSA7T/nHJa11DE8Ng2TP3iAmRczFlmslSuUNOgUeb6yRvs0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210" y="2491343"/>
            <a:ext cx="497078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39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457200" y="971550"/>
            <a:ext cx="8458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>
                <a:solidFill>
                  <a:srgbClr val="000000"/>
                </a:solidFill>
                <a:latin typeface="+mj-lt"/>
              </a:rPr>
              <a:t>PHIẾU HỌC TẬP SỐ 1</a:t>
            </a:r>
            <a:endParaRPr lang="vi-VN" dirty="0">
              <a:solidFill>
                <a:srgbClr val="000000"/>
              </a:solidFill>
              <a:latin typeface="+mj-lt"/>
            </a:endParaRPr>
          </a:p>
          <a:p>
            <a:r>
              <a:rPr lang="vi-VN" dirty="0">
                <a:solidFill>
                  <a:srgbClr val="000000"/>
                </a:solidFill>
                <a:latin typeface="+mj-lt"/>
              </a:rPr>
              <a:t>Các nhóm quan sát hiện tượng xảy ra và trả lời câu hỏi:</a:t>
            </a:r>
          </a:p>
          <a:p>
            <a:r>
              <a:rPr lang="vi-VN" dirty="0">
                <a:solidFill>
                  <a:srgbClr val="000000"/>
                </a:solidFill>
                <a:latin typeface="+mj-lt"/>
              </a:rPr>
              <a:t>1. Trong cốc (1), (2), (3), cốc nào chứa dung dịch? Dựa vào dấu hiệu nào để nhận biết? Chỉ ra chất tan, dung môi trong dung dịch thu được.</a:t>
            </a:r>
          </a:p>
          <a:p>
            <a:r>
              <a:rPr lang="vi-VN" dirty="0">
                <a:solidFill>
                  <a:srgbClr val="000000"/>
                </a:solidFill>
                <a:latin typeface="+mj-lt"/>
              </a:rPr>
              <a:t>2. Phần dung dịch ở cốc (4) có phải là dung dịch bão hòa ở nhiệt độ phòng không? Giải thích?</a:t>
            </a:r>
          </a:p>
          <a:p>
            <a:r>
              <a:rPr lang="vi-VN" dirty="0">
                <a:solidFill>
                  <a:srgbClr val="000000"/>
                </a:solidFill>
                <a:latin typeface="+mj-lt"/>
              </a:rPr>
              <a:t>* Hãy nêu cách pha dung dịch bão hòa của sodium carbonate (Na</a:t>
            </a:r>
            <a:r>
              <a:rPr lang="vi-VN" baseline="-25000" dirty="0">
                <a:solidFill>
                  <a:srgbClr val="000000"/>
                </a:solidFill>
                <a:latin typeface="+mj-lt"/>
              </a:rPr>
              <a:t>2</a:t>
            </a:r>
            <a:r>
              <a:rPr lang="vi-VN" dirty="0">
                <a:solidFill>
                  <a:srgbClr val="000000"/>
                </a:solidFill>
                <a:latin typeface="+mj-lt"/>
              </a:rPr>
              <a:t>CO</a:t>
            </a:r>
            <a:r>
              <a:rPr lang="vi-VN" baseline="-25000" dirty="0">
                <a:solidFill>
                  <a:srgbClr val="000000"/>
                </a:solidFill>
                <a:latin typeface="+mj-lt"/>
              </a:rPr>
              <a:t>3</a:t>
            </a:r>
            <a:r>
              <a:rPr lang="vi-VN" dirty="0">
                <a:solidFill>
                  <a:srgbClr val="000000"/>
                </a:solidFill>
                <a:latin typeface="+mj-lt"/>
              </a:rPr>
              <a:t>) trong nước.</a:t>
            </a:r>
          </a:p>
          <a:p>
            <a:br>
              <a:rPr lang="vi-VN" dirty="0">
                <a:latin typeface="+mj-lt"/>
              </a:rPr>
            </a:b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666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 descr="OPL20U25GSXzBJYl68kk8uQGfFKzs7yb1M4KJWUiLk6ZEvGF+qCIPSnY57AbBFCvTW2023.17.86+K4lPs7H94VUqPe2XwIsfPRnrXQE//QTEXxb8/8N4CNc6FpgZahzpTjFhMzSA7T/nHJa11DE8Ng2TP3iAmRczFlmslSuUNOgUeb6yRvs0="/>
          <p:cNvSpPr txBox="1"/>
          <p:nvPr/>
        </p:nvSpPr>
        <p:spPr>
          <a:xfrm>
            <a:off x="609600" y="895350"/>
            <a:ext cx="8534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(1), (2)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dung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copper (II) sulfate, dung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Dung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(4)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Cho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Na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khuấy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63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n 2" descr="OPL20U25GSXzBJYl68kk8uQGfFKzs7yb1M4KJWUiLk6ZEvGF+qCIPSnY57AbBFCvTW2023.17.86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6437E96C-B4D7-4CA6-90EE-43A5C748EF9C}"/>
              </a:ext>
            </a:extLst>
          </p:cNvPr>
          <p:cNvSpPr/>
          <p:nvPr/>
        </p:nvSpPr>
        <p:spPr>
          <a:xfrm>
            <a:off x="726621" y="996042"/>
            <a:ext cx="3249386" cy="3099707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</a:p>
        </p:txBody>
      </p:sp>
      <p:sp>
        <p:nvSpPr>
          <p:cNvPr id="11" name="TextBox 10" descr="OPL20U25GSXzBJYl68kk8uQGfFKzs7yb1M4KJWUiLk6ZEvGF+qCIPSnY57AbBFCvTW2023.17.86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4720036" y="1509963"/>
            <a:ext cx="3094827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Luyện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endParaRPr lang="en-US" sz="4500" dirty="0">
              <a:solidFill>
                <a:prstClr val="black"/>
              </a:solidFill>
            </a:endParaRPr>
          </a:p>
        </p:txBody>
      </p:sp>
      <p:pic>
        <p:nvPicPr>
          <p:cNvPr id="4" name="Hình ảnh 3" descr="OPL20U25GSXzBJYl68kk8uQGfFKzs7yb1M4KJWUiLk6ZEvGF+qCIPSnY57AbBFCvTW2023.17.86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65070DB6-3AAA-4E44-BD69-D8EC9843B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2294793"/>
            <a:ext cx="4762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33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OPL20U25GSXzBJYl68kk8uQGfFKzs7yb1M4KJWUiLk6ZEvGF+qCIPSnY57AbBFCvTW2023.17.86+K4lPs7H94VUqPe2XwIsfPRnrXQE//QTEXxb8/8N4CNc6FpgZahzpTjFhMzSA7T/nHJa11DE8Ng2TP3iAmRczFlmslSuUNOgUeb6yRvs0="/>
          <p:cNvSpPr/>
          <p:nvPr/>
        </p:nvSpPr>
        <p:spPr>
          <a:xfrm>
            <a:off x="1030605" y="114300"/>
            <a:ext cx="663892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cho: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tầng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tầng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tầng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tầng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5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nghĩa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2290" name="Picture 2" descr="OPL20U25GSXzBJYl68kk8uQGfFKzs7yb1M4KJWUiLk6ZEvGF+qCIPSnY57AbBFCvTW2023.17.86+K4lPs7H94VUqPe2XwIsfPRnrXQE//QTEXxb8/8N4CNc6FpgZahzpTjFhMzSA7T/nHJa11DE8Ng2TP3iAmRczFlmslSuUNOgUeb6yRvs0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193" y="3507536"/>
            <a:ext cx="3034727" cy="1635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1915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 descr="OPL20U25GSXzBJYl68kk8uQGfFKzs7yb1M4KJWUiLk6ZEvGF+qCIPSnY57AbBFCvTW2023.17.86+K4lPs7H94VUqPe2XwIsfPRnrXQE//QTEXxb8/8N4CNc6FpgZahzpTjFhMzSA7T/nHJa11DE8Ng2TP3iAmRczFlmslSuUNOgUeb6yRvs0=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335792"/>
              </p:ext>
            </p:extLst>
          </p:nvPr>
        </p:nvGraphicFramePr>
        <p:xfrm>
          <a:off x="205740" y="733185"/>
          <a:ext cx="8778240" cy="38978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0622">
                  <a:extLst>
                    <a:ext uri="{9D8B030D-6E8A-4147-A177-3AD203B41FA5}">
                      <a16:colId xmlns:a16="http://schemas.microsoft.com/office/drawing/2014/main" val="2602173328"/>
                    </a:ext>
                  </a:extLst>
                </a:gridCol>
                <a:gridCol w="4787618">
                  <a:extLst>
                    <a:ext uri="{9D8B030D-6E8A-4147-A177-3AD203B41FA5}">
                      <a16:colId xmlns:a16="http://schemas.microsoft.com/office/drawing/2014/main" val="2108991528"/>
                    </a:ext>
                  </a:extLst>
                </a:gridCol>
              </a:tblGrid>
              <a:tr h="355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Dung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dịch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8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hỗn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nhât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8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tan</a:t>
                      </a:r>
                      <a:endParaRPr lang="en-US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55567454"/>
                  </a:ext>
                </a:extLst>
              </a:tr>
              <a:tr h="5870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Dung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môi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khả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hòa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tan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181319880"/>
                  </a:ext>
                </a:extLst>
              </a:tr>
              <a:tr h="355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Chât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tan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hòa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tan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8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80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endParaRPr lang="en-US" sz="18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742730177"/>
                  </a:ext>
                </a:extLst>
              </a:tr>
              <a:tr h="355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Dung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bão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hòa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hòa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tan them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chât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637441165"/>
                  </a:ext>
                </a:extLst>
              </a:tr>
              <a:tr h="3601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Dung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bão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hòa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hòa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tan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thêm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chât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55377051"/>
                  </a:ext>
                </a:extLst>
              </a:tr>
              <a:tr h="5870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</a:t>
                      </a:r>
                      <a:r>
                        <a:rPr lang="en-US" sz="18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hòa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tan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dịch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Dầu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2013944557"/>
                  </a:ext>
                </a:extLst>
              </a:tr>
              <a:tr h="355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Dầu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tan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Xăng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2831299276"/>
                  </a:ext>
                </a:extLst>
              </a:tr>
              <a:tr h="5870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hòa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tan 50ml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rượu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etylic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100ml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nươc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Rượu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tan,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môi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809680549"/>
                  </a:ext>
                </a:extLst>
              </a:tr>
              <a:tr h="355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tan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tồn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800" b="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1800" b="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dạng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rắn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lỏng</a:t>
                      </a: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khí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922773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223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</TotalTime>
  <Words>986</Words>
  <Application>Microsoft Office PowerPoint</Application>
  <PresentationFormat>On-screen Show (16:9)</PresentationFormat>
  <Paragraphs>111</Paragraphs>
  <Slides>13</Slides>
  <Notes>3</Notes>
  <HiddenSlides>0</HiddenSlides>
  <MMClips>12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Thuan Nguyen Thi My</dc:creator>
  <cp:lastModifiedBy>Administrator</cp:lastModifiedBy>
  <cp:revision>228</cp:revision>
  <dcterms:created xsi:type="dcterms:W3CDTF">2021-07-22T17:31:00Z</dcterms:created>
  <dcterms:modified xsi:type="dcterms:W3CDTF">2023-08-29T05:05:56Z</dcterms:modified>
</cp:coreProperties>
</file>