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302" r:id="rId4"/>
    <p:sldId id="287" r:id="rId5"/>
    <p:sldId id="288" r:id="rId6"/>
    <p:sldId id="291" r:id="rId7"/>
    <p:sldId id="289" r:id="rId8"/>
    <p:sldId id="299" r:id="rId9"/>
    <p:sldId id="304" r:id="rId10"/>
    <p:sldId id="292" r:id="rId11"/>
    <p:sldId id="305" r:id="rId12"/>
    <p:sldId id="293" r:id="rId13"/>
    <p:sldId id="294" r:id="rId14"/>
    <p:sldId id="296" r:id="rId15"/>
    <p:sldId id="277" r:id="rId16"/>
    <p:sldId id="275" r:id="rId17"/>
    <p:sldId id="278" r:id="rId18"/>
    <p:sldId id="280" r:id="rId19"/>
    <p:sldId id="281" r:id="rId20"/>
    <p:sldId id="284"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C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4" autoAdjust="0"/>
  </p:normalViewPr>
  <p:slideViewPr>
    <p:cSldViewPr snapToGrid="0">
      <p:cViewPr varScale="1">
        <p:scale>
          <a:sx n="69" d="100"/>
          <a:sy n="69" d="100"/>
        </p:scale>
        <p:origin x="78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8E5B4-519E-4C4D-A5C4-A30B62B8C705}" type="datetimeFigureOut">
              <a:rPr lang="vi-VN" smtClean="0"/>
              <a:pPr/>
              <a:t>29/08/2023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94BFF-98C0-498C-BCA7-4735B6C360B5}" type="slidenum">
              <a:rPr lang="vi-VN" smtClean="0"/>
              <a:pPr/>
              <a:t>‹#›</a:t>
            </a:fld>
            <a:endParaRPr lang="vi-VN"/>
          </a:p>
        </p:txBody>
      </p:sp>
    </p:spTree>
    <p:extLst>
      <p:ext uri="{BB962C8B-B14F-4D97-AF65-F5344CB8AC3E}">
        <p14:creationId xmlns:p14="http://schemas.microsoft.com/office/powerpoint/2010/main" val="2748676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F8694BFF-98C0-498C-BCA7-4735B6C360B5}" type="slidenum">
              <a:rPr lang="vi-VN" smtClean="0"/>
              <a:pPr/>
              <a:t>8</a:t>
            </a:fld>
            <a:endParaRPr lang="vi-VN"/>
          </a:p>
        </p:txBody>
      </p:sp>
    </p:spTree>
    <p:extLst>
      <p:ext uri="{BB962C8B-B14F-4D97-AF65-F5344CB8AC3E}">
        <p14:creationId xmlns:p14="http://schemas.microsoft.com/office/powerpoint/2010/main" val="1466243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94BFF-98C0-498C-BCA7-4735B6C360B5}" type="slidenum">
              <a:rPr lang="vi-VN" smtClean="0"/>
              <a:pPr/>
              <a:t>19</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8CD5C1C-6223-421D-80A8-8A72F3D331FB}" type="datetimeFigureOut">
              <a:rPr lang="vi-VN" smtClean="0"/>
              <a:pPr/>
              <a:t>29/08/2023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0A44A5-0F1E-489F-B840-AC137CB93FC9}" type="slidenum">
              <a:rPr lang="vi-VN" smtClean="0"/>
              <a:pPr/>
              <a:t>‹#›</a:t>
            </a:fld>
            <a:endParaRPr lang="vi-VN"/>
          </a:p>
        </p:txBody>
      </p:sp>
    </p:spTree>
    <p:extLst>
      <p:ext uri="{BB962C8B-B14F-4D97-AF65-F5344CB8AC3E}">
        <p14:creationId xmlns:p14="http://schemas.microsoft.com/office/powerpoint/2010/main" val="241599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8CD5C1C-6223-421D-80A8-8A72F3D331FB}" type="datetimeFigureOut">
              <a:rPr lang="vi-VN" smtClean="0"/>
              <a:pPr/>
              <a:t>29/08/2023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0A44A5-0F1E-489F-B840-AC137CB93FC9}" type="slidenum">
              <a:rPr lang="vi-VN" smtClean="0"/>
              <a:pPr/>
              <a:t>‹#›</a:t>
            </a:fld>
            <a:endParaRPr lang="vi-VN"/>
          </a:p>
        </p:txBody>
      </p:sp>
    </p:spTree>
    <p:extLst>
      <p:ext uri="{BB962C8B-B14F-4D97-AF65-F5344CB8AC3E}">
        <p14:creationId xmlns:p14="http://schemas.microsoft.com/office/powerpoint/2010/main" val="392618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8CD5C1C-6223-421D-80A8-8A72F3D331FB}" type="datetimeFigureOut">
              <a:rPr lang="vi-VN" smtClean="0"/>
              <a:pPr/>
              <a:t>29/08/2023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0A44A5-0F1E-489F-B840-AC137CB93FC9}" type="slidenum">
              <a:rPr lang="vi-VN" smtClean="0"/>
              <a:pPr/>
              <a:t>‹#›</a:t>
            </a:fld>
            <a:endParaRPr lang="vi-VN"/>
          </a:p>
        </p:txBody>
      </p:sp>
    </p:spTree>
    <p:extLst>
      <p:ext uri="{BB962C8B-B14F-4D97-AF65-F5344CB8AC3E}">
        <p14:creationId xmlns:p14="http://schemas.microsoft.com/office/powerpoint/2010/main" val="1889058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8CD5C1C-6223-421D-80A8-8A72F3D331FB}" type="datetimeFigureOut">
              <a:rPr lang="vi-VN" smtClean="0"/>
              <a:pPr/>
              <a:t>29/08/2023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0A44A5-0F1E-489F-B840-AC137CB93FC9}" type="slidenum">
              <a:rPr lang="vi-VN" smtClean="0"/>
              <a:pPr/>
              <a:t>‹#›</a:t>
            </a:fld>
            <a:endParaRPr lang="vi-VN"/>
          </a:p>
        </p:txBody>
      </p:sp>
    </p:spTree>
    <p:extLst>
      <p:ext uri="{BB962C8B-B14F-4D97-AF65-F5344CB8AC3E}">
        <p14:creationId xmlns:p14="http://schemas.microsoft.com/office/powerpoint/2010/main" val="3301024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CD5C1C-6223-421D-80A8-8A72F3D331FB}" type="datetimeFigureOut">
              <a:rPr lang="vi-VN" smtClean="0"/>
              <a:pPr/>
              <a:t>29/08/2023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0A44A5-0F1E-489F-B840-AC137CB93FC9}" type="slidenum">
              <a:rPr lang="vi-VN" smtClean="0"/>
              <a:pPr/>
              <a:t>‹#›</a:t>
            </a:fld>
            <a:endParaRPr lang="vi-VN"/>
          </a:p>
        </p:txBody>
      </p:sp>
    </p:spTree>
    <p:extLst>
      <p:ext uri="{BB962C8B-B14F-4D97-AF65-F5344CB8AC3E}">
        <p14:creationId xmlns:p14="http://schemas.microsoft.com/office/powerpoint/2010/main" val="1370669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8CD5C1C-6223-421D-80A8-8A72F3D331FB}" type="datetimeFigureOut">
              <a:rPr lang="vi-VN" smtClean="0"/>
              <a:pPr/>
              <a:t>29/08/2023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0A44A5-0F1E-489F-B840-AC137CB93FC9}" type="slidenum">
              <a:rPr lang="vi-VN" smtClean="0"/>
              <a:pPr/>
              <a:t>‹#›</a:t>
            </a:fld>
            <a:endParaRPr lang="vi-VN"/>
          </a:p>
        </p:txBody>
      </p:sp>
    </p:spTree>
    <p:extLst>
      <p:ext uri="{BB962C8B-B14F-4D97-AF65-F5344CB8AC3E}">
        <p14:creationId xmlns:p14="http://schemas.microsoft.com/office/powerpoint/2010/main" val="3310078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8CD5C1C-6223-421D-80A8-8A72F3D331FB}" type="datetimeFigureOut">
              <a:rPr lang="vi-VN" smtClean="0"/>
              <a:pPr/>
              <a:t>29/08/2023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80A44A5-0F1E-489F-B840-AC137CB93FC9}" type="slidenum">
              <a:rPr lang="vi-VN" smtClean="0"/>
              <a:pPr/>
              <a:t>‹#›</a:t>
            </a:fld>
            <a:endParaRPr lang="vi-VN"/>
          </a:p>
        </p:txBody>
      </p:sp>
    </p:spTree>
    <p:extLst>
      <p:ext uri="{BB962C8B-B14F-4D97-AF65-F5344CB8AC3E}">
        <p14:creationId xmlns:p14="http://schemas.microsoft.com/office/powerpoint/2010/main" val="3892351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8CD5C1C-6223-421D-80A8-8A72F3D331FB}" type="datetimeFigureOut">
              <a:rPr lang="vi-VN" smtClean="0"/>
              <a:pPr/>
              <a:t>29/08/2023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80A44A5-0F1E-489F-B840-AC137CB93FC9}" type="slidenum">
              <a:rPr lang="vi-VN" smtClean="0"/>
              <a:pPr/>
              <a:t>‹#›</a:t>
            </a:fld>
            <a:endParaRPr lang="vi-VN"/>
          </a:p>
        </p:txBody>
      </p:sp>
    </p:spTree>
    <p:extLst>
      <p:ext uri="{BB962C8B-B14F-4D97-AF65-F5344CB8AC3E}">
        <p14:creationId xmlns:p14="http://schemas.microsoft.com/office/powerpoint/2010/main" val="1880041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D5C1C-6223-421D-80A8-8A72F3D331FB}" type="datetimeFigureOut">
              <a:rPr lang="vi-VN" smtClean="0"/>
              <a:pPr/>
              <a:t>29/08/2023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0A44A5-0F1E-489F-B840-AC137CB93FC9}" type="slidenum">
              <a:rPr lang="vi-VN" smtClean="0"/>
              <a:pPr/>
              <a:t>‹#›</a:t>
            </a:fld>
            <a:endParaRPr lang="vi-VN"/>
          </a:p>
        </p:txBody>
      </p:sp>
    </p:spTree>
    <p:extLst>
      <p:ext uri="{BB962C8B-B14F-4D97-AF65-F5344CB8AC3E}">
        <p14:creationId xmlns:p14="http://schemas.microsoft.com/office/powerpoint/2010/main" val="964235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CD5C1C-6223-421D-80A8-8A72F3D331FB}" type="datetimeFigureOut">
              <a:rPr lang="vi-VN" smtClean="0"/>
              <a:pPr/>
              <a:t>29/08/2023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0A44A5-0F1E-489F-B840-AC137CB93FC9}" type="slidenum">
              <a:rPr lang="vi-VN" smtClean="0"/>
              <a:pPr/>
              <a:t>‹#›</a:t>
            </a:fld>
            <a:endParaRPr lang="vi-VN"/>
          </a:p>
        </p:txBody>
      </p:sp>
    </p:spTree>
    <p:extLst>
      <p:ext uri="{BB962C8B-B14F-4D97-AF65-F5344CB8AC3E}">
        <p14:creationId xmlns:p14="http://schemas.microsoft.com/office/powerpoint/2010/main" val="21206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CD5C1C-6223-421D-80A8-8A72F3D331FB}" type="datetimeFigureOut">
              <a:rPr lang="vi-VN" smtClean="0"/>
              <a:pPr/>
              <a:t>29/08/2023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0A44A5-0F1E-489F-B840-AC137CB93FC9}" type="slidenum">
              <a:rPr lang="vi-VN" smtClean="0"/>
              <a:pPr/>
              <a:t>‹#›</a:t>
            </a:fld>
            <a:endParaRPr lang="vi-VN"/>
          </a:p>
        </p:txBody>
      </p:sp>
    </p:spTree>
    <p:extLst>
      <p:ext uri="{BB962C8B-B14F-4D97-AF65-F5344CB8AC3E}">
        <p14:creationId xmlns:p14="http://schemas.microsoft.com/office/powerpoint/2010/main" val="178904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D5C1C-6223-421D-80A8-8A72F3D331FB}" type="datetimeFigureOut">
              <a:rPr lang="vi-VN" smtClean="0"/>
              <a:pPr/>
              <a:t>29/08/2023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A44A5-0F1E-489F-B840-AC137CB93FC9}" type="slidenum">
              <a:rPr lang="vi-VN" smtClean="0"/>
              <a:pPr/>
              <a:t>‹#›</a:t>
            </a:fld>
            <a:endParaRPr lang="vi-VN"/>
          </a:p>
        </p:txBody>
      </p:sp>
    </p:spTree>
    <p:extLst>
      <p:ext uri="{BB962C8B-B14F-4D97-AF65-F5344CB8AC3E}">
        <p14:creationId xmlns:p14="http://schemas.microsoft.com/office/powerpoint/2010/main" val="4280350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L20U25GSXzBJYl68kk8uQGfFKzs7yb1M4KJWUiLk6ZEvGF+qCIPSnY57AbBFCvTW2023.17.86+K4lPs7H94VUqPe2XwIsfPRnrXQE//QTEXxb8/8N4CNc6FpgZahzpTjFhMzSA7T/nHJa11DE8Ng2TP3iAmRczFlmslSuUNOgUeb6yRvs0="/>
          <p:cNvPicPr>
            <a:picLocks noChangeAspect="1"/>
          </p:cNvPicPr>
          <p:nvPr/>
        </p:nvPicPr>
        <p:blipFill rotWithShape="1">
          <a:blip r:embed="rId2"/>
          <a:srcRect t="25953" b="31951"/>
          <a:stretch/>
        </p:blipFill>
        <p:spPr>
          <a:xfrm>
            <a:off x="0" y="0"/>
            <a:ext cx="12192000" cy="6858000"/>
          </a:xfrm>
          <a:prstGeom prst="rect">
            <a:avLst/>
          </a:prstGeom>
        </p:spPr>
      </p:pic>
      <p:sp>
        <p:nvSpPr>
          <p:cNvPr id="5" name="Rounded Rectangle 4" descr="OPL20U25GSXzBJYl68kk8uQGfFKzs7yb1M4KJWUiLk6ZEvGF+qCIPSnY57AbBFCvTW2023.17.86+K4lPs7H94VUqPe2XwIsfPRnrXQE//QTEXxb8/8N4CNc6FpgZahzpTjFhMzSA7T/nHJa11DE8Ng2TP3iAmRczFlmslSuUNOgUeb6yRvs0="/>
          <p:cNvSpPr/>
          <p:nvPr/>
        </p:nvSpPr>
        <p:spPr>
          <a:xfrm>
            <a:off x="1194547" y="1143000"/>
            <a:ext cx="9802906" cy="4572000"/>
          </a:xfrm>
          <a:prstGeom prst="round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descr="OPL20U25GSXzBJYl68kk8uQGfFKzs7yb1M4KJWUiLk6ZEvGF+qCIPSnY57AbBFCvTW2023.17.86+K4lPs7H94VUqPe2XwIsfPRnrXQE//QTEXxb8/8N4CNc6FpgZahzpTjFhMzSA7T/nHJa11DE8Ng2TP3iAmRczFlmslSuUNOgUeb6yRvs0="/>
          <p:cNvSpPr txBox="1"/>
          <p:nvPr/>
        </p:nvSpPr>
        <p:spPr>
          <a:xfrm>
            <a:off x="1537447" y="2099564"/>
            <a:ext cx="8456945" cy="3046988"/>
          </a:xfrm>
          <a:prstGeom prst="rect">
            <a:avLst/>
          </a:prstGeom>
          <a:noFill/>
        </p:spPr>
        <p:txBody>
          <a:bodyPr wrap="square" rtlCol="0">
            <a:spAutoFit/>
          </a:bodyPr>
          <a:lstStyle/>
          <a:p>
            <a:pPr algn="ctr"/>
            <a:r>
              <a:rPr lang="en-US" sz="9600" i="1" dirty="0" err="1">
                <a:effectLst>
                  <a:glow rad="101600">
                    <a:schemeClr val="accent4">
                      <a:satMod val="175000"/>
                      <a:alpha val="40000"/>
                    </a:schemeClr>
                  </a:glow>
                </a:effectLst>
              </a:rPr>
              <a:t>Bài</a:t>
            </a:r>
            <a:r>
              <a:rPr lang="en-US" sz="9600" i="1" dirty="0">
                <a:effectLst>
                  <a:glow rad="101600">
                    <a:schemeClr val="accent4">
                      <a:satMod val="175000"/>
                      <a:alpha val="40000"/>
                    </a:schemeClr>
                  </a:glow>
                </a:effectLst>
              </a:rPr>
              <a:t> 2-Tiết 2: </a:t>
            </a:r>
            <a:r>
              <a:rPr lang="en-US" sz="9600" i="1" dirty="0" err="1">
                <a:effectLst>
                  <a:glow rad="101600">
                    <a:schemeClr val="accent4">
                      <a:satMod val="175000"/>
                      <a:alpha val="40000"/>
                    </a:schemeClr>
                  </a:glow>
                </a:effectLst>
              </a:rPr>
              <a:t>Sự</a:t>
            </a:r>
            <a:r>
              <a:rPr lang="en-US" sz="9600" i="1" dirty="0">
                <a:effectLst>
                  <a:glow rad="101600">
                    <a:schemeClr val="accent4">
                      <a:satMod val="175000"/>
                      <a:alpha val="40000"/>
                    </a:schemeClr>
                  </a:glow>
                </a:effectLst>
              </a:rPr>
              <a:t> </a:t>
            </a:r>
            <a:r>
              <a:rPr lang="en-US" sz="9600" i="1" dirty="0" err="1">
                <a:effectLst>
                  <a:glow rad="101600">
                    <a:schemeClr val="accent4">
                      <a:satMod val="175000"/>
                      <a:alpha val="40000"/>
                    </a:schemeClr>
                  </a:glow>
                </a:effectLst>
              </a:rPr>
              <a:t>biến</a:t>
            </a:r>
            <a:r>
              <a:rPr lang="en-US" sz="9600" i="1" dirty="0">
                <a:effectLst>
                  <a:glow rad="101600">
                    <a:schemeClr val="accent4">
                      <a:satMod val="175000"/>
                      <a:alpha val="40000"/>
                    </a:schemeClr>
                  </a:glow>
                </a:effectLst>
              </a:rPr>
              <a:t> </a:t>
            </a:r>
            <a:r>
              <a:rPr lang="en-US" sz="9600" i="1" dirty="0" err="1">
                <a:effectLst>
                  <a:glow rad="101600">
                    <a:schemeClr val="accent4">
                      <a:satMod val="175000"/>
                      <a:alpha val="40000"/>
                    </a:schemeClr>
                  </a:glow>
                </a:effectLst>
              </a:rPr>
              <a:t>đổi</a:t>
            </a:r>
            <a:r>
              <a:rPr lang="en-US" sz="9600" i="1" dirty="0">
                <a:effectLst>
                  <a:glow rad="101600">
                    <a:schemeClr val="accent4">
                      <a:satMod val="175000"/>
                      <a:alpha val="40000"/>
                    </a:schemeClr>
                  </a:glow>
                </a:effectLst>
              </a:rPr>
              <a:t> </a:t>
            </a:r>
            <a:r>
              <a:rPr lang="en-US" sz="9600" i="1" dirty="0" err="1">
                <a:effectLst>
                  <a:glow rad="101600">
                    <a:schemeClr val="accent4">
                      <a:satMod val="175000"/>
                      <a:alpha val="40000"/>
                    </a:schemeClr>
                  </a:glow>
                </a:effectLst>
              </a:rPr>
              <a:t>chất</a:t>
            </a:r>
            <a:endParaRPr lang="vi-VN" sz="9600" i="1" dirty="0">
              <a:effectLst>
                <a:glow rad="101600">
                  <a:schemeClr val="accent4">
                    <a:satMod val="175000"/>
                    <a:alpha val="40000"/>
                  </a:schemeClr>
                </a:glow>
              </a:effectLst>
            </a:endParaRPr>
          </a:p>
        </p:txBody>
      </p:sp>
      <p:sp>
        <p:nvSpPr>
          <p:cNvPr id="8" name="Rounded Rectangle 7" descr="OPL20U25GSXzBJYl68kk8uQGfFKzs7yb1M4KJWUiLk6ZEvGF+qCIPSnY57AbBFCvTW2023.17.86+K4lPs7H94VUqPe2XwIsfPRnrXQE//QTEXxb8/8N4CNc6FpgZahzpTjFhMzSA7T/nHJa11DE8Ng2TP3iAmRczFlmslSuUNOgUeb6yRvs0="/>
          <p:cNvSpPr/>
          <p:nvPr/>
        </p:nvSpPr>
        <p:spPr>
          <a:xfrm>
            <a:off x="1062318" y="1021975"/>
            <a:ext cx="10071847" cy="482749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31786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descr="OPL20U25GSXzBJYl68kk8uQGfFKzs7yb1M4KJWUiLk6ZEvGF+qCIPSnY57AbBFCvTW2023.17.86+K4lPs7H94VUqPe2XwIsfPRnrXQE//QTEXxb8/8N4CNc6FpgZahzpTjFhMzSA7T/nHJa11DE8Ng2TP3iAmRczFlmslSuUNOgUeb6yRvs0="/>
          <p:cNvSpPr>
            <a:spLocks noChangeArrowheads="1"/>
          </p:cNvSpPr>
          <p:nvPr/>
        </p:nvSpPr>
        <p:spPr bwMode="auto">
          <a:xfrm>
            <a:off x="621792" y="1271016"/>
            <a:ext cx="650138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dirty="0" err="1">
                <a:solidFill>
                  <a:schemeClr val="tx1">
                    <a:lumMod val="95000"/>
                    <a:lumOff val="5000"/>
                  </a:schemeClr>
                </a:solidFill>
              </a:rPr>
              <a:t>Nghiên</a:t>
            </a:r>
            <a:r>
              <a:rPr lang="en-US" sz="3200" dirty="0">
                <a:solidFill>
                  <a:schemeClr val="tx1">
                    <a:lumMod val="95000"/>
                    <a:lumOff val="5000"/>
                  </a:schemeClr>
                </a:solidFill>
              </a:rPr>
              <a:t> </a:t>
            </a:r>
            <a:r>
              <a:rPr lang="en-US" sz="3200" dirty="0" err="1">
                <a:solidFill>
                  <a:schemeClr val="tx1">
                    <a:lumMod val="95000"/>
                    <a:lumOff val="5000"/>
                  </a:schemeClr>
                </a:solidFill>
              </a:rPr>
              <a:t>cứu</a:t>
            </a:r>
            <a:r>
              <a:rPr lang="en-US" sz="3200" dirty="0">
                <a:solidFill>
                  <a:schemeClr val="tx1">
                    <a:lumMod val="95000"/>
                    <a:lumOff val="5000"/>
                  </a:schemeClr>
                </a:solidFill>
              </a:rPr>
              <a:t> </a:t>
            </a:r>
            <a:r>
              <a:rPr lang="en-US" sz="3200" dirty="0" err="1">
                <a:solidFill>
                  <a:schemeClr val="tx1">
                    <a:lumMod val="95000"/>
                    <a:lumOff val="5000"/>
                  </a:schemeClr>
                </a:solidFill>
              </a:rPr>
              <a:t>thí</a:t>
            </a:r>
            <a:r>
              <a:rPr lang="en-US" sz="3200" dirty="0">
                <a:solidFill>
                  <a:schemeClr val="tx1">
                    <a:lumMod val="95000"/>
                    <a:lumOff val="5000"/>
                  </a:schemeClr>
                </a:solidFill>
              </a:rPr>
              <a:t> </a:t>
            </a:r>
            <a:r>
              <a:rPr lang="en-US" sz="3200" dirty="0" err="1">
                <a:solidFill>
                  <a:schemeClr val="tx1">
                    <a:lumMod val="95000"/>
                    <a:lumOff val="5000"/>
                  </a:schemeClr>
                </a:solidFill>
              </a:rPr>
              <a:t>nghiệm</a:t>
            </a:r>
            <a:r>
              <a:rPr lang="en-US" sz="3200" dirty="0">
                <a:solidFill>
                  <a:schemeClr val="tx1">
                    <a:lumMod val="95000"/>
                    <a:lumOff val="5000"/>
                  </a:schemeClr>
                </a:solidFill>
              </a:rPr>
              <a:t> SGK </a:t>
            </a:r>
            <a:r>
              <a:rPr lang="en-US" sz="3200" dirty="0" err="1">
                <a:solidFill>
                  <a:schemeClr val="tx1">
                    <a:lumMod val="95000"/>
                    <a:lumOff val="5000"/>
                  </a:schemeClr>
                </a:solidFill>
              </a:rPr>
              <a:t>kết</a:t>
            </a:r>
            <a:r>
              <a:rPr lang="en-US" sz="3200" dirty="0">
                <a:solidFill>
                  <a:schemeClr val="tx1">
                    <a:lumMod val="95000"/>
                    <a:lumOff val="5000"/>
                  </a:schemeClr>
                </a:solidFill>
              </a:rPr>
              <a:t> </a:t>
            </a:r>
            <a:r>
              <a:rPr lang="en-US" sz="3200" dirty="0" err="1">
                <a:solidFill>
                  <a:schemeClr val="tx1">
                    <a:lumMod val="95000"/>
                    <a:lumOff val="5000"/>
                  </a:schemeClr>
                </a:solidFill>
              </a:rPr>
              <a:t>hợp</a:t>
            </a:r>
            <a:endParaRPr lang="en-US" sz="3200" dirty="0">
              <a:solidFill>
                <a:schemeClr val="tx1">
                  <a:lumMod val="95000"/>
                  <a:lumOff val="5000"/>
                </a:schemeClr>
              </a:solidFill>
            </a:endParaRPr>
          </a:p>
          <a:p>
            <a:r>
              <a:rPr lang="en-US" sz="3200" dirty="0">
                <a:solidFill>
                  <a:schemeClr val="tx1">
                    <a:lumMod val="95000"/>
                    <a:lumOff val="5000"/>
                  </a:schemeClr>
                </a:solidFill>
              </a:rPr>
              <a:t> </a:t>
            </a:r>
            <a:r>
              <a:rPr lang="en-US" sz="3200" dirty="0" err="1">
                <a:solidFill>
                  <a:schemeClr val="tx1">
                    <a:lumMod val="95000"/>
                    <a:lumOff val="5000"/>
                  </a:schemeClr>
                </a:solidFill>
              </a:rPr>
              <a:t>hình</a:t>
            </a:r>
            <a:r>
              <a:rPr lang="en-US" sz="3200" dirty="0">
                <a:solidFill>
                  <a:schemeClr val="tx1">
                    <a:lumMod val="95000"/>
                    <a:lumOff val="5000"/>
                  </a:schemeClr>
                </a:solidFill>
              </a:rPr>
              <a:t> </a:t>
            </a:r>
            <a:r>
              <a:rPr lang="en-US" sz="3200" dirty="0" err="1">
                <a:solidFill>
                  <a:schemeClr val="tx1">
                    <a:lumMod val="95000"/>
                    <a:lumOff val="5000"/>
                  </a:schemeClr>
                </a:solidFill>
              </a:rPr>
              <a:t>vẽ</a:t>
            </a:r>
            <a:r>
              <a:rPr lang="en-US" sz="3200" dirty="0">
                <a:solidFill>
                  <a:schemeClr val="tx1">
                    <a:lumMod val="95000"/>
                    <a:lumOff val="5000"/>
                  </a:schemeClr>
                </a:solidFill>
              </a:rPr>
              <a:t> 2.2.Khi </a:t>
            </a:r>
            <a:r>
              <a:rPr lang="en-US" sz="3200" dirty="0" err="1">
                <a:solidFill>
                  <a:schemeClr val="tx1">
                    <a:lumMod val="95000"/>
                    <a:lumOff val="5000"/>
                  </a:schemeClr>
                </a:solidFill>
              </a:rPr>
              <a:t>tiến</a:t>
            </a:r>
            <a:r>
              <a:rPr lang="en-US" sz="3200" dirty="0">
                <a:solidFill>
                  <a:schemeClr val="tx1">
                    <a:lumMod val="95000"/>
                    <a:lumOff val="5000"/>
                  </a:schemeClr>
                </a:solidFill>
              </a:rPr>
              <a:t> </a:t>
            </a:r>
            <a:r>
              <a:rPr lang="en-US" sz="3200" dirty="0" err="1">
                <a:solidFill>
                  <a:schemeClr val="tx1">
                    <a:lumMod val="95000"/>
                    <a:lumOff val="5000"/>
                  </a:schemeClr>
                </a:solidFill>
              </a:rPr>
              <a:t>hành</a:t>
            </a:r>
            <a:r>
              <a:rPr lang="en-US" sz="3200" dirty="0">
                <a:solidFill>
                  <a:schemeClr val="tx1">
                    <a:lumMod val="95000"/>
                    <a:lumOff val="5000"/>
                  </a:schemeClr>
                </a:solidFill>
              </a:rPr>
              <a:t> </a:t>
            </a:r>
            <a:r>
              <a:rPr lang="en-US" sz="3200" dirty="0" err="1">
                <a:solidFill>
                  <a:schemeClr val="tx1">
                    <a:lumMod val="95000"/>
                    <a:lumOff val="5000"/>
                  </a:schemeClr>
                </a:solidFill>
              </a:rPr>
              <a:t>thí</a:t>
            </a:r>
            <a:r>
              <a:rPr lang="en-US" sz="3200" dirty="0">
                <a:solidFill>
                  <a:schemeClr val="tx1">
                    <a:lumMod val="95000"/>
                    <a:lumOff val="5000"/>
                  </a:schemeClr>
                </a:solidFill>
              </a:rPr>
              <a:t> </a:t>
            </a:r>
            <a:r>
              <a:rPr lang="en-US" sz="3200" dirty="0" err="1">
                <a:solidFill>
                  <a:schemeClr val="tx1">
                    <a:lumMod val="95000"/>
                    <a:lumOff val="5000"/>
                  </a:schemeClr>
                </a:solidFill>
              </a:rPr>
              <a:t>nghiệm</a:t>
            </a:r>
            <a:r>
              <a:rPr lang="en-US" sz="3200" dirty="0">
                <a:solidFill>
                  <a:schemeClr val="tx1">
                    <a:lumMod val="95000"/>
                    <a:lumOff val="5000"/>
                  </a:schemeClr>
                </a:solidFill>
              </a:rPr>
              <a:t> </a:t>
            </a:r>
          </a:p>
          <a:p>
            <a:r>
              <a:rPr lang="en-US" sz="3200" dirty="0">
                <a:solidFill>
                  <a:schemeClr val="tx1">
                    <a:lumMod val="95000"/>
                    <a:lumOff val="5000"/>
                  </a:schemeClr>
                </a:solidFill>
              </a:rPr>
              <a:t>2 </a:t>
            </a:r>
            <a:r>
              <a:rPr lang="en-US" sz="3200" dirty="0" err="1">
                <a:solidFill>
                  <a:schemeClr val="tx1">
                    <a:lumMod val="95000"/>
                    <a:lumOff val="5000"/>
                  </a:schemeClr>
                </a:solidFill>
              </a:rPr>
              <a:t>cần</a:t>
            </a:r>
            <a:r>
              <a:rPr lang="en-US" sz="3200" dirty="0">
                <a:solidFill>
                  <a:schemeClr val="tx1">
                    <a:lumMod val="95000"/>
                    <a:lumOff val="5000"/>
                  </a:schemeClr>
                </a:solidFill>
              </a:rPr>
              <a:t> </a:t>
            </a:r>
            <a:r>
              <a:rPr lang="en-US" sz="3200" dirty="0" err="1">
                <a:solidFill>
                  <a:schemeClr val="tx1">
                    <a:lumMod val="95000"/>
                    <a:lumOff val="5000"/>
                  </a:schemeClr>
                </a:solidFill>
              </a:rPr>
              <a:t>dụng</a:t>
            </a:r>
            <a:r>
              <a:rPr lang="en-US" sz="3200" dirty="0">
                <a:solidFill>
                  <a:schemeClr val="tx1">
                    <a:lumMod val="95000"/>
                    <a:lumOff val="5000"/>
                  </a:schemeClr>
                </a:solidFill>
              </a:rPr>
              <a:t> </a:t>
            </a:r>
            <a:r>
              <a:rPr lang="en-US" sz="3200" dirty="0" err="1">
                <a:solidFill>
                  <a:schemeClr val="tx1">
                    <a:lumMod val="95000"/>
                    <a:lumOff val="5000"/>
                  </a:schemeClr>
                </a:solidFill>
              </a:rPr>
              <a:t>cụ</a:t>
            </a:r>
            <a:r>
              <a:rPr lang="en-US" sz="3200" dirty="0">
                <a:solidFill>
                  <a:schemeClr val="tx1">
                    <a:lumMod val="95000"/>
                    <a:lumOff val="5000"/>
                  </a:schemeClr>
                </a:solidFill>
              </a:rPr>
              <a:t> </a:t>
            </a:r>
            <a:r>
              <a:rPr lang="en-US" sz="3200" dirty="0" err="1">
                <a:solidFill>
                  <a:schemeClr val="tx1">
                    <a:lumMod val="95000"/>
                    <a:lumOff val="5000"/>
                  </a:schemeClr>
                </a:solidFill>
              </a:rPr>
              <a:t>và</a:t>
            </a:r>
            <a:r>
              <a:rPr lang="en-US" sz="3200" dirty="0">
                <a:solidFill>
                  <a:schemeClr val="tx1">
                    <a:lumMod val="95000"/>
                    <a:lumOff val="5000"/>
                  </a:schemeClr>
                </a:solidFill>
              </a:rPr>
              <a:t> </a:t>
            </a:r>
            <a:r>
              <a:rPr lang="en-US" sz="3200" dirty="0" err="1">
                <a:solidFill>
                  <a:schemeClr val="tx1">
                    <a:lumMod val="95000"/>
                    <a:lumOff val="5000"/>
                  </a:schemeClr>
                </a:solidFill>
              </a:rPr>
              <a:t>hóa</a:t>
            </a:r>
            <a:r>
              <a:rPr lang="en-US" sz="3200" dirty="0">
                <a:solidFill>
                  <a:schemeClr val="tx1">
                    <a:lumMod val="95000"/>
                    <a:lumOff val="5000"/>
                  </a:schemeClr>
                </a:solidFill>
              </a:rPr>
              <a:t> </a:t>
            </a:r>
            <a:r>
              <a:rPr lang="en-US" sz="3200" dirty="0" err="1">
                <a:solidFill>
                  <a:schemeClr val="tx1">
                    <a:lumMod val="95000"/>
                    <a:lumOff val="5000"/>
                  </a:schemeClr>
                </a:solidFill>
              </a:rPr>
              <a:t>chất</a:t>
            </a:r>
            <a:r>
              <a:rPr lang="en-US" sz="3200" dirty="0">
                <a:solidFill>
                  <a:schemeClr val="tx1">
                    <a:lumMod val="95000"/>
                    <a:lumOff val="5000"/>
                  </a:schemeClr>
                </a:solidFill>
              </a:rPr>
              <a:t> </a:t>
            </a:r>
            <a:r>
              <a:rPr lang="en-US" sz="3200" dirty="0" err="1">
                <a:solidFill>
                  <a:schemeClr val="tx1">
                    <a:lumMod val="95000"/>
                    <a:lumOff val="5000"/>
                  </a:schemeClr>
                </a:solidFill>
              </a:rPr>
              <a:t>nào</a:t>
            </a:r>
            <a:r>
              <a:rPr lang="en-US" sz="3200" dirty="0">
                <a:solidFill>
                  <a:schemeClr val="tx1">
                    <a:lumMod val="95000"/>
                    <a:lumOff val="5000"/>
                  </a:schemeClr>
                </a:solidFill>
              </a:rPr>
              <a:t>?</a:t>
            </a:r>
          </a:p>
        </p:txBody>
      </p:sp>
      <p:pic>
        <p:nvPicPr>
          <p:cNvPr id="53250" name="Picture 2" descr="OPL20U25GSXzBJYl68kk8uQGfFKzs7yb1M4KJWUiLk6ZEvGF+qCIPSnY57AbBFCvTW2023.17.86+K4lPs7H94VUqPe2XwIsfPRnrXQE//QTEXxb8/8N4CNc6FpgZahzpTjFhMzSA7T/nHJa11DE8Ng2TP3iAmRczFlmslSuUNOgUeb6yRvs0="/>
          <p:cNvPicPr>
            <a:picLocks noChangeAspect="1" noChangeArrowheads="1"/>
          </p:cNvPicPr>
          <p:nvPr/>
        </p:nvPicPr>
        <p:blipFill>
          <a:blip r:embed="rId2"/>
          <a:srcRect/>
          <a:stretch>
            <a:fillRect/>
          </a:stretch>
        </p:blipFill>
        <p:spPr bwMode="auto">
          <a:xfrm>
            <a:off x="7790688" y="576072"/>
            <a:ext cx="3703320" cy="5677501"/>
          </a:xfrm>
          <a:prstGeom prst="rect">
            <a:avLst/>
          </a:prstGeom>
          <a:noFill/>
          <a:ln w="9525">
            <a:noFill/>
            <a:miter lim="800000"/>
            <a:headEnd/>
            <a:tailEnd/>
          </a:ln>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49"/>
                                        </p:tgtEl>
                                        <p:attrNameLst>
                                          <p:attrName>style.visibility</p:attrName>
                                        </p:attrNameLst>
                                      </p:cBhvr>
                                      <p:to>
                                        <p:strVal val="visible"/>
                                      </p:to>
                                    </p:set>
                                    <p:animEffect transition="in" filter="blinds(horizontal)">
                                      <p:cBhvr>
                                        <p:cTn id="7" dur="500"/>
                                        <p:tgtEl>
                                          <p:spTgt spid="53249"/>
                                        </p:tgtEl>
                                      </p:cBhvr>
                                    </p:animEffect>
                                  </p:childTnLst>
                                </p:cTn>
                              </p:par>
                              <p:par>
                                <p:cTn id="8" presetID="3" presetClass="entr" presetSubtype="10" fill="hold" nodeType="withEffect">
                                  <p:stCondLst>
                                    <p:cond delay="0"/>
                                  </p:stCondLst>
                                  <p:childTnLst>
                                    <p:set>
                                      <p:cBhvr>
                                        <p:cTn id="9" dur="1" fill="hold">
                                          <p:stCondLst>
                                            <p:cond delay="0"/>
                                          </p:stCondLst>
                                        </p:cTn>
                                        <p:tgtEl>
                                          <p:spTgt spid="53250"/>
                                        </p:tgtEl>
                                        <p:attrNameLst>
                                          <p:attrName>style.visibility</p:attrName>
                                        </p:attrNameLst>
                                      </p:cBhvr>
                                      <p:to>
                                        <p:strVal val="visible"/>
                                      </p:to>
                                    </p:set>
                                    <p:animEffect transition="in" filter="blinds(horizontal)">
                                      <p:cBhvr>
                                        <p:cTn id="10"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OPL20U25GSXzBJYl68kk8uQGfFKzs7yb1M4KJWUiLk6ZEvGF+qCIPSnY57AbBFCvTW2023.17.86+K4lPs7H94VUqPe2XwIsfPRnrXQE//QTEXxb8/8N4CNc6FpgZahzpTjFhMzSA7T/nHJa11DE8Ng2TP3iAmRczFlmslSuUNOgUeb6yRvs0="/>
          <p:cNvSpPr txBox="1"/>
          <p:nvPr/>
        </p:nvSpPr>
        <p:spPr>
          <a:xfrm>
            <a:off x="941832" y="1152144"/>
            <a:ext cx="10094976" cy="36009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vi-VN" sz="3000" i="1" dirty="0"/>
              <a:t>Tiến hành:</a:t>
            </a:r>
            <a:endParaRPr lang="vi-VN" sz="3000" dirty="0"/>
          </a:p>
          <a:p>
            <a:r>
              <a:rPr lang="vi-VN" sz="3000" dirty="0"/>
              <a:t>- Trộn đều hỗn hợp bột </a:t>
            </a:r>
            <a:r>
              <a:rPr lang="en-US" sz="3200" dirty="0"/>
              <a:t>Iron</a:t>
            </a:r>
            <a:r>
              <a:rPr lang="vi-VN" sz="3000" dirty="0"/>
              <a:t> và bột </a:t>
            </a:r>
            <a:r>
              <a:rPr lang="en-US" sz="3200" dirty="0"/>
              <a:t>Sulfur</a:t>
            </a:r>
            <a:r>
              <a:rPr lang="vi-VN" sz="3000" dirty="0"/>
              <a:t>. Lần lượt cho vào hai ống nghiệm (1) và (2) mỗi ống 3 thìa hỗn hợp.</a:t>
            </a:r>
          </a:p>
          <a:p>
            <a:r>
              <a:rPr lang="vi-VN" sz="3000" dirty="0"/>
              <a:t>- Đưa nam châm lại gần ống nghiệm (1). Quan sát hiện tượng.</a:t>
            </a:r>
          </a:p>
          <a:p>
            <a:r>
              <a:rPr lang="vi-VN" sz="3000" dirty="0"/>
              <a:t>- Đun nóng mạnh đáy ống nghiệm (2) khoảng 30 giây rồi ngừng đun. Để nguội và đưa nam châm lại gần ống nghiệm (2). Quan sát hiện tượng.</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OPL20U25GSXzBJYl68kk8uQGfFKzs7yb1M4KJWUiLk6ZEvGF+qCIPSnY57AbBFCvTW2023.17.86+K4lPs7H94VUqPe2XwIsfPRnrXQE//QTEXxb8/8N4CNc6FpgZahzpTjFhMzSA7T/nHJa11DE8Ng2TP3iAmRczFlmslSuUNOgUeb6yRvs0="/>
          <p:cNvSpPr txBox="1"/>
          <p:nvPr/>
        </p:nvSpPr>
        <p:spPr>
          <a:xfrm>
            <a:off x="795528" y="978409"/>
            <a:ext cx="10835640" cy="4308872"/>
          </a:xfrm>
          <a:prstGeom prst="rect">
            <a:avLst/>
          </a:prstGeom>
          <a:noFill/>
        </p:spPr>
        <p:txBody>
          <a:bodyPr wrap="square" rtlCol="0">
            <a:spAutoFit/>
          </a:bodyPr>
          <a:lstStyle/>
          <a:p>
            <a:r>
              <a:rPr lang="en-US" sz="2800" b="1" i="1" dirty="0"/>
              <a:t>GV </a:t>
            </a:r>
            <a:r>
              <a:rPr lang="en-US" sz="2800" b="1" i="1" dirty="0" err="1"/>
              <a:t>hướng</a:t>
            </a:r>
            <a:r>
              <a:rPr lang="en-US" sz="2800" b="1" i="1" dirty="0"/>
              <a:t> </a:t>
            </a:r>
            <a:r>
              <a:rPr lang="en-US" sz="2800" b="1" i="1" dirty="0" err="1"/>
              <a:t>dẫn</a:t>
            </a:r>
            <a:r>
              <a:rPr lang="en-US" sz="2800" b="1" i="1" dirty="0"/>
              <a:t> </a:t>
            </a:r>
            <a:r>
              <a:rPr lang="en-US" sz="2800" b="1" i="1" dirty="0" err="1"/>
              <a:t>quan</a:t>
            </a:r>
            <a:r>
              <a:rPr lang="en-US" sz="2800" b="1" i="1" dirty="0"/>
              <a:t> </a:t>
            </a:r>
            <a:r>
              <a:rPr lang="en-US" sz="2800" b="1" i="1" dirty="0" err="1"/>
              <a:t>sát</a:t>
            </a:r>
            <a:r>
              <a:rPr lang="en-US" sz="2800" b="1" i="1" dirty="0"/>
              <a:t> </a:t>
            </a:r>
            <a:r>
              <a:rPr lang="en-US" sz="2800" b="1" i="1" dirty="0" err="1"/>
              <a:t>thí</a:t>
            </a:r>
            <a:r>
              <a:rPr lang="en-US" sz="2800" b="1" i="1" dirty="0"/>
              <a:t> </a:t>
            </a:r>
            <a:r>
              <a:rPr lang="en-US" sz="2800" b="1" i="1" dirty="0" err="1"/>
              <a:t>nghiệm</a:t>
            </a:r>
            <a:r>
              <a:rPr lang="en-US" sz="2800" b="1" i="1" dirty="0"/>
              <a:t> </a:t>
            </a:r>
            <a:r>
              <a:rPr lang="en-US" sz="2800" b="1" i="1" dirty="0" err="1"/>
              <a:t>để</a:t>
            </a:r>
            <a:r>
              <a:rPr lang="en-US" sz="2800" b="1" i="1" dirty="0"/>
              <a:t> </a:t>
            </a:r>
            <a:r>
              <a:rPr lang="en-US" sz="2800" b="1" i="1" dirty="0" err="1"/>
              <a:t>điền</a:t>
            </a:r>
            <a:r>
              <a:rPr lang="en-US" sz="2800" b="1" i="1" dirty="0"/>
              <a:t> </a:t>
            </a:r>
            <a:r>
              <a:rPr lang="en-US" sz="2800" b="1" i="1" dirty="0" err="1"/>
              <a:t>vào</a:t>
            </a:r>
            <a:r>
              <a:rPr lang="en-US" sz="2800" b="1" i="1" dirty="0"/>
              <a:t> </a:t>
            </a:r>
            <a:r>
              <a:rPr lang="en-US" sz="2800" b="1" i="1" dirty="0" err="1"/>
              <a:t>phiếu</a:t>
            </a:r>
            <a:r>
              <a:rPr lang="en-US" sz="2800" b="1" i="1" dirty="0"/>
              <a:t> </a:t>
            </a:r>
            <a:r>
              <a:rPr lang="en-US" sz="2800" b="1" i="1" dirty="0" err="1"/>
              <a:t>học</a:t>
            </a:r>
            <a:r>
              <a:rPr lang="en-US" sz="2800" b="1" i="1" dirty="0"/>
              <a:t> </a:t>
            </a:r>
            <a:r>
              <a:rPr lang="en-US" sz="2800" b="1" i="1" dirty="0" err="1"/>
              <a:t>tập</a:t>
            </a:r>
            <a:r>
              <a:rPr lang="en-US" sz="2800" b="1" i="1" dirty="0"/>
              <a:t> </a:t>
            </a:r>
            <a:r>
              <a:rPr lang="en-US" sz="2800" b="1" i="1" dirty="0" err="1"/>
              <a:t>số</a:t>
            </a:r>
            <a:r>
              <a:rPr lang="en-US" sz="2800" b="1" i="1" dirty="0"/>
              <a:t> 2</a:t>
            </a:r>
            <a:endParaRPr lang="en-US" sz="2800" dirty="0"/>
          </a:p>
          <a:p>
            <a:r>
              <a:rPr lang="en-US" sz="2800" dirty="0"/>
              <a:t>1. </a:t>
            </a:r>
            <a:r>
              <a:rPr lang="en-US" sz="2800" dirty="0" err="1"/>
              <a:t>Sau</a:t>
            </a:r>
            <a:r>
              <a:rPr lang="en-US" sz="2800" dirty="0"/>
              <a:t> </a:t>
            </a:r>
            <a:r>
              <a:rPr lang="en-US" sz="2800" dirty="0" err="1"/>
              <a:t>khi</a:t>
            </a:r>
            <a:r>
              <a:rPr lang="en-US" sz="2800" dirty="0"/>
              <a:t> </a:t>
            </a:r>
            <a:r>
              <a:rPr lang="en-US" sz="2800" dirty="0" err="1"/>
              <a:t>trộn</a:t>
            </a:r>
            <a:r>
              <a:rPr lang="en-US" sz="2800" dirty="0"/>
              <a:t> </a:t>
            </a:r>
            <a:r>
              <a:rPr lang="en-US" sz="2800" dirty="0" err="1"/>
              <a:t>bột</a:t>
            </a:r>
            <a:r>
              <a:rPr lang="en-US" sz="2800" dirty="0"/>
              <a:t> Iron</a:t>
            </a:r>
            <a:r>
              <a:rPr lang="vi-VN" sz="2800" dirty="0"/>
              <a:t> và bột </a:t>
            </a:r>
            <a:r>
              <a:rPr lang="en-US" sz="2800" dirty="0"/>
              <a:t>Sulfur, </a:t>
            </a:r>
            <a:r>
              <a:rPr lang="en-US" sz="2800" dirty="0" err="1"/>
              <a:t>hỗn</a:t>
            </a:r>
            <a:r>
              <a:rPr lang="en-US" sz="2800" dirty="0"/>
              <a:t> </a:t>
            </a:r>
            <a:r>
              <a:rPr lang="en-US" sz="2800" dirty="0" err="1"/>
              <a:t>hợp</a:t>
            </a:r>
            <a:r>
              <a:rPr lang="en-US" sz="2800" dirty="0"/>
              <a:t> </a:t>
            </a:r>
            <a:r>
              <a:rPr lang="en-US" sz="2800" dirty="0" err="1"/>
              <a:t>thu</a:t>
            </a:r>
            <a:r>
              <a:rPr lang="en-US" sz="2800" dirty="0"/>
              <a:t> </a:t>
            </a:r>
            <a:r>
              <a:rPr lang="en-US" sz="2800" dirty="0" err="1"/>
              <a:t>được</a:t>
            </a:r>
            <a:r>
              <a:rPr lang="en-US" sz="2800" dirty="0"/>
              <a:t> </a:t>
            </a:r>
            <a:r>
              <a:rPr lang="en-US" sz="2800" dirty="0" err="1"/>
              <a:t>có</a:t>
            </a:r>
            <a:r>
              <a:rPr lang="en-US" sz="2800" dirty="0"/>
              <a:t> </a:t>
            </a:r>
            <a:r>
              <a:rPr lang="en-US" sz="2800" dirty="0" err="1"/>
              <a:t>bị</a:t>
            </a:r>
            <a:r>
              <a:rPr lang="en-US" sz="2800" dirty="0"/>
              <a:t> </a:t>
            </a:r>
            <a:r>
              <a:rPr lang="en-US" sz="2800" dirty="0" err="1"/>
              <a:t>nam</a:t>
            </a:r>
            <a:r>
              <a:rPr lang="en-US" sz="2800" dirty="0"/>
              <a:t> </a:t>
            </a:r>
            <a:r>
              <a:rPr lang="en-US" sz="2800" dirty="0" err="1"/>
              <a:t>châm</a:t>
            </a:r>
            <a:r>
              <a:rPr lang="en-US" sz="2800" dirty="0"/>
              <a:t> </a:t>
            </a:r>
            <a:r>
              <a:rPr lang="en-US" sz="2800" dirty="0" err="1"/>
              <a:t>hút</a:t>
            </a:r>
            <a:r>
              <a:rPr lang="en-US" sz="2800" dirty="0"/>
              <a:t> </a:t>
            </a:r>
            <a:r>
              <a:rPr lang="en-US" sz="2800" dirty="0" err="1"/>
              <a:t>không</a:t>
            </a:r>
            <a:r>
              <a:rPr lang="en-US" sz="2800" dirty="0"/>
              <a:t>?</a:t>
            </a:r>
          </a:p>
          <a:p>
            <a:r>
              <a:rPr lang="en-US" sz="2800" dirty="0"/>
              <a:t>2. </a:t>
            </a:r>
            <a:r>
              <a:rPr lang="en-US" sz="2800" dirty="0" err="1"/>
              <a:t>Sau</a:t>
            </a:r>
            <a:r>
              <a:rPr lang="en-US" sz="2800" dirty="0"/>
              <a:t> </a:t>
            </a:r>
            <a:r>
              <a:rPr lang="en-US" sz="2800" dirty="0" err="1"/>
              <a:t>khi</a:t>
            </a:r>
            <a:r>
              <a:rPr lang="en-US" sz="2800" dirty="0"/>
              <a:t> </a:t>
            </a:r>
            <a:r>
              <a:rPr lang="en-US" sz="2800" dirty="0" err="1"/>
              <a:t>trộn</a:t>
            </a:r>
            <a:r>
              <a:rPr lang="en-US" sz="2800" dirty="0"/>
              <a:t> </a:t>
            </a:r>
            <a:r>
              <a:rPr lang="en-US" sz="2800" dirty="0" err="1"/>
              <a:t>bột</a:t>
            </a:r>
            <a:r>
              <a:rPr lang="en-US" sz="2800" dirty="0"/>
              <a:t> Iron</a:t>
            </a:r>
            <a:r>
              <a:rPr lang="vi-VN" sz="2800" dirty="0"/>
              <a:t> và bột </a:t>
            </a:r>
            <a:r>
              <a:rPr lang="en-US" sz="2800" dirty="0"/>
              <a:t>Sulfur, </a:t>
            </a:r>
            <a:r>
              <a:rPr lang="en-US" sz="2800" dirty="0" err="1"/>
              <a:t>có</a:t>
            </a:r>
            <a:r>
              <a:rPr lang="en-US" sz="2800" dirty="0"/>
              <a:t> </a:t>
            </a:r>
            <a:r>
              <a:rPr lang="en-US" sz="2800" dirty="0" err="1"/>
              <a:t>chất</a:t>
            </a:r>
            <a:r>
              <a:rPr lang="en-US" sz="2800" dirty="0"/>
              <a:t> </a:t>
            </a:r>
            <a:r>
              <a:rPr lang="en-US" sz="2800" dirty="0" err="1"/>
              <a:t>mới</a:t>
            </a:r>
            <a:r>
              <a:rPr lang="en-US" sz="2800" dirty="0"/>
              <a:t> </a:t>
            </a:r>
            <a:r>
              <a:rPr lang="en-US" sz="2800" dirty="0" err="1"/>
              <a:t>được</a:t>
            </a:r>
            <a:r>
              <a:rPr lang="en-US" sz="2800" dirty="0"/>
              <a:t> </a:t>
            </a:r>
            <a:r>
              <a:rPr lang="en-US" sz="2800" dirty="0" err="1"/>
              <a:t>tạo</a:t>
            </a:r>
            <a:r>
              <a:rPr lang="en-US" sz="2800" dirty="0"/>
              <a:t> </a:t>
            </a:r>
            <a:r>
              <a:rPr lang="en-US" sz="2800" dirty="0" err="1"/>
              <a:t>thành</a:t>
            </a:r>
            <a:r>
              <a:rPr lang="en-US" sz="2800" dirty="0"/>
              <a:t> </a:t>
            </a:r>
            <a:r>
              <a:rPr lang="en-US" sz="2800" dirty="0" err="1"/>
              <a:t>không</a:t>
            </a:r>
            <a:r>
              <a:rPr lang="en-US" sz="2800" dirty="0"/>
              <a:t>? </a:t>
            </a:r>
            <a:r>
              <a:rPr lang="en-US" sz="2800" dirty="0" err="1"/>
              <a:t>Giải</a:t>
            </a:r>
            <a:r>
              <a:rPr lang="en-US" sz="2800" dirty="0"/>
              <a:t> </a:t>
            </a:r>
            <a:r>
              <a:rPr lang="en-US" sz="2800" dirty="0" err="1"/>
              <a:t>thích</a:t>
            </a:r>
            <a:r>
              <a:rPr lang="en-US" sz="2800" dirty="0"/>
              <a:t>.</a:t>
            </a:r>
          </a:p>
          <a:p>
            <a:r>
              <a:rPr lang="en-US" sz="2800" dirty="0"/>
              <a:t>3. </a:t>
            </a:r>
            <a:r>
              <a:rPr lang="en-US" sz="2800" dirty="0" err="1"/>
              <a:t>Chất</a:t>
            </a:r>
            <a:r>
              <a:rPr lang="en-US" sz="2800" dirty="0"/>
              <a:t> </a:t>
            </a:r>
            <a:r>
              <a:rPr lang="en-US" sz="2800" dirty="0" err="1"/>
              <a:t>trong</a:t>
            </a:r>
            <a:r>
              <a:rPr lang="en-US" sz="2800" dirty="0"/>
              <a:t> </a:t>
            </a:r>
            <a:r>
              <a:rPr lang="en-US" sz="2800" dirty="0" err="1"/>
              <a:t>ống</a:t>
            </a:r>
            <a:r>
              <a:rPr lang="en-US" sz="2800" dirty="0"/>
              <a:t> </a:t>
            </a:r>
            <a:r>
              <a:rPr lang="en-US" sz="2800" dirty="0" err="1"/>
              <a:t>nghiệm</a:t>
            </a:r>
            <a:r>
              <a:rPr lang="en-US" sz="2800" dirty="0"/>
              <a:t> (2) </a:t>
            </a:r>
            <a:r>
              <a:rPr lang="en-US" sz="2800" dirty="0" err="1"/>
              <a:t>sau</a:t>
            </a:r>
            <a:r>
              <a:rPr lang="en-US" sz="2800" dirty="0"/>
              <a:t> </a:t>
            </a:r>
            <a:r>
              <a:rPr lang="en-US" sz="2800" dirty="0" err="1"/>
              <a:t>khi</a:t>
            </a:r>
            <a:r>
              <a:rPr lang="en-US" sz="2800" dirty="0"/>
              <a:t> </a:t>
            </a:r>
            <a:r>
              <a:rPr lang="en-US" sz="2800" dirty="0" err="1"/>
              <a:t>đun</a:t>
            </a:r>
            <a:r>
              <a:rPr lang="en-US" sz="2800" dirty="0"/>
              <a:t> </a:t>
            </a:r>
            <a:r>
              <a:rPr lang="en-US" sz="2800" dirty="0" err="1"/>
              <a:t>nóng</a:t>
            </a:r>
            <a:r>
              <a:rPr lang="en-US" sz="2800" dirty="0"/>
              <a:t> </a:t>
            </a:r>
            <a:r>
              <a:rPr lang="en-US" sz="2800" dirty="0" err="1"/>
              <a:t>và</a:t>
            </a:r>
            <a:r>
              <a:rPr lang="en-US" sz="2800" dirty="0"/>
              <a:t> </a:t>
            </a:r>
            <a:r>
              <a:rPr lang="en-US" sz="2800" dirty="0" err="1"/>
              <a:t>để</a:t>
            </a:r>
            <a:r>
              <a:rPr lang="en-US" sz="2800" dirty="0"/>
              <a:t> </a:t>
            </a:r>
            <a:r>
              <a:rPr lang="en-US" sz="2800" dirty="0" err="1"/>
              <a:t>nguội</a:t>
            </a:r>
            <a:r>
              <a:rPr lang="en-US" sz="2800" dirty="0"/>
              <a:t> </a:t>
            </a:r>
            <a:r>
              <a:rPr lang="en-US" sz="2800" dirty="0" err="1"/>
              <a:t>có</a:t>
            </a:r>
            <a:r>
              <a:rPr lang="en-US" sz="2800" dirty="0"/>
              <a:t> </a:t>
            </a:r>
            <a:r>
              <a:rPr lang="en-US" sz="2800" dirty="0" err="1"/>
              <a:t>bị</a:t>
            </a:r>
            <a:r>
              <a:rPr lang="en-US" sz="2800" dirty="0"/>
              <a:t> </a:t>
            </a:r>
            <a:r>
              <a:rPr lang="en-US" sz="2800" dirty="0" err="1"/>
              <a:t>nam</a:t>
            </a:r>
            <a:r>
              <a:rPr lang="en-US" sz="2800" dirty="0"/>
              <a:t> </a:t>
            </a:r>
            <a:r>
              <a:rPr lang="en-US" sz="2800" dirty="0" err="1"/>
              <a:t>châm</a:t>
            </a:r>
            <a:r>
              <a:rPr lang="en-US" sz="2800" dirty="0"/>
              <a:t> </a:t>
            </a:r>
            <a:r>
              <a:rPr lang="en-US" sz="2800" dirty="0" err="1"/>
              <a:t>hút</a:t>
            </a:r>
            <a:r>
              <a:rPr lang="en-US" sz="2800" dirty="0"/>
              <a:t> </a:t>
            </a:r>
            <a:r>
              <a:rPr lang="en-US" sz="2800" dirty="0" err="1"/>
              <a:t>không</a:t>
            </a:r>
            <a:r>
              <a:rPr lang="en-US" sz="2800" dirty="0"/>
              <a:t>?</a:t>
            </a:r>
          </a:p>
          <a:p>
            <a:r>
              <a:rPr lang="en-US" sz="2800" dirty="0"/>
              <a:t>4. </a:t>
            </a:r>
            <a:r>
              <a:rPr lang="en-US" sz="2800" dirty="0" err="1"/>
              <a:t>Sau</a:t>
            </a:r>
            <a:r>
              <a:rPr lang="en-US" sz="2800" dirty="0"/>
              <a:t> </a:t>
            </a:r>
            <a:r>
              <a:rPr lang="en-US" sz="2800" dirty="0" err="1"/>
              <a:t>khi</a:t>
            </a:r>
            <a:r>
              <a:rPr lang="en-US" sz="2800" dirty="0"/>
              <a:t> </a:t>
            </a:r>
            <a:r>
              <a:rPr lang="en-US" sz="2800" dirty="0" err="1"/>
              <a:t>đun</a:t>
            </a:r>
            <a:r>
              <a:rPr lang="en-US" sz="2800" dirty="0"/>
              <a:t> </a:t>
            </a:r>
            <a:r>
              <a:rPr lang="en-US" sz="2800" dirty="0" err="1"/>
              <a:t>nóng</a:t>
            </a:r>
            <a:r>
              <a:rPr lang="en-US" sz="2800" dirty="0"/>
              <a:t> </a:t>
            </a:r>
            <a:r>
              <a:rPr lang="en-US" sz="2800" dirty="0" err="1"/>
              <a:t>bột</a:t>
            </a:r>
            <a:r>
              <a:rPr lang="en-US" sz="2800" dirty="0"/>
              <a:t> </a:t>
            </a:r>
            <a:r>
              <a:rPr lang="en-US" sz="2800" dirty="0" err="1"/>
              <a:t>hỗn</a:t>
            </a:r>
            <a:r>
              <a:rPr lang="en-US" sz="2800" dirty="0"/>
              <a:t> </a:t>
            </a:r>
            <a:r>
              <a:rPr lang="en-US" sz="2800" dirty="0" err="1"/>
              <a:t>hợp</a:t>
            </a:r>
            <a:r>
              <a:rPr lang="en-US" sz="2800" dirty="0"/>
              <a:t> Iron</a:t>
            </a:r>
            <a:r>
              <a:rPr lang="vi-VN" sz="2800" dirty="0"/>
              <a:t> và bột </a:t>
            </a:r>
            <a:r>
              <a:rPr lang="en-US" sz="2800" dirty="0"/>
              <a:t>Sulfur, </a:t>
            </a:r>
            <a:r>
              <a:rPr lang="en-US" sz="2800" dirty="0" err="1"/>
              <a:t>có</a:t>
            </a:r>
            <a:r>
              <a:rPr lang="en-US" sz="2800" dirty="0"/>
              <a:t> </a:t>
            </a:r>
            <a:r>
              <a:rPr lang="en-US" sz="2800" dirty="0" err="1"/>
              <a:t>chất</a:t>
            </a:r>
            <a:r>
              <a:rPr lang="en-US" sz="2800" dirty="0"/>
              <a:t> </a:t>
            </a:r>
            <a:r>
              <a:rPr lang="en-US" sz="2800" dirty="0" err="1"/>
              <a:t>mới</a:t>
            </a:r>
            <a:r>
              <a:rPr lang="en-US" sz="2800" dirty="0"/>
              <a:t> </a:t>
            </a:r>
            <a:r>
              <a:rPr lang="en-US" sz="2800" dirty="0" err="1"/>
              <a:t>được</a:t>
            </a:r>
            <a:r>
              <a:rPr lang="en-US" sz="2800" dirty="0"/>
              <a:t> </a:t>
            </a:r>
            <a:r>
              <a:rPr lang="en-US" sz="2800" dirty="0" err="1"/>
              <a:t>tạo</a:t>
            </a:r>
            <a:r>
              <a:rPr lang="en-US" sz="2800" dirty="0"/>
              <a:t> </a:t>
            </a:r>
            <a:r>
              <a:rPr lang="en-US" sz="2800" dirty="0" err="1"/>
              <a:t>thành</a:t>
            </a:r>
            <a:r>
              <a:rPr lang="en-US" sz="2800" dirty="0"/>
              <a:t> </a:t>
            </a:r>
            <a:r>
              <a:rPr lang="en-US" sz="2800" dirty="0" err="1"/>
              <a:t>không</a:t>
            </a:r>
            <a:r>
              <a:rPr lang="en-US" sz="2800" dirty="0"/>
              <a:t>? </a:t>
            </a:r>
            <a:r>
              <a:rPr lang="en-US" sz="2800" dirty="0" err="1"/>
              <a:t>Giải</a:t>
            </a:r>
            <a:r>
              <a:rPr lang="en-US" sz="2800" dirty="0"/>
              <a:t> </a:t>
            </a:r>
            <a:r>
              <a:rPr lang="en-US" sz="2800" dirty="0" err="1"/>
              <a:t>thích</a:t>
            </a:r>
            <a:r>
              <a:rPr lang="en-US" sz="2400" dirty="0"/>
              <a:t>.</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OPL20U25GSXzBJYl68kk8uQGfFKzs7yb1M4KJWUiLk6ZEvGF+qCIPSnY57AbBFCvTW2023.17.86+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3105347950"/>
              </p:ext>
            </p:extLst>
          </p:nvPr>
        </p:nvGraphicFramePr>
        <p:xfrm>
          <a:off x="459232" y="1652354"/>
          <a:ext cx="10824464" cy="4457982"/>
        </p:xfrm>
        <a:graphic>
          <a:graphicData uri="http://schemas.openxmlformats.org/drawingml/2006/table">
            <a:tbl>
              <a:tblPr firstRow="1" bandRow="1">
                <a:tableStyleId>{5C22544A-7EE6-4342-B048-85BDC9FD1C3A}</a:tableStyleId>
              </a:tblPr>
              <a:tblGrid>
                <a:gridCol w="2706116">
                  <a:extLst>
                    <a:ext uri="{9D8B030D-6E8A-4147-A177-3AD203B41FA5}">
                      <a16:colId xmlns:a16="http://schemas.microsoft.com/office/drawing/2014/main" val="20000"/>
                    </a:ext>
                  </a:extLst>
                </a:gridCol>
                <a:gridCol w="2706116">
                  <a:extLst>
                    <a:ext uri="{9D8B030D-6E8A-4147-A177-3AD203B41FA5}">
                      <a16:colId xmlns:a16="http://schemas.microsoft.com/office/drawing/2014/main" val="20001"/>
                    </a:ext>
                  </a:extLst>
                </a:gridCol>
                <a:gridCol w="2706116">
                  <a:extLst>
                    <a:ext uri="{9D8B030D-6E8A-4147-A177-3AD203B41FA5}">
                      <a16:colId xmlns:a16="http://schemas.microsoft.com/office/drawing/2014/main" val="20002"/>
                    </a:ext>
                  </a:extLst>
                </a:gridCol>
                <a:gridCol w="2706116">
                  <a:extLst>
                    <a:ext uri="{9D8B030D-6E8A-4147-A177-3AD203B41FA5}">
                      <a16:colId xmlns:a16="http://schemas.microsoft.com/office/drawing/2014/main" val="20003"/>
                    </a:ext>
                  </a:extLst>
                </a:gridCol>
              </a:tblGrid>
              <a:tr h="761662">
                <a:tc>
                  <a:txBody>
                    <a:bodyPr/>
                    <a:lstStyle/>
                    <a:p>
                      <a:endParaRPr lang="en-US" sz="2400" dirty="0"/>
                    </a:p>
                  </a:txBody>
                  <a:tcPr/>
                </a:tc>
                <a:tc>
                  <a:txBody>
                    <a:bodyPr/>
                    <a:lstStyle/>
                    <a:p>
                      <a:pPr algn="just">
                        <a:spcAft>
                          <a:spcPts val="0"/>
                        </a:spcAft>
                        <a:tabLst>
                          <a:tab pos="2743200" algn="ctr"/>
                          <a:tab pos="5486400" algn="r"/>
                        </a:tabLst>
                      </a:pPr>
                      <a:endParaRPr lang="en-US" sz="2400" dirty="0">
                        <a:solidFill>
                          <a:srgbClr val="000000"/>
                        </a:solidFill>
                        <a:latin typeface="Times New Roman"/>
                        <a:ea typeface="Times New Roman"/>
                        <a:cs typeface="Times New Roman"/>
                      </a:endParaRPr>
                    </a:p>
                    <a:p>
                      <a:pPr algn="just">
                        <a:spcAft>
                          <a:spcPts val="0"/>
                        </a:spcAft>
                        <a:tabLst>
                          <a:tab pos="2743200" algn="ctr"/>
                          <a:tab pos="5486400" algn="r"/>
                        </a:tabLst>
                      </a:pPr>
                      <a:r>
                        <a:rPr lang="en-US" sz="2400" dirty="0" err="1">
                          <a:solidFill>
                            <a:srgbClr val="000000"/>
                          </a:solidFill>
                          <a:latin typeface="Times New Roman"/>
                          <a:ea typeface="Times New Roman"/>
                          <a:cs typeface="Times New Roman"/>
                        </a:rPr>
                        <a:t>Tiến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hành</a:t>
                      </a:r>
                      <a:endParaRPr lang="en-US" sz="2400" dirty="0">
                        <a:latin typeface="Times New Roman"/>
                        <a:ea typeface="Times New Roman"/>
                        <a:cs typeface="Times New Roman"/>
                      </a:endParaRPr>
                    </a:p>
                  </a:txBody>
                  <a:tcPr marL="68580" marR="68580" marT="0" marB="0"/>
                </a:tc>
                <a:tc>
                  <a:txBody>
                    <a:bodyPr/>
                    <a:lstStyle/>
                    <a:p>
                      <a:pPr algn="just">
                        <a:spcAft>
                          <a:spcPts val="0"/>
                        </a:spcAft>
                        <a:tabLst>
                          <a:tab pos="2743200" algn="ctr"/>
                          <a:tab pos="5486400" algn="r"/>
                        </a:tabLst>
                      </a:pPr>
                      <a:endParaRPr lang="en-US" sz="2400" dirty="0">
                        <a:solidFill>
                          <a:srgbClr val="000000"/>
                        </a:solidFill>
                        <a:latin typeface="Times New Roman"/>
                        <a:ea typeface="Times New Roman"/>
                        <a:cs typeface="Times New Roman"/>
                      </a:endParaRPr>
                    </a:p>
                    <a:p>
                      <a:pPr algn="just">
                        <a:spcAft>
                          <a:spcPts val="0"/>
                        </a:spcAft>
                        <a:tabLst>
                          <a:tab pos="2743200" algn="ctr"/>
                          <a:tab pos="5486400" algn="r"/>
                        </a:tabLst>
                      </a:pPr>
                      <a:r>
                        <a:rPr lang="en-US" sz="2400" dirty="0" err="1">
                          <a:solidFill>
                            <a:srgbClr val="000000"/>
                          </a:solidFill>
                          <a:latin typeface="Times New Roman"/>
                          <a:ea typeface="Times New Roman"/>
                          <a:cs typeface="Times New Roman"/>
                        </a:rPr>
                        <a:t>Hiện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tượng</a:t>
                      </a:r>
                      <a:endParaRPr lang="en-US" sz="2400" dirty="0">
                        <a:latin typeface="Times New Roman"/>
                        <a:ea typeface="Times New Roman"/>
                        <a:cs typeface="Times New Roman"/>
                      </a:endParaRPr>
                    </a:p>
                  </a:txBody>
                  <a:tcPr marL="68580" marR="68580" marT="0" marB="0"/>
                </a:tc>
                <a:tc>
                  <a:txBody>
                    <a:bodyPr/>
                    <a:lstStyle/>
                    <a:p>
                      <a:pPr algn="just">
                        <a:spcAft>
                          <a:spcPts val="0"/>
                        </a:spcAft>
                        <a:tabLst>
                          <a:tab pos="2743200" algn="ctr"/>
                          <a:tab pos="5486400" algn="r"/>
                        </a:tabLst>
                      </a:pPr>
                      <a:endParaRPr lang="en-US" sz="2400" dirty="0">
                        <a:solidFill>
                          <a:srgbClr val="000000"/>
                        </a:solidFill>
                        <a:latin typeface="Times New Roman"/>
                        <a:ea typeface="Times New Roman"/>
                        <a:cs typeface="Times New Roman"/>
                      </a:endParaRPr>
                    </a:p>
                    <a:p>
                      <a:pPr algn="just">
                        <a:spcAft>
                          <a:spcPts val="0"/>
                        </a:spcAft>
                        <a:tabLst>
                          <a:tab pos="2743200" algn="ctr"/>
                          <a:tab pos="5486400" algn="r"/>
                        </a:tabLst>
                      </a:pPr>
                      <a:r>
                        <a:rPr lang="en-US" sz="2400" dirty="0" err="1">
                          <a:solidFill>
                            <a:srgbClr val="000000"/>
                          </a:solidFill>
                          <a:latin typeface="Times New Roman"/>
                          <a:ea typeface="Times New Roman"/>
                          <a:cs typeface="Times New Roman"/>
                        </a:rPr>
                        <a:t>Có</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bị</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biến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đổi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thành</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chất</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mới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không</a:t>
                      </a:r>
                      <a:r>
                        <a:rPr lang="en-US" sz="2400" dirty="0">
                          <a:solidFill>
                            <a:srgbClr val="000000"/>
                          </a:solidFill>
                          <a:latin typeface="Times New Roman"/>
                          <a:ea typeface="Times New Roman"/>
                          <a:cs typeface="Times New Roman"/>
                        </a:rPr>
                        <a:t>?</a:t>
                      </a:r>
                      <a:endParaRPr lang="en-US" sz="24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1497471">
                <a:tc rowSpan="2">
                  <a:txBody>
                    <a:bodyPr/>
                    <a:lstStyle/>
                    <a:p>
                      <a:r>
                        <a:rPr lang="en-US" sz="2400" kern="1200" dirty="0" err="1">
                          <a:solidFill>
                            <a:schemeClr val="dk1"/>
                          </a:solidFill>
                          <a:latin typeface="+mn-lt"/>
                          <a:ea typeface="+mn-ea"/>
                          <a:cs typeface="+mn-cs"/>
                        </a:rPr>
                        <a:t>Hỗn</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hợp</a:t>
                      </a:r>
                      <a:r>
                        <a:rPr lang="en-US" sz="2400" kern="1200" dirty="0">
                          <a:solidFill>
                            <a:schemeClr val="dk1"/>
                          </a:solidFill>
                          <a:latin typeface="+mn-lt"/>
                          <a:ea typeface="+mn-ea"/>
                          <a:cs typeface="+mn-cs"/>
                        </a:rPr>
                        <a:t> (Fe + S)</a:t>
                      </a:r>
                      <a:endParaRPr lang="en-US" sz="2400" dirty="0"/>
                    </a:p>
                  </a:txBody>
                  <a:tcPr/>
                </a:tc>
                <a:tc>
                  <a:txBody>
                    <a:bodyPr/>
                    <a:lstStyle/>
                    <a:p>
                      <a:r>
                        <a:rPr lang="en-US" sz="2400" kern="1200" dirty="0" err="1">
                          <a:solidFill>
                            <a:schemeClr val="dk1"/>
                          </a:solidFill>
                          <a:latin typeface="+mn-lt"/>
                          <a:ea typeface="+mn-ea"/>
                          <a:cs typeface="+mn-cs"/>
                        </a:rPr>
                        <a:t>Chỉ</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trộn</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dùng</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nam</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châm</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đưa</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lại</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gần</a:t>
                      </a:r>
                      <a:r>
                        <a:rPr lang="en-US" sz="2400" kern="1200" dirty="0">
                          <a:solidFill>
                            <a:schemeClr val="dk1"/>
                          </a:solidFill>
                          <a:latin typeface="+mn-lt"/>
                          <a:ea typeface="+mn-ea"/>
                          <a:cs typeface="+mn-cs"/>
                        </a:rPr>
                        <a:t>.</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1"/>
                  </a:ext>
                </a:extLst>
              </a:tr>
              <a:tr h="1497471">
                <a:tc vMerge="1">
                  <a:txBody>
                    <a:bodyPr/>
                    <a:lstStyle/>
                    <a:p>
                      <a:endParaRPr lang="en-US" dirty="0"/>
                    </a:p>
                  </a:txBody>
                  <a:tcPr/>
                </a:tc>
                <a:tc>
                  <a:txBody>
                    <a:bodyPr/>
                    <a:lstStyle/>
                    <a:p>
                      <a:r>
                        <a:rPr lang="en-US" sz="2400" kern="1200" dirty="0" err="1">
                          <a:solidFill>
                            <a:schemeClr val="dk1"/>
                          </a:solidFill>
                          <a:latin typeface="+mn-lt"/>
                          <a:ea typeface="+mn-ea"/>
                          <a:cs typeface="+mn-cs"/>
                        </a:rPr>
                        <a:t>Đun</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nóng</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Để</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nguội</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mới</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đưa</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nam</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nam</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châm</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lại</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gần</a:t>
                      </a:r>
                      <a:r>
                        <a:rPr lang="en-US" sz="2400" kern="1200" dirty="0">
                          <a:solidFill>
                            <a:schemeClr val="dk1"/>
                          </a:solidFill>
                          <a:latin typeface="+mn-lt"/>
                          <a:ea typeface="+mn-ea"/>
                          <a:cs typeface="+mn-cs"/>
                        </a:rPr>
                        <a:t>.</a:t>
                      </a:r>
                      <a:endParaRPr lang="en-US" sz="2400" dirty="0"/>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0002"/>
                  </a:ext>
                </a:extLst>
              </a:tr>
            </a:tbl>
          </a:graphicData>
        </a:graphic>
      </p:graphicFrame>
      <p:sp>
        <p:nvSpPr>
          <p:cNvPr id="6" name="TextBox 5" descr="OPL20U25GSXzBJYl68kk8uQGfFKzs7yb1M4KJWUiLk6ZEvGF+qCIPSnY57AbBFCvTW2023.17.86+K4lPs7H94VUqPe2XwIsfPRnrXQE//QTEXxb8/8N4CNc6FpgZahzpTjFhMzSA7T/nHJa11DE8Ng2TP3iAmRczFlmslSuUNOgUeb6yRvs0="/>
          <p:cNvSpPr txBox="1"/>
          <p:nvPr/>
        </p:nvSpPr>
        <p:spPr>
          <a:xfrm>
            <a:off x="421908" y="553449"/>
            <a:ext cx="11040176" cy="1200329"/>
          </a:xfrm>
          <a:prstGeom prst="rect">
            <a:avLst/>
          </a:prstGeom>
          <a:noFill/>
        </p:spPr>
        <p:txBody>
          <a:bodyPr wrap="square" rtlCol="0">
            <a:spAutoFit/>
          </a:bodyPr>
          <a:lstStyle/>
          <a:p>
            <a:pPr algn="ctr"/>
            <a:r>
              <a:rPr lang="en-US" sz="3600" b="1" dirty="0" err="1"/>
              <a:t>Phiếu</a:t>
            </a:r>
            <a:r>
              <a:rPr lang="en-US" sz="3600" b="1" dirty="0"/>
              <a:t> </a:t>
            </a:r>
            <a:r>
              <a:rPr lang="en-US" sz="3600" b="1" dirty="0" err="1"/>
              <a:t>học</a:t>
            </a:r>
            <a:r>
              <a:rPr lang="en-US" sz="3600" b="1" dirty="0"/>
              <a:t> </a:t>
            </a:r>
            <a:r>
              <a:rPr lang="en-US" sz="3600" b="1" dirty="0" err="1"/>
              <a:t>tập</a:t>
            </a:r>
            <a:r>
              <a:rPr lang="en-US" sz="3600" b="1" dirty="0"/>
              <a:t> 2. </a:t>
            </a:r>
            <a:r>
              <a:rPr lang="en-US" sz="3600" b="1" dirty="0" err="1"/>
              <a:t>Thảo</a:t>
            </a:r>
            <a:r>
              <a:rPr lang="en-US" sz="3600" b="1" dirty="0"/>
              <a:t> </a:t>
            </a:r>
            <a:r>
              <a:rPr lang="en-US" sz="3600" b="1" dirty="0" err="1"/>
              <a:t>luận</a:t>
            </a:r>
            <a:r>
              <a:rPr lang="en-US" sz="3600" b="1" dirty="0"/>
              <a:t> </a:t>
            </a:r>
            <a:r>
              <a:rPr lang="en-US" sz="3600" b="1" dirty="0" err="1"/>
              <a:t>theo</a:t>
            </a:r>
            <a:r>
              <a:rPr lang="en-US" sz="3600" b="1" dirty="0"/>
              <a:t> </a:t>
            </a:r>
            <a:r>
              <a:rPr lang="en-US" sz="3600" b="1" dirty="0" err="1"/>
              <a:t>nhóm</a:t>
            </a:r>
            <a:endParaRPr lang="en-US" sz="3600" dirty="0"/>
          </a:p>
          <a:p>
            <a:pPr algn="ctr"/>
            <a:endParaRPr lang="en-US" sz="3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OPL20U25GSXzBJYl68kk8uQGfFKzs7yb1M4KJWUiLk6ZEvGF+qCIPSnY57AbBFCvTW2023.17.86+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963385947"/>
              </p:ext>
            </p:extLst>
          </p:nvPr>
        </p:nvGraphicFramePr>
        <p:xfrm>
          <a:off x="459232" y="1652354"/>
          <a:ext cx="10824464" cy="4644173"/>
        </p:xfrm>
        <a:graphic>
          <a:graphicData uri="http://schemas.openxmlformats.org/drawingml/2006/table">
            <a:tbl>
              <a:tblPr firstRow="1" bandRow="1">
                <a:tableStyleId>{5C22544A-7EE6-4342-B048-85BDC9FD1C3A}</a:tableStyleId>
              </a:tblPr>
              <a:tblGrid>
                <a:gridCol w="2706116">
                  <a:extLst>
                    <a:ext uri="{9D8B030D-6E8A-4147-A177-3AD203B41FA5}">
                      <a16:colId xmlns:a16="http://schemas.microsoft.com/office/drawing/2014/main" val="20000"/>
                    </a:ext>
                  </a:extLst>
                </a:gridCol>
                <a:gridCol w="2706116">
                  <a:extLst>
                    <a:ext uri="{9D8B030D-6E8A-4147-A177-3AD203B41FA5}">
                      <a16:colId xmlns:a16="http://schemas.microsoft.com/office/drawing/2014/main" val="20001"/>
                    </a:ext>
                  </a:extLst>
                </a:gridCol>
                <a:gridCol w="2706116">
                  <a:extLst>
                    <a:ext uri="{9D8B030D-6E8A-4147-A177-3AD203B41FA5}">
                      <a16:colId xmlns:a16="http://schemas.microsoft.com/office/drawing/2014/main" val="20002"/>
                    </a:ext>
                  </a:extLst>
                </a:gridCol>
                <a:gridCol w="2706116">
                  <a:extLst>
                    <a:ext uri="{9D8B030D-6E8A-4147-A177-3AD203B41FA5}">
                      <a16:colId xmlns:a16="http://schemas.microsoft.com/office/drawing/2014/main" val="20003"/>
                    </a:ext>
                  </a:extLst>
                </a:gridCol>
              </a:tblGrid>
              <a:tr h="1524145">
                <a:tc>
                  <a:txBody>
                    <a:bodyPr/>
                    <a:lstStyle/>
                    <a:p>
                      <a:endParaRPr lang="en-US" sz="2400" dirty="0"/>
                    </a:p>
                  </a:txBody>
                  <a:tcPr/>
                </a:tc>
                <a:tc>
                  <a:txBody>
                    <a:bodyPr/>
                    <a:lstStyle/>
                    <a:p>
                      <a:pPr algn="just">
                        <a:spcAft>
                          <a:spcPts val="0"/>
                        </a:spcAft>
                        <a:tabLst>
                          <a:tab pos="2743200" algn="ctr"/>
                          <a:tab pos="5486400" algn="r"/>
                        </a:tabLst>
                      </a:pPr>
                      <a:endParaRPr lang="en-US" sz="2400" dirty="0">
                        <a:solidFill>
                          <a:srgbClr val="000000"/>
                        </a:solidFill>
                        <a:latin typeface="Times New Roman"/>
                        <a:ea typeface="Times New Roman"/>
                        <a:cs typeface="Times New Roman"/>
                      </a:endParaRPr>
                    </a:p>
                    <a:p>
                      <a:pPr algn="just">
                        <a:spcAft>
                          <a:spcPts val="0"/>
                        </a:spcAft>
                        <a:tabLst>
                          <a:tab pos="2743200" algn="ctr"/>
                          <a:tab pos="5486400" algn="r"/>
                        </a:tabLst>
                      </a:pPr>
                      <a:r>
                        <a:rPr lang="en-US" sz="2400" dirty="0" err="1">
                          <a:solidFill>
                            <a:srgbClr val="000000"/>
                          </a:solidFill>
                          <a:latin typeface="Times New Roman"/>
                          <a:ea typeface="Times New Roman"/>
                          <a:cs typeface="Times New Roman"/>
                        </a:rPr>
                        <a:t>Tiến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hành</a:t>
                      </a:r>
                      <a:endParaRPr lang="en-US" sz="2400" dirty="0">
                        <a:latin typeface="Times New Roman"/>
                        <a:ea typeface="Times New Roman"/>
                        <a:cs typeface="Times New Roman"/>
                      </a:endParaRPr>
                    </a:p>
                  </a:txBody>
                  <a:tcPr marL="68580" marR="68580" marT="0" marB="0"/>
                </a:tc>
                <a:tc>
                  <a:txBody>
                    <a:bodyPr/>
                    <a:lstStyle/>
                    <a:p>
                      <a:pPr algn="just">
                        <a:spcAft>
                          <a:spcPts val="0"/>
                        </a:spcAft>
                        <a:tabLst>
                          <a:tab pos="2743200" algn="ctr"/>
                          <a:tab pos="5486400" algn="r"/>
                        </a:tabLst>
                      </a:pPr>
                      <a:endParaRPr lang="en-US" sz="2400" dirty="0">
                        <a:solidFill>
                          <a:srgbClr val="000000"/>
                        </a:solidFill>
                        <a:latin typeface="Times New Roman"/>
                        <a:ea typeface="Times New Roman"/>
                        <a:cs typeface="Times New Roman"/>
                      </a:endParaRPr>
                    </a:p>
                    <a:p>
                      <a:pPr algn="just">
                        <a:spcAft>
                          <a:spcPts val="0"/>
                        </a:spcAft>
                        <a:tabLst>
                          <a:tab pos="2743200" algn="ctr"/>
                          <a:tab pos="5486400" algn="r"/>
                        </a:tabLst>
                      </a:pPr>
                      <a:r>
                        <a:rPr lang="en-US" sz="2400" dirty="0" err="1">
                          <a:solidFill>
                            <a:srgbClr val="000000"/>
                          </a:solidFill>
                          <a:latin typeface="Times New Roman"/>
                          <a:ea typeface="Times New Roman"/>
                          <a:cs typeface="Times New Roman"/>
                        </a:rPr>
                        <a:t>Hiện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tượng</a:t>
                      </a:r>
                      <a:endParaRPr lang="en-US" sz="2400" dirty="0">
                        <a:latin typeface="Times New Roman"/>
                        <a:ea typeface="Times New Roman"/>
                        <a:cs typeface="Times New Roman"/>
                      </a:endParaRPr>
                    </a:p>
                  </a:txBody>
                  <a:tcPr marL="68580" marR="68580" marT="0" marB="0"/>
                </a:tc>
                <a:tc>
                  <a:txBody>
                    <a:bodyPr/>
                    <a:lstStyle/>
                    <a:p>
                      <a:pPr algn="just">
                        <a:spcAft>
                          <a:spcPts val="0"/>
                        </a:spcAft>
                        <a:tabLst>
                          <a:tab pos="2743200" algn="ctr"/>
                          <a:tab pos="5486400" algn="r"/>
                        </a:tabLst>
                      </a:pPr>
                      <a:endParaRPr lang="en-US" sz="2400" dirty="0">
                        <a:solidFill>
                          <a:srgbClr val="000000"/>
                        </a:solidFill>
                        <a:latin typeface="Times New Roman"/>
                        <a:ea typeface="Times New Roman"/>
                        <a:cs typeface="Times New Roman"/>
                      </a:endParaRPr>
                    </a:p>
                    <a:p>
                      <a:pPr algn="just">
                        <a:spcAft>
                          <a:spcPts val="0"/>
                        </a:spcAft>
                        <a:tabLst>
                          <a:tab pos="2743200" algn="ctr"/>
                          <a:tab pos="5486400" algn="r"/>
                        </a:tabLst>
                      </a:pPr>
                      <a:r>
                        <a:rPr lang="en-US" sz="2400" dirty="0" err="1">
                          <a:solidFill>
                            <a:srgbClr val="000000"/>
                          </a:solidFill>
                          <a:latin typeface="Times New Roman"/>
                          <a:ea typeface="Times New Roman"/>
                          <a:cs typeface="Times New Roman"/>
                        </a:rPr>
                        <a:t>Có</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bị</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biến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đổi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thành</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chất</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mới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không</a:t>
                      </a:r>
                      <a:r>
                        <a:rPr lang="en-US" sz="2400" dirty="0">
                          <a:solidFill>
                            <a:srgbClr val="000000"/>
                          </a:solidFill>
                          <a:latin typeface="Times New Roman"/>
                          <a:ea typeface="Times New Roman"/>
                          <a:cs typeface="Times New Roman"/>
                        </a:rPr>
                        <a:t>?</a:t>
                      </a:r>
                      <a:endParaRPr lang="en-US" sz="24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1560014">
                <a:tc rowSpan="2">
                  <a:txBody>
                    <a:bodyPr/>
                    <a:lstStyle/>
                    <a:p>
                      <a:r>
                        <a:rPr lang="en-US" sz="2400" kern="1200" dirty="0" err="1">
                          <a:solidFill>
                            <a:schemeClr val="dk1"/>
                          </a:solidFill>
                          <a:latin typeface="+mn-lt"/>
                          <a:ea typeface="+mn-ea"/>
                          <a:cs typeface="+mn-cs"/>
                        </a:rPr>
                        <a:t>Hỗn</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hợp</a:t>
                      </a:r>
                      <a:r>
                        <a:rPr lang="en-US" sz="2400" kern="1200" dirty="0">
                          <a:solidFill>
                            <a:schemeClr val="dk1"/>
                          </a:solidFill>
                          <a:latin typeface="+mn-lt"/>
                          <a:ea typeface="+mn-ea"/>
                          <a:cs typeface="+mn-cs"/>
                        </a:rPr>
                        <a:t> (Fe + S)</a:t>
                      </a:r>
                      <a:endParaRPr lang="en-US" sz="2400" dirty="0"/>
                    </a:p>
                  </a:txBody>
                  <a:tcPr/>
                </a:tc>
                <a:tc>
                  <a:txBody>
                    <a:bodyPr/>
                    <a:lstStyle/>
                    <a:p>
                      <a:r>
                        <a:rPr lang="en-US" sz="2400" kern="1200" dirty="0" err="1">
                          <a:solidFill>
                            <a:schemeClr val="dk1"/>
                          </a:solidFill>
                          <a:latin typeface="+mn-lt"/>
                          <a:ea typeface="+mn-ea"/>
                          <a:cs typeface="+mn-cs"/>
                        </a:rPr>
                        <a:t>Chỉ</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trộn</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dùng</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nam</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châm</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đưa</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lại</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gần</a:t>
                      </a:r>
                      <a:r>
                        <a:rPr lang="en-US" sz="2400" kern="1200" dirty="0">
                          <a:solidFill>
                            <a:schemeClr val="dk1"/>
                          </a:solidFill>
                          <a:latin typeface="+mn-lt"/>
                          <a:ea typeface="+mn-ea"/>
                          <a:cs typeface="+mn-cs"/>
                        </a:rPr>
                        <a:t>.</a:t>
                      </a:r>
                      <a:endParaRPr lang="en-US" sz="2400" dirty="0"/>
                    </a:p>
                  </a:txBody>
                  <a:tcPr/>
                </a:tc>
                <a:tc>
                  <a:txBody>
                    <a:bodyPr/>
                    <a:lstStyle/>
                    <a:p>
                      <a:pPr algn="just">
                        <a:spcAft>
                          <a:spcPts val="0"/>
                        </a:spcAft>
                        <a:tabLst>
                          <a:tab pos="2743200" algn="ctr"/>
                          <a:tab pos="5486400" algn="r"/>
                        </a:tabLst>
                      </a:pPr>
                      <a:endParaRPr lang="en-US" sz="2400" b="1" i="1" dirty="0">
                        <a:solidFill>
                          <a:srgbClr val="FF0000"/>
                        </a:solidFill>
                        <a:latin typeface="Times New Roman"/>
                        <a:ea typeface="Times New Roman"/>
                        <a:cs typeface="Times New Roman"/>
                      </a:endParaRPr>
                    </a:p>
                  </a:txBody>
                  <a:tcPr marL="68580" marR="68580" marT="0" marB="0"/>
                </a:tc>
                <a:tc>
                  <a:txBody>
                    <a:bodyPr/>
                    <a:lstStyle/>
                    <a:p>
                      <a:pPr algn="just">
                        <a:spcAft>
                          <a:spcPts val="0"/>
                        </a:spcAft>
                        <a:tabLst>
                          <a:tab pos="2743200" algn="ctr"/>
                          <a:tab pos="5486400" algn="r"/>
                        </a:tabLst>
                      </a:pPr>
                      <a:endParaRPr lang="en-US" sz="2400" b="1" i="1" dirty="0">
                        <a:solidFill>
                          <a:srgbClr val="FF0000"/>
                        </a:solidFill>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1560014">
                <a:tc vMerge="1">
                  <a:txBody>
                    <a:bodyPr/>
                    <a:lstStyle/>
                    <a:p>
                      <a:endParaRPr lang="en-US" dirty="0"/>
                    </a:p>
                  </a:txBody>
                  <a:tcPr/>
                </a:tc>
                <a:tc>
                  <a:txBody>
                    <a:bodyPr/>
                    <a:lstStyle/>
                    <a:p>
                      <a:r>
                        <a:rPr lang="en-US" sz="2400" kern="1200" dirty="0" err="1">
                          <a:solidFill>
                            <a:schemeClr val="dk1"/>
                          </a:solidFill>
                          <a:latin typeface="+mn-lt"/>
                          <a:ea typeface="+mn-ea"/>
                          <a:cs typeface="+mn-cs"/>
                        </a:rPr>
                        <a:t>Đun</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nóng</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Để</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nguội</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mới</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đưa</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nam</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nam</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châm</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lại</a:t>
                      </a:r>
                      <a:r>
                        <a:rPr lang="en-US" sz="2400" kern="1200" dirty="0">
                          <a:solidFill>
                            <a:schemeClr val="dk1"/>
                          </a:solidFill>
                          <a:latin typeface="+mn-lt"/>
                          <a:ea typeface="+mn-ea"/>
                          <a:cs typeface="+mn-cs"/>
                        </a:rPr>
                        <a:t> </a:t>
                      </a:r>
                      <a:r>
                        <a:rPr lang="en-US" sz="2400" kern="1200" dirty="0" err="1">
                          <a:solidFill>
                            <a:schemeClr val="dk1"/>
                          </a:solidFill>
                          <a:latin typeface="+mn-lt"/>
                          <a:ea typeface="+mn-ea"/>
                          <a:cs typeface="+mn-cs"/>
                        </a:rPr>
                        <a:t>gần</a:t>
                      </a:r>
                      <a:r>
                        <a:rPr lang="en-US" sz="2400" kern="1200" dirty="0">
                          <a:solidFill>
                            <a:schemeClr val="dk1"/>
                          </a:solidFill>
                          <a:latin typeface="+mn-lt"/>
                          <a:ea typeface="+mn-ea"/>
                          <a:cs typeface="+mn-cs"/>
                        </a:rPr>
                        <a:t>.</a:t>
                      </a:r>
                      <a:endParaRPr lang="en-US" sz="2400" dirty="0"/>
                    </a:p>
                  </a:txBody>
                  <a:tcPr/>
                </a:tc>
                <a:tc>
                  <a:txBody>
                    <a:bodyPr/>
                    <a:lstStyle/>
                    <a:p>
                      <a:pPr algn="just">
                        <a:spcAft>
                          <a:spcPts val="0"/>
                        </a:spcAft>
                        <a:tabLst>
                          <a:tab pos="2743200" algn="ctr"/>
                          <a:tab pos="5486400" algn="r"/>
                        </a:tabLst>
                      </a:pPr>
                      <a:r>
                        <a:rPr lang="en-US" sz="2400" b="1" dirty="0">
                          <a:solidFill>
                            <a:srgbClr val="FF0000"/>
                          </a:solidFill>
                          <a:latin typeface="Times New Roman"/>
                          <a:ea typeface="Times New Roman"/>
                          <a:cs typeface="Times New Roman"/>
                        </a:rPr>
                        <a:t>  </a:t>
                      </a:r>
                    </a:p>
                    <a:p>
                      <a:pPr algn="just">
                        <a:spcAft>
                          <a:spcPts val="0"/>
                        </a:spcAft>
                        <a:tabLst>
                          <a:tab pos="2743200" algn="ctr"/>
                          <a:tab pos="5486400" algn="r"/>
                        </a:tabLst>
                      </a:pPr>
                      <a:endParaRPr lang="en-US" sz="2400" b="1" dirty="0">
                        <a:solidFill>
                          <a:srgbClr val="FF0000"/>
                        </a:solidFill>
                        <a:latin typeface="Times New Roman"/>
                        <a:ea typeface="Times New Roman"/>
                        <a:cs typeface="Times New Roman"/>
                      </a:endParaRPr>
                    </a:p>
                  </a:txBody>
                  <a:tcPr marL="68580" marR="68580" marT="0" marB="0"/>
                </a:tc>
                <a:tc>
                  <a:txBody>
                    <a:bodyPr/>
                    <a:lstStyle/>
                    <a:p>
                      <a:pPr algn="just">
                        <a:spcAft>
                          <a:spcPts val="0"/>
                        </a:spcAft>
                        <a:tabLst>
                          <a:tab pos="2743200" algn="ctr"/>
                          <a:tab pos="5486400" algn="r"/>
                        </a:tabLst>
                      </a:pPr>
                      <a:endParaRPr lang="en-US" sz="2400" b="1" i="1" dirty="0">
                        <a:solidFill>
                          <a:srgbClr val="FF0000"/>
                        </a:solidFill>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6" name="TextBox 5" descr="OPL20U25GSXzBJYl68kk8uQGfFKzs7yb1M4KJWUiLk6ZEvGF+qCIPSnY57AbBFCvTW2023.17.86+K4lPs7H94VUqPe2XwIsfPRnrXQE//QTEXxb8/8N4CNc6FpgZahzpTjFhMzSA7T/nHJa11DE8Ng2TP3iAmRczFlmslSuUNOgUeb6yRvs0="/>
          <p:cNvSpPr txBox="1"/>
          <p:nvPr/>
        </p:nvSpPr>
        <p:spPr>
          <a:xfrm>
            <a:off x="421908" y="553449"/>
            <a:ext cx="11040176" cy="1200329"/>
          </a:xfrm>
          <a:prstGeom prst="rect">
            <a:avLst/>
          </a:prstGeom>
          <a:noFill/>
        </p:spPr>
        <p:txBody>
          <a:bodyPr wrap="square" rtlCol="0">
            <a:spAutoFit/>
          </a:bodyPr>
          <a:lstStyle/>
          <a:p>
            <a:pPr algn="ctr"/>
            <a:r>
              <a:rPr lang="en-US" sz="3600" b="1" dirty="0" err="1"/>
              <a:t>Phiếu</a:t>
            </a:r>
            <a:r>
              <a:rPr lang="en-US" sz="3600" b="1" dirty="0"/>
              <a:t> </a:t>
            </a:r>
            <a:r>
              <a:rPr lang="en-US" sz="3600" b="1" dirty="0" err="1"/>
              <a:t>học</a:t>
            </a:r>
            <a:r>
              <a:rPr lang="en-US" sz="3600" b="1" dirty="0"/>
              <a:t> </a:t>
            </a:r>
            <a:r>
              <a:rPr lang="en-US" sz="3600" b="1" dirty="0" err="1"/>
              <a:t>tập</a:t>
            </a:r>
            <a:r>
              <a:rPr lang="en-US" sz="3600" b="1" dirty="0"/>
              <a:t> 2. </a:t>
            </a:r>
            <a:r>
              <a:rPr lang="en-US" sz="3600" b="1" dirty="0" err="1"/>
              <a:t>Thảo</a:t>
            </a:r>
            <a:r>
              <a:rPr lang="en-US" sz="3600" b="1" dirty="0"/>
              <a:t> </a:t>
            </a:r>
            <a:r>
              <a:rPr lang="en-US" sz="3600" b="1" dirty="0" err="1"/>
              <a:t>luận</a:t>
            </a:r>
            <a:r>
              <a:rPr lang="en-US" sz="3600" b="1" dirty="0"/>
              <a:t> </a:t>
            </a:r>
            <a:r>
              <a:rPr lang="en-US" sz="3600" b="1" dirty="0" err="1"/>
              <a:t>theo</a:t>
            </a:r>
            <a:r>
              <a:rPr lang="en-US" sz="3600" b="1" dirty="0"/>
              <a:t> </a:t>
            </a:r>
            <a:r>
              <a:rPr lang="en-US" sz="3600" b="1" dirty="0" err="1"/>
              <a:t>nhóm</a:t>
            </a:r>
            <a:endParaRPr lang="en-US" sz="3600" dirty="0"/>
          </a:p>
          <a:p>
            <a:pPr algn="ctr"/>
            <a:endParaRPr lang="en-US" sz="3600" dirty="0"/>
          </a:p>
        </p:txBody>
      </p:sp>
      <p:sp>
        <p:nvSpPr>
          <p:cNvPr id="4" name="TextBox 3" descr="OPL20U25GSXzBJYl68kk8uQGfFKzs7yb1M4KJWUiLk6ZEvGF+qCIPSnY57AbBFCvTW2023.17.86+K4lPs7H94VUqPe2XwIsfPRnrXQE//QTEXxb8/8N4CNc6FpgZahzpTjFhMzSA7T/nHJa11DE8Ng2TP3iAmRczFlmslSuUNOgUeb6yRvs0="/>
          <p:cNvSpPr txBox="1"/>
          <p:nvPr/>
        </p:nvSpPr>
        <p:spPr>
          <a:xfrm>
            <a:off x="5888736" y="3483864"/>
            <a:ext cx="2386584" cy="1107996"/>
          </a:xfrm>
          <a:prstGeom prst="rect">
            <a:avLst/>
          </a:prstGeom>
          <a:noFill/>
        </p:spPr>
        <p:txBody>
          <a:bodyPr wrap="square" rtlCol="0">
            <a:spAutoFit/>
          </a:bodyPr>
          <a:lstStyle/>
          <a:p>
            <a:r>
              <a:rPr lang="en-US" sz="2400" b="1" i="1" dirty="0" err="1">
                <a:solidFill>
                  <a:srgbClr val="FF0000"/>
                </a:solidFill>
                <a:ea typeface="Times New Roman"/>
                <a:cs typeface="Times New Roman"/>
              </a:rPr>
              <a:t>Sắt</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bị</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nam</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châm</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hút</a:t>
            </a:r>
            <a:endParaRPr lang="en-US" sz="2400" b="1" dirty="0">
              <a:solidFill>
                <a:srgbClr val="FF0000"/>
              </a:solidFill>
              <a:ea typeface="Times New Roman"/>
              <a:cs typeface="Times New Roman"/>
            </a:endParaRPr>
          </a:p>
          <a:p>
            <a:endParaRPr lang="en-US" dirty="0"/>
          </a:p>
        </p:txBody>
      </p:sp>
      <p:sp>
        <p:nvSpPr>
          <p:cNvPr id="7" name="TextBox 6" descr="OPL20U25GSXzBJYl68kk8uQGfFKzs7yb1M4KJWUiLk6ZEvGF+qCIPSnY57AbBFCvTW2023.17.86+K4lPs7H94VUqPe2XwIsfPRnrXQE//QTEXxb8/8N4CNc6FpgZahzpTjFhMzSA7T/nHJa11DE8Ng2TP3iAmRczFlmslSuUNOgUeb6yRvs0="/>
          <p:cNvSpPr txBox="1"/>
          <p:nvPr/>
        </p:nvSpPr>
        <p:spPr>
          <a:xfrm>
            <a:off x="8650224" y="3447288"/>
            <a:ext cx="2596896" cy="1107996"/>
          </a:xfrm>
          <a:prstGeom prst="rect">
            <a:avLst/>
          </a:prstGeom>
          <a:noFill/>
        </p:spPr>
        <p:txBody>
          <a:bodyPr wrap="square" rtlCol="0">
            <a:spAutoFit/>
          </a:bodyPr>
          <a:lstStyle/>
          <a:p>
            <a:r>
              <a:rPr lang="en-US" sz="2400" b="1" i="1" dirty="0" err="1">
                <a:solidFill>
                  <a:srgbClr val="FF0000"/>
                </a:solidFill>
                <a:ea typeface="Times New Roman"/>
                <a:cs typeface="Times New Roman"/>
              </a:rPr>
              <a:t>Chất</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không</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bị</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biến</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đổi</a:t>
            </a:r>
            <a:endParaRPr lang="en-US" sz="2400" b="1" dirty="0">
              <a:solidFill>
                <a:srgbClr val="FF0000"/>
              </a:solidFill>
              <a:ea typeface="Times New Roman"/>
              <a:cs typeface="Times New Roman"/>
            </a:endParaRPr>
          </a:p>
          <a:p>
            <a:endParaRPr lang="en-US" dirty="0"/>
          </a:p>
        </p:txBody>
      </p:sp>
      <p:sp>
        <p:nvSpPr>
          <p:cNvPr id="8" name="TextBox 7" descr="OPL20U25GSXzBJYl68kk8uQGfFKzs7yb1M4KJWUiLk6ZEvGF+qCIPSnY57AbBFCvTW2023.17.86+K4lPs7H94VUqPe2XwIsfPRnrXQE//QTEXxb8/8N4CNc6FpgZahzpTjFhMzSA7T/nHJa11DE8Ng2TP3iAmRczFlmslSuUNOgUeb6yRvs0="/>
          <p:cNvSpPr txBox="1"/>
          <p:nvPr/>
        </p:nvSpPr>
        <p:spPr>
          <a:xfrm>
            <a:off x="5943600" y="4901184"/>
            <a:ext cx="2514600" cy="1477328"/>
          </a:xfrm>
          <a:prstGeom prst="rect">
            <a:avLst/>
          </a:prstGeom>
          <a:noFill/>
        </p:spPr>
        <p:txBody>
          <a:bodyPr wrap="square" rtlCol="0">
            <a:spAutoFit/>
          </a:bodyPr>
          <a:lstStyle/>
          <a:p>
            <a:r>
              <a:rPr lang="en-US" sz="2400" b="1" i="1" dirty="0" err="1">
                <a:solidFill>
                  <a:srgbClr val="FF0000"/>
                </a:solidFill>
                <a:ea typeface="Times New Roman"/>
                <a:cs typeface="Times New Roman"/>
              </a:rPr>
              <a:t>Hỗn</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hợp</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sau</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đun</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nóng</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không</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bị</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nam</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châm</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hút</a:t>
            </a:r>
            <a:endParaRPr lang="en-US" sz="2400" b="1" dirty="0">
              <a:solidFill>
                <a:srgbClr val="FF0000"/>
              </a:solidFill>
              <a:ea typeface="Times New Roman"/>
              <a:cs typeface="Times New Roman"/>
            </a:endParaRPr>
          </a:p>
          <a:p>
            <a:endParaRPr lang="en-US" dirty="0"/>
          </a:p>
        </p:txBody>
      </p:sp>
      <p:sp>
        <p:nvSpPr>
          <p:cNvPr id="9" name="TextBox 8" descr="OPL20U25GSXzBJYl68kk8uQGfFKzs7yb1M4KJWUiLk6ZEvGF+qCIPSnY57AbBFCvTW2023.17.86+K4lPs7H94VUqPe2XwIsfPRnrXQE//QTEXxb8/8N4CNc6FpgZahzpTjFhMzSA7T/nHJa11DE8Ng2TP3iAmRczFlmslSuUNOgUeb6yRvs0="/>
          <p:cNvSpPr txBox="1"/>
          <p:nvPr/>
        </p:nvSpPr>
        <p:spPr>
          <a:xfrm>
            <a:off x="8695944" y="4992624"/>
            <a:ext cx="2450592" cy="830997"/>
          </a:xfrm>
          <a:prstGeom prst="rect">
            <a:avLst/>
          </a:prstGeom>
          <a:noFill/>
        </p:spPr>
        <p:txBody>
          <a:bodyPr wrap="square" rtlCol="0">
            <a:spAutoFit/>
          </a:bodyPr>
          <a:lstStyle/>
          <a:p>
            <a:pPr algn="just">
              <a:spcAft>
                <a:spcPts val="0"/>
              </a:spcAft>
              <a:tabLst>
                <a:tab pos="2743200" algn="ctr"/>
                <a:tab pos="5486400" algn="r"/>
              </a:tabLst>
            </a:pPr>
            <a:r>
              <a:rPr lang="en-US" sz="2400" b="1" i="1" dirty="0" err="1">
                <a:solidFill>
                  <a:srgbClr val="FF0000"/>
                </a:solidFill>
                <a:ea typeface="Times New Roman"/>
                <a:cs typeface="Times New Roman"/>
              </a:rPr>
              <a:t>Chất</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bị</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biến</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đổi</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thành</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chất</a:t>
            </a:r>
            <a:r>
              <a:rPr lang="en-US" sz="2400" b="1" i="1" dirty="0">
                <a:solidFill>
                  <a:srgbClr val="FF0000"/>
                </a:solidFill>
                <a:ea typeface="Times New Roman"/>
                <a:cs typeface="Times New Roman"/>
              </a:rPr>
              <a:t> </a:t>
            </a:r>
            <a:r>
              <a:rPr lang="en-US" sz="2400" b="1" i="1" dirty="0" err="1">
                <a:solidFill>
                  <a:srgbClr val="FF0000"/>
                </a:solidFill>
                <a:ea typeface="Times New Roman"/>
                <a:cs typeface="Times New Roman"/>
              </a:rPr>
              <a:t>khác</a:t>
            </a:r>
            <a:endParaRPr lang="en-US" sz="2400" b="1" dirty="0">
              <a:solidFill>
                <a:srgbClr val="FF0000"/>
              </a:solidFill>
              <a:ea typeface="Times New Roman"/>
              <a:cs typeface="Times New Roman"/>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OPL20U25GSXzBJYl68kk8uQGfFKzs7yb1M4KJWUiLk6ZEvGF+qCIPSnY57AbBFCvTW2023.17.86+K4lPs7H94VUqPe2XwIsfPRnrXQE//QTEXxb8/8N4CNc6FpgZahzpTjFhMzSA7T/nHJa11DE8Ng2TP3iAmRczFlmslSuUNOgUeb6yRvs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09824"/>
            <a:ext cx="3108703" cy="2072469"/>
          </a:xfrm>
          <a:prstGeom prst="rect">
            <a:avLst/>
          </a:prstGeom>
        </p:spPr>
      </p:pic>
      <p:sp>
        <p:nvSpPr>
          <p:cNvPr id="5" name="Oval Callout 4" descr="OPL20U25GSXzBJYl68kk8uQGfFKzs7yb1M4KJWUiLk6ZEvGF+qCIPSnY57AbBFCvTW2023.17.86+K4lPs7H94VUqPe2XwIsfPRnrXQE//QTEXxb8/8N4CNc6FpgZahzpTjFhMzSA7T/nHJa11DE8Ng2TP3iAmRczFlmslSuUNOgUeb6yRvs0="/>
          <p:cNvSpPr/>
          <p:nvPr/>
        </p:nvSpPr>
        <p:spPr>
          <a:xfrm>
            <a:off x="2756647" y="806823"/>
            <a:ext cx="6710082" cy="3697941"/>
          </a:xfrm>
          <a:prstGeom prst="wedgeEllipseCallout">
            <a:avLst>
              <a:gd name="adj1" fmla="val -58508"/>
              <a:gd name="adj2" fmla="val 52358"/>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i="1" dirty="0" err="1"/>
              <a:t>Các</a:t>
            </a:r>
            <a:r>
              <a:rPr lang="en-US" sz="4000" i="1" dirty="0"/>
              <a:t> </a:t>
            </a:r>
            <a:r>
              <a:rPr lang="en-US" sz="4000" i="1" dirty="0" err="1"/>
              <a:t>em</a:t>
            </a:r>
            <a:r>
              <a:rPr lang="en-US" sz="4000" i="1" dirty="0"/>
              <a:t> </a:t>
            </a:r>
            <a:r>
              <a:rPr lang="en-US" sz="4000" i="1" dirty="0" err="1"/>
              <a:t>có</a:t>
            </a:r>
            <a:r>
              <a:rPr lang="en-US" sz="4000" i="1" dirty="0"/>
              <a:t> </a:t>
            </a:r>
            <a:r>
              <a:rPr lang="en-US" sz="4000" i="1" dirty="0" err="1"/>
              <a:t>nhận</a:t>
            </a:r>
            <a:r>
              <a:rPr lang="en-US" sz="4000" i="1" dirty="0"/>
              <a:t> </a:t>
            </a:r>
            <a:r>
              <a:rPr lang="en-US" sz="4000" i="1" dirty="0" err="1"/>
              <a:t>xét</a:t>
            </a:r>
            <a:r>
              <a:rPr lang="en-US" sz="4000" i="1" dirty="0"/>
              <a:t> </a:t>
            </a:r>
            <a:r>
              <a:rPr lang="en-US" sz="4000" i="1" dirty="0" err="1"/>
              <a:t>gì</a:t>
            </a:r>
            <a:r>
              <a:rPr lang="en-US" sz="4000" i="1" dirty="0"/>
              <a:t> </a:t>
            </a:r>
            <a:r>
              <a:rPr lang="en-US" sz="4000" i="1" dirty="0" err="1"/>
              <a:t>màu</a:t>
            </a:r>
            <a:r>
              <a:rPr lang="en-US" sz="4000" i="1" dirty="0"/>
              <a:t> </a:t>
            </a:r>
            <a:r>
              <a:rPr lang="en-US" sz="4000" i="1" dirty="0" err="1"/>
              <a:t>sắc</a:t>
            </a:r>
            <a:r>
              <a:rPr lang="en-US" sz="4000" i="1" dirty="0"/>
              <a:t>, </a:t>
            </a:r>
            <a:r>
              <a:rPr lang="en-US" sz="4000" i="1" dirty="0" err="1"/>
              <a:t>trạng</a:t>
            </a:r>
            <a:r>
              <a:rPr lang="en-US" sz="4000" i="1" dirty="0"/>
              <a:t> </a:t>
            </a:r>
            <a:r>
              <a:rPr lang="en-US" sz="4000" i="1" dirty="0" err="1"/>
              <a:t>thái</a:t>
            </a:r>
            <a:r>
              <a:rPr lang="en-US" sz="4000" i="1" dirty="0"/>
              <a:t> ở </a:t>
            </a:r>
            <a:r>
              <a:rPr lang="en-US" sz="4000" i="1" dirty="0" err="1"/>
              <a:t>thí</a:t>
            </a:r>
            <a:r>
              <a:rPr lang="en-US" sz="4000" i="1" dirty="0"/>
              <a:t> </a:t>
            </a:r>
            <a:r>
              <a:rPr lang="en-US" sz="4000" i="1" dirty="0" err="1"/>
              <a:t>nghiệm</a:t>
            </a:r>
            <a:r>
              <a:rPr lang="en-US" sz="4000" i="1" dirty="0"/>
              <a:t> </a:t>
            </a:r>
            <a:r>
              <a:rPr lang="en-US" sz="4000" i="1" dirty="0" err="1"/>
              <a:t>trên</a:t>
            </a:r>
            <a:r>
              <a:rPr lang="en-US" sz="4000" i="1" dirty="0"/>
              <a:t>?</a:t>
            </a:r>
            <a:endParaRPr lang="vi-VN" sz="4000" i="1" dirty="0"/>
          </a:p>
        </p:txBody>
      </p:sp>
    </p:spTree>
    <p:extLst>
      <p:ext uri="{BB962C8B-B14F-4D97-AF65-F5344CB8AC3E}">
        <p14:creationId xmlns:p14="http://schemas.microsoft.com/office/powerpoint/2010/main" val="1862023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OPL20U25GSXzBJYl68kk8uQGfFKzs7yb1M4KJWUiLk6ZEvGF+qCIPSnY57AbBFCvTW2023.17.86+K4lPs7H94VUqPe2XwIsfPRnrXQE//QTEXxb8/8N4CNc6FpgZahzpTjFhMzSA7T/nHJa11DE8Ng2TP3iAmRczFlmslSuUNOgUeb6yRvs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2988" y="449442"/>
            <a:ext cx="2785034" cy="680111"/>
          </a:xfrm>
          <a:prstGeom prst="rect">
            <a:avLst/>
          </a:prstGeom>
        </p:spPr>
      </p:pic>
      <p:sp>
        <p:nvSpPr>
          <p:cNvPr id="7" name="TextBox 6" descr="OPL20U25GSXzBJYl68kk8uQGfFKzs7yb1M4KJWUiLk6ZEvGF+qCIPSnY57AbBFCvTW2023.17.86+K4lPs7H94VUqPe2XwIsfPRnrXQE//QTEXxb8/8N4CNc6FpgZahzpTjFhMzSA7T/nHJa11DE8Ng2TP3iAmRczFlmslSuUNOgUeb6yRvs0="/>
          <p:cNvSpPr txBox="1"/>
          <p:nvPr/>
        </p:nvSpPr>
        <p:spPr>
          <a:xfrm>
            <a:off x="4679576" y="268941"/>
            <a:ext cx="1748118" cy="584775"/>
          </a:xfrm>
          <a:prstGeom prst="rect">
            <a:avLst/>
          </a:prstGeom>
          <a:noFill/>
        </p:spPr>
        <p:txBody>
          <a:bodyPr wrap="square" rtlCol="0">
            <a:spAutoFit/>
          </a:bodyPr>
          <a:lstStyle/>
          <a:p>
            <a:pPr algn="ctr"/>
            <a:r>
              <a:rPr lang="en-US" sz="3200" i="1" dirty="0" err="1">
                <a:effectLst>
                  <a:glow rad="101600">
                    <a:schemeClr val="accent4">
                      <a:satMod val="175000"/>
                      <a:alpha val="40000"/>
                    </a:schemeClr>
                  </a:glow>
                </a:effectLst>
              </a:rPr>
              <a:t>Nhận</a:t>
            </a:r>
            <a:r>
              <a:rPr lang="en-US" sz="3200" i="1" dirty="0">
                <a:effectLst>
                  <a:glow rad="101600">
                    <a:schemeClr val="accent4">
                      <a:satMod val="175000"/>
                      <a:alpha val="40000"/>
                    </a:schemeClr>
                  </a:glow>
                </a:effectLst>
              </a:rPr>
              <a:t> </a:t>
            </a:r>
            <a:r>
              <a:rPr lang="en-US" sz="3200" i="1" dirty="0" err="1">
                <a:effectLst>
                  <a:glow rad="101600">
                    <a:schemeClr val="accent4">
                      <a:satMod val="175000"/>
                      <a:alpha val="40000"/>
                    </a:schemeClr>
                  </a:glow>
                </a:effectLst>
              </a:rPr>
              <a:t>xét</a:t>
            </a:r>
            <a:endParaRPr lang="vi-VN" sz="3200" i="1" dirty="0">
              <a:effectLst>
                <a:glow rad="101600">
                  <a:schemeClr val="accent4">
                    <a:satMod val="175000"/>
                    <a:alpha val="40000"/>
                  </a:schemeClr>
                </a:glow>
              </a:effectLst>
            </a:endParaRPr>
          </a:p>
        </p:txBody>
      </p:sp>
      <p:sp>
        <p:nvSpPr>
          <p:cNvPr id="8" name="TextBox 7" descr="OPL20U25GSXzBJYl68kk8uQGfFKzs7yb1M4KJWUiLk6ZEvGF+qCIPSnY57AbBFCvTW2023.17.86+K4lPs7H94VUqPe2XwIsfPRnrXQE//QTEXxb8/8N4CNc6FpgZahzpTjFhMzSA7T/nHJa11DE8Ng2TP3iAmRczFlmslSuUNOgUeb6yRvs0="/>
          <p:cNvSpPr txBox="1"/>
          <p:nvPr/>
        </p:nvSpPr>
        <p:spPr>
          <a:xfrm>
            <a:off x="4814047" y="1223682"/>
            <a:ext cx="6548718" cy="523220"/>
          </a:xfrm>
          <a:prstGeom prst="rect">
            <a:avLst/>
          </a:prstGeom>
          <a:noFill/>
        </p:spPr>
        <p:txBody>
          <a:bodyPr wrap="square" rtlCol="0">
            <a:spAutoFit/>
          </a:bodyPr>
          <a:lstStyle/>
          <a:p>
            <a:r>
              <a:rPr lang="en-US" sz="2800" dirty="0" err="1"/>
              <a:t>Trạng</a:t>
            </a:r>
            <a:r>
              <a:rPr lang="en-US" sz="2800" dirty="0"/>
              <a:t> </a:t>
            </a:r>
            <a:r>
              <a:rPr lang="en-US" sz="2800" dirty="0" err="1"/>
              <a:t>thái</a:t>
            </a:r>
            <a:r>
              <a:rPr lang="en-US" sz="2800" dirty="0"/>
              <a:t> </a:t>
            </a:r>
            <a:r>
              <a:rPr lang="en-US" sz="2800" dirty="0" err="1"/>
              <a:t>và</a:t>
            </a:r>
            <a:r>
              <a:rPr lang="en-US" sz="2800" dirty="0"/>
              <a:t> </a:t>
            </a:r>
            <a:r>
              <a:rPr lang="en-US" sz="2800" dirty="0" err="1"/>
              <a:t>chất</a:t>
            </a:r>
            <a:r>
              <a:rPr lang="en-US" sz="2800" dirty="0"/>
              <a:t> </a:t>
            </a:r>
            <a:r>
              <a:rPr lang="en-US" sz="2800" dirty="0" err="1"/>
              <a:t>thay</a:t>
            </a:r>
            <a:r>
              <a:rPr lang="en-US" sz="2800" dirty="0"/>
              <a:t> </a:t>
            </a:r>
            <a:r>
              <a:rPr lang="en-US" sz="2800" dirty="0" err="1"/>
              <a:t>đổi</a:t>
            </a:r>
            <a:r>
              <a:rPr lang="en-US" sz="2800" dirty="0"/>
              <a:t>.</a:t>
            </a:r>
            <a:endParaRPr lang="vi-VN" sz="2800" dirty="0"/>
          </a:p>
        </p:txBody>
      </p:sp>
      <p:pic>
        <p:nvPicPr>
          <p:cNvPr id="9" name="Picture 8" descr="OPL20U25GSXzBJYl68kk8uQGfFKzs7yb1M4KJWUiLk6ZEvGF+qCIPSnY57AbBFCvTW2023.17.86+K4lPs7H94VUqPe2XwIsfPRnrXQE//QTEXxb8/8N4CNc6FpgZahzpTjFhMzSA7T/nHJa11DE8Ng2TP3iAmRczFlmslSuUNOgUeb6yRvs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2988" y="1841031"/>
            <a:ext cx="2785034" cy="700463"/>
          </a:xfrm>
          <a:prstGeom prst="rect">
            <a:avLst/>
          </a:prstGeom>
        </p:spPr>
      </p:pic>
      <p:sp>
        <p:nvSpPr>
          <p:cNvPr id="10" name="TextBox 9" descr="OPL20U25GSXzBJYl68kk8uQGfFKzs7yb1M4KJWUiLk6ZEvGF+qCIPSnY57AbBFCvTW2023.17.86+K4lPs7H94VUqPe2XwIsfPRnrXQE//QTEXxb8/8N4CNc6FpgZahzpTjFhMzSA7T/nHJa11DE8Ng2TP3iAmRczFlmslSuUNOgUeb6yRvs0="/>
          <p:cNvSpPr txBox="1"/>
          <p:nvPr/>
        </p:nvSpPr>
        <p:spPr>
          <a:xfrm>
            <a:off x="4541446" y="1746902"/>
            <a:ext cx="1748118" cy="584775"/>
          </a:xfrm>
          <a:prstGeom prst="rect">
            <a:avLst/>
          </a:prstGeom>
          <a:noFill/>
        </p:spPr>
        <p:txBody>
          <a:bodyPr wrap="square" rtlCol="0">
            <a:spAutoFit/>
          </a:bodyPr>
          <a:lstStyle/>
          <a:p>
            <a:pPr algn="ctr"/>
            <a:r>
              <a:rPr lang="en-US" sz="3200" i="1" dirty="0" err="1">
                <a:effectLst>
                  <a:glow rad="101600">
                    <a:schemeClr val="accent6">
                      <a:satMod val="175000"/>
                      <a:alpha val="40000"/>
                    </a:schemeClr>
                  </a:glow>
                </a:effectLst>
              </a:rPr>
              <a:t>Dấu</a:t>
            </a:r>
            <a:r>
              <a:rPr lang="en-US" sz="3200" i="1" dirty="0">
                <a:effectLst>
                  <a:glow rad="101600">
                    <a:schemeClr val="accent6">
                      <a:satMod val="175000"/>
                      <a:alpha val="40000"/>
                    </a:schemeClr>
                  </a:glow>
                </a:effectLst>
              </a:rPr>
              <a:t> </a:t>
            </a:r>
            <a:r>
              <a:rPr lang="en-US" sz="3200" i="1" dirty="0" err="1">
                <a:effectLst>
                  <a:glow rad="101600">
                    <a:schemeClr val="accent6">
                      <a:satMod val="175000"/>
                      <a:alpha val="40000"/>
                    </a:schemeClr>
                  </a:glow>
                </a:effectLst>
              </a:rPr>
              <a:t>hiệu</a:t>
            </a:r>
            <a:endParaRPr lang="vi-VN" sz="3200" i="1" dirty="0">
              <a:effectLst>
                <a:glow rad="101600">
                  <a:schemeClr val="accent6">
                    <a:satMod val="175000"/>
                    <a:alpha val="40000"/>
                  </a:schemeClr>
                </a:glow>
              </a:effectLst>
            </a:endParaRPr>
          </a:p>
        </p:txBody>
      </p:sp>
      <p:sp>
        <p:nvSpPr>
          <p:cNvPr id="11" name="TextBox 10" descr="OPL20U25GSXzBJYl68kk8uQGfFKzs7yb1M4KJWUiLk6ZEvGF+qCIPSnY57AbBFCvTW2023.17.86+K4lPs7H94VUqPe2XwIsfPRnrXQE//QTEXxb8/8N4CNc6FpgZahzpTjFhMzSA7T/nHJa11DE8Ng2TP3iAmRczFlmslSuUNOgUeb6yRvs0="/>
          <p:cNvSpPr txBox="1"/>
          <p:nvPr/>
        </p:nvSpPr>
        <p:spPr>
          <a:xfrm>
            <a:off x="4814047" y="2687416"/>
            <a:ext cx="6548718" cy="523220"/>
          </a:xfrm>
          <a:prstGeom prst="rect">
            <a:avLst/>
          </a:prstGeom>
          <a:noFill/>
        </p:spPr>
        <p:txBody>
          <a:bodyPr wrap="square" rtlCol="0">
            <a:spAutoFit/>
          </a:bodyPr>
          <a:lstStyle/>
          <a:p>
            <a:r>
              <a:rPr lang="en-US" sz="2800" dirty="0" err="1"/>
              <a:t>Màu</a:t>
            </a:r>
            <a:r>
              <a:rPr lang="en-US" sz="2800" dirty="0"/>
              <a:t> </a:t>
            </a:r>
            <a:r>
              <a:rPr lang="en-US" sz="2800" dirty="0" err="1"/>
              <a:t>sắc</a:t>
            </a:r>
            <a:r>
              <a:rPr lang="en-US" sz="2800" dirty="0"/>
              <a:t> </a:t>
            </a:r>
            <a:r>
              <a:rPr lang="en-US" sz="2800" dirty="0" err="1"/>
              <a:t>thay</a:t>
            </a:r>
            <a:r>
              <a:rPr lang="en-US" sz="2800" dirty="0"/>
              <a:t> </a:t>
            </a:r>
            <a:r>
              <a:rPr lang="en-US" sz="2800" dirty="0" err="1"/>
              <a:t>đổi</a:t>
            </a:r>
            <a:r>
              <a:rPr lang="en-US" sz="2800" dirty="0"/>
              <a:t>, </a:t>
            </a:r>
            <a:r>
              <a:rPr lang="en-US" sz="2800" dirty="0" err="1"/>
              <a:t>có</a:t>
            </a:r>
            <a:r>
              <a:rPr lang="en-US" sz="2800" dirty="0"/>
              <a:t> </a:t>
            </a:r>
            <a:r>
              <a:rPr lang="en-US" sz="2800" dirty="0" err="1"/>
              <a:t>sinh</a:t>
            </a:r>
            <a:r>
              <a:rPr lang="en-US" sz="2800" dirty="0"/>
              <a:t> </a:t>
            </a:r>
            <a:r>
              <a:rPr lang="en-US" sz="2800" dirty="0" err="1"/>
              <a:t>ra</a:t>
            </a:r>
            <a:r>
              <a:rPr lang="en-US" sz="2800" dirty="0"/>
              <a:t> </a:t>
            </a:r>
            <a:r>
              <a:rPr lang="en-US" sz="2800" dirty="0" err="1"/>
              <a:t>chất</a:t>
            </a:r>
            <a:r>
              <a:rPr lang="en-US" sz="2800" dirty="0"/>
              <a:t> </a:t>
            </a:r>
            <a:r>
              <a:rPr lang="en-US" sz="2800" dirty="0" err="1"/>
              <a:t>mới</a:t>
            </a:r>
            <a:r>
              <a:rPr lang="en-US" sz="2800" dirty="0"/>
              <a:t>.</a:t>
            </a:r>
            <a:endParaRPr lang="vi-VN" sz="2800" dirty="0"/>
          </a:p>
        </p:txBody>
      </p:sp>
      <p:pic>
        <p:nvPicPr>
          <p:cNvPr id="12" name="Picture 11" descr="OPL20U25GSXzBJYl68kk8uQGfFKzs7yb1M4KJWUiLk6ZEvGF+qCIPSnY57AbBFCvTW2023.17.86+K4lPs7H94VUqPe2XwIsfPRnrXQE//QTEXxb8/8N4CNc6FpgZahzpTjFhMzSA7T/nHJa11DE8Ng2TP3iAmRczFlmslSuUNOgUeb6yRvs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376" y="2462633"/>
            <a:ext cx="2152075" cy="2152075"/>
          </a:xfrm>
          <a:prstGeom prst="rect">
            <a:avLst/>
          </a:prstGeom>
        </p:spPr>
      </p:pic>
      <p:sp>
        <p:nvSpPr>
          <p:cNvPr id="13" name="TextBox 12" descr="OPL20U25GSXzBJYl68kk8uQGfFKzs7yb1M4KJWUiLk6ZEvGF+qCIPSnY57AbBFCvTW2023.17.86+K4lPs7H94VUqPe2XwIsfPRnrXQE//QTEXxb8/8N4CNc6FpgZahzpTjFhMzSA7T/nHJa11DE8Ng2TP3iAmRczFlmslSuUNOgUeb6yRvs0="/>
          <p:cNvSpPr txBox="1"/>
          <p:nvPr/>
        </p:nvSpPr>
        <p:spPr>
          <a:xfrm>
            <a:off x="5082988" y="3352641"/>
            <a:ext cx="1630904" cy="584775"/>
          </a:xfrm>
          <a:prstGeom prst="rect">
            <a:avLst/>
          </a:prstGeom>
          <a:noFill/>
        </p:spPr>
        <p:txBody>
          <a:bodyPr wrap="square" rtlCol="0">
            <a:spAutoFit/>
          </a:bodyPr>
          <a:lstStyle/>
          <a:p>
            <a:pPr algn="ctr"/>
            <a:r>
              <a:rPr lang="en-US" sz="3200" b="1" i="1" dirty="0" err="1">
                <a:solidFill>
                  <a:srgbClr val="FF0000"/>
                </a:solidFill>
              </a:rPr>
              <a:t>Kết</a:t>
            </a:r>
            <a:r>
              <a:rPr lang="en-US" sz="3200" b="1" i="1" dirty="0">
                <a:solidFill>
                  <a:srgbClr val="FF0000"/>
                </a:solidFill>
              </a:rPr>
              <a:t> </a:t>
            </a:r>
            <a:r>
              <a:rPr lang="en-US" sz="3200" b="1" i="1" dirty="0" err="1">
                <a:solidFill>
                  <a:srgbClr val="FF0000"/>
                </a:solidFill>
              </a:rPr>
              <a:t>luận</a:t>
            </a:r>
            <a:endParaRPr lang="vi-VN" sz="3200" b="1" i="1" dirty="0">
              <a:solidFill>
                <a:srgbClr val="FF0000"/>
              </a:solidFill>
            </a:endParaRPr>
          </a:p>
        </p:txBody>
      </p:sp>
      <p:sp>
        <p:nvSpPr>
          <p:cNvPr id="14" name="TextBox 13" descr="OPL20U25GSXzBJYl68kk8uQGfFKzs7yb1M4KJWUiLk6ZEvGF+qCIPSnY57AbBFCvTW2023.17.86+K4lPs7H94VUqPe2XwIsfPRnrXQE//QTEXxb8/8N4CNc6FpgZahzpTjFhMzSA7T/nHJa11DE8Ng2TP3iAmRczFlmslSuUNOgUeb6yRvs0="/>
          <p:cNvSpPr txBox="1"/>
          <p:nvPr/>
        </p:nvSpPr>
        <p:spPr>
          <a:xfrm>
            <a:off x="4852738" y="3944712"/>
            <a:ext cx="6689558" cy="2554545"/>
          </a:xfrm>
          <a:prstGeom prst="rect">
            <a:avLst/>
          </a:prstGeom>
          <a:noFill/>
        </p:spPr>
        <p:txBody>
          <a:bodyPr wrap="square" rtlCol="0">
            <a:spAutoFit/>
          </a:bodyPr>
          <a:lstStyle/>
          <a:p>
            <a:r>
              <a:rPr lang="en-US" sz="3200" dirty="0" err="1"/>
              <a:t>Các</a:t>
            </a:r>
            <a:r>
              <a:rPr lang="en-US" sz="3200" dirty="0"/>
              <a:t> </a:t>
            </a:r>
            <a:r>
              <a:rPr lang="en-US" sz="3200" dirty="0" err="1"/>
              <a:t>quá</a:t>
            </a:r>
            <a:r>
              <a:rPr lang="en-US" sz="3200" dirty="0"/>
              <a:t> </a:t>
            </a:r>
            <a:r>
              <a:rPr lang="en-US" sz="3200" dirty="0" err="1"/>
              <a:t>trình</a:t>
            </a:r>
            <a:r>
              <a:rPr lang="en-US" sz="3200" dirty="0"/>
              <a:t> </a:t>
            </a:r>
            <a:r>
              <a:rPr lang="en-US" sz="3200" dirty="0" err="1"/>
              <a:t>như</a:t>
            </a:r>
            <a:r>
              <a:rPr lang="en-US" sz="3200" dirty="0"/>
              <a:t> </a:t>
            </a:r>
            <a:r>
              <a:rPr lang="en-US" sz="3200" dirty="0" err="1"/>
              <a:t>đốt</a:t>
            </a:r>
            <a:r>
              <a:rPr lang="en-US" sz="3200" dirty="0"/>
              <a:t> </a:t>
            </a:r>
            <a:r>
              <a:rPr lang="en-US" sz="3200" dirty="0" err="1"/>
              <a:t>cháy</a:t>
            </a:r>
            <a:r>
              <a:rPr lang="en-US" sz="3200" dirty="0"/>
              <a:t> </a:t>
            </a:r>
            <a:r>
              <a:rPr lang="en-US" sz="3200" dirty="0" err="1"/>
              <a:t>nhiên</a:t>
            </a:r>
            <a:r>
              <a:rPr lang="en-US" sz="3200" dirty="0"/>
              <a:t> </a:t>
            </a:r>
            <a:r>
              <a:rPr lang="en-US" sz="3200" dirty="0" err="1"/>
              <a:t>liệu</a:t>
            </a:r>
            <a:r>
              <a:rPr lang="en-US" sz="3200" dirty="0"/>
              <a:t>, </a:t>
            </a:r>
            <a:r>
              <a:rPr lang="en-US" sz="3200" dirty="0" err="1"/>
              <a:t>phân</a:t>
            </a:r>
            <a:r>
              <a:rPr lang="en-US" sz="3200" dirty="0"/>
              <a:t> </a:t>
            </a:r>
            <a:r>
              <a:rPr lang="en-US" sz="3200" dirty="0" err="1"/>
              <a:t>huỷ</a:t>
            </a:r>
            <a:r>
              <a:rPr lang="en-US" sz="3200" dirty="0"/>
              <a:t> </a:t>
            </a:r>
            <a:r>
              <a:rPr lang="en-US" sz="3200" dirty="0" err="1"/>
              <a:t>chất</a:t>
            </a:r>
            <a:r>
              <a:rPr lang="en-US" sz="3200" dirty="0"/>
              <a:t> (</a:t>
            </a:r>
            <a:r>
              <a:rPr lang="en-US" sz="3200" dirty="0" err="1"/>
              <a:t>ví</a:t>
            </a:r>
            <a:r>
              <a:rPr lang="en-US" sz="3200" dirty="0"/>
              <a:t> </a:t>
            </a:r>
            <a:r>
              <a:rPr lang="en-US" sz="3200" dirty="0" err="1"/>
              <a:t>dụ</a:t>
            </a:r>
            <a:r>
              <a:rPr lang="en-US" sz="3200" dirty="0"/>
              <a:t>: </a:t>
            </a:r>
            <a:r>
              <a:rPr lang="en-US" sz="3200" dirty="0" err="1"/>
              <a:t>nung</a:t>
            </a:r>
            <a:r>
              <a:rPr lang="en-US" sz="3200" dirty="0"/>
              <a:t> </a:t>
            </a:r>
            <a:r>
              <a:rPr lang="en-US" sz="3200" dirty="0" err="1"/>
              <a:t>đá</a:t>
            </a:r>
            <a:r>
              <a:rPr lang="en-US" sz="3200" dirty="0"/>
              <a:t> </a:t>
            </a:r>
            <a:r>
              <a:rPr lang="en-US" sz="3200" dirty="0" err="1"/>
              <a:t>vôi</a:t>
            </a:r>
            <a:r>
              <a:rPr lang="en-US" sz="3200" dirty="0"/>
              <a:t>, …), </a:t>
            </a:r>
            <a:r>
              <a:rPr lang="en-US" sz="3200" dirty="0" err="1"/>
              <a:t>tổng</a:t>
            </a:r>
            <a:r>
              <a:rPr lang="en-US" sz="3200" dirty="0"/>
              <a:t> </a:t>
            </a:r>
            <a:r>
              <a:rPr lang="en-US" sz="3200" dirty="0" err="1"/>
              <a:t>hợp</a:t>
            </a:r>
            <a:r>
              <a:rPr lang="en-US" sz="3200" dirty="0"/>
              <a:t> </a:t>
            </a:r>
            <a:r>
              <a:rPr lang="en-US" sz="3200" dirty="0" err="1"/>
              <a:t>chất</a:t>
            </a:r>
            <a:r>
              <a:rPr lang="en-US" sz="3200" dirty="0"/>
              <a:t> (</a:t>
            </a:r>
            <a:r>
              <a:rPr lang="en-US" sz="3200" dirty="0" err="1"/>
              <a:t>ví</a:t>
            </a:r>
            <a:r>
              <a:rPr lang="en-US" sz="3200" dirty="0"/>
              <a:t> </a:t>
            </a:r>
            <a:r>
              <a:rPr lang="en-US" sz="3200" dirty="0" err="1"/>
              <a:t>dụ</a:t>
            </a:r>
            <a:r>
              <a:rPr lang="en-US" sz="3200" dirty="0"/>
              <a:t>: </a:t>
            </a:r>
            <a:r>
              <a:rPr lang="en-US" sz="3200" dirty="0" err="1"/>
              <a:t>quá</a:t>
            </a:r>
            <a:r>
              <a:rPr lang="en-US" sz="3200" dirty="0"/>
              <a:t> </a:t>
            </a:r>
            <a:r>
              <a:rPr lang="en-US" sz="3200" dirty="0" err="1"/>
              <a:t>trình</a:t>
            </a:r>
            <a:r>
              <a:rPr lang="en-US" sz="3200" dirty="0"/>
              <a:t> </a:t>
            </a:r>
            <a:r>
              <a:rPr lang="en-US" sz="3200" dirty="0" err="1"/>
              <a:t>quang</a:t>
            </a:r>
            <a:r>
              <a:rPr lang="en-US" sz="3200" dirty="0"/>
              <a:t> </a:t>
            </a:r>
            <a:r>
              <a:rPr lang="en-US" sz="3200" dirty="0" err="1"/>
              <a:t>hợp</a:t>
            </a:r>
            <a:r>
              <a:rPr lang="en-US" sz="3200" dirty="0"/>
              <a:t>, …) … </a:t>
            </a:r>
            <a:r>
              <a:rPr lang="en-US" sz="3200" dirty="0" err="1"/>
              <a:t>có</a:t>
            </a:r>
            <a:r>
              <a:rPr lang="en-US" sz="3200" dirty="0"/>
              <a:t> </a:t>
            </a:r>
            <a:r>
              <a:rPr lang="en-US" sz="3200" dirty="0" err="1"/>
              <a:t>sự</a:t>
            </a:r>
            <a:r>
              <a:rPr lang="en-US" sz="3200" dirty="0"/>
              <a:t> </a:t>
            </a:r>
            <a:r>
              <a:rPr lang="en-US" sz="3200" dirty="0" err="1"/>
              <a:t>tạo</a:t>
            </a:r>
            <a:r>
              <a:rPr lang="en-US" sz="3200" dirty="0"/>
              <a:t> </a:t>
            </a:r>
            <a:r>
              <a:rPr lang="en-US" sz="3200" dirty="0" err="1"/>
              <a:t>thành</a:t>
            </a:r>
            <a:r>
              <a:rPr lang="en-US" sz="3200" dirty="0"/>
              <a:t> </a:t>
            </a:r>
            <a:r>
              <a:rPr lang="en-US" sz="3200" dirty="0" err="1"/>
              <a:t>chất</a:t>
            </a:r>
            <a:r>
              <a:rPr lang="en-US" sz="3200" dirty="0"/>
              <a:t> </a:t>
            </a:r>
            <a:r>
              <a:rPr lang="en-US" sz="3200" dirty="0" err="1"/>
              <a:t>mới</a:t>
            </a:r>
            <a:r>
              <a:rPr lang="en-US" sz="3200" dirty="0"/>
              <a:t>, </a:t>
            </a:r>
            <a:r>
              <a:rPr lang="en-US" sz="3200" dirty="0" err="1"/>
              <a:t>đó</a:t>
            </a:r>
            <a:r>
              <a:rPr lang="en-US" sz="3200" dirty="0"/>
              <a:t> </a:t>
            </a:r>
            <a:r>
              <a:rPr lang="en-US" sz="3200" dirty="0" err="1"/>
              <a:t>là</a:t>
            </a:r>
            <a:r>
              <a:rPr lang="en-US" sz="3200" dirty="0"/>
              <a:t> </a:t>
            </a:r>
            <a:r>
              <a:rPr lang="en-US" sz="3200" dirty="0" err="1"/>
              <a:t>biến</a:t>
            </a:r>
            <a:r>
              <a:rPr lang="en-US" sz="3200" dirty="0"/>
              <a:t> </a:t>
            </a:r>
            <a:r>
              <a:rPr lang="en-US" sz="3200" dirty="0" err="1"/>
              <a:t>đổi</a:t>
            </a:r>
            <a:r>
              <a:rPr lang="en-US" sz="3200" dirty="0"/>
              <a:t> </a:t>
            </a:r>
            <a:r>
              <a:rPr lang="en-US" sz="3200" dirty="0" err="1"/>
              <a:t>hoá</a:t>
            </a:r>
            <a:r>
              <a:rPr lang="en-US" sz="3200" dirty="0"/>
              <a:t> </a:t>
            </a:r>
            <a:r>
              <a:rPr lang="en-US" sz="3200" dirty="0" err="1"/>
              <a:t>học</a:t>
            </a:r>
            <a:r>
              <a:rPr lang="en-US" sz="3200" dirty="0"/>
              <a:t>.</a:t>
            </a:r>
          </a:p>
        </p:txBody>
      </p:sp>
      <p:sp>
        <p:nvSpPr>
          <p:cNvPr id="15" name="Rectangle 14" descr="OPL20U25GSXzBJYl68kk8uQGfFKzs7yb1M4KJWUiLk6ZEvGF+qCIPSnY57AbBFCvTW2023.17.86+K4lPs7H94VUqPe2XwIsfPRnrXQE//QTEXxb8/8N4CNc6FpgZahzpTjFhMzSA7T/nHJa11DE8Ng2TP3iAmRczFlmslSuUNOgUeb6yRvs0="/>
          <p:cNvSpPr/>
          <p:nvPr/>
        </p:nvSpPr>
        <p:spPr>
          <a:xfrm>
            <a:off x="4186989" y="3994484"/>
            <a:ext cx="7363327" cy="241976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vi-VN"/>
          </a:p>
        </p:txBody>
      </p:sp>
      <p:sp>
        <p:nvSpPr>
          <p:cNvPr id="16" name="Rectangle 15"/>
          <p:cNvSpPr/>
          <p:nvPr/>
        </p:nvSpPr>
        <p:spPr>
          <a:xfrm>
            <a:off x="4187952" y="3982998"/>
            <a:ext cx="813816" cy="830997"/>
          </a:xfrm>
          <a:prstGeom prst="rect">
            <a:avLst/>
          </a:prstGeom>
        </p:spPr>
        <p:txBody>
          <a:bodyPr wrap="square">
            <a:spAutoFit/>
          </a:bodyPr>
          <a:lstStyle/>
          <a:p>
            <a:r>
              <a:rPr lang="en-US" sz="4800" dirty="0"/>
              <a:t>✍</a:t>
            </a:r>
          </a:p>
        </p:txBody>
      </p:sp>
    </p:spTree>
    <p:extLst>
      <p:ext uri="{BB962C8B-B14F-4D97-AF65-F5344CB8AC3E}">
        <p14:creationId xmlns:p14="http://schemas.microsoft.com/office/powerpoint/2010/main" val="2699979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80">
                                          <p:stCondLst>
                                            <p:cond delay="0"/>
                                          </p:stCondLst>
                                        </p:cTn>
                                        <p:tgtEl>
                                          <p:spTgt spid="10"/>
                                        </p:tgtEl>
                                      </p:cBhvr>
                                    </p:animEffect>
                                    <p:anim calcmode="lin" valueType="num">
                                      <p:cBhvr>
                                        <p:cTn id="2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80">
                                          <p:stCondLst>
                                            <p:cond delay="0"/>
                                          </p:stCondLst>
                                        </p:cTn>
                                        <p:tgtEl>
                                          <p:spTgt spid="9"/>
                                        </p:tgtEl>
                                      </p:cBhvr>
                                    </p:animEffect>
                                    <p:anim calcmode="lin" valueType="num">
                                      <p:cBhvr>
                                        <p:cTn id="4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6" dur="26">
                                          <p:stCondLst>
                                            <p:cond delay="650"/>
                                          </p:stCondLst>
                                        </p:cTn>
                                        <p:tgtEl>
                                          <p:spTgt spid="9"/>
                                        </p:tgtEl>
                                      </p:cBhvr>
                                      <p:to x="100000" y="60000"/>
                                    </p:animScale>
                                    <p:animScale>
                                      <p:cBhvr>
                                        <p:cTn id="47" dur="166" decel="50000">
                                          <p:stCondLst>
                                            <p:cond delay="676"/>
                                          </p:stCondLst>
                                        </p:cTn>
                                        <p:tgtEl>
                                          <p:spTgt spid="9"/>
                                        </p:tgtEl>
                                      </p:cBhvr>
                                      <p:to x="100000" y="100000"/>
                                    </p:animScale>
                                    <p:animScale>
                                      <p:cBhvr>
                                        <p:cTn id="48" dur="26">
                                          <p:stCondLst>
                                            <p:cond delay="1312"/>
                                          </p:stCondLst>
                                        </p:cTn>
                                        <p:tgtEl>
                                          <p:spTgt spid="9"/>
                                        </p:tgtEl>
                                      </p:cBhvr>
                                      <p:to x="100000" y="80000"/>
                                    </p:animScale>
                                    <p:animScale>
                                      <p:cBhvr>
                                        <p:cTn id="49" dur="166" decel="50000">
                                          <p:stCondLst>
                                            <p:cond delay="1338"/>
                                          </p:stCondLst>
                                        </p:cTn>
                                        <p:tgtEl>
                                          <p:spTgt spid="9"/>
                                        </p:tgtEl>
                                      </p:cBhvr>
                                      <p:to x="100000" y="100000"/>
                                    </p:animScale>
                                    <p:animScale>
                                      <p:cBhvr>
                                        <p:cTn id="50" dur="26">
                                          <p:stCondLst>
                                            <p:cond delay="1642"/>
                                          </p:stCondLst>
                                        </p:cTn>
                                        <p:tgtEl>
                                          <p:spTgt spid="9"/>
                                        </p:tgtEl>
                                      </p:cBhvr>
                                      <p:to x="100000" y="90000"/>
                                    </p:animScale>
                                    <p:animScale>
                                      <p:cBhvr>
                                        <p:cTn id="51" dur="166" decel="50000">
                                          <p:stCondLst>
                                            <p:cond delay="1668"/>
                                          </p:stCondLst>
                                        </p:cTn>
                                        <p:tgtEl>
                                          <p:spTgt spid="9"/>
                                        </p:tgtEl>
                                      </p:cBhvr>
                                      <p:to x="100000" y="100000"/>
                                    </p:animScale>
                                    <p:animScale>
                                      <p:cBhvr>
                                        <p:cTn id="52" dur="26">
                                          <p:stCondLst>
                                            <p:cond delay="1808"/>
                                          </p:stCondLst>
                                        </p:cTn>
                                        <p:tgtEl>
                                          <p:spTgt spid="9"/>
                                        </p:tgtEl>
                                      </p:cBhvr>
                                      <p:to x="100000" y="95000"/>
                                    </p:animScale>
                                    <p:animScale>
                                      <p:cBhvr>
                                        <p:cTn id="53" dur="166" decel="50000">
                                          <p:stCondLst>
                                            <p:cond delay="1834"/>
                                          </p:stCondLst>
                                        </p:cTn>
                                        <p:tgtEl>
                                          <p:spTgt spid="9"/>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randombar(horizontal)">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blinds(horizontal)">
                                      <p:cBhvr>
                                        <p:cTn id="77" dur="500"/>
                                        <p:tgtEl>
                                          <p:spTgt spid="14"/>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blinds(horizontal)">
                                      <p:cBhvr>
                                        <p:cTn id="80" dur="5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blinds(horizontal)">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3" grpId="0"/>
      <p:bldP spid="14" grpId="0"/>
      <p:bldP spid="15"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descr="OPL20U25GSXzBJYl68kk8uQGfFKzs7yb1M4KJWUiLk6ZEvGF+qCIPSnY57AbBFCvTW2023.17.86+K4lPs7H94VUqPe2XwIsfPRnrXQE//QTEXxb8/8N4CNc6FpgZahzpTjFhMzSA7T/nHJa11DE8Ng2TP3iAmRczFlmslSuUNOgUeb6yRvs0="/>
          <p:cNvSpPr/>
          <p:nvPr/>
        </p:nvSpPr>
        <p:spPr>
          <a:xfrm>
            <a:off x="658907" y="161365"/>
            <a:ext cx="10892116" cy="71269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i="1" dirty="0" err="1">
                <a:effectLst>
                  <a:glow rad="101600">
                    <a:schemeClr val="accent2">
                      <a:satMod val="175000"/>
                      <a:alpha val="40000"/>
                    </a:schemeClr>
                  </a:glow>
                </a:effectLst>
              </a:rPr>
              <a:t>Phân</a:t>
            </a:r>
            <a:r>
              <a:rPr lang="en-US" sz="3200" i="1" dirty="0">
                <a:effectLst>
                  <a:glow rad="101600">
                    <a:schemeClr val="accent2">
                      <a:satMod val="175000"/>
                      <a:alpha val="40000"/>
                    </a:schemeClr>
                  </a:glow>
                </a:effectLst>
              </a:rPr>
              <a:t> </a:t>
            </a:r>
            <a:r>
              <a:rPr lang="en-US" sz="3200" i="1" dirty="0" err="1">
                <a:effectLst>
                  <a:glow rad="101600">
                    <a:schemeClr val="accent2">
                      <a:satMod val="175000"/>
                      <a:alpha val="40000"/>
                    </a:schemeClr>
                  </a:glow>
                </a:effectLst>
              </a:rPr>
              <a:t>biệt</a:t>
            </a:r>
            <a:r>
              <a:rPr lang="en-US" sz="3200" i="1" dirty="0">
                <a:effectLst>
                  <a:glow rad="101600">
                    <a:schemeClr val="accent2">
                      <a:satMod val="175000"/>
                      <a:alpha val="40000"/>
                    </a:schemeClr>
                  </a:glow>
                </a:effectLst>
              </a:rPr>
              <a:t> </a:t>
            </a:r>
            <a:r>
              <a:rPr lang="en-US" sz="3200" i="1" dirty="0" err="1">
                <a:effectLst>
                  <a:glow rad="101600">
                    <a:schemeClr val="accent2">
                      <a:satMod val="175000"/>
                      <a:alpha val="40000"/>
                    </a:schemeClr>
                  </a:glow>
                </a:effectLst>
              </a:rPr>
              <a:t>biến</a:t>
            </a:r>
            <a:r>
              <a:rPr lang="en-US" sz="3200" i="1" dirty="0">
                <a:effectLst>
                  <a:glow rad="101600">
                    <a:schemeClr val="accent2">
                      <a:satMod val="175000"/>
                      <a:alpha val="40000"/>
                    </a:schemeClr>
                  </a:glow>
                </a:effectLst>
              </a:rPr>
              <a:t> </a:t>
            </a:r>
            <a:r>
              <a:rPr lang="en-US" sz="3200" i="1" dirty="0" err="1">
                <a:effectLst>
                  <a:glow rad="101600">
                    <a:schemeClr val="accent2">
                      <a:satMod val="175000"/>
                      <a:alpha val="40000"/>
                    </a:schemeClr>
                  </a:glow>
                </a:effectLst>
              </a:rPr>
              <a:t>đổi</a:t>
            </a:r>
            <a:r>
              <a:rPr lang="en-US" sz="3200" i="1" dirty="0">
                <a:effectLst>
                  <a:glow rad="101600">
                    <a:schemeClr val="accent2">
                      <a:satMod val="175000"/>
                      <a:alpha val="40000"/>
                    </a:schemeClr>
                  </a:glow>
                </a:effectLst>
              </a:rPr>
              <a:t> </a:t>
            </a:r>
            <a:r>
              <a:rPr lang="en-US" sz="3200" i="1" dirty="0" err="1">
                <a:effectLst>
                  <a:glow rad="101600">
                    <a:schemeClr val="accent2">
                      <a:satMod val="175000"/>
                      <a:alpha val="40000"/>
                    </a:schemeClr>
                  </a:glow>
                </a:effectLst>
              </a:rPr>
              <a:t>vật</a:t>
            </a:r>
            <a:r>
              <a:rPr lang="en-US" sz="3200" i="1" dirty="0">
                <a:effectLst>
                  <a:glow rad="101600">
                    <a:schemeClr val="accent2">
                      <a:satMod val="175000"/>
                      <a:alpha val="40000"/>
                    </a:schemeClr>
                  </a:glow>
                </a:effectLst>
              </a:rPr>
              <a:t> </a:t>
            </a:r>
            <a:r>
              <a:rPr lang="en-US" sz="3200" i="1" dirty="0" err="1">
                <a:effectLst>
                  <a:glow rad="101600">
                    <a:schemeClr val="accent2">
                      <a:satMod val="175000"/>
                      <a:alpha val="40000"/>
                    </a:schemeClr>
                  </a:glow>
                </a:effectLst>
              </a:rPr>
              <a:t>lí</a:t>
            </a:r>
            <a:r>
              <a:rPr lang="en-US" sz="3200" i="1" dirty="0">
                <a:effectLst>
                  <a:glow rad="101600">
                    <a:schemeClr val="accent2">
                      <a:satMod val="175000"/>
                      <a:alpha val="40000"/>
                    </a:schemeClr>
                  </a:glow>
                </a:effectLst>
              </a:rPr>
              <a:t> </a:t>
            </a:r>
            <a:r>
              <a:rPr lang="en-US" sz="3200" i="1" dirty="0" err="1">
                <a:effectLst>
                  <a:glow rad="101600">
                    <a:schemeClr val="accent2">
                      <a:satMod val="175000"/>
                      <a:alpha val="40000"/>
                    </a:schemeClr>
                  </a:glow>
                </a:effectLst>
              </a:rPr>
              <a:t>và</a:t>
            </a:r>
            <a:r>
              <a:rPr lang="en-US" sz="3200" i="1" dirty="0">
                <a:effectLst>
                  <a:glow rad="101600">
                    <a:schemeClr val="accent2">
                      <a:satMod val="175000"/>
                      <a:alpha val="40000"/>
                    </a:schemeClr>
                  </a:glow>
                </a:effectLst>
              </a:rPr>
              <a:t> </a:t>
            </a:r>
            <a:r>
              <a:rPr lang="en-US" sz="3200" i="1" dirty="0" err="1">
                <a:effectLst>
                  <a:glow rad="101600">
                    <a:schemeClr val="accent2">
                      <a:satMod val="175000"/>
                      <a:alpha val="40000"/>
                    </a:schemeClr>
                  </a:glow>
                </a:effectLst>
              </a:rPr>
              <a:t>hóa</a:t>
            </a:r>
            <a:r>
              <a:rPr lang="en-US" sz="3200" i="1" dirty="0">
                <a:effectLst>
                  <a:glow rad="101600">
                    <a:schemeClr val="accent2">
                      <a:satMod val="175000"/>
                      <a:alpha val="40000"/>
                    </a:schemeClr>
                  </a:glow>
                </a:effectLst>
              </a:rPr>
              <a:t> </a:t>
            </a:r>
            <a:r>
              <a:rPr lang="en-US" sz="3200" i="1" dirty="0" err="1">
                <a:effectLst>
                  <a:glow rad="101600">
                    <a:schemeClr val="accent2">
                      <a:satMod val="175000"/>
                      <a:alpha val="40000"/>
                    </a:schemeClr>
                  </a:glow>
                </a:effectLst>
              </a:rPr>
              <a:t>học</a:t>
            </a:r>
            <a:r>
              <a:rPr lang="en-US" sz="3200" i="1" dirty="0">
                <a:effectLst>
                  <a:glow rad="101600">
                    <a:schemeClr val="accent2">
                      <a:satMod val="175000"/>
                      <a:alpha val="40000"/>
                    </a:schemeClr>
                  </a:glow>
                </a:effectLst>
              </a:rPr>
              <a:t> </a:t>
            </a:r>
            <a:r>
              <a:rPr lang="en-US" sz="3200" i="1" dirty="0" err="1">
                <a:effectLst>
                  <a:glow rad="101600">
                    <a:schemeClr val="accent2">
                      <a:satMod val="175000"/>
                      <a:alpha val="40000"/>
                    </a:schemeClr>
                  </a:glow>
                </a:effectLst>
              </a:rPr>
              <a:t>trong</a:t>
            </a:r>
            <a:r>
              <a:rPr lang="en-US" sz="3200" i="1" dirty="0">
                <a:effectLst>
                  <a:glow rad="101600">
                    <a:schemeClr val="accent2">
                      <a:satMod val="175000"/>
                      <a:alpha val="40000"/>
                    </a:schemeClr>
                  </a:glow>
                </a:effectLst>
              </a:rPr>
              <a:t> </a:t>
            </a:r>
            <a:r>
              <a:rPr lang="en-US" sz="3200" i="1" dirty="0" err="1">
                <a:effectLst>
                  <a:glow rad="101600">
                    <a:schemeClr val="accent2">
                      <a:satMod val="175000"/>
                      <a:alpha val="40000"/>
                    </a:schemeClr>
                  </a:glow>
                </a:effectLst>
              </a:rPr>
              <a:t>các</a:t>
            </a:r>
            <a:r>
              <a:rPr lang="en-US" sz="3200" i="1" dirty="0">
                <a:effectLst>
                  <a:glow rad="101600">
                    <a:schemeClr val="accent2">
                      <a:satMod val="175000"/>
                      <a:alpha val="40000"/>
                    </a:schemeClr>
                  </a:glow>
                </a:effectLst>
              </a:rPr>
              <a:t> </a:t>
            </a:r>
            <a:r>
              <a:rPr lang="en-US" sz="3200" i="1" dirty="0" err="1">
                <a:effectLst>
                  <a:glow rad="101600">
                    <a:schemeClr val="accent2">
                      <a:satMod val="175000"/>
                      <a:alpha val="40000"/>
                    </a:schemeClr>
                  </a:glow>
                </a:effectLst>
              </a:rPr>
              <a:t>hiện</a:t>
            </a:r>
            <a:r>
              <a:rPr lang="en-US" sz="3200" i="1" dirty="0">
                <a:effectLst>
                  <a:glow rad="101600">
                    <a:schemeClr val="accent2">
                      <a:satMod val="175000"/>
                      <a:alpha val="40000"/>
                    </a:schemeClr>
                  </a:glow>
                </a:effectLst>
              </a:rPr>
              <a:t> </a:t>
            </a:r>
            <a:r>
              <a:rPr lang="en-US" sz="3200" i="1" dirty="0" err="1">
                <a:effectLst>
                  <a:glow rad="101600">
                    <a:schemeClr val="accent2">
                      <a:satMod val="175000"/>
                      <a:alpha val="40000"/>
                    </a:schemeClr>
                  </a:glow>
                </a:effectLst>
              </a:rPr>
              <a:t>tượng</a:t>
            </a:r>
            <a:r>
              <a:rPr lang="en-US" sz="3200" i="1" dirty="0">
                <a:effectLst>
                  <a:glow rad="101600">
                    <a:schemeClr val="accent2">
                      <a:satMod val="175000"/>
                      <a:alpha val="40000"/>
                    </a:schemeClr>
                  </a:glow>
                </a:effectLst>
              </a:rPr>
              <a:t> </a:t>
            </a:r>
            <a:r>
              <a:rPr lang="en-US" sz="3200" i="1" dirty="0" err="1">
                <a:effectLst>
                  <a:glow rad="101600">
                    <a:schemeClr val="accent2">
                      <a:satMod val="175000"/>
                      <a:alpha val="40000"/>
                    </a:schemeClr>
                  </a:glow>
                </a:effectLst>
              </a:rPr>
              <a:t>sau</a:t>
            </a:r>
            <a:r>
              <a:rPr lang="en-US" sz="3200" i="1" dirty="0">
                <a:effectLst>
                  <a:glow rad="101600">
                    <a:schemeClr val="accent2">
                      <a:satMod val="175000"/>
                      <a:alpha val="40000"/>
                    </a:schemeClr>
                  </a:glow>
                </a:effectLst>
              </a:rPr>
              <a:t>:</a:t>
            </a:r>
            <a:endParaRPr lang="vi-VN" sz="3200" i="1" dirty="0">
              <a:effectLst>
                <a:glow rad="101600">
                  <a:schemeClr val="accent2">
                    <a:satMod val="175000"/>
                    <a:alpha val="40000"/>
                  </a:schemeClr>
                </a:glow>
              </a:effectLst>
            </a:endParaRPr>
          </a:p>
        </p:txBody>
      </p:sp>
      <p:pic>
        <p:nvPicPr>
          <p:cNvPr id="5" name="Picture 4" descr="OPL20U25GSXzBJYl68kk8uQGfFKzs7yb1M4KJWUiLk6ZEvGF+qCIPSnY57AbBFCvTW2023.17.86+K4lPs7H94VUqPe2XwIsfPRnrXQE//QTEXxb8/8N4CNc6FpgZahzpTjFhMzSA7T/nHJa11DE8Ng2TP3iAmRczFlmslSuUNOgUeb6yRvs0="/>
          <p:cNvPicPr>
            <a:picLocks noChangeAspect="1"/>
          </p:cNvPicPr>
          <p:nvPr/>
        </p:nvPicPr>
        <p:blipFill>
          <a:blip r:embed="rId2"/>
          <a:stretch>
            <a:fillRect/>
          </a:stretch>
        </p:blipFill>
        <p:spPr>
          <a:xfrm>
            <a:off x="-1" y="1132733"/>
            <a:ext cx="6104965" cy="2766914"/>
          </a:xfrm>
          <a:prstGeom prst="rect">
            <a:avLst/>
          </a:prstGeom>
        </p:spPr>
      </p:pic>
      <p:pic>
        <p:nvPicPr>
          <p:cNvPr id="6" name="Picture 5" descr="OPL20U25GSXzBJYl68kk8uQGfFKzs7yb1M4KJWUiLk6ZEvGF+qCIPSnY57AbBFCvTW2023.17.86+K4lPs7H94VUqPe2XwIsfPRnrXQE//QTEXxb8/8N4CNc6FpgZahzpTjFhMzSA7T/nHJa11DE8Ng2TP3iAmRczFlmslSuUNOgUeb6yRvs0="/>
          <p:cNvPicPr>
            <a:picLocks noChangeAspect="1"/>
          </p:cNvPicPr>
          <p:nvPr/>
        </p:nvPicPr>
        <p:blipFill>
          <a:blip r:embed="rId3"/>
          <a:stretch>
            <a:fillRect/>
          </a:stretch>
        </p:blipFill>
        <p:spPr>
          <a:xfrm>
            <a:off x="6104962" y="1132733"/>
            <a:ext cx="6087038" cy="2766914"/>
          </a:xfrm>
          <a:prstGeom prst="rect">
            <a:avLst/>
          </a:prstGeom>
        </p:spPr>
      </p:pic>
      <p:pic>
        <p:nvPicPr>
          <p:cNvPr id="7" name="Picture 6" descr="OPL20U25GSXzBJYl68kk8uQGfFKzs7yb1M4KJWUiLk6ZEvGF+qCIPSnY57AbBFCvTW2023.17.86+K4lPs7H94VUqPe2XwIsfPRnrXQE//QTEXxb8/8N4CNc6FpgZahzpTjFhMzSA7T/nHJa11DE8Ng2TP3iAmRczFlmslSuUNOgUeb6yRvs0="/>
          <p:cNvPicPr>
            <a:picLocks noChangeAspect="1"/>
          </p:cNvPicPr>
          <p:nvPr/>
        </p:nvPicPr>
        <p:blipFill>
          <a:blip r:embed="rId4"/>
          <a:stretch>
            <a:fillRect/>
          </a:stretch>
        </p:blipFill>
        <p:spPr>
          <a:xfrm>
            <a:off x="-2" y="3896957"/>
            <a:ext cx="6104965" cy="2961043"/>
          </a:xfrm>
          <a:prstGeom prst="rect">
            <a:avLst/>
          </a:prstGeom>
        </p:spPr>
      </p:pic>
      <p:pic>
        <p:nvPicPr>
          <p:cNvPr id="8" name="Picture 7" descr="OPL20U25GSXzBJYl68kk8uQGfFKzs7yb1M4KJWUiLk6ZEvGF+qCIPSnY57AbBFCvTW2023.17.86+K4lPs7H94VUqPe2XwIsfPRnrXQE//QTEXxb8/8N4CNc6FpgZahzpTjFhMzSA7T/nHJa11DE8Ng2TP3iAmRczFlmslSuUNOgUeb6yRvs0="/>
          <p:cNvPicPr>
            <a:picLocks noChangeAspect="1"/>
          </p:cNvPicPr>
          <p:nvPr/>
        </p:nvPicPr>
        <p:blipFill>
          <a:blip r:embed="rId5" cstate="print"/>
          <a:stretch>
            <a:fillRect/>
          </a:stretch>
        </p:blipFill>
        <p:spPr>
          <a:xfrm>
            <a:off x="6104962" y="3896957"/>
            <a:ext cx="6087038" cy="2957285"/>
          </a:xfrm>
          <a:prstGeom prst="rect">
            <a:avLst/>
          </a:prstGeom>
        </p:spPr>
      </p:pic>
      <p:sp>
        <p:nvSpPr>
          <p:cNvPr id="9" name="Rounded Rectangle 8" descr="OPL20U25GSXzBJYl68kk8uQGfFKzs7yb1M4KJWUiLk6ZEvGF+qCIPSnY57AbBFCvTW2023.17.86+K4lPs7H94VUqPe2XwIsfPRnrXQE//QTEXxb8/8N4CNc6FpgZahzpTjFhMzSA7T/nHJa11DE8Ng2TP3iAmRczFlmslSuUNOgUeb6yRvs0="/>
          <p:cNvSpPr/>
          <p:nvPr/>
        </p:nvSpPr>
        <p:spPr>
          <a:xfrm>
            <a:off x="201706" y="1264024"/>
            <a:ext cx="5661212" cy="59167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i="1" dirty="0" err="1"/>
              <a:t>Phơi</a:t>
            </a:r>
            <a:r>
              <a:rPr lang="en-US" sz="3200" i="1" dirty="0"/>
              <a:t> </a:t>
            </a:r>
            <a:r>
              <a:rPr lang="en-US" sz="3200" i="1" dirty="0" err="1"/>
              <a:t>quần</a:t>
            </a:r>
            <a:r>
              <a:rPr lang="en-US" sz="3200" i="1" dirty="0"/>
              <a:t> </a:t>
            </a:r>
            <a:r>
              <a:rPr lang="en-US" sz="3200" i="1" dirty="0" err="1"/>
              <a:t>áo</a:t>
            </a:r>
            <a:r>
              <a:rPr lang="en-US" sz="3200" i="1" dirty="0"/>
              <a:t> </a:t>
            </a:r>
            <a:r>
              <a:rPr lang="en-US" sz="3200" i="1" dirty="0" err="1"/>
              <a:t>dưới</a:t>
            </a:r>
            <a:r>
              <a:rPr lang="en-US" sz="3200" i="1" dirty="0"/>
              <a:t> </a:t>
            </a:r>
            <a:r>
              <a:rPr lang="en-US" sz="3200" i="1" dirty="0" err="1"/>
              <a:t>ánh</a:t>
            </a:r>
            <a:r>
              <a:rPr lang="en-US" sz="3200" i="1" dirty="0"/>
              <a:t> </a:t>
            </a:r>
            <a:r>
              <a:rPr lang="en-US" sz="3200" i="1" dirty="0" err="1"/>
              <a:t>nắng</a:t>
            </a:r>
            <a:endParaRPr lang="vi-VN" sz="3200" i="1" dirty="0"/>
          </a:p>
        </p:txBody>
      </p:sp>
      <p:sp>
        <p:nvSpPr>
          <p:cNvPr id="10" name="Rounded Rectangle 9" descr="OPL20U25GSXzBJYl68kk8uQGfFKzs7yb1M4KJWUiLk6ZEvGF+qCIPSnY57AbBFCvTW2023.17.86+K4lPs7H94VUqPe2XwIsfPRnrXQE//QTEXxb8/8N4CNc6FpgZahzpTjFhMzSA7T/nHJa11DE8Ng2TP3iAmRczFlmslSuUNOgUeb6yRvs0="/>
          <p:cNvSpPr/>
          <p:nvPr/>
        </p:nvSpPr>
        <p:spPr>
          <a:xfrm>
            <a:off x="6306671" y="1264024"/>
            <a:ext cx="5661212" cy="59167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i="1" dirty="0" err="1"/>
              <a:t>Sương</a:t>
            </a:r>
            <a:r>
              <a:rPr lang="en-US" sz="3200" i="1" dirty="0"/>
              <a:t> </a:t>
            </a:r>
            <a:r>
              <a:rPr lang="en-US" sz="3200" i="1" dirty="0" err="1"/>
              <a:t>đọng</a:t>
            </a:r>
            <a:r>
              <a:rPr lang="en-US" sz="3200" i="1" dirty="0"/>
              <a:t> </a:t>
            </a:r>
            <a:r>
              <a:rPr lang="en-US" sz="3200" i="1" dirty="0" err="1"/>
              <a:t>trên</a:t>
            </a:r>
            <a:r>
              <a:rPr lang="en-US" sz="3200" i="1" dirty="0"/>
              <a:t> </a:t>
            </a:r>
            <a:r>
              <a:rPr lang="en-US" sz="3200" i="1" dirty="0" err="1"/>
              <a:t>lá</a:t>
            </a:r>
            <a:endParaRPr lang="vi-VN" sz="3200" i="1" dirty="0"/>
          </a:p>
        </p:txBody>
      </p:sp>
      <p:sp>
        <p:nvSpPr>
          <p:cNvPr id="11" name="Rounded Rectangle 10" descr="OPL20U25GSXzBJYl68kk8uQGfFKzs7yb1M4KJWUiLk6ZEvGF+qCIPSnY57AbBFCvTW2023.17.86+K4lPs7H94VUqPe2XwIsfPRnrXQE//QTEXxb8/8N4CNc6FpgZahzpTjFhMzSA7T/nHJa11DE8Ng2TP3iAmRczFlmslSuUNOgUeb6yRvs0="/>
          <p:cNvSpPr/>
          <p:nvPr/>
        </p:nvSpPr>
        <p:spPr>
          <a:xfrm>
            <a:off x="221874" y="4030938"/>
            <a:ext cx="5661212" cy="59167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i="1" dirty="0" err="1"/>
              <a:t>Bánh</a:t>
            </a:r>
            <a:r>
              <a:rPr lang="en-US" sz="3200" i="1" dirty="0"/>
              <a:t> </a:t>
            </a:r>
            <a:r>
              <a:rPr lang="en-US" sz="3200" i="1" dirty="0" err="1"/>
              <a:t>mì</a:t>
            </a:r>
            <a:r>
              <a:rPr lang="en-US" sz="3200" i="1" dirty="0"/>
              <a:t> </a:t>
            </a:r>
            <a:r>
              <a:rPr lang="en-US" sz="3200" i="1" dirty="0" err="1"/>
              <a:t>mốc</a:t>
            </a:r>
            <a:endParaRPr lang="vi-VN" sz="3200" i="1" dirty="0"/>
          </a:p>
        </p:txBody>
      </p:sp>
      <p:sp>
        <p:nvSpPr>
          <p:cNvPr id="12" name="Rounded Rectangle 11" descr="OPL20U25GSXzBJYl68kk8uQGfFKzs7yb1M4KJWUiLk6ZEvGF+qCIPSnY57AbBFCvTW2023.17.86+K4lPs7H94VUqPe2XwIsfPRnrXQE//QTEXxb8/8N4CNc6FpgZahzpTjFhMzSA7T/nHJa11DE8Ng2TP3iAmRczFlmslSuUNOgUeb6yRvs0="/>
          <p:cNvSpPr/>
          <p:nvPr/>
        </p:nvSpPr>
        <p:spPr>
          <a:xfrm>
            <a:off x="6326839" y="4030938"/>
            <a:ext cx="5661212" cy="59167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i="1" dirty="0" err="1"/>
              <a:t>Xích</a:t>
            </a:r>
            <a:r>
              <a:rPr lang="en-US" sz="3200" i="1" dirty="0"/>
              <a:t> </a:t>
            </a:r>
            <a:r>
              <a:rPr lang="en-US" sz="3200" i="1" dirty="0" err="1"/>
              <a:t>xe</a:t>
            </a:r>
            <a:r>
              <a:rPr lang="en-US" sz="3200" i="1" dirty="0"/>
              <a:t> </a:t>
            </a:r>
            <a:r>
              <a:rPr lang="en-US" sz="3200" i="1" dirty="0" err="1"/>
              <a:t>bị</a:t>
            </a:r>
            <a:r>
              <a:rPr lang="en-US" sz="3200" i="1" dirty="0"/>
              <a:t> </a:t>
            </a:r>
            <a:r>
              <a:rPr lang="en-US" sz="3200" i="1" dirty="0" err="1"/>
              <a:t>gỉ</a:t>
            </a:r>
            <a:r>
              <a:rPr lang="en-US" sz="3200" i="1" dirty="0"/>
              <a:t> </a:t>
            </a:r>
            <a:r>
              <a:rPr lang="en-US" sz="3200" i="1" dirty="0" err="1"/>
              <a:t>sét</a:t>
            </a:r>
            <a:endParaRPr lang="vi-VN" sz="3200" i="1" dirty="0"/>
          </a:p>
        </p:txBody>
      </p:sp>
      <p:sp>
        <p:nvSpPr>
          <p:cNvPr id="13" name="Rectangle 12" descr="OPL20U25GSXzBJYl68kk8uQGfFKzs7yb1M4KJWUiLk6ZEvGF+qCIPSnY57AbBFCvTW2023.17.86+K4lPs7H94VUqPe2XwIsfPRnrXQE//QTEXxb8/8N4CNc6FpgZahzpTjFhMzSA7T/nHJa11DE8Ng2TP3iAmRczFlmslSuUNOgUeb6yRvs0="/>
          <p:cNvSpPr/>
          <p:nvPr/>
        </p:nvSpPr>
        <p:spPr>
          <a:xfrm>
            <a:off x="2528047" y="3294530"/>
            <a:ext cx="3576915" cy="6024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dirty="0">
                <a:solidFill>
                  <a:srgbClr val="FF0000"/>
                </a:solidFill>
                <a:sym typeface="Wingdings 3" panose="05040102010807070707" pitchFamily="18" charset="2"/>
              </a:rPr>
              <a:t></a:t>
            </a:r>
            <a:r>
              <a:rPr lang="en-US" sz="3200" dirty="0">
                <a:solidFill>
                  <a:srgbClr val="FF0000"/>
                </a:solidFill>
                <a:sym typeface="Wingdings 3" panose="05040102010807070707" pitchFamily="18" charset="2"/>
              </a:rPr>
              <a:t> </a:t>
            </a:r>
            <a:r>
              <a:rPr lang="en-US" sz="3200" dirty="0" err="1">
                <a:solidFill>
                  <a:srgbClr val="FF0000"/>
                </a:solidFill>
                <a:sym typeface="Wingdings 3" panose="05040102010807070707" pitchFamily="18" charset="2"/>
              </a:rPr>
              <a:t>Biến</a:t>
            </a:r>
            <a:r>
              <a:rPr lang="en-US" sz="3200" dirty="0">
                <a:solidFill>
                  <a:srgbClr val="FF0000"/>
                </a:solidFill>
                <a:sym typeface="Wingdings 3" panose="05040102010807070707" pitchFamily="18" charset="2"/>
              </a:rPr>
              <a:t> </a:t>
            </a:r>
            <a:r>
              <a:rPr lang="en-US" sz="3200" dirty="0" err="1">
                <a:solidFill>
                  <a:srgbClr val="FF0000"/>
                </a:solidFill>
                <a:sym typeface="Wingdings 3" panose="05040102010807070707" pitchFamily="18" charset="2"/>
              </a:rPr>
              <a:t>đổi</a:t>
            </a:r>
            <a:r>
              <a:rPr lang="en-US" sz="3200" dirty="0">
                <a:solidFill>
                  <a:srgbClr val="FF0000"/>
                </a:solidFill>
                <a:sym typeface="Wingdings 3" panose="05040102010807070707" pitchFamily="18" charset="2"/>
              </a:rPr>
              <a:t> </a:t>
            </a:r>
            <a:r>
              <a:rPr lang="en-US" sz="3200" dirty="0" err="1">
                <a:solidFill>
                  <a:srgbClr val="FF0000"/>
                </a:solidFill>
                <a:sym typeface="Wingdings 3" panose="05040102010807070707" pitchFamily="18" charset="2"/>
              </a:rPr>
              <a:t>vật</a:t>
            </a:r>
            <a:r>
              <a:rPr lang="en-US" sz="3200" dirty="0">
                <a:solidFill>
                  <a:srgbClr val="FF0000"/>
                </a:solidFill>
                <a:sym typeface="Wingdings 3" panose="05040102010807070707" pitchFamily="18" charset="2"/>
              </a:rPr>
              <a:t> </a:t>
            </a:r>
            <a:r>
              <a:rPr lang="en-US" sz="3200" dirty="0" err="1">
                <a:solidFill>
                  <a:srgbClr val="FF0000"/>
                </a:solidFill>
                <a:sym typeface="Wingdings 3" panose="05040102010807070707" pitchFamily="18" charset="2"/>
              </a:rPr>
              <a:t>lí</a:t>
            </a:r>
            <a:endParaRPr lang="vi-VN" sz="3200" dirty="0">
              <a:solidFill>
                <a:srgbClr val="FF0000"/>
              </a:solidFill>
            </a:endParaRPr>
          </a:p>
        </p:txBody>
      </p:sp>
      <p:sp>
        <p:nvSpPr>
          <p:cNvPr id="14" name="Rectangle 13"/>
          <p:cNvSpPr/>
          <p:nvPr/>
        </p:nvSpPr>
        <p:spPr>
          <a:xfrm>
            <a:off x="8615085" y="3294530"/>
            <a:ext cx="3576915" cy="6024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dirty="0">
                <a:solidFill>
                  <a:srgbClr val="FF0000"/>
                </a:solidFill>
                <a:sym typeface="Wingdings 3" panose="05040102010807070707" pitchFamily="18" charset="2"/>
              </a:rPr>
              <a:t></a:t>
            </a:r>
            <a:r>
              <a:rPr lang="en-US" sz="3200" dirty="0">
                <a:solidFill>
                  <a:srgbClr val="FF0000"/>
                </a:solidFill>
                <a:sym typeface="Wingdings 3" panose="05040102010807070707" pitchFamily="18" charset="2"/>
              </a:rPr>
              <a:t> </a:t>
            </a:r>
            <a:r>
              <a:rPr lang="en-US" sz="3200" dirty="0" err="1">
                <a:solidFill>
                  <a:srgbClr val="FF0000"/>
                </a:solidFill>
                <a:sym typeface="Wingdings 3" panose="05040102010807070707" pitchFamily="18" charset="2"/>
              </a:rPr>
              <a:t>Biến</a:t>
            </a:r>
            <a:r>
              <a:rPr lang="en-US" sz="3200" dirty="0">
                <a:solidFill>
                  <a:srgbClr val="FF0000"/>
                </a:solidFill>
                <a:sym typeface="Wingdings 3" panose="05040102010807070707" pitchFamily="18" charset="2"/>
              </a:rPr>
              <a:t> </a:t>
            </a:r>
            <a:r>
              <a:rPr lang="en-US" sz="3200" dirty="0" err="1">
                <a:solidFill>
                  <a:srgbClr val="FF0000"/>
                </a:solidFill>
                <a:sym typeface="Wingdings 3" panose="05040102010807070707" pitchFamily="18" charset="2"/>
              </a:rPr>
              <a:t>đổi</a:t>
            </a:r>
            <a:r>
              <a:rPr lang="en-US" sz="3200" dirty="0">
                <a:solidFill>
                  <a:srgbClr val="FF0000"/>
                </a:solidFill>
                <a:sym typeface="Wingdings 3" panose="05040102010807070707" pitchFamily="18" charset="2"/>
              </a:rPr>
              <a:t> </a:t>
            </a:r>
            <a:r>
              <a:rPr lang="en-US" sz="3200" dirty="0" err="1">
                <a:solidFill>
                  <a:srgbClr val="FF0000"/>
                </a:solidFill>
                <a:sym typeface="Wingdings 3" panose="05040102010807070707" pitchFamily="18" charset="2"/>
              </a:rPr>
              <a:t>vật</a:t>
            </a:r>
            <a:r>
              <a:rPr lang="en-US" sz="3200" dirty="0">
                <a:solidFill>
                  <a:srgbClr val="FF0000"/>
                </a:solidFill>
                <a:sym typeface="Wingdings 3" panose="05040102010807070707" pitchFamily="18" charset="2"/>
              </a:rPr>
              <a:t> </a:t>
            </a:r>
            <a:r>
              <a:rPr lang="en-US" sz="3200" dirty="0" err="1">
                <a:solidFill>
                  <a:srgbClr val="FF0000"/>
                </a:solidFill>
                <a:sym typeface="Wingdings 3" panose="05040102010807070707" pitchFamily="18" charset="2"/>
              </a:rPr>
              <a:t>lí</a:t>
            </a:r>
            <a:endParaRPr lang="vi-VN" sz="3200" dirty="0">
              <a:solidFill>
                <a:srgbClr val="FF0000"/>
              </a:solidFill>
            </a:endParaRPr>
          </a:p>
        </p:txBody>
      </p:sp>
      <p:sp>
        <p:nvSpPr>
          <p:cNvPr id="15" name="Rectangle 14"/>
          <p:cNvSpPr/>
          <p:nvPr/>
        </p:nvSpPr>
        <p:spPr>
          <a:xfrm>
            <a:off x="0" y="6251814"/>
            <a:ext cx="3953435" cy="6024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dirty="0">
                <a:solidFill>
                  <a:srgbClr val="FF0000"/>
                </a:solidFill>
                <a:sym typeface="Wingdings 3" panose="05040102010807070707" pitchFamily="18" charset="2"/>
              </a:rPr>
              <a:t></a:t>
            </a:r>
            <a:r>
              <a:rPr lang="en-US" sz="3200" dirty="0">
                <a:solidFill>
                  <a:srgbClr val="FF0000"/>
                </a:solidFill>
                <a:sym typeface="Wingdings 3" panose="05040102010807070707" pitchFamily="18" charset="2"/>
              </a:rPr>
              <a:t> </a:t>
            </a:r>
            <a:r>
              <a:rPr lang="en-US" sz="3200" dirty="0" err="1">
                <a:solidFill>
                  <a:srgbClr val="FF0000"/>
                </a:solidFill>
                <a:sym typeface="Wingdings 3" panose="05040102010807070707" pitchFamily="18" charset="2"/>
              </a:rPr>
              <a:t>Biến</a:t>
            </a:r>
            <a:r>
              <a:rPr lang="en-US" sz="3200" dirty="0">
                <a:solidFill>
                  <a:srgbClr val="FF0000"/>
                </a:solidFill>
                <a:sym typeface="Wingdings 3" panose="05040102010807070707" pitchFamily="18" charset="2"/>
              </a:rPr>
              <a:t> </a:t>
            </a:r>
            <a:r>
              <a:rPr lang="en-US" sz="3200" dirty="0" err="1">
                <a:solidFill>
                  <a:srgbClr val="FF0000"/>
                </a:solidFill>
                <a:sym typeface="Wingdings 3" panose="05040102010807070707" pitchFamily="18" charset="2"/>
              </a:rPr>
              <a:t>đổi</a:t>
            </a:r>
            <a:r>
              <a:rPr lang="en-US" sz="3200" dirty="0">
                <a:solidFill>
                  <a:srgbClr val="FF0000"/>
                </a:solidFill>
                <a:sym typeface="Wingdings 3" panose="05040102010807070707" pitchFamily="18" charset="2"/>
              </a:rPr>
              <a:t> </a:t>
            </a:r>
            <a:r>
              <a:rPr lang="en-US" sz="3200" dirty="0" err="1">
                <a:solidFill>
                  <a:srgbClr val="FF0000"/>
                </a:solidFill>
                <a:sym typeface="Wingdings 3" panose="05040102010807070707" pitchFamily="18" charset="2"/>
              </a:rPr>
              <a:t>hóa</a:t>
            </a:r>
            <a:r>
              <a:rPr lang="en-US" sz="3200" dirty="0">
                <a:solidFill>
                  <a:srgbClr val="FF0000"/>
                </a:solidFill>
                <a:sym typeface="Wingdings 3" panose="05040102010807070707" pitchFamily="18" charset="2"/>
              </a:rPr>
              <a:t> </a:t>
            </a:r>
            <a:r>
              <a:rPr lang="en-US" sz="3200" dirty="0" err="1">
                <a:solidFill>
                  <a:srgbClr val="FF0000"/>
                </a:solidFill>
                <a:sym typeface="Wingdings 3" panose="05040102010807070707" pitchFamily="18" charset="2"/>
              </a:rPr>
              <a:t>học</a:t>
            </a:r>
            <a:endParaRPr lang="vi-VN" sz="3200" dirty="0">
              <a:solidFill>
                <a:srgbClr val="FF0000"/>
              </a:solidFill>
            </a:endParaRPr>
          </a:p>
        </p:txBody>
      </p:sp>
      <p:sp>
        <p:nvSpPr>
          <p:cNvPr id="16" name="Rectangle 15"/>
          <p:cNvSpPr/>
          <p:nvPr/>
        </p:nvSpPr>
        <p:spPr>
          <a:xfrm>
            <a:off x="6104961" y="6255572"/>
            <a:ext cx="3953435" cy="6024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dirty="0">
                <a:solidFill>
                  <a:srgbClr val="FF0000"/>
                </a:solidFill>
                <a:sym typeface="Wingdings 3" panose="05040102010807070707" pitchFamily="18" charset="2"/>
              </a:rPr>
              <a:t></a:t>
            </a:r>
            <a:r>
              <a:rPr lang="en-US" sz="3200" dirty="0">
                <a:solidFill>
                  <a:srgbClr val="FF0000"/>
                </a:solidFill>
                <a:sym typeface="Wingdings 3" panose="05040102010807070707" pitchFamily="18" charset="2"/>
              </a:rPr>
              <a:t> </a:t>
            </a:r>
            <a:r>
              <a:rPr lang="en-US" sz="3200" dirty="0" err="1">
                <a:solidFill>
                  <a:srgbClr val="FF0000"/>
                </a:solidFill>
                <a:sym typeface="Wingdings 3" panose="05040102010807070707" pitchFamily="18" charset="2"/>
              </a:rPr>
              <a:t>Biến</a:t>
            </a:r>
            <a:r>
              <a:rPr lang="en-US" sz="3200" dirty="0">
                <a:solidFill>
                  <a:srgbClr val="FF0000"/>
                </a:solidFill>
                <a:sym typeface="Wingdings 3" panose="05040102010807070707" pitchFamily="18" charset="2"/>
              </a:rPr>
              <a:t> </a:t>
            </a:r>
            <a:r>
              <a:rPr lang="en-US" sz="3200" dirty="0" err="1">
                <a:solidFill>
                  <a:srgbClr val="FF0000"/>
                </a:solidFill>
                <a:sym typeface="Wingdings 3" panose="05040102010807070707" pitchFamily="18" charset="2"/>
              </a:rPr>
              <a:t>đổi</a:t>
            </a:r>
            <a:r>
              <a:rPr lang="en-US" sz="3200" dirty="0">
                <a:solidFill>
                  <a:srgbClr val="FF0000"/>
                </a:solidFill>
                <a:sym typeface="Wingdings 3" panose="05040102010807070707" pitchFamily="18" charset="2"/>
              </a:rPr>
              <a:t> </a:t>
            </a:r>
            <a:r>
              <a:rPr lang="en-US" sz="3200" dirty="0" err="1">
                <a:solidFill>
                  <a:srgbClr val="FF0000"/>
                </a:solidFill>
                <a:sym typeface="Wingdings 3" panose="05040102010807070707" pitchFamily="18" charset="2"/>
              </a:rPr>
              <a:t>hóa</a:t>
            </a:r>
            <a:r>
              <a:rPr lang="en-US" sz="3200" dirty="0">
                <a:solidFill>
                  <a:srgbClr val="FF0000"/>
                </a:solidFill>
                <a:sym typeface="Wingdings 3" panose="05040102010807070707" pitchFamily="18" charset="2"/>
              </a:rPr>
              <a:t> </a:t>
            </a:r>
            <a:r>
              <a:rPr lang="en-US" sz="3200" dirty="0" err="1">
                <a:solidFill>
                  <a:srgbClr val="FF0000"/>
                </a:solidFill>
                <a:sym typeface="Wingdings 3" panose="05040102010807070707" pitchFamily="18" charset="2"/>
              </a:rPr>
              <a:t>học</a:t>
            </a:r>
            <a:endParaRPr lang="vi-VN" sz="3200" dirty="0">
              <a:solidFill>
                <a:srgbClr val="FF0000"/>
              </a:solidFill>
            </a:endParaRPr>
          </a:p>
        </p:txBody>
      </p:sp>
    </p:spTree>
    <p:extLst>
      <p:ext uri="{BB962C8B-B14F-4D97-AF65-F5344CB8AC3E}">
        <p14:creationId xmlns:p14="http://schemas.microsoft.com/office/powerpoint/2010/main" val="2613024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randombar(horizontal)">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randombar(horizont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randombar(horizontal)">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randombar(horizontal)">
                                      <p:cBhvr>
                                        <p:cTn id="6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L20U25GSXzBJYl68kk8uQGfFKzs7yb1M4KJWUiLk6ZEvGF+qCIPSnY57AbBFCvTW2023.17.86+K4lPs7H94VUqPe2XwIsfPRnrXQE//QTEXxb8/8N4CNc6FpgZahzpTjFhMzSA7T/nHJa11DE8Ng2TP3iAmRczFlmslSuUNOgUeb6yRvs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085" y="314680"/>
            <a:ext cx="2586503" cy="2242868"/>
          </a:xfrm>
          <a:prstGeom prst="rect">
            <a:avLst/>
          </a:prstGeom>
        </p:spPr>
      </p:pic>
      <p:sp>
        <p:nvSpPr>
          <p:cNvPr id="5" name="TextBox 4" descr="OPL20U25GSXzBJYl68kk8uQGfFKzs7yb1M4KJWUiLk6ZEvGF+qCIPSnY57AbBFCvTW2023.17.86+K4lPs7H94VUqPe2XwIsfPRnrXQE//QTEXxb8/8N4CNc6FpgZahzpTjFhMzSA7T/nHJa11DE8Ng2TP3iAmRczFlmslSuUNOgUeb6yRvs0="/>
          <p:cNvSpPr txBox="1"/>
          <p:nvPr/>
        </p:nvSpPr>
        <p:spPr>
          <a:xfrm>
            <a:off x="705830" y="914399"/>
            <a:ext cx="2053012" cy="646331"/>
          </a:xfrm>
          <a:prstGeom prst="rect">
            <a:avLst/>
          </a:prstGeom>
          <a:noFill/>
        </p:spPr>
        <p:txBody>
          <a:bodyPr wrap="square" rtlCol="0">
            <a:spAutoFit/>
          </a:bodyPr>
          <a:lstStyle/>
          <a:p>
            <a:pPr algn="ctr"/>
            <a:r>
              <a:rPr lang="en-US" sz="3600" b="1" i="1" dirty="0" err="1"/>
              <a:t>Bài</a:t>
            </a:r>
            <a:r>
              <a:rPr lang="en-US" sz="3600" b="1" i="1" dirty="0"/>
              <a:t> </a:t>
            </a:r>
            <a:r>
              <a:rPr lang="en-US" sz="3600" b="1" i="1" dirty="0" err="1"/>
              <a:t>tập</a:t>
            </a:r>
            <a:r>
              <a:rPr lang="en-US" sz="3600" b="1" i="1" dirty="0"/>
              <a:t> 1</a:t>
            </a:r>
            <a:endParaRPr lang="vi-VN" sz="3600" b="1" i="1" dirty="0"/>
          </a:p>
        </p:txBody>
      </p:sp>
      <p:sp>
        <p:nvSpPr>
          <p:cNvPr id="6" name="TextBox 5" descr="OPL20U25GSXzBJYl68kk8uQGfFKzs7yb1M4KJWUiLk6ZEvGF+qCIPSnY57AbBFCvTW2023.17.86+K4lPs7H94VUqPe2XwIsfPRnrXQE//QTEXxb8/8N4CNc6FpgZahzpTjFhMzSA7T/nHJa11DE8Ng2TP3iAmRczFlmslSuUNOgUeb6yRvs0="/>
          <p:cNvSpPr txBox="1"/>
          <p:nvPr/>
        </p:nvSpPr>
        <p:spPr>
          <a:xfrm>
            <a:off x="3292333" y="314680"/>
            <a:ext cx="8789894" cy="1384995"/>
          </a:xfrm>
          <a:prstGeom prst="rect">
            <a:avLst/>
          </a:prstGeom>
          <a:noFill/>
        </p:spPr>
        <p:txBody>
          <a:bodyPr wrap="square" rtlCol="0">
            <a:spAutoFit/>
          </a:bodyPr>
          <a:lstStyle/>
          <a:p>
            <a:r>
              <a:rPr lang="nl-NL" sz="2800" dirty="0"/>
              <a:t>Bài tập 1: </a:t>
            </a:r>
            <a:r>
              <a:rPr lang="en-US" sz="2800" dirty="0"/>
              <a:t> </a:t>
            </a:r>
            <a:r>
              <a:rPr lang="en-US" sz="2800" dirty="0" err="1"/>
              <a:t>Kẹo</a:t>
            </a:r>
            <a:r>
              <a:rPr lang="en-US" sz="2800" dirty="0"/>
              <a:t> </a:t>
            </a:r>
            <a:r>
              <a:rPr lang="en-US" sz="2800" dirty="0" err="1"/>
              <a:t>đắng</a:t>
            </a:r>
            <a:r>
              <a:rPr lang="en-US" sz="2800" dirty="0"/>
              <a:t> (</a:t>
            </a:r>
            <a:r>
              <a:rPr lang="en-US" sz="2800" dirty="0" err="1"/>
              <a:t>nước</a:t>
            </a:r>
            <a:r>
              <a:rPr lang="en-US" sz="2800" dirty="0"/>
              <a:t> </a:t>
            </a:r>
            <a:r>
              <a:rPr lang="en-US" sz="2800" dirty="0" err="1"/>
              <a:t>hàng</a:t>
            </a:r>
            <a:r>
              <a:rPr lang="en-US" sz="2800" dirty="0"/>
              <a:t>) </a:t>
            </a:r>
            <a:r>
              <a:rPr lang="en-US" sz="2800" dirty="0" err="1"/>
              <a:t>để</a:t>
            </a:r>
            <a:r>
              <a:rPr lang="en-US" sz="2800" dirty="0"/>
              <a:t> </a:t>
            </a:r>
            <a:r>
              <a:rPr lang="en-US" sz="2800" dirty="0" err="1"/>
              <a:t>kho</a:t>
            </a:r>
            <a:r>
              <a:rPr lang="en-US" sz="2800" dirty="0"/>
              <a:t> </a:t>
            </a:r>
            <a:r>
              <a:rPr lang="en-US" sz="2800" dirty="0" err="1"/>
              <a:t>thịt</a:t>
            </a:r>
            <a:r>
              <a:rPr lang="en-US" sz="2800" dirty="0"/>
              <a:t>, </a:t>
            </a:r>
            <a:r>
              <a:rPr lang="en-US" sz="2800" dirty="0" err="1"/>
              <a:t>cá</a:t>
            </a:r>
            <a:r>
              <a:rPr lang="en-US" sz="2800" dirty="0"/>
              <a:t> </a:t>
            </a:r>
            <a:r>
              <a:rPr lang="en-US" sz="2800" dirty="0" err="1"/>
              <a:t>được</a:t>
            </a:r>
            <a:r>
              <a:rPr lang="en-US" sz="2800" dirty="0"/>
              <a:t> </a:t>
            </a:r>
            <a:r>
              <a:rPr lang="en-US" sz="2800" dirty="0" err="1"/>
              <a:t>tạo</a:t>
            </a:r>
            <a:r>
              <a:rPr lang="en-US" sz="2800" dirty="0"/>
              <a:t> </a:t>
            </a:r>
            <a:r>
              <a:rPr lang="en-US" sz="2800" dirty="0" err="1"/>
              <a:t>ra</a:t>
            </a:r>
            <a:r>
              <a:rPr lang="en-US" sz="2800" dirty="0"/>
              <a:t> </a:t>
            </a:r>
            <a:r>
              <a:rPr lang="en-US" sz="2800" dirty="0" err="1"/>
              <a:t>như</a:t>
            </a:r>
            <a:r>
              <a:rPr lang="en-US" sz="2800" dirty="0"/>
              <a:t> </a:t>
            </a:r>
            <a:r>
              <a:rPr lang="en-US" sz="2800" dirty="0" err="1"/>
              <a:t>thể</a:t>
            </a:r>
            <a:r>
              <a:rPr lang="en-US" sz="2800" dirty="0"/>
              <a:t> </a:t>
            </a:r>
            <a:r>
              <a:rPr lang="en-US" sz="2800" dirty="0" err="1"/>
              <a:t>nào</a:t>
            </a:r>
            <a:r>
              <a:rPr lang="en-US" sz="2800" dirty="0"/>
              <a:t>? </a:t>
            </a:r>
            <a:r>
              <a:rPr lang="en-US" sz="2800" dirty="0" err="1"/>
              <a:t>Đó</a:t>
            </a:r>
            <a:r>
              <a:rPr lang="en-US" sz="2800" dirty="0"/>
              <a:t> </a:t>
            </a:r>
            <a:r>
              <a:rPr lang="en-US" sz="2800" dirty="0" err="1"/>
              <a:t>là</a:t>
            </a:r>
            <a:r>
              <a:rPr lang="en-US" sz="2800" dirty="0"/>
              <a:t> </a:t>
            </a:r>
            <a:r>
              <a:rPr lang="en-US" sz="2800" dirty="0" err="1"/>
              <a:t>biến</a:t>
            </a:r>
            <a:r>
              <a:rPr lang="en-US" sz="2800" dirty="0"/>
              <a:t> </a:t>
            </a:r>
            <a:r>
              <a:rPr lang="en-US" sz="2800" dirty="0" err="1"/>
              <a:t>đổi</a:t>
            </a:r>
            <a:r>
              <a:rPr lang="en-US" sz="2800" dirty="0"/>
              <a:t> </a:t>
            </a:r>
            <a:r>
              <a:rPr lang="en-US" sz="2800" dirty="0" err="1"/>
              <a:t>vật</a:t>
            </a:r>
            <a:r>
              <a:rPr lang="en-US" sz="2800" dirty="0"/>
              <a:t> </a:t>
            </a:r>
            <a:r>
              <a:rPr lang="en-US" sz="2800" dirty="0" err="1"/>
              <a:t>lí</a:t>
            </a:r>
            <a:r>
              <a:rPr lang="en-US" sz="2800" dirty="0"/>
              <a:t> hay </a:t>
            </a:r>
            <a:r>
              <a:rPr lang="en-US" sz="2800" dirty="0" err="1"/>
              <a:t>hoá</a:t>
            </a:r>
            <a:r>
              <a:rPr lang="en-US" sz="2800" dirty="0"/>
              <a:t> </a:t>
            </a:r>
            <a:r>
              <a:rPr lang="en-US" sz="2800" dirty="0" err="1"/>
              <a:t>học</a:t>
            </a:r>
            <a:r>
              <a:rPr lang="en-US" sz="2800" dirty="0"/>
              <a:t>?</a:t>
            </a:r>
          </a:p>
          <a:p>
            <a:endParaRPr lang="vi-VN" sz="2800" b="1" i="1" dirty="0"/>
          </a:p>
        </p:txBody>
      </p:sp>
      <p:pic>
        <p:nvPicPr>
          <p:cNvPr id="8" name="Picture 7" descr="OPL20U25GSXzBJYl68kk8uQGfFKzs7yb1M4KJWUiLk6ZEvGF+qCIPSnY57AbBFCvTW2023.17.86+K4lPs7H94VUqPe2XwIsfPRnrXQE//QTEXxb8/8N4CNc6FpgZahzpTjFhMzSA7T/nHJa11DE8Ng2TP3iAmRczFlmslSuUNOgUeb6yRvs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15" y="4329680"/>
            <a:ext cx="2152075" cy="2152075"/>
          </a:xfrm>
          <a:prstGeom prst="rect">
            <a:avLst/>
          </a:prstGeom>
        </p:spPr>
      </p:pic>
      <p:sp>
        <p:nvSpPr>
          <p:cNvPr id="9" name="TextBox 8" descr="OPL20U25GSXzBJYl68kk8uQGfFKzs7yb1M4KJWUiLk6ZEvGF+qCIPSnY57AbBFCvTW2023.17.86+K4lPs7H94VUqPe2XwIsfPRnrXQE//QTEXxb8/8N4CNc6FpgZahzpTjFhMzSA7T/nHJa11DE8Ng2TP3iAmRczFlmslSuUNOgUeb6yRvs0="/>
          <p:cNvSpPr txBox="1"/>
          <p:nvPr/>
        </p:nvSpPr>
        <p:spPr>
          <a:xfrm>
            <a:off x="2138081" y="4553165"/>
            <a:ext cx="9741097" cy="2308324"/>
          </a:xfrm>
          <a:prstGeom prst="rect">
            <a:avLst/>
          </a:prstGeom>
          <a:solidFill>
            <a:schemeClr val="accent4">
              <a:lumMod val="20000"/>
              <a:lumOff val="80000"/>
            </a:schemeClr>
          </a:solidFill>
        </p:spPr>
        <p:txBody>
          <a:bodyPr wrap="square" rtlCol="0">
            <a:spAutoFit/>
          </a:bodyPr>
          <a:lstStyle/>
          <a:p>
            <a:pPr algn="ctr"/>
            <a:r>
              <a:rPr lang="nl-NL" sz="3600" i="1" dirty="0"/>
              <a:t>Bài giải</a:t>
            </a:r>
          </a:p>
          <a:p>
            <a:r>
              <a:rPr lang="en-US" sz="3600" dirty="0" err="1"/>
              <a:t>Nước</a:t>
            </a:r>
            <a:r>
              <a:rPr lang="en-US" sz="3600" dirty="0"/>
              <a:t> </a:t>
            </a:r>
            <a:r>
              <a:rPr lang="en-US" sz="3600" dirty="0" err="1"/>
              <a:t>hàng</a:t>
            </a:r>
            <a:r>
              <a:rPr lang="en-US" sz="3600" dirty="0"/>
              <a:t> </a:t>
            </a:r>
            <a:r>
              <a:rPr lang="en-US" sz="3600" dirty="0" err="1"/>
              <a:t>được</a:t>
            </a:r>
            <a:r>
              <a:rPr lang="en-US" sz="3600" dirty="0"/>
              <a:t> </a:t>
            </a:r>
            <a:r>
              <a:rPr lang="en-US" sz="3600" dirty="0" err="1"/>
              <a:t>tạo</a:t>
            </a:r>
            <a:r>
              <a:rPr lang="en-US" sz="3600" dirty="0"/>
              <a:t> </a:t>
            </a:r>
            <a:r>
              <a:rPr lang="en-US" sz="3600" dirty="0" err="1"/>
              <a:t>ra</a:t>
            </a:r>
            <a:r>
              <a:rPr lang="en-US" sz="3600" dirty="0"/>
              <a:t> </a:t>
            </a:r>
            <a:r>
              <a:rPr lang="en-US" sz="3600" dirty="0" err="1"/>
              <a:t>bằng</a:t>
            </a:r>
            <a:r>
              <a:rPr lang="en-US" sz="3600" dirty="0"/>
              <a:t> </a:t>
            </a:r>
            <a:r>
              <a:rPr lang="en-US" sz="3600" dirty="0" err="1"/>
              <a:t>cách</a:t>
            </a:r>
            <a:r>
              <a:rPr lang="en-US" sz="3600" dirty="0"/>
              <a:t> </a:t>
            </a:r>
            <a:r>
              <a:rPr lang="en-US" sz="3600" dirty="0" err="1"/>
              <a:t>đun</a:t>
            </a:r>
            <a:r>
              <a:rPr lang="en-US" sz="3600" dirty="0"/>
              <a:t> </a:t>
            </a:r>
            <a:r>
              <a:rPr lang="en-US" sz="3600" dirty="0" err="1"/>
              <a:t>nóng</a:t>
            </a:r>
            <a:r>
              <a:rPr lang="en-US" sz="3600" dirty="0"/>
              <a:t> </a:t>
            </a:r>
            <a:r>
              <a:rPr lang="en-US" sz="3600" dirty="0" err="1"/>
              <a:t>đường</a:t>
            </a:r>
            <a:r>
              <a:rPr lang="en-US" sz="3600" dirty="0"/>
              <a:t> </a:t>
            </a:r>
            <a:r>
              <a:rPr lang="en-US" sz="3600" dirty="0" err="1"/>
              <a:t>đến</a:t>
            </a:r>
            <a:r>
              <a:rPr lang="en-US" sz="3600" dirty="0"/>
              <a:t> </a:t>
            </a:r>
            <a:r>
              <a:rPr lang="en-US" sz="3600" dirty="0" err="1"/>
              <a:t>khi</a:t>
            </a:r>
            <a:r>
              <a:rPr lang="en-US" sz="3600" dirty="0"/>
              <a:t> </a:t>
            </a:r>
            <a:r>
              <a:rPr lang="en-US" sz="3600" dirty="0" err="1"/>
              <a:t>chuyển</a:t>
            </a:r>
            <a:r>
              <a:rPr lang="en-US" sz="3600" dirty="0"/>
              <a:t> </a:t>
            </a:r>
            <a:r>
              <a:rPr lang="en-US" sz="3600" dirty="0" err="1"/>
              <a:t>màu</a:t>
            </a:r>
            <a:r>
              <a:rPr lang="en-US" sz="3600" dirty="0"/>
              <a:t> </a:t>
            </a:r>
            <a:r>
              <a:rPr lang="en-US" sz="3600" dirty="0" err="1"/>
              <a:t>sẫm</a:t>
            </a:r>
            <a:r>
              <a:rPr lang="en-US" sz="3600" dirty="0"/>
              <a:t>. </a:t>
            </a:r>
            <a:r>
              <a:rPr lang="en-US" sz="3600" dirty="0" err="1"/>
              <a:t>Đó</a:t>
            </a:r>
            <a:r>
              <a:rPr lang="en-US" sz="3600" dirty="0"/>
              <a:t> </a:t>
            </a:r>
            <a:r>
              <a:rPr lang="en-US" sz="3600" dirty="0" err="1"/>
              <a:t>là</a:t>
            </a:r>
            <a:r>
              <a:rPr lang="en-US" sz="3600" dirty="0"/>
              <a:t> </a:t>
            </a:r>
            <a:r>
              <a:rPr lang="en-US" sz="3600" dirty="0" err="1"/>
              <a:t>biến</a:t>
            </a:r>
            <a:r>
              <a:rPr lang="en-US" sz="3600" dirty="0"/>
              <a:t> </a:t>
            </a:r>
            <a:r>
              <a:rPr lang="en-US" sz="3600" dirty="0" err="1"/>
              <a:t>đổi</a:t>
            </a:r>
            <a:r>
              <a:rPr lang="en-US" sz="3600" dirty="0"/>
              <a:t> </a:t>
            </a:r>
            <a:r>
              <a:rPr lang="en-US" sz="3600" dirty="0" err="1"/>
              <a:t>hóa</a:t>
            </a:r>
            <a:r>
              <a:rPr lang="en-US" sz="3600" dirty="0"/>
              <a:t> </a:t>
            </a:r>
            <a:r>
              <a:rPr lang="en-US" sz="3600" dirty="0" err="1"/>
              <a:t>học</a:t>
            </a:r>
            <a:r>
              <a:rPr lang="en-US" sz="3600" dirty="0"/>
              <a:t> </a:t>
            </a:r>
            <a:r>
              <a:rPr lang="en-US" sz="3600" dirty="0" err="1"/>
              <a:t>vì</a:t>
            </a:r>
            <a:r>
              <a:rPr lang="en-US" sz="3600" dirty="0"/>
              <a:t> </a:t>
            </a:r>
            <a:r>
              <a:rPr lang="en-US" sz="3600" dirty="0" err="1"/>
              <a:t>đun</a:t>
            </a:r>
            <a:r>
              <a:rPr lang="en-US" sz="3600" dirty="0"/>
              <a:t> </a:t>
            </a:r>
            <a:r>
              <a:rPr lang="en-US" sz="3600" dirty="0" err="1"/>
              <a:t>nóng</a:t>
            </a:r>
            <a:r>
              <a:rPr lang="en-US" sz="3600" dirty="0"/>
              <a:t> </a:t>
            </a:r>
            <a:r>
              <a:rPr lang="en-US" sz="3600" dirty="0" err="1"/>
              <a:t>đường</a:t>
            </a:r>
            <a:r>
              <a:rPr lang="en-US" sz="3600" dirty="0"/>
              <a:t> </a:t>
            </a:r>
            <a:r>
              <a:rPr lang="en-US" sz="3600" dirty="0" err="1"/>
              <a:t>sẽ</a:t>
            </a:r>
            <a:r>
              <a:rPr lang="en-US" sz="3600" dirty="0"/>
              <a:t> </a:t>
            </a:r>
            <a:r>
              <a:rPr lang="en-US" sz="3600" dirty="0" err="1"/>
              <a:t>biến</a:t>
            </a:r>
            <a:r>
              <a:rPr lang="en-US" sz="3600" dirty="0"/>
              <a:t> </a:t>
            </a:r>
            <a:r>
              <a:rPr lang="en-US" sz="3600" dirty="0" err="1"/>
              <a:t>đổi</a:t>
            </a:r>
            <a:r>
              <a:rPr lang="en-US" sz="3600" dirty="0"/>
              <a:t> </a:t>
            </a:r>
            <a:r>
              <a:rPr lang="en-US" sz="3600" dirty="0" err="1"/>
              <a:t>thành</a:t>
            </a:r>
            <a:r>
              <a:rPr lang="en-US" sz="3600" dirty="0"/>
              <a:t> than </a:t>
            </a:r>
            <a:r>
              <a:rPr lang="en-US" sz="3600" dirty="0" err="1"/>
              <a:t>và</a:t>
            </a:r>
            <a:r>
              <a:rPr lang="en-US" sz="3600" dirty="0"/>
              <a:t> </a:t>
            </a:r>
            <a:r>
              <a:rPr lang="en-US" sz="3600" dirty="0" err="1"/>
              <a:t>nước</a:t>
            </a:r>
            <a:endParaRPr lang="en-US" sz="3600" dirty="0"/>
          </a:p>
        </p:txBody>
      </p:sp>
      <p:pic>
        <p:nvPicPr>
          <p:cNvPr id="10241" name="Picture 37" descr="OPL20U25GSXzBJYl68kk8uQGfFKzs7yb1M4KJWUiLk6ZEvGF+qCIPSnY57AbBFCvTW2023.17.86+K4lPs7H94VUqPe2XwIsfPRnrXQE//QTEXxb8/8N4CNc6FpgZahzpTjFhMzSA7T/nHJa11DE8Ng2TP3iAmRczFlmslSuUNOgUeb6yRvs0="/>
          <p:cNvPicPr>
            <a:picLocks noChangeAspect="1" noChangeArrowheads="1"/>
          </p:cNvPicPr>
          <p:nvPr/>
        </p:nvPicPr>
        <p:blipFill>
          <a:blip r:embed="rId4"/>
          <a:srcRect/>
          <a:stretch>
            <a:fillRect/>
          </a:stretch>
        </p:blipFill>
        <p:spPr bwMode="auto">
          <a:xfrm>
            <a:off x="6079958" y="1660358"/>
            <a:ext cx="5759116" cy="2181726"/>
          </a:xfrm>
          <a:prstGeom prst="rect">
            <a:avLst/>
          </a:prstGeom>
          <a:noFill/>
          <a:ln w="9525">
            <a:noFill/>
            <a:miter lim="800000"/>
            <a:headEnd/>
            <a:tailEnd/>
          </a:ln>
        </p:spPr>
      </p:pic>
    </p:spTree>
    <p:extLst>
      <p:ext uri="{BB962C8B-B14F-4D97-AF65-F5344CB8AC3E}">
        <p14:creationId xmlns:p14="http://schemas.microsoft.com/office/powerpoint/2010/main" val="4048744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diamond(in)">
                                      <p:cBhvr>
                                        <p:cTn id="41" dur="2000"/>
                                        <p:tgtEl>
                                          <p:spTgt spid="6"/>
                                        </p:tgtEl>
                                      </p:cBhvr>
                                    </p:animEffect>
                                  </p:childTnLst>
                                </p:cTn>
                              </p:par>
                              <p:par>
                                <p:cTn id="42" presetID="8" presetClass="entr" presetSubtype="16" fill="hold" nodeType="withEffect">
                                  <p:stCondLst>
                                    <p:cond delay="0"/>
                                  </p:stCondLst>
                                  <p:childTnLst>
                                    <p:set>
                                      <p:cBhvr>
                                        <p:cTn id="43" dur="1" fill="hold">
                                          <p:stCondLst>
                                            <p:cond delay="0"/>
                                          </p:stCondLst>
                                        </p:cTn>
                                        <p:tgtEl>
                                          <p:spTgt spid="10241"/>
                                        </p:tgtEl>
                                        <p:attrNameLst>
                                          <p:attrName>style.visibility</p:attrName>
                                        </p:attrNameLst>
                                      </p:cBhvr>
                                      <p:to>
                                        <p:strVal val="visible"/>
                                      </p:to>
                                    </p:set>
                                    <p:animEffect transition="in" filter="diamond(in)">
                                      <p:cBhvr>
                                        <p:cTn id="44" dur="2000"/>
                                        <p:tgtEl>
                                          <p:spTgt spid="10241"/>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ox(in)">
                                      <p:cBhvr>
                                        <p:cTn id="49" dur="500"/>
                                        <p:tgtEl>
                                          <p:spTgt spid="9"/>
                                        </p:tgtEl>
                                      </p:cBhvr>
                                    </p:animEffect>
                                  </p:childTnLst>
                                </p:cTn>
                              </p:par>
                              <p:par>
                                <p:cTn id="50" presetID="4" presetClass="entr" presetSubtype="16"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ox(in)">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L20U25GSXzBJYl68kk8uQGfFKzs7yb1M4KJWUiLk6ZEvGF+qCIPSnY57AbBFCvTW2023.17.86+K4lPs7H94VUqPe2XwIsfPRnrXQE//QTEXxb8/8N4CNc6FpgZahzpTjFhMzSA7T/nHJa11DE8Ng2TP3iAmRczFlmslSuUNOgUeb6yRvs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085" y="314680"/>
            <a:ext cx="2586503" cy="2242868"/>
          </a:xfrm>
          <a:prstGeom prst="rect">
            <a:avLst/>
          </a:prstGeom>
        </p:spPr>
      </p:pic>
      <p:sp>
        <p:nvSpPr>
          <p:cNvPr id="5" name="TextBox 4" descr="OPL20U25GSXzBJYl68kk8uQGfFKzs7yb1M4KJWUiLk6ZEvGF+qCIPSnY57AbBFCvTW2023.17.86+K4lPs7H94VUqPe2XwIsfPRnrXQE//QTEXxb8/8N4CNc6FpgZahzpTjFhMzSA7T/nHJa11DE8Ng2TP3iAmRczFlmslSuUNOgUeb6yRvs0="/>
          <p:cNvSpPr txBox="1"/>
          <p:nvPr/>
        </p:nvSpPr>
        <p:spPr>
          <a:xfrm>
            <a:off x="705830" y="668622"/>
            <a:ext cx="2053012" cy="646331"/>
          </a:xfrm>
          <a:prstGeom prst="rect">
            <a:avLst/>
          </a:prstGeom>
          <a:noFill/>
        </p:spPr>
        <p:txBody>
          <a:bodyPr wrap="square" rtlCol="0">
            <a:spAutoFit/>
          </a:bodyPr>
          <a:lstStyle/>
          <a:p>
            <a:pPr algn="ctr"/>
            <a:r>
              <a:rPr lang="en-US" b="1" i="1" dirty="0" err="1"/>
              <a:t>Bài</a:t>
            </a:r>
            <a:r>
              <a:rPr lang="en-US" b="1" i="1" dirty="0"/>
              <a:t> </a:t>
            </a:r>
            <a:r>
              <a:rPr lang="en-US" b="1" i="1" dirty="0" err="1"/>
              <a:t>tập</a:t>
            </a:r>
            <a:r>
              <a:rPr lang="en-US" b="1" i="1" dirty="0"/>
              <a:t> 2</a:t>
            </a:r>
          </a:p>
          <a:p>
            <a:pPr algn="ctr"/>
            <a:r>
              <a:rPr lang="en-US" b="1" dirty="0"/>
              <a:t>t-14 KHTN </a:t>
            </a:r>
            <a:r>
              <a:rPr lang="en-US" b="1" dirty="0" err="1"/>
              <a:t>lớp</a:t>
            </a:r>
            <a:r>
              <a:rPr lang="en-US" b="1" dirty="0"/>
              <a:t> 8</a:t>
            </a:r>
            <a:endParaRPr lang="en-US" b="1" i="1" dirty="0"/>
          </a:p>
        </p:txBody>
      </p:sp>
      <p:sp>
        <p:nvSpPr>
          <p:cNvPr id="6" name="TextBox 5" descr="OPL20U25GSXzBJYl68kk8uQGfFKzs7yb1M4KJWUiLk6ZEvGF+qCIPSnY57AbBFCvTW2023.17.86+K4lPs7H94VUqPe2XwIsfPRnrXQE//QTEXxb8/8N4CNc6FpgZahzpTjFhMzSA7T/nHJa11DE8Ng2TP3iAmRczFlmslSuUNOgUeb6yRvs0="/>
          <p:cNvSpPr txBox="1"/>
          <p:nvPr/>
        </p:nvSpPr>
        <p:spPr>
          <a:xfrm>
            <a:off x="3292333" y="314680"/>
            <a:ext cx="8789894"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 </a:t>
            </a:r>
            <a:r>
              <a:rPr lang="vi-VN" sz="2800" dirty="0"/>
              <a:t> Nhỏ giấm ăn vào viên đá vôi. Dấu hiệu nào cho biết đã có phản ứng hoá học xảy ra?</a:t>
            </a:r>
            <a:endParaRPr lang="en-US" sz="2800" dirty="0"/>
          </a:p>
        </p:txBody>
      </p:sp>
      <p:sp>
        <p:nvSpPr>
          <p:cNvPr id="14" name="TextBox 13" descr="OPL20U25GSXzBJYl68kk8uQGfFKzs7yb1M4KJWUiLk6ZEvGF+qCIPSnY57AbBFCvTW2023.17.86+K4lPs7H94VUqPe2XwIsfPRnrXQE//QTEXxb8/8N4CNc6FpgZahzpTjFhMzSA7T/nHJa11DE8Ng2TP3iAmRczFlmslSuUNOgUeb6yRvs0="/>
          <p:cNvSpPr txBox="1"/>
          <p:nvPr/>
        </p:nvSpPr>
        <p:spPr>
          <a:xfrm>
            <a:off x="439085" y="3303541"/>
            <a:ext cx="10910704"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lgn="ctr"/>
            <a:r>
              <a:rPr lang="en-US" sz="2800" dirty="0" err="1"/>
              <a:t>Giải</a:t>
            </a:r>
            <a:endParaRPr lang="en-US" sz="2800" dirty="0"/>
          </a:p>
          <a:p>
            <a:pPr marL="457200" indent="-457200" algn="just"/>
            <a:r>
              <a:rPr lang="vi-VN" sz="2800" dirty="0"/>
              <a:t>Nhỏ giấm ăn vào viên đá vôi. Dấu hiệu cho biết đã có phản ứng hoá học xảy ra là xuất hiện sủi bọt khí, chỗ đá vôi bị nhỏ giấm tan ra.</a:t>
            </a:r>
          </a:p>
        </p:txBody>
      </p:sp>
    </p:spTree>
    <p:extLst>
      <p:ext uri="{BB962C8B-B14F-4D97-AF65-F5344CB8AC3E}">
        <p14:creationId xmlns:p14="http://schemas.microsoft.com/office/powerpoint/2010/main" val="2313722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OPL20U25GSXzBJYl68kk8uQGfFKzs7yb1M4KJWUiLk6ZEvGF+qCIPSnY57AbBFCvTW2023.17.86+K4lPs7H94VUqPe2XwIsfPRnrXQE//QTEXxb8/8N4CNc6FpgZahzpTjFhMzSA7T/nHJa11DE8Ng2TP3iAmRczFlmslSuUNOgUeb6yRvs0="/>
          <p:cNvPicPr>
            <a:picLocks noChangeAspect="1" noChangeArrowheads="1"/>
          </p:cNvPicPr>
          <p:nvPr/>
        </p:nvPicPr>
        <p:blipFill>
          <a:blip r:embed="rId2"/>
          <a:srcRect l="34738" t="42059" r="32767" b="14775"/>
          <a:stretch>
            <a:fillRect/>
          </a:stretch>
        </p:blipFill>
        <p:spPr bwMode="auto">
          <a:xfrm>
            <a:off x="0" y="0"/>
            <a:ext cx="7036231" cy="6447295"/>
          </a:xfrm>
          <a:prstGeom prst="rect">
            <a:avLst/>
          </a:prstGeom>
          <a:noFill/>
          <a:ln w="9525">
            <a:noFill/>
            <a:miter lim="800000"/>
            <a:headEnd/>
            <a:tailEnd/>
          </a:ln>
        </p:spPr>
      </p:pic>
      <p:sp>
        <p:nvSpPr>
          <p:cNvPr id="8" name="TextBox 7" descr="OPL20U25GSXzBJYl68kk8uQGfFKzs7yb1M4KJWUiLk6ZEvGF+qCIPSnY57AbBFCvTW2023.17.86+K4lPs7H94VUqPe2XwIsfPRnrXQE//QTEXxb8/8N4CNc6FpgZahzpTjFhMzSA7T/nHJa11DE8Ng2TP3iAmRczFlmslSuUNOgUeb6yRvs0="/>
          <p:cNvSpPr txBox="1"/>
          <p:nvPr/>
        </p:nvSpPr>
        <p:spPr>
          <a:xfrm>
            <a:off x="7780149" y="1069381"/>
            <a:ext cx="3533613" cy="369332"/>
          </a:xfrm>
          <a:prstGeom prst="rect">
            <a:avLst/>
          </a:prstGeom>
          <a:noFill/>
        </p:spPr>
        <p:txBody>
          <a:bodyPr wrap="square" rtlCol="0">
            <a:spAutoFit/>
          </a:bodyPr>
          <a:lstStyle/>
          <a:p>
            <a:endParaRPr lang="en-US" dirty="0"/>
          </a:p>
        </p:txBody>
      </p:sp>
      <p:sp>
        <p:nvSpPr>
          <p:cNvPr id="10" name="TextBox 9" descr="OPL20U25GSXzBJYl68kk8uQGfFKzs7yb1M4KJWUiLk6ZEvGF+qCIPSnY57AbBFCvTW2023.17.86+K4lPs7H94VUqPe2XwIsfPRnrXQE//QTEXxb8/8N4CNc6FpgZahzpTjFhMzSA7T/nHJa11DE8Ng2TP3iAmRczFlmslSuUNOgUeb6yRvs0="/>
          <p:cNvSpPr txBox="1"/>
          <p:nvPr/>
        </p:nvSpPr>
        <p:spPr>
          <a:xfrm>
            <a:off x="7552944" y="630936"/>
            <a:ext cx="4133088"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800" b="1" dirty="0" err="1">
                <a:solidFill>
                  <a:schemeClr val="tx1">
                    <a:lumMod val="95000"/>
                    <a:lumOff val="5000"/>
                  </a:schemeClr>
                </a:solidFill>
              </a:rPr>
              <a:t>Khi</a:t>
            </a:r>
            <a:r>
              <a:rPr lang="en-US" sz="2800" b="1" dirty="0">
                <a:solidFill>
                  <a:schemeClr val="tx1">
                    <a:lumMod val="95000"/>
                    <a:lumOff val="5000"/>
                  </a:schemeClr>
                </a:solidFill>
              </a:rPr>
              <a:t> </a:t>
            </a:r>
            <a:r>
              <a:rPr lang="en-US" sz="2800" b="1" dirty="0" err="1">
                <a:solidFill>
                  <a:schemeClr val="tx1">
                    <a:lumMod val="95000"/>
                    <a:lumOff val="5000"/>
                  </a:schemeClr>
                </a:solidFill>
              </a:rPr>
              <a:t>đốt</a:t>
            </a:r>
            <a:r>
              <a:rPr lang="en-US" sz="2800" b="1" dirty="0">
                <a:solidFill>
                  <a:schemeClr val="tx1">
                    <a:lumMod val="95000"/>
                    <a:lumOff val="5000"/>
                  </a:schemeClr>
                </a:solidFill>
              </a:rPr>
              <a:t> </a:t>
            </a:r>
            <a:r>
              <a:rPr lang="en-US" sz="2800" b="1" dirty="0" err="1">
                <a:solidFill>
                  <a:schemeClr val="tx1">
                    <a:lumMod val="95000"/>
                    <a:lumOff val="5000"/>
                  </a:schemeClr>
                </a:solidFill>
              </a:rPr>
              <a:t>nến</a:t>
            </a:r>
            <a:r>
              <a:rPr lang="en-US" sz="2800" b="1" dirty="0">
                <a:solidFill>
                  <a:schemeClr val="tx1">
                    <a:lumMod val="95000"/>
                    <a:lumOff val="5000"/>
                  </a:schemeClr>
                </a:solidFill>
              </a:rPr>
              <a:t>, </a:t>
            </a:r>
            <a:r>
              <a:rPr lang="en-US" sz="2800" b="1" dirty="0" err="1">
                <a:solidFill>
                  <a:schemeClr val="tx1">
                    <a:lumMod val="95000"/>
                    <a:lumOff val="5000"/>
                  </a:schemeClr>
                </a:solidFill>
              </a:rPr>
              <a:t>một</a:t>
            </a:r>
            <a:r>
              <a:rPr lang="en-US" sz="2800" b="1" dirty="0">
                <a:solidFill>
                  <a:schemeClr val="tx1">
                    <a:lumMod val="95000"/>
                    <a:lumOff val="5000"/>
                  </a:schemeClr>
                </a:solidFill>
              </a:rPr>
              <a:t> </a:t>
            </a:r>
            <a:r>
              <a:rPr lang="en-US" sz="2800" b="1" dirty="0" err="1">
                <a:solidFill>
                  <a:schemeClr val="tx1">
                    <a:lumMod val="95000"/>
                    <a:lumOff val="5000"/>
                  </a:schemeClr>
                </a:solidFill>
              </a:rPr>
              <a:t>phần</a:t>
            </a:r>
            <a:r>
              <a:rPr lang="en-US" sz="2800" b="1" dirty="0">
                <a:solidFill>
                  <a:schemeClr val="tx1">
                    <a:lumMod val="95000"/>
                    <a:lumOff val="5000"/>
                  </a:schemeClr>
                </a:solidFill>
              </a:rPr>
              <a:t> </a:t>
            </a:r>
            <a:r>
              <a:rPr lang="en-US" sz="2800" b="1" dirty="0" err="1">
                <a:solidFill>
                  <a:schemeClr val="tx1">
                    <a:lumMod val="95000"/>
                    <a:lumOff val="5000"/>
                  </a:schemeClr>
                </a:solidFill>
              </a:rPr>
              <a:t>nến</a:t>
            </a:r>
            <a:r>
              <a:rPr lang="en-US" sz="2800" b="1" dirty="0">
                <a:solidFill>
                  <a:schemeClr val="tx1">
                    <a:lumMod val="95000"/>
                    <a:lumOff val="5000"/>
                  </a:schemeClr>
                </a:solidFill>
              </a:rPr>
              <a:t> </a:t>
            </a:r>
            <a:r>
              <a:rPr lang="en-US" sz="2800" b="1" dirty="0" err="1">
                <a:solidFill>
                  <a:schemeClr val="tx1">
                    <a:lumMod val="95000"/>
                    <a:lumOff val="5000"/>
                  </a:schemeClr>
                </a:solidFill>
              </a:rPr>
              <a:t>chảy</a:t>
            </a:r>
            <a:r>
              <a:rPr lang="en-US" sz="2800" b="1" dirty="0">
                <a:solidFill>
                  <a:schemeClr val="tx1">
                    <a:lumMod val="95000"/>
                    <a:lumOff val="5000"/>
                  </a:schemeClr>
                </a:solidFill>
              </a:rPr>
              <a:t> </a:t>
            </a:r>
            <a:r>
              <a:rPr lang="en-US" sz="2800" b="1" dirty="0" err="1">
                <a:solidFill>
                  <a:schemeClr val="tx1">
                    <a:lumMod val="95000"/>
                    <a:lumOff val="5000"/>
                  </a:schemeClr>
                </a:solidFill>
              </a:rPr>
              <a:t>lỏng</a:t>
            </a:r>
            <a:r>
              <a:rPr lang="en-US" sz="2800" b="1" dirty="0">
                <a:solidFill>
                  <a:schemeClr val="tx1">
                    <a:lumMod val="95000"/>
                    <a:lumOff val="5000"/>
                  </a:schemeClr>
                </a:solidFill>
              </a:rPr>
              <a:t>, </a:t>
            </a:r>
            <a:r>
              <a:rPr lang="en-US" sz="2800" b="1" dirty="0" err="1">
                <a:solidFill>
                  <a:schemeClr val="tx1">
                    <a:lumMod val="95000"/>
                    <a:lumOff val="5000"/>
                  </a:schemeClr>
                </a:solidFill>
              </a:rPr>
              <a:t>một</a:t>
            </a:r>
            <a:r>
              <a:rPr lang="en-US" sz="2800" b="1" dirty="0">
                <a:solidFill>
                  <a:schemeClr val="tx1">
                    <a:lumMod val="95000"/>
                    <a:lumOff val="5000"/>
                  </a:schemeClr>
                </a:solidFill>
              </a:rPr>
              <a:t> </a:t>
            </a:r>
            <a:r>
              <a:rPr lang="en-US" sz="2800" b="1" dirty="0" err="1">
                <a:solidFill>
                  <a:schemeClr val="tx1">
                    <a:lumMod val="95000"/>
                    <a:lumOff val="5000"/>
                  </a:schemeClr>
                </a:solidFill>
              </a:rPr>
              <a:t>phần</a:t>
            </a:r>
            <a:r>
              <a:rPr lang="en-US" sz="2800" b="1" dirty="0">
                <a:solidFill>
                  <a:schemeClr val="tx1">
                    <a:lumMod val="95000"/>
                    <a:lumOff val="5000"/>
                  </a:schemeClr>
                </a:solidFill>
              </a:rPr>
              <a:t> </a:t>
            </a:r>
            <a:r>
              <a:rPr lang="en-US" sz="2800" b="1" dirty="0" err="1">
                <a:solidFill>
                  <a:schemeClr val="tx1">
                    <a:lumMod val="95000"/>
                    <a:lumOff val="5000"/>
                  </a:schemeClr>
                </a:solidFill>
              </a:rPr>
              <a:t>nến</a:t>
            </a:r>
            <a:r>
              <a:rPr lang="en-US" sz="2800" b="1" dirty="0">
                <a:solidFill>
                  <a:schemeClr val="tx1">
                    <a:lumMod val="95000"/>
                    <a:lumOff val="5000"/>
                  </a:schemeClr>
                </a:solidFill>
              </a:rPr>
              <a:t> </a:t>
            </a:r>
            <a:r>
              <a:rPr lang="en-US" sz="2800" b="1" dirty="0" err="1">
                <a:solidFill>
                  <a:schemeClr val="tx1">
                    <a:lumMod val="95000"/>
                    <a:lumOff val="5000"/>
                  </a:schemeClr>
                </a:solidFill>
              </a:rPr>
              <a:t>bị</a:t>
            </a:r>
            <a:r>
              <a:rPr lang="en-US" sz="2800" b="1" dirty="0">
                <a:solidFill>
                  <a:schemeClr val="tx1">
                    <a:lumMod val="95000"/>
                    <a:lumOff val="5000"/>
                  </a:schemeClr>
                </a:solidFill>
              </a:rPr>
              <a:t> </a:t>
            </a:r>
            <a:r>
              <a:rPr lang="en-US" sz="2800" b="1" dirty="0" err="1">
                <a:solidFill>
                  <a:schemeClr val="tx1">
                    <a:lumMod val="95000"/>
                    <a:lumOff val="5000"/>
                  </a:schemeClr>
                </a:solidFill>
              </a:rPr>
              <a:t>cháy</a:t>
            </a:r>
            <a:r>
              <a:rPr lang="en-US" sz="2800" b="1" dirty="0">
                <a:solidFill>
                  <a:schemeClr val="tx1">
                    <a:lumMod val="95000"/>
                    <a:lumOff val="5000"/>
                  </a:schemeClr>
                </a:solidFill>
              </a:rPr>
              <a:t>. </a:t>
            </a:r>
            <a:r>
              <a:rPr lang="en-US" sz="2800" b="1" dirty="0" err="1">
                <a:solidFill>
                  <a:schemeClr val="tx1">
                    <a:lumMod val="95000"/>
                    <a:lumOff val="5000"/>
                  </a:schemeClr>
                </a:solidFill>
              </a:rPr>
              <a:t>Cây</a:t>
            </a:r>
            <a:r>
              <a:rPr lang="en-US" sz="2800" b="1" dirty="0">
                <a:solidFill>
                  <a:schemeClr val="tx1">
                    <a:lumMod val="95000"/>
                    <a:lumOff val="5000"/>
                  </a:schemeClr>
                </a:solidFill>
              </a:rPr>
              <a:t> </a:t>
            </a:r>
            <a:r>
              <a:rPr lang="en-US" sz="2800" b="1" dirty="0" err="1">
                <a:solidFill>
                  <a:schemeClr val="tx1">
                    <a:lumMod val="95000"/>
                    <a:lumOff val="5000"/>
                  </a:schemeClr>
                </a:solidFill>
              </a:rPr>
              <a:t>nến</a:t>
            </a:r>
            <a:r>
              <a:rPr lang="en-US" sz="2800" b="1" dirty="0">
                <a:solidFill>
                  <a:schemeClr val="tx1">
                    <a:lumMod val="95000"/>
                    <a:lumOff val="5000"/>
                  </a:schemeClr>
                </a:solidFill>
              </a:rPr>
              <a:t> </a:t>
            </a:r>
            <a:r>
              <a:rPr lang="en-US" sz="2800" b="1" dirty="0" err="1">
                <a:solidFill>
                  <a:schemeClr val="tx1">
                    <a:lumMod val="95000"/>
                    <a:lumOff val="5000"/>
                  </a:schemeClr>
                </a:solidFill>
              </a:rPr>
              <a:t>ngắn</a:t>
            </a:r>
            <a:r>
              <a:rPr lang="en-US" sz="2800" b="1" dirty="0">
                <a:solidFill>
                  <a:schemeClr val="tx1">
                    <a:lumMod val="95000"/>
                    <a:lumOff val="5000"/>
                  </a:schemeClr>
                </a:solidFill>
              </a:rPr>
              <a:t> </a:t>
            </a:r>
            <a:r>
              <a:rPr lang="en-US" sz="2800" b="1" dirty="0" err="1">
                <a:solidFill>
                  <a:schemeClr val="tx1">
                    <a:lumMod val="95000"/>
                    <a:lumOff val="5000"/>
                  </a:schemeClr>
                </a:solidFill>
              </a:rPr>
              <a:t>dần</a:t>
            </a:r>
            <a:r>
              <a:rPr lang="en-US" sz="2800" b="1" dirty="0">
                <a:solidFill>
                  <a:schemeClr val="tx1">
                    <a:lumMod val="95000"/>
                    <a:lumOff val="5000"/>
                  </a:schemeClr>
                </a:solidFill>
              </a:rPr>
              <a:t>. </a:t>
            </a:r>
            <a:r>
              <a:rPr lang="en-US" sz="2800" b="1" dirty="0" err="1">
                <a:solidFill>
                  <a:schemeClr val="tx1">
                    <a:lumMod val="95000"/>
                    <a:lumOff val="5000"/>
                  </a:schemeClr>
                </a:solidFill>
              </a:rPr>
              <a:t>Vậy</a:t>
            </a:r>
            <a:r>
              <a:rPr lang="en-US" sz="2800" b="1" dirty="0">
                <a:solidFill>
                  <a:schemeClr val="tx1">
                    <a:lumMod val="95000"/>
                    <a:lumOff val="5000"/>
                  </a:schemeClr>
                </a:solidFill>
              </a:rPr>
              <a:t> </a:t>
            </a:r>
            <a:r>
              <a:rPr lang="en-US" sz="2800" b="1" dirty="0" err="1">
                <a:solidFill>
                  <a:schemeClr val="tx1">
                    <a:lumMod val="95000"/>
                    <a:lumOff val="5000"/>
                  </a:schemeClr>
                </a:solidFill>
              </a:rPr>
              <a:t>phần</a:t>
            </a:r>
            <a:r>
              <a:rPr lang="en-US" sz="2800" b="1" dirty="0">
                <a:solidFill>
                  <a:schemeClr val="tx1">
                    <a:lumMod val="95000"/>
                    <a:lumOff val="5000"/>
                  </a:schemeClr>
                </a:solidFill>
              </a:rPr>
              <a:t> </a:t>
            </a:r>
            <a:r>
              <a:rPr lang="en-US" sz="2800" b="1" dirty="0" err="1">
                <a:solidFill>
                  <a:schemeClr val="tx1">
                    <a:lumMod val="95000"/>
                    <a:lumOff val="5000"/>
                  </a:schemeClr>
                </a:solidFill>
              </a:rPr>
              <a:t>nến</a:t>
            </a:r>
            <a:r>
              <a:rPr lang="en-US" sz="2800" b="1" dirty="0">
                <a:solidFill>
                  <a:schemeClr val="tx1">
                    <a:lumMod val="95000"/>
                    <a:lumOff val="5000"/>
                  </a:schemeClr>
                </a:solidFill>
              </a:rPr>
              <a:t> </a:t>
            </a:r>
            <a:r>
              <a:rPr lang="en-US" sz="2800" b="1" dirty="0" err="1">
                <a:solidFill>
                  <a:schemeClr val="tx1">
                    <a:lumMod val="95000"/>
                    <a:lumOff val="5000"/>
                  </a:schemeClr>
                </a:solidFill>
              </a:rPr>
              <a:t>nào</a:t>
            </a:r>
            <a:r>
              <a:rPr lang="en-US" sz="2800" b="1" dirty="0">
                <a:solidFill>
                  <a:schemeClr val="tx1">
                    <a:lumMod val="95000"/>
                    <a:lumOff val="5000"/>
                  </a:schemeClr>
                </a:solidFill>
              </a:rPr>
              <a:t> </a:t>
            </a:r>
            <a:r>
              <a:rPr lang="en-US" sz="2800" b="1" dirty="0" err="1">
                <a:solidFill>
                  <a:schemeClr val="tx1">
                    <a:lumMod val="95000"/>
                    <a:lumOff val="5000"/>
                  </a:schemeClr>
                </a:solidFill>
              </a:rPr>
              <a:t>đã</a:t>
            </a:r>
            <a:r>
              <a:rPr lang="en-US" sz="2800" b="1" dirty="0">
                <a:solidFill>
                  <a:schemeClr val="tx1">
                    <a:lumMod val="95000"/>
                    <a:lumOff val="5000"/>
                  </a:schemeClr>
                </a:solidFill>
              </a:rPr>
              <a:t> </a:t>
            </a:r>
            <a:r>
              <a:rPr lang="en-US" sz="2800" b="1" dirty="0" err="1">
                <a:solidFill>
                  <a:schemeClr val="tx1">
                    <a:lumMod val="95000"/>
                    <a:lumOff val="5000"/>
                  </a:schemeClr>
                </a:solidFill>
              </a:rPr>
              <a:t>bị</a:t>
            </a:r>
            <a:r>
              <a:rPr lang="en-US" sz="2800" b="1" dirty="0">
                <a:solidFill>
                  <a:schemeClr val="tx1">
                    <a:lumMod val="95000"/>
                    <a:lumOff val="5000"/>
                  </a:schemeClr>
                </a:solidFill>
              </a:rPr>
              <a:t> </a:t>
            </a:r>
            <a:r>
              <a:rPr lang="en-US" sz="2800" b="1" dirty="0" err="1">
                <a:solidFill>
                  <a:schemeClr val="tx1">
                    <a:lumMod val="95000"/>
                    <a:lumOff val="5000"/>
                  </a:schemeClr>
                </a:solidFill>
              </a:rPr>
              <a:t>biến</a:t>
            </a:r>
            <a:r>
              <a:rPr lang="en-US" sz="2800" b="1" dirty="0">
                <a:solidFill>
                  <a:schemeClr val="tx1">
                    <a:lumMod val="95000"/>
                    <a:lumOff val="5000"/>
                  </a:schemeClr>
                </a:solidFill>
              </a:rPr>
              <a:t> </a:t>
            </a:r>
            <a:r>
              <a:rPr lang="en-US" sz="2800" b="1" dirty="0" err="1">
                <a:solidFill>
                  <a:schemeClr val="tx1">
                    <a:lumMod val="95000"/>
                    <a:lumOff val="5000"/>
                  </a:schemeClr>
                </a:solidFill>
              </a:rPr>
              <a:t>đổi</a:t>
            </a:r>
            <a:r>
              <a:rPr lang="en-US" sz="2800" b="1" dirty="0">
                <a:solidFill>
                  <a:schemeClr val="tx1">
                    <a:lumMod val="95000"/>
                    <a:lumOff val="5000"/>
                  </a:schemeClr>
                </a:solidFill>
              </a:rPr>
              <a:t> </a:t>
            </a:r>
            <a:r>
              <a:rPr lang="en-US" sz="2800" b="1" dirty="0" err="1">
                <a:solidFill>
                  <a:schemeClr val="tx1">
                    <a:lumMod val="95000"/>
                    <a:lumOff val="5000"/>
                  </a:schemeClr>
                </a:solidFill>
              </a:rPr>
              <a:t>thành</a:t>
            </a:r>
            <a:r>
              <a:rPr lang="en-US" sz="2800" b="1" dirty="0">
                <a:solidFill>
                  <a:schemeClr val="tx1">
                    <a:lumMod val="95000"/>
                    <a:lumOff val="5000"/>
                  </a:schemeClr>
                </a:solidFill>
              </a:rPr>
              <a:t> </a:t>
            </a:r>
            <a:r>
              <a:rPr lang="en-US" sz="2800" b="1" dirty="0" err="1">
                <a:solidFill>
                  <a:schemeClr val="tx1">
                    <a:lumMod val="95000"/>
                    <a:lumOff val="5000"/>
                  </a:schemeClr>
                </a:solidFill>
              </a:rPr>
              <a:t>chất</a:t>
            </a:r>
            <a:r>
              <a:rPr lang="en-US" sz="2800" b="1" dirty="0">
                <a:solidFill>
                  <a:schemeClr val="tx1">
                    <a:lumMod val="95000"/>
                    <a:lumOff val="5000"/>
                  </a:schemeClr>
                </a:solidFill>
              </a:rPr>
              <a:t> </a:t>
            </a:r>
            <a:r>
              <a:rPr lang="en-US" sz="2800" b="1" dirty="0" err="1">
                <a:solidFill>
                  <a:schemeClr val="tx1">
                    <a:lumMod val="95000"/>
                    <a:lumOff val="5000"/>
                  </a:schemeClr>
                </a:solidFill>
              </a:rPr>
              <a:t>mới</a:t>
            </a:r>
            <a:r>
              <a:rPr lang="en-US" sz="2800" b="1" dirty="0">
                <a:solidFill>
                  <a:schemeClr val="tx1">
                    <a:lumMod val="95000"/>
                    <a:lumOff val="5000"/>
                  </a:schemeClr>
                </a:solidFill>
              </a:rPr>
              <a:t>? </a:t>
            </a:r>
          </a:p>
        </p:txBody>
      </p:sp>
    </p:spTree>
    <p:extLst>
      <p:ext uri="{BB962C8B-B14F-4D97-AF65-F5344CB8AC3E}">
        <p14:creationId xmlns:p14="http://schemas.microsoft.com/office/powerpoint/2010/main" val="1228663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TextBox 3" descr="OPL20U25GSXzBJYl68kk8uQGfFKzs7yb1M4KJWUiLk6ZEvGF+qCIPSnY57AbBFCvTW2023.17.86+K4lPs7H94VUqPe2XwIsfPRnrXQE//QTEXxb8/8N4CNc6FpgZahzpTjFhMzSA7T/nHJa11DE8Ng2TP3iAmRczFlmslSuUNOgUeb6yRvs0="/>
          <p:cNvSpPr txBox="1"/>
          <p:nvPr/>
        </p:nvSpPr>
        <p:spPr>
          <a:xfrm>
            <a:off x="914400" y="1452282"/>
            <a:ext cx="3550023" cy="3785652"/>
          </a:xfrm>
          <a:prstGeom prst="rect">
            <a:avLst/>
          </a:prstGeom>
          <a:noFill/>
        </p:spPr>
        <p:txBody>
          <a:bodyPr wrap="square" rtlCol="0">
            <a:spAutoFit/>
          </a:bodyPr>
          <a:lstStyle/>
          <a:p>
            <a:pPr algn="ctr"/>
            <a:r>
              <a:rPr lang="en-US" sz="8000" b="1" i="1" dirty="0" err="1">
                <a:effectLst>
                  <a:glow rad="228600">
                    <a:schemeClr val="accent4">
                      <a:satMod val="175000"/>
                      <a:alpha val="40000"/>
                    </a:schemeClr>
                  </a:glow>
                </a:effectLst>
              </a:rPr>
              <a:t>Hướng</a:t>
            </a:r>
            <a:r>
              <a:rPr lang="en-US" sz="8000" b="1" i="1" dirty="0">
                <a:effectLst>
                  <a:glow rad="228600">
                    <a:schemeClr val="accent4">
                      <a:satMod val="175000"/>
                      <a:alpha val="40000"/>
                    </a:schemeClr>
                  </a:glow>
                </a:effectLst>
              </a:rPr>
              <a:t> </a:t>
            </a:r>
            <a:r>
              <a:rPr lang="en-US" sz="8000" b="1" i="1" dirty="0" err="1">
                <a:effectLst>
                  <a:glow rad="228600">
                    <a:schemeClr val="accent4">
                      <a:satMod val="175000"/>
                      <a:alpha val="40000"/>
                    </a:schemeClr>
                  </a:glow>
                </a:effectLst>
              </a:rPr>
              <a:t>dẫn</a:t>
            </a:r>
            <a:r>
              <a:rPr lang="en-US" sz="8000" b="1" i="1" dirty="0">
                <a:effectLst>
                  <a:glow rad="228600">
                    <a:schemeClr val="accent4">
                      <a:satMod val="175000"/>
                      <a:alpha val="40000"/>
                    </a:schemeClr>
                  </a:glow>
                </a:effectLst>
              </a:rPr>
              <a:t> </a:t>
            </a:r>
            <a:r>
              <a:rPr lang="en-US" sz="8000" b="1" i="1" dirty="0" err="1">
                <a:effectLst>
                  <a:glow rad="228600">
                    <a:schemeClr val="accent4">
                      <a:satMod val="175000"/>
                      <a:alpha val="40000"/>
                    </a:schemeClr>
                  </a:glow>
                </a:effectLst>
              </a:rPr>
              <a:t>về</a:t>
            </a:r>
            <a:r>
              <a:rPr lang="en-US" sz="8000" b="1" i="1" dirty="0">
                <a:effectLst>
                  <a:glow rad="228600">
                    <a:schemeClr val="accent4">
                      <a:satMod val="175000"/>
                      <a:alpha val="40000"/>
                    </a:schemeClr>
                  </a:glow>
                </a:effectLst>
              </a:rPr>
              <a:t> </a:t>
            </a:r>
            <a:r>
              <a:rPr lang="en-US" sz="8000" b="1" i="1" dirty="0" err="1">
                <a:effectLst>
                  <a:glow rad="228600">
                    <a:schemeClr val="accent4">
                      <a:satMod val="175000"/>
                      <a:alpha val="40000"/>
                    </a:schemeClr>
                  </a:glow>
                </a:effectLst>
              </a:rPr>
              <a:t>nhà</a:t>
            </a:r>
            <a:endParaRPr lang="vi-VN" sz="8000" b="1" i="1" dirty="0">
              <a:effectLst>
                <a:glow rad="228600">
                  <a:schemeClr val="accent4">
                    <a:satMod val="175000"/>
                    <a:alpha val="40000"/>
                  </a:schemeClr>
                </a:glow>
              </a:effectLst>
            </a:endParaRPr>
          </a:p>
        </p:txBody>
      </p:sp>
      <p:pic>
        <p:nvPicPr>
          <p:cNvPr id="5" name="Picture 4" descr="OPL20U25GSXzBJYl68kk8uQGfFKzs7yb1M4KJWUiLk6ZEvGF+qCIPSnY57AbBFCvTW2023.17.86+K4lPs7H94VUqPe2XwIsfPRnrXQE//QTEXxb8/8N4CNc6FpgZahzpTjFhMzSA7T/nHJa11DE8Ng2TP3iAmRczFlmslSuUNOgUeb6yRvs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683" y="1381072"/>
            <a:ext cx="707197" cy="707197"/>
          </a:xfrm>
          <a:prstGeom prst="rect">
            <a:avLst/>
          </a:prstGeom>
        </p:spPr>
      </p:pic>
      <p:sp>
        <p:nvSpPr>
          <p:cNvPr id="6" name="TextBox 5" descr="OPL20U25GSXzBJYl68kk8uQGfFKzs7yb1M4KJWUiLk6ZEvGF+qCIPSnY57AbBFCvTW2023.17.86+K4lPs7H94VUqPe2XwIsfPRnrXQE//QTEXxb8/8N4CNc6FpgZahzpTjFhMzSA7T/nHJa11DE8Ng2TP3iAmRczFlmslSuUNOgUeb6yRvs0="/>
          <p:cNvSpPr txBox="1"/>
          <p:nvPr/>
        </p:nvSpPr>
        <p:spPr>
          <a:xfrm>
            <a:off x="6992470" y="1196061"/>
            <a:ext cx="4908177" cy="1077218"/>
          </a:xfrm>
          <a:prstGeom prst="rect">
            <a:avLst/>
          </a:prstGeom>
          <a:noFill/>
        </p:spPr>
        <p:txBody>
          <a:bodyPr wrap="square" rtlCol="0">
            <a:spAutoFit/>
          </a:bodyPr>
          <a:lstStyle/>
          <a:p>
            <a:r>
              <a:rPr lang="en-US" sz="3200" dirty="0" err="1">
                <a:solidFill>
                  <a:schemeClr val="bg1"/>
                </a:solidFill>
              </a:rPr>
              <a:t>Hoàn</a:t>
            </a:r>
            <a:r>
              <a:rPr lang="en-US" sz="3200" dirty="0">
                <a:solidFill>
                  <a:schemeClr val="bg1"/>
                </a:solidFill>
              </a:rPr>
              <a:t> </a:t>
            </a:r>
            <a:r>
              <a:rPr lang="en-US" sz="3200" dirty="0" err="1">
                <a:solidFill>
                  <a:schemeClr val="bg1"/>
                </a:solidFill>
              </a:rPr>
              <a:t>thiện</a:t>
            </a:r>
            <a:r>
              <a:rPr lang="en-US" sz="3200" dirty="0">
                <a:solidFill>
                  <a:schemeClr val="bg1"/>
                </a:solidFill>
              </a:rPr>
              <a:t> </a:t>
            </a:r>
            <a:r>
              <a:rPr lang="en-US" sz="3200" dirty="0" err="1">
                <a:solidFill>
                  <a:schemeClr val="bg1"/>
                </a:solidFill>
              </a:rPr>
              <a:t>nội</a:t>
            </a:r>
            <a:r>
              <a:rPr lang="en-US" sz="3200" dirty="0">
                <a:solidFill>
                  <a:schemeClr val="bg1"/>
                </a:solidFill>
              </a:rPr>
              <a:t> dung </a:t>
            </a:r>
            <a:r>
              <a:rPr lang="en-US" sz="3200" dirty="0" err="1">
                <a:solidFill>
                  <a:schemeClr val="bg1"/>
                </a:solidFill>
              </a:rPr>
              <a:t>bài</a:t>
            </a:r>
            <a:r>
              <a:rPr lang="en-US" sz="3200" dirty="0">
                <a:solidFill>
                  <a:schemeClr val="bg1"/>
                </a:solidFill>
              </a:rPr>
              <a:t> </a:t>
            </a:r>
            <a:r>
              <a:rPr lang="en-US" sz="3200" dirty="0" err="1">
                <a:solidFill>
                  <a:schemeClr val="bg1"/>
                </a:solidFill>
              </a:rPr>
              <a:t>học</a:t>
            </a:r>
            <a:r>
              <a:rPr lang="en-US" sz="3200" dirty="0">
                <a:solidFill>
                  <a:schemeClr val="bg1"/>
                </a:solidFill>
              </a:rPr>
              <a:t> </a:t>
            </a:r>
            <a:r>
              <a:rPr lang="en-US" sz="3200" dirty="0" err="1">
                <a:solidFill>
                  <a:schemeClr val="bg1"/>
                </a:solidFill>
              </a:rPr>
              <a:t>vào</a:t>
            </a:r>
            <a:r>
              <a:rPr lang="en-US" sz="3200" dirty="0">
                <a:solidFill>
                  <a:schemeClr val="bg1"/>
                </a:solidFill>
              </a:rPr>
              <a:t> </a:t>
            </a:r>
            <a:r>
              <a:rPr lang="en-US" sz="3200" dirty="0" err="1">
                <a:solidFill>
                  <a:schemeClr val="bg1"/>
                </a:solidFill>
              </a:rPr>
              <a:t>vở</a:t>
            </a:r>
            <a:r>
              <a:rPr lang="en-US" sz="3200" dirty="0">
                <a:solidFill>
                  <a:schemeClr val="bg1"/>
                </a:solidFill>
              </a:rPr>
              <a:t> </a:t>
            </a:r>
            <a:r>
              <a:rPr lang="en-US" sz="3200" dirty="0" err="1">
                <a:solidFill>
                  <a:schemeClr val="bg1"/>
                </a:solidFill>
              </a:rPr>
              <a:t>ghi</a:t>
            </a:r>
            <a:r>
              <a:rPr lang="en-US" sz="3200" dirty="0">
                <a:solidFill>
                  <a:schemeClr val="bg1"/>
                </a:solidFill>
              </a:rPr>
              <a:t>.</a:t>
            </a:r>
            <a:endParaRPr lang="vi-VN" sz="3200" dirty="0">
              <a:solidFill>
                <a:schemeClr val="bg1"/>
              </a:solidFill>
            </a:endParaRPr>
          </a:p>
        </p:txBody>
      </p:sp>
      <p:pic>
        <p:nvPicPr>
          <p:cNvPr id="7" name="Picture 6" descr="OPL20U25GSXzBJYl68kk8uQGfFKzs7yb1M4KJWUiLk6ZEvGF+qCIPSnY57AbBFCvTW2023.17.86+K4lPs7H94VUqPe2XwIsfPRnrXQE//QTEXxb8/8N4CNc6FpgZahzpTjFhMzSA7T/nHJa11DE8Ng2TP3iAmRczFlmslSuUNOgUeb6yRvs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683" y="3041323"/>
            <a:ext cx="707197" cy="707197"/>
          </a:xfrm>
          <a:prstGeom prst="rect">
            <a:avLst/>
          </a:prstGeom>
        </p:spPr>
      </p:pic>
      <p:sp>
        <p:nvSpPr>
          <p:cNvPr id="8" name="TextBox 7" descr="OPL20U25GSXzBJYl68kk8uQGfFKzs7yb1M4KJWUiLk6ZEvGF+qCIPSnY57AbBFCvTW2023.17.86+K4lPs7H94VUqPe2XwIsfPRnrXQE//QTEXxb8/8N4CNc6FpgZahzpTjFhMzSA7T/nHJa11DE8Ng2TP3iAmRczFlmslSuUNOgUeb6yRvs0="/>
          <p:cNvSpPr txBox="1"/>
          <p:nvPr/>
        </p:nvSpPr>
        <p:spPr>
          <a:xfrm>
            <a:off x="6992469" y="2856312"/>
            <a:ext cx="4908177" cy="1077218"/>
          </a:xfrm>
          <a:prstGeom prst="rect">
            <a:avLst/>
          </a:prstGeom>
          <a:noFill/>
        </p:spPr>
        <p:txBody>
          <a:bodyPr wrap="square" rtlCol="0">
            <a:spAutoFit/>
          </a:bodyPr>
          <a:lstStyle/>
          <a:p>
            <a:r>
              <a:rPr lang="en-US" sz="3200" dirty="0" err="1">
                <a:solidFill>
                  <a:schemeClr val="bg1"/>
                </a:solidFill>
              </a:rPr>
              <a:t>Hoàn</a:t>
            </a:r>
            <a:r>
              <a:rPr lang="en-US" sz="3200" dirty="0">
                <a:solidFill>
                  <a:schemeClr val="bg1"/>
                </a:solidFill>
              </a:rPr>
              <a:t> </a:t>
            </a:r>
            <a:r>
              <a:rPr lang="en-US" sz="3200" dirty="0" err="1">
                <a:solidFill>
                  <a:schemeClr val="bg1"/>
                </a:solidFill>
              </a:rPr>
              <a:t>thiện</a:t>
            </a:r>
            <a:r>
              <a:rPr lang="en-US" sz="3200" dirty="0">
                <a:solidFill>
                  <a:schemeClr val="bg1"/>
                </a:solidFill>
              </a:rPr>
              <a:t> </a:t>
            </a:r>
            <a:r>
              <a:rPr lang="en-US" sz="3200" dirty="0" err="1">
                <a:solidFill>
                  <a:schemeClr val="bg1"/>
                </a:solidFill>
              </a:rPr>
              <a:t>bài</a:t>
            </a:r>
            <a:r>
              <a:rPr lang="en-US" sz="3200" dirty="0">
                <a:solidFill>
                  <a:schemeClr val="bg1"/>
                </a:solidFill>
              </a:rPr>
              <a:t> </a:t>
            </a:r>
            <a:r>
              <a:rPr lang="en-US" sz="3200" dirty="0" err="1">
                <a:solidFill>
                  <a:schemeClr val="bg1"/>
                </a:solidFill>
              </a:rPr>
              <a:t>tập</a:t>
            </a:r>
            <a:r>
              <a:rPr lang="en-US" sz="3200" dirty="0">
                <a:solidFill>
                  <a:schemeClr val="bg1"/>
                </a:solidFill>
              </a:rPr>
              <a:t> 1, 2 </a:t>
            </a:r>
            <a:r>
              <a:rPr lang="en-US" sz="3200" dirty="0" err="1">
                <a:solidFill>
                  <a:schemeClr val="bg1"/>
                </a:solidFill>
              </a:rPr>
              <a:t>trong</a:t>
            </a:r>
            <a:r>
              <a:rPr lang="en-US" sz="3200" dirty="0">
                <a:solidFill>
                  <a:schemeClr val="bg1"/>
                </a:solidFill>
              </a:rPr>
              <a:t> SGK </a:t>
            </a:r>
            <a:r>
              <a:rPr lang="en-US" sz="3200" dirty="0" err="1">
                <a:solidFill>
                  <a:schemeClr val="bg1"/>
                </a:solidFill>
              </a:rPr>
              <a:t>trang</a:t>
            </a:r>
            <a:r>
              <a:rPr lang="en-US" sz="3200" dirty="0">
                <a:solidFill>
                  <a:schemeClr val="bg1"/>
                </a:solidFill>
              </a:rPr>
              <a:t> 14.</a:t>
            </a:r>
            <a:endParaRPr lang="vi-VN" sz="3200" dirty="0">
              <a:solidFill>
                <a:schemeClr val="bg1"/>
              </a:solidFill>
            </a:endParaRPr>
          </a:p>
        </p:txBody>
      </p:sp>
      <p:pic>
        <p:nvPicPr>
          <p:cNvPr id="9" name="Picture 8" descr="OPL20U25GSXzBJYl68kk8uQGfFKzs7yb1M4KJWUiLk6ZEvGF+qCIPSnY57AbBFCvTW2023.17.86+K4lPs7H94VUqPe2XwIsfPRnrXQE//QTEXxb8/8N4CNc6FpgZahzpTjFhMzSA7T/nHJa11DE8Ng2TP3iAmRczFlmslSuUNOgUeb6yRvs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683" y="4701574"/>
            <a:ext cx="707197" cy="707197"/>
          </a:xfrm>
          <a:prstGeom prst="rect">
            <a:avLst/>
          </a:prstGeom>
        </p:spPr>
      </p:pic>
      <p:sp>
        <p:nvSpPr>
          <p:cNvPr id="10" name="TextBox 9" descr="OPL20U25GSXzBJYl68kk8uQGfFKzs7yb1M4KJWUiLk6ZEvGF+qCIPSnY57AbBFCvTW2023.17.86+K4lPs7H94VUqPe2XwIsfPRnrXQE//QTEXxb8/8N4CNc6FpgZahzpTjFhMzSA7T/nHJa11DE8Ng2TP3iAmRczFlmslSuUNOgUeb6yRvs0="/>
          <p:cNvSpPr txBox="1"/>
          <p:nvPr/>
        </p:nvSpPr>
        <p:spPr>
          <a:xfrm>
            <a:off x="6992469" y="4516563"/>
            <a:ext cx="4908177" cy="1077218"/>
          </a:xfrm>
          <a:prstGeom prst="rect">
            <a:avLst/>
          </a:prstGeom>
          <a:noFill/>
        </p:spPr>
        <p:txBody>
          <a:bodyPr wrap="square" rtlCol="0">
            <a:spAutoFit/>
          </a:bodyPr>
          <a:lstStyle/>
          <a:p>
            <a:r>
              <a:rPr lang="en-US" sz="3200" dirty="0" err="1">
                <a:solidFill>
                  <a:schemeClr val="bg1"/>
                </a:solidFill>
              </a:rPr>
              <a:t>Đọc</a:t>
            </a:r>
            <a:r>
              <a:rPr lang="en-US" sz="3200" dirty="0">
                <a:solidFill>
                  <a:schemeClr val="bg1"/>
                </a:solidFill>
              </a:rPr>
              <a:t> </a:t>
            </a:r>
            <a:r>
              <a:rPr lang="en-US" sz="3200" dirty="0" err="1">
                <a:solidFill>
                  <a:schemeClr val="bg1"/>
                </a:solidFill>
              </a:rPr>
              <a:t>trước</a:t>
            </a:r>
            <a:r>
              <a:rPr lang="en-US" sz="3200" dirty="0">
                <a:solidFill>
                  <a:schemeClr val="bg1"/>
                </a:solidFill>
              </a:rPr>
              <a:t> </a:t>
            </a:r>
            <a:r>
              <a:rPr lang="en-US" sz="3200" dirty="0" err="1">
                <a:solidFill>
                  <a:schemeClr val="bg1"/>
                </a:solidFill>
              </a:rPr>
              <a:t>bài</a:t>
            </a:r>
            <a:r>
              <a:rPr lang="en-US" sz="3200" dirty="0">
                <a:solidFill>
                  <a:schemeClr val="bg1"/>
                </a:solidFill>
              </a:rPr>
              <a:t> 2 </a:t>
            </a:r>
            <a:r>
              <a:rPr lang="en-US" sz="3200" dirty="0" err="1">
                <a:solidFill>
                  <a:schemeClr val="bg1"/>
                </a:solidFill>
              </a:rPr>
              <a:t>phân</a:t>
            </a:r>
            <a:r>
              <a:rPr lang="en-US" sz="3200" dirty="0">
                <a:solidFill>
                  <a:schemeClr val="bg1"/>
                </a:solidFill>
              </a:rPr>
              <a:t> II. </a:t>
            </a:r>
            <a:r>
              <a:rPr lang="en-US" sz="3200" i="1" dirty="0" err="1">
                <a:solidFill>
                  <a:schemeClr val="bg1"/>
                </a:solidFill>
              </a:rPr>
              <a:t>Phản</a:t>
            </a:r>
            <a:r>
              <a:rPr lang="en-US" sz="3200" i="1" dirty="0">
                <a:solidFill>
                  <a:schemeClr val="bg1"/>
                </a:solidFill>
              </a:rPr>
              <a:t> </a:t>
            </a:r>
            <a:r>
              <a:rPr lang="en-US" sz="3200" i="1" dirty="0" err="1">
                <a:solidFill>
                  <a:schemeClr val="bg1"/>
                </a:solidFill>
              </a:rPr>
              <a:t>ứng</a:t>
            </a:r>
            <a:r>
              <a:rPr lang="en-US" sz="3200" i="1" dirty="0">
                <a:solidFill>
                  <a:schemeClr val="bg1"/>
                </a:solidFill>
              </a:rPr>
              <a:t> </a:t>
            </a:r>
            <a:r>
              <a:rPr lang="en-US" sz="3200" i="1" dirty="0" err="1">
                <a:solidFill>
                  <a:schemeClr val="bg1"/>
                </a:solidFill>
              </a:rPr>
              <a:t>hóa</a:t>
            </a:r>
            <a:r>
              <a:rPr lang="en-US" sz="3200" i="1" dirty="0">
                <a:solidFill>
                  <a:schemeClr val="bg1"/>
                </a:solidFill>
              </a:rPr>
              <a:t> </a:t>
            </a:r>
            <a:r>
              <a:rPr lang="en-US" sz="3200" i="1" dirty="0" err="1">
                <a:solidFill>
                  <a:schemeClr val="bg1"/>
                </a:solidFill>
              </a:rPr>
              <a:t>học</a:t>
            </a:r>
            <a:r>
              <a:rPr lang="en-US" sz="3200" dirty="0">
                <a:solidFill>
                  <a:schemeClr val="bg1"/>
                </a:solidFill>
              </a:rPr>
              <a:t>.</a:t>
            </a:r>
            <a:endParaRPr lang="vi-VN" sz="3200" dirty="0">
              <a:solidFill>
                <a:schemeClr val="bg1"/>
              </a:solidFill>
            </a:endParaRPr>
          </a:p>
        </p:txBody>
      </p:sp>
    </p:spTree>
    <p:extLst>
      <p:ext uri="{BB962C8B-B14F-4D97-AF65-F5344CB8AC3E}">
        <p14:creationId xmlns:p14="http://schemas.microsoft.com/office/powerpoint/2010/main" val="634807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L20U25GSXzBJYl68kk8uQGfFKzs7yb1M4KJWUiLk6ZEvGF+qCIPSnY57AbBFCvTW2023.17.86+K4lPs7H94VUqPe2XwIsfPRnrXQE//QTEXxb8/8N4CNc6FpgZahzpTjFhMzSA7T/nHJa11DE8Ng2TP3iAmRczFlmslSuUNOgUeb6yRvs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300139"/>
            <a:ext cx="1385741" cy="1385741"/>
          </a:xfrm>
          <a:prstGeom prst="rect">
            <a:avLst/>
          </a:prstGeom>
        </p:spPr>
      </p:pic>
      <p:sp>
        <p:nvSpPr>
          <p:cNvPr id="5" name="TextBox 4" descr="OPL20U25GSXzBJYl68kk8uQGfFKzs7yb1M4KJWUiLk6ZEvGF+qCIPSnY57AbBFCvTW2023.17.86+K4lPs7H94VUqPe2XwIsfPRnrXQE//QTEXxb8/8N4CNc6FpgZahzpTjFhMzSA7T/nHJa11DE8Ng2TP3iAmRczFlmslSuUNOgUeb6yRvs0="/>
          <p:cNvSpPr txBox="1"/>
          <p:nvPr/>
        </p:nvSpPr>
        <p:spPr>
          <a:xfrm>
            <a:off x="150829" y="2480737"/>
            <a:ext cx="12156995" cy="1938992"/>
          </a:xfrm>
          <a:prstGeom prst="rect">
            <a:avLst/>
          </a:prstGeom>
          <a:noFill/>
        </p:spPr>
        <p:txBody>
          <a:bodyPr wrap="square" rtlCol="0">
            <a:spAutoFit/>
          </a:bodyPr>
          <a:lstStyle/>
          <a:p>
            <a:pPr algn="ctr"/>
            <a:r>
              <a:rPr lang="en-US" sz="6000" dirty="0">
                <a:effectLst>
                  <a:glow rad="139700">
                    <a:schemeClr val="accent2">
                      <a:satMod val="175000"/>
                      <a:alpha val="40000"/>
                    </a:schemeClr>
                  </a:glow>
                </a:effectLst>
              </a:rPr>
              <a:t>I. </a:t>
            </a:r>
            <a:r>
              <a:rPr lang="en-US" sz="6000" i="1" dirty="0" err="1">
                <a:effectLst>
                  <a:glow rad="101600">
                    <a:schemeClr val="accent2">
                      <a:satMod val="175000"/>
                      <a:alpha val="40000"/>
                    </a:schemeClr>
                  </a:glow>
                </a:effectLst>
              </a:rPr>
              <a:t>Biến</a:t>
            </a:r>
            <a:r>
              <a:rPr lang="en-US" sz="6000" i="1" dirty="0">
                <a:effectLst>
                  <a:glow rad="101600">
                    <a:schemeClr val="accent2">
                      <a:satMod val="175000"/>
                      <a:alpha val="40000"/>
                    </a:schemeClr>
                  </a:glow>
                </a:effectLst>
              </a:rPr>
              <a:t> </a:t>
            </a:r>
            <a:r>
              <a:rPr lang="en-US" sz="6000" i="1" dirty="0" err="1">
                <a:effectLst>
                  <a:glow rad="101600">
                    <a:schemeClr val="accent2">
                      <a:satMod val="175000"/>
                      <a:alpha val="40000"/>
                    </a:schemeClr>
                  </a:glow>
                </a:effectLst>
              </a:rPr>
              <a:t>đổi</a:t>
            </a:r>
            <a:r>
              <a:rPr lang="en-US" sz="6000" i="1" dirty="0">
                <a:effectLst>
                  <a:glow rad="101600">
                    <a:schemeClr val="accent2">
                      <a:satMod val="175000"/>
                      <a:alpha val="40000"/>
                    </a:schemeClr>
                  </a:glow>
                </a:effectLst>
              </a:rPr>
              <a:t> </a:t>
            </a:r>
            <a:r>
              <a:rPr lang="en-US" sz="6000" i="1" dirty="0" err="1">
                <a:effectLst>
                  <a:glow rad="101600">
                    <a:schemeClr val="accent2">
                      <a:satMod val="175000"/>
                      <a:alpha val="40000"/>
                    </a:schemeClr>
                  </a:glow>
                </a:effectLst>
              </a:rPr>
              <a:t>vật</a:t>
            </a:r>
            <a:r>
              <a:rPr lang="en-US" sz="6000" i="1" dirty="0">
                <a:effectLst>
                  <a:glow rad="101600">
                    <a:schemeClr val="accent2">
                      <a:satMod val="175000"/>
                      <a:alpha val="40000"/>
                    </a:schemeClr>
                  </a:glow>
                </a:effectLst>
              </a:rPr>
              <a:t> </a:t>
            </a:r>
            <a:r>
              <a:rPr lang="en-US" sz="6000" i="1" dirty="0" err="1">
                <a:effectLst>
                  <a:glow rad="101600">
                    <a:schemeClr val="accent2">
                      <a:satMod val="175000"/>
                      <a:alpha val="40000"/>
                    </a:schemeClr>
                  </a:glow>
                </a:effectLst>
              </a:rPr>
              <a:t>lí</a:t>
            </a:r>
            <a:r>
              <a:rPr lang="en-US" sz="6000" i="1" dirty="0">
                <a:effectLst>
                  <a:glow rad="101600">
                    <a:schemeClr val="accent2">
                      <a:satMod val="175000"/>
                      <a:alpha val="40000"/>
                    </a:schemeClr>
                  </a:glow>
                </a:effectLst>
              </a:rPr>
              <a:t> </a:t>
            </a:r>
            <a:r>
              <a:rPr lang="en-US" sz="6000" i="1" dirty="0" err="1">
                <a:effectLst>
                  <a:glow rad="101600">
                    <a:schemeClr val="accent2">
                      <a:satMod val="175000"/>
                      <a:alpha val="40000"/>
                    </a:schemeClr>
                  </a:glow>
                </a:effectLst>
              </a:rPr>
              <a:t>và</a:t>
            </a:r>
            <a:r>
              <a:rPr lang="en-US" sz="6000" i="1" dirty="0">
                <a:effectLst>
                  <a:glow rad="101600">
                    <a:schemeClr val="accent2">
                      <a:satMod val="175000"/>
                      <a:alpha val="40000"/>
                    </a:schemeClr>
                  </a:glow>
                </a:effectLst>
              </a:rPr>
              <a:t> </a:t>
            </a:r>
            <a:r>
              <a:rPr lang="en-US" sz="6000" i="1" dirty="0" err="1">
                <a:effectLst>
                  <a:glow rad="101600">
                    <a:schemeClr val="accent2">
                      <a:satMod val="175000"/>
                      <a:alpha val="40000"/>
                    </a:schemeClr>
                  </a:glow>
                </a:effectLst>
              </a:rPr>
              <a:t>biến</a:t>
            </a:r>
            <a:r>
              <a:rPr lang="en-US" sz="6000" i="1" dirty="0">
                <a:effectLst>
                  <a:glow rad="101600">
                    <a:schemeClr val="accent2">
                      <a:satMod val="175000"/>
                      <a:alpha val="40000"/>
                    </a:schemeClr>
                  </a:glow>
                </a:effectLst>
              </a:rPr>
              <a:t> </a:t>
            </a:r>
            <a:r>
              <a:rPr lang="en-US" sz="6000" i="1" dirty="0" err="1">
                <a:effectLst>
                  <a:glow rad="101600">
                    <a:schemeClr val="accent2">
                      <a:satMod val="175000"/>
                      <a:alpha val="40000"/>
                    </a:schemeClr>
                  </a:glow>
                </a:effectLst>
              </a:rPr>
              <a:t>đổi</a:t>
            </a:r>
            <a:r>
              <a:rPr lang="en-US" sz="6000" i="1" dirty="0">
                <a:effectLst>
                  <a:glow rad="101600">
                    <a:schemeClr val="accent2">
                      <a:satMod val="175000"/>
                      <a:alpha val="40000"/>
                    </a:schemeClr>
                  </a:glow>
                </a:effectLst>
              </a:rPr>
              <a:t> </a:t>
            </a:r>
            <a:r>
              <a:rPr lang="en-US" sz="6000" i="1" dirty="0" err="1">
                <a:effectLst>
                  <a:glow rad="101600">
                    <a:schemeClr val="accent2">
                      <a:satMod val="175000"/>
                      <a:alpha val="40000"/>
                    </a:schemeClr>
                  </a:glow>
                </a:effectLst>
              </a:rPr>
              <a:t>hóa</a:t>
            </a:r>
            <a:r>
              <a:rPr lang="en-US" sz="6000" i="1" dirty="0">
                <a:effectLst>
                  <a:glow rad="101600">
                    <a:schemeClr val="accent2">
                      <a:satMod val="175000"/>
                      <a:alpha val="40000"/>
                    </a:schemeClr>
                  </a:glow>
                </a:effectLst>
              </a:rPr>
              <a:t> </a:t>
            </a:r>
            <a:r>
              <a:rPr lang="en-US" sz="6000" i="1" dirty="0" err="1">
                <a:effectLst>
                  <a:glow rad="101600">
                    <a:schemeClr val="accent2">
                      <a:satMod val="175000"/>
                      <a:alpha val="40000"/>
                    </a:schemeClr>
                  </a:glow>
                </a:effectLst>
              </a:rPr>
              <a:t>học</a:t>
            </a:r>
            <a:endParaRPr lang="vi-VN" sz="6000" i="1" dirty="0">
              <a:effectLst>
                <a:glow rad="101600">
                  <a:schemeClr val="accent2">
                    <a:satMod val="175000"/>
                    <a:alpha val="40000"/>
                  </a:schemeClr>
                </a:glow>
              </a:effectLst>
            </a:endParaRPr>
          </a:p>
          <a:p>
            <a:pPr algn="ctr"/>
            <a:endParaRPr lang="vi-VN" sz="6000" dirty="0">
              <a:effectLst>
                <a:glow rad="139700">
                  <a:schemeClr val="accent2">
                    <a:satMod val="175000"/>
                    <a:alpha val="40000"/>
                  </a:schemeClr>
                </a:glow>
              </a:effectLst>
            </a:endParaRPr>
          </a:p>
        </p:txBody>
      </p:sp>
      <p:sp>
        <p:nvSpPr>
          <p:cNvPr id="6" name="TextBox 5" descr="OPL20U25GSXzBJYl68kk8uQGfFKzs7yb1M4KJWUiLk6ZEvGF+qCIPSnY57AbBFCvTW2023.17.86+K4lPs7H94VUqPe2XwIsfPRnrXQE//QTEXxb8/8N4CNc6FpgZahzpTjFhMzSA7T/nHJa11DE8Ng2TP3iAmRczFlmslSuUNOgUeb6yRvs0="/>
          <p:cNvSpPr txBox="1"/>
          <p:nvPr/>
        </p:nvSpPr>
        <p:spPr>
          <a:xfrm>
            <a:off x="1309254" y="3948545"/>
            <a:ext cx="8776578" cy="1015663"/>
          </a:xfrm>
          <a:prstGeom prst="rect">
            <a:avLst/>
          </a:prstGeom>
          <a:noFill/>
        </p:spPr>
        <p:txBody>
          <a:bodyPr wrap="square" rtlCol="0">
            <a:spAutoFit/>
          </a:bodyPr>
          <a:lstStyle/>
          <a:p>
            <a:pPr algn="ctr"/>
            <a:r>
              <a:rPr lang="en-US" sz="6000" i="1" dirty="0">
                <a:effectLst>
                  <a:glow rad="101600">
                    <a:schemeClr val="accent2">
                      <a:satMod val="175000"/>
                      <a:alpha val="40000"/>
                    </a:schemeClr>
                  </a:glow>
                </a:effectLst>
              </a:rPr>
              <a:t>1. </a:t>
            </a:r>
            <a:r>
              <a:rPr lang="en-US" sz="6000" i="1" dirty="0" err="1">
                <a:effectLst>
                  <a:glow rad="101600">
                    <a:schemeClr val="accent2">
                      <a:satMod val="175000"/>
                      <a:alpha val="40000"/>
                    </a:schemeClr>
                  </a:glow>
                </a:effectLst>
              </a:rPr>
              <a:t>Biến</a:t>
            </a:r>
            <a:r>
              <a:rPr lang="en-US" sz="6000" i="1" dirty="0">
                <a:effectLst>
                  <a:glow rad="101600">
                    <a:schemeClr val="accent2">
                      <a:satMod val="175000"/>
                      <a:alpha val="40000"/>
                    </a:schemeClr>
                  </a:glow>
                </a:effectLst>
              </a:rPr>
              <a:t> </a:t>
            </a:r>
            <a:r>
              <a:rPr lang="en-US" sz="6000" i="1" dirty="0" err="1">
                <a:effectLst>
                  <a:glow rad="101600">
                    <a:schemeClr val="accent2">
                      <a:satMod val="175000"/>
                      <a:alpha val="40000"/>
                    </a:schemeClr>
                  </a:glow>
                </a:effectLst>
              </a:rPr>
              <a:t>đổi</a:t>
            </a:r>
            <a:r>
              <a:rPr lang="en-US" sz="6000" i="1" dirty="0">
                <a:effectLst>
                  <a:glow rad="101600">
                    <a:schemeClr val="accent2">
                      <a:satMod val="175000"/>
                      <a:alpha val="40000"/>
                    </a:schemeClr>
                  </a:glow>
                </a:effectLst>
              </a:rPr>
              <a:t> </a:t>
            </a:r>
            <a:r>
              <a:rPr lang="en-US" sz="6000" i="1" dirty="0" err="1">
                <a:effectLst>
                  <a:glow rad="101600">
                    <a:schemeClr val="accent2">
                      <a:satMod val="175000"/>
                      <a:alpha val="40000"/>
                    </a:schemeClr>
                  </a:glow>
                </a:effectLst>
              </a:rPr>
              <a:t>vật</a:t>
            </a:r>
            <a:r>
              <a:rPr lang="en-US" sz="6000" i="1" dirty="0">
                <a:effectLst>
                  <a:glow rad="101600">
                    <a:schemeClr val="accent2">
                      <a:satMod val="175000"/>
                      <a:alpha val="40000"/>
                    </a:schemeClr>
                  </a:glow>
                </a:effectLst>
              </a:rPr>
              <a:t> </a:t>
            </a:r>
            <a:r>
              <a:rPr lang="en-US" sz="6000" i="1" dirty="0" err="1">
                <a:effectLst>
                  <a:glow rad="101600">
                    <a:schemeClr val="accent2">
                      <a:satMod val="175000"/>
                      <a:alpha val="40000"/>
                    </a:schemeClr>
                  </a:glow>
                </a:effectLst>
              </a:rPr>
              <a:t>lí</a:t>
            </a:r>
            <a:endParaRPr lang="vi-VN" sz="6000" i="1" dirty="0">
              <a:effectLst>
                <a:glow rad="101600">
                  <a:schemeClr val="accent2">
                    <a:satMod val="175000"/>
                    <a:alpha val="40000"/>
                  </a:schemeClr>
                </a:glow>
              </a:effectLst>
            </a:endParaRPr>
          </a:p>
        </p:txBody>
      </p:sp>
    </p:spTree>
    <p:extLst>
      <p:ext uri="{BB962C8B-B14F-4D97-AF65-F5344CB8AC3E}">
        <p14:creationId xmlns:p14="http://schemas.microsoft.com/office/powerpoint/2010/main" val="1449377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OPL20U25GSXzBJYl68kk8uQGfFKzs7yb1M4KJWUiLk6ZEvGF+qCIPSnY57AbBFCvTW2023.17.86+K4lPs7H94VUqPe2XwIsfPRnrXQE//QTEXxb8/8N4CNc6FpgZahzpTjFhMzSA7T/nHJa11DE8Ng2TP3iAmRczFlmslSuUNOgUeb6yRvs0="/>
          <p:cNvPicPr>
            <a:picLocks noChangeAspect="1" noChangeArrowheads="1"/>
          </p:cNvPicPr>
          <p:nvPr/>
        </p:nvPicPr>
        <p:blipFill>
          <a:blip r:embed="rId2"/>
          <a:srcRect/>
          <a:stretch>
            <a:fillRect/>
          </a:stretch>
        </p:blipFill>
        <p:spPr bwMode="auto">
          <a:xfrm>
            <a:off x="1399032" y="768095"/>
            <a:ext cx="8339328" cy="4038087"/>
          </a:xfrm>
          <a:prstGeom prst="rect">
            <a:avLst/>
          </a:prstGeom>
          <a:noFill/>
          <a:ln w="9525">
            <a:noFill/>
            <a:miter lim="800000"/>
            <a:headEnd/>
            <a:tailEnd/>
          </a:ln>
        </p:spPr>
      </p:pic>
      <p:sp>
        <p:nvSpPr>
          <p:cNvPr id="5" name="TextBox 4" descr="OPL20U25GSXzBJYl68kk8uQGfFKzs7yb1M4KJWUiLk6ZEvGF+qCIPSnY57AbBFCvTW2023.17.86+K4lPs7H94VUqPe2XwIsfPRnrXQE//QTEXxb8/8N4CNc6FpgZahzpTjFhMzSA7T/nHJa11DE8Ng2TP3iAmRczFlmslSuUNOgUeb6yRvs0="/>
          <p:cNvSpPr txBox="1"/>
          <p:nvPr/>
        </p:nvSpPr>
        <p:spPr>
          <a:xfrm>
            <a:off x="1207008" y="5239512"/>
            <a:ext cx="10268712" cy="1077218"/>
          </a:xfrm>
          <a:prstGeom prst="rect">
            <a:avLst/>
          </a:prstGeom>
          <a:noFill/>
        </p:spPr>
        <p:txBody>
          <a:bodyPr wrap="square" rtlCol="0">
            <a:spAutoFit/>
          </a:bodyPr>
          <a:lstStyle/>
          <a:p>
            <a:r>
              <a:rPr lang="en-US" sz="3200" dirty="0" err="1">
                <a:solidFill>
                  <a:schemeClr val="tx1">
                    <a:lumMod val="95000"/>
                    <a:lumOff val="5000"/>
                  </a:schemeClr>
                </a:solidFill>
              </a:rPr>
              <a:t>Nghiên</a:t>
            </a:r>
            <a:r>
              <a:rPr lang="en-US" sz="3200" dirty="0">
                <a:solidFill>
                  <a:schemeClr val="tx1">
                    <a:lumMod val="95000"/>
                    <a:lumOff val="5000"/>
                  </a:schemeClr>
                </a:solidFill>
              </a:rPr>
              <a:t> </a:t>
            </a:r>
            <a:r>
              <a:rPr lang="en-US" sz="3200" dirty="0" err="1">
                <a:solidFill>
                  <a:schemeClr val="tx1">
                    <a:lumMod val="95000"/>
                    <a:lumOff val="5000"/>
                  </a:schemeClr>
                </a:solidFill>
              </a:rPr>
              <a:t>cứu</a:t>
            </a:r>
            <a:r>
              <a:rPr lang="en-US" sz="3200" dirty="0">
                <a:solidFill>
                  <a:schemeClr val="tx1">
                    <a:lumMod val="95000"/>
                    <a:lumOff val="5000"/>
                  </a:schemeClr>
                </a:solidFill>
              </a:rPr>
              <a:t> </a:t>
            </a:r>
            <a:r>
              <a:rPr lang="en-US" sz="3200" dirty="0" err="1">
                <a:solidFill>
                  <a:schemeClr val="tx1">
                    <a:lumMod val="95000"/>
                    <a:lumOff val="5000"/>
                  </a:schemeClr>
                </a:solidFill>
              </a:rPr>
              <a:t>thí</a:t>
            </a:r>
            <a:r>
              <a:rPr lang="en-US" sz="3200" dirty="0">
                <a:solidFill>
                  <a:schemeClr val="tx1">
                    <a:lumMod val="95000"/>
                    <a:lumOff val="5000"/>
                  </a:schemeClr>
                </a:solidFill>
              </a:rPr>
              <a:t> </a:t>
            </a:r>
            <a:r>
              <a:rPr lang="en-US" sz="3200" dirty="0" err="1">
                <a:solidFill>
                  <a:schemeClr val="tx1">
                    <a:lumMod val="95000"/>
                    <a:lumOff val="5000"/>
                  </a:schemeClr>
                </a:solidFill>
              </a:rPr>
              <a:t>nghiệm</a:t>
            </a:r>
            <a:r>
              <a:rPr lang="en-US" sz="3200" dirty="0">
                <a:solidFill>
                  <a:schemeClr val="tx1">
                    <a:lumMod val="95000"/>
                    <a:lumOff val="5000"/>
                  </a:schemeClr>
                </a:solidFill>
              </a:rPr>
              <a:t> SGK </a:t>
            </a:r>
            <a:r>
              <a:rPr lang="en-US" sz="3200" dirty="0" err="1">
                <a:solidFill>
                  <a:schemeClr val="tx1">
                    <a:lumMod val="95000"/>
                    <a:lumOff val="5000"/>
                  </a:schemeClr>
                </a:solidFill>
              </a:rPr>
              <a:t>kết</a:t>
            </a:r>
            <a:r>
              <a:rPr lang="en-US" sz="3200" dirty="0">
                <a:solidFill>
                  <a:schemeClr val="tx1">
                    <a:lumMod val="95000"/>
                    <a:lumOff val="5000"/>
                  </a:schemeClr>
                </a:solidFill>
              </a:rPr>
              <a:t> </a:t>
            </a:r>
            <a:r>
              <a:rPr lang="en-US" sz="3200" dirty="0" err="1">
                <a:solidFill>
                  <a:schemeClr val="tx1">
                    <a:lumMod val="95000"/>
                    <a:lumOff val="5000"/>
                  </a:schemeClr>
                </a:solidFill>
              </a:rPr>
              <a:t>hợp</a:t>
            </a:r>
            <a:r>
              <a:rPr lang="en-US" sz="3200" dirty="0">
                <a:solidFill>
                  <a:schemeClr val="tx1">
                    <a:lumMod val="95000"/>
                    <a:lumOff val="5000"/>
                  </a:schemeClr>
                </a:solidFill>
              </a:rPr>
              <a:t> </a:t>
            </a:r>
            <a:r>
              <a:rPr lang="en-US" sz="3200" dirty="0" err="1">
                <a:solidFill>
                  <a:schemeClr val="tx1">
                    <a:lumMod val="95000"/>
                    <a:lumOff val="5000"/>
                  </a:schemeClr>
                </a:solidFill>
              </a:rPr>
              <a:t>hình</a:t>
            </a:r>
            <a:r>
              <a:rPr lang="en-US" sz="3200" dirty="0">
                <a:solidFill>
                  <a:schemeClr val="tx1">
                    <a:lumMod val="95000"/>
                    <a:lumOff val="5000"/>
                  </a:schemeClr>
                </a:solidFill>
              </a:rPr>
              <a:t> </a:t>
            </a:r>
            <a:r>
              <a:rPr lang="en-US" sz="3200" dirty="0" err="1">
                <a:solidFill>
                  <a:schemeClr val="tx1">
                    <a:lumMod val="95000"/>
                    <a:lumOff val="5000"/>
                  </a:schemeClr>
                </a:solidFill>
              </a:rPr>
              <a:t>vẽ</a:t>
            </a:r>
            <a:r>
              <a:rPr lang="en-US" sz="3200" dirty="0">
                <a:solidFill>
                  <a:schemeClr val="tx1">
                    <a:lumMod val="95000"/>
                    <a:lumOff val="5000"/>
                  </a:schemeClr>
                </a:solidFill>
              </a:rPr>
              <a:t> 2.1.</a:t>
            </a:r>
          </a:p>
          <a:p>
            <a:r>
              <a:rPr lang="en-US" sz="3200" dirty="0" err="1">
                <a:solidFill>
                  <a:schemeClr val="tx1">
                    <a:lumMod val="95000"/>
                    <a:lumOff val="5000"/>
                  </a:schemeClr>
                </a:solidFill>
              </a:rPr>
              <a:t>Khi</a:t>
            </a:r>
            <a:r>
              <a:rPr lang="en-US" sz="3200" dirty="0">
                <a:solidFill>
                  <a:schemeClr val="tx1">
                    <a:lumMod val="95000"/>
                    <a:lumOff val="5000"/>
                  </a:schemeClr>
                </a:solidFill>
              </a:rPr>
              <a:t> </a:t>
            </a:r>
            <a:r>
              <a:rPr lang="en-US" sz="3200" dirty="0" err="1">
                <a:solidFill>
                  <a:schemeClr val="tx1">
                    <a:lumMod val="95000"/>
                    <a:lumOff val="5000"/>
                  </a:schemeClr>
                </a:solidFill>
              </a:rPr>
              <a:t>tiến</a:t>
            </a:r>
            <a:r>
              <a:rPr lang="en-US" sz="3200" dirty="0">
                <a:solidFill>
                  <a:schemeClr val="tx1">
                    <a:lumMod val="95000"/>
                    <a:lumOff val="5000"/>
                  </a:schemeClr>
                </a:solidFill>
              </a:rPr>
              <a:t> </a:t>
            </a:r>
            <a:r>
              <a:rPr lang="en-US" sz="3200" dirty="0" err="1">
                <a:solidFill>
                  <a:schemeClr val="tx1">
                    <a:lumMod val="95000"/>
                    <a:lumOff val="5000"/>
                  </a:schemeClr>
                </a:solidFill>
              </a:rPr>
              <a:t>hành</a:t>
            </a:r>
            <a:r>
              <a:rPr lang="en-US" sz="3200" dirty="0">
                <a:solidFill>
                  <a:schemeClr val="tx1">
                    <a:lumMod val="95000"/>
                    <a:lumOff val="5000"/>
                  </a:schemeClr>
                </a:solidFill>
              </a:rPr>
              <a:t> </a:t>
            </a:r>
            <a:r>
              <a:rPr lang="en-US" sz="3200" dirty="0" err="1">
                <a:solidFill>
                  <a:schemeClr val="tx1">
                    <a:lumMod val="95000"/>
                    <a:lumOff val="5000"/>
                  </a:schemeClr>
                </a:solidFill>
              </a:rPr>
              <a:t>thí</a:t>
            </a:r>
            <a:r>
              <a:rPr lang="en-US" sz="3200" dirty="0">
                <a:solidFill>
                  <a:schemeClr val="tx1">
                    <a:lumMod val="95000"/>
                    <a:lumOff val="5000"/>
                  </a:schemeClr>
                </a:solidFill>
              </a:rPr>
              <a:t> </a:t>
            </a:r>
            <a:r>
              <a:rPr lang="en-US" sz="3200" dirty="0" err="1">
                <a:solidFill>
                  <a:schemeClr val="tx1">
                    <a:lumMod val="95000"/>
                    <a:lumOff val="5000"/>
                  </a:schemeClr>
                </a:solidFill>
              </a:rPr>
              <a:t>nghiệm</a:t>
            </a:r>
            <a:r>
              <a:rPr lang="en-US" sz="3200" dirty="0">
                <a:solidFill>
                  <a:schemeClr val="tx1">
                    <a:lumMod val="95000"/>
                    <a:lumOff val="5000"/>
                  </a:schemeClr>
                </a:solidFill>
              </a:rPr>
              <a:t> 1 </a:t>
            </a:r>
            <a:r>
              <a:rPr lang="en-US" sz="3200" dirty="0" err="1">
                <a:solidFill>
                  <a:schemeClr val="tx1">
                    <a:lumMod val="95000"/>
                    <a:lumOff val="5000"/>
                  </a:schemeClr>
                </a:solidFill>
              </a:rPr>
              <a:t>cần</a:t>
            </a:r>
            <a:r>
              <a:rPr lang="en-US" sz="3200" dirty="0">
                <a:solidFill>
                  <a:schemeClr val="tx1">
                    <a:lumMod val="95000"/>
                    <a:lumOff val="5000"/>
                  </a:schemeClr>
                </a:solidFill>
              </a:rPr>
              <a:t> </a:t>
            </a:r>
            <a:r>
              <a:rPr lang="en-US" sz="3200" dirty="0" err="1">
                <a:solidFill>
                  <a:schemeClr val="tx1">
                    <a:lumMod val="95000"/>
                    <a:lumOff val="5000"/>
                  </a:schemeClr>
                </a:solidFill>
              </a:rPr>
              <a:t>dụng</a:t>
            </a:r>
            <a:r>
              <a:rPr lang="en-US" sz="3200" dirty="0">
                <a:solidFill>
                  <a:schemeClr val="tx1">
                    <a:lumMod val="95000"/>
                    <a:lumOff val="5000"/>
                  </a:schemeClr>
                </a:solidFill>
              </a:rPr>
              <a:t> </a:t>
            </a:r>
            <a:r>
              <a:rPr lang="en-US" sz="3200" dirty="0" err="1">
                <a:solidFill>
                  <a:schemeClr val="tx1">
                    <a:lumMod val="95000"/>
                    <a:lumOff val="5000"/>
                  </a:schemeClr>
                </a:solidFill>
              </a:rPr>
              <a:t>cụ</a:t>
            </a:r>
            <a:r>
              <a:rPr lang="en-US" sz="3200" dirty="0">
                <a:solidFill>
                  <a:schemeClr val="tx1">
                    <a:lumMod val="95000"/>
                    <a:lumOff val="5000"/>
                  </a:schemeClr>
                </a:solidFill>
              </a:rPr>
              <a:t> </a:t>
            </a:r>
            <a:r>
              <a:rPr lang="en-US" sz="3200" dirty="0" err="1">
                <a:solidFill>
                  <a:schemeClr val="tx1">
                    <a:lumMod val="95000"/>
                    <a:lumOff val="5000"/>
                  </a:schemeClr>
                </a:solidFill>
              </a:rPr>
              <a:t>và</a:t>
            </a:r>
            <a:r>
              <a:rPr lang="en-US" sz="3200" dirty="0">
                <a:solidFill>
                  <a:schemeClr val="tx1">
                    <a:lumMod val="95000"/>
                    <a:lumOff val="5000"/>
                  </a:schemeClr>
                </a:solidFill>
              </a:rPr>
              <a:t> </a:t>
            </a:r>
            <a:r>
              <a:rPr lang="en-US" sz="3200" dirty="0" err="1">
                <a:solidFill>
                  <a:schemeClr val="tx1">
                    <a:lumMod val="95000"/>
                    <a:lumOff val="5000"/>
                  </a:schemeClr>
                </a:solidFill>
              </a:rPr>
              <a:t>hóa</a:t>
            </a:r>
            <a:r>
              <a:rPr lang="en-US" sz="3200" dirty="0">
                <a:solidFill>
                  <a:schemeClr val="tx1">
                    <a:lumMod val="95000"/>
                    <a:lumOff val="5000"/>
                  </a:schemeClr>
                </a:solidFill>
              </a:rPr>
              <a:t> </a:t>
            </a:r>
            <a:r>
              <a:rPr lang="en-US" sz="3200" dirty="0" err="1">
                <a:solidFill>
                  <a:schemeClr val="tx1">
                    <a:lumMod val="95000"/>
                    <a:lumOff val="5000"/>
                  </a:schemeClr>
                </a:solidFill>
              </a:rPr>
              <a:t>chất</a:t>
            </a:r>
            <a:r>
              <a:rPr lang="en-US" sz="3200" dirty="0">
                <a:solidFill>
                  <a:schemeClr val="tx1">
                    <a:lumMod val="95000"/>
                    <a:lumOff val="5000"/>
                  </a:schemeClr>
                </a:solidFill>
              </a:rPr>
              <a:t> </a:t>
            </a:r>
            <a:r>
              <a:rPr lang="en-US" sz="3200" dirty="0" err="1">
                <a:solidFill>
                  <a:schemeClr val="tx1">
                    <a:lumMod val="95000"/>
                    <a:lumOff val="5000"/>
                  </a:schemeClr>
                </a:solidFill>
              </a:rPr>
              <a:t>nào</a:t>
            </a:r>
            <a:r>
              <a:rPr lang="en-US" sz="3200" dirty="0">
                <a:solidFill>
                  <a:schemeClr val="tx1">
                    <a:lumMod val="95000"/>
                    <a:lumOff val="5000"/>
                  </a:schemeClr>
                </a:solidFil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OPL20U25GSXzBJYl68kk8uQGfFKzs7yb1M4KJWUiLk6ZEvGF+qCIPSnY57AbBFCvTW2023.17.86+K4lPs7H94VUqPe2XwIsfPRnrXQE//QTEXxb8/8N4CNc6FpgZahzpTjFhMzSA7T/nHJa11DE8Ng2TP3iAmRczFlmslSuUNOgUeb6yRvs0="/>
          <p:cNvSpPr txBox="1"/>
          <p:nvPr/>
        </p:nvSpPr>
        <p:spPr>
          <a:xfrm>
            <a:off x="1024127" y="771082"/>
            <a:ext cx="10599121" cy="1569660"/>
          </a:xfrm>
          <a:prstGeom prst="rect">
            <a:avLst/>
          </a:prstGeom>
          <a:noFill/>
        </p:spPr>
        <p:txBody>
          <a:bodyPr wrap="square" rtlCol="0">
            <a:spAutoFit/>
          </a:bodyPr>
          <a:lstStyle/>
          <a:p>
            <a:pPr lvl="0" algn="ctr" fontAlgn="base">
              <a:spcBef>
                <a:spcPct val="0"/>
              </a:spcBef>
              <a:spcAft>
                <a:spcPct val="0"/>
              </a:spcAft>
            </a:pPr>
            <a:r>
              <a:rPr lang="en-US" sz="3200" b="1" dirty="0" err="1">
                <a:solidFill>
                  <a:srgbClr val="000000"/>
                </a:solidFill>
                <a:ea typeface="Times New Roman" pitchFamily="18" charset="0"/>
                <a:cs typeface="Arial" pitchFamily="34" charset="0"/>
              </a:rPr>
              <a:t>Phiếu</a:t>
            </a:r>
            <a:r>
              <a:rPr lang="en-US" sz="3200" b="1" dirty="0">
                <a:solidFill>
                  <a:srgbClr val="000000"/>
                </a:solidFill>
                <a:ea typeface="Times New Roman" pitchFamily="18" charset="0"/>
                <a:cs typeface="Arial" pitchFamily="34" charset="0"/>
              </a:rPr>
              <a:t> </a:t>
            </a:r>
            <a:r>
              <a:rPr lang="en-US" sz="3200" b="1" dirty="0" err="1">
                <a:solidFill>
                  <a:srgbClr val="000000"/>
                </a:solidFill>
                <a:ea typeface="Times New Roman" pitchFamily="18" charset="0"/>
                <a:cs typeface="Arial" pitchFamily="34" charset="0"/>
              </a:rPr>
              <a:t>học</a:t>
            </a:r>
            <a:r>
              <a:rPr lang="en-US" sz="3200" b="1" dirty="0">
                <a:solidFill>
                  <a:srgbClr val="000000"/>
                </a:solidFill>
                <a:ea typeface="Times New Roman" pitchFamily="18" charset="0"/>
                <a:cs typeface="Arial" pitchFamily="34" charset="0"/>
              </a:rPr>
              <a:t> </a:t>
            </a:r>
            <a:r>
              <a:rPr lang="en-US" sz="3200" b="1" dirty="0" err="1">
                <a:solidFill>
                  <a:srgbClr val="000000"/>
                </a:solidFill>
                <a:ea typeface="Times New Roman" pitchFamily="18" charset="0"/>
                <a:cs typeface="Arial" pitchFamily="34" charset="0"/>
              </a:rPr>
              <a:t>tập</a:t>
            </a:r>
            <a:r>
              <a:rPr lang="en-US" sz="3200" b="1" dirty="0">
                <a:solidFill>
                  <a:srgbClr val="000000"/>
                </a:solidFill>
                <a:ea typeface="Times New Roman" pitchFamily="18" charset="0"/>
                <a:cs typeface="Arial" pitchFamily="34" charset="0"/>
              </a:rPr>
              <a:t>  </a:t>
            </a:r>
            <a:r>
              <a:rPr lang="en-US" sz="3200" b="1" dirty="0" err="1">
                <a:solidFill>
                  <a:srgbClr val="000000"/>
                </a:solidFill>
                <a:ea typeface="Times New Roman" pitchFamily="18" charset="0"/>
                <a:cs typeface="Arial" pitchFamily="34" charset="0"/>
              </a:rPr>
              <a:t>số</a:t>
            </a:r>
            <a:r>
              <a:rPr lang="en-US" sz="3200" b="1" dirty="0">
                <a:solidFill>
                  <a:srgbClr val="000000"/>
                </a:solidFill>
                <a:ea typeface="Times New Roman" pitchFamily="18" charset="0"/>
                <a:cs typeface="Arial" pitchFamily="34" charset="0"/>
              </a:rPr>
              <a:t> 1</a:t>
            </a:r>
            <a:endParaRPr lang="en-US" sz="3200" dirty="0">
              <a:cs typeface="Arial" pitchFamily="34" charset="0"/>
            </a:endParaRPr>
          </a:p>
          <a:p>
            <a:pPr marL="514350" lvl="0" indent="-514350" algn="just" eaLnBrk="0" fontAlgn="base" hangingPunct="0">
              <a:spcBef>
                <a:spcPct val="0"/>
              </a:spcBef>
              <a:spcAft>
                <a:spcPct val="0"/>
              </a:spcAft>
              <a:buAutoNum type="arabicPeriod"/>
            </a:pPr>
            <a:r>
              <a:rPr lang="en-US" sz="3200" dirty="0" err="1">
                <a:solidFill>
                  <a:srgbClr val="000000"/>
                </a:solidFill>
                <a:ea typeface="Times New Roman" pitchFamily="18" charset="0"/>
                <a:cs typeface="Arial" pitchFamily="34" charset="0"/>
              </a:rPr>
              <a:t>Kết</a:t>
            </a:r>
            <a:r>
              <a:rPr lang="en-US" sz="3200" dirty="0">
                <a:solidFill>
                  <a:srgbClr val="000000"/>
                </a:solidFill>
                <a:ea typeface="Times New Roman" pitchFamily="18" charset="0"/>
                <a:cs typeface="Arial" pitchFamily="34" charset="0"/>
              </a:rPr>
              <a:t> </a:t>
            </a:r>
            <a:r>
              <a:rPr lang="en-US" sz="3200" dirty="0" err="1">
                <a:solidFill>
                  <a:srgbClr val="000000"/>
                </a:solidFill>
                <a:ea typeface="Times New Roman" pitchFamily="18" charset="0"/>
                <a:cs typeface="Arial" pitchFamily="34" charset="0"/>
              </a:rPr>
              <a:t>quả</a:t>
            </a:r>
            <a:r>
              <a:rPr lang="en-US" sz="3200" dirty="0">
                <a:solidFill>
                  <a:srgbClr val="000000"/>
                </a:solidFill>
                <a:ea typeface="Times New Roman" pitchFamily="18" charset="0"/>
                <a:cs typeface="Arial" pitchFamily="34" charset="0"/>
              </a:rPr>
              <a:t> </a:t>
            </a:r>
            <a:r>
              <a:rPr lang="en-US" sz="3200" dirty="0" err="1">
                <a:solidFill>
                  <a:srgbClr val="000000"/>
                </a:solidFill>
                <a:ea typeface="Times New Roman" pitchFamily="18" charset="0"/>
                <a:cs typeface="Arial" pitchFamily="34" charset="0"/>
              </a:rPr>
              <a:t>được</a:t>
            </a:r>
            <a:r>
              <a:rPr lang="en-US" sz="3200" dirty="0">
                <a:solidFill>
                  <a:srgbClr val="000000"/>
                </a:solidFill>
                <a:ea typeface="Times New Roman" pitchFamily="18" charset="0"/>
                <a:cs typeface="Arial" pitchFamily="34" charset="0"/>
              </a:rPr>
              <a:t> </a:t>
            </a:r>
            <a:r>
              <a:rPr lang="en-US" sz="3200" dirty="0" err="1">
                <a:solidFill>
                  <a:srgbClr val="000000"/>
                </a:solidFill>
                <a:ea typeface="Times New Roman" pitchFamily="18" charset="0"/>
                <a:cs typeface="Arial" pitchFamily="34" charset="0"/>
              </a:rPr>
              <a:t>thể</a:t>
            </a:r>
            <a:r>
              <a:rPr lang="en-US" sz="3200" dirty="0">
                <a:solidFill>
                  <a:srgbClr val="000000"/>
                </a:solidFill>
                <a:ea typeface="Times New Roman" pitchFamily="18" charset="0"/>
                <a:cs typeface="Arial" pitchFamily="34" charset="0"/>
              </a:rPr>
              <a:t> </a:t>
            </a:r>
            <a:r>
              <a:rPr lang="en-US" sz="3200" dirty="0" err="1">
                <a:solidFill>
                  <a:srgbClr val="000000"/>
                </a:solidFill>
                <a:ea typeface="Times New Roman" pitchFamily="18" charset="0"/>
                <a:cs typeface="Arial" pitchFamily="34" charset="0"/>
              </a:rPr>
              <a:t>hiện</a:t>
            </a:r>
            <a:r>
              <a:rPr lang="en-US" sz="3200" dirty="0">
                <a:solidFill>
                  <a:srgbClr val="000000"/>
                </a:solidFill>
                <a:ea typeface="Times New Roman" pitchFamily="18" charset="0"/>
                <a:cs typeface="Arial" pitchFamily="34" charset="0"/>
              </a:rPr>
              <a:t> ở </a:t>
            </a:r>
            <a:r>
              <a:rPr lang="en-US" sz="3200" dirty="0" err="1">
                <a:solidFill>
                  <a:srgbClr val="000000"/>
                </a:solidFill>
                <a:ea typeface="Times New Roman" pitchFamily="18" charset="0"/>
                <a:cs typeface="Arial" pitchFamily="34" charset="0"/>
              </a:rPr>
              <a:t>bảng</a:t>
            </a:r>
            <a:r>
              <a:rPr lang="en-US" sz="3200" dirty="0">
                <a:solidFill>
                  <a:srgbClr val="000000"/>
                </a:solidFill>
                <a:ea typeface="Times New Roman" pitchFamily="18" charset="0"/>
                <a:cs typeface="Arial" pitchFamily="34" charset="0"/>
              </a:rPr>
              <a:t> </a:t>
            </a:r>
            <a:r>
              <a:rPr lang="en-US" sz="3200" dirty="0" err="1">
                <a:solidFill>
                  <a:srgbClr val="000000"/>
                </a:solidFill>
                <a:ea typeface="Times New Roman" pitchFamily="18" charset="0"/>
                <a:cs typeface="Arial" pitchFamily="34" charset="0"/>
              </a:rPr>
              <a:t>sau</a:t>
            </a:r>
            <a:r>
              <a:rPr lang="en-US" sz="3200" dirty="0">
                <a:solidFill>
                  <a:srgbClr val="000000"/>
                </a:solidFill>
                <a:ea typeface="Times New Roman" pitchFamily="18" charset="0"/>
                <a:cs typeface="Arial" pitchFamily="34" charset="0"/>
              </a:rPr>
              <a:t>:</a:t>
            </a:r>
          </a:p>
          <a:p>
            <a:pPr marL="514350" lvl="0" indent="-514350" algn="just" eaLnBrk="0" fontAlgn="base" hangingPunct="0">
              <a:spcBef>
                <a:spcPct val="0"/>
              </a:spcBef>
              <a:spcAft>
                <a:spcPct val="0"/>
              </a:spcAft>
            </a:pPr>
            <a:endParaRPr lang="en-US" sz="3200" dirty="0">
              <a:cs typeface="Arial" pitchFamily="34" charset="0"/>
            </a:endParaRPr>
          </a:p>
        </p:txBody>
      </p:sp>
      <p:graphicFrame>
        <p:nvGraphicFramePr>
          <p:cNvPr id="10" name="Table 9" descr="OPL20U25GSXzBJYl68kk8uQGfFKzs7yb1M4KJWUiLk6ZEvGF+qCIPSnY57AbBFCvTW2023.17.86+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2714220376"/>
              </p:ext>
            </p:extLst>
          </p:nvPr>
        </p:nvGraphicFramePr>
        <p:xfrm>
          <a:off x="1273048" y="2002536"/>
          <a:ext cx="8236712" cy="1472184"/>
        </p:xfrm>
        <a:graphic>
          <a:graphicData uri="http://schemas.openxmlformats.org/drawingml/2006/table">
            <a:tbl>
              <a:tblPr firstRow="1" bandRow="1">
                <a:tableStyleId>{5C22544A-7EE6-4342-B048-85BDC9FD1C3A}</a:tableStyleId>
              </a:tblPr>
              <a:tblGrid>
                <a:gridCol w="2059178">
                  <a:extLst>
                    <a:ext uri="{9D8B030D-6E8A-4147-A177-3AD203B41FA5}">
                      <a16:colId xmlns:a16="http://schemas.microsoft.com/office/drawing/2014/main" val="20000"/>
                    </a:ext>
                  </a:extLst>
                </a:gridCol>
                <a:gridCol w="2059178">
                  <a:extLst>
                    <a:ext uri="{9D8B030D-6E8A-4147-A177-3AD203B41FA5}">
                      <a16:colId xmlns:a16="http://schemas.microsoft.com/office/drawing/2014/main" val="20001"/>
                    </a:ext>
                  </a:extLst>
                </a:gridCol>
                <a:gridCol w="2059178">
                  <a:extLst>
                    <a:ext uri="{9D8B030D-6E8A-4147-A177-3AD203B41FA5}">
                      <a16:colId xmlns:a16="http://schemas.microsoft.com/office/drawing/2014/main" val="20002"/>
                    </a:ext>
                  </a:extLst>
                </a:gridCol>
                <a:gridCol w="2059178">
                  <a:extLst>
                    <a:ext uri="{9D8B030D-6E8A-4147-A177-3AD203B41FA5}">
                      <a16:colId xmlns:a16="http://schemas.microsoft.com/office/drawing/2014/main" val="20003"/>
                    </a:ext>
                  </a:extLst>
                </a:gridCol>
              </a:tblGrid>
              <a:tr h="736092">
                <a:tc>
                  <a:txBody>
                    <a:bodyPr/>
                    <a:lstStyle/>
                    <a:p>
                      <a:pPr algn="ctr">
                        <a:lnSpc>
                          <a:spcPts val="1440"/>
                        </a:lnSpc>
                        <a:spcAft>
                          <a:spcPts val="0"/>
                        </a:spcAft>
                      </a:pPr>
                      <a:endParaRPr lang="en-US" sz="2400" b="1" dirty="0">
                        <a:solidFill>
                          <a:srgbClr val="000000"/>
                        </a:solidFill>
                        <a:latin typeface="+mj-lt"/>
                        <a:ea typeface="Times New Roman"/>
                        <a:cs typeface="Times New Roman"/>
                      </a:endParaRPr>
                    </a:p>
                    <a:p>
                      <a:pPr algn="ctr">
                        <a:lnSpc>
                          <a:spcPts val="1440"/>
                        </a:lnSpc>
                        <a:spcAft>
                          <a:spcPts val="0"/>
                        </a:spcAft>
                      </a:pPr>
                      <a:endParaRPr lang="en-US" sz="2400" b="1" dirty="0">
                        <a:solidFill>
                          <a:srgbClr val="000000"/>
                        </a:solidFill>
                        <a:latin typeface="+mj-lt"/>
                        <a:ea typeface="Times New Roman"/>
                        <a:cs typeface="Times New Roman"/>
                      </a:endParaRPr>
                    </a:p>
                    <a:p>
                      <a:pPr algn="ctr">
                        <a:lnSpc>
                          <a:spcPts val="1440"/>
                        </a:lnSpc>
                        <a:spcAft>
                          <a:spcPts val="0"/>
                        </a:spcAft>
                      </a:pPr>
                      <a:r>
                        <a:rPr lang="en-US" sz="2400" b="1" dirty="0" err="1">
                          <a:solidFill>
                            <a:srgbClr val="000000"/>
                          </a:solidFill>
                          <a:latin typeface="+mj-lt"/>
                          <a:ea typeface="Times New Roman"/>
                          <a:cs typeface="Times New Roman"/>
                        </a:rPr>
                        <a:t>Bước</a:t>
                      </a:r>
                      <a:endParaRPr lang="en-US" sz="2400" dirty="0">
                        <a:latin typeface="+mj-lt"/>
                        <a:ea typeface="Times New Roman"/>
                        <a:cs typeface="Times New Roman"/>
                      </a:endParaRPr>
                    </a:p>
                  </a:txBody>
                  <a:tcPr marL="0" marR="0" marT="0" marB="0"/>
                </a:tc>
                <a:tc>
                  <a:txBody>
                    <a:bodyPr/>
                    <a:lstStyle/>
                    <a:p>
                      <a:pPr algn="ctr">
                        <a:lnSpc>
                          <a:spcPts val="1440"/>
                        </a:lnSpc>
                        <a:spcAft>
                          <a:spcPts val="0"/>
                        </a:spcAft>
                      </a:pPr>
                      <a:endParaRPr lang="en-US" sz="2400" dirty="0">
                        <a:solidFill>
                          <a:srgbClr val="000000"/>
                        </a:solidFill>
                        <a:latin typeface="+mj-lt"/>
                        <a:ea typeface="Times New Roman"/>
                        <a:cs typeface="Times New Roman"/>
                      </a:endParaRPr>
                    </a:p>
                    <a:p>
                      <a:pPr algn="ctr">
                        <a:lnSpc>
                          <a:spcPts val="1440"/>
                        </a:lnSpc>
                        <a:spcAft>
                          <a:spcPts val="0"/>
                        </a:spcAft>
                      </a:pPr>
                      <a:endParaRPr lang="en-US" sz="2400" dirty="0">
                        <a:solidFill>
                          <a:srgbClr val="000000"/>
                        </a:solidFill>
                        <a:latin typeface="+mj-lt"/>
                        <a:ea typeface="Times New Roman"/>
                        <a:cs typeface="Times New Roman"/>
                      </a:endParaRPr>
                    </a:p>
                    <a:p>
                      <a:pPr algn="ctr">
                        <a:lnSpc>
                          <a:spcPts val="1440"/>
                        </a:lnSpc>
                        <a:spcAft>
                          <a:spcPts val="0"/>
                        </a:spcAft>
                      </a:pPr>
                      <a:r>
                        <a:rPr lang="en-US" sz="2400" dirty="0">
                          <a:solidFill>
                            <a:srgbClr val="000000"/>
                          </a:solidFill>
                          <a:latin typeface="+mj-lt"/>
                          <a:ea typeface="Times New Roman"/>
                          <a:cs typeface="Times New Roman"/>
                        </a:rPr>
                        <a:t>a</a:t>
                      </a:r>
                      <a:endParaRPr lang="en-US" sz="2400" dirty="0">
                        <a:latin typeface="+mj-lt"/>
                        <a:ea typeface="Times New Roman"/>
                        <a:cs typeface="Times New Roman"/>
                      </a:endParaRPr>
                    </a:p>
                  </a:txBody>
                  <a:tcPr marL="0" marR="0" marT="0" marB="0"/>
                </a:tc>
                <a:tc>
                  <a:txBody>
                    <a:bodyPr/>
                    <a:lstStyle/>
                    <a:p>
                      <a:pPr algn="ctr">
                        <a:lnSpc>
                          <a:spcPts val="1440"/>
                        </a:lnSpc>
                        <a:spcAft>
                          <a:spcPts val="0"/>
                        </a:spcAft>
                      </a:pPr>
                      <a:endParaRPr lang="en-US" sz="2400" dirty="0">
                        <a:solidFill>
                          <a:srgbClr val="000000"/>
                        </a:solidFill>
                        <a:latin typeface="+mj-lt"/>
                        <a:ea typeface="Times New Roman"/>
                        <a:cs typeface="Times New Roman"/>
                      </a:endParaRPr>
                    </a:p>
                    <a:p>
                      <a:pPr algn="ctr">
                        <a:lnSpc>
                          <a:spcPts val="1440"/>
                        </a:lnSpc>
                        <a:spcAft>
                          <a:spcPts val="0"/>
                        </a:spcAft>
                      </a:pPr>
                      <a:endParaRPr lang="en-US" sz="2400" dirty="0">
                        <a:solidFill>
                          <a:srgbClr val="000000"/>
                        </a:solidFill>
                        <a:latin typeface="+mj-lt"/>
                        <a:ea typeface="Times New Roman"/>
                        <a:cs typeface="Times New Roman"/>
                      </a:endParaRPr>
                    </a:p>
                    <a:p>
                      <a:pPr algn="ctr">
                        <a:lnSpc>
                          <a:spcPts val="1440"/>
                        </a:lnSpc>
                        <a:spcAft>
                          <a:spcPts val="0"/>
                        </a:spcAft>
                      </a:pPr>
                      <a:r>
                        <a:rPr lang="en-US" sz="2400" dirty="0">
                          <a:solidFill>
                            <a:srgbClr val="000000"/>
                          </a:solidFill>
                          <a:latin typeface="+mj-lt"/>
                          <a:ea typeface="Times New Roman"/>
                          <a:cs typeface="Times New Roman"/>
                        </a:rPr>
                        <a:t>b</a:t>
                      </a:r>
                      <a:endParaRPr lang="en-US" sz="2400" dirty="0">
                        <a:latin typeface="+mj-lt"/>
                        <a:ea typeface="Times New Roman"/>
                        <a:cs typeface="Times New Roman"/>
                      </a:endParaRPr>
                    </a:p>
                  </a:txBody>
                  <a:tcPr marL="0" marR="0" marT="0" marB="0"/>
                </a:tc>
                <a:tc>
                  <a:txBody>
                    <a:bodyPr/>
                    <a:lstStyle/>
                    <a:p>
                      <a:pPr algn="ctr">
                        <a:lnSpc>
                          <a:spcPts val="1440"/>
                        </a:lnSpc>
                        <a:spcAft>
                          <a:spcPts val="0"/>
                        </a:spcAft>
                      </a:pPr>
                      <a:endParaRPr lang="en-US" sz="2400" dirty="0">
                        <a:solidFill>
                          <a:srgbClr val="000000"/>
                        </a:solidFill>
                        <a:latin typeface="+mj-lt"/>
                        <a:ea typeface="Times New Roman"/>
                        <a:cs typeface="Times New Roman"/>
                      </a:endParaRPr>
                    </a:p>
                    <a:p>
                      <a:pPr algn="ctr">
                        <a:lnSpc>
                          <a:spcPts val="1440"/>
                        </a:lnSpc>
                        <a:spcAft>
                          <a:spcPts val="0"/>
                        </a:spcAft>
                      </a:pPr>
                      <a:endParaRPr lang="en-US" sz="2400" dirty="0">
                        <a:solidFill>
                          <a:srgbClr val="000000"/>
                        </a:solidFill>
                        <a:latin typeface="+mj-lt"/>
                        <a:ea typeface="Times New Roman"/>
                        <a:cs typeface="Times New Roman"/>
                      </a:endParaRPr>
                    </a:p>
                    <a:p>
                      <a:pPr algn="ctr">
                        <a:lnSpc>
                          <a:spcPts val="1440"/>
                        </a:lnSpc>
                        <a:spcAft>
                          <a:spcPts val="0"/>
                        </a:spcAft>
                      </a:pPr>
                      <a:r>
                        <a:rPr lang="en-US" sz="2400" dirty="0">
                          <a:solidFill>
                            <a:srgbClr val="000000"/>
                          </a:solidFill>
                          <a:latin typeface="+mj-lt"/>
                          <a:ea typeface="Times New Roman"/>
                          <a:cs typeface="Times New Roman"/>
                        </a:rPr>
                        <a:t>c</a:t>
                      </a:r>
                      <a:endParaRPr lang="en-US" sz="2400" dirty="0">
                        <a:latin typeface="+mj-lt"/>
                        <a:ea typeface="Times New Roman"/>
                        <a:cs typeface="Times New Roman"/>
                      </a:endParaRPr>
                    </a:p>
                  </a:txBody>
                  <a:tcPr marL="0" marR="0" marT="0" marB="0"/>
                </a:tc>
                <a:extLst>
                  <a:ext uri="{0D108BD9-81ED-4DB2-BD59-A6C34878D82A}">
                    <a16:rowId xmlns:a16="http://schemas.microsoft.com/office/drawing/2014/main" val="10000"/>
                  </a:ext>
                </a:extLst>
              </a:tr>
              <a:tr h="736092">
                <a:tc>
                  <a:txBody>
                    <a:bodyPr/>
                    <a:lstStyle/>
                    <a:p>
                      <a:pPr algn="ctr">
                        <a:lnSpc>
                          <a:spcPts val="1440"/>
                        </a:lnSpc>
                        <a:spcAft>
                          <a:spcPts val="0"/>
                        </a:spcAft>
                      </a:pPr>
                      <a:endParaRPr lang="en-US" sz="2400" b="1" dirty="0">
                        <a:solidFill>
                          <a:srgbClr val="000000"/>
                        </a:solidFill>
                        <a:latin typeface="+mj-lt"/>
                        <a:ea typeface="Times New Roman"/>
                        <a:cs typeface="Times New Roman"/>
                      </a:endParaRPr>
                    </a:p>
                    <a:p>
                      <a:pPr algn="ctr">
                        <a:lnSpc>
                          <a:spcPts val="1440"/>
                        </a:lnSpc>
                        <a:spcAft>
                          <a:spcPts val="0"/>
                        </a:spcAft>
                      </a:pPr>
                      <a:r>
                        <a:rPr lang="en-US" sz="2400" b="1" dirty="0" err="1">
                          <a:solidFill>
                            <a:srgbClr val="000000"/>
                          </a:solidFill>
                          <a:latin typeface="+mj-lt"/>
                          <a:ea typeface="Times New Roman"/>
                          <a:cs typeface="Times New Roman"/>
                        </a:rPr>
                        <a:t>Nhiệt</a:t>
                      </a:r>
                      <a:r>
                        <a:rPr lang="en-US" sz="2400" b="1" dirty="0">
                          <a:solidFill>
                            <a:srgbClr val="000000"/>
                          </a:solidFill>
                          <a:latin typeface="+mj-lt"/>
                          <a:ea typeface="Times New Roman"/>
                          <a:cs typeface="Times New Roman"/>
                        </a:rPr>
                        <a:t> </a:t>
                      </a:r>
                      <a:r>
                        <a:rPr lang="en-US" sz="2400" b="1" dirty="0" err="1">
                          <a:solidFill>
                            <a:srgbClr val="000000"/>
                          </a:solidFill>
                          <a:latin typeface="+mj-lt"/>
                          <a:ea typeface="Times New Roman"/>
                          <a:cs typeface="Times New Roman"/>
                        </a:rPr>
                        <a:t>độ</a:t>
                      </a:r>
                      <a:endParaRPr lang="en-US" sz="2400" dirty="0">
                        <a:latin typeface="+mj-lt"/>
                        <a:ea typeface="Times New Roman"/>
                        <a:cs typeface="Times New Roman"/>
                      </a:endParaRPr>
                    </a:p>
                  </a:txBody>
                  <a:tcPr marL="0" marR="0" marT="0" marB="0"/>
                </a:tc>
                <a:tc>
                  <a:txBody>
                    <a:bodyPr/>
                    <a:lstStyle/>
                    <a:p>
                      <a:pPr algn="ctr"/>
                      <a:endParaRPr lang="en-US" sz="2400">
                        <a:latin typeface="+mj-lt"/>
                        <a:ea typeface="Times New Roman"/>
                        <a:cs typeface="Times New Roman"/>
                      </a:endParaRPr>
                    </a:p>
                  </a:txBody>
                  <a:tcPr marL="0" marR="0" marT="0" marB="0"/>
                </a:tc>
                <a:tc>
                  <a:txBody>
                    <a:bodyPr/>
                    <a:lstStyle/>
                    <a:p>
                      <a:pPr algn="ctr"/>
                      <a:endParaRPr lang="en-US" sz="2400">
                        <a:latin typeface="+mj-lt"/>
                        <a:ea typeface="Times New Roman"/>
                        <a:cs typeface="Times New Roman"/>
                      </a:endParaRPr>
                    </a:p>
                  </a:txBody>
                  <a:tcPr marL="0" marR="0" marT="0" marB="0"/>
                </a:tc>
                <a:tc>
                  <a:txBody>
                    <a:bodyPr/>
                    <a:lstStyle/>
                    <a:p>
                      <a:pPr algn="ctr"/>
                      <a:endParaRPr lang="en-US" sz="2400" dirty="0">
                        <a:latin typeface="+mj-lt"/>
                        <a:ea typeface="Times New Roman"/>
                        <a:cs typeface="Times New Roman"/>
                      </a:endParaRPr>
                    </a:p>
                  </a:txBody>
                  <a:tcPr marL="0" marR="0" marT="0" marB="0"/>
                </a:tc>
                <a:extLst>
                  <a:ext uri="{0D108BD9-81ED-4DB2-BD59-A6C34878D82A}">
                    <a16:rowId xmlns:a16="http://schemas.microsoft.com/office/drawing/2014/main" val="10001"/>
                  </a:ext>
                </a:extLst>
              </a:tr>
            </a:tbl>
          </a:graphicData>
        </a:graphic>
      </p:graphicFrame>
      <p:sp>
        <p:nvSpPr>
          <p:cNvPr id="11" name="TextBox 10" descr="OPL20U25GSXzBJYl68kk8uQGfFKzs7yb1M4KJWUiLk6ZEvGF+qCIPSnY57AbBFCvTW2023.17.86+K4lPs7H94VUqPe2XwIsfPRnrXQE//QTEXxb8/8N4CNc6FpgZahzpTjFhMzSA7T/nHJa11DE8Ng2TP3iAmRczFlmslSuUNOgUeb6yRvs0="/>
          <p:cNvSpPr txBox="1"/>
          <p:nvPr/>
        </p:nvSpPr>
        <p:spPr>
          <a:xfrm>
            <a:off x="1088136" y="3813048"/>
            <a:ext cx="9144000" cy="1938992"/>
          </a:xfrm>
          <a:prstGeom prst="rect">
            <a:avLst/>
          </a:prstGeom>
          <a:noFill/>
        </p:spPr>
        <p:txBody>
          <a:bodyPr wrap="square" rtlCol="0">
            <a:spAutoFit/>
          </a:bodyPr>
          <a:lstStyle/>
          <a:p>
            <a:r>
              <a:rPr lang="en-US" sz="2800" b="1" dirty="0"/>
              <a:t>2. </a:t>
            </a:r>
            <a:r>
              <a:rPr lang="en-US" sz="3200" dirty="0" err="1">
                <a:solidFill>
                  <a:schemeClr val="tx1">
                    <a:lumMod val="95000"/>
                    <a:lumOff val="5000"/>
                  </a:schemeClr>
                </a:solidFill>
              </a:rPr>
              <a:t>Trong</a:t>
            </a:r>
            <a:r>
              <a:rPr lang="en-US" sz="3200" dirty="0">
                <a:solidFill>
                  <a:schemeClr val="tx1">
                    <a:lumMod val="95000"/>
                    <a:lumOff val="5000"/>
                  </a:schemeClr>
                </a:solidFill>
              </a:rPr>
              <a:t> </a:t>
            </a:r>
            <a:r>
              <a:rPr lang="en-US" sz="3200" dirty="0" err="1">
                <a:solidFill>
                  <a:schemeClr val="tx1">
                    <a:lumMod val="95000"/>
                    <a:lumOff val="5000"/>
                  </a:schemeClr>
                </a:solidFill>
              </a:rPr>
              <a:t>quá</a:t>
            </a:r>
            <a:r>
              <a:rPr lang="en-US" sz="3200" dirty="0">
                <a:solidFill>
                  <a:schemeClr val="tx1">
                    <a:lumMod val="95000"/>
                    <a:lumOff val="5000"/>
                  </a:schemeClr>
                </a:solidFill>
              </a:rPr>
              <a:t> </a:t>
            </a:r>
            <a:r>
              <a:rPr lang="en-US" sz="3200" dirty="0" err="1">
                <a:solidFill>
                  <a:schemeClr val="tx1">
                    <a:lumMod val="95000"/>
                    <a:lumOff val="5000"/>
                  </a:schemeClr>
                </a:solidFill>
              </a:rPr>
              <a:t>trình</a:t>
            </a:r>
            <a:r>
              <a:rPr lang="en-US" sz="3200" dirty="0">
                <a:solidFill>
                  <a:schemeClr val="tx1">
                    <a:lumMod val="95000"/>
                    <a:lumOff val="5000"/>
                  </a:schemeClr>
                </a:solidFill>
              </a:rPr>
              <a:t> </a:t>
            </a:r>
            <a:r>
              <a:rPr lang="en-US" sz="3200" dirty="0" err="1">
                <a:solidFill>
                  <a:schemeClr val="tx1">
                    <a:lumMod val="95000"/>
                    <a:lumOff val="5000"/>
                  </a:schemeClr>
                </a:solidFill>
              </a:rPr>
              <a:t>chuyển</a:t>
            </a:r>
            <a:r>
              <a:rPr lang="en-US" sz="3200" dirty="0">
                <a:solidFill>
                  <a:schemeClr val="tx1">
                    <a:lumMod val="95000"/>
                    <a:lumOff val="5000"/>
                  </a:schemeClr>
                </a:solidFill>
              </a:rPr>
              <a:t> </a:t>
            </a:r>
            <a:r>
              <a:rPr lang="en-US" sz="3200" dirty="0" err="1">
                <a:solidFill>
                  <a:schemeClr val="tx1">
                    <a:lumMod val="95000"/>
                    <a:lumOff val="5000"/>
                  </a:schemeClr>
                </a:solidFill>
              </a:rPr>
              <a:t>thể</a:t>
            </a:r>
            <a:r>
              <a:rPr lang="en-US" sz="3200" dirty="0">
                <a:solidFill>
                  <a:schemeClr val="tx1">
                    <a:lumMod val="95000"/>
                    <a:lumOff val="5000"/>
                  </a:schemeClr>
                </a:solidFill>
              </a:rPr>
              <a:t>, </a:t>
            </a:r>
            <a:r>
              <a:rPr lang="en-US" sz="3200" dirty="0" err="1">
                <a:solidFill>
                  <a:schemeClr val="tx1">
                    <a:lumMod val="95000"/>
                    <a:lumOff val="5000"/>
                  </a:schemeClr>
                </a:solidFill>
              </a:rPr>
              <a:t>nước</a:t>
            </a:r>
            <a:r>
              <a:rPr lang="en-US" sz="3200" dirty="0">
                <a:solidFill>
                  <a:schemeClr val="tx1">
                    <a:lumMod val="95000"/>
                    <a:lumOff val="5000"/>
                  </a:schemeClr>
                </a:solidFill>
              </a:rPr>
              <a:t> </a:t>
            </a:r>
            <a:r>
              <a:rPr lang="en-US" sz="3200" dirty="0" err="1">
                <a:solidFill>
                  <a:schemeClr val="tx1">
                    <a:lumMod val="95000"/>
                    <a:lumOff val="5000"/>
                  </a:schemeClr>
                </a:solidFill>
              </a:rPr>
              <a:t>có</a:t>
            </a:r>
            <a:r>
              <a:rPr lang="en-US" sz="3200" dirty="0">
                <a:solidFill>
                  <a:schemeClr val="tx1">
                    <a:lumMod val="95000"/>
                    <a:lumOff val="5000"/>
                  </a:schemeClr>
                </a:solidFill>
              </a:rPr>
              <a:t> </a:t>
            </a:r>
            <a:r>
              <a:rPr lang="en-US" sz="3200" dirty="0" err="1">
                <a:solidFill>
                  <a:schemeClr val="tx1">
                    <a:lumMod val="95000"/>
                    <a:lumOff val="5000"/>
                  </a:schemeClr>
                </a:solidFill>
              </a:rPr>
              <a:t>biến</a:t>
            </a:r>
            <a:r>
              <a:rPr lang="en-US" sz="3200" dirty="0">
                <a:solidFill>
                  <a:schemeClr val="tx1">
                    <a:lumMod val="95000"/>
                    <a:lumOff val="5000"/>
                  </a:schemeClr>
                </a:solidFill>
              </a:rPr>
              <a:t> </a:t>
            </a:r>
            <a:r>
              <a:rPr lang="en-US" sz="3200" dirty="0" err="1">
                <a:solidFill>
                  <a:schemeClr val="tx1">
                    <a:lumMod val="95000"/>
                    <a:lumOff val="5000"/>
                  </a:schemeClr>
                </a:solidFill>
              </a:rPr>
              <a:t>đổi</a:t>
            </a:r>
            <a:r>
              <a:rPr lang="en-US" sz="3200" dirty="0">
                <a:solidFill>
                  <a:schemeClr val="tx1">
                    <a:lumMod val="95000"/>
                    <a:lumOff val="5000"/>
                  </a:schemeClr>
                </a:solidFill>
              </a:rPr>
              <a:t> </a:t>
            </a:r>
            <a:r>
              <a:rPr lang="en-US" sz="3200" dirty="0" err="1">
                <a:solidFill>
                  <a:schemeClr val="tx1">
                    <a:lumMod val="95000"/>
                    <a:lumOff val="5000"/>
                  </a:schemeClr>
                </a:solidFill>
              </a:rPr>
              <a:t>thành</a:t>
            </a:r>
            <a:r>
              <a:rPr lang="en-US" sz="3200" dirty="0">
                <a:solidFill>
                  <a:schemeClr val="tx1">
                    <a:lumMod val="95000"/>
                    <a:lumOff val="5000"/>
                  </a:schemeClr>
                </a:solidFill>
              </a:rPr>
              <a:t> </a:t>
            </a:r>
            <a:r>
              <a:rPr lang="en-US" sz="3200" dirty="0" err="1">
                <a:solidFill>
                  <a:schemeClr val="tx1">
                    <a:lumMod val="95000"/>
                    <a:lumOff val="5000"/>
                  </a:schemeClr>
                </a:solidFill>
              </a:rPr>
              <a:t>chất</a:t>
            </a:r>
            <a:r>
              <a:rPr lang="en-US" sz="3200" dirty="0">
                <a:solidFill>
                  <a:schemeClr val="tx1">
                    <a:lumMod val="95000"/>
                    <a:lumOff val="5000"/>
                  </a:schemeClr>
                </a:solidFill>
              </a:rPr>
              <a:t> </a:t>
            </a:r>
            <a:r>
              <a:rPr lang="en-US" sz="3200" dirty="0" err="1">
                <a:solidFill>
                  <a:schemeClr val="tx1">
                    <a:lumMod val="95000"/>
                    <a:lumOff val="5000"/>
                  </a:schemeClr>
                </a:solidFill>
              </a:rPr>
              <a:t>khác</a:t>
            </a:r>
            <a:r>
              <a:rPr lang="en-US" sz="3200" dirty="0">
                <a:solidFill>
                  <a:schemeClr val="tx1">
                    <a:lumMod val="95000"/>
                    <a:lumOff val="5000"/>
                  </a:schemeClr>
                </a:solidFill>
              </a:rPr>
              <a:t> </a:t>
            </a:r>
            <a:r>
              <a:rPr lang="en-US" sz="3200" dirty="0" err="1">
                <a:solidFill>
                  <a:schemeClr val="tx1">
                    <a:lumMod val="95000"/>
                    <a:lumOff val="5000"/>
                  </a:schemeClr>
                </a:solidFill>
              </a:rPr>
              <a:t>không</a:t>
            </a:r>
            <a:r>
              <a:rPr lang="en-US" sz="3200" dirty="0">
                <a:solidFill>
                  <a:schemeClr val="tx1">
                    <a:lumMod val="95000"/>
                    <a:lumOff val="5000"/>
                  </a:schemeClr>
                </a:solidFill>
              </a:rPr>
              <a:t>?</a:t>
            </a:r>
          </a:p>
          <a:p>
            <a:r>
              <a:rPr lang="en-US" sz="2800" dirty="0"/>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OPL20U25GSXzBJYl68kk8uQGfFKzs7yb1M4KJWUiLk6ZEvGF+qCIPSnY57AbBFCvTW2023.17.86+K4lPs7H94VUqPe2XwIsfPRnrXQE//QTEXxb8/8N4CNc6FpgZahzpTjFhMzSA7T/nHJa11DE8Ng2TP3iAmRczFlmslSuUNOgUeb6yRvs0="/>
          <p:cNvSpPr txBox="1"/>
          <p:nvPr/>
        </p:nvSpPr>
        <p:spPr>
          <a:xfrm>
            <a:off x="1024127" y="771082"/>
            <a:ext cx="10599121" cy="1569660"/>
          </a:xfrm>
          <a:prstGeom prst="rect">
            <a:avLst/>
          </a:prstGeom>
          <a:noFill/>
        </p:spPr>
        <p:txBody>
          <a:bodyPr wrap="square" rtlCol="0">
            <a:spAutoFit/>
          </a:bodyPr>
          <a:lstStyle/>
          <a:p>
            <a:pPr lvl="0" algn="ctr" fontAlgn="base">
              <a:spcBef>
                <a:spcPct val="0"/>
              </a:spcBef>
              <a:spcAft>
                <a:spcPct val="0"/>
              </a:spcAft>
            </a:pPr>
            <a:r>
              <a:rPr lang="en-US" sz="3200" b="1" dirty="0" err="1">
                <a:solidFill>
                  <a:srgbClr val="000000"/>
                </a:solidFill>
                <a:ea typeface="Times New Roman" pitchFamily="18" charset="0"/>
                <a:cs typeface="Arial" pitchFamily="34" charset="0"/>
              </a:rPr>
              <a:t>Phiếu</a:t>
            </a:r>
            <a:r>
              <a:rPr lang="en-US" sz="3200" b="1" dirty="0">
                <a:solidFill>
                  <a:srgbClr val="000000"/>
                </a:solidFill>
                <a:ea typeface="Times New Roman" pitchFamily="18" charset="0"/>
                <a:cs typeface="Arial" pitchFamily="34" charset="0"/>
              </a:rPr>
              <a:t> </a:t>
            </a:r>
            <a:r>
              <a:rPr lang="en-US" sz="3200" b="1" dirty="0" err="1">
                <a:solidFill>
                  <a:srgbClr val="000000"/>
                </a:solidFill>
                <a:ea typeface="Times New Roman" pitchFamily="18" charset="0"/>
                <a:cs typeface="Arial" pitchFamily="34" charset="0"/>
              </a:rPr>
              <a:t>học</a:t>
            </a:r>
            <a:r>
              <a:rPr lang="en-US" sz="3200" b="1" dirty="0">
                <a:solidFill>
                  <a:srgbClr val="000000"/>
                </a:solidFill>
                <a:ea typeface="Times New Roman" pitchFamily="18" charset="0"/>
                <a:cs typeface="Arial" pitchFamily="34" charset="0"/>
              </a:rPr>
              <a:t> </a:t>
            </a:r>
            <a:r>
              <a:rPr lang="en-US" sz="3200" b="1" dirty="0" err="1">
                <a:solidFill>
                  <a:srgbClr val="000000"/>
                </a:solidFill>
                <a:ea typeface="Times New Roman" pitchFamily="18" charset="0"/>
                <a:cs typeface="Arial" pitchFamily="34" charset="0"/>
              </a:rPr>
              <a:t>tập</a:t>
            </a:r>
            <a:r>
              <a:rPr lang="en-US" sz="3200" b="1" dirty="0">
                <a:solidFill>
                  <a:srgbClr val="000000"/>
                </a:solidFill>
                <a:ea typeface="Times New Roman" pitchFamily="18" charset="0"/>
                <a:cs typeface="Arial" pitchFamily="34" charset="0"/>
              </a:rPr>
              <a:t>  </a:t>
            </a:r>
            <a:r>
              <a:rPr lang="en-US" sz="3200" b="1" dirty="0" err="1">
                <a:solidFill>
                  <a:srgbClr val="000000"/>
                </a:solidFill>
                <a:ea typeface="Times New Roman" pitchFamily="18" charset="0"/>
                <a:cs typeface="Arial" pitchFamily="34" charset="0"/>
              </a:rPr>
              <a:t>số</a:t>
            </a:r>
            <a:r>
              <a:rPr lang="en-US" sz="3200" b="1" dirty="0">
                <a:solidFill>
                  <a:srgbClr val="000000"/>
                </a:solidFill>
                <a:ea typeface="Times New Roman" pitchFamily="18" charset="0"/>
                <a:cs typeface="Arial" pitchFamily="34" charset="0"/>
              </a:rPr>
              <a:t> 1</a:t>
            </a:r>
            <a:endParaRPr lang="en-US" sz="3200" dirty="0">
              <a:cs typeface="Arial" pitchFamily="34" charset="0"/>
            </a:endParaRPr>
          </a:p>
          <a:p>
            <a:pPr marL="514350" lvl="0" indent="-514350" algn="just" eaLnBrk="0" fontAlgn="base" hangingPunct="0">
              <a:spcBef>
                <a:spcPct val="0"/>
              </a:spcBef>
              <a:spcAft>
                <a:spcPct val="0"/>
              </a:spcAft>
              <a:buAutoNum type="arabicPeriod"/>
            </a:pPr>
            <a:r>
              <a:rPr lang="en-US" sz="3200" dirty="0" err="1">
                <a:solidFill>
                  <a:srgbClr val="000000"/>
                </a:solidFill>
                <a:ea typeface="Times New Roman" pitchFamily="18" charset="0"/>
                <a:cs typeface="Arial" pitchFamily="34" charset="0"/>
              </a:rPr>
              <a:t>Kết</a:t>
            </a:r>
            <a:r>
              <a:rPr lang="en-US" sz="3200" dirty="0">
                <a:solidFill>
                  <a:srgbClr val="000000"/>
                </a:solidFill>
                <a:ea typeface="Times New Roman" pitchFamily="18" charset="0"/>
                <a:cs typeface="Arial" pitchFamily="34" charset="0"/>
              </a:rPr>
              <a:t> </a:t>
            </a:r>
            <a:r>
              <a:rPr lang="en-US" sz="3200" dirty="0" err="1">
                <a:solidFill>
                  <a:srgbClr val="000000"/>
                </a:solidFill>
                <a:ea typeface="Times New Roman" pitchFamily="18" charset="0"/>
                <a:cs typeface="Arial" pitchFamily="34" charset="0"/>
              </a:rPr>
              <a:t>quả</a:t>
            </a:r>
            <a:r>
              <a:rPr lang="en-US" sz="3200" dirty="0">
                <a:solidFill>
                  <a:srgbClr val="000000"/>
                </a:solidFill>
                <a:ea typeface="Times New Roman" pitchFamily="18" charset="0"/>
                <a:cs typeface="Arial" pitchFamily="34" charset="0"/>
              </a:rPr>
              <a:t> </a:t>
            </a:r>
            <a:r>
              <a:rPr lang="en-US" sz="3200" dirty="0" err="1">
                <a:solidFill>
                  <a:srgbClr val="000000"/>
                </a:solidFill>
                <a:ea typeface="Times New Roman" pitchFamily="18" charset="0"/>
                <a:cs typeface="Arial" pitchFamily="34" charset="0"/>
              </a:rPr>
              <a:t>được</a:t>
            </a:r>
            <a:r>
              <a:rPr lang="en-US" sz="3200" dirty="0">
                <a:solidFill>
                  <a:srgbClr val="000000"/>
                </a:solidFill>
                <a:ea typeface="Times New Roman" pitchFamily="18" charset="0"/>
                <a:cs typeface="Arial" pitchFamily="34" charset="0"/>
              </a:rPr>
              <a:t> </a:t>
            </a:r>
            <a:r>
              <a:rPr lang="en-US" sz="3200" dirty="0" err="1">
                <a:solidFill>
                  <a:srgbClr val="000000"/>
                </a:solidFill>
                <a:ea typeface="Times New Roman" pitchFamily="18" charset="0"/>
                <a:cs typeface="Arial" pitchFamily="34" charset="0"/>
              </a:rPr>
              <a:t>thể</a:t>
            </a:r>
            <a:r>
              <a:rPr lang="en-US" sz="3200" dirty="0">
                <a:solidFill>
                  <a:srgbClr val="000000"/>
                </a:solidFill>
                <a:ea typeface="Times New Roman" pitchFamily="18" charset="0"/>
                <a:cs typeface="Arial" pitchFamily="34" charset="0"/>
              </a:rPr>
              <a:t> </a:t>
            </a:r>
            <a:r>
              <a:rPr lang="en-US" sz="3200" dirty="0" err="1">
                <a:solidFill>
                  <a:srgbClr val="000000"/>
                </a:solidFill>
                <a:ea typeface="Times New Roman" pitchFamily="18" charset="0"/>
                <a:cs typeface="Arial" pitchFamily="34" charset="0"/>
              </a:rPr>
              <a:t>hiện</a:t>
            </a:r>
            <a:r>
              <a:rPr lang="en-US" sz="3200" dirty="0">
                <a:solidFill>
                  <a:srgbClr val="000000"/>
                </a:solidFill>
                <a:ea typeface="Times New Roman" pitchFamily="18" charset="0"/>
                <a:cs typeface="Arial" pitchFamily="34" charset="0"/>
              </a:rPr>
              <a:t> ở </a:t>
            </a:r>
            <a:r>
              <a:rPr lang="en-US" sz="3200" dirty="0" err="1">
                <a:solidFill>
                  <a:srgbClr val="000000"/>
                </a:solidFill>
                <a:ea typeface="Times New Roman" pitchFamily="18" charset="0"/>
                <a:cs typeface="Arial" pitchFamily="34" charset="0"/>
              </a:rPr>
              <a:t>bảng</a:t>
            </a:r>
            <a:r>
              <a:rPr lang="en-US" sz="3200" dirty="0">
                <a:solidFill>
                  <a:srgbClr val="000000"/>
                </a:solidFill>
                <a:ea typeface="Times New Roman" pitchFamily="18" charset="0"/>
                <a:cs typeface="Arial" pitchFamily="34" charset="0"/>
              </a:rPr>
              <a:t> </a:t>
            </a:r>
            <a:r>
              <a:rPr lang="en-US" sz="3200" dirty="0" err="1">
                <a:solidFill>
                  <a:srgbClr val="000000"/>
                </a:solidFill>
                <a:ea typeface="Times New Roman" pitchFamily="18" charset="0"/>
                <a:cs typeface="Arial" pitchFamily="34" charset="0"/>
              </a:rPr>
              <a:t>sau</a:t>
            </a:r>
            <a:r>
              <a:rPr lang="en-US" sz="3200" dirty="0">
                <a:solidFill>
                  <a:srgbClr val="000000"/>
                </a:solidFill>
                <a:ea typeface="Times New Roman" pitchFamily="18" charset="0"/>
                <a:cs typeface="Arial" pitchFamily="34" charset="0"/>
              </a:rPr>
              <a:t>:</a:t>
            </a:r>
          </a:p>
          <a:p>
            <a:pPr marL="514350" lvl="0" indent="-514350" algn="just" eaLnBrk="0" fontAlgn="base" hangingPunct="0">
              <a:spcBef>
                <a:spcPct val="0"/>
              </a:spcBef>
              <a:spcAft>
                <a:spcPct val="0"/>
              </a:spcAft>
            </a:pPr>
            <a:endParaRPr lang="en-US" sz="3200" dirty="0">
              <a:cs typeface="Arial" pitchFamily="34" charset="0"/>
            </a:endParaRPr>
          </a:p>
        </p:txBody>
      </p:sp>
      <p:graphicFrame>
        <p:nvGraphicFramePr>
          <p:cNvPr id="10" name="Table 9" descr="OPL20U25GSXzBJYl68kk8uQGfFKzs7yb1M4KJWUiLk6ZEvGF+qCIPSnY57AbBFCvTW2023.17.86+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1769591077"/>
              </p:ext>
            </p:extLst>
          </p:nvPr>
        </p:nvGraphicFramePr>
        <p:xfrm>
          <a:off x="1273048" y="2002536"/>
          <a:ext cx="8236712" cy="1472184"/>
        </p:xfrm>
        <a:graphic>
          <a:graphicData uri="http://schemas.openxmlformats.org/drawingml/2006/table">
            <a:tbl>
              <a:tblPr firstRow="1" bandRow="1">
                <a:tableStyleId>{5C22544A-7EE6-4342-B048-85BDC9FD1C3A}</a:tableStyleId>
              </a:tblPr>
              <a:tblGrid>
                <a:gridCol w="2059178">
                  <a:extLst>
                    <a:ext uri="{9D8B030D-6E8A-4147-A177-3AD203B41FA5}">
                      <a16:colId xmlns:a16="http://schemas.microsoft.com/office/drawing/2014/main" val="20000"/>
                    </a:ext>
                  </a:extLst>
                </a:gridCol>
                <a:gridCol w="2059178">
                  <a:extLst>
                    <a:ext uri="{9D8B030D-6E8A-4147-A177-3AD203B41FA5}">
                      <a16:colId xmlns:a16="http://schemas.microsoft.com/office/drawing/2014/main" val="20001"/>
                    </a:ext>
                  </a:extLst>
                </a:gridCol>
                <a:gridCol w="2059178">
                  <a:extLst>
                    <a:ext uri="{9D8B030D-6E8A-4147-A177-3AD203B41FA5}">
                      <a16:colId xmlns:a16="http://schemas.microsoft.com/office/drawing/2014/main" val="20002"/>
                    </a:ext>
                  </a:extLst>
                </a:gridCol>
                <a:gridCol w="2059178">
                  <a:extLst>
                    <a:ext uri="{9D8B030D-6E8A-4147-A177-3AD203B41FA5}">
                      <a16:colId xmlns:a16="http://schemas.microsoft.com/office/drawing/2014/main" val="20003"/>
                    </a:ext>
                  </a:extLst>
                </a:gridCol>
              </a:tblGrid>
              <a:tr h="736092">
                <a:tc>
                  <a:txBody>
                    <a:bodyPr/>
                    <a:lstStyle/>
                    <a:p>
                      <a:pPr algn="ctr">
                        <a:lnSpc>
                          <a:spcPts val="1440"/>
                        </a:lnSpc>
                        <a:spcAft>
                          <a:spcPts val="0"/>
                        </a:spcAft>
                      </a:pPr>
                      <a:endParaRPr lang="en-US" sz="2400" b="1" dirty="0">
                        <a:solidFill>
                          <a:srgbClr val="000000"/>
                        </a:solidFill>
                        <a:latin typeface="+mj-lt"/>
                        <a:ea typeface="Times New Roman"/>
                        <a:cs typeface="Times New Roman"/>
                      </a:endParaRPr>
                    </a:p>
                    <a:p>
                      <a:pPr algn="ctr">
                        <a:lnSpc>
                          <a:spcPts val="1440"/>
                        </a:lnSpc>
                        <a:spcAft>
                          <a:spcPts val="0"/>
                        </a:spcAft>
                      </a:pPr>
                      <a:endParaRPr lang="en-US" sz="2400" b="1" dirty="0">
                        <a:solidFill>
                          <a:srgbClr val="000000"/>
                        </a:solidFill>
                        <a:latin typeface="+mj-lt"/>
                        <a:ea typeface="Times New Roman"/>
                        <a:cs typeface="Times New Roman"/>
                      </a:endParaRPr>
                    </a:p>
                    <a:p>
                      <a:pPr algn="ctr">
                        <a:lnSpc>
                          <a:spcPts val="1440"/>
                        </a:lnSpc>
                        <a:spcAft>
                          <a:spcPts val="0"/>
                        </a:spcAft>
                      </a:pPr>
                      <a:r>
                        <a:rPr lang="en-US" sz="2400" b="1" dirty="0" err="1">
                          <a:solidFill>
                            <a:srgbClr val="000000"/>
                          </a:solidFill>
                          <a:latin typeface="+mj-lt"/>
                          <a:ea typeface="Times New Roman"/>
                          <a:cs typeface="Times New Roman"/>
                        </a:rPr>
                        <a:t>Bước</a:t>
                      </a:r>
                      <a:endParaRPr lang="en-US" sz="2400" dirty="0">
                        <a:latin typeface="+mj-lt"/>
                        <a:ea typeface="Times New Roman"/>
                        <a:cs typeface="Times New Roman"/>
                      </a:endParaRPr>
                    </a:p>
                  </a:txBody>
                  <a:tcPr marL="0" marR="0" marT="0" marB="0"/>
                </a:tc>
                <a:tc>
                  <a:txBody>
                    <a:bodyPr/>
                    <a:lstStyle/>
                    <a:p>
                      <a:pPr algn="ctr">
                        <a:lnSpc>
                          <a:spcPts val="1440"/>
                        </a:lnSpc>
                        <a:spcAft>
                          <a:spcPts val="0"/>
                        </a:spcAft>
                      </a:pPr>
                      <a:endParaRPr lang="en-US" sz="2400" dirty="0">
                        <a:solidFill>
                          <a:srgbClr val="000000"/>
                        </a:solidFill>
                        <a:latin typeface="+mj-lt"/>
                        <a:ea typeface="Times New Roman"/>
                        <a:cs typeface="Times New Roman"/>
                      </a:endParaRPr>
                    </a:p>
                    <a:p>
                      <a:pPr algn="ctr">
                        <a:lnSpc>
                          <a:spcPts val="1440"/>
                        </a:lnSpc>
                        <a:spcAft>
                          <a:spcPts val="0"/>
                        </a:spcAft>
                      </a:pPr>
                      <a:endParaRPr lang="en-US" sz="2400" dirty="0">
                        <a:solidFill>
                          <a:srgbClr val="000000"/>
                        </a:solidFill>
                        <a:latin typeface="+mj-lt"/>
                        <a:ea typeface="Times New Roman"/>
                        <a:cs typeface="Times New Roman"/>
                      </a:endParaRPr>
                    </a:p>
                    <a:p>
                      <a:pPr algn="ctr">
                        <a:lnSpc>
                          <a:spcPts val="1440"/>
                        </a:lnSpc>
                        <a:spcAft>
                          <a:spcPts val="0"/>
                        </a:spcAft>
                      </a:pPr>
                      <a:r>
                        <a:rPr lang="en-US" sz="2400" dirty="0">
                          <a:solidFill>
                            <a:srgbClr val="000000"/>
                          </a:solidFill>
                          <a:latin typeface="+mj-lt"/>
                          <a:ea typeface="Times New Roman"/>
                          <a:cs typeface="Times New Roman"/>
                        </a:rPr>
                        <a:t>a</a:t>
                      </a:r>
                      <a:endParaRPr lang="en-US" sz="2400" dirty="0">
                        <a:latin typeface="+mj-lt"/>
                        <a:ea typeface="Times New Roman"/>
                        <a:cs typeface="Times New Roman"/>
                      </a:endParaRPr>
                    </a:p>
                  </a:txBody>
                  <a:tcPr marL="0" marR="0" marT="0" marB="0"/>
                </a:tc>
                <a:tc>
                  <a:txBody>
                    <a:bodyPr/>
                    <a:lstStyle/>
                    <a:p>
                      <a:pPr algn="ctr">
                        <a:lnSpc>
                          <a:spcPts val="1440"/>
                        </a:lnSpc>
                        <a:spcAft>
                          <a:spcPts val="0"/>
                        </a:spcAft>
                      </a:pPr>
                      <a:endParaRPr lang="en-US" sz="2400" dirty="0">
                        <a:solidFill>
                          <a:srgbClr val="000000"/>
                        </a:solidFill>
                        <a:latin typeface="+mj-lt"/>
                        <a:ea typeface="Times New Roman"/>
                        <a:cs typeface="Times New Roman"/>
                      </a:endParaRPr>
                    </a:p>
                    <a:p>
                      <a:pPr algn="ctr">
                        <a:lnSpc>
                          <a:spcPts val="1440"/>
                        </a:lnSpc>
                        <a:spcAft>
                          <a:spcPts val="0"/>
                        </a:spcAft>
                      </a:pPr>
                      <a:endParaRPr lang="en-US" sz="2400" dirty="0">
                        <a:solidFill>
                          <a:srgbClr val="000000"/>
                        </a:solidFill>
                        <a:latin typeface="+mj-lt"/>
                        <a:ea typeface="Times New Roman"/>
                        <a:cs typeface="Times New Roman"/>
                      </a:endParaRPr>
                    </a:p>
                    <a:p>
                      <a:pPr algn="ctr">
                        <a:lnSpc>
                          <a:spcPts val="1440"/>
                        </a:lnSpc>
                        <a:spcAft>
                          <a:spcPts val="0"/>
                        </a:spcAft>
                      </a:pPr>
                      <a:r>
                        <a:rPr lang="en-US" sz="2400" dirty="0">
                          <a:solidFill>
                            <a:srgbClr val="000000"/>
                          </a:solidFill>
                          <a:latin typeface="+mj-lt"/>
                          <a:ea typeface="Times New Roman"/>
                          <a:cs typeface="Times New Roman"/>
                        </a:rPr>
                        <a:t>b</a:t>
                      </a:r>
                      <a:endParaRPr lang="en-US" sz="2400" dirty="0">
                        <a:latin typeface="+mj-lt"/>
                        <a:ea typeface="Times New Roman"/>
                        <a:cs typeface="Times New Roman"/>
                      </a:endParaRPr>
                    </a:p>
                  </a:txBody>
                  <a:tcPr marL="0" marR="0" marT="0" marB="0"/>
                </a:tc>
                <a:tc>
                  <a:txBody>
                    <a:bodyPr/>
                    <a:lstStyle/>
                    <a:p>
                      <a:pPr algn="ctr">
                        <a:lnSpc>
                          <a:spcPts val="1440"/>
                        </a:lnSpc>
                        <a:spcAft>
                          <a:spcPts val="0"/>
                        </a:spcAft>
                      </a:pPr>
                      <a:endParaRPr lang="en-US" sz="2400" dirty="0">
                        <a:solidFill>
                          <a:srgbClr val="000000"/>
                        </a:solidFill>
                        <a:latin typeface="+mj-lt"/>
                        <a:ea typeface="Times New Roman"/>
                        <a:cs typeface="Times New Roman"/>
                      </a:endParaRPr>
                    </a:p>
                    <a:p>
                      <a:pPr algn="ctr">
                        <a:lnSpc>
                          <a:spcPts val="1440"/>
                        </a:lnSpc>
                        <a:spcAft>
                          <a:spcPts val="0"/>
                        </a:spcAft>
                      </a:pPr>
                      <a:endParaRPr lang="en-US" sz="2400" dirty="0">
                        <a:solidFill>
                          <a:srgbClr val="000000"/>
                        </a:solidFill>
                        <a:latin typeface="+mj-lt"/>
                        <a:ea typeface="Times New Roman"/>
                        <a:cs typeface="Times New Roman"/>
                      </a:endParaRPr>
                    </a:p>
                    <a:p>
                      <a:pPr algn="ctr">
                        <a:lnSpc>
                          <a:spcPts val="1440"/>
                        </a:lnSpc>
                        <a:spcAft>
                          <a:spcPts val="0"/>
                        </a:spcAft>
                      </a:pPr>
                      <a:r>
                        <a:rPr lang="en-US" sz="2400" dirty="0">
                          <a:solidFill>
                            <a:srgbClr val="000000"/>
                          </a:solidFill>
                          <a:latin typeface="+mj-lt"/>
                          <a:ea typeface="Times New Roman"/>
                          <a:cs typeface="Times New Roman"/>
                        </a:rPr>
                        <a:t>c</a:t>
                      </a:r>
                      <a:endParaRPr lang="en-US" sz="2400" dirty="0">
                        <a:latin typeface="+mj-lt"/>
                        <a:ea typeface="Times New Roman"/>
                        <a:cs typeface="Times New Roman"/>
                      </a:endParaRPr>
                    </a:p>
                  </a:txBody>
                  <a:tcPr marL="0" marR="0" marT="0" marB="0"/>
                </a:tc>
                <a:extLst>
                  <a:ext uri="{0D108BD9-81ED-4DB2-BD59-A6C34878D82A}">
                    <a16:rowId xmlns:a16="http://schemas.microsoft.com/office/drawing/2014/main" val="10000"/>
                  </a:ext>
                </a:extLst>
              </a:tr>
              <a:tr h="736092">
                <a:tc>
                  <a:txBody>
                    <a:bodyPr/>
                    <a:lstStyle/>
                    <a:p>
                      <a:pPr algn="ctr">
                        <a:lnSpc>
                          <a:spcPts val="1440"/>
                        </a:lnSpc>
                        <a:spcAft>
                          <a:spcPts val="0"/>
                        </a:spcAft>
                      </a:pPr>
                      <a:endParaRPr lang="en-US" sz="2400" b="1" dirty="0">
                        <a:solidFill>
                          <a:srgbClr val="000000"/>
                        </a:solidFill>
                        <a:latin typeface="+mj-lt"/>
                        <a:ea typeface="Times New Roman"/>
                        <a:cs typeface="Times New Roman"/>
                      </a:endParaRPr>
                    </a:p>
                    <a:p>
                      <a:pPr algn="ctr">
                        <a:lnSpc>
                          <a:spcPts val="1440"/>
                        </a:lnSpc>
                        <a:spcAft>
                          <a:spcPts val="0"/>
                        </a:spcAft>
                      </a:pPr>
                      <a:r>
                        <a:rPr lang="en-US" sz="2400" b="1" dirty="0" err="1">
                          <a:solidFill>
                            <a:srgbClr val="000000"/>
                          </a:solidFill>
                          <a:latin typeface="+mj-lt"/>
                          <a:ea typeface="Times New Roman"/>
                          <a:cs typeface="Times New Roman"/>
                        </a:rPr>
                        <a:t>Nhiệt</a:t>
                      </a:r>
                      <a:r>
                        <a:rPr lang="en-US" sz="2400" b="1" dirty="0">
                          <a:solidFill>
                            <a:srgbClr val="000000"/>
                          </a:solidFill>
                          <a:latin typeface="+mj-lt"/>
                          <a:ea typeface="Times New Roman"/>
                          <a:cs typeface="Times New Roman"/>
                        </a:rPr>
                        <a:t> </a:t>
                      </a:r>
                      <a:r>
                        <a:rPr lang="en-US" sz="2400" b="1" dirty="0" err="1">
                          <a:solidFill>
                            <a:srgbClr val="000000"/>
                          </a:solidFill>
                          <a:latin typeface="+mj-lt"/>
                          <a:ea typeface="Times New Roman"/>
                          <a:cs typeface="Times New Roman"/>
                        </a:rPr>
                        <a:t>độ</a:t>
                      </a:r>
                      <a:endParaRPr lang="en-US" sz="2400" dirty="0">
                        <a:latin typeface="+mj-lt"/>
                        <a:ea typeface="Times New Roman"/>
                        <a:cs typeface="Times New Roman"/>
                      </a:endParaRPr>
                    </a:p>
                  </a:txBody>
                  <a:tcPr marL="0" marR="0" marT="0" marB="0"/>
                </a:tc>
                <a:tc>
                  <a:txBody>
                    <a:bodyPr/>
                    <a:lstStyle/>
                    <a:p>
                      <a:pPr algn="ctr"/>
                      <a:r>
                        <a:rPr lang="en-US" sz="2400" dirty="0">
                          <a:latin typeface="+mj-lt"/>
                          <a:ea typeface="Times New Roman"/>
                          <a:cs typeface="Times New Roman"/>
                        </a:rPr>
                        <a:t>0</a:t>
                      </a:r>
                      <a:r>
                        <a:rPr lang="en-US" sz="2400" baseline="30000" dirty="0">
                          <a:latin typeface="+mj-lt"/>
                          <a:ea typeface="Times New Roman"/>
                          <a:cs typeface="Times New Roman"/>
                        </a:rPr>
                        <a:t>0</a:t>
                      </a:r>
                      <a:r>
                        <a:rPr lang="en-US" sz="2400" dirty="0">
                          <a:latin typeface="+mj-lt"/>
                          <a:ea typeface="Times New Roman"/>
                          <a:cs typeface="Times New Roman"/>
                        </a:rPr>
                        <a:t>C</a:t>
                      </a:r>
                      <a:endParaRPr lang="en-US" sz="2400" baseline="30000" dirty="0">
                        <a:latin typeface="+mj-lt"/>
                        <a:ea typeface="Times New Roman"/>
                        <a:cs typeface="Times New Roman"/>
                      </a:endParaRPr>
                    </a:p>
                  </a:txBody>
                  <a:tcPr marL="0" marR="0" marT="0" marB="0"/>
                </a:tc>
                <a:tc>
                  <a:txBody>
                    <a:bodyPr/>
                    <a:lstStyle/>
                    <a:p>
                      <a:pPr algn="ctr"/>
                      <a:r>
                        <a:rPr lang="en-US" sz="2400" dirty="0">
                          <a:latin typeface="+mj-lt"/>
                          <a:ea typeface="Times New Roman"/>
                          <a:cs typeface="Times New Roman"/>
                        </a:rPr>
                        <a:t>5</a:t>
                      </a:r>
                      <a:r>
                        <a:rPr lang="en-US" sz="2400" baseline="30000" dirty="0">
                          <a:latin typeface="+mj-lt"/>
                          <a:ea typeface="Times New Roman"/>
                          <a:cs typeface="Times New Roman"/>
                        </a:rPr>
                        <a:t>0</a:t>
                      </a:r>
                      <a:r>
                        <a:rPr lang="en-US" sz="2400" dirty="0">
                          <a:latin typeface="+mj-lt"/>
                          <a:ea typeface="Times New Roman"/>
                          <a:cs typeface="Times New Roman"/>
                        </a:rPr>
                        <a:t>C</a:t>
                      </a:r>
                    </a:p>
                  </a:txBody>
                  <a:tcPr marL="0" marR="0" marT="0" marB="0"/>
                </a:tc>
                <a:tc>
                  <a:txBody>
                    <a:bodyPr/>
                    <a:lstStyle/>
                    <a:p>
                      <a:pPr algn="ctr"/>
                      <a:r>
                        <a:rPr lang="en-US" sz="2400" dirty="0">
                          <a:latin typeface="+mj-lt"/>
                          <a:ea typeface="Times New Roman"/>
                          <a:cs typeface="Times New Roman"/>
                        </a:rPr>
                        <a:t>100</a:t>
                      </a:r>
                      <a:r>
                        <a:rPr lang="en-US" sz="2400" baseline="30000" dirty="0">
                          <a:latin typeface="+mj-lt"/>
                          <a:ea typeface="Times New Roman"/>
                          <a:cs typeface="Times New Roman"/>
                        </a:rPr>
                        <a:t>0</a:t>
                      </a:r>
                      <a:r>
                        <a:rPr lang="en-US" sz="2400" dirty="0">
                          <a:latin typeface="+mj-lt"/>
                          <a:ea typeface="Times New Roman"/>
                          <a:cs typeface="Times New Roman"/>
                        </a:rPr>
                        <a:t>C</a:t>
                      </a:r>
                    </a:p>
                  </a:txBody>
                  <a:tcPr marL="0" marR="0" marT="0" marB="0"/>
                </a:tc>
                <a:extLst>
                  <a:ext uri="{0D108BD9-81ED-4DB2-BD59-A6C34878D82A}">
                    <a16:rowId xmlns:a16="http://schemas.microsoft.com/office/drawing/2014/main" val="10001"/>
                  </a:ext>
                </a:extLst>
              </a:tr>
            </a:tbl>
          </a:graphicData>
        </a:graphic>
      </p:graphicFrame>
      <p:sp>
        <p:nvSpPr>
          <p:cNvPr id="11" name="TextBox 10" descr="OPL20U25GSXzBJYl68kk8uQGfFKzs7yb1M4KJWUiLk6ZEvGF+qCIPSnY57AbBFCvTW2023.17.86+K4lPs7H94VUqPe2XwIsfPRnrXQE//QTEXxb8/8N4CNc6FpgZahzpTjFhMzSA7T/nHJa11DE8Ng2TP3iAmRczFlmslSuUNOgUeb6yRvs0="/>
          <p:cNvSpPr txBox="1"/>
          <p:nvPr/>
        </p:nvSpPr>
        <p:spPr>
          <a:xfrm>
            <a:off x="1078992" y="3794760"/>
            <a:ext cx="9144000" cy="2062103"/>
          </a:xfrm>
          <a:prstGeom prst="rect">
            <a:avLst/>
          </a:prstGeom>
          <a:noFill/>
        </p:spPr>
        <p:txBody>
          <a:bodyPr wrap="square" rtlCol="0">
            <a:spAutoFit/>
          </a:bodyPr>
          <a:lstStyle/>
          <a:p>
            <a:r>
              <a:rPr lang="en-US" sz="2800" b="1" dirty="0"/>
              <a:t>2. </a:t>
            </a:r>
            <a:r>
              <a:rPr lang="en-US" sz="3200" dirty="0" err="1">
                <a:solidFill>
                  <a:schemeClr val="tx1">
                    <a:lumMod val="95000"/>
                    <a:lumOff val="5000"/>
                  </a:schemeClr>
                </a:solidFill>
              </a:rPr>
              <a:t>Trong</a:t>
            </a:r>
            <a:r>
              <a:rPr lang="en-US" sz="3200" dirty="0">
                <a:solidFill>
                  <a:schemeClr val="tx1">
                    <a:lumMod val="95000"/>
                    <a:lumOff val="5000"/>
                  </a:schemeClr>
                </a:solidFill>
              </a:rPr>
              <a:t> </a:t>
            </a:r>
            <a:r>
              <a:rPr lang="en-US" sz="3200" dirty="0" err="1">
                <a:solidFill>
                  <a:schemeClr val="tx1">
                    <a:lumMod val="95000"/>
                    <a:lumOff val="5000"/>
                  </a:schemeClr>
                </a:solidFill>
              </a:rPr>
              <a:t>quá</a:t>
            </a:r>
            <a:r>
              <a:rPr lang="en-US" sz="3200" dirty="0">
                <a:solidFill>
                  <a:schemeClr val="tx1">
                    <a:lumMod val="95000"/>
                    <a:lumOff val="5000"/>
                  </a:schemeClr>
                </a:solidFill>
              </a:rPr>
              <a:t> </a:t>
            </a:r>
            <a:r>
              <a:rPr lang="en-US" sz="3200" dirty="0" err="1">
                <a:solidFill>
                  <a:schemeClr val="tx1">
                    <a:lumMod val="95000"/>
                    <a:lumOff val="5000"/>
                  </a:schemeClr>
                </a:solidFill>
              </a:rPr>
              <a:t>trình</a:t>
            </a:r>
            <a:r>
              <a:rPr lang="en-US" sz="3200" dirty="0">
                <a:solidFill>
                  <a:schemeClr val="tx1">
                    <a:lumMod val="95000"/>
                    <a:lumOff val="5000"/>
                  </a:schemeClr>
                </a:solidFill>
              </a:rPr>
              <a:t> </a:t>
            </a:r>
            <a:r>
              <a:rPr lang="en-US" sz="3200" dirty="0" err="1">
                <a:solidFill>
                  <a:schemeClr val="tx1">
                    <a:lumMod val="95000"/>
                    <a:lumOff val="5000"/>
                  </a:schemeClr>
                </a:solidFill>
              </a:rPr>
              <a:t>chuyển</a:t>
            </a:r>
            <a:r>
              <a:rPr lang="en-US" sz="3200" dirty="0">
                <a:solidFill>
                  <a:schemeClr val="tx1">
                    <a:lumMod val="95000"/>
                    <a:lumOff val="5000"/>
                  </a:schemeClr>
                </a:solidFill>
              </a:rPr>
              <a:t> </a:t>
            </a:r>
            <a:r>
              <a:rPr lang="en-US" sz="3200" dirty="0" err="1">
                <a:solidFill>
                  <a:schemeClr val="tx1">
                    <a:lumMod val="95000"/>
                    <a:lumOff val="5000"/>
                  </a:schemeClr>
                </a:solidFill>
              </a:rPr>
              <a:t>thể</a:t>
            </a:r>
            <a:r>
              <a:rPr lang="en-US" sz="3200" dirty="0">
                <a:solidFill>
                  <a:schemeClr val="tx1">
                    <a:lumMod val="95000"/>
                    <a:lumOff val="5000"/>
                  </a:schemeClr>
                </a:solidFill>
              </a:rPr>
              <a:t>, </a:t>
            </a:r>
            <a:r>
              <a:rPr lang="en-US" sz="3200" dirty="0" err="1">
                <a:solidFill>
                  <a:schemeClr val="tx1">
                    <a:lumMod val="95000"/>
                    <a:lumOff val="5000"/>
                  </a:schemeClr>
                </a:solidFill>
              </a:rPr>
              <a:t>nước</a:t>
            </a:r>
            <a:r>
              <a:rPr lang="en-US" sz="3200" dirty="0">
                <a:solidFill>
                  <a:schemeClr val="tx1">
                    <a:lumMod val="95000"/>
                    <a:lumOff val="5000"/>
                  </a:schemeClr>
                </a:solidFill>
              </a:rPr>
              <a:t> </a:t>
            </a:r>
            <a:r>
              <a:rPr lang="en-US" sz="3200" dirty="0" err="1">
                <a:solidFill>
                  <a:schemeClr val="tx1">
                    <a:lumMod val="95000"/>
                    <a:lumOff val="5000"/>
                  </a:schemeClr>
                </a:solidFill>
              </a:rPr>
              <a:t>có</a:t>
            </a:r>
            <a:r>
              <a:rPr lang="en-US" sz="3200" dirty="0">
                <a:solidFill>
                  <a:schemeClr val="tx1">
                    <a:lumMod val="95000"/>
                    <a:lumOff val="5000"/>
                  </a:schemeClr>
                </a:solidFill>
              </a:rPr>
              <a:t> </a:t>
            </a:r>
            <a:r>
              <a:rPr lang="en-US" sz="3200" dirty="0" err="1">
                <a:solidFill>
                  <a:schemeClr val="tx1">
                    <a:lumMod val="95000"/>
                    <a:lumOff val="5000"/>
                  </a:schemeClr>
                </a:solidFill>
              </a:rPr>
              <a:t>biến</a:t>
            </a:r>
            <a:r>
              <a:rPr lang="en-US" sz="3200" dirty="0">
                <a:solidFill>
                  <a:schemeClr val="tx1">
                    <a:lumMod val="95000"/>
                    <a:lumOff val="5000"/>
                  </a:schemeClr>
                </a:solidFill>
              </a:rPr>
              <a:t> </a:t>
            </a:r>
            <a:r>
              <a:rPr lang="en-US" sz="3200" dirty="0" err="1">
                <a:solidFill>
                  <a:schemeClr val="tx1">
                    <a:lumMod val="95000"/>
                    <a:lumOff val="5000"/>
                  </a:schemeClr>
                </a:solidFill>
              </a:rPr>
              <a:t>đổi</a:t>
            </a:r>
            <a:r>
              <a:rPr lang="en-US" sz="3200" dirty="0">
                <a:solidFill>
                  <a:schemeClr val="tx1">
                    <a:lumMod val="95000"/>
                    <a:lumOff val="5000"/>
                  </a:schemeClr>
                </a:solidFill>
              </a:rPr>
              <a:t> </a:t>
            </a:r>
            <a:r>
              <a:rPr lang="en-US" sz="3200" dirty="0" err="1">
                <a:solidFill>
                  <a:schemeClr val="tx1">
                    <a:lumMod val="95000"/>
                    <a:lumOff val="5000"/>
                  </a:schemeClr>
                </a:solidFill>
              </a:rPr>
              <a:t>thành</a:t>
            </a:r>
            <a:r>
              <a:rPr lang="en-US" sz="3200" dirty="0">
                <a:solidFill>
                  <a:schemeClr val="tx1">
                    <a:lumMod val="95000"/>
                    <a:lumOff val="5000"/>
                  </a:schemeClr>
                </a:solidFill>
              </a:rPr>
              <a:t> </a:t>
            </a:r>
            <a:r>
              <a:rPr lang="en-US" sz="3200" dirty="0" err="1">
                <a:solidFill>
                  <a:schemeClr val="tx1">
                    <a:lumMod val="95000"/>
                    <a:lumOff val="5000"/>
                  </a:schemeClr>
                </a:solidFill>
              </a:rPr>
              <a:t>chất</a:t>
            </a:r>
            <a:r>
              <a:rPr lang="en-US" sz="3200" dirty="0">
                <a:solidFill>
                  <a:schemeClr val="tx1">
                    <a:lumMod val="95000"/>
                    <a:lumOff val="5000"/>
                  </a:schemeClr>
                </a:solidFill>
              </a:rPr>
              <a:t> </a:t>
            </a:r>
            <a:r>
              <a:rPr lang="en-US" sz="3200" dirty="0" err="1">
                <a:solidFill>
                  <a:schemeClr val="tx1">
                    <a:lumMod val="95000"/>
                    <a:lumOff val="5000"/>
                  </a:schemeClr>
                </a:solidFill>
              </a:rPr>
              <a:t>khác</a:t>
            </a:r>
            <a:r>
              <a:rPr lang="en-US" sz="3200" dirty="0">
                <a:solidFill>
                  <a:schemeClr val="tx1">
                    <a:lumMod val="95000"/>
                    <a:lumOff val="5000"/>
                  </a:schemeClr>
                </a:solidFill>
              </a:rPr>
              <a:t> </a:t>
            </a:r>
            <a:r>
              <a:rPr lang="en-US" sz="3200" dirty="0" err="1">
                <a:solidFill>
                  <a:schemeClr val="tx1">
                    <a:lumMod val="95000"/>
                    <a:lumOff val="5000"/>
                  </a:schemeClr>
                </a:solidFill>
              </a:rPr>
              <a:t>không</a:t>
            </a:r>
            <a:r>
              <a:rPr lang="en-US" sz="3200" dirty="0">
                <a:solidFill>
                  <a:schemeClr val="tx1">
                    <a:lumMod val="95000"/>
                    <a:lumOff val="5000"/>
                  </a:schemeClr>
                </a:solidFill>
              </a:rPr>
              <a:t>?</a:t>
            </a:r>
          </a:p>
          <a:p>
            <a:r>
              <a:rPr lang="en-US" sz="3200" i="1" dirty="0" err="1">
                <a:solidFill>
                  <a:srgbClr val="FF0000"/>
                </a:solidFill>
              </a:rPr>
              <a:t>Trong</a:t>
            </a:r>
            <a:r>
              <a:rPr lang="en-US" sz="3200" i="1" dirty="0">
                <a:solidFill>
                  <a:srgbClr val="FF0000"/>
                </a:solidFill>
              </a:rPr>
              <a:t> </a:t>
            </a:r>
            <a:r>
              <a:rPr lang="en-US" sz="3200" i="1" dirty="0" err="1">
                <a:solidFill>
                  <a:srgbClr val="FF0000"/>
                </a:solidFill>
              </a:rPr>
              <a:t>quá</a:t>
            </a:r>
            <a:r>
              <a:rPr lang="en-US" sz="3200" i="1" dirty="0">
                <a:solidFill>
                  <a:srgbClr val="FF0000"/>
                </a:solidFill>
              </a:rPr>
              <a:t> </a:t>
            </a:r>
            <a:r>
              <a:rPr lang="en-US" sz="3200" i="1" dirty="0" err="1">
                <a:solidFill>
                  <a:srgbClr val="FF0000"/>
                </a:solidFill>
              </a:rPr>
              <a:t>trình</a:t>
            </a:r>
            <a:r>
              <a:rPr lang="en-US" sz="3200" i="1" dirty="0">
                <a:solidFill>
                  <a:srgbClr val="FF0000"/>
                </a:solidFill>
              </a:rPr>
              <a:t> </a:t>
            </a:r>
            <a:r>
              <a:rPr lang="en-US" sz="3200" i="1" dirty="0" err="1">
                <a:solidFill>
                  <a:srgbClr val="FF0000"/>
                </a:solidFill>
              </a:rPr>
              <a:t>chuyển</a:t>
            </a:r>
            <a:r>
              <a:rPr lang="en-US" sz="3200" i="1" dirty="0">
                <a:solidFill>
                  <a:srgbClr val="FF0000"/>
                </a:solidFill>
              </a:rPr>
              <a:t> </a:t>
            </a:r>
            <a:r>
              <a:rPr lang="en-US" sz="3200" i="1" dirty="0" err="1">
                <a:solidFill>
                  <a:srgbClr val="FF0000"/>
                </a:solidFill>
              </a:rPr>
              <a:t>thể</a:t>
            </a:r>
            <a:r>
              <a:rPr lang="en-US" sz="3200" i="1" dirty="0">
                <a:solidFill>
                  <a:srgbClr val="FF0000"/>
                </a:solidFill>
              </a:rPr>
              <a:t>, </a:t>
            </a:r>
            <a:r>
              <a:rPr lang="en-US" sz="3200" i="1" dirty="0" err="1">
                <a:solidFill>
                  <a:srgbClr val="FF0000"/>
                </a:solidFill>
              </a:rPr>
              <a:t>nước</a:t>
            </a:r>
            <a:r>
              <a:rPr lang="en-US" sz="3200" i="1" dirty="0">
                <a:solidFill>
                  <a:srgbClr val="FF0000"/>
                </a:solidFill>
              </a:rPr>
              <a:t> </a:t>
            </a:r>
            <a:r>
              <a:rPr lang="en-US" sz="3200" i="1" dirty="0" err="1">
                <a:solidFill>
                  <a:srgbClr val="FF0000"/>
                </a:solidFill>
              </a:rPr>
              <a:t>chỉ</a:t>
            </a:r>
            <a:r>
              <a:rPr lang="en-US" sz="3200" i="1" dirty="0">
                <a:solidFill>
                  <a:srgbClr val="FF0000"/>
                </a:solidFill>
              </a:rPr>
              <a:t> </a:t>
            </a:r>
            <a:r>
              <a:rPr lang="en-US" sz="3200" i="1" dirty="0" err="1">
                <a:solidFill>
                  <a:srgbClr val="FF0000"/>
                </a:solidFill>
              </a:rPr>
              <a:t>bị</a:t>
            </a:r>
            <a:r>
              <a:rPr lang="en-US" sz="3200" i="1" dirty="0">
                <a:solidFill>
                  <a:srgbClr val="FF0000"/>
                </a:solidFill>
              </a:rPr>
              <a:t> </a:t>
            </a:r>
            <a:r>
              <a:rPr lang="en-US" sz="3200" i="1" dirty="0" err="1">
                <a:solidFill>
                  <a:srgbClr val="FF0000"/>
                </a:solidFill>
              </a:rPr>
              <a:t>thay</a:t>
            </a:r>
            <a:r>
              <a:rPr lang="en-US" sz="3200" i="1" dirty="0">
                <a:solidFill>
                  <a:srgbClr val="FF0000"/>
                </a:solidFill>
              </a:rPr>
              <a:t> </a:t>
            </a:r>
            <a:r>
              <a:rPr lang="en-US" sz="3200" i="1" dirty="0" err="1">
                <a:solidFill>
                  <a:srgbClr val="FF0000"/>
                </a:solidFill>
              </a:rPr>
              <a:t>đổi</a:t>
            </a:r>
            <a:r>
              <a:rPr lang="en-US" sz="3200" i="1" dirty="0">
                <a:solidFill>
                  <a:srgbClr val="FF0000"/>
                </a:solidFill>
              </a:rPr>
              <a:t> </a:t>
            </a:r>
            <a:r>
              <a:rPr lang="en-US" sz="3200" i="1" dirty="0" err="1">
                <a:solidFill>
                  <a:srgbClr val="FF0000"/>
                </a:solidFill>
              </a:rPr>
              <a:t>trạng</a:t>
            </a:r>
            <a:r>
              <a:rPr lang="en-US" sz="3200" i="1" dirty="0">
                <a:solidFill>
                  <a:srgbClr val="FF0000"/>
                </a:solidFill>
              </a:rPr>
              <a:t> </a:t>
            </a:r>
            <a:r>
              <a:rPr lang="en-US" sz="3200" i="1" dirty="0" err="1">
                <a:solidFill>
                  <a:srgbClr val="FF0000"/>
                </a:solidFill>
              </a:rPr>
              <a:t>thái</a:t>
            </a:r>
            <a:r>
              <a:rPr lang="en-US" sz="3200" i="1" dirty="0">
                <a:solidFill>
                  <a:srgbClr val="FF0000"/>
                </a:solidFill>
              </a:rPr>
              <a:t>, </a:t>
            </a:r>
            <a:r>
              <a:rPr lang="en-US" sz="3200" b="1" i="1" dirty="0" err="1">
                <a:solidFill>
                  <a:srgbClr val="FF0000"/>
                </a:solidFill>
              </a:rPr>
              <a:t>không</a:t>
            </a:r>
            <a:r>
              <a:rPr lang="en-US" sz="3200" i="1" dirty="0">
                <a:solidFill>
                  <a:srgbClr val="FF0000"/>
                </a:solidFill>
              </a:rPr>
              <a:t> </a:t>
            </a:r>
            <a:r>
              <a:rPr lang="en-US" sz="3200" i="1" dirty="0" err="1">
                <a:solidFill>
                  <a:srgbClr val="FF0000"/>
                </a:solidFill>
              </a:rPr>
              <a:t>bị</a:t>
            </a:r>
            <a:r>
              <a:rPr lang="en-US" sz="3200" i="1" dirty="0">
                <a:solidFill>
                  <a:srgbClr val="FF0000"/>
                </a:solidFill>
              </a:rPr>
              <a:t> </a:t>
            </a:r>
            <a:r>
              <a:rPr lang="en-US" sz="3200" i="1" dirty="0" err="1">
                <a:solidFill>
                  <a:srgbClr val="FF0000"/>
                </a:solidFill>
              </a:rPr>
              <a:t>biến</a:t>
            </a:r>
            <a:r>
              <a:rPr lang="en-US" sz="3200" i="1" dirty="0">
                <a:solidFill>
                  <a:srgbClr val="FF0000"/>
                </a:solidFill>
              </a:rPr>
              <a:t> </a:t>
            </a:r>
            <a:r>
              <a:rPr lang="en-US" sz="3200" i="1" dirty="0" err="1">
                <a:solidFill>
                  <a:srgbClr val="FF0000"/>
                </a:solidFill>
              </a:rPr>
              <a:t>đổi</a:t>
            </a:r>
            <a:r>
              <a:rPr lang="en-US" sz="3200" i="1" dirty="0">
                <a:solidFill>
                  <a:srgbClr val="FF0000"/>
                </a:solidFill>
              </a:rPr>
              <a:t> </a:t>
            </a:r>
            <a:r>
              <a:rPr lang="en-US" sz="3200" i="1" dirty="0" err="1">
                <a:solidFill>
                  <a:srgbClr val="FF0000"/>
                </a:solidFill>
              </a:rPr>
              <a:t>thành</a:t>
            </a:r>
            <a:r>
              <a:rPr lang="en-US" sz="3200" i="1" dirty="0">
                <a:solidFill>
                  <a:srgbClr val="FF0000"/>
                </a:solidFill>
              </a:rPr>
              <a:t> </a:t>
            </a:r>
            <a:r>
              <a:rPr lang="en-US" sz="3200" i="1" dirty="0" err="1">
                <a:solidFill>
                  <a:srgbClr val="FF0000"/>
                </a:solidFill>
              </a:rPr>
              <a:t>chất</a:t>
            </a:r>
            <a:r>
              <a:rPr lang="en-US" sz="3200" i="1" dirty="0">
                <a:solidFill>
                  <a:srgbClr val="FF0000"/>
                </a:solidFill>
              </a:rPr>
              <a:t> </a:t>
            </a:r>
            <a:r>
              <a:rPr lang="en-US" sz="3200" i="1" dirty="0" err="1">
                <a:solidFill>
                  <a:srgbClr val="FF0000"/>
                </a:solidFill>
              </a:rPr>
              <a:t>khác</a:t>
            </a:r>
            <a:r>
              <a:rPr lang="en-US" sz="3200" i="1" dirty="0">
                <a:solidFill>
                  <a:srgbClr val="FF0000"/>
                </a:solidFil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descr="OPL20U25GSXzBJYl68kk8uQGfFKzs7yb1M4KJWUiLk6ZEvGF+qCIPSnY57AbBFCvTW2023.17.86+K4lPs7H94VUqPe2XwIsfPRnrXQE//QTEXxb8/8N4CNc6FpgZahzpTjFhMzSA7T/nHJa11DE8Ng2TP3iAmRczFlmslSuUNOgUeb6yRvs0="/>
          <p:cNvSpPr/>
          <p:nvPr/>
        </p:nvSpPr>
        <p:spPr>
          <a:xfrm>
            <a:off x="5276088" y="713232"/>
            <a:ext cx="5861304" cy="242316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err="1">
                <a:solidFill>
                  <a:schemeClr val="tx1">
                    <a:lumMod val="95000"/>
                    <a:lumOff val="5000"/>
                  </a:schemeClr>
                </a:solidFill>
              </a:rPr>
              <a:t>Từ</a:t>
            </a:r>
            <a:r>
              <a:rPr lang="en-US" sz="3600" dirty="0">
                <a:solidFill>
                  <a:schemeClr val="tx1">
                    <a:lumMod val="95000"/>
                    <a:lumOff val="5000"/>
                  </a:schemeClr>
                </a:solidFill>
              </a:rPr>
              <a:t> </a:t>
            </a:r>
            <a:r>
              <a:rPr lang="en-US" sz="3600" dirty="0" err="1">
                <a:solidFill>
                  <a:schemeClr val="tx1">
                    <a:lumMod val="95000"/>
                    <a:lumOff val="5000"/>
                  </a:schemeClr>
                </a:solidFill>
              </a:rPr>
              <a:t>thí</a:t>
            </a:r>
            <a:r>
              <a:rPr lang="en-US" sz="3600" dirty="0">
                <a:solidFill>
                  <a:schemeClr val="tx1">
                    <a:lumMod val="95000"/>
                    <a:lumOff val="5000"/>
                  </a:schemeClr>
                </a:solidFill>
              </a:rPr>
              <a:t> </a:t>
            </a:r>
            <a:r>
              <a:rPr lang="en-US" sz="3600" dirty="0" err="1">
                <a:solidFill>
                  <a:schemeClr val="tx1">
                    <a:lumMod val="95000"/>
                    <a:lumOff val="5000"/>
                  </a:schemeClr>
                </a:solidFill>
              </a:rPr>
              <a:t>nghiệm</a:t>
            </a:r>
            <a:r>
              <a:rPr lang="en-US" sz="3600" dirty="0">
                <a:solidFill>
                  <a:schemeClr val="tx1">
                    <a:lumMod val="95000"/>
                    <a:lumOff val="5000"/>
                  </a:schemeClr>
                </a:solidFill>
              </a:rPr>
              <a:t> </a:t>
            </a:r>
            <a:r>
              <a:rPr lang="en-US" sz="3600" dirty="0" err="1">
                <a:solidFill>
                  <a:schemeClr val="tx1">
                    <a:lumMod val="95000"/>
                    <a:lumOff val="5000"/>
                  </a:schemeClr>
                </a:solidFill>
              </a:rPr>
              <a:t>trên</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 </a:t>
            </a:r>
            <a:r>
              <a:rPr lang="en-US" sz="3600" dirty="0" err="1">
                <a:solidFill>
                  <a:schemeClr val="tx1">
                    <a:lumMod val="95000"/>
                    <a:lumOff val="5000"/>
                  </a:schemeClr>
                </a:solidFill>
              </a:rPr>
              <a:t>hãy</a:t>
            </a:r>
            <a:r>
              <a:rPr lang="en-US" sz="3600" dirty="0">
                <a:solidFill>
                  <a:schemeClr val="tx1">
                    <a:lumMod val="95000"/>
                    <a:lumOff val="5000"/>
                  </a:schemeClr>
                </a:solidFill>
              </a:rPr>
              <a:t> </a:t>
            </a:r>
            <a:r>
              <a:rPr lang="en-US" sz="3600" dirty="0" err="1">
                <a:solidFill>
                  <a:schemeClr val="tx1">
                    <a:lumMod val="95000"/>
                    <a:lumOff val="5000"/>
                  </a:schemeClr>
                </a:solidFill>
              </a:rPr>
              <a:t>cho</a:t>
            </a:r>
            <a:r>
              <a:rPr lang="en-US" sz="3600" dirty="0">
                <a:solidFill>
                  <a:schemeClr val="tx1">
                    <a:lumMod val="95000"/>
                    <a:lumOff val="5000"/>
                  </a:schemeClr>
                </a:solidFill>
              </a:rPr>
              <a:t> </a:t>
            </a:r>
            <a:r>
              <a:rPr lang="en-US" sz="3600" dirty="0" err="1">
                <a:solidFill>
                  <a:schemeClr val="tx1">
                    <a:lumMod val="95000"/>
                    <a:lumOff val="5000"/>
                  </a:schemeClr>
                </a:solidFill>
              </a:rPr>
              <a:t>biết</a:t>
            </a:r>
            <a:r>
              <a:rPr lang="en-US" sz="3600" dirty="0">
                <a:solidFill>
                  <a:schemeClr val="tx1">
                    <a:lumMod val="95000"/>
                    <a:lumOff val="5000"/>
                  </a:schemeClr>
                </a:solidFill>
              </a:rPr>
              <a:t> </a:t>
            </a:r>
            <a:r>
              <a:rPr lang="en-US" sz="3600" dirty="0" err="1">
                <a:solidFill>
                  <a:schemeClr val="tx1">
                    <a:lumMod val="95000"/>
                    <a:lumOff val="5000"/>
                  </a:schemeClr>
                </a:solidFill>
              </a:rPr>
              <a:t>biến</a:t>
            </a:r>
            <a:r>
              <a:rPr lang="en-US" sz="3600" dirty="0">
                <a:solidFill>
                  <a:schemeClr val="tx1">
                    <a:lumMod val="95000"/>
                    <a:lumOff val="5000"/>
                  </a:schemeClr>
                </a:solidFill>
              </a:rPr>
              <a:t> </a:t>
            </a:r>
            <a:r>
              <a:rPr lang="en-US" sz="3600" dirty="0" err="1">
                <a:solidFill>
                  <a:schemeClr val="tx1">
                    <a:lumMod val="95000"/>
                    <a:lumOff val="5000"/>
                  </a:schemeClr>
                </a:solidFill>
              </a:rPr>
              <a:t>đổi</a:t>
            </a:r>
            <a:r>
              <a:rPr lang="en-US" sz="3600" dirty="0">
                <a:solidFill>
                  <a:schemeClr val="tx1">
                    <a:lumMod val="95000"/>
                    <a:lumOff val="5000"/>
                  </a:schemeClr>
                </a:solidFill>
              </a:rPr>
              <a:t> </a:t>
            </a:r>
            <a:r>
              <a:rPr lang="en-US" sz="3600" dirty="0" err="1">
                <a:solidFill>
                  <a:schemeClr val="tx1">
                    <a:lumMod val="95000"/>
                    <a:lumOff val="5000"/>
                  </a:schemeClr>
                </a:solidFill>
              </a:rPr>
              <a:t>vật</a:t>
            </a:r>
            <a:r>
              <a:rPr lang="en-US" sz="3600" dirty="0">
                <a:solidFill>
                  <a:schemeClr val="tx1">
                    <a:lumMod val="95000"/>
                    <a:lumOff val="5000"/>
                  </a:schemeClr>
                </a:solidFill>
              </a:rPr>
              <a:t> </a:t>
            </a:r>
            <a:r>
              <a:rPr lang="en-US" sz="3600" dirty="0" err="1">
                <a:solidFill>
                  <a:schemeClr val="tx1">
                    <a:lumMod val="95000"/>
                    <a:lumOff val="5000"/>
                  </a:schemeClr>
                </a:solidFill>
              </a:rPr>
              <a:t>lí</a:t>
            </a:r>
            <a:r>
              <a:rPr lang="en-US" sz="3600" dirty="0">
                <a:solidFill>
                  <a:schemeClr val="tx1">
                    <a:lumMod val="95000"/>
                    <a:lumOff val="5000"/>
                  </a:schemeClr>
                </a:solidFill>
              </a:rPr>
              <a:t> </a:t>
            </a:r>
            <a:r>
              <a:rPr lang="en-US" sz="3600" dirty="0" err="1">
                <a:solidFill>
                  <a:schemeClr val="tx1">
                    <a:lumMod val="95000"/>
                    <a:lumOff val="5000"/>
                  </a:schemeClr>
                </a:solidFill>
              </a:rPr>
              <a:t>là</a:t>
            </a:r>
            <a:r>
              <a:rPr lang="en-US" sz="3600" dirty="0">
                <a:solidFill>
                  <a:schemeClr val="tx1">
                    <a:lumMod val="95000"/>
                    <a:lumOff val="5000"/>
                  </a:schemeClr>
                </a:solidFill>
              </a:rPr>
              <a:t> </a:t>
            </a:r>
            <a:r>
              <a:rPr lang="en-US" sz="3600" dirty="0" err="1">
                <a:solidFill>
                  <a:schemeClr val="tx1">
                    <a:lumMod val="95000"/>
                    <a:lumOff val="5000"/>
                  </a:schemeClr>
                </a:solidFill>
              </a:rPr>
              <a:t>gì</a:t>
            </a:r>
            <a:r>
              <a:rPr lang="en-US" sz="3600" dirty="0">
                <a:solidFill>
                  <a:schemeClr val="tx1">
                    <a:lumMod val="95000"/>
                    <a:lumOff val="5000"/>
                  </a:schemeClr>
                </a:solidFill>
              </a:rPr>
              <a:t>? </a:t>
            </a:r>
            <a:r>
              <a:rPr lang="en-US" sz="3600" dirty="0" err="1">
                <a:solidFill>
                  <a:schemeClr val="tx1">
                    <a:lumMod val="95000"/>
                    <a:lumOff val="5000"/>
                  </a:schemeClr>
                </a:solidFill>
              </a:rPr>
              <a:t>Lấy</a:t>
            </a:r>
            <a:r>
              <a:rPr lang="en-US" sz="3600" dirty="0">
                <a:solidFill>
                  <a:schemeClr val="tx1">
                    <a:lumMod val="95000"/>
                    <a:lumOff val="5000"/>
                  </a:schemeClr>
                </a:solidFill>
              </a:rPr>
              <a:t> </a:t>
            </a:r>
            <a:r>
              <a:rPr lang="en-US" sz="3600" dirty="0" err="1">
                <a:solidFill>
                  <a:schemeClr val="tx1">
                    <a:lumMod val="95000"/>
                    <a:lumOff val="5000"/>
                  </a:schemeClr>
                </a:solidFill>
              </a:rPr>
              <a:t>ví</a:t>
            </a:r>
            <a:r>
              <a:rPr lang="en-US" sz="3600" dirty="0">
                <a:solidFill>
                  <a:schemeClr val="tx1">
                    <a:lumMod val="95000"/>
                    <a:lumOff val="5000"/>
                  </a:schemeClr>
                </a:solidFill>
              </a:rPr>
              <a:t> </a:t>
            </a:r>
            <a:r>
              <a:rPr lang="en-US" sz="3600" dirty="0" err="1">
                <a:solidFill>
                  <a:schemeClr val="tx1">
                    <a:lumMod val="95000"/>
                    <a:lumOff val="5000"/>
                  </a:schemeClr>
                </a:solidFill>
              </a:rPr>
              <a:t>dụ</a:t>
            </a:r>
            <a:r>
              <a:rPr lang="en-US" sz="3600" dirty="0">
                <a:solidFill>
                  <a:schemeClr val="tx1">
                    <a:lumMod val="95000"/>
                    <a:lumOff val="5000"/>
                  </a:schemeClr>
                </a:solidFill>
              </a:rPr>
              <a:t>?</a:t>
            </a:r>
          </a:p>
        </p:txBody>
      </p:sp>
      <p:sp>
        <p:nvSpPr>
          <p:cNvPr id="7" name="TextBox 6" descr="OPL20U25GSXzBJYl68kk8uQGfFKzs7yb1M4KJWUiLk6ZEvGF+qCIPSnY57AbBFCvTW2023.17.86+K4lPs7H94VUqPe2XwIsfPRnrXQE//QTEXxb8/8N4CNc6FpgZahzpTjFhMzSA7T/nHJa11DE8Ng2TP3iAmRczFlmslSuUNOgUeb6yRvs0="/>
          <p:cNvSpPr txBox="1"/>
          <p:nvPr/>
        </p:nvSpPr>
        <p:spPr>
          <a:xfrm>
            <a:off x="640080" y="1024129"/>
            <a:ext cx="11119104" cy="34163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7200" dirty="0"/>
              <a:t>✍ </a:t>
            </a:r>
            <a:r>
              <a:rPr lang="en-US" sz="3600" dirty="0" err="1">
                <a:solidFill>
                  <a:srgbClr val="002060"/>
                </a:solidFill>
              </a:rPr>
              <a:t>Các</a:t>
            </a:r>
            <a:r>
              <a:rPr lang="en-US" sz="3600" dirty="0">
                <a:solidFill>
                  <a:srgbClr val="002060"/>
                </a:solidFill>
              </a:rPr>
              <a:t> </a:t>
            </a:r>
            <a:r>
              <a:rPr lang="en-US" sz="3600" dirty="0" err="1">
                <a:solidFill>
                  <a:srgbClr val="002060"/>
                </a:solidFill>
              </a:rPr>
              <a:t>quá</a:t>
            </a:r>
            <a:r>
              <a:rPr lang="en-US" sz="3600" dirty="0">
                <a:solidFill>
                  <a:srgbClr val="002060"/>
                </a:solidFill>
              </a:rPr>
              <a:t> </a:t>
            </a:r>
            <a:r>
              <a:rPr lang="en-US" sz="3600" dirty="0" err="1">
                <a:solidFill>
                  <a:srgbClr val="002060"/>
                </a:solidFill>
              </a:rPr>
              <a:t>trình</a:t>
            </a:r>
            <a:r>
              <a:rPr lang="en-US" sz="3600" dirty="0">
                <a:solidFill>
                  <a:srgbClr val="002060"/>
                </a:solidFill>
              </a:rPr>
              <a:t> </a:t>
            </a:r>
            <a:r>
              <a:rPr lang="en-US" sz="3600" dirty="0" err="1">
                <a:solidFill>
                  <a:srgbClr val="002060"/>
                </a:solidFill>
              </a:rPr>
              <a:t>như</a:t>
            </a:r>
            <a:r>
              <a:rPr lang="en-US" sz="3600" dirty="0">
                <a:solidFill>
                  <a:srgbClr val="002060"/>
                </a:solidFill>
              </a:rPr>
              <a:t> </a:t>
            </a:r>
            <a:r>
              <a:rPr lang="en-US" sz="3600" dirty="0" err="1">
                <a:solidFill>
                  <a:srgbClr val="002060"/>
                </a:solidFill>
              </a:rPr>
              <a:t>hoà</a:t>
            </a:r>
            <a:r>
              <a:rPr lang="en-US" sz="3600" dirty="0">
                <a:solidFill>
                  <a:srgbClr val="002060"/>
                </a:solidFill>
              </a:rPr>
              <a:t> tan, </a:t>
            </a:r>
            <a:r>
              <a:rPr lang="en-US" sz="3600" dirty="0" err="1">
                <a:solidFill>
                  <a:srgbClr val="002060"/>
                </a:solidFill>
              </a:rPr>
              <a:t>đông</a:t>
            </a:r>
            <a:r>
              <a:rPr lang="en-US" sz="3600" dirty="0">
                <a:solidFill>
                  <a:srgbClr val="002060"/>
                </a:solidFill>
              </a:rPr>
              <a:t> </a:t>
            </a:r>
            <a:r>
              <a:rPr lang="en-US" sz="3600" dirty="0" err="1">
                <a:solidFill>
                  <a:srgbClr val="002060"/>
                </a:solidFill>
              </a:rPr>
              <a:t>đặc</a:t>
            </a:r>
            <a:r>
              <a:rPr lang="en-US" sz="3600" dirty="0">
                <a:solidFill>
                  <a:srgbClr val="002060"/>
                </a:solidFill>
              </a:rPr>
              <a:t>, </a:t>
            </a:r>
            <a:r>
              <a:rPr lang="en-US" sz="3600" dirty="0" err="1">
                <a:solidFill>
                  <a:srgbClr val="002060"/>
                </a:solidFill>
              </a:rPr>
              <a:t>nóng</a:t>
            </a:r>
            <a:r>
              <a:rPr lang="en-US" sz="3600" dirty="0">
                <a:solidFill>
                  <a:srgbClr val="002060"/>
                </a:solidFill>
              </a:rPr>
              <a:t> </a:t>
            </a:r>
            <a:r>
              <a:rPr lang="en-US" sz="3600" dirty="0" err="1">
                <a:solidFill>
                  <a:srgbClr val="002060"/>
                </a:solidFill>
              </a:rPr>
              <a:t>chảy</a:t>
            </a:r>
            <a:r>
              <a:rPr lang="en-US" sz="3600" dirty="0">
                <a:solidFill>
                  <a:srgbClr val="002060"/>
                </a:solidFill>
              </a:rPr>
              <a:t>, … </a:t>
            </a:r>
            <a:r>
              <a:rPr lang="en-US" sz="3600" dirty="0" err="1">
                <a:solidFill>
                  <a:srgbClr val="002060"/>
                </a:solidFill>
              </a:rPr>
              <a:t>các</a:t>
            </a:r>
            <a:r>
              <a:rPr lang="en-US" sz="3600" dirty="0">
                <a:solidFill>
                  <a:srgbClr val="002060"/>
                </a:solidFill>
              </a:rPr>
              <a:t> </a:t>
            </a:r>
            <a:r>
              <a:rPr lang="en-US" sz="3600" dirty="0" err="1">
                <a:solidFill>
                  <a:srgbClr val="002060"/>
                </a:solidFill>
              </a:rPr>
              <a:t>chất</a:t>
            </a:r>
            <a:r>
              <a:rPr lang="en-US" sz="3600" dirty="0">
                <a:solidFill>
                  <a:srgbClr val="002060"/>
                </a:solidFill>
              </a:rPr>
              <a:t> </a:t>
            </a:r>
            <a:r>
              <a:rPr lang="en-US" sz="3600" dirty="0" err="1">
                <a:solidFill>
                  <a:srgbClr val="002060"/>
                </a:solidFill>
              </a:rPr>
              <a:t>chỉ</a:t>
            </a:r>
            <a:r>
              <a:rPr lang="en-US" sz="3600" dirty="0">
                <a:solidFill>
                  <a:srgbClr val="002060"/>
                </a:solidFill>
              </a:rPr>
              <a:t> </a:t>
            </a:r>
            <a:r>
              <a:rPr lang="en-US" sz="3600" dirty="0" err="1">
                <a:solidFill>
                  <a:srgbClr val="002060"/>
                </a:solidFill>
              </a:rPr>
              <a:t>chuyển</a:t>
            </a:r>
            <a:r>
              <a:rPr lang="en-US" sz="3600" dirty="0">
                <a:solidFill>
                  <a:srgbClr val="002060"/>
                </a:solidFill>
              </a:rPr>
              <a:t> </a:t>
            </a:r>
            <a:r>
              <a:rPr lang="en-US" sz="3600" dirty="0" err="1">
                <a:solidFill>
                  <a:srgbClr val="002060"/>
                </a:solidFill>
              </a:rPr>
              <a:t>từ</a:t>
            </a:r>
            <a:r>
              <a:rPr lang="en-US" sz="3600" dirty="0">
                <a:solidFill>
                  <a:srgbClr val="002060"/>
                </a:solidFill>
              </a:rPr>
              <a:t> </a:t>
            </a:r>
            <a:r>
              <a:rPr lang="en-US" sz="3600" dirty="0" err="1">
                <a:solidFill>
                  <a:srgbClr val="002060"/>
                </a:solidFill>
              </a:rPr>
              <a:t>trạng</a:t>
            </a:r>
            <a:r>
              <a:rPr lang="en-US" sz="3600" dirty="0">
                <a:solidFill>
                  <a:srgbClr val="002060"/>
                </a:solidFill>
              </a:rPr>
              <a:t> </a:t>
            </a:r>
            <a:r>
              <a:rPr lang="en-US" sz="3600" dirty="0" err="1">
                <a:solidFill>
                  <a:srgbClr val="002060"/>
                </a:solidFill>
              </a:rPr>
              <a:t>thái</a:t>
            </a:r>
            <a:r>
              <a:rPr lang="en-US" sz="3600" dirty="0">
                <a:solidFill>
                  <a:srgbClr val="002060"/>
                </a:solidFill>
              </a:rPr>
              <a:t> </a:t>
            </a:r>
            <a:r>
              <a:rPr lang="en-US" sz="3600" dirty="0" err="1">
                <a:solidFill>
                  <a:srgbClr val="002060"/>
                </a:solidFill>
              </a:rPr>
              <a:t>này</a:t>
            </a:r>
            <a:r>
              <a:rPr lang="en-US" sz="3600" dirty="0">
                <a:solidFill>
                  <a:srgbClr val="002060"/>
                </a:solidFill>
              </a:rPr>
              <a:t> sang </a:t>
            </a:r>
            <a:r>
              <a:rPr lang="en-US" sz="3600" dirty="0" err="1">
                <a:solidFill>
                  <a:srgbClr val="002060"/>
                </a:solidFill>
              </a:rPr>
              <a:t>trạng</a:t>
            </a:r>
            <a:r>
              <a:rPr lang="en-US" sz="3600" dirty="0">
                <a:solidFill>
                  <a:srgbClr val="002060"/>
                </a:solidFill>
              </a:rPr>
              <a:t> </a:t>
            </a:r>
            <a:r>
              <a:rPr lang="en-US" sz="3600" dirty="0" err="1">
                <a:solidFill>
                  <a:srgbClr val="002060"/>
                </a:solidFill>
              </a:rPr>
              <a:t>thái</a:t>
            </a:r>
            <a:r>
              <a:rPr lang="en-US" sz="3600" dirty="0">
                <a:solidFill>
                  <a:srgbClr val="002060"/>
                </a:solidFill>
              </a:rPr>
              <a:t> </a:t>
            </a:r>
            <a:r>
              <a:rPr lang="en-US" sz="3600" dirty="0" err="1">
                <a:solidFill>
                  <a:srgbClr val="002060"/>
                </a:solidFill>
              </a:rPr>
              <a:t>khác</a:t>
            </a:r>
            <a:r>
              <a:rPr lang="en-US" sz="3600" dirty="0">
                <a:solidFill>
                  <a:srgbClr val="002060"/>
                </a:solidFill>
              </a:rPr>
              <a:t>, </a:t>
            </a:r>
            <a:r>
              <a:rPr lang="en-US" sz="3600" dirty="0" err="1">
                <a:solidFill>
                  <a:srgbClr val="002060"/>
                </a:solidFill>
              </a:rPr>
              <a:t>không</a:t>
            </a:r>
            <a:r>
              <a:rPr lang="en-US" sz="3600" dirty="0">
                <a:solidFill>
                  <a:srgbClr val="002060"/>
                </a:solidFill>
              </a:rPr>
              <a:t> </a:t>
            </a:r>
            <a:r>
              <a:rPr lang="en-US" sz="3600" dirty="0" err="1">
                <a:solidFill>
                  <a:srgbClr val="002060"/>
                </a:solidFill>
              </a:rPr>
              <a:t>tạo</a:t>
            </a:r>
            <a:r>
              <a:rPr lang="en-US" sz="3600" dirty="0">
                <a:solidFill>
                  <a:srgbClr val="002060"/>
                </a:solidFill>
              </a:rPr>
              <a:t> </a:t>
            </a:r>
            <a:r>
              <a:rPr lang="en-US" sz="3600" dirty="0" err="1">
                <a:solidFill>
                  <a:srgbClr val="002060"/>
                </a:solidFill>
              </a:rPr>
              <a:t>thành</a:t>
            </a:r>
            <a:r>
              <a:rPr lang="en-US" sz="3600" dirty="0">
                <a:solidFill>
                  <a:srgbClr val="002060"/>
                </a:solidFill>
              </a:rPr>
              <a:t> </a:t>
            </a:r>
            <a:r>
              <a:rPr lang="en-US" sz="3600" dirty="0" err="1">
                <a:solidFill>
                  <a:srgbClr val="002060"/>
                </a:solidFill>
              </a:rPr>
              <a:t>chất</a:t>
            </a:r>
            <a:r>
              <a:rPr lang="en-US" sz="3600" dirty="0">
                <a:solidFill>
                  <a:srgbClr val="002060"/>
                </a:solidFill>
              </a:rPr>
              <a:t> </a:t>
            </a:r>
            <a:r>
              <a:rPr lang="en-US" sz="3600" dirty="0" err="1">
                <a:solidFill>
                  <a:srgbClr val="002060"/>
                </a:solidFill>
              </a:rPr>
              <a:t>mới</a:t>
            </a:r>
            <a:r>
              <a:rPr lang="en-US" sz="3600" dirty="0">
                <a:solidFill>
                  <a:srgbClr val="002060"/>
                </a:solidFill>
              </a:rPr>
              <a:t>, </a:t>
            </a:r>
            <a:r>
              <a:rPr lang="en-US" sz="3600" dirty="0" err="1">
                <a:solidFill>
                  <a:srgbClr val="002060"/>
                </a:solidFill>
              </a:rPr>
              <a:t>đó</a:t>
            </a:r>
            <a:r>
              <a:rPr lang="en-US" sz="3600" dirty="0">
                <a:solidFill>
                  <a:srgbClr val="002060"/>
                </a:solidFill>
              </a:rPr>
              <a:t> </a:t>
            </a:r>
            <a:r>
              <a:rPr lang="en-US" sz="3600" dirty="0" err="1">
                <a:solidFill>
                  <a:srgbClr val="002060"/>
                </a:solidFill>
              </a:rPr>
              <a:t>là</a:t>
            </a:r>
            <a:r>
              <a:rPr lang="en-US" sz="3600" dirty="0">
                <a:solidFill>
                  <a:srgbClr val="002060"/>
                </a:solidFill>
              </a:rPr>
              <a:t> </a:t>
            </a:r>
            <a:r>
              <a:rPr lang="en-US" sz="3600" dirty="0" err="1">
                <a:solidFill>
                  <a:srgbClr val="002060"/>
                </a:solidFill>
              </a:rPr>
              <a:t>biến</a:t>
            </a:r>
            <a:r>
              <a:rPr lang="en-US" sz="3600" dirty="0">
                <a:solidFill>
                  <a:srgbClr val="002060"/>
                </a:solidFill>
              </a:rPr>
              <a:t> </a:t>
            </a:r>
            <a:r>
              <a:rPr lang="en-US" sz="3600" dirty="0" err="1">
                <a:solidFill>
                  <a:srgbClr val="002060"/>
                </a:solidFill>
              </a:rPr>
              <a:t>đổi</a:t>
            </a:r>
            <a:r>
              <a:rPr lang="en-US" sz="3600" dirty="0">
                <a:solidFill>
                  <a:srgbClr val="002060"/>
                </a:solidFill>
              </a:rPr>
              <a:t> </a:t>
            </a:r>
            <a:r>
              <a:rPr lang="en-US" sz="3600" dirty="0" err="1">
                <a:solidFill>
                  <a:srgbClr val="002060"/>
                </a:solidFill>
              </a:rPr>
              <a:t>vật</a:t>
            </a:r>
            <a:r>
              <a:rPr lang="en-US" sz="3600" dirty="0">
                <a:solidFill>
                  <a:srgbClr val="002060"/>
                </a:solidFill>
              </a:rPr>
              <a:t> </a:t>
            </a:r>
            <a:r>
              <a:rPr lang="en-US" sz="3600" dirty="0" err="1">
                <a:solidFill>
                  <a:srgbClr val="002060"/>
                </a:solidFill>
              </a:rPr>
              <a:t>lí</a:t>
            </a:r>
            <a:r>
              <a:rPr lang="en-US" sz="3600" dirty="0">
                <a:solidFill>
                  <a:srgbClr val="002060"/>
                </a:solidFill>
              </a:rPr>
              <a:t>.</a:t>
            </a:r>
          </a:p>
          <a:p>
            <a:endParaRPr lang="en-US" sz="7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L20U25GSXzBJYl68kk8uQGfFKzs7yb1M4KJWUiLk6ZEvGF+qCIPSnY57AbBFCvTW2023.17.86+K4lPs7H94VUqPe2XwIsfPRnrXQE//QTEXxb8/8N4CNc6FpgZahzpTjFhMzSA7T/nHJa11DE8Ng2TP3iAmRczFlmslSuUNOgUeb6yRvs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 y="5324400"/>
            <a:ext cx="12190222" cy="1533600"/>
          </a:xfrm>
          <a:prstGeom prst="rect">
            <a:avLst/>
          </a:prstGeom>
        </p:spPr>
      </p:pic>
      <p:pic>
        <p:nvPicPr>
          <p:cNvPr id="6" name="Picture 5" descr="OPL20U25GSXzBJYl68kk8uQGfFKzs7yb1M4KJWUiLk6ZEvGF+qCIPSnY57AbBFCvTW2023.17.86+K4lPs7H94VUqPe2XwIsfPRnrXQE//QTEXxb8/8N4CNc6FpgZahzpTjFhMzSA7T/nHJa11DE8Ng2TP3iAmRczFlmslSuUNOgUeb6yRvs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822" y="452858"/>
            <a:ext cx="4230991" cy="896190"/>
          </a:xfrm>
          <a:prstGeom prst="rect">
            <a:avLst/>
          </a:prstGeom>
        </p:spPr>
      </p:pic>
      <p:sp>
        <p:nvSpPr>
          <p:cNvPr id="7" name="TextBox 6" descr="OPL20U25GSXzBJYl68kk8uQGfFKzs7yb1M4KJWUiLk6ZEvGF+qCIPSnY57AbBFCvTW2023.17.86+K4lPs7H94VUqPe2XwIsfPRnrXQE//QTEXxb8/8N4CNc6FpgZahzpTjFhMzSA7T/nHJa11DE8Ng2TP3iAmRczFlmslSuUNOgUeb6yRvs0="/>
          <p:cNvSpPr txBox="1"/>
          <p:nvPr/>
        </p:nvSpPr>
        <p:spPr>
          <a:xfrm>
            <a:off x="838199" y="547010"/>
            <a:ext cx="3496235" cy="707886"/>
          </a:xfrm>
          <a:prstGeom prst="rect">
            <a:avLst/>
          </a:prstGeom>
          <a:noFill/>
        </p:spPr>
        <p:txBody>
          <a:bodyPr wrap="square" rtlCol="0">
            <a:spAutoFit/>
          </a:bodyPr>
          <a:lstStyle/>
          <a:p>
            <a:pPr algn="ctr"/>
            <a:r>
              <a:rPr lang="en-US" sz="4000" b="1" dirty="0" err="1"/>
              <a:t>Bài</a:t>
            </a:r>
            <a:r>
              <a:rPr lang="en-US" sz="4000" b="1" dirty="0"/>
              <a:t> </a:t>
            </a:r>
            <a:r>
              <a:rPr lang="en-US" sz="4000" b="1" dirty="0" err="1"/>
              <a:t>tập</a:t>
            </a:r>
            <a:r>
              <a:rPr lang="en-US" sz="4000" b="1" dirty="0"/>
              <a:t> 1</a:t>
            </a:r>
            <a:endParaRPr lang="vi-VN" sz="4000" b="1" dirty="0"/>
          </a:p>
        </p:txBody>
      </p:sp>
      <p:sp>
        <p:nvSpPr>
          <p:cNvPr id="8" name="TextBox 7" descr="OPL20U25GSXzBJYl68kk8uQGfFKzs7yb1M4KJWUiLk6ZEvGF+qCIPSnY57AbBFCvTW2023.17.86+K4lPs7H94VUqPe2XwIsfPRnrXQE//QTEXxb8/8N4CNc6FpgZahzpTjFhMzSA7T/nHJa11DE8Ng2TP3iAmRczFlmslSuUNOgUeb6yRvs0="/>
          <p:cNvSpPr txBox="1"/>
          <p:nvPr/>
        </p:nvSpPr>
        <p:spPr>
          <a:xfrm>
            <a:off x="470822" y="1443200"/>
            <a:ext cx="11573436" cy="3970318"/>
          </a:xfrm>
          <a:prstGeom prst="rect">
            <a:avLst/>
          </a:prstGeom>
          <a:noFill/>
        </p:spPr>
        <p:txBody>
          <a:bodyPr wrap="square" rtlCol="0">
            <a:spAutoFit/>
          </a:bodyPr>
          <a:lstStyle/>
          <a:p>
            <a:pPr>
              <a:lnSpc>
                <a:spcPct val="150000"/>
              </a:lnSpc>
            </a:pPr>
            <a:r>
              <a:rPr lang="en-US" sz="2800" i="1" dirty="0" err="1"/>
              <a:t>Hãy</a:t>
            </a:r>
            <a:r>
              <a:rPr lang="en-US" sz="2800" i="1" dirty="0"/>
              <a:t> </a:t>
            </a:r>
            <a:r>
              <a:rPr lang="en-US" sz="2800" i="1" dirty="0" err="1"/>
              <a:t>xác</a:t>
            </a:r>
            <a:r>
              <a:rPr lang="en-US" sz="2800" i="1" dirty="0"/>
              <a:t> </a:t>
            </a:r>
            <a:r>
              <a:rPr lang="en-US" sz="2800" i="1" dirty="0" err="1"/>
              <a:t>định</a:t>
            </a:r>
            <a:r>
              <a:rPr lang="en-US" sz="2800" i="1" dirty="0"/>
              <a:t> </a:t>
            </a:r>
            <a:r>
              <a:rPr lang="en-US" sz="2800" i="1" dirty="0" err="1"/>
              <a:t>đâu</a:t>
            </a:r>
            <a:r>
              <a:rPr lang="en-US" sz="2800" i="1" dirty="0"/>
              <a:t> </a:t>
            </a:r>
            <a:r>
              <a:rPr lang="en-US" sz="2800" i="1" dirty="0" err="1"/>
              <a:t>là</a:t>
            </a:r>
            <a:r>
              <a:rPr lang="en-US" sz="2800" i="1" dirty="0"/>
              <a:t> </a:t>
            </a:r>
            <a:r>
              <a:rPr lang="en-US" sz="2800" i="1" dirty="0" err="1"/>
              <a:t>biến</a:t>
            </a:r>
            <a:r>
              <a:rPr lang="en-US" sz="2800" i="1" dirty="0"/>
              <a:t> </a:t>
            </a:r>
            <a:r>
              <a:rPr lang="en-US" sz="2800" i="1" dirty="0" err="1"/>
              <a:t>đổi</a:t>
            </a:r>
            <a:r>
              <a:rPr lang="en-US" sz="2800" i="1" dirty="0"/>
              <a:t> </a:t>
            </a:r>
            <a:r>
              <a:rPr lang="en-US" sz="2800" i="1" dirty="0" err="1"/>
              <a:t>vật</a:t>
            </a:r>
            <a:r>
              <a:rPr lang="en-US" sz="2800" i="1" dirty="0"/>
              <a:t> </a:t>
            </a:r>
            <a:r>
              <a:rPr lang="en-US" sz="2800" i="1" dirty="0" err="1"/>
              <a:t>lí</a:t>
            </a:r>
            <a:r>
              <a:rPr lang="en-US" sz="2800" i="1" dirty="0"/>
              <a:t> </a:t>
            </a:r>
            <a:r>
              <a:rPr lang="en-US" sz="2800" i="1" dirty="0" err="1"/>
              <a:t>trong</a:t>
            </a:r>
            <a:r>
              <a:rPr lang="en-US" sz="2800" i="1" dirty="0"/>
              <a:t> </a:t>
            </a:r>
            <a:r>
              <a:rPr lang="en-US" sz="2800" i="1" dirty="0" err="1"/>
              <a:t>các</a:t>
            </a:r>
            <a:r>
              <a:rPr lang="en-US" sz="2800" i="1" dirty="0"/>
              <a:t> </a:t>
            </a:r>
            <a:r>
              <a:rPr lang="en-US" sz="2800" i="1" dirty="0" err="1"/>
              <a:t>hiện</a:t>
            </a:r>
            <a:r>
              <a:rPr lang="en-US" sz="2800" i="1" dirty="0"/>
              <a:t> </a:t>
            </a:r>
            <a:r>
              <a:rPr lang="en-US" sz="2800" i="1" dirty="0" err="1"/>
              <a:t>tượng</a:t>
            </a:r>
            <a:r>
              <a:rPr lang="en-US" sz="2800" i="1" dirty="0"/>
              <a:t> </a:t>
            </a:r>
            <a:r>
              <a:rPr lang="en-US" sz="2800" i="1" dirty="0" err="1"/>
              <a:t>sau</a:t>
            </a:r>
            <a:r>
              <a:rPr lang="en-US" sz="2800" i="1" dirty="0"/>
              <a:t>? </a:t>
            </a:r>
            <a:r>
              <a:rPr lang="en-US" sz="2800" i="1" dirty="0" err="1"/>
              <a:t>Giải</a:t>
            </a:r>
            <a:r>
              <a:rPr lang="en-US" sz="2800" i="1" dirty="0"/>
              <a:t> </a:t>
            </a:r>
            <a:r>
              <a:rPr lang="en-US" sz="2800" i="1" dirty="0" err="1"/>
              <a:t>thích</a:t>
            </a:r>
            <a:r>
              <a:rPr lang="en-US" sz="2800" i="1" dirty="0"/>
              <a:t>?</a:t>
            </a:r>
          </a:p>
          <a:p>
            <a:pPr>
              <a:lnSpc>
                <a:spcPct val="150000"/>
              </a:lnSpc>
            </a:pPr>
            <a:endParaRPr lang="en-US" sz="2800" dirty="0"/>
          </a:p>
          <a:p>
            <a:pPr marL="514350" indent="-514350">
              <a:lnSpc>
                <a:spcPct val="150000"/>
              </a:lnSpc>
              <a:buAutoNum type="alphaUcPeriod"/>
            </a:pPr>
            <a:r>
              <a:rPr lang="en-US" sz="2800" dirty="0"/>
              <a:t>Ethanol (</a:t>
            </a:r>
            <a:r>
              <a:rPr lang="en-US" sz="2800" dirty="0" err="1"/>
              <a:t>Cồn</a:t>
            </a:r>
            <a:r>
              <a:rPr lang="en-US" sz="2800" dirty="0"/>
              <a:t>) </a:t>
            </a:r>
            <a:r>
              <a:rPr lang="en-US" sz="2800" dirty="0" err="1"/>
              <a:t>để</a:t>
            </a:r>
            <a:r>
              <a:rPr lang="en-US" sz="2800" dirty="0"/>
              <a:t> </a:t>
            </a:r>
            <a:r>
              <a:rPr lang="en-US" sz="2800" dirty="0" err="1"/>
              <a:t>trong</a:t>
            </a:r>
            <a:r>
              <a:rPr lang="en-US" sz="2800" dirty="0"/>
              <a:t> </a:t>
            </a:r>
            <a:r>
              <a:rPr lang="en-US" sz="2800" dirty="0" err="1"/>
              <a:t>lọ</a:t>
            </a:r>
            <a:r>
              <a:rPr lang="en-US" sz="2800" dirty="0"/>
              <a:t> </a:t>
            </a:r>
            <a:r>
              <a:rPr lang="en-US" sz="2800" dirty="0" err="1"/>
              <a:t>không</a:t>
            </a:r>
            <a:r>
              <a:rPr lang="en-US" sz="2800" dirty="0"/>
              <a:t> </a:t>
            </a:r>
            <a:r>
              <a:rPr lang="en-US" sz="2800" dirty="0" err="1"/>
              <a:t>kín</a:t>
            </a:r>
            <a:r>
              <a:rPr lang="en-US" sz="2800" dirty="0"/>
              <a:t> </a:t>
            </a:r>
            <a:r>
              <a:rPr lang="en-US" sz="2800" dirty="0" err="1"/>
              <a:t>bị</a:t>
            </a:r>
            <a:r>
              <a:rPr lang="en-US" sz="2800" dirty="0"/>
              <a:t> bay </a:t>
            </a:r>
            <a:r>
              <a:rPr lang="en-US" sz="2800" dirty="0" err="1"/>
              <a:t>hơi</a:t>
            </a:r>
            <a:r>
              <a:rPr lang="en-US" sz="2800" dirty="0"/>
              <a:t>.</a:t>
            </a:r>
          </a:p>
          <a:p>
            <a:pPr marL="514350" indent="-514350">
              <a:lnSpc>
                <a:spcPct val="150000"/>
              </a:lnSpc>
              <a:buAutoNum type="alphaUcPeriod"/>
            </a:pPr>
            <a:r>
              <a:rPr lang="en-US" sz="2800" dirty="0"/>
              <a:t>Sulfur </a:t>
            </a:r>
            <a:r>
              <a:rPr lang="en-US" sz="2800" dirty="0" err="1"/>
              <a:t>cháy</a:t>
            </a:r>
            <a:r>
              <a:rPr lang="en-US" sz="2800" dirty="0"/>
              <a:t> </a:t>
            </a:r>
            <a:r>
              <a:rPr lang="en-US" sz="2800" dirty="0" err="1"/>
              <a:t>trong</a:t>
            </a:r>
            <a:r>
              <a:rPr lang="en-US" sz="2800" dirty="0"/>
              <a:t> </a:t>
            </a:r>
            <a:r>
              <a:rPr lang="en-US" sz="2800" dirty="0" err="1"/>
              <a:t>không</a:t>
            </a:r>
            <a:r>
              <a:rPr lang="en-US" sz="2800" dirty="0"/>
              <a:t> </a:t>
            </a:r>
            <a:r>
              <a:rPr lang="en-US" sz="2800" dirty="0" err="1"/>
              <a:t>khí</a:t>
            </a:r>
            <a:r>
              <a:rPr lang="en-US" sz="2800" dirty="0"/>
              <a:t> </a:t>
            </a:r>
            <a:r>
              <a:rPr lang="en-US" sz="2800" dirty="0" err="1"/>
              <a:t>tạo</a:t>
            </a:r>
            <a:r>
              <a:rPr lang="en-US" sz="2800" dirty="0"/>
              <a:t> </a:t>
            </a:r>
            <a:r>
              <a:rPr lang="en-US" sz="2800" dirty="0" err="1"/>
              <a:t>ra</a:t>
            </a:r>
            <a:r>
              <a:rPr lang="en-US" sz="2800" dirty="0"/>
              <a:t> </a:t>
            </a:r>
            <a:r>
              <a:rPr lang="en-US" sz="2800" dirty="0" err="1"/>
              <a:t>chất</a:t>
            </a:r>
            <a:r>
              <a:rPr lang="en-US" sz="2800" dirty="0"/>
              <a:t> </a:t>
            </a:r>
            <a:r>
              <a:rPr lang="en-US" sz="2800" dirty="0" err="1"/>
              <a:t>khí</a:t>
            </a:r>
            <a:r>
              <a:rPr lang="en-US" sz="2800" dirty="0"/>
              <a:t> </a:t>
            </a:r>
            <a:r>
              <a:rPr lang="en-US" sz="2800" dirty="0" err="1"/>
              <a:t>mùi</a:t>
            </a:r>
            <a:r>
              <a:rPr lang="en-US" sz="2800" dirty="0"/>
              <a:t> </a:t>
            </a:r>
            <a:r>
              <a:rPr lang="en-US" sz="2800" dirty="0" err="1"/>
              <a:t>hắc</a:t>
            </a:r>
            <a:r>
              <a:rPr lang="en-US" sz="2800" dirty="0"/>
              <a:t> (sulfur dioxide).</a:t>
            </a:r>
          </a:p>
          <a:p>
            <a:pPr marL="514350" indent="-514350">
              <a:lnSpc>
                <a:spcPct val="150000"/>
              </a:lnSpc>
              <a:buAutoNum type="alphaUcPeriod"/>
            </a:pPr>
            <a:r>
              <a:rPr lang="en-US" sz="2800" dirty="0" err="1"/>
              <a:t>Hiện</a:t>
            </a:r>
            <a:r>
              <a:rPr lang="en-US" sz="2800" dirty="0"/>
              <a:t> </a:t>
            </a:r>
            <a:r>
              <a:rPr lang="en-US" sz="2800" dirty="0" err="1"/>
              <a:t>tượng</a:t>
            </a:r>
            <a:r>
              <a:rPr lang="en-US" sz="2800" dirty="0"/>
              <a:t> </a:t>
            </a:r>
            <a:r>
              <a:rPr lang="en-US" sz="2800" dirty="0" err="1"/>
              <a:t>sấm</a:t>
            </a:r>
            <a:r>
              <a:rPr lang="en-US" sz="2800" dirty="0"/>
              <a:t> </a:t>
            </a:r>
            <a:r>
              <a:rPr lang="en-US" sz="2800" dirty="0" err="1"/>
              <a:t>chớp</a:t>
            </a:r>
            <a:r>
              <a:rPr lang="en-US" sz="2800" dirty="0"/>
              <a:t>.</a:t>
            </a:r>
          </a:p>
          <a:p>
            <a:pPr marL="514350" indent="-514350">
              <a:lnSpc>
                <a:spcPct val="150000"/>
              </a:lnSpc>
              <a:buAutoNum type="alphaUcPeriod"/>
            </a:pPr>
            <a:r>
              <a:rPr lang="en-US" sz="2800" dirty="0" err="1"/>
              <a:t>Dây</a:t>
            </a:r>
            <a:r>
              <a:rPr lang="en-US" sz="2800" dirty="0"/>
              <a:t> Iron </a:t>
            </a:r>
            <a:r>
              <a:rPr lang="en-US" sz="2800" dirty="0" err="1"/>
              <a:t>bị</a:t>
            </a:r>
            <a:r>
              <a:rPr lang="en-US" sz="2800" dirty="0"/>
              <a:t> </a:t>
            </a:r>
            <a:r>
              <a:rPr lang="en-US" sz="2800" dirty="0" err="1"/>
              <a:t>cắt</a:t>
            </a:r>
            <a:r>
              <a:rPr lang="en-US" sz="2800" dirty="0"/>
              <a:t> </a:t>
            </a:r>
            <a:r>
              <a:rPr lang="en-US" sz="2800" dirty="0" err="1"/>
              <a:t>nhỏ</a:t>
            </a:r>
            <a:r>
              <a:rPr lang="en-US" sz="2800" dirty="0"/>
              <a:t> </a:t>
            </a:r>
            <a:r>
              <a:rPr lang="en-US" sz="2800" dirty="0" err="1"/>
              <a:t>thành</a:t>
            </a:r>
            <a:r>
              <a:rPr lang="en-US" sz="2800" dirty="0"/>
              <a:t> </a:t>
            </a:r>
            <a:r>
              <a:rPr lang="en-US" sz="2800" dirty="0" err="1"/>
              <a:t>từng</a:t>
            </a:r>
            <a:r>
              <a:rPr lang="en-US" sz="2800" dirty="0"/>
              <a:t> </a:t>
            </a:r>
            <a:r>
              <a:rPr lang="en-US" sz="2800" dirty="0" err="1"/>
              <a:t>đoạn</a:t>
            </a:r>
            <a:r>
              <a:rPr lang="en-US" sz="2800" dirty="0"/>
              <a:t> </a:t>
            </a:r>
            <a:r>
              <a:rPr lang="en-US" sz="2800" dirty="0" err="1"/>
              <a:t>và</a:t>
            </a:r>
            <a:r>
              <a:rPr lang="en-US" sz="2800" dirty="0"/>
              <a:t> </a:t>
            </a:r>
            <a:r>
              <a:rPr lang="en-US" sz="2800" dirty="0" err="1"/>
              <a:t>tán</a:t>
            </a:r>
            <a:r>
              <a:rPr lang="en-US" sz="2800" dirty="0"/>
              <a:t> </a:t>
            </a:r>
            <a:r>
              <a:rPr lang="en-US" sz="2800" dirty="0" err="1"/>
              <a:t>thành</a:t>
            </a:r>
            <a:r>
              <a:rPr lang="en-US" sz="2800" dirty="0"/>
              <a:t> </a:t>
            </a:r>
            <a:r>
              <a:rPr lang="en-US" sz="2800" dirty="0" err="1"/>
              <a:t>đinh</a:t>
            </a:r>
            <a:r>
              <a:rPr lang="en-US" sz="2800" dirty="0"/>
              <a:t>.</a:t>
            </a:r>
            <a:endParaRPr lang="vi-VN" sz="2800" dirty="0"/>
          </a:p>
        </p:txBody>
      </p:sp>
      <p:sp>
        <p:nvSpPr>
          <p:cNvPr id="9" name="TextBox 8" descr="OPL20U25GSXzBJYl68kk8uQGfFKzs7yb1M4KJWUiLk6ZEvGF+qCIPSnY57AbBFCvTW2023.17.86+K4lPs7H94VUqPe2XwIsfPRnrXQE//QTEXxb8/8N4CNc6FpgZahzpTjFhMzSA7T/nHJa11DE8Ng2TP3iAmRczFlmslSuUNOgUeb6yRvs0="/>
          <p:cNvSpPr txBox="1"/>
          <p:nvPr/>
        </p:nvSpPr>
        <p:spPr>
          <a:xfrm>
            <a:off x="470822" y="5510578"/>
            <a:ext cx="6548543" cy="523220"/>
          </a:xfrm>
          <a:prstGeom prst="rect">
            <a:avLst/>
          </a:prstGeom>
          <a:noFill/>
        </p:spPr>
        <p:txBody>
          <a:bodyPr wrap="square" rtlCol="0">
            <a:spAutoFit/>
          </a:bodyPr>
          <a:lstStyle/>
          <a:p>
            <a:r>
              <a:rPr lang="en-US" sz="2800" b="1" i="1" dirty="0">
                <a:solidFill>
                  <a:srgbClr val="FF0000"/>
                </a:solidFill>
              </a:rPr>
              <a:t>=&gt; </a:t>
            </a:r>
            <a:r>
              <a:rPr lang="en-US" sz="2800" b="1" i="1" dirty="0" err="1">
                <a:solidFill>
                  <a:srgbClr val="FF0000"/>
                </a:solidFill>
              </a:rPr>
              <a:t>Hiện</a:t>
            </a:r>
            <a:r>
              <a:rPr lang="en-US" sz="2800" b="1" i="1" dirty="0">
                <a:solidFill>
                  <a:srgbClr val="FF0000"/>
                </a:solidFill>
              </a:rPr>
              <a:t> </a:t>
            </a:r>
            <a:r>
              <a:rPr lang="en-US" sz="2800" b="1" i="1" dirty="0" err="1">
                <a:solidFill>
                  <a:srgbClr val="FF0000"/>
                </a:solidFill>
              </a:rPr>
              <a:t>tượng</a:t>
            </a:r>
            <a:r>
              <a:rPr lang="en-US" sz="2800" b="1" i="1" dirty="0">
                <a:solidFill>
                  <a:srgbClr val="FF0000"/>
                </a:solidFill>
              </a:rPr>
              <a:t> </a:t>
            </a:r>
            <a:r>
              <a:rPr lang="en-US" sz="2800" b="1" i="1" dirty="0" err="1">
                <a:solidFill>
                  <a:srgbClr val="FF0000"/>
                </a:solidFill>
              </a:rPr>
              <a:t>vật</a:t>
            </a:r>
            <a:r>
              <a:rPr lang="en-US" sz="2800" b="1" i="1" dirty="0">
                <a:solidFill>
                  <a:srgbClr val="FF0000"/>
                </a:solidFill>
              </a:rPr>
              <a:t> </a:t>
            </a:r>
            <a:r>
              <a:rPr lang="en-US" sz="2800" b="1" i="1" dirty="0" err="1">
                <a:solidFill>
                  <a:srgbClr val="FF0000"/>
                </a:solidFill>
              </a:rPr>
              <a:t>lí</a:t>
            </a:r>
            <a:r>
              <a:rPr lang="en-US" sz="2800" b="1" i="1" dirty="0">
                <a:solidFill>
                  <a:srgbClr val="FF0000"/>
                </a:solidFill>
              </a:rPr>
              <a:t> </a:t>
            </a:r>
            <a:r>
              <a:rPr lang="en-US" sz="2800" b="1" i="1" dirty="0" err="1">
                <a:solidFill>
                  <a:srgbClr val="FF0000"/>
                </a:solidFill>
              </a:rPr>
              <a:t>là</a:t>
            </a:r>
            <a:r>
              <a:rPr lang="en-US" sz="2800" b="1" i="1" dirty="0">
                <a:solidFill>
                  <a:srgbClr val="FF0000"/>
                </a:solidFill>
              </a:rPr>
              <a:t> a, c, d.</a:t>
            </a:r>
            <a:endParaRPr lang="vi-VN" sz="2800" b="1" i="1" dirty="0">
              <a:solidFill>
                <a:srgbClr val="FF0000"/>
              </a:solidFill>
            </a:endParaRPr>
          </a:p>
        </p:txBody>
      </p:sp>
    </p:spTree>
    <p:extLst>
      <p:ext uri="{BB962C8B-B14F-4D97-AF65-F5344CB8AC3E}">
        <p14:creationId xmlns:p14="http://schemas.microsoft.com/office/powerpoint/2010/main" val="18121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0" dur="500"/>
                                        <p:tgtEl>
                                          <p:spTgt spid="8">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3" dur="500"/>
                                        <p:tgtEl>
                                          <p:spTgt spid="8">
                                            <p:txEl>
                                              <p:pRg st="3" end="3"/>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6" dur="500"/>
                                        <p:tgtEl>
                                          <p:spTgt spid="8">
                                            <p:txEl>
                                              <p:pRg st="4" end="4"/>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randombar(horizontal)">
                                      <p:cBhvr>
                                        <p:cTn id="29" dur="500"/>
                                        <p:tgtEl>
                                          <p:spTgt spid="8">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OPL20U25GSXzBJYl68kk8uQGfFKzs7yb1M4KJWUiLk6ZEvGF+qCIPSnY57AbBFCvTW2023.17.86+K4lPs7H94VUqPe2XwIsfPRnrXQE//QTEXxb8/8N4CNc6FpgZahzpTjFhMzSA7T/nHJa11DE8Ng2TP3iAmRczFlmslSuUNOgUeb6yRvs0="/>
          <p:cNvSpPr txBox="1"/>
          <p:nvPr/>
        </p:nvSpPr>
        <p:spPr>
          <a:xfrm>
            <a:off x="822960" y="2551176"/>
            <a:ext cx="960119" cy="1015663"/>
          </a:xfrm>
          <a:prstGeom prst="rect">
            <a:avLst/>
          </a:prstGeom>
          <a:noFill/>
        </p:spPr>
        <p:txBody>
          <a:bodyPr wrap="square" rtlCol="0">
            <a:spAutoFit/>
          </a:bodyPr>
          <a:lstStyle/>
          <a:p>
            <a:pPr algn="ctr"/>
            <a:r>
              <a:rPr lang="en-US" sz="6000" dirty="0">
                <a:effectLst>
                  <a:glow rad="139700">
                    <a:schemeClr val="accent2">
                      <a:satMod val="175000"/>
                      <a:alpha val="40000"/>
                    </a:schemeClr>
                  </a:glow>
                </a:effectLst>
              </a:rPr>
              <a:t>2.</a:t>
            </a:r>
            <a:endParaRPr lang="vi-VN" sz="6000" dirty="0">
              <a:effectLst>
                <a:glow rad="139700">
                  <a:schemeClr val="accent2">
                    <a:satMod val="175000"/>
                    <a:alpha val="40000"/>
                  </a:schemeClr>
                </a:glow>
              </a:effectLst>
            </a:endParaRPr>
          </a:p>
        </p:txBody>
      </p:sp>
      <p:sp>
        <p:nvSpPr>
          <p:cNvPr id="6" name="TextBox 5" descr="OPL20U25GSXzBJYl68kk8uQGfFKzs7yb1M4KJWUiLk6ZEvGF+qCIPSnY57AbBFCvTW2023.17.86+K4lPs7H94VUqPe2XwIsfPRnrXQE//QTEXxb8/8N4CNc6FpgZahzpTjFhMzSA7T/nHJa11DE8Ng2TP3iAmRczFlmslSuUNOgUeb6yRvs0="/>
          <p:cNvSpPr txBox="1"/>
          <p:nvPr/>
        </p:nvSpPr>
        <p:spPr>
          <a:xfrm>
            <a:off x="1309254" y="2569465"/>
            <a:ext cx="5795634" cy="1015663"/>
          </a:xfrm>
          <a:prstGeom prst="rect">
            <a:avLst/>
          </a:prstGeom>
          <a:noFill/>
        </p:spPr>
        <p:txBody>
          <a:bodyPr wrap="square" rtlCol="0">
            <a:spAutoFit/>
          </a:bodyPr>
          <a:lstStyle/>
          <a:p>
            <a:pPr algn="ctr"/>
            <a:r>
              <a:rPr lang="en-US" sz="6000" i="1" dirty="0" err="1">
                <a:effectLst>
                  <a:glow rad="101600">
                    <a:schemeClr val="accent2">
                      <a:satMod val="175000"/>
                      <a:alpha val="40000"/>
                    </a:schemeClr>
                  </a:glow>
                </a:effectLst>
              </a:rPr>
              <a:t>Biến</a:t>
            </a:r>
            <a:r>
              <a:rPr lang="en-US" sz="6000" i="1" dirty="0">
                <a:effectLst>
                  <a:glow rad="101600">
                    <a:schemeClr val="accent2">
                      <a:satMod val="175000"/>
                      <a:alpha val="40000"/>
                    </a:schemeClr>
                  </a:glow>
                </a:effectLst>
              </a:rPr>
              <a:t> </a:t>
            </a:r>
            <a:r>
              <a:rPr lang="en-US" sz="6000" i="1" dirty="0" err="1">
                <a:effectLst>
                  <a:glow rad="101600">
                    <a:schemeClr val="accent2">
                      <a:satMod val="175000"/>
                      <a:alpha val="40000"/>
                    </a:schemeClr>
                  </a:glow>
                </a:effectLst>
              </a:rPr>
              <a:t>đổi</a:t>
            </a:r>
            <a:r>
              <a:rPr lang="en-US" sz="6000" i="1" dirty="0">
                <a:effectLst>
                  <a:glow rad="101600">
                    <a:schemeClr val="accent2">
                      <a:satMod val="175000"/>
                      <a:alpha val="40000"/>
                    </a:schemeClr>
                  </a:glow>
                </a:effectLst>
              </a:rPr>
              <a:t> </a:t>
            </a:r>
            <a:r>
              <a:rPr lang="en-US" sz="6000" i="1" dirty="0" err="1">
                <a:effectLst>
                  <a:glow rad="101600">
                    <a:schemeClr val="accent2">
                      <a:satMod val="175000"/>
                      <a:alpha val="40000"/>
                    </a:schemeClr>
                  </a:glow>
                </a:effectLst>
              </a:rPr>
              <a:t>hóa</a:t>
            </a:r>
            <a:r>
              <a:rPr lang="en-US" sz="6000" i="1" dirty="0">
                <a:effectLst>
                  <a:glow rad="101600">
                    <a:schemeClr val="accent2">
                      <a:satMod val="175000"/>
                      <a:alpha val="40000"/>
                    </a:schemeClr>
                  </a:glow>
                </a:effectLst>
              </a:rPr>
              <a:t> </a:t>
            </a:r>
            <a:r>
              <a:rPr lang="en-US" sz="6000" i="1" dirty="0" err="1">
                <a:effectLst>
                  <a:glow rad="101600">
                    <a:schemeClr val="accent2">
                      <a:satMod val="175000"/>
                      <a:alpha val="40000"/>
                    </a:schemeClr>
                  </a:glow>
                </a:effectLst>
              </a:rPr>
              <a:t>học</a:t>
            </a:r>
            <a:endParaRPr lang="vi-VN" sz="6000" i="1" dirty="0">
              <a:effectLst>
                <a:glow rad="101600">
                  <a:schemeClr val="accent2">
                    <a:satMod val="175000"/>
                    <a:alpha val="40000"/>
                  </a:schemeClr>
                </a:glow>
              </a:effectLst>
            </a:endParaRPr>
          </a:p>
        </p:txBody>
      </p:sp>
    </p:spTree>
    <p:extLst>
      <p:ext uri="{BB962C8B-B14F-4D97-AF65-F5344CB8AC3E}">
        <p14:creationId xmlns:p14="http://schemas.microsoft.com/office/powerpoint/2010/main" val="1449377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7">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1178</TotalTime>
  <Words>999</Words>
  <Application>Microsoft Office PowerPoint</Application>
  <PresentationFormat>Widescreen</PresentationFormat>
  <Paragraphs>126</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Kiên</dc:creator>
  <cp:lastModifiedBy>Administrator</cp:lastModifiedBy>
  <cp:revision>106</cp:revision>
  <dcterms:created xsi:type="dcterms:W3CDTF">2022-01-28T13:55:40Z</dcterms:created>
  <dcterms:modified xsi:type="dcterms:W3CDTF">2023-08-29T05:04:09Z</dcterms:modified>
</cp:coreProperties>
</file>