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32" r:id="rId2"/>
    <p:sldId id="334" r:id="rId3"/>
    <p:sldId id="336" r:id="rId4"/>
    <p:sldId id="263" r:id="rId5"/>
    <p:sldId id="268" r:id="rId6"/>
    <p:sldId id="321" r:id="rId7"/>
    <p:sldId id="322" r:id="rId8"/>
    <p:sldId id="323" r:id="rId9"/>
    <p:sldId id="324" r:id="rId10"/>
    <p:sldId id="325" r:id="rId11"/>
    <p:sldId id="316" r:id="rId12"/>
    <p:sldId id="282" r:id="rId13"/>
    <p:sldId id="285" r:id="rId14"/>
    <p:sldId id="326" r:id="rId15"/>
    <p:sldId id="327" r:id="rId16"/>
    <p:sldId id="328" r:id="rId17"/>
    <p:sldId id="32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D5ECA-CF6B-4E64-BBC3-FC1C843FFA4D}" type="datetimeFigureOut">
              <a:rPr lang="en-US" smtClean="0"/>
              <a:pPr/>
              <a:t>1/25/2024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D83D-2B49-48F1-B40B-B62DD2995C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EB0E06-D727-4E47-8865-EF477F1BA777}"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EB0E06-D727-4E47-8865-EF477F1BA777}"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1/25/2024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1/25/2024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1/25/2024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1/25/2024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47357-71BC-4EA6-B1AB-4D5193CDA99E}" type="datetimeFigureOut">
              <a:rPr lang="en-US" smtClean="0"/>
              <a:pPr/>
              <a:t>1/25/2024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D47357-71BC-4EA6-B1AB-4D5193CDA99E}" type="datetimeFigureOut">
              <a:rPr lang="en-US" smtClean="0"/>
              <a:pPr/>
              <a:t>1/25/2024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D47357-71BC-4EA6-B1AB-4D5193CDA99E}" type="datetimeFigureOut">
              <a:rPr lang="en-US" smtClean="0"/>
              <a:pPr/>
              <a:t>1/25/2024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D47357-71BC-4EA6-B1AB-4D5193CDA99E}" type="datetimeFigureOut">
              <a:rPr lang="en-US" smtClean="0"/>
              <a:pPr/>
              <a:t>1/25/2024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47357-71BC-4EA6-B1AB-4D5193CDA99E}" type="datetimeFigureOut">
              <a:rPr lang="en-US" smtClean="0"/>
              <a:pPr/>
              <a:t>1/25/2024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1/25/2024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1/25/2024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47357-71BC-4EA6-B1AB-4D5193CDA99E}" type="datetimeFigureOut">
              <a:rPr lang="en-US" smtClean="0"/>
              <a:pPr/>
              <a:t>1/25/2024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19C2C-F619-4E13-91CD-1B660670C36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Picture1"/>
          <p:cNvPicPr>
            <a:picLocks noGrp="1" noChangeAspect="1" noChangeArrowheads="1"/>
          </p:cNvPicPr>
          <p:nvPr>
            <p:ph sz="half" idx="4294967295"/>
          </p:nvPr>
        </p:nvPicPr>
        <p:blipFill>
          <a:blip r:embed="rId2"/>
          <a:srcRect l="4167" t="4468" r="4167" b="3934"/>
          <a:stretch>
            <a:fillRect/>
          </a:stretch>
        </p:blipFill>
        <p:spPr>
          <a:xfrm>
            <a:off x="0" y="0"/>
            <a:ext cx="9144000" cy="6858000"/>
          </a:xfrm>
          <a:prstGeom prst="rect">
            <a:avLst/>
          </a:prstGeom>
        </p:spPr>
      </p:pic>
      <p:pic>
        <p:nvPicPr>
          <p:cNvPr id="20483" name="Picture 162" descr="atom1"/>
          <p:cNvPicPr>
            <a:picLocks noChangeAspect="1" noChangeArrowheads="1" noCrop="1"/>
          </p:cNvPicPr>
          <p:nvPr/>
        </p:nvPicPr>
        <p:blipFill>
          <a:blip r:embed="rId3"/>
          <a:srcRect/>
          <a:stretch>
            <a:fillRect/>
          </a:stretch>
        </p:blipFill>
        <p:spPr bwMode="auto">
          <a:xfrm>
            <a:off x="1241425" y="1255713"/>
            <a:ext cx="1366838" cy="1143000"/>
          </a:xfrm>
          <a:prstGeom prst="rect">
            <a:avLst/>
          </a:prstGeom>
          <a:noFill/>
          <a:ln w="9525">
            <a:noFill/>
            <a:miter lim="800000"/>
            <a:headEnd/>
            <a:tailEnd/>
          </a:ln>
        </p:spPr>
      </p:pic>
      <p:pic>
        <p:nvPicPr>
          <p:cNvPr id="20484" name="Picture 5" descr="Nen"/>
          <p:cNvPicPr>
            <a:picLocks noChangeAspect="1" noChangeArrowheads="1" noCrop="1"/>
          </p:cNvPicPr>
          <p:nvPr/>
        </p:nvPicPr>
        <p:blipFill>
          <a:blip r:embed="rId4"/>
          <a:srcRect/>
          <a:stretch>
            <a:fillRect/>
          </a:stretch>
        </p:blipFill>
        <p:spPr bwMode="auto">
          <a:xfrm>
            <a:off x="6934201" y="376238"/>
            <a:ext cx="920750" cy="996950"/>
          </a:xfrm>
          <a:prstGeom prst="rect">
            <a:avLst/>
          </a:prstGeom>
          <a:noFill/>
          <a:ln w="9525">
            <a:noFill/>
            <a:miter lim="800000"/>
            <a:headEnd/>
            <a:tailEnd/>
          </a:ln>
        </p:spPr>
      </p:pic>
      <p:pic>
        <p:nvPicPr>
          <p:cNvPr id="20485" name="Picture 6" descr="Nen"/>
          <p:cNvPicPr>
            <a:picLocks noChangeAspect="1" noChangeArrowheads="1" noCrop="1"/>
          </p:cNvPicPr>
          <p:nvPr/>
        </p:nvPicPr>
        <p:blipFill>
          <a:blip r:embed="rId4"/>
          <a:srcRect/>
          <a:stretch>
            <a:fillRect/>
          </a:stretch>
        </p:blipFill>
        <p:spPr bwMode="auto">
          <a:xfrm>
            <a:off x="6584951" y="4927600"/>
            <a:ext cx="1689100" cy="1828800"/>
          </a:xfrm>
          <a:prstGeom prst="rect">
            <a:avLst/>
          </a:prstGeom>
          <a:noFill/>
          <a:ln w="9525">
            <a:noFill/>
            <a:miter lim="800000"/>
            <a:headEnd/>
            <a:tailEnd/>
          </a:ln>
        </p:spPr>
      </p:pic>
      <p:sp>
        <p:nvSpPr>
          <p:cNvPr id="7" name="WordArt 4" descr="ANH DONG"/>
          <p:cNvSpPr>
            <a:spLocks noChangeArrowheads="1" noChangeShapeType="1" noTextEdit="1"/>
          </p:cNvSpPr>
          <p:nvPr/>
        </p:nvSpPr>
        <p:spPr bwMode="auto">
          <a:xfrm>
            <a:off x="228600" y="1255713"/>
            <a:ext cx="8458200" cy="1636712"/>
          </a:xfrm>
          <a:prstGeom prst="rect">
            <a:avLst/>
          </a:prstGeom>
        </p:spPr>
        <p:txBody>
          <a:bodyPr wrap="none" fromWordArt="1">
            <a:prstTxWarp prst="textWave2">
              <a:avLst>
                <a:gd name="adj1" fmla="val 13005"/>
                <a:gd name="adj2" fmla="val 0"/>
              </a:avLst>
            </a:prstTxWarp>
          </a:bodyPr>
          <a:lstStyle/>
          <a:p>
            <a:pPr algn="ctr"/>
            <a:r>
              <a:rPr lang="vi-VN" sz="2700" kern="10" dirty="0">
                <a:ln w="9525">
                  <a:solidFill>
                    <a:srgbClr val="9933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Chào mừng các em  đến với tiết học Công nghệ</a:t>
            </a:r>
            <a:endParaRPr lang="en-US" sz="2700" kern="10" dirty="0">
              <a:ln w="9525">
                <a:solidFill>
                  <a:srgbClr val="9933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8" name="WordArt 5"/>
          <p:cNvSpPr>
            <a:spLocks noChangeArrowheads="1" noChangeShapeType="1" noTextEdit="1"/>
          </p:cNvSpPr>
          <p:nvPr/>
        </p:nvSpPr>
        <p:spPr bwMode="auto">
          <a:xfrm>
            <a:off x="3962401" y="2819402"/>
            <a:ext cx="906463" cy="1096963"/>
          </a:xfrm>
          <a:prstGeom prst="rect">
            <a:avLst/>
          </a:prstGeom>
        </p:spPr>
        <p:txBody>
          <a:bodyPr wrap="none" fromWordArt="1">
            <a:prstTxWarp prst="textPlain">
              <a:avLst>
                <a:gd name="adj" fmla="val 50000"/>
              </a:avLst>
            </a:prstTxWarp>
          </a:bodyPr>
          <a:lstStyle/>
          <a:p>
            <a:pPr algn="ctr"/>
            <a:r>
              <a:rPr lang="en-US" sz="27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7</a:t>
            </a:r>
            <a:endParaRPr lang="en-US" sz="2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pic>
        <p:nvPicPr>
          <p:cNvPr id="20488" name="Picture 11" descr="buch005"/>
          <p:cNvPicPr>
            <a:picLocks noChangeAspect="1" noChangeArrowheads="1" noCrop="1"/>
          </p:cNvPicPr>
          <p:nvPr/>
        </p:nvPicPr>
        <p:blipFill>
          <a:blip r:embed="rId5"/>
          <a:srcRect/>
          <a:stretch>
            <a:fillRect/>
          </a:stretch>
        </p:blipFill>
        <p:spPr bwMode="auto">
          <a:xfrm>
            <a:off x="2819400" y="3886200"/>
            <a:ext cx="3810000" cy="29718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III.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bằng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giâm</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cành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83082" y="1894651"/>
            <a:ext cx="5090034"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2.</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5 - 10 cm,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4 </a:t>
            </a:r>
            <a:r>
              <a:rPr lang="en-US" sz="2000" b="1" dirty="0" err="1">
                <a:latin typeface="Times New Roman" panose="02020603050405020304" pitchFamily="18" charset="0"/>
                <a:cs typeface="Times New Roman" panose="02020603050405020304" pitchFamily="18" charset="0"/>
              </a:rPr>
              <a:t>lá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bớt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phiến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lá</a:t>
            </a:r>
            <a:r>
              <a:rPr lang="en-US" sz="2000" b="1" dirty="0">
                <a:latin typeface="Times New Roman" panose="02020603050405020304" pitchFamily="18" charset="0"/>
                <a:cs typeface="Times New Roman" panose="02020603050405020304" pitchFamily="18" charset="0"/>
              </a:rPr>
              <a:t>.</a:t>
            </a:r>
          </a:p>
          <a:p>
            <a:pPr algn="just">
              <a:buFontTx/>
              <a:buChar char="-"/>
            </a:pPr>
            <a:endParaRPr lang="en-US" sz="2000" b="1"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85421" y="1223003"/>
            <a:ext cx="5688632" cy="796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1.</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Chọn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Chọn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non hay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bệnh</a:t>
            </a:r>
            <a:r>
              <a:rPr lang="en-US" sz="2000" b="1" dirty="0">
                <a:latin typeface="Times New Roman" panose="02020603050405020304" pitchFamily="18" charset="0"/>
                <a:cs typeface="Times New Roman" panose="02020603050405020304" pitchFamily="18" charset="0"/>
              </a:rPr>
              <a:t>.</a:t>
            </a:r>
          </a:p>
          <a:p>
            <a:pPr algn="l"/>
            <a:endParaRPr lang="en-GB" sz="20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237" y="1219014"/>
            <a:ext cx="3635896" cy="465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loud Callout 9"/>
          <p:cNvSpPr/>
          <p:nvPr/>
        </p:nvSpPr>
        <p:spPr>
          <a:xfrm>
            <a:off x="1619672" y="-356207"/>
            <a:ext cx="4176464" cy="2252290"/>
          </a:xfrm>
          <a:prstGeom prst="cloudCallout">
            <a:avLst>
              <a:gd name="adj1" fmla="val 63744"/>
              <a:gd name="adj2" fmla="val 252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Quan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sát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ảnh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nêu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quy</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nhân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giống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bằng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phương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pháp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giâm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cành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Content Placeholder 2"/>
          <p:cNvSpPr txBox="1"/>
          <p:nvPr/>
        </p:nvSpPr>
        <p:spPr>
          <a:xfrm>
            <a:off x="67632" y="2892900"/>
            <a:ext cx="5152440"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3.</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Nhúng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gốc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1-2 </a:t>
            </a:r>
            <a:r>
              <a:rPr lang="en-US" sz="2000" b="1" dirty="0">
                <a:latin typeface="Times New Roman" panose="02020603050405020304" pitchFamily="18" charset="0"/>
                <a:cs typeface="Times New Roman" panose="02020603050405020304" pitchFamily="18" charset="0"/>
              </a:rPr>
              <a:t>cm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dịch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thuốc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5-10 </a:t>
            </a:r>
            <a:r>
              <a:rPr lang="en-US" sz="2000" b="1" dirty="0" err="1">
                <a:latin typeface="Times New Roman" panose="02020603050405020304" pitchFamily="18" charset="0"/>
                <a:cs typeface="Times New Roman" panose="02020603050405020304" pitchFamily="18" charset="0"/>
              </a:rPr>
              <a:t>giây</a:t>
            </a:r>
            <a:r>
              <a:rPr lang="en-US" sz="2000" b="1" dirty="0">
                <a:latin typeface="Times New Roman" panose="02020603050405020304" pitchFamily="18" charset="0"/>
                <a:cs typeface="Times New Roman" panose="02020603050405020304" pitchFamily="18" charset="0"/>
              </a:rPr>
              <a:t>.</a:t>
            </a:r>
          </a:p>
          <a:p>
            <a:pPr algn="just">
              <a:buFontTx/>
              <a:buChar char="-"/>
            </a:pPr>
            <a:endParaRPr lang="en-US" sz="2000" b="1" dirty="0">
              <a:latin typeface="Times New Roman" panose="02020603050405020304" pitchFamily="18" charset="0"/>
              <a:cs typeface="Times New Roman" panose="02020603050405020304" pitchFamily="18" charset="0"/>
            </a:endParaRPr>
          </a:p>
        </p:txBody>
      </p:sp>
      <p:sp>
        <p:nvSpPr>
          <p:cNvPr id="16" name="Content Placeholder 2"/>
          <p:cNvSpPr txBox="1"/>
          <p:nvPr/>
        </p:nvSpPr>
        <p:spPr>
          <a:xfrm>
            <a:off x="131189" y="5071016"/>
            <a:ext cx="50419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5.</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sóc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10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15 </a:t>
            </a:r>
            <a:r>
              <a:rPr lang="en-US" sz="2000" b="1" dirty="0" err="1">
                <a:latin typeface="Times New Roman" panose="02020603050405020304" pitchFamily="18" charset="0"/>
                <a:cs typeface="Times New Roman" panose="02020603050405020304" pitchFamily="18" charset="0"/>
              </a:rPr>
              <a:t>ngày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kiẻm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thấy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trắng</a:t>
            </a:r>
            <a:r>
              <a:rPr lang="en-US" sz="2000" b="1" dirty="0">
                <a:latin typeface="Times New Roman" panose="02020603050405020304" pitchFamily="18" charset="0"/>
                <a:cs typeface="Times New Roman" panose="02020603050405020304" pitchFamily="18" charset="0"/>
              </a:rPr>
              <a:t> sang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vườn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ươm</a:t>
            </a:r>
            <a:r>
              <a:rPr lang="en-US" sz="2000" b="1" dirty="0">
                <a:latin typeface="Times New Roman" panose="02020603050405020304" pitchFamily="18" charset="0"/>
                <a:cs typeface="Times New Roman" panose="02020603050405020304" pitchFamily="18" charset="0"/>
              </a:rPr>
              <a:t>.</a:t>
            </a:r>
          </a:p>
        </p:txBody>
      </p:sp>
      <p:sp>
        <p:nvSpPr>
          <p:cNvPr id="17" name="Content Placeholder 2"/>
          <p:cNvSpPr txBox="1"/>
          <p:nvPr/>
        </p:nvSpPr>
        <p:spPr>
          <a:xfrm>
            <a:off x="126629" y="3861048"/>
            <a:ext cx="504648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4.</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chếch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khay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đất</a:t>
            </a:r>
            <a:r>
              <a:rPr lang="en-US" sz="2000" b="1" dirty="0">
                <a:latin typeface="Times New Roman" panose="02020603050405020304" pitchFamily="18" charset="0"/>
                <a:cs typeface="Times New Roman" panose="02020603050405020304" pitchFamily="18" charset="0"/>
              </a:rPr>
              <a:t> hay </a:t>
            </a:r>
            <a:r>
              <a:rPr lang="en-US" sz="2000" b="1" dirty="0" err="1">
                <a:latin typeface="Times New Roman" panose="02020603050405020304" pitchFamily="18" charset="0"/>
                <a:cs typeface="Times New Roman" panose="02020603050405020304" pitchFamily="18" charset="0"/>
              </a:rPr>
              <a:t>luống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3-5 cm,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cách</a:t>
            </a:r>
            <a:r>
              <a:rPr lang="en-US" sz="2000" b="1" dirty="0">
                <a:latin typeface="Times New Roman" panose="02020603050405020304" pitchFamily="18" charset="0"/>
                <a:cs typeface="Times New Roman" panose="02020603050405020304" pitchFamily="18" charset="0"/>
              </a:rPr>
              <a:t> 5 cm X 5 cm </a:t>
            </a:r>
            <a:r>
              <a:rPr lang="en-US" sz="2000" b="1" dirty="0" err="1">
                <a:latin typeface="Times New Roman" panose="02020603050405020304" pitchFamily="18" charset="0"/>
                <a:cs typeface="Times New Roman" panose="02020603050405020304" pitchFamily="18" charset="0"/>
              </a:rPr>
              <a:t>hoậc</a:t>
            </a:r>
            <a:r>
              <a:rPr lang="en-US" sz="2000" b="1" dirty="0">
                <a:latin typeface="Times New Roman" panose="02020603050405020304" pitchFamily="18" charset="0"/>
                <a:cs typeface="Times New Roman" panose="02020603050405020304" pitchFamily="18" charset="0"/>
              </a:rPr>
              <a:t> 10 cm X 10 cm.</a:t>
            </a:r>
          </a:p>
          <a:p>
            <a:pPr algn="just">
              <a:buFontTx/>
              <a:buChar char="-"/>
            </a:pPr>
            <a:endParaRPr 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20%"/>
          <p:cNvSpPr>
            <a:spLocks noChangeArrowheads="1"/>
          </p:cNvSpPr>
          <p:nvPr/>
        </p:nvSpPr>
        <p:spPr bwMode="auto">
          <a:xfrm>
            <a:off x="0" y="533400"/>
            <a:ext cx="5076056" cy="6324600"/>
          </a:xfrm>
          <a:prstGeom prst="foldedCorner">
            <a:avLst>
              <a:gd name="adj" fmla="val 12500"/>
            </a:avLst>
          </a:prstGeom>
          <a:blipFill dpi="0" rotWithShape="0">
            <a:blip r:embed="rId2"/>
            <a:srcRect/>
            <a:tile tx="0" ty="0" sx="100000" sy="100000" flip="none" algn="tl"/>
          </a:blipFill>
          <a:ln w="57150">
            <a:solidFill>
              <a:srgbClr val="006600"/>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15" name="TextBox 14"/>
          <p:cNvSpPr txBox="1"/>
          <p:nvPr/>
        </p:nvSpPr>
        <p:spPr>
          <a:xfrm>
            <a:off x="513584" y="7937"/>
            <a:ext cx="7298775" cy="400110"/>
          </a:xfrm>
          <a:prstGeom prst="rect">
            <a:avLst/>
          </a:prstGeom>
          <a:noFill/>
        </p:spPr>
        <p:txBody>
          <a:bodyPr wrap="square" rtlCol="0">
            <a:spAutoFit/>
          </a:bodyPr>
          <a:lstStyle/>
          <a:p>
            <a:r>
              <a:rPr lang="en-GB" sz="2000" b="1" dirty="0" smtClean="0">
                <a:solidFill>
                  <a:srgbClr val="FF00FF"/>
                </a:solidFill>
                <a:latin typeface="Times New Roman" panose="02020603050405020304" pitchFamily="18" charset="0"/>
                <a:cs typeface="Times New Roman" panose="02020603050405020304" pitchFamily="18" charset="0"/>
              </a:rPr>
              <a:t>CÁC PHƯƠNG PHÁP NHÂN GIỐNG VÔ TÍNH CÂY TRỒNG</a:t>
            </a:r>
            <a:endParaRPr lang="en-GB" sz="2000" b="1" dirty="0">
              <a:solidFill>
                <a:srgbClr val="FF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348" y="692696"/>
            <a:ext cx="5184576" cy="1938992"/>
          </a:xfrm>
          <a:prstGeom prst="rect">
            <a:avLst/>
          </a:prstGeom>
        </p:spPr>
        <p:txBody>
          <a:bodyPr wrap="square">
            <a:spAutoFit/>
          </a:bodyPr>
          <a:lstStyle/>
          <a:p>
            <a:pPr marL="457200" indent="-457200">
              <a:spcBef>
                <a:spcPct val="50000"/>
              </a:spcBef>
              <a:buAutoNum type="alphaLcPeriod"/>
            </a:pPr>
            <a:r>
              <a:rPr lang="en-US" sz="2000" b="1" dirty="0" err="1" smtClean="0">
                <a:solidFill>
                  <a:srgbClr val="0000FF"/>
                </a:solidFill>
                <a:latin typeface="Times New Roman" panose="02020603050405020304" pitchFamily="18" charset="0"/>
                <a:cs typeface="Times New Roman" panose="02020603050405020304" pitchFamily="18" charset="0"/>
              </a:rPr>
              <a:t>Giâm</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cành</a:t>
            </a:r>
            <a:r>
              <a:rPr lang="en-US" sz="2000" b="1" dirty="0" smtClean="0">
                <a:solidFill>
                  <a:srgbClr val="0000FF"/>
                </a:solidFill>
                <a:latin typeface="Times New Roman" panose="02020603050405020304" pitchFamily="18" charset="0"/>
                <a:cs typeface="Times New Roman" panose="02020603050405020304" pitchFamily="18" charset="0"/>
              </a:rPr>
              <a:t>:</a:t>
            </a:r>
            <a:r>
              <a:rPr lang="en-US" sz="2000" dirty="0" smtClean="0">
                <a:solidFill>
                  <a:srgbClr val="0000FF"/>
                </a:solidFill>
                <a:latin typeface="Times New Roman" panose="02020603050405020304" pitchFamily="18" charset="0"/>
                <a:cs typeface="Times New Roman" panose="02020603050405020304" pitchFamily="18" charset="0"/>
              </a:rPr>
              <a:t> </a:t>
            </a:r>
          </a:p>
          <a:p>
            <a:pPr>
              <a:spcBef>
                <a:spcPct val="50000"/>
              </a:spcBef>
            </a:pPr>
            <a:r>
              <a:rPr lang="en-US" sz="2000" b="1" dirty="0" err="1" smtClean="0">
                <a:latin typeface="Times New Roman" panose="02020603050405020304" pitchFamily="18" charset="0"/>
                <a:cs typeface="Times New Roman" panose="02020603050405020304" pitchFamily="18" charset="0"/>
              </a:rPr>
              <a:t>C</a:t>
            </a:r>
            <a:r>
              <a:rPr lang="en-US" sz="2000" dirty="0" err="1" smtClean="0">
                <a:latin typeface="Times New Roman" panose="02020603050405020304" pitchFamily="18" charset="0"/>
                <a:cs typeface="Times New Roman" panose="02020603050405020304" pitchFamily="18" charset="0"/>
              </a:rPr>
              <a:t>ắt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mới</a:t>
            </a:r>
            <a:endParaRPr lang="en-US" sz="2000" dirty="0" smtClean="0">
              <a:latin typeface="Times New Roman" panose="02020603050405020304" pitchFamily="18" charset="0"/>
              <a:cs typeface="Times New Roman" panose="02020603050405020304" pitchFamily="18" charset="0"/>
            </a:endParaRPr>
          </a:p>
          <a:p>
            <a:pPr>
              <a:spcBef>
                <a:spcPct val="50000"/>
              </a:spcBef>
            </a:pPr>
            <a:r>
              <a:rPr lang="en-US" sz="2000" dirty="0" err="1" smtClean="0">
                <a:latin typeface="Times New Roman" panose="02020603050405020304" pitchFamily="18" charset="0"/>
                <a:cs typeface="Times New Roman" panose="02020603050405020304" pitchFamily="18" charset="0"/>
              </a:rPr>
              <a:t>Ví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hồng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thanh</a:t>
            </a:r>
            <a:r>
              <a:rPr lang="en-US" sz="2000" dirty="0" smtClean="0">
                <a:latin typeface="Times New Roman" panose="02020603050405020304" pitchFamily="18" charset="0"/>
                <a:cs typeface="Times New Roman" panose="02020603050405020304" pitchFamily="18" charset="0"/>
              </a:rPr>
              <a:t> long…</a:t>
            </a:r>
            <a:endParaRPr lang="en-US" sz="2000" dirty="0">
              <a:latin typeface="Times New Roman" panose="02020603050405020304" pitchFamily="18" charset="0"/>
              <a:cs typeface="Times New Roman" panose="02020603050405020304" pitchFamily="18" charset="0"/>
            </a:endParaRPr>
          </a:p>
        </p:txBody>
      </p:sp>
      <p:pic>
        <p:nvPicPr>
          <p:cNvPr id="11" name="Picture 11" descr="Book-09"/>
          <p:cNvPicPr>
            <a:picLocks noChangeAspect="1" noChangeArrowheads="1" noCrop="1"/>
          </p:cNvPicPr>
          <p:nvPr/>
        </p:nvPicPr>
        <p:blipFill>
          <a:blip r:embed="rId3"/>
          <a:srcRect/>
          <a:stretch>
            <a:fillRect/>
          </a:stretch>
        </p:blipFill>
        <p:spPr bwMode="auto">
          <a:xfrm>
            <a:off x="2461428" y="3232652"/>
            <a:ext cx="378220" cy="370342"/>
          </a:xfrm>
          <a:prstGeom prst="rect">
            <a:avLst/>
          </a:prstGeom>
          <a:noFill/>
        </p:spPr>
      </p:pic>
      <p:sp>
        <p:nvSpPr>
          <p:cNvPr id="18" name="Rectangle 17"/>
          <p:cNvSpPr/>
          <p:nvPr/>
        </p:nvSpPr>
        <p:spPr>
          <a:xfrm>
            <a:off x="89756" y="2524834"/>
            <a:ext cx="4896544" cy="400110"/>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b</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Ghép</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mắt</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cành</a:t>
            </a:r>
            <a:r>
              <a:rPr lang="en-US" sz="2000" b="1" dirty="0" smtClean="0">
                <a:solidFill>
                  <a:srgbClr val="0000FF"/>
                </a:solidFill>
                <a:latin typeface="Times New Roman" panose="02020603050405020304" pitchFamily="18" charset="0"/>
              </a:rPr>
              <a:t>):</a:t>
            </a:r>
            <a:endParaRPr lang="en-US" sz="2000" dirty="0" smtClean="0">
              <a:latin typeface="Times New Roman" panose="02020603050405020304" pitchFamily="18" charset="0"/>
            </a:endParaRPr>
          </a:p>
        </p:txBody>
      </p:sp>
      <p:sp>
        <p:nvSpPr>
          <p:cNvPr id="22" name="Rectangle 21"/>
          <p:cNvSpPr/>
          <p:nvPr/>
        </p:nvSpPr>
        <p:spPr>
          <a:xfrm>
            <a:off x="89756" y="2805359"/>
            <a:ext cx="4644008" cy="1477328"/>
          </a:xfrm>
          <a:prstGeom prst="rect">
            <a:avLst/>
          </a:prstGeom>
        </p:spPr>
        <p:txBody>
          <a:bodyPr wrap="square">
            <a:spAutoFit/>
          </a:bodyPr>
          <a:lstStyle/>
          <a:p>
            <a:pPr>
              <a:spcBef>
                <a:spcPct val="50000"/>
              </a:spcBef>
            </a:pPr>
            <a:r>
              <a:rPr lang="en-US" sz="2000" dirty="0" err="1" smtClean="0">
                <a:latin typeface="Times New Roman" panose="02020603050405020304" pitchFamily="18" charset="0"/>
                <a:cs typeface="Times New Roman" panose="02020603050405020304" pitchFamily="18" charset="0"/>
              </a:rPr>
              <a:t>Dùng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spcBef>
                <a:spcPct val="50000"/>
              </a:spcBef>
            </a:pPr>
            <a:r>
              <a:rPr lang="en-US" sz="2000" dirty="0" err="1" smtClean="0">
                <a:latin typeface="Times New Roman" panose="02020603050405020304" pitchFamily="18" charset="0"/>
              </a:rPr>
              <a:t>Ví</a:t>
            </a:r>
            <a:r>
              <a:rPr lang="en-US" sz="2000" dirty="0" smtClean="0">
                <a:latin typeface="Times New Roman" panose="02020603050405020304" pitchFamily="18" charset="0"/>
              </a:rPr>
              <a:t> </a:t>
            </a:r>
            <a:r>
              <a:rPr lang="en-US" sz="2000" dirty="0" err="1" smtClean="0">
                <a:latin typeface="Times New Roman" panose="02020603050405020304" pitchFamily="18" charset="0"/>
              </a:rPr>
              <a:t>dụ</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xoài</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lá</a:t>
            </a:r>
            <a:r>
              <a:rPr lang="en-US" sz="2000" dirty="0" smtClean="0">
                <a:latin typeface="Times New Roman" panose="02020603050405020304" pitchFamily="18" charset="0"/>
              </a:rPr>
              <a:t> </a:t>
            </a:r>
            <a:r>
              <a:rPr lang="en-US" sz="2000" dirty="0" err="1" smtClean="0">
                <a:latin typeface="Times New Roman" panose="02020603050405020304" pitchFamily="18" charset="0"/>
              </a:rPr>
              <a:t>màu</a:t>
            </a:r>
            <a:r>
              <a:rPr lang="en-US" sz="2000" dirty="0" smtClean="0">
                <a:latin typeface="Times New Roman" panose="02020603050405020304" pitchFamily="18" charset="0"/>
              </a:rPr>
              <a:t>…</a:t>
            </a:r>
          </a:p>
        </p:txBody>
      </p:sp>
      <p:sp>
        <p:nvSpPr>
          <p:cNvPr id="3"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6" name="Rectangle 15"/>
          <p:cNvSpPr/>
          <p:nvPr/>
        </p:nvSpPr>
        <p:spPr>
          <a:xfrm>
            <a:off x="192771" y="4282687"/>
            <a:ext cx="4608512" cy="400110"/>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c</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Chiết</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cành</a:t>
            </a:r>
            <a:r>
              <a:rPr lang="en-US" sz="2000" b="1" dirty="0" smtClean="0">
                <a:solidFill>
                  <a:srgbClr val="0000FF"/>
                </a:solidFill>
                <a:latin typeface="Times New Roman" panose="02020603050405020304" pitchFamily="18" charset="0"/>
              </a:rPr>
              <a:t>:</a:t>
            </a:r>
            <a:endParaRPr lang="en-US" sz="2000" dirty="0">
              <a:latin typeface="Times New Roman" panose="02020603050405020304" pitchFamily="18" charset="0"/>
            </a:endParaRPr>
          </a:p>
        </p:txBody>
      </p:sp>
      <p:sp>
        <p:nvSpPr>
          <p:cNvPr id="23" name="Rectangle 22"/>
          <p:cNvSpPr/>
          <p:nvPr/>
        </p:nvSpPr>
        <p:spPr>
          <a:xfrm>
            <a:off x="162604" y="4830090"/>
            <a:ext cx="4752528" cy="1477328"/>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 </a:t>
            </a:r>
            <a:r>
              <a:rPr lang="en-US" sz="2000" dirty="0" err="1" smtClean="0">
                <a:latin typeface="Times New Roman" panose="02020603050405020304" pitchFamily="18" charset="0"/>
              </a:rPr>
              <a:t>Bóc</a:t>
            </a:r>
            <a:r>
              <a:rPr lang="en-US" sz="2000" dirty="0" smtClean="0">
                <a:latin typeface="Times New Roman" panose="02020603050405020304" pitchFamily="18" charset="0"/>
              </a:rPr>
              <a:t> </a:t>
            </a:r>
            <a:r>
              <a:rPr lang="en-US" sz="2000" dirty="0" err="1" smtClean="0">
                <a:latin typeface="Times New Roman" panose="02020603050405020304" pitchFamily="18" charset="0"/>
              </a:rPr>
              <a:t>khoanh</a:t>
            </a:r>
            <a:r>
              <a:rPr lang="en-US" sz="2000" dirty="0" smtClean="0">
                <a:latin typeface="Times New Roman" panose="02020603050405020304" pitchFamily="18" charset="0"/>
              </a:rPr>
              <a:t> </a:t>
            </a:r>
            <a:r>
              <a:rPr lang="en-US" sz="2000" dirty="0" err="1" smtClean="0">
                <a:latin typeface="Times New Roman" panose="02020603050405020304" pitchFamily="18" charset="0"/>
              </a:rPr>
              <a:t>vỏ</a:t>
            </a:r>
            <a:r>
              <a:rPr lang="en-US" sz="2000" dirty="0" smtClean="0">
                <a:latin typeface="Times New Roman" panose="02020603050405020304" pitchFamily="18" charset="0"/>
              </a:rPr>
              <a:t> </a:t>
            </a:r>
            <a:r>
              <a:rPr lang="en-US" sz="2000" dirty="0" err="1" smtClean="0">
                <a:latin typeface="Times New Roman" panose="02020603050405020304" pitchFamily="18" charset="0"/>
              </a:rPr>
              <a:t>của</a:t>
            </a:r>
            <a:r>
              <a:rPr lang="en-US" sz="2000" dirty="0" smtClean="0">
                <a:latin typeface="Times New Roman" panose="02020603050405020304" pitchFamily="18" charset="0"/>
              </a:rPr>
              <a:t> </a:t>
            </a:r>
            <a:r>
              <a:rPr lang="en-US" sz="2000" dirty="0" err="1" smtClean="0">
                <a:latin typeface="Times New Roman" panose="02020603050405020304" pitchFamily="18" charset="0"/>
              </a:rPr>
              <a:t>cành</a:t>
            </a:r>
            <a:r>
              <a:rPr lang="en-US" sz="2000" dirty="0" smtClean="0">
                <a:latin typeface="Times New Roman" panose="02020603050405020304" pitchFamily="18" charset="0"/>
              </a:rPr>
              <a:t>, </a:t>
            </a:r>
            <a:r>
              <a:rPr lang="en-US" sz="2000" dirty="0" err="1" smtClean="0">
                <a:latin typeface="Times New Roman" panose="02020603050405020304" pitchFamily="18" charset="0"/>
              </a:rPr>
              <a:t>sau</a:t>
            </a:r>
            <a:r>
              <a:rPr lang="en-US" sz="2000" dirty="0" smtClean="0">
                <a:latin typeface="Times New Roman" panose="02020603050405020304" pitchFamily="18" charset="0"/>
              </a:rPr>
              <a:t> </a:t>
            </a:r>
            <a:r>
              <a:rPr lang="en-US" sz="2000" dirty="0" err="1" smtClean="0">
                <a:latin typeface="Times New Roman" panose="02020603050405020304" pitchFamily="18" charset="0"/>
              </a:rPr>
              <a:t>đó</a:t>
            </a:r>
            <a:r>
              <a:rPr lang="en-US" sz="2000" dirty="0" smtClean="0">
                <a:latin typeface="Times New Roman" panose="02020603050405020304" pitchFamily="18" charset="0"/>
              </a:rPr>
              <a:t> </a:t>
            </a:r>
            <a:r>
              <a:rPr lang="en-US" sz="2000" dirty="0" err="1" smtClean="0">
                <a:latin typeface="Times New Roman" panose="02020603050405020304" pitchFamily="18" charset="0"/>
              </a:rPr>
              <a:t>bó</a:t>
            </a:r>
            <a:r>
              <a:rPr lang="en-US" sz="2000" dirty="0" smtClean="0">
                <a:latin typeface="Times New Roman" panose="02020603050405020304" pitchFamily="18" charset="0"/>
              </a:rPr>
              <a:t> </a:t>
            </a:r>
            <a:r>
              <a:rPr lang="en-US" sz="2000" dirty="0" err="1" smtClean="0">
                <a:latin typeface="Times New Roman" panose="02020603050405020304" pitchFamily="18" charset="0"/>
              </a:rPr>
              <a:t>đất</a:t>
            </a:r>
            <a:r>
              <a:rPr lang="en-US" sz="2000" dirty="0" smtClean="0">
                <a:latin typeface="Times New Roman" panose="02020603050405020304" pitchFamily="18" charset="0"/>
              </a:rPr>
              <a:t>. </a:t>
            </a:r>
            <a:r>
              <a:rPr lang="en-US" sz="2000" dirty="0" err="1" smtClean="0">
                <a:latin typeface="Times New Roman" panose="02020603050405020304" pitchFamily="18" charset="0"/>
              </a:rPr>
              <a:t>Khi</a:t>
            </a:r>
            <a:r>
              <a:rPr lang="en-US" sz="2000" dirty="0" smtClean="0">
                <a:latin typeface="Times New Roman" panose="02020603050405020304" pitchFamily="18" charset="0"/>
              </a:rPr>
              <a:t> </a:t>
            </a:r>
            <a:r>
              <a:rPr lang="en-US" sz="2000" dirty="0" err="1" smtClean="0">
                <a:latin typeface="Times New Roman" panose="02020603050405020304" pitchFamily="18" charset="0"/>
              </a:rPr>
              <a:t>cành</a:t>
            </a:r>
            <a:r>
              <a:rPr lang="en-US" sz="2000" dirty="0" smtClean="0">
                <a:latin typeface="Times New Roman" panose="02020603050405020304" pitchFamily="18" charset="0"/>
              </a:rPr>
              <a:t> </a:t>
            </a:r>
            <a:r>
              <a:rPr lang="en-US" sz="2000" dirty="0" err="1" smtClean="0">
                <a:latin typeface="Times New Roman" panose="02020603050405020304" pitchFamily="18" charset="0"/>
              </a:rPr>
              <a:t>ra</a:t>
            </a:r>
            <a:r>
              <a:rPr lang="en-US" sz="2000" dirty="0" smtClean="0">
                <a:latin typeface="Times New Roman" panose="02020603050405020304" pitchFamily="18" charset="0"/>
              </a:rPr>
              <a:t> </a:t>
            </a:r>
            <a:r>
              <a:rPr lang="en-US" sz="2000" dirty="0" err="1" smtClean="0">
                <a:latin typeface="Times New Roman" panose="02020603050405020304" pitchFamily="18" charset="0"/>
              </a:rPr>
              <a:t>rễ</a:t>
            </a:r>
            <a:r>
              <a:rPr lang="en-US" sz="2000" dirty="0" smtClean="0">
                <a:latin typeface="Times New Roman" panose="02020603050405020304" pitchFamily="18" charset="0"/>
              </a:rPr>
              <a:t> </a:t>
            </a:r>
            <a:r>
              <a:rPr lang="en-US" sz="2000" dirty="0" err="1" smtClean="0">
                <a:latin typeface="Times New Roman" panose="02020603050405020304" pitchFamily="18" charset="0"/>
              </a:rPr>
              <a:t>cắt</a:t>
            </a:r>
            <a:r>
              <a:rPr lang="en-US" sz="2000" dirty="0" smtClean="0">
                <a:latin typeface="Times New Roman" panose="02020603050405020304" pitchFamily="18" charset="0"/>
              </a:rPr>
              <a:t> </a:t>
            </a:r>
            <a:r>
              <a:rPr lang="en-US" sz="2000" dirty="0" err="1" smtClean="0">
                <a:latin typeface="Times New Roman" panose="02020603050405020304" pitchFamily="18" charset="0"/>
              </a:rPr>
              <a:t>khỏi</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mẹ</a:t>
            </a:r>
            <a:r>
              <a:rPr lang="en-US" sz="2000" dirty="0" smtClean="0">
                <a:latin typeface="Times New Roman" panose="02020603050405020304" pitchFamily="18" charset="0"/>
              </a:rPr>
              <a:t>, </a:t>
            </a:r>
            <a:r>
              <a:rPr lang="en-US" sz="2000" dirty="0" err="1" smtClean="0">
                <a:latin typeface="Times New Roman" panose="02020603050405020304" pitchFamily="18" charset="0"/>
              </a:rPr>
              <a:t>đem</a:t>
            </a:r>
            <a:r>
              <a:rPr lang="en-US" sz="2000" dirty="0" smtClean="0">
                <a:latin typeface="Times New Roman" panose="02020603050405020304" pitchFamily="18" charset="0"/>
              </a:rPr>
              <a:t> </a:t>
            </a:r>
            <a:r>
              <a:rPr lang="en-US" sz="2000" dirty="0" err="1" smtClean="0">
                <a:latin typeface="Times New Roman" panose="02020603050405020304" pitchFamily="18" charset="0"/>
              </a:rPr>
              <a:t>trồng</a:t>
            </a:r>
            <a:r>
              <a:rPr lang="en-US" sz="2000" dirty="0" smtClean="0">
                <a:latin typeface="Times New Roman" panose="02020603050405020304" pitchFamily="18" charset="0"/>
              </a:rPr>
              <a:t> </a:t>
            </a:r>
            <a:r>
              <a:rPr lang="en-US" sz="2000" dirty="0" err="1" smtClean="0">
                <a:latin typeface="Times New Roman" panose="02020603050405020304" pitchFamily="18" charset="0"/>
              </a:rPr>
              <a:t>xuống</a:t>
            </a:r>
            <a:r>
              <a:rPr lang="en-US" sz="2000" dirty="0" smtClean="0">
                <a:latin typeface="Times New Roman" panose="02020603050405020304" pitchFamily="18" charset="0"/>
              </a:rPr>
              <a:t> </a:t>
            </a:r>
            <a:r>
              <a:rPr lang="en-US" sz="2000" dirty="0" err="1" smtClean="0">
                <a:latin typeface="Times New Roman" panose="02020603050405020304" pitchFamily="18" charset="0"/>
              </a:rPr>
              <a:t>đất</a:t>
            </a:r>
            <a:r>
              <a:rPr lang="en-US" sz="2000" dirty="0" smtClean="0">
                <a:latin typeface="Times New Roman" panose="02020603050405020304" pitchFamily="18" charset="0"/>
              </a:rPr>
              <a:t>. </a:t>
            </a:r>
          </a:p>
          <a:p>
            <a:pPr>
              <a:spcBef>
                <a:spcPct val="50000"/>
              </a:spcBef>
            </a:pPr>
            <a:r>
              <a:rPr lang="en-US" sz="2000" dirty="0" err="1" smtClean="0">
                <a:latin typeface="Times New Roman" panose="02020603050405020304" pitchFamily="18" charset="0"/>
              </a:rPr>
              <a:t>Ví</a:t>
            </a:r>
            <a:r>
              <a:rPr lang="en-US" sz="2000" dirty="0" smtClean="0">
                <a:latin typeface="Times New Roman" panose="02020603050405020304" pitchFamily="18" charset="0"/>
              </a:rPr>
              <a:t> </a:t>
            </a:r>
            <a:r>
              <a:rPr lang="en-US" sz="2000" dirty="0" err="1" smtClean="0">
                <a:latin typeface="Times New Roman" panose="02020603050405020304" pitchFamily="18" charset="0"/>
              </a:rPr>
              <a:t>dụ</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bưởi</a:t>
            </a:r>
            <a:r>
              <a:rPr lang="en-US" sz="2000" dirty="0" smtClean="0">
                <a:latin typeface="Times New Roman" panose="02020603050405020304" pitchFamily="18" charset="0"/>
              </a:rPr>
              <a:t>, </a:t>
            </a:r>
            <a:r>
              <a:rPr lang="en-US" sz="2000" dirty="0" err="1" smtClean="0">
                <a:latin typeface="Times New Roman" panose="02020603050405020304" pitchFamily="18" charset="0"/>
              </a:rPr>
              <a:t>chanh</a:t>
            </a:r>
            <a:r>
              <a:rPr lang="en-US" sz="2000" dirty="0" smtClean="0">
                <a:latin typeface="Times New Roman" panose="02020603050405020304" pitchFamily="18" charset="0"/>
              </a:rPr>
              <a:t>…</a:t>
            </a:r>
            <a:endParaRPr lang="en-US" sz="2000" dirty="0">
              <a:latin typeface="Times New Roman" panose="02020603050405020304" pitchFamily="18" charset="0"/>
            </a:endParaRPr>
          </a:p>
        </p:txBody>
      </p:sp>
      <p:pic>
        <p:nvPicPr>
          <p:cNvPr id="18434" name="Picture 2" descr="cách chiết cành chanh tứ quý ra rễ đạt 99,8%.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682797"/>
            <a:ext cx="3672408" cy="16265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534324" y="6237312"/>
            <a:ext cx="3286148" cy="461665"/>
          </a:xfrm>
          <a:prstGeom prst="rect">
            <a:avLst/>
          </a:prstGeom>
          <a:noFill/>
        </p:spPr>
        <p:txBody>
          <a:bodyPr wrap="square" rtlCol="0">
            <a:spAutoFit/>
          </a:bodyPr>
          <a:lstStyle/>
          <a:p>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a:t>
            </a:r>
            <a:r>
              <a:rPr lang="en-GB" sz="2400" b="1" dirty="0" err="1" smtClean="0">
                <a:solidFill>
                  <a:srgbClr val="FF00FF"/>
                </a:solidFill>
                <a:latin typeface="Times New Roman" panose="02020603050405020304" pitchFamily="18" charset="0"/>
                <a:cs typeface="Times New Roman" panose="02020603050405020304" pitchFamily="18" charset="0"/>
              </a:rPr>
              <a:t>ây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chanh</a:t>
            </a:r>
            <a:endParaRPr lang="en-GB" sz="2400" b="1" dirty="0">
              <a:solidFill>
                <a:srgbClr val="FF00FF"/>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406804" y="4165600"/>
            <a:ext cx="2125636" cy="461665"/>
          </a:xfrm>
          <a:prstGeom prst="rect">
            <a:avLst/>
          </a:prstGeom>
          <a:noFill/>
        </p:spPr>
        <p:txBody>
          <a:bodyPr wrap="square" rtlCol="0">
            <a:spAutoFit/>
          </a:bodyPr>
          <a:lstStyle/>
          <a:p>
            <a:r>
              <a:rPr lang="en-GB" sz="2400" b="1" dirty="0" err="1" smtClean="0">
                <a:solidFill>
                  <a:srgbClr val="0000FF"/>
                </a:solidFill>
                <a:latin typeface="Times New Roman" panose="02020603050405020304" pitchFamily="18" charset="0"/>
                <a:cs typeface="Times New Roman" panose="02020603050405020304" pitchFamily="18" charset="0"/>
              </a:rPr>
              <a:t>Cây</a:t>
            </a:r>
            <a:r>
              <a:rPr lang="en-GB" sz="2400" b="1" dirty="0" smtClean="0">
                <a:solidFill>
                  <a:srgbClr val="0000FF"/>
                </a:solidFill>
                <a:latin typeface="Times New Roman" panose="02020603050405020304" pitchFamily="18" charset="0"/>
                <a:cs typeface="Times New Roman" panose="02020603050405020304" pitchFamily="18" charset="0"/>
              </a:rPr>
              <a:t> </a:t>
            </a:r>
            <a:r>
              <a:rPr lang="en-GB" sz="2400" b="1" dirty="0" err="1" smtClean="0">
                <a:solidFill>
                  <a:srgbClr val="0000FF"/>
                </a:solidFill>
                <a:latin typeface="Times New Roman" panose="02020603050405020304" pitchFamily="18" charset="0"/>
                <a:cs typeface="Times New Roman" panose="02020603050405020304" pitchFamily="18" charset="0"/>
              </a:rPr>
              <a:t>xoài</a:t>
            </a:r>
            <a:endParaRPr lang="en-GB" sz="2400" b="1" dirty="0">
              <a:solidFill>
                <a:srgbClr val="0000FF"/>
              </a:solidFill>
              <a:latin typeface="Times New Roman" panose="02020603050405020304" pitchFamily="18" charset="0"/>
              <a:cs typeface="Times New Roman" panose="02020603050405020304" pitchFamily="18" charset="0"/>
            </a:endParaRPr>
          </a:p>
        </p:txBody>
      </p:sp>
      <p:pic>
        <p:nvPicPr>
          <p:cNvPr id="28" name="Picture 11" descr="Book-09"/>
          <p:cNvPicPr>
            <a:picLocks noChangeAspect="1" noChangeArrowheads="1" noCrop="1"/>
          </p:cNvPicPr>
          <p:nvPr/>
        </p:nvPicPr>
        <p:blipFill>
          <a:blip r:embed="rId3"/>
          <a:srcRect/>
          <a:stretch>
            <a:fillRect/>
          </a:stretch>
        </p:blipFill>
        <p:spPr bwMode="auto">
          <a:xfrm>
            <a:off x="1691680" y="5013176"/>
            <a:ext cx="378220" cy="370342"/>
          </a:xfrm>
          <a:prstGeom prst="rect">
            <a:avLst/>
          </a:prstGeom>
          <a:noFill/>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924" y="2546285"/>
            <a:ext cx="379057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6028" y="511579"/>
            <a:ext cx="374046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031436" y="2122442"/>
            <a:ext cx="2789036" cy="461665"/>
          </a:xfrm>
          <a:prstGeom prst="rect">
            <a:avLst/>
          </a:prstGeom>
          <a:noFill/>
        </p:spPr>
        <p:txBody>
          <a:bodyPr wrap="square" rtlCol="0">
            <a:spAutoFit/>
          </a:bodyPr>
          <a:lstStyle/>
          <a:p>
            <a:r>
              <a:rPr lang="en-GB" sz="2400" b="1" dirty="0" err="1" smtClean="0">
                <a:solidFill>
                  <a:srgbClr val="FFC000"/>
                </a:solidFill>
                <a:latin typeface="Times New Roman" panose="02020603050405020304" pitchFamily="18" charset="0"/>
                <a:cs typeface="Times New Roman" panose="02020603050405020304" pitchFamily="18" charset="0"/>
              </a:rPr>
              <a:t>Cây</a:t>
            </a:r>
            <a:r>
              <a:rPr lang="en-GB" sz="2400" b="1" dirty="0" smtClean="0">
                <a:solidFill>
                  <a:srgbClr val="FFC000"/>
                </a:solidFill>
                <a:latin typeface="Times New Roman" panose="02020603050405020304" pitchFamily="18" charset="0"/>
                <a:cs typeface="Times New Roman" panose="02020603050405020304" pitchFamily="18" charset="0"/>
              </a:rPr>
              <a:t> </a:t>
            </a:r>
            <a:r>
              <a:rPr lang="en-GB" sz="2400" b="1" dirty="0" err="1" smtClean="0">
                <a:solidFill>
                  <a:srgbClr val="FFC000"/>
                </a:solidFill>
                <a:latin typeface="Times New Roman" panose="02020603050405020304" pitchFamily="18" charset="0"/>
                <a:cs typeface="Times New Roman" panose="02020603050405020304" pitchFamily="18" charset="0"/>
              </a:rPr>
              <a:t>thanh</a:t>
            </a:r>
            <a:r>
              <a:rPr lang="en-GB" sz="2400" b="1" dirty="0" smtClean="0">
                <a:solidFill>
                  <a:srgbClr val="FFC000"/>
                </a:solidFill>
                <a:latin typeface="Times New Roman" panose="02020603050405020304" pitchFamily="18" charset="0"/>
                <a:cs typeface="Times New Roman" panose="02020603050405020304" pitchFamily="18" charset="0"/>
              </a:rPr>
              <a:t> long</a:t>
            </a:r>
            <a:endParaRPr lang="en-GB" sz="2400"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11" descr="Book-09"/>
          <p:cNvPicPr>
            <a:picLocks noChangeAspect="1" noChangeArrowheads="1" noCrop="1"/>
          </p:cNvPicPr>
          <p:nvPr/>
        </p:nvPicPr>
        <p:blipFill>
          <a:blip r:embed="rId4"/>
          <a:srcRect/>
          <a:stretch>
            <a:fillRect/>
          </a:stretch>
        </p:blipFill>
        <p:spPr bwMode="auto">
          <a:xfrm>
            <a:off x="35496" y="-2403648"/>
            <a:ext cx="809642" cy="388843"/>
          </a:xfrm>
          <a:prstGeom prst="rect">
            <a:avLst/>
          </a:prstGeom>
          <a:noFill/>
        </p:spPr>
      </p:pic>
      <p:sp>
        <p:nvSpPr>
          <p:cNvPr id="11" name="Rectangle 10"/>
          <p:cNvSpPr/>
          <p:nvPr/>
        </p:nvSpPr>
        <p:spPr>
          <a:xfrm>
            <a:off x="890854" y="563499"/>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anose="02020603050405020304" pitchFamily="18" charset="0"/>
                <a:cs typeface="Times New Roman" panose="02020603050405020304" pitchFamily="18" charset="0"/>
              </a:rPr>
              <a:t>Câu</a:t>
            </a:r>
            <a:r>
              <a:rPr lang="en-GB" sz="3200" dirty="0" smtClean="0">
                <a:solidFill>
                  <a:schemeClr val="tx1"/>
                </a:solidFill>
                <a:latin typeface="Times New Roman" panose="02020603050405020304" pitchFamily="18" charset="0"/>
                <a:cs typeface="Times New Roman" panose="02020603050405020304" pitchFamily="18" charset="0"/>
              </a:rPr>
              <a:t> 1. </a:t>
            </a:r>
            <a:r>
              <a:rPr lang="en-GB" sz="3200" dirty="0" err="1" smtClean="0">
                <a:solidFill>
                  <a:schemeClr val="tx1"/>
                </a:solidFill>
                <a:latin typeface="Times New Roman" panose="02020603050405020304" pitchFamily="18" charset="0"/>
                <a:cs typeface="Times New Roman" panose="02020603050405020304" pitchFamily="18" charset="0"/>
              </a:rPr>
              <a:t>Loại</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cây</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nào</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thường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sử</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dụng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phương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pháp</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sản</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xuất</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giống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cây</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trồng</a:t>
            </a:r>
            <a:r>
              <a:rPr lang="en-GB" sz="3200" dirty="0" smtClean="0">
                <a:solidFill>
                  <a:schemeClr val="tx1"/>
                </a:solidFill>
                <a:latin typeface="Times New Roman" panose="02020603050405020304" pitchFamily="18" charset="0"/>
                <a:cs typeface="Times New Roman" panose="02020603050405020304" pitchFamily="18" charset="0"/>
              </a:rPr>
              <a:t>?</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28662" y="1492193"/>
            <a:ext cx="7643866" cy="954107"/>
          </a:xfrm>
          <a:prstGeom prst="rect">
            <a:avLst/>
          </a:prstGeom>
          <a:noFill/>
        </p:spPr>
        <p:txBody>
          <a:bodyPr wrap="square" rtlCol="0">
            <a:spAutoFit/>
          </a:bodyPr>
          <a:lstStyle/>
          <a:p>
            <a:pPr marL="342900" indent="-342900">
              <a:buAutoNum type="alphaLcPeriod"/>
            </a:pP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hoa</a:t>
            </a:r>
            <a:r>
              <a:rPr lang="en-GB" sz="2800" dirty="0" smtClean="0">
                <a:latin typeface="Times New Roman" panose="02020603050405020304" pitchFamily="18" charset="0"/>
                <a:cs typeface="Times New Roman" panose="02020603050405020304" pitchFamily="18" charset="0"/>
              </a:rPr>
              <a:t>				b. </a:t>
            </a: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lấy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gỗ</a:t>
            </a:r>
            <a:endParaRPr lang="en-GB" sz="2800" dirty="0" smtClean="0">
              <a:latin typeface="Times New Roman" panose="02020603050405020304" pitchFamily="18" charset="0"/>
              <a:cs typeface="Times New Roman" panose="02020603050405020304" pitchFamily="18" charset="0"/>
            </a:endParaRPr>
          </a:p>
          <a:p>
            <a:pPr marL="342900" indent="-342900"/>
            <a:r>
              <a:rPr lang="en-GB" sz="2800" dirty="0" smtClean="0">
                <a:latin typeface="Times New Roman" panose="02020603050405020304" pitchFamily="18" charset="0"/>
                <a:cs typeface="Times New Roman" panose="02020603050405020304" pitchFamily="18" charset="0"/>
              </a:rPr>
              <a:t>c. </a:t>
            </a:r>
            <a:r>
              <a:rPr lang="en-GB" sz="2800" dirty="0" err="1" smtClean="0">
                <a:latin typeface="Times New Roman" panose="02020603050405020304" pitchFamily="18" charset="0"/>
                <a:cs typeface="Times New Roman" panose="02020603050405020304" pitchFamily="18" charset="0"/>
              </a:rPr>
              <a:t>Các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ngũ</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cốc</a:t>
            </a:r>
            <a:r>
              <a:rPr lang="en-GB" sz="2800" dirty="0" smtClean="0">
                <a:latin typeface="Times New Roman" panose="02020603050405020304" pitchFamily="18" charset="0"/>
                <a:cs typeface="Times New Roman" panose="02020603050405020304" pitchFamily="18" charset="0"/>
              </a:rPr>
              <a:t>		          d. </a:t>
            </a: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xanh</a:t>
            </a:r>
            <a:endParaRPr lang="en-GB"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857224" y="2428297"/>
            <a:ext cx="7786742" cy="928694"/>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err="1" smtClean="0">
                <a:solidFill>
                  <a:schemeClr val="tx1"/>
                </a:solidFill>
                <a:latin typeface="Times New Roman" panose="02020603050405020304" pitchFamily="18" charset="0"/>
                <a:cs typeface="Times New Roman" panose="02020603050405020304" pitchFamily="18" charset="0"/>
              </a:rPr>
              <a:t>Câu</a:t>
            </a:r>
            <a:r>
              <a:rPr lang="en-GB" sz="2800" dirty="0" smtClean="0">
                <a:solidFill>
                  <a:schemeClr val="tx1"/>
                </a:solidFill>
                <a:latin typeface="Times New Roman" panose="02020603050405020304" pitchFamily="18" charset="0"/>
                <a:cs typeface="Times New Roman" panose="02020603050405020304" pitchFamily="18" charset="0"/>
              </a:rPr>
              <a:t> 2. </a:t>
            </a:r>
            <a:r>
              <a:rPr lang="en-GB" sz="2800" dirty="0" err="1" smtClean="0">
                <a:solidFill>
                  <a:schemeClr val="tx1"/>
                </a:solidFill>
                <a:latin typeface="Times New Roman" panose="02020603050405020304" pitchFamily="18" charset="0"/>
                <a:cs typeface="Times New Roman" panose="02020603050405020304" pitchFamily="18" charset="0"/>
              </a:rPr>
              <a:t>Biện</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pháp</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nào</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dưới</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đây</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rgbClr val="FF0000"/>
                </a:solidFill>
                <a:latin typeface="Times New Roman" panose="02020603050405020304" pitchFamily="18" charset="0"/>
                <a:cs typeface="Times New Roman" panose="02020603050405020304" pitchFamily="18" charset="0"/>
              </a:rPr>
              <a:t>không</a:t>
            </a:r>
            <a:r>
              <a:rPr lang="en-GB" sz="2800" b="1" dirty="0" smtClean="0">
                <a:solidFill>
                  <a:srgbClr val="FF0000"/>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phải</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sản</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xuất</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giống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cây</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trồng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bằng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nhân</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giống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vô</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tính</a:t>
            </a:r>
            <a:r>
              <a:rPr lang="en-GB" sz="2800" dirty="0" smtClean="0">
                <a:solidFill>
                  <a:schemeClr val="tx1"/>
                </a:solidFill>
                <a:latin typeface="Times New Roman" panose="02020603050405020304" pitchFamily="18" charset="0"/>
                <a:cs typeface="Times New Roman" panose="02020603050405020304" pitchFamily="18" charset="0"/>
              </a:rPr>
              <a:t>?</a:t>
            </a:r>
            <a:endParaRPr lang="en-GB" sz="2800"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27584" y="3338988"/>
            <a:ext cx="8072494" cy="954107"/>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a. </a:t>
            </a:r>
            <a:r>
              <a:rPr lang="en-GB" sz="2800" dirty="0" err="1" smtClean="0">
                <a:latin typeface="Times New Roman" panose="02020603050405020304" pitchFamily="18" charset="0"/>
                <a:cs typeface="Times New Roman" panose="02020603050405020304" pitchFamily="18" charset="0"/>
              </a:rPr>
              <a:t>Giâm</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cành</a:t>
            </a:r>
            <a:r>
              <a:rPr lang="en-GB" sz="2800" dirty="0" smtClean="0">
                <a:latin typeface="Times New Roman" panose="02020603050405020304" pitchFamily="18" charset="0"/>
                <a:cs typeface="Times New Roman" panose="02020603050405020304" pitchFamily="18" charset="0"/>
              </a:rPr>
              <a:t>			b. </a:t>
            </a:r>
            <a:r>
              <a:rPr lang="en-GB" sz="2800" dirty="0" err="1" smtClean="0">
                <a:latin typeface="Times New Roman" panose="02020603050405020304" pitchFamily="18" charset="0"/>
                <a:cs typeface="Times New Roman" panose="02020603050405020304" pitchFamily="18" charset="0"/>
              </a:rPr>
              <a:t>Ghép</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mắt</a:t>
            </a:r>
            <a:endParaRPr lang="en-GB" sz="2800" dirty="0" smtClean="0">
              <a:latin typeface="Times New Roman" panose="02020603050405020304" pitchFamily="18" charset="0"/>
              <a:cs typeface="Times New Roman" panose="02020603050405020304" pitchFamily="18" charset="0"/>
            </a:endParaRPr>
          </a:p>
          <a:p>
            <a:pPr marL="514350" indent="-514350"/>
            <a:r>
              <a:rPr lang="en-GB" sz="2800" dirty="0" smtClean="0">
                <a:latin typeface="Times New Roman" panose="02020603050405020304" pitchFamily="18" charset="0"/>
                <a:cs typeface="Times New Roman" panose="02020603050405020304" pitchFamily="18" charset="0"/>
              </a:rPr>
              <a:t>c. </a:t>
            </a:r>
            <a:r>
              <a:rPr lang="en-GB" sz="2800" dirty="0" err="1" smtClean="0">
                <a:latin typeface="Times New Roman" panose="02020603050405020304" pitchFamily="18" charset="0"/>
                <a:cs typeface="Times New Roman" panose="02020603050405020304" pitchFamily="18" charset="0"/>
              </a:rPr>
              <a:t>Chiết</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cành</a:t>
            </a:r>
            <a:r>
              <a:rPr lang="en-GB" sz="2800" dirty="0" smtClean="0">
                <a:latin typeface="Times New Roman" panose="02020603050405020304" pitchFamily="18" charset="0"/>
                <a:cs typeface="Times New Roman" panose="02020603050405020304" pitchFamily="18" charset="0"/>
              </a:rPr>
              <a:t>			d. </a:t>
            </a:r>
            <a:r>
              <a:rPr lang="en-GB" sz="2800" dirty="0" err="1" smtClean="0">
                <a:latin typeface="Times New Roman" panose="02020603050405020304" pitchFamily="18" charset="0"/>
                <a:cs typeface="Times New Roman" panose="02020603050405020304" pitchFamily="18" charset="0"/>
              </a:rPr>
              <a:t>Gieo</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trồng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hạt</a:t>
            </a:r>
            <a:endParaRPr lang="en-GB" sz="2800" dirty="0">
              <a:latin typeface="Times New Roman" panose="02020603050405020304" pitchFamily="18" charset="0"/>
              <a:cs typeface="Times New Roman" panose="02020603050405020304" pitchFamily="18" charset="0"/>
            </a:endParaRPr>
          </a:p>
        </p:txBody>
      </p:sp>
      <p:sp>
        <p:nvSpPr>
          <p:cNvPr id="15" name="Title 1"/>
          <p:cNvSpPr txBox="1"/>
          <p:nvPr/>
        </p:nvSpPr>
        <p:spPr>
          <a:xfrm>
            <a:off x="3100627" y="44625"/>
            <a:ext cx="2697088" cy="50405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smtClean="0">
                <a:solidFill>
                  <a:schemeClr val="bg1"/>
                </a:solidFill>
                <a:latin typeface="Times New Roman" panose="02020603050405020304" pitchFamily="18" charset="0"/>
                <a:cs typeface="Times New Roman" panose="02020603050405020304" pitchFamily="18" charset="0"/>
              </a:rPr>
              <a:t>Củng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cố</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Oval 15"/>
          <p:cNvSpPr/>
          <p:nvPr/>
        </p:nvSpPr>
        <p:spPr>
          <a:xfrm>
            <a:off x="755576" y="1603325"/>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7" name="Oval 16"/>
          <p:cNvSpPr/>
          <p:nvPr/>
        </p:nvSpPr>
        <p:spPr>
          <a:xfrm>
            <a:off x="5264182" y="3830110"/>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8" name="Rectangle 17"/>
          <p:cNvSpPr/>
          <p:nvPr/>
        </p:nvSpPr>
        <p:spPr>
          <a:xfrm>
            <a:off x="905292" y="4293095"/>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anose="02020603050405020304" pitchFamily="18" charset="0"/>
                <a:cs typeface="Times New Roman" panose="02020603050405020304" pitchFamily="18" charset="0"/>
              </a:rPr>
              <a:t>Câu</a:t>
            </a:r>
            <a:r>
              <a:rPr lang="en-GB" sz="3200" dirty="0" smtClean="0">
                <a:solidFill>
                  <a:schemeClr val="tx1"/>
                </a:solidFill>
                <a:latin typeface="Times New Roman" panose="02020603050405020304" pitchFamily="18" charset="0"/>
                <a:cs typeface="Times New Roman" panose="02020603050405020304" pitchFamily="18" charset="0"/>
              </a:rPr>
              <a:t> 3. So </a:t>
            </a:r>
            <a:r>
              <a:rPr lang="en-GB" sz="3200" dirty="0" err="1" smtClean="0">
                <a:solidFill>
                  <a:schemeClr val="tx1"/>
                </a:solidFill>
                <a:latin typeface="Times New Roman" panose="02020603050405020304" pitchFamily="18" charset="0"/>
                <a:cs typeface="Times New Roman" panose="02020603050405020304" pitchFamily="18" charset="0"/>
              </a:rPr>
              <a:t>sánh</a:t>
            </a:r>
            <a:r>
              <a:rPr lang="en-GB" sz="3200" dirty="0" smtClean="0">
                <a:solidFill>
                  <a:schemeClr val="tx1"/>
                </a:solidFill>
                <a:latin typeface="Times New Roman" panose="02020603050405020304" pitchFamily="18" charset="0"/>
                <a:cs typeface="Times New Roman" panose="02020603050405020304" pitchFamily="18" charset="0"/>
              </a:rPr>
              <a:t> 3 </a:t>
            </a:r>
            <a:r>
              <a:rPr lang="en-GB" sz="3200" dirty="0" err="1" smtClean="0">
                <a:solidFill>
                  <a:schemeClr val="tx1"/>
                </a:solidFill>
                <a:latin typeface="Times New Roman" panose="02020603050405020304" pitchFamily="18" charset="0"/>
                <a:cs typeface="Times New Roman" panose="02020603050405020304" pitchFamily="18" charset="0"/>
              </a:rPr>
              <a:t>phương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pháp</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nhân</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giống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vô</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tính</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giâm</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cành</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chiết</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cành</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ghép</a:t>
            </a:r>
            <a:r>
              <a:rPr lang="en-GB" sz="3200" dirty="0" smtClean="0">
                <a:solidFill>
                  <a:schemeClr val="tx1"/>
                </a:solidFill>
                <a:latin typeface="Times New Roman" panose="02020603050405020304" pitchFamily="18" charset="0"/>
                <a:cs typeface="Times New Roman" panose="02020603050405020304" pitchFamily="18" charset="0"/>
              </a:rPr>
              <a:t>?</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45138" y="5157192"/>
            <a:ext cx="9487502" cy="1815882"/>
          </a:xfrm>
          <a:prstGeom prst="rect">
            <a:avLst/>
          </a:prstGeom>
          <a:noFill/>
        </p:spPr>
        <p:txBody>
          <a:bodyPr wrap="square" rtlCol="0">
            <a:spAutoFit/>
          </a:bodyPr>
          <a:lstStyle/>
          <a:p>
            <a:r>
              <a:rPr lang="vi-VN" sz="2800" dirty="0">
                <a:latin typeface="+mj-lt"/>
              </a:rPr>
              <a:t>Giống nhau : Cả 3 đều dùng để nhân giống cây trồng</a:t>
            </a:r>
          </a:p>
          <a:p>
            <a:r>
              <a:rPr lang="vi-VN" sz="2800" dirty="0">
                <a:latin typeface="+mj-lt"/>
              </a:rPr>
              <a:t>Khác </a:t>
            </a:r>
            <a:r>
              <a:rPr lang="vi-VN" sz="2800" dirty="0" smtClean="0">
                <a:latin typeface="+mj-lt"/>
              </a:rPr>
              <a:t>nhau:</a:t>
            </a:r>
            <a:r>
              <a:rPr lang="en-US" sz="2800" dirty="0" smtClean="0">
                <a:latin typeface="+mj-lt"/>
              </a:rPr>
              <a:t>  </a:t>
            </a:r>
            <a:r>
              <a:rPr lang="vi-VN" sz="2800" dirty="0" smtClean="0">
                <a:latin typeface="+mj-lt"/>
              </a:rPr>
              <a:t>Giâm </a:t>
            </a:r>
            <a:r>
              <a:rPr lang="vi-VN" sz="2800" dirty="0">
                <a:latin typeface="+mj-lt"/>
              </a:rPr>
              <a:t>cành : Cắt một đoạn cánh bành tẻ</a:t>
            </a:r>
          </a:p>
          <a:p>
            <a:r>
              <a:rPr lang="en-US" sz="2800" dirty="0" smtClean="0">
                <a:latin typeface="+mj-lt"/>
              </a:rPr>
              <a:t>                      </a:t>
            </a:r>
            <a:r>
              <a:rPr lang="vi-VN" sz="2800" dirty="0" smtClean="0">
                <a:latin typeface="+mj-lt"/>
              </a:rPr>
              <a:t>Ghép </a:t>
            </a:r>
            <a:r>
              <a:rPr lang="vi-VN" sz="2800" dirty="0">
                <a:latin typeface="+mj-lt"/>
              </a:rPr>
              <a:t>cành : Dùng một bộ phận sinh dưỡng</a:t>
            </a:r>
          </a:p>
          <a:p>
            <a:r>
              <a:rPr lang="en-US" sz="2800" dirty="0" smtClean="0">
                <a:latin typeface="+mj-lt"/>
              </a:rPr>
              <a:t>                      </a:t>
            </a:r>
            <a:r>
              <a:rPr lang="vi-VN" sz="2800" dirty="0" smtClean="0">
                <a:latin typeface="+mj-lt"/>
              </a:rPr>
              <a:t>Chiết </a:t>
            </a:r>
            <a:r>
              <a:rPr lang="vi-VN" sz="2800" dirty="0">
                <a:latin typeface="+mj-lt"/>
              </a:rPr>
              <a:t>cành : Tách một đoạn vỏ của cây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69776"/>
            <a:ext cx="8229600" cy="1143000"/>
          </a:xfrm>
        </p:spPr>
        <p:txBody>
          <a:bodyPr>
            <a:normAutofit/>
          </a:bodyPr>
          <a:lstStyle/>
          <a:p>
            <a:r>
              <a:rPr lang="en-GB" sz="4000" b="1" dirty="0" smtClean="0">
                <a:solidFill>
                  <a:srgbClr val="FF0000"/>
                </a:solidFill>
                <a:latin typeface="Times New Roman" panose="02020603050405020304" pitchFamily="18" charset="0"/>
                <a:cs typeface="Times New Roman" panose="02020603050405020304" pitchFamily="18" charset="0"/>
              </a:rPr>
              <a:t>HƯỚNG DẪN HỌC TẬP</a:t>
            </a:r>
            <a:endParaRPr lang="en-GB"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28578" y="1346572"/>
            <a:ext cx="8019886" cy="2246769"/>
          </a:xfrm>
          <a:prstGeom prst="rect">
            <a:avLst/>
          </a:prstGeom>
          <a:noFill/>
        </p:spPr>
        <p:txBody>
          <a:bodyPr wrap="square" rtlCol="0">
            <a:spAutoFit/>
          </a:bodyPr>
          <a:lstStyle/>
          <a:p>
            <a:r>
              <a:rPr lang="en-GB" sz="2800" b="1" dirty="0" smtClean="0">
                <a:latin typeface="Times New Roman" panose="02020603050405020304" pitchFamily="18" charset="0"/>
                <a:cs typeface="Times New Roman" panose="02020603050405020304" pitchFamily="18" charset="0"/>
              </a:rPr>
              <a:t>*</a:t>
            </a:r>
            <a:r>
              <a:rPr lang="en-GB" sz="2800" b="1" dirty="0" err="1" smtClean="0">
                <a:latin typeface="Times New Roman" panose="02020603050405020304" pitchFamily="18" charset="0"/>
                <a:cs typeface="Times New Roman" panose="02020603050405020304" pitchFamily="18" charset="0"/>
              </a:rPr>
              <a:t>Đối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với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bài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ở </a:t>
            </a:r>
            <a:r>
              <a:rPr lang="en-GB" sz="2800" b="1" dirty="0" err="1" smtClean="0">
                <a:latin typeface="Times New Roman" panose="02020603050405020304" pitchFamily="18" charset="0"/>
                <a:cs typeface="Times New Roman" panose="02020603050405020304" pitchFamily="18" charset="0"/>
              </a:rPr>
              <a:t>tiết</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này</a:t>
            </a:r>
            <a:r>
              <a:rPr lang="en-GB" sz="2800" b="1" dirty="0" smtClean="0">
                <a:latin typeface="Times New Roman" panose="02020603050405020304" pitchFamily="18" charset="0"/>
                <a:cs typeface="Times New Roman" panose="02020603050405020304" pitchFamily="18" charset="0"/>
              </a:rPr>
              <a:t>:</a:t>
            </a:r>
          </a:p>
          <a:p>
            <a:pPr marL="514350" indent="-514350"/>
            <a:r>
              <a:rPr lang="en-GB" sz="2800" dirty="0" smtClean="0">
                <a:latin typeface="Times New Roman" panose="02020603050405020304" pitchFamily="18" charset="0"/>
                <a:cs typeface="Times New Roman" panose="02020603050405020304" pitchFamily="18" charset="0"/>
              </a:rPr>
              <a:t>	</a:t>
            </a:r>
            <a:r>
              <a:rPr lang="en-GB" sz="2800" b="1" dirty="0" smtClean="0">
                <a:solidFill>
                  <a:srgbClr val="0000FF"/>
                </a:solidFill>
                <a:latin typeface="Times New Roman" panose="02020603050405020304" pitchFamily="18" charset="0"/>
                <a:cs typeface="Times New Roman" panose="02020603050405020304" pitchFamily="18" charset="0"/>
              </a:rPr>
              <a:t>- </a:t>
            </a:r>
            <a:r>
              <a:rPr lang="en-GB" sz="2800" b="1" dirty="0" err="1" smtClean="0">
                <a:solidFill>
                  <a:srgbClr val="0000FF"/>
                </a:solidFill>
                <a:latin typeface="Times New Roman" panose="02020603050405020304" pitchFamily="18" charset="0"/>
                <a:cs typeface="Times New Roman" panose="02020603050405020304" pitchFamily="18" charset="0"/>
              </a:rPr>
              <a:t>Học</a:t>
            </a:r>
            <a:r>
              <a:rPr lang="en-GB" sz="2800" b="1" dirty="0" smtClean="0">
                <a:solidFill>
                  <a:srgbClr val="0000FF"/>
                </a:solidFill>
                <a:latin typeface="Times New Roman" panose="02020603050405020304" pitchFamily="18" charset="0"/>
                <a:cs typeface="Times New Roman" panose="02020603050405020304" pitchFamily="18" charset="0"/>
              </a:rPr>
              <a:t> </a:t>
            </a:r>
            <a:r>
              <a:rPr lang="en-GB" sz="2800" b="1" dirty="0" err="1" smtClean="0">
                <a:solidFill>
                  <a:srgbClr val="0000FF"/>
                </a:solidFill>
                <a:latin typeface="Times New Roman" panose="02020603050405020304" pitchFamily="18" charset="0"/>
                <a:cs typeface="Times New Roman" panose="02020603050405020304" pitchFamily="18" charset="0"/>
              </a:rPr>
              <a:t>bài</a:t>
            </a:r>
            <a:r>
              <a:rPr lang="en-GB" sz="2800" b="1" dirty="0" smtClean="0">
                <a:solidFill>
                  <a:srgbClr val="0000FF"/>
                </a:solidFill>
                <a:latin typeface="Times New Roman" panose="02020603050405020304" pitchFamily="18" charset="0"/>
                <a:cs typeface="Times New Roman" panose="02020603050405020304" pitchFamily="18" charset="0"/>
              </a:rPr>
              <a:t>.</a:t>
            </a:r>
          </a:p>
          <a:p>
            <a:pPr marL="514350" indent="-514350"/>
            <a:r>
              <a:rPr lang="en-GB"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giống</a:t>
            </a:r>
            <a:r>
              <a:rPr lang="en-US" sz="2800" b="1" dirty="0">
                <a:solidFill>
                  <a:srgbClr val="0000FF"/>
                </a:solidFill>
                <a:latin typeface="Times New Roman" panose="02020603050405020304" pitchFamily="18" charset="0"/>
                <a:cs typeface="Times New Roman" panose="02020603050405020304" pitchFamily="18" charset="0"/>
              </a:rPr>
              <a:t> 1 </a:t>
            </a:r>
            <a:r>
              <a:rPr lang="en-US" sz="2800" b="1" dirty="0" err="1">
                <a:solidFill>
                  <a:srgbClr val="0000FF"/>
                </a:solidFill>
                <a:latin typeface="Times New Roman" panose="02020603050405020304" pitchFamily="18" charset="0"/>
                <a:cs typeface="Times New Roman" panose="02020603050405020304" pitchFamily="18" charset="0"/>
              </a:rPr>
              <a:t>loại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bằng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phương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pháp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giâm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cành</a:t>
            </a:r>
            <a:r>
              <a:rPr lang="en-US" sz="2800" b="1" dirty="0" smtClean="0">
                <a:solidFill>
                  <a:srgbClr val="0000FF"/>
                </a:solidFill>
                <a:latin typeface="Times New Roman" panose="02020603050405020304" pitchFamily="18" charset="0"/>
                <a:cs typeface="Times New Roman" panose="02020603050405020304" pitchFamily="18" charset="0"/>
              </a:rPr>
              <a:t>.</a:t>
            </a:r>
          </a:p>
          <a:p>
            <a:pPr marL="514350" indent="-514350"/>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Chuẩn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bị</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tiết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sau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thực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hành</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GB" sz="2800" b="1"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80257" y="3593341"/>
            <a:ext cx="7896199" cy="2677656"/>
          </a:xfrm>
          <a:prstGeom prst="rect">
            <a:avLst/>
          </a:prstGeom>
          <a:noFill/>
        </p:spPr>
        <p:txBody>
          <a:bodyPr wrap="square" rtlCol="0">
            <a:spAutoFit/>
          </a:bodyPr>
          <a:lstStyle/>
          <a:p>
            <a:r>
              <a:rPr lang="en-GB" sz="2800" b="1" dirty="0" smtClean="0">
                <a:latin typeface="Times New Roman" panose="02020603050405020304" pitchFamily="18" charset="0"/>
                <a:cs typeface="Times New Roman" panose="02020603050405020304" pitchFamily="18" charset="0"/>
              </a:rPr>
              <a:t>*</a:t>
            </a:r>
            <a:r>
              <a:rPr lang="en-GB" sz="2800" b="1" dirty="0" err="1" smtClean="0">
                <a:latin typeface="Times New Roman" panose="02020603050405020304" pitchFamily="18" charset="0"/>
                <a:cs typeface="Times New Roman" panose="02020603050405020304" pitchFamily="18" charset="0"/>
              </a:rPr>
              <a:t>Đối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với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bài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ở </a:t>
            </a:r>
            <a:r>
              <a:rPr lang="en-GB" sz="2800" b="1" dirty="0" err="1" smtClean="0">
                <a:latin typeface="Times New Roman" panose="02020603050405020304" pitchFamily="18" charset="0"/>
                <a:cs typeface="Times New Roman" panose="02020603050405020304" pitchFamily="18" charset="0"/>
              </a:rPr>
              <a:t>tiết</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tiếp</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theo</a:t>
            </a:r>
            <a:r>
              <a:rPr lang="en-GB" sz="2800" b="1"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Chuẩn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tẻ</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bụt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20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a:t>
            </a:r>
            <a:r>
              <a:rPr lang="en-GB"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 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khay</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thuốc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endParaRPr lang="en-GB" sz="2800" dirty="0">
              <a:latin typeface="Times New Roman" panose="02020603050405020304" pitchFamily="18" charset="0"/>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9"/>
          <p:cNvPicPr>
            <a:picLocks noChangeAspect="1" noChangeArrowheads="1"/>
          </p:cNvPicPr>
          <p:nvPr/>
        </p:nvPicPr>
        <p:blipFill>
          <a:blip r:embed="rId2"/>
          <a:srcRect/>
          <a:stretch>
            <a:fillRect/>
          </a:stretch>
        </p:blipFill>
        <p:spPr bwMode="auto">
          <a:xfrm>
            <a:off x="5072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3"/>
          <a:srcRect/>
          <a:stretch>
            <a:fillRect/>
          </a:stretch>
        </p:blipFill>
        <p:spPr bwMode="auto">
          <a:xfrm>
            <a:off x="285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4"/>
          <a:srcRect/>
          <a:stretch>
            <a:fillRect/>
          </a:stretch>
        </p:blipFill>
        <p:spPr bwMode="auto">
          <a:xfrm>
            <a:off x="285720" y="4571984"/>
            <a:ext cx="4071966" cy="2286016"/>
          </a:xfrm>
          <a:prstGeom prst="rect">
            <a:avLst/>
          </a:prstGeom>
          <a:noFill/>
        </p:spPr>
      </p:pic>
      <p:sp>
        <p:nvSpPr>
          <p:cNvPr id="9" name="Rectangle 8"/>
          <p:cNvSpPr/>
          <p:nvPr/>
        </p:nvSpPr>
        <p:spPr>
          <a:xfrm>
            <a:off x="5429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mtClean="0">
                <a:solidFill>
                  <a:schemeClr val="tx1"/>
                </a:solidFill>
                <a:latin typeface="Times New Roman" panose="02020603050405020304" pitchFamily="18" charset="0"/>
                <a:cs typeface="Times New Roman" panose="02020603050405020304" pitchFamily="18" charset="0"/>
              </a:rPr>
              <a:t>Giâm cành</a:t>
            </a:r>
            <a:endParaRPr lang="en-GB"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gcxt.jpg"/>
          <p:cNvPicPr>
            <a:picLocks noChangeAspect="1" noChangeArrowheads="1"/>
          </p:cNvPicPr>
          <p:nvPr/>
        </p:nvPicPr>
        <p:blipFill>
          <a:blip r:embed="rId2"/>
          <a:srcRect/>
          <a:stretch>
            <a:fillRect/>
          </a:stretch>
        </p:blipFill>
        <p:spPr bwMode="auto">
          <a:xfrm>
            <a:off x="5143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3"/>
          <a:srcRect/>
          <a:stretch>
            <a:fillRect/>
          </a:stretch>
        </p:blipFill>
        <p:spPr bwMode="auto">
          <a:xfrm>
            <a:off x="0" y="4429132"/>
            <a:ext cx="4090968" cy="2428868"/>
          </a:xfrm>
          <a:prstGeom prst="rect">
            <a:avLst/>
          </a:prstGeom>
          <a:noFill/>
        </p:spPr>
      </p:pic>
      <p:pic>
        <p:nvPicPr>
          <p:cNvPr id="2053" name="Picture 5" descr="C:\Users\user\Pictures\gcnc.jpg"/>
          <p:cNvPicPr>
            <a:picLocks noChangeAspect="1" noChangeArrowheads="1"/>
          </p:cNvPicPr>
          <p:nvPr/>
        </p:nvPicPr>
        <p:blipFill>
          <a:blip r:embed="rId4"/>
          <a:srcRect/>
          <a:stretch>
            <a:fillRect/>
          </a:stretch>
        </p:blipFill>
        <p:spPr bwMode="auto">
          <a:xfrm>
            <a:off x="5143504" y="4071942"/>
            <a:ext cx="4000496" cy="2786058"/>
          </a:xfrm>
          <a:prstGeom prst="rect">
            <a:avLst/>
          </a:prstGeom>
          <a:noFill/>
        </p:spPr>
      </p:pic>
      <p:sp>
        <p:nvSpPr>
          <p:cNvPr id="8" name="Rectangle 7"/>
          <p:cNvSpPr/>
          <p:nvPr/>
        </p:nvSpPr>
        <p:spPr>
          <a:xfrm>
            <a:off x="4071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latin typeface="Times New Roman" panose="02020603050405020304" pitchFamily="18" charset="0"/>
                <a:cs typeface="Times New Roman" panose="02020603050405020304" pitchFamily="18" charset="0"/>
              </a:rPr>
              <a:t>Ghép cành</a:t>
            </a:r>
            <a:endParaRPr lang="en-GB" sz="2800">
              <a:solidFill>
                <a:schemeClr val="tx1"/>
              </a:solidFill>
              <a:latin typeface="Times New Roman" panose="02020603050405020304" pitchFamily="18" charset="0"/>
              <a:cs typeface="Times New Roman" panose="02020603050405020304" pitchFamily="18" charset="0"/>
            </a:endParaRPr>
          </a:p>
        </p:txBody>
      </p:sp>
      <p:pic>
        <p:nvPicPr>
          <p:cNvPr id="2054" name="Picture 6" descr="C:\Users\user\Pictures\gccx.jpg"/>
          <p:cNvPicPr>
            <a:picLocks noChangeAspect="1" noChangeArrowheads="1"/>
          </p:cNvPicPr>
          <p:nvPr/>
        </p:nvPicPr>
        <p:blipFill>
          <a:blip r:embed="rId5"/>
          <a:srcRect/>
          <a:stretch>
            <a:fillRect/>
          </a:stretch>
        </p:blipFill>
        <p:spPr bwMode="auto">
          <a:xfrm>
            <a:off x="0" y="1643050"/>
            <a:ext cx="3929058" cy="2643206"/>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mtClean="0">
                <a:latin typeface="Times New Roman" panose="02020603050405020304" pitchFamily="18" charset="0"/>
                <a:cs typeface="Times New Roman" panose="02020603050405020304" pitchFamily="18" charset="0"/>
              </a:rPr>
              <a:t>Chiết cành </a:t>
            </a:r>
            <a:endParaRPr lang="en-GB" sz="2400">
              <a:latin typeface="Times New Roman" panose="02020603050405020304" pitchFamily="18" charset="0"/>
              <a:cs typeface="Times New Roman" panose="02020603050405020304" pitchFamily="18" charset="0"/>
            </a:endParaRPr>
          </a:p>
        </p:txBody>
      </p:sp>
      <p:pic>
        <p:nvPicPr>
          <p:cNvPr id="11" name="Picture 2" descr="C:\Users\user\Pictures\chiet anh.jpg"/>
          <p:cNvPicPr>
            <a:picLocks noChangeAspect="1" noChangeArrowheads="1"/>
          </p:cNvPicPr>
          <p:nvPr/>
        </p:nvPicPr>
        <p:blipFill>
          <a:blip r:embed="rId2"/>
          <a:srcRect/>
          <a:stretch>
            <a:fillRect/>
          </a:stretch>
        </p:blipFill>
        <p:spPr bwMode="auto">
          <a:xfrm>
            <a:off x="0" y="1571612"/>
            <a:ext cx="7884368" cy="4143404"/>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mo hinh.jpg"/>
          <p:cNvPicPr>
            <a:picLocks noChangeAspect="1" noChangeArrowheads="1"/>
          </p:cNvPicPr>
          <p:nvPr/>
        </p:nvPicPr>
        <p:blipFill>
          <a:blip r:embed="rId2"/>
          <a:srcRect/>
          <a:stretch>
            <a:fillRect/>
          </a:stretch>
        </p:blipFill>
        <p:spPr bwMode="auto">
          <a:xfrm>
            <a:off x="1907704" y="1196752"/>
            <a:ext cx="5286412" cy="1847850"/>
          </a:xfrm>
          <a:prstGeom prst="rect">
            <a:avLst/>
          </a:prstGeom>
          <a:noFill/>
        </p:spPr>
      </p:pic>
      <p:pic>
        <p:nvPicPr>
          <p:cNvPr id="6" name="Picture 4" descr="C:\Users\user\Pictures\nhan giong.jpg"/>
          <p:cNvPicPr>
            <a:picLocks noChangeAspect="1" noChangeArrowheads="1"/>
          </p:cNvPicPr>
          <p:nvPr/>
        </p:nvPicPr>
        <p:blipFill>
          <a:blip r:embed="rId3"/>
          <a:srcRect/>
          <a:stretch>
            <a:fillRect/>
          </a:stretch>
        </p:blipFill>
        <p:spPr bwMode="auto">
          <a:xfrm>
            <a:off x="1763688" y="3500438"/>
            <a:ext cx="2928958" cy="2286016"/>
          </a:xfrm>
          <a:prstGeom prst="rect">
            <a:avLst/>
          </a:prstGeom>
          <a:noFill/>
        </p:spPr>
      </p:pic>
      <p:pic>
        <p:nvPicPr>
          <p:cNvPr id="7" name="Picture 25" descr="larger_dae1348204306[1]"/>
          <p:cNvPicPr>
            <a:picLocks noChangeAspect="1" noChangeArrowheads="1"/>
          </p:cNvPicPr>
          <p:nvPr/>
        </p:nvPicPr>
        <p:blipFill>
          <a:blip r:embed="rId4"/>
          <a:srcRect/>
          <a:stretch>
            <a:fillRect/>
          </a:stretch>
        </p:blipFill>
        <p:spPr bwMode="auto">
          <a:xfrm>
            <a:off x="5214942" y="3500438"/>
            <a:ext cx="2104762" cy="3143248"/>
          </a:xfrm>
          <a:prstGeom prst="rect">
            <a:avLst/>
          </a:prstGeom>
          <a:noFill/>
          <a:ln w="9525">
            <a:noFill/>
            <a:miter lim="800000"/>
            <a:headEnd/>
            <a:tailEnd/>
          </a:ln>
        </p:spPr>
      </p:pic>
      <p:sp>
        <p:nvSpPr>
          <p:cNvPr id="8" name="Rectangle 7"/>
          <p:cNvSpPr/>
          <p:nvPr/>
        </p:nvSpPr>
        <p:spPr>
          <a:xfrm>
            <a:off x="4143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latin typeface="Times New Roman" panose="02020603050405020304" pitchFamily="18" charset="0"/>
                <a:cs typeface="Times New Roman" panose="02020603050405020304" pitchFamily="18" charset="0"/>
              </a:rPr>
              <a:t>Nuôi</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cấy</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mô</a:t>
            </a:r>
            <a:endParaRPr lang="en-GB"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343614"/>
            <a:ext cx="8686800" cy="1938992"/>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Mục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đích</a:t>
            </a:r>
            <a:r>
              <a:rPr lang="en-US" sz="4000" dirty="0">
                <a:latin typeface="Times New Roman" panose="02020603050405020304" pitchFamily="18" charset="0"/>
                <a:cs typeface="Times New Roman" panose="02020603050405020304" pitchFamily="18" charset="0"/>
              </a:rPr>
              <a:t>:</a:t>
            </a:r>
          </a:p>
          <a:p>
            <a:pPr marL="457200" indent="-457200">
              <a:buFontTx/>
              <a:buChar char="-"/>
            </a:pPr>
            <a:r>
              <a:rPr lang="en-US" sz="4000" dirty="0" err="1">
                <a:latin typeface="Times New Roman" panose="02020603050405020304" pitchFamily="18" charset="0"/>
                <a:cs typeface="Times New Roman" panose="02020603050405020304" pitchFamily="18" charset="0"/>
              </a:rPr>
              <a:t>Đảm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tổn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endParaRPr lang="en-US" sz="4000" dirty="0">
              <a:latin typeface="Times New Roman" panose="02020603050405020304" pitchFamily="18" charset="0"/>
              <a:cs typeface="Times New Roman" panose="02020603050405020304" pitchFamily="18" charset="0"/>
            </a:endParaRPr>
          </a:p>
          <a:p>
            <a:pPr marL="457200" indent="-457200">
              <a:buFontTx/>
              <a:buChar char="-"/>
            </a:pPr>
            <a:r>
              <a:rPr lang="en-US" sz="4000" dirty="0" err="1">
                <a:latin typeface="Times New Roman" panose="02020603050405020304" pitchFamily="18" charset="0"/>
                <a:cs typeface="Times New Roman" panose="02020603050405020304" pitchFamily="18" charset="0"/>
              </a:rPr>
              <a:t>Đảm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endParaRPr lang="en-US" sz="4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0" y="3653239"/>
            <a:ext cx="8492247" cy="2554545"/>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Yêu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a:t>
            </a:r>
          </a:p>
          <a:p>
            <a:pPr marL="457200" indent="-457200">
              <a:buFontTx/>
              <a:buChar char="-"/>
            </a:pPr>
            <a:r>
              <a:rPr lang="en-US" sz="4000" dirty="0" err="1">
                <a:latin typeface="Times New Roman" panose="02020603050405020304" pitchFamily="18" charset="0"/>
                <a:cs typeface="Times New Roman" panose="02020603050405020304" pitchFamily="18" charset="0"/>
              </a:rPr>
              <a:t>Đúng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lúc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thận</a:t>
            </a:r>
            <a:r>
              <a:rPr lang="en-US" sz="4000" dirty="0">
                <a:latin typeface="Times New Roman" panose="02020603050405020304" pitchFamily="18" charset="0"/>
                <a:cs typeface="Times New Roman" panose="02020603050405020304" pitchFamily="18" charset="0"/>
              </a:rPr>
              <a:t>.</a:t>
            </a:r>
          </a:p>
          <a:p>
            <a:pPr marL="457200" indent="-457200">
              <a:buFontTx/>
              <a:buChar char="-"/>
            </a:pP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trồng</a:t>
            </a:r>
            <a:r>
              <a:rPr lang="en-US" sz="4000" dirty="0">
                <a:latin typeface="Times New Roman" panose="02020603050405020304" pitchFamily="18" charset="0"/>
                <a:cs typeface="Times New Roman" panose="02020603050405020304" pitchFamily="18" charset="0"/>
              </a:rPr>
              <a:t>.</a:t>
            </a:r>
          </a:p>
        </p:txBody>
      </p:sp>
      <p:sp>
        <p:nvSpPr>
          <p:cNvPr id="15" name="Rectangle 14"/>
          <p:cNvSpPr/>
          <p:nvPr/>
        </p:nvSpPr>
        <p:spPr>
          <a:xfrm>
            <a:off x="2514600" y="0"/>
            <a:ext cx="3338735" cy="523220"/>
          </a:xfrm>
          <a:prstGeom prst="rect">
            <a:avLst/>
          </a:prstGeom>
        </p:spPr>
        <p:txBody>
          <a:bodyPr wrap="none">
            <a:spAutoFit/>
          </a:bodyPr>
          <a:lstStyle/>
          <a:p>
            <a:pPr algn="ctr"/>
            <a:r>
              <a:rPr lang="en-US" sz="2800" b="1" dirty="0" smtClean="0">
                <a:solidFill>
                  <a:srgbClr val="FF0000"/>
                </a:solidFill>
                <a:latin typeface="Times New Roman" panose="02020603050405020304" charset="0"/>
                <a:cs typeface="Times New Roman" panose="02020603050405020304" charset="0"/>
              </a:rPr>
              <a:t>KIỂM TRA BÀI CỦ</a:t>
            </a:r>
            <a:endParaRPr lang="en-US" sz="2800" dirty="0"/>
          </a:p>
        </p:txBody>
      </p:sp>
      <p:sp>
        <p:nvSpPr>
          <p:cNvPr id="5" name="Rectangle 4"/>
          <p:cNvSpPr/>
          <p:nvPr/>
        </p:nvSpPr>
        <p:spPr>
          <a:xfrm>
            <a:off x="118837" y="838200"/>
            <a:ext cx="9151864" cy="523220"/>
          </a:xfrm>
          <a:prstGeom prst="rect">
            <a:avLst/>
          </a:prstGeom>
        </p:spPr>
        <p:txBody>
          <a:bodyPr wrap="none">
            <a:spAutoFit/>
          </a:bodyPr>
          <a:lstStyle/>
          <a:p>
            <a:pPr algn="ct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Nêu</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mục</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đích</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và</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yêu</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khi</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thu</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hoạch</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sản</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phẩm</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trồng</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trọt</a:t>
            </a:r>
            <a:r>
              <a:rPr lang="en-US" sz="2800" b="1" dirty="0" smtClean="0">
                <a:solidFill>
                  <a:srgbClr val="FF0000"/>
                </a:solidFill>
                <a:latin typeface="Times New Roman" panose="02020603050405020304" charset="0"/>
                <a:cs typeface="Times New Roman" panose="02020603050405020304" charset="0"/>
              </a:rPr>
              <a:t>?</a:t>
            </a:r>
            <a:endParaRPr 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2362200"/>
            <a:ext cx="7227131" cy="3170099"/>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Phương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pháp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truyền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thống</a:t>
            </a:r>
            <a:r>
              <a:rPr lang="en-US" sz="4000" b="1" dirty="0">
                <a:latin typeface="Times New Roman" panose="02020603050405020304" pitchFamily="18" charset="0"/>
                <a:cs typeface="Times New Roman" panose="02020603050405020304" pitchFamily="18" charset="0"/>
              </a:rPr>
              <a:t>: </a:t>
            </a:r>
          </a:p>
          <a:p>
            <a:pPr marL="457200" indent="-457200">
              <a:buFontTx/>
              <a:buChar char="-"/>
            </a:pPr>
            <a:r>
              <a:rPr lang="en-US" sz="4000" dirty="0" err="1">
                <a:latin typeface="Times New Roman" panose="02020603050405020304" pitchFamily="18" charset="0"/>
                <a:cs typeface="Times New Roman" panose="02020603050405020304" pitchFamily="18" charset="0"/>
              </a:rPr>
              <a:t>Hái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đỗ</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chè</a:t>
            </a:r>
            <a:r>
              <a:rPr lang="en-US" sz="4000" dirty="0">
                <a:latin typeface="Times New Roman" panose="02020603050405020304" pitchFamily="18" charset="0"/>
                <a:cs typeface="Times New Roman" panose="02020603050405020304" pitchFamily="18" charset="0"/>
              </a:rPr>
              <a:t>,…</a:t>
            </a:r>
          </a:p>
          <a:p>
            <a:pPr marL="457200" indent="-457200">
              <a:buFontTx/>
              <a:buChar char="-"/>
            </a:pPr>
            <a:r>
              <a:rPr lang="en-US" sz="4000" dirty="0" err="1">
                <a:latin typeface="Times New Roman" panose="02020603050405020304" pitchFamily="18" charset="0"/>
                <a:cs typeface="Times New Roman" panose="02020603050405020304" pitchFamily="18" charset="0"/>
              </a:rPr>
              <a:t>Nhổ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rốt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cải</a:t>
            </a:r>
            <a:r>
              <a:rPr lang="en-US" sz="4000" dirty="0">
                <a:latin typeface="Times New Roman" panose="02020603050405020304" pitchFamily="18" charset="0"/>
                <a:cs typeface="Times New Roman" panose="02020603050405020304" pitchFamily="18" charset="0"/>
              </a:rPr>
              <a:t>…</a:t>
            </a:r>
          </a:p>
          <a:p>
            <a:pPr marL="457200" indent="-457200">
              <a:buFontTx/>
              <a:buChar char="-"/>
            </a:pPr>
            <a:r>
              <a:rPr lang="en-US" sz="4000" dirty="0" err="1">
                <a:latin typeface="Times New Roman" panose="02020603050405020304" pitchFamily="18" charset="0"/>
                <a:cs typeface="Times New Roman" panose="02020603050405020304" pitchFamily="18" charset="0"/>
              </a:rPr>
              <a:t>Đào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Khoai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khoai</a:t>
            </a:r>
            <a:r>
              <a:rPr lang="en-US" sz="4000" dirty="0">
                <a:latin typeface="Times New Roman" panose="02020603050405020304" pitchFamily="18" charset="0"/>
                <a:cs typeface="Times New Roman" panose="02020603050405020304" pitchFamily="18" charset="0"/>
              </a:rPr>
              <a:t> lang…</a:t>
            </a:r>
          </a:p>
          <a:p>
            <a:pPr marL="457200" indent="-457200">
              <a:buFontTx/>
              <a:buChar char="-"/>
            </a:pPr>
            <a:r>
              <a:rPr lang="en-US" sz="4000" dirty="0" err="1">
                <a:latin typeface="Times New Roman" panose="02020603050405020304" pitchFamily="18" charset="0"/>
                <a:cs typeface="Times New Roman" panose="02020603050405020304" pitchFamily="18" charset="0"/>
              </a:rPr>
              <a:t>Cắt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Lúa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hoa</a:t>
            </a:r>
            <a:r>
              <a:rPr lang="en-US" sz="4000" dirty="0">
                <a:latin typeface="Times New Roman" panose="02020603050405020304" pitchFamily="18" charset="0"/>
                <a:cs typeface="Times New Roman" panose="02020603050405020304" pitchFamily="18" charset="0"/>
              </a:rPr>
              <a:t>…</a:t>
            </a:r>
          </a:p>
        </p:txBody>
      </p:sp>
      <p:pic>
        <p:nvPicPr>
          <p:cNvPr id="13" name="Picture 8" descr="Hình dán Happy Feliz của BE Fresh Produ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564" y="5283903"/>
            <a:ext cx="977672" cy="16241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ình dán Happy Feliz của BE Fresh Produ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9879" y="5811737"/>
            <a:ext cx="659946" cy="10963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81000"/>
            <a:ext cx="8991600" cy="954107"/>
          </a:xfrm>
          <a:prstGeom prst="rect">
            <a:avLst/>
          </a:prstGeom>
        </p:spPr>
        <p:txBody>
          <a:bodyPr wrap="square">
            <a:spAutoFit/>
          </a:bodyPr>
          <a:lstStyle/>
          <a:p>
            <a:pPr algn="ctr"/>
            <a:r>
              <a:rPr lang="en-US" sz="2800" b="1" dirty="0" err="1" smtClean="0">
                <a:solidFill>
                  <a:srgbClr val="FF0000"/>
                </a:solidFill>
                <a:latin typeface="Times New Roman" panose="02020603050405020304" charset="0"/>
                <a:cs typeface="Times New Roman" panose="02020603050405020304" charset="0"/>
              </a:rPr>
              <a:t>Câu</a:t>
            </a:r>
            <a:r>
              <a:rPr lang="en-US" sz="2800" b="1" dirty="0" smtClean="0">
                <a:solidFill>
                  <a:srgbClr val="FF0000"/>
                </a:solidFill>
                <a:latin typeface="Times New Roman" panose="02020603050405020304" charset="0"/>
                <a:cs typeface="Times New Roman" panose="02020603050405020304" charset="0"/>
              </a:rPr>
              <a:t> 2: </a:t>
            </a:r>
            <a:r>
              <a:rPr lang="en-US" sz="2800" b="1" dirty="0" err="1" smtClean="0">
                <a:solidFill>
                  <a:srgbClr val="FF0000"/>
                </a:solidFill>
                <a:latin typeface="Times New Roman" panose="02020603050405020304" charset="0"/>
                <a:cs typeface="Times New Roman" panose="02020603050405020304" charset="0"/>
              </a:rPr>
              <a:t>Nêu</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các</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phương</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pháp</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thu</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hoạch</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sản</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phẩm</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trồng</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trọt</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truyền</a:t>
            </a:r>
            <a:r>
              <a:rPr lang="en-US" sz="2800" b="1" dirty="0" smtClean="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thống</a:t>
            </a:r>
            <a:r>
              <a:rPr lang="en-US" sz="2800" b="1" dirty="0" smtClean="0">
                <a:solidFill>
                  <a:srgbClr val="FF0000"/>
                </a:solidFill>
                <a:latin typeface="Times New Roman" panose="02020603050405020304" charset="0"/>
                <a:cs typeface="Times New Roman" panose="02020603050405020304" charset="0"/>
              </a:rPr>
              <a:t>?</a:t>
            </a:r>
            <a:endParaRPr 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8" name="Picture 4" descr="Nêu các phương pháp nhân giống vô tính đổi với cây tr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4572000" cy="23876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Kỹ Thuật Giâm Cành &quot;hiệu quả nhất&quot; cho bà con nông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 name="AutoShape 10" descr="Kỹ Thuật Giâm Cành &quot;hiệu quả nhất&quot; cho bà con nông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6409"/>
            <a:ext cx="4572000"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descr="Ghép mắt nhỏ có gỗ – kỹ thuật ghép quả bưởi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696408"/>
            <a:ext cx="4495799"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645023"/>
            <a:ext cx="4495799" cy="229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MỘT SỐ KĨ THUẬT NHÂN GIỐNG VÔ TÍNH CÂY TRỒNG</a:t>
            </a:r>
            <a:endParaRPr lang="en-US" sz="2400"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765175"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Giâm</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cành</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5868143" y="6124661"/>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Nuôi</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cấy</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mô</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644457" y="6064119"/>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Chiết</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cành</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6084168"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Ghép</a:t>
            </a:r>
            <a:endParaRPr lang="en-US" sz="23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 </a:t>
            </a:r>
            <a:r>
              <a:rPr lang="en-GB" sz="2400" b="1" dirty="0" err="1" smtClean="0">
                <a:solidFill>
                  <a:srgbClr val="FF0000"/>
                </a:solidFill>
                <a:latin typeface="Times New Roman" panose="02020603050405020304" pitchFamily="18" charset="0"/>
                <a:cs typeface="Times New Roman" panose="02020603050405020304" pitchFamily="18" charset="0"/>
              </a:rPr>
              <a:t>Khái</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niệm</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7" name="Content Placeholder 2"/>
          <p:cNvSpPr>
            <a:spLocks noGrp="1"/>
          </p:cNvSpPr>
          <p:nvPr>
            <p:ph idx="1"/>
          </p:nvPr>
        </p:nvSpPr>
        <p:spPr>
          <a:xfrm>
            <a:off x="270645" y="1052736"/>
            <a:ext cx="4949427" cy="1612512"/>
          </a:xfrm>
        </p:spPr>
        <p:txBody>
          <a:bodyPr>
            <a:noAutofit/>
          </a:bodyPr>
          <a:lstStyle/>
          <a:p>
            <a:pPr marL="0" indent="0" algn="just">
              <a:buNone/>
            </a:pPr>
            <a:r>
              <a:rPr lang="en-US" sz="2400" b="1" dirty="0" smtClean="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a:t>
            </a: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264882" y="3868728"/>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333" y="2242423"/>
            <a:ext cx="3713667" cy="14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60" y="583393"/>
            <a:ext cx="3714740" cy="165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61" y="3717032"/>
            <a:ext cx="3714739" cy="153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60" y="5256138"/>
            <a:ext cx="371473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t>
            </a:r>
            <a:r>
              <a:rPr lang="en-US" sz="2400" dirty="0" err="1">
                <a:latin typeface="Times New Roman" panose="02020603050405020304" pitchFamily="18" charset="0"/>
                <a:cs typeface="Times New Roman" panose="02020603050405020304" pitchFamily="18" charset="0"/>
              </a:rPr>
              <a: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mới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1. </a:t>
            </a:r>
            <a:r>
              <a:rPr lang="en-GB" sz="2400" b="1" dirty="0" err="1" smtClean="0">
                <a:solidFill>
                  <a:srgbClr val="0070C0"/>
                </a:solidFill>
                <a:latin typeface="Times New Roman" panose="02020603050405020304" pitchFamily="18" charset="0"/>
                <a:cs typeface="Times New Roman" panose="02020603050405020304" pitchFamily="18" charset="0"/>
              </a:rPr>
              <a:t>Giâm</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cành</a:t>
            </a:r>
            <a:endParaRPr lang="en-GB" sz="2400" b="1" dirty="0">
              <a:solidFill>
                <a:srgbClr val="0070C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7" y="969205"/>
            <a:ext cx="296900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161" y="3332504"/>
            <a:ext cx="2944017" cy="29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2. </a:t>
            </a:r>
            <a:r>
              <a:rPr lang="en-GB" sz="2400" b="1" dirty="0" err="1" smtClean="0">
                <a:solidFill>
                  <a:srgbClr val="0070C0"/>
                </a:solidFill>
                <a:latin typeface="Times New Roman" panose="02020603050405020304" pitchFamily="18" charset="0"/>
                <a:cs typeface="Times New Roman" panose="02020603050405020304" pitchFamily="18" charset="0"/>
              </a:rPr>
              <a:t>Ghép</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098" name="Picture 2" descr="Các phương pháp và kỹ thuật ghép cây trồng hiệu quả nhất 2022 - Hoa Cảnh  Quang V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445" y="969205"/>
            <a:ext cx="3600400" cy="260381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445" y="3789040"/>
            <a:ext cx="360584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bọc</a:t>
            </a:r>
            <a:r>
              <a:rPr lang="en-US" sz="2400" dirty="0">
                <a:latin typeface="Times New Roman" panose="02020603050405020304" pitchFamily="18" charset="0"/>
                <a:cs typeface="Times New Roman" panose="02020603050405020304" pitchFamily="18" charset="0"/>
              </a:rPr>
              <a:t> nylon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3. </a:t>
            </a:r>
            <a:r>
              <a:rPr lang="en-GB" sz="2400" b="1" dirty="0" err="1" smtClean="0">
                <a:solidFill>
                  <a:srgbClr val="0070C0"/>
                </a:solidFill>
                <a:latin typeface="Times New Roman" panose="02020603050405020304" pitchFamily="18" charset="0"/>
                <a:cs typeface="Times New Roman" panose="02020603050405020304" pitchFamily="18" charset="0"/>
              </a:rPr>
              <a:t>Chiết</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cành</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7" name="Title 1"/>
          <p:cNvSpPr txBox="1"/>
          <p:nvPr/>
        </p:nvSpPr>
        <p:spPr>
          <a:xfrm>
            <a:off x="1360174" y="5111299"/>
            <a:ext cx="6308170"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anose="02020603050405020304" pitchFamily="18" charset="0"/>
                <a:cs typeface="Times New Roman" panose="02020603050405020304" pitchFamily="18" charset="0"/>
              </a:rPr>
              <a:t>Kể</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tên</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một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số</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loại</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cây</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được</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nhân</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giống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bằng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kĩ</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thuật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chiết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cành</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phổ</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biến</a:t>
            </a:r>
            <a:r>
              <a:rPr lang="en-GB" sz="2400" b="1" dirty="0">
                <a:solidFill>
                  <a:srgbClr val="FF00FF"/>
                </a:solidFill>
                <a:latin typeface="Times New Roman" panose="02020603050405020304" pitchFamily="18" charset="0"/>
                <a:cs typeface="Times New Roman" panose="02020603050405020304" pitchFamily="18" charset="0"/>
              </a:rPr>
              <a:t> ở </a:t>
            </a:r>
            <a:r>
              <a:rPr lang="en-GB" sz="2400" b="1" dirty="0" err="1">
                <a:solidFill>
                  <a:srgbClr val="FF00FF"/>
                </a:solidFill>
                <a:latin typeface="Times New Roman" panose="02020603050405020304" pitchFamily="18" charset="0"/>
                <a:cs typeface="Times New Roman" panose="02020603050405020304" pitchFamily="18" charset="0"/>
              </a:rPr>
              <a:t>địa</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phương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em</a:t>
            </a:r>
            <a:r>
              <a:rPr lang="en-GB" sz="2400" b="1" dirty="0">
                <a:solidFill>
                  <a:srgbClr val="FF00FF"/>
                </a:solidFill>
                <a:latin typeface="Times New Roman" panose="02020603050405020304" pitchFamily="18" charset="0"/>
                <a:cs typeface="Times New Roman" panose="02020603050405020304" pitchFamily="18" charset="0"/>
              </a:rPr>
              <a:t>?</a:t>
            </a:r>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734" y="2943716"/>
            <a:ext cx="3315762" cy="235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734" y="769938"/>
            <a:ext cx="3423265" cy="215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nuôi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a:t>
            </a:r>
          </a:p>
          <a:p>
            <a:pPr algn="just">
              <a:buFontTx/>
              <a:buChar char="-"/>
            </a:pP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xuất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4. </a:t>
            </a:r>
            <a:r>
              <a:rPr lang="en-GB" sz="2400" b="1" dirty="0" err="1" smtClean="0">
                <a:solidFill>
                  <a:srgbClr val="0070C0"/>
                </a:solidFill>
                <a:latin typeface="Times New Roman" panose="02020603050405020304" pitchFamily="18" charset="0"/>
                <a:cs typeface="Times New Roman" panose="02020603050405020304" pitchFamily="18" charset="0"/>
              </a:rPr>
              <a:t>Nuôi</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cấy</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mô</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tế</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bào</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865" y="3789040"/>
            <a:ext cx="3820683" cy="28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865" y="1124744"/>
            <a:ext cx="3818135" cy="280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1114</Words>
  <Application>Microsoft Office PowerPoint</Application>
  <PresentationFormat>On-screen Show (4:3)</PresentationFormat>
  <Paragraphs>95</Paragraphs>
  <Slides>17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等线</vt:lpstr>
      <vt:lpstr>Times New Roman</vt:lpstr>
      <vt:lpstr>Office Theme</vt:lpstr>
      <vt:lpstr>PowerPoint Presentation</vt:lpstr>
      <vt:lpstr>PowerPoint Presentation</vt:lpstr>
      <vt:lpstr>PowerPoint Presentation</vt:lpstr>
      <vt:lpstr>PowerPoint Presentation</vt:lpstr>
      <vt:lpstr>I. Khái niệm</vt:lpstr>
      <vt:lpstr>II. Các phương pháp nhân giống vô tính</vt:lpstr>
      <vt:lpstr>II. Các phương pháp nhân giống vô tính</vt:lpstr>
      <vt:lpstr>II. Các phương pháp nhân giống vô tính</vt:lpstr>
      <vt:lpstr>II. Các phương pháp nhân giống vô tính</vt:lpstr>
      <vt:lpstr>III. Nhân giống bằng phương pháp giâm cành</vt:lpstr>
      <vt:lpstr>PowerPoint Presentation</vt:lpstr>
      <vt:lpstr>PowerPoint Presentation</vt:lpstr>
      <vt:lpstr>HƯỚNG DẪN HỌC TẬP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Techsi.vn</cp:lastModifiedBy>
  <cp:revision>234</cp:revision>
  <dcterms:created xsi:type="dcterms:W3CDTF">2015-11-02T15:22:00Z</dcterms:created>
  <dcterms:modified xsi:type="dcterms:W3CDTF">2024-01-25T21:10:13Z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A82C577CF52F4688B60F37D7B64BFA1D</vt:lpwstr>
  </property>
  <property fmtid="{D5CDD505-2E9C-101B-9397-08002B2CF9AE}" pid="3" name="KSOProductBuildVer">
    <vt:lpwstr>1033-11.2.0.11191</vt:lpwstr>
  </property>
</Properties>
</file>