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4" r:id="rId4"/>
    <p:sldMasterId id="2147483686" r:id="rId5"/>
    <p:sldMasterId id="2147483698" r:id="rId6"/>
    <p:sldMasterId id="2147483712" r:id="rId7"/>
    <p:sldMasterId id="2147483726" r:id="rId8"/>
    <p:sldMasterId id="2147483740" r:id="rId9"/>
  </p:sldMasterIdLst>
  <p:notesMasterIdLst>
    <p:notesMasterId r:id="rId41"/>
  </p:notesMasterIdLst>
  <p:sldIdLst>
    <p:sldId id="276" r:id="rId10"/>
    <p:sldId id="277" r:id="rId11"/>
    <p:sldId id="261" r:id="rId12"/>
    <p:sldId id="259" r:id="rId13"/>
    <p:sldId id="273" r:id="rId14"/>
    <p:sldId id="258" r:id="rId15"/>
    <p:sldId id="268" r:id="rId16"/>
    <p:sldId id="269" r:id="rId17"/>
    <p:sldId id="270" r:id="rId18"/>
    <p:sldId id="271" r:id="rId19"/>
    <p:sldId id="272" r:id="rId20"/>
    <p:sldId id="275" r:id="rId21"/>
    <p:sldId id="278" r:id="rId22"/>
    <p:sldId id="279" r:id="rId23"/>
    <p:sldId id="280" r:id="rId24"/>
    <p:sldId id="282" r:id="rId25"/>
    <p:sldId id="285" r:id="rId26"/>
    <p:sldId id="311" r:id="rId27"/>
    <p:sldId id="286" r:id="rId28"/>
    <p:sldId id="287" r:id="rId29"/>
    <p:sldId id="288" r:id="rId30"/>
    <p:sldId id="314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318" r:id="rId40"/>
    <p:sldId id="315" r:id="rId42"/>
    <p:sldId id="319" r:id="rId43"/>
    <p:sldId id="316" r:id="rId44"/>
    <p:sldId id="317" r:id="rId45"/>
    <p:sldId id="322" r:id="rId46"/>
    <p:sldId id="309" r:id="rId47"/>
    <p:sldId id="310" r:id="rId48"/>
  </p:sldIdLst>
  <p:sldSz cx="12192000" cy="6858000"/>
  <p:notesSz cx="6858000" cy="9144000"/>
  <p:embeddedFontLst>
    <p:embeddedFont>
      <p:font typeface="Tahoma" panose="020B0604030504040204" pitchFamily="34" charset="0"/>
      <p:regular r:id="rId52"/>
      <p:bold r:id="rId53"/>
    </p:embeddedFont>
    <p:embeddedFont>
      <p:font typeface="Calibri Light" panose="020F0302020204030204" charset="0"/>
      <p:regular r:id="rId54"/>
      <p:italic r:id="rId55"/>
    </p:embeddedFont>
    <p:embeddedFont>
      <p:font typeface="Calibri" panose="020F0502020204030204" charset="0"/>
      <p:regular r:id="rId56"/>
      <p:bold r:id="rId57"/>
      <p:italic r:id="rId58"/>
      <p:boldItalic r:id="rId59"/>
    </p:embeddedFont>
    <p:embeddedFont>
      <p:font typeface="Wingdings 3" panose="05040102010807070707" pitchFamily="18" charset="2"/>
      <p:regular r:id="rId60"/>
    </p:embeddedFont>
    <p:embeddedFont>
      <p:font typeface=".VnTime" panose="020B7200000000000000" pitchFamily="34" charset="0"/>
      <p:regular r:id="rId61"/>
      <p:bold r:id="rId62"/>
      <p:italic r:id="rId63"/>
      <p:boldItalic r:id="rId64"/>
    </p:embeddedFont>
    <p:embeddedFont>
      <p:font typeface=".VnArial" panose="020B7200000000000000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42476"/>
    <a:srgbClr val="170872"/>
    <a:srgbClr val="FFFF99"/>
    <a:srgbClr val="2A89AA"/>
    <a:srgbClr val="7BD9FF"/>
    <a:srgbClr val="AF7B3D"/>
    <a:srgbClr val="43ACD1"/>
    <a:srgbClr val="35A8D1"/>
    <a:srgbClr val="F2C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2" autoAdjust="0"/>
  </p:normalViewPr>
  <p:slideViewPr>
    <p:cSldViewPr snapToGrid="0" showGuides="1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8" Type="http://schemas.openxmlformats.org/officeDocument/2006/relationships/font" Target="fonts/font17.fntdata"/><Relationship Id="rId67" Type="http://schemas.openxmlformats.org/officeDocument/2006/relationships/font" Target="fonts/font16.fntdata"/><Relationship Id="rId66" Type="http://schemas.openxmlformats.org/officeDocument/2006/relationships/font" Target="fonts/font15.fntdata"/><Relationship Id="rId65" Type="http://schemas.openxmlformats.org/officeDocument/2006/relationships/font" Target="fonts/font14.fntdata"/><Relationship Id="rId64" Type="http://schemas.openxmlformats.org/officeDocument/2006/relationships/font" Target="fonts/font13.fntdata"/><Relationship Id="rId63" Type="http://schemas.openxmlformats.org/officeDocument/2006/relationships/font" Target="fonts/font12.fntdata"/><Relationship Id="rId62" Type="http://schemas.openxmlformats.org/officeDocument/2006/relationships/font" Target="fonts/font11.fntdata"/><Relationship Id="rId61" Type="http://schemas.openxmlformats.org/officeDocument/2006/relationships/font" Target="fonts/font10.fntdata"/><Relationship Id="rId60" Type="http://schemas.openxmlformats.org/officeDocument/2006/relationships/font" Target="fonts/font9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8.fntdata"/><Relationship Id="rId58" Type="http://schemas.openxmlformats.org/officeDocument/2006/relationships/font" Target="fonts/font7.fntdata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49" Type="http://schemas.openxmlformats.org/officeDocument/2006/relationships/presProps" Target="presProps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A6C57-5B41-4362-95E3-32A53712777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FF531-5428-4EDC-8EB8-27F1E452D5E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FF531-5428-4EDC-8EB8-27F1E452D5E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E3B81-A4F0-4A5E-B0FB-918B90C2FF4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123B2-2D7A-40FA-95D1-7C3BDE763B7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F2E32-91CC-44E5-8EC0-7C6AB4FC737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B2964-9F70-4957-A6AF-97408875C22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A2384-BEAA-434C-9879-D4E3B5AED0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AC00E-C4C6-47B2-A025-20D6420861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01657-6DC6-48B8-B9BF-35777C92F28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53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5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72F8C-5AE9-42E8-A4E0-7F63118BDFC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53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5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6429E-43DA-41A9-BA95-E9D7CDB6E3C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00E23-2C77-404F-BF4A-8001E90B0B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41EC6-0B0B-4C61-9162-14447B431A8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310C4-464C-47FC-9E8A-91A01250DB0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4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4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3438D-B084-4796-9A55-A90E8F7A02A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9AB12-A993-41FA-9B8D-ED7CA1AD4F2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C1084-9170-47D4-BE4F-26AE24171EC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F4BCB-6A3E-49CF-9CD9-F8ACFE541B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7B789-BD9C-4296-8693-B7D25505FB6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3D570-877B-4354-B14C-51F6B05CB4F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AA14B-B78A-4BDB-BE1F-A003E917874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DFC85-F8A3-42B2-9007-1C946C0C485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65D09-B9EB-49E7-8CEE-E4AF23200C0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B18B-6FE9-4944-B1CD-5C4C8DAF823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9DD02-140F-46E5-AD19-7597DE774F4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67292-9041-4B54-AC8E-3FFD2F4F4F3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9AB12-A993-41FA-9B8D-ED7CA1AD4F2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C1084-9170-47D4-BE4F-26AE24171EC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F4BCB-6A3E-49CF-9CD9-F8ACFE541B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7B789-BD9C-4296-8693-B7D25505FB6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3D570-877B-4354-B14C-51F6B05CB4F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AA14B-B78A-4BDB-BE1F-A003E917874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DFC85-F8A3-42B2-9007-1C946C0C485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65D09-B9EB-49E7-8CEE-E4AF23200C0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B18B-6FE9-4944-B1CD-5C4C8DAF823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9DD02-140F-46E5-AD19-7597DE774F4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67292-9041-4B54-AC8E-3FFD2F4F4F3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E3B81-A4F0-4A5E-B0FB-918B90C2FF4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123B2-2D7A-40FA-95D1-7C3BDE763B7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F2E32-91CC-44E5-8EC0-7C6AB4FC737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B2964-9F70-4957-A6AF-97408875C22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A2384-BEAA-434C-9879-D4E3B5AED0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AC00E-C4C6-47B2-A025-20D6420861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01657-6DC6-48B8-B9BF-35777C92F28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72F8C-5AE9-42E8-A4E0-7F63118BDFC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6429E-43DA-41A9-BA95-E9D7CDB6E3C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00E23-2C77-404F-BF4A-8001E90B0B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41EC6-0B0B-4C61-9162-14447B431A8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310C4-464C-47FC-9E8A-91A01250DB0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3438D-B084-4796-9A55-A90E8F7A02A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0D4BC-8A9A-4282-B6BE-C30E04DA35C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65E62-A03D-49BC-853D-0321816DA36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503BC-DBE2-4BA1-9CCB-81EA768A183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F18A1-7EE6-4718-B940-C2B1D27D9A6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9CCE4-CF0B-49CC-A693-C0974AF9741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45B2B-6A56-45B9-9EED-EB68463E0DE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C8166-6145-4B5F-947D-F6E3C4DE5DD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9F0CB-35D4-4457-A8F5-55E138F7805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28493-BC74-40C5-AC4F-8F9EAFD3CB2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C541B-9B40-48B7-980B-C42860E7D12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2A5A5-E29D-4BC6-B831-BBD01CD0D98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36BF9-08D0-4F38-B2E1-967818FCA0F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20EFA-7EE0-484D-98EE-1729151F7C4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0D4BC-8A9A-4282-B6BE-C30E04DA35C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65E62-A03D-49BC-853D-0321816DA36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503BC-DBE2-4BA1-9CCB-81EA768A183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F18A1-7EE6-4718-B940-C2B1D27D9A6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9CCE4-CF0B-49CC-A693-C0974AF9741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45B2B-6A56-45B9-9EED-EB68463E0DE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C8166-6145-4B5F-947D-F6E3C4DE5DD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9F0CB-35D4-4457-A8F5-55E138F7805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28493-BC74-40C5-AC4F-8F9EAFD3CB2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C541B-9B40-48B7-980B-C42860E7D12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2A5A5-E29D-4BC6-B831-BBD01CD0D98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0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0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36BF9-08D0-4F38-B2E1-967818FCA0F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20EFA-7EE0-484D-98EE-1729151F7C4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E3B81-A4F0-4A5E-B0FB-918B90C2FF4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123B2-2D7A-40FA-95D1-7C3BDE763B7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F2E32-91CC-44E5-8EC0-7C6AB4FC737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B2964-9F70-4957-A6AF-97408875C22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A2384-BEAA-434C-9879-D4E3B5AED0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AC00E-C4C6-47B2-A025-20D6420861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01657-6DC6-48B8-B9BF-35777C92F28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72F8C-5AE9-42E8-A4E0-7F63118BDFC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6429E-43DA-41A9-BA95-E9D7CDB6E3C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00E23-2C77-404F-BF4A-8001E90B0B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41EC6-0B0B-4C61-9162-14447B431A8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310C4-464C-47FC-9E8A-91A01250DB0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4" Type="http://schemas.openxmlformats.org/officeDocument/2006/relationships/theme" Target="../theme/theme7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C60FF0-A6ED-49B9-9F46-5D95652575F8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DD6BA2-24A7-4CB4-A900-D229A8F1D2F4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DD6BA2-24A7-4CB4-A900-D229A8F1D2F4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C60FF0-A6ED-49B9-9F46-5D95652575F8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E10821-9D13-4155-BAFE-7B4F30F1D96E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C60FF0-A6ED-49B9-9F46-5D95652575F8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GIF"/><Relationship Id="rId8" Type="http://schemas.openxmlformats.org/officeDocument/2006/relationships/image" Target="../media/image16.GIF"/><Relationship Id="rId7" Type="http://schemas.openxmlformats.org/officeDocument/2006/relationships/image" Target="../media/image15.GI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image" Target="../media/image5.png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GIF"/><Relationship Id="rId8" Type="http://schemas.openxmlformats.org/officeDocument/2006/relationships/image" Target="../media/image18.GIF"/><Relationship Id="rId7" Type="http://schemas.openxmlformats.org/officeDocument/2006/relationships/image" Target="../media/image24.GIF"/><Relationship Id="rId6" Type="http://schemas.openxmlformats.org/officeDocument/2006/relationships/image" Target="../media/image12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audio" Target="../media/audio5.wav"/><Relationship Id="rId2" Type="http://schemas.openxmlformats.org/officeDocument/2006/relationships/image" Target="../media/image27.GIF"/><Relationship Id="rId1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slide" Target="slide16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1.xml"/><Relationship Id="rId3" Type="http://schemas.openxmlformats.org/officeDocument/2006/relationships/oleObject" Target="../embeddings/oleObject2.bin"/><Relationship Id="rId2" Type="http://schemas.openxmlformats.org/officeDocument/2006/relationships/image" Target="../media/image38.wmf"/><Relationship Id="rId1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8" Type="http://schemas.openxmlformats.org/officeDocument/2006/relationships/image" Target="../media/image16.GIF"/><Relationship Id="rId7" Type="http://schemas.openxmlformats.org/officeDocument/2006/relationships/image" Target="../media/image15.GIF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1.wav"/><Relationship Id="rId10" Type="http://schemas.openxmlformats.org/officeDocument/2006/relationships/image" Target="../media/image18.GIF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OPL20U25GSXzBJYl68kk8uQGfFKzs7yb1M4KJWUiLk6ZEvGF+qCIPSnY57AbBFCvTW2023.17.86+K4lPs7H94VUqPe2XwIsfPRnrXQE//QTEXxb8/8N4CNc6FpgZahzpTjFhMzSA7T/nHJa11DE8Ng2TP3iAmRczFlmslSuUNOgUeb6yRvs0=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075" name="Rectangle 3" descr="OPL20U25GSXzBJYl68kk8uQGfFKzs7yb1M4KJWUiLk6ZEvGF+qCIPSnY57AbBFCvTW2023.17.86+K4lPs7H94VUqPe2XwIsfPRnrXQE//QTEXxb8/8N4CNc6FpgZahzpTjFhMzSA7T/nHJa11DE8Ng2TP3iAmRczFlmslSuUNOgUeb6yRvs0=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6" name="Picture 4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39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07" y="3200453"/>
            <a:ext cx="3689351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93" y="3252841"/>
            <a:ext cx="3337984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3" y="0"/>
            <a:ext cx="296968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0"/>
            <a:ext cx="296968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WordArt 14" descr="OPL20U25GSXzBJYl68kk8uQGfFKzs7yb1M4KJWUiLk6ZEvGF+qCIPSnY57AbBFCvTW2023.17.86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3078695" y="2819400"/>
            <a:ext cx="6098116" cy="6054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25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3333CC"/>
                  </a:solidFill>
                  <a:rou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VỀ DỰ GIỜ THĂM LỚP</a:t>
            </a:r>
            <a:endParaRPr lang="en-US" sz="3200" kern="10">
              <a:ln w="12700">
                <a:solidFill>
                  <a:srgbClr val="3333CC"/>
                </a:solidFill>
                <a:rou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3088" name="Text Box 1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37542" y="5696896"/>
            <a:ext cx="34868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1708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</a:t>
            </a:r>
            <a:endParaRPr lang="en-US" sz="2400" i="1" dirty="0">
              <a:solidFill>
                <a:srgbClr val="1708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3" name="Text Box 2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635072" y="1752601"/>
            <a:ext cx="939032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00FF"/>
                </a:solidFill>
              </a:rPr>
              <a:t>KÍNH CHÀO QUÝ THẦY CÔ GIÁO </a:t>
            </a:r>
            <a:endParaRPr lang="en-US" sz="5400" b="1">
              <a:solidFill>
                <a:srgbClr val="0000FF"/>
              </a:solidFill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3339682" y="6160386"/>
            <a:ext cx="42372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1708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</a:t>
            </a:r>
            <a:endParaRPr lang="en-US" sz="2400" i="1" dirty="0">
              <a:solidFill>
                <a:srgbClr val="1708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418784" y="4165491"/>
            <a:ext cx="38229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000" b="1" i="1">
                <a:solidFill>
                  <a:srgbClr val="FF0000"/>
                </a:solidFill>
              </a:rPr>
              <a:t>MÔN HÓA HỌC 8</a:t>
            </a:r>
            <a:endParaRPr lang="en-US" sz="40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5" y="4397857"/>
            <a:ext cx="10342947" cy="2818832"/>
          </a:xfrm>
          <a:prstGeom prst="rect">
            <a:avLst/>
          </a:prstGeom>
        </p:spPr>
      </p:pic>
      <p:grpSp>
        <p:nvGrpSpPr>
          <p:cNvPr id="36" name="Group 3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0" y="41032"/>
            <a:ext cx="8043333" cy="4745595"/>
            <a:chOff x="0" y="41007"/>
            <a:chExt cx="6980525" cy="248738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2048" y="377047"/>
              <a:ext cx="6184655" cy="198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[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]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en-US" sz="2400" b="1" dirty="0">
                <a:solidFill>
                  <a:srgbClr val="EA16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en-US" sz="2400" b="1" dirty="0">
                <a:solidFill>
                  <a:srgbClr val="EA16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dirty="0">
                <a:solidFill>
                  <a:srgbClr val="EA16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en-US" sz="2400" b="1" dirty="0">
                <a:solidFill>
                  <a:srgbClr val="EA16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64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03" y="2339780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11" y="4132258"/>
            <a:ext cx="750200" cy="520972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9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7917118" y="51760"/>
            <a:ext cx="4199863" cy="2692628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070149" y="828579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kip_To_My_Lo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40296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-39116" y="5090376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-1" fmla="*/ 0 w 12219096"/>
              <a:gd name="connsiteY0-2" fmla="*/ 217242 h 1371600"/>
              <a:gd name="connsiteX1-3" fmla="*/ 5641263 w 12219096"/>
              <a:gd name="connsiteY1-4" fmla="*/ 0 h 1371600"/>
              <a:gd name="connsiteX2-5" fmla="*/ 12219096 w 12219096"/>
              <a:gd name="connsiteY2-6" fmla="*/ 217242 h 1371600"/>
              <a:gd name="connsiteX3-7" fmla="*/ 12219096 w 12219096"/>
              <a:gd name="connsiteY3-8" fmla="*/ 1371600 h 1371600"/>
              <a:gd name="connsiteX4-9" fmla="*/ 0 w 12219096"/>
              <a:gd name="connsiteY4-10" fmla="*/ 1371600 h 1371600"/>
              <a:gd name="connsiteX5" fmla="*/ 0 w 12219096"/>
              <a:gd name="connsiteY5" fmla="*/ 217242 h 1371600"/>
              <a:gd name="connsiteX0-11" fmla="*/ 0 w 12219096"/>
              <a:gd name="connsiteY0-12" fmla="*/ 566926 h 1721284"/>
              <a:gd name="connsiteX1-13" fmla="*/ 1034539 w 12219096"/>
              <a:gd name="connsiteY1-14" fmla="*/ 2443 h 1721284"/>
              <a:gd name="connsiteX2-15" fmla="*/ 5641263 w 12219096"/>
              <a:gd name="connsiteY2-16" fmla="*/ 349684 h 1721284"/>
              <a:gd name="connsiteX3-17" fmla="*/ 12219096 w 12219096"/>
              <a:gd name="connsiteY3-18" fmla="*/ 566926 h 1721284"/>
              <a:gd name="connsiteX4-19" fmla="*/ 12219096 w 12219096"/>
              <a:gd name="connsiteY4-20" fmla="*/ 1721284 h 1721284"/>
              <a:gd name="connsiteX5-21" fmla="*/ 0 w 12219096"/>
              <a:gd name="connsiteY5-22" fmla="*/ 1721284 h 1721284"/>
              <a:gd name="connsiteX6" fmla="*/ 0 w 12219096"/>
              <a:gd name="connsiteY6" fmla="*/ 566926 h 1721284"/>
              <a:gd name="connsiteX0-23" fmla="*/ 0 w 12219096"/>
              <a:gd name="connsiteY0-24" fmla="*/ 590023 h 1744381"/>
              <a:gd name="connsiteX1-25" fmla="*/ 1034539 w 12219096"/>
              <a:gd name="connsiteY1-26" fmla="*/ 25540 h 1744381"/>
              <a:gd name="connsiteX2-27" fmla="*/ 3326326 w 12219096"/>
              <a:gd name="connsiteY2-28" fmla="*/ 71839 h 1744381"/>
              <a:gd name="connsiteX3-29" fmla="*/ 5641263 w 12219096"/>
              <a:gd name="connsiteY3-30" fmla="*/ 372781 h 1744381"/>
              <a:gd name="connsiteX4-31" fmla="*/ 12219096 w 12219096"/>
              <a:gd name="connsiteY4-32" fmla="*/ 590023 h 1744381"/>
              <a:gd name="connsiteX5-33" fmla="*/ 12219096 w 12219096"/>
              <a:gd name="connsiteY5-34" fmla="*/ 1744381 h 1744381"/>
              <a:gd name="connsiteX6-35" fmla="*/ 0 w 12219096"/>
              <a:gd name="connsiteY6-36" fmla="*/ 1744381 h 1744381"/>
              <a:gd name="connsiteX7" fmla="*/ 0 w 12219096"/>
              <a:gd name="connsiteY7" fmla="*/ 590023 h 1744381"/>
              <a:gd name="connsiteX0-37" fmla="*/ 0 w 12219096"/>
              <a:gd name="connsiteY0-38" fmla="*/ 613317 h 1767675"/>
              <a:gd name="connsiteX1-39" fmla="*/ 1034539 w 12219096"/>
              <a:gd name="connsiteY1-40" fmla="*/ 48834 h 1767675"/>
              <a:gd name="connsiteX2-41" fmla="*/ 3187430 w 12219096"/>
              <a:gd name="connsiteY2-42" fmla="*/ 37260 h 1767675"/>
              <a:gd name="connsiteX3-43" fmla="*/ 5641263 w 12219096"/>
              <a:gd name="connsiteY3-44" fmla="*/ 396075 h 1767675"/>
              <a:gd name="connsiteX4-45" fmla="*/ 12219096 w 12219096"/>
              <a:gd name="connsiteY4-46" fmla="*/ 613317 h 1767675"/>
              <a:gd name="connsiteX5-47" fmla="*/ 12219096 w 12219096"/>
              <a:gd name="connsiteY5-48" fmla="*/ 1767675 h 1767675"/>
              <a:gd name="connsiteX6-49" fmla="*/ 0 w 12219096"/>
              <a:gd name="connsiteY6-50" fmla="*/ 1767675 h 1767675"/>
              <a:gd name="connsiteX7-51" fmla="*/ 0 w 12219096"/>
              <a:gd name="connsiteY7-52" fmla="*/ 613317 h 1767675"/>
              <a:gd name="connsiteX0-53" fmla="*/ 0 w 12219096"/>
              <a:gd name="connsiteY0-54" fmla="*/ 613317 h 1767675"/>
              <a:gd name="connsiteX1-55" fmla="*/ 1034539 w 12219096"/>
              <a:gd name="connsiteY1-56" fmla="*/ 48834 h 1767675"/>
              <a:gd name="connsiteX2-57" fmla="*/ 3187430 w 12219096"/>
              <a:gd name="connsiteY2-58" fmla="*/ 37260 h 1767675"/>
              <a:gd name="connsiteX3-59" fmla="*/ 5641263 w 12219096"/>
              <a:gd name="connsiteY3-60" fmla="*/ 396075 h 1767675"/>
              <a:gd name="connsiteX4-61" fmla="*/ 12219096 w 12219096"/>
              <a:gd name="connsiteY4-62" fmla="*/ 613317 h 1767675"/>
              <a:gd name="connsiteX5-63" fmla="*/ 12219096 w 12219096"/>
              <a:gd name="connsiteY5-64" fmla="*/ 1767675 h 1767675"/>
              <a:gd name="connsiteX6-65" fmla="*/ 0 w 12219096"/>
              <a:gd name="connsiteY6-66" fmla="*/ 1767675 h 1767675"/>
              <a:gd name="connsiteX7-67" fmla="*/ 0 w 12219096"/>
              <a:gd name="connsiteY7-68" fmla="*/ 613317 h 17676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3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4" y="1860325"/>
            <a:ext cx="306661" cy="2876263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37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7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88" y="3298407"/>
            <a:ext cx="1237951" cy="832803"/>
          </a:xfrm>
          <a:prstGeom prst="rect">
            <a:avLst/>
          </a:prstGeom>
        </p:spPr>
      </p:pic>
      <p:sp>
        <p:nvSpPr>
          <p:cNvPr id="38" name="Speech Bubble: Oval 37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460341" y="239216"/>
            <a:ext cx="5431371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3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7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7" y="1516285"/>
            <a:ext cx="6596483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59" y="5109895"/>
            <a:ext cx="1276351" cy="9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055228" y="1056190"/>
            <a:ext cx="10081549" cy="5330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1506637" y="1459124"/>
            <a:ext cx="93645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phản ứng hóa học, các chất phản ứng và các chất sản phẩm phải chứa cùng </a:t>
            </a:r>
            <a:r>
              <a:rPr lang="en-US" sz="3600" b="1">
                <a:solidFill>
                  <a:srgbClr val="E42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tử của mỗi nguyên tố</a:t>
            </a:r>
            <a:endParaRPr lang="en-US" sz="3600" b="1">
              <a:solidFill>
                <a:srgbClr val="E424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→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có sự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hay đổi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liên kết giữa các nguyên tử/ nhóm nguyên tử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phân tử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4028399" y="151084"/>
            <a:ext cx="4135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 LẠI</a:t>
            </a:r>
            <a:endParaRPr lang="en-US" sz="4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7" name="Text Box 1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964552" y="639763"/>
            <a:ext cx="12218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5:</a:t>
            </a:r>
            <a:endParaRPr lang="en-US" sz="32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8" name="Text Box 1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725866" y="1387476"/>
            <a:ext cx="674037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</a:t>
            </a:r>
            <a:endParaRPr lang="en-US" sz="44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</a:rPr>
              <a:t>BẢO TOÀN KHỐI LƯỢNG</a:t>
            </a:r>
            <a:endParaRPr lang="en-US" sz="44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31" name="Picture 19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429000"/>
            <a:ext cx="6807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1" name="AutoShape 9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03200" y="2133600"/>
            <a:ext cx="11684000" cy="4191000"/>
          </a:xfrm>
          <a:prstGeom prst="wedgeRoundRectCallout">
            <a:avLst>
              <a:gd name="adj1" fmla="val -50361"/>
              <a:gd name="adj2" fmla="val 6090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6" name="Text Box 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599" y="2406669"/>
            <a:ext cx="110018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1.Có phản ứng hóa học xảy ra không?Nếu có thì dựa vào dấu hiệu nào?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7" name="Text 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599" y="2985337"/>
            <a:ext cx="924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2.Viết phương trình chữ của phản ứng?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8" name="Text 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4229138"/>
            <a:ext cx="1076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4.Nhận xét vị trí của kim cân trước và sau phản ứng?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9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4865192"/>
            <a:ext cx="1168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5.Có nhận xét gì về khối lượng của chất tham gia và chất sản phẩm?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800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3626557"/>
            <a:ext cx="1168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3.Nêu tên chất tham gia, chất sản phẩm của thí nghiệm?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802" name="Text Box 1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90030" y="60325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803" name="Text Box 1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410387" y="3952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804" name="Text Box 1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6400" y="8524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805" name="Text Box 1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00" y="1263650"/>
            <a:ext cx="11582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Hãy theo dõi đoạn băng thí nghiệm sau và tìm hiểu SGK, thảo luận nhóm trả lời các câu hỏi 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1" grpId="0" animBg="1"/>
      <p:bldP spid="161796" grpId="0"/>
      <p:bldP spid="161797" grpId="0"/>
      <p:bldP spid="161798" grpId="0"/>
      <p:bldP spid="161799" grpId="0"/>
      <p:bldP spid="161800" grpId="0"/>
      <p:bldP spid="1618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Text Box 1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00" y="1309688"/>
            <a:ext cx="5080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Đoạn băng thí nghiệm: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0" name="Text Box 4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9286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1" name="Text Box 4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88430" y="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2" name="Text Box 4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902387" y="3190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Content Placeholder 1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00" y="163062"/>
            <a:ext cx="508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Đoạn băng 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</a:rPr>
              <a:t>TN</a:t>
            </a:r>
            <a:r>
              <a:rPr lang="en-US" sz="3600" b="1">
                <a:solidFill>
                  <a:srgbClr val="FFC000"/>
                </a:solidFill>
                <a:latin typeface="Times New Roman" panose="02020603050405020304" pitchFamily="18" charset="0"/>
              </a:rPr>
              <a:t>1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650343" y="4806055"/>
            <a:ext cx="5080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170872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17087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0872"/>
                </a:solidFill>
                <a:latin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17087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0872"/>
                </a:solidFill>
                <a:latin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17087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0872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170872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170872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Barium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sunfate</a:t>
            </a:r>
            <a:r>
              <a:rPr lang="en-US" sz="2800" b="1" dirty="0">
                <a:solidFill>
                  <a:srgbClr val="17087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0872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17087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Sodium chloride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 b="1" dirty="0">
              <a:solidFill>
                <a:srgbClr val="17087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65200" y="832998"/>
            <a:ext cx="2184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70872"/>
                </a:solidFill>
                <a:latin typeface="Times New Roman" panose="02020603050405020304" pitchFamily="18" charset="0"/>
              </a:rPr>
              <a:t>Sodium </a:t>
            </a:r>
            <a:r>
              <a:rPr lang="en-US" sz="2800" b="1" dirty="0" err="1">
                <a:solidFill>
                  <a:srgbClr val="170872"/>
                </a:solidFill>
                <a:latin typeface="Times New Roman" panose="02020603050405020304" pitchFamily="18" charset="0"/>
              </a:rPr>
              <a:t>sunfate</a:t>
            </a:r>
            <a:endParaRPr lang="en-US" sz="2800" b="1" dirty="0">
              <a:solidFill>
                <a:srgbClr val="17087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7928428" y="985398"/>
            <a:ext cx="21844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70872"/>
                </a:solidFill>
                <a:latin typeface="Times New Roman" panose="02020603050405020304" pitchFamily="18" charset="0"/>
              </a:rPr>
              <a:t>Barium chloride</a:t>
            </a:r>
            <a:endParaRPr lang="en-US" sz="2800" b="1" dirty="0">
              <a:solidFill>
                <a:srgbClr val="170872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 b="1" dirty="0">
              <a:solidFill>
                <a:srgbClr val="17087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AutoShape 2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03225" y="2362200"/>
            <a:ext cx="11843657" cy="3886200"/>
          </a:xfrm>
          <a:prstGeom prst="wedgeRoundRectCallout">
            <a:avLst>
              <a:gd name="adj1" fmla="val -50361"/>
              <a:gd name="adj2" fmla="val 7291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19" name="Text Box 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01" y="2787669"/>
            <a:ext cx="10842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1.Có phản ứng hóa học xảy ra không?Nếu có thì dựa vào dấu hiệu nào?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0" name="Text Box 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599" y="3337180"/>
            <a:ext cx="924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2.Viết phương trình chữ của phản ứng?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1" name="Text 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58800" y="4387240"/>
            <a:ext cx="1076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4.Nhận xét vị trí của kim cân trước và sau phản ứng?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2" name="Text 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4997470"/>
            <a:ext cx="1168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5.Có nhận xét gì về khối lượng của chất tham gia và chất sản phẩm?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3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58800" y="3856297"/>
            <a:ext cx="1168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3.Nêu tên chất tham gia, chất sản phẩm của thí nghiệm?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4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90018" y="60325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5" name="Text 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410387" y="3952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6" name="Text Box 1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6400" y="8524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7" name="Text Box 1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00" y="1416050"/>
            <a:ext cx="11582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Hãy theo dõi đoạn băng thí nghiệm sau và tìm hiểu SGK, thảo luận nhóm trả lời các câu hỏi 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1084932"/>
            <a:ext cx="1168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phản ứng hóa học xảy ra không ? </a:t>
            </a:r>
            <a:endParaRPr lang="en-US" sz="2400" b="1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thì dựa vào dấu hiệu nào ?</a:t>
            </a:r>
            <a:endParaRPr lang="en-US" sz="2400" b="1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…………………………………………………………………....</a:t>
            </a:r>
            <a:endParaRPr lang="en-US" sz="240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  <a:endParaRPr lang="en-US" sz="240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chất tham gia, các chất sản phẩm của thí nghiệm ?</a:t>
            </a:r>
            <a:endParaRPr lang="en-US" sz="2400" b="1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  <a:endParaRPr lang="en-US" sz="240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  <a:endParaRPr lang="en-US" sz="240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phương trình chữ của phản ứng ?</a:t>
            </a:r>
            <a:endParaRPr lang="en-US" sz="2400" b="1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  <a:endParaRPr lang="en-US" sz="240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……………………………………………………………………..</a:t>
            </a:r>
            <a:endParaRPr lang="en-US" sz="240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số hiện thị trên cân trước và sau phản ứng ?</a:t>
            </a:r>
            <a:endParaRPr lang="en-US" sz="2400" b="1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  <a:endParaRPr lang="en-US" sz="240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nhận xét gì về khối lượng của các chất tham gia và khối lượng của các chất sản phẩm ?</a:t>
            </a:r>
            <a:endParaRPr lang="en-US" sz="2400" b="1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240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……………………………………………………..…………......</a:t>
            </a:r>
            <a:endParaRPr lang="en-US" sz="240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1770781"/>
            <a:ext cx="1107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hóa học xảy ra.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hiện tượng: Có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tủa trắng </a:t>
            </a:r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thành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2913781"/>
            <a:ext cx="1107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gia:Sodium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sunfate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Barium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Chlolate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Barium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sunfate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Sodium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chlolate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5123532"/>
            <a:ext cx="1107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và sau phản ứng số hiển thị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thay đổi 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6400" y="6190332"/>
            <a:ext cx="1178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các chất tham gia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các chất sản phẩm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6400" y="4008987"/>
            <a:ext cx="1107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sunfate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Barium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Chlolate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Barium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sunfate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Sodium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chlolate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235200" y="90488"/>
            <a:ext cx="7315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3300"/>
                </a:solidFill>
                <a:latin typeface="Times New Roman" panose="02020603050405020304" pitchFamily="18" charset="0"/>
              </a:rPr>
              <a:t>Thảo luận cặp đôi</a:t>
            </a:r>
            <a:endParaRPr lang="en-US" sz="2800" b="1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AutoShape 10" descr="OPL20U25GSXzBJYl68kk8uQGfFKzs7yb1M4KJWUiLk6ZEvGF+qCIPSnY57AbBFCvTW2023.17.86+K4lPs7H94VUqPe2XwIsfPRnrXQE//QTEXxb8/8N4CNc6FpgZahzpTjFhMzSA7T/nHJa11DE8Ng2TP3iAmRczFlmslSuUNOgUeb6yRvs0=">
            <a:hlinkClick r:id="rId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80800" y="7104732"/>
            <a:ext cx="711200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5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46"/>
            <a:ext cx="2743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406401" y="563562"/>
            <a:ext cx="3164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095982" y="4666332"/>
            <a:ext cx="55480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03200" y="2604334"/>
            <a:ext cx="924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- Phương trình chữ của phản ứng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20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29232" y="3505210"/>
            <a:ext cx="111611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Barium chloride + Sodium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sunfate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 Barium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sunfate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+ sodium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clorua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90121" name="Text 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739900" y="4311650"/>
            <a:ext cx="396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i="1">
                <a:solidFill>
                  <a:srgbClr val="000000"/>
                </a:solidFill>
                <a:latin typeface="Times New Roman" panose="02020603050405020304" pitchFamily="18" charset="0"/>
              </a:rPr>
              <a:t>Chất tham gia</a:t>
            </a:r>
            <a:endParaRPr lang="en-US" sz="26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22" name="AutoShape 10" descr="OPL20U25GSXzBJYl68kk8uQGfFKzs7yb1M4KJWUiLk6ZEvGF+qCIPSnY57AbBFCvTW2023.17.86+K4lPs7H94VUqPe2XwIsfPRnrXQE//QTEXxb8/8N4CNc6FpgZahzpTjFhMzSA7T/nHJa11DE8Ng2TP3iAmRczFlmslSuUNOgUeb6yRvs0="/>
          <p:cNvSpPr/>
          <p:nvPr/>
        </p:nvSpPr>
        <p:spPr bwMode="auto">
          <a:xfrm rot="5400000">
            <a:off x="3157580" y="2269881"/>
            <a:ext cx="388938" cy="3862917"/>
          </a:xfrm>
          <a:prstGeom prst="rightBrace">
            <a:avLst>
              <a:gd name="adj1" fmla="val 27589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0126" name="Text Box 1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7507817" y="4311650"/>
            <a:ext cx="396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i="1">
                <a:solidFill>
                  <a:srgbClr val="000000"/>
                </a:solidFill>
                <a:latin typeface="Times New Roman" panose="02020603050405020304" pitchFamily="18" charset="0"/>
              </a:rPr>
              <a:t>Chất sản phẩm</a:t>
            </a:r>
            <a:endParaRPr lang="en-US" sz="26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27" name="AutoShape 15" descr="OPL20U25GSXzBJYl68kk8uQGfFKzs7yb1M4KJWUiLk6ZEvGF+qCIPSnY57AbBFCvTW2023.17.86+K4lPs7H94VUqPe2XwIsfPRnrXQE//QTEXxb8/8N4CNc6FpgZahzpTjFhMzSA7T/nHJa11DE8Ng2TP3iAmRczFlmslSuUNOgUeb6yRvs0="/>
          <p:cNvSpPr/>
          <p:nvPr/>
        </p:nvSpPr>
        <p:spPr bwMode="auto">
          <a:xfrm rot="5400000">
            <a:off x="9104048" y="2131219"/>
            <a:ext cx="388938" cy="4140200"/>
          </a:xfrm>
          <a:prstGeom prst="rightBrace">
            <a:avLst>
              <a:gd name="adj1" fmla="val 29569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0128" name="Text Box 1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03201" y="1797069"/>
            <a:ext cx="115969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tủa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trắng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E42476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Barium </a:t>
            </a:r>
            <a:r>
              <a:rPr lang="en-US" sz="2800" b="1" i="1" dirty="0" err="1">
                <a:solidFill>
                  <a:srgbClr val="E42476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sunfate</a:t>
            </a:r>
            <a:r>
              <a:rPr lang="en-US" sz="2800" b="1" i="1" dirty="0">
                <a:solidFill>
                  <a:srgbClr val="E42476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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phản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ứng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hóa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xảy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ra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90129" name="Text Box 1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01600" y="4967288"/>
            <a:ext cx="1206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- Vị trí của kim cân trước và sau phản ứng không thay đổi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30" name="Text Box 1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" y="5576888"/>
            <a:ext cx="12611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- Khối lượng của chất tham gia và chất sản phẩm bằng nhau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34" name="Text Box 2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937961" y="1360528"/>
            <a:ext cx="5572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KẾT QUẢ THẢO LUẬN THÍ NGHIỆM 1</a:t>
            </a:r>
            <a:endParaRPr lang="en-US" sz="2400" b="1" i="1" u="sng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37" name="Text Box 25"/>
          <p:cNvSpPr txBox="1">
            <a:spLocks noChangeArrowheads="1"/>
          </p:cNvSpPr>
          <p:nvPr/>
        </p:nvSpPr>
        <p:spPr bwMode="auto">
          <a:xfrm>
            <a:off x="391622" y="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38" name="Text Box 26"/>
          <p:cNvSpPr txBox="1">
            <a:spLocks noChangeArrowheads="1"/>
          </p:cNvSpPr>
          <p:nvPr/>
        </p:nvSpPr>
        <p:spPr bwMode="auto">
          <a:xfrm>
            <a:off x="3116171" y="3952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304800" y="9286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  <p:bldP spid="90120" grpId="0"/>
      <p:bldP spid="90121" grpId="0"/>
      <p:bldP spid="90122" grpId="0" animBg="1"/>
      <p:bldP spid="90126" grpId="0"/>
      <p:bldP spid="90127" grpId="0" animBg="1"/>
      <p:bldP spid="90128" grpId="0"/>
      <p:bldP spid="90129" grpId="0"/>
      <p:bldP spid="901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 descr="OPL20U25GSXzBJYl68kk8uQGfFKzs7yb1M4KJWUiLk6ZEvGF+qCIPSnY57AbBFCvTW2023.17.86+K4lPs7H94VUqPe2XwIsfPRnrXQE//QTEXxb8/8N4CNc6FpgZahzpTjFhMzSA7T/nHJa11DE8Ng2TP3iAmRczFlmslSuUNOgUeb6yRvs0=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12192000" cy="2667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sz="3600">
                <a:solidFill>
                  <a:srgbClr val="0000FF"/>
                </a:solidFill>
              </a:rPr>
              <a:t> Gồm 5 câu hỏi trắc nghiệm</a:t>
            </a:r>
            <a:br>
              <a:rPr lang="en-US" sz="3600">
                <a:solidFill>
                  <a:srgbClr val="0000FF"/>
                </a:solidFill>
              </a:rPr>
            </a:br>
            <a:r>
              <a:rPr lang="en-US" sz="3600">
                <a:solidFill>
                  <a:srgbClr val="0000FF"/>
                </a:solidFill>
              </a:rPr>
              <a:t>- Thời gian suy nghĩ: 10 giây</a:t>
            </a:r>
            <a:br>
              <a:rPr lang="en-US" sz="3600">
                <a:solidFill>
                  <a:srgbClr val="0000FF"/>
                </a:solidFill>
              </a:rPr>
            </a:b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2" name="Rectangle 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432192" y="1348271"/>
            <a:ext cx="7277954" cy="92333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VÒNG 1: KHỞI ĐỘNG</a:t>
            </a:r>
            <a:endParaRPr lang="en-US" sz="5400" b="1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5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8" name="Text 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88418" y="7620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59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116171" y="4714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60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12334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61" name="Rectangle 9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08000" y="1812925"/>
            <a:ext cx="11684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Phương trình chữ của phản ứng: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Bari clorua + Natri sunfat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  Bari sunfat + Natri clorua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62" name="Text Box 1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1614488"/>
            <a:ext cx="8128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800" b="1">
                <a:solidFill>
                  <a:srgbClr val="FF33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</a:t>
            </a:r>
            <a:endParaRPr lang="en-US" sz="3800" b="1">
              <a:solidFill>
                <a:srgbClr val="FF3300"/>
              </a:solidFill>
              <a:latin typeface=".VnTime" panose="020B7200000000000000" pitchFamily="34" charset="0"/>
              <a:sym typeface="Wingdings" panose="05000000000000000000" pitchFamily="2" charset="2"/>
            </a:endParaRPr>
          </a:p>
        </p:txBody>
      </p:sp>
      <p:sp>
        <p:nvSpPr>
          <p:cNvPr id="151563" name="Text Box 1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3151759"/>
            <a:ext cx="1107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Khối lượng của chất tham gia và chất sản phẩm bằng nhau.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1766888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2. Định luật: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70" name="Picture 6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2679" r="20235" b="19919"/>
          <a:stretch>
            <a:fillRect/>
          </a:stretch>
        </p:blipFill>
        <p:spPr bwMode="auto">
          <a:xfrm>
            <a:off x="812803" y="4859338"/>
            <a:ext cx="2563284" cy="1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AutoShape 7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251200" y="2514600"/>
            <a:ext cx="8128000" cy="1676400"/>
          </a:xfrm>
          <a:prstGeom prst="wedgeEllipseCallout">
            <a:avLst>
              <a:gd name="adj1" fmla="val -44037"/>
              <a:gd name="adj2" fmla="val 98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1272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368800" y="2863850"/>
            <a:ext cx="5791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Hãy phát biểu định luật bảo toàn khối lượng ?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3" name="Text 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90018" y="7620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4" name="Text Box 1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319370" y="5476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Text Box 1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12334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112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6235961" y="-29011"/>
            <a:ext cx="4665435" cy="5042118"/>
            <a:chOff x="683568" y="-315416"/>
            <a:chExt cx="3888432" cy="6142236"/>
          </a:xfrm>
        </p:grpSpPr>
        <p:pic>
          <p:nvPicPr>
            <p:cNvPr id="26637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315416"/>
              <a:ext cx="3888432" cy="614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652" y="332656"/>
              <a:ext cx="2579346" cy="345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766786" y="-29011"/>
            <a:ext cx="4959049" cy="5042118"/>
            <a:chOff x="4818726" y="-163016"/>
            <a:chExt cx="3888432" cy="6142236"/>
          </a:xfrm>
        </p:grpSpPr>
        <p:pic>
          <p:nvPicPr>
            <p:cNvPr id="26635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726" y="-163016"/>
              <a:ext cx="3888432" cy="614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57"/>
            <a:stretch>
              <a:fillRect/>
            </a:stretch>
          </p:blipFill>
          <p:spPr bwMode="auto">
            <a:xfrm>
              <a:off x="5652119" y="728700"/>
              <a:ext cx="2517885" cy="306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1502157" y="4611231"/>
            <a:ext cx="3488267" cy="861774"/>
            <a:chOff x="4142554" y="3552812"/>
            <a:chExt cx="2615598" cy="861536"/>
          </a:xfrm>
        </p:grpSpPr>
        <p:sp>
          <p:nvSpPr>
            <p:cNvPr id="12" name="Freeform 46"/>
            <p:cNvSpPr/>
            <p:nvPr/>
          </p:nvSpPr>
          <p:spPr bwMode="auto">
            <a:xfrm>
              <a:off x="4142554" y="3579792"/>
              <a:ext cx="2615598" cy="806227"/>
            </a:xfrm>
            <a:custGeom>
              <a:avLst/>
              <a:gdLst>
                <a:gd name="T0" fmla="*/ 0 w 2107"/>
                <a:gd name="T1" fmla="*/ 174 h 348"/>
                <a:gd name="T2" fmla="*/ 173 w 2107"/>
                <a:gd name="T3" fmla="*/ 348 h 348"/>
                <a:gd name="T4" fmla="*/ 1933 w 2107"/>
                <a:gd name="T5" fmla="*/ 348 h 348"/>
                <a:gd name="T6" fmla="*/ 2107 w 2107"/>
                <a:gd name="T7" fmla="*/ 174 h 348"/>
                <a:gd name="T8" fmla="*/ 1933 w 2107"/>
                <a:gd name="T9" fmla="*/ 0 h 348"/>
                <a:gd name="T10" fmla="*/ 173 w 2107"/>
                <a:gd name="T11" fmla="*/ 0 h 348"/>
                <a:gd name="T12" fmla="*/ 0 w 2107"/>
                <a:gd name="T13" fmla="*/ 17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7" h="348">
                  <a:moveTo>
                    <a:pt x="0" y="174"/>
                  </a:moveTo>
                  <a:cubicBezTo>
                    <a:pt x="0" y="270"/>
                    <a:pt x="77" y="348"/>
                    <a:pt x="173" y="348"/>
                  </a:cubicBezTo>
                  <a:cubicBezTo>
                    <a:pt x="1933" y="348"/>
                    <a:pt x="1933" y="348"/>
                    <a:pt x="1933" y="348"/>
                  </a:cubicBezTo>
                  <a:cubicBezTo>
                    <a:pt x="2029" y="348"/>
                    <a:pt x="2107" y="270"/>
                    <a:pt x="2107" y="174"/>
                  </a:cubicBezTo>
                  <a:cubicBezTo>
                    <a:pt x="2107" y="78"/>
                    <a:pt x="2029" y="0"/>
                    <a:pt x="193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77" y="0"/>
                    <a:pt x="0" y="78"/>
                    <a:pt x="0" y="174"/>
                  </a:cubicBezTo>
                  <a:close/>
                </a:path>
              </a:pathLst>
            </a:custGeom>
            <a:solidFill>
              <a:srgbClr val="098C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6634" name="TextBox 175"/>
            <p:cNvSpPr txBox="1">
              <a:spLocks noChangeArrowheads="1"/>
            </p:cNvSpPr>
            <p:nvPr/>
          </p:nvSpPr>
          <p:spPr bwMode="auto">
            <a:xfrm flipH="1">
              <a:off x="4666696" y="3552812"/>
              <a:ext cx="1621658" cy="86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500" b="1">
                  <a:solidFill>
                    <a:srgbClr val="FFFFFF"/>
                  </a:solidFill>
                </a:rPr>
                <a:t>Lomonosov </a:t>
              </a:r>
              <a:endParaRPr lang="vi-VN" sz="2500" b="1">
                <a:solidFill>
                  <a:srgbClr val="FFFFFF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500" b="1">
                  <a:solidFill>
                    <a:srgbClr val="FFFFFF"/>
                  </a:solidFill>
                </a:rPr>
                <a:t>(1711 – 1765)</a:t>
              </a:r>
              <a:endParaRPr lang="en-US" sz="25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6957417" y="4582894"/>
            <a:ext cx="3488267" cy="861774"/>
            <a:chOff x="4142554" y="3552812"/>
            <a:chExt cx="2615598" cy="861535"/>
          </a:xfrm>
        </p:grpSpPr>
        <p:sp>
          <p:nvSpPr>
            <p:cNvPr id="15" name="Freeform 46"/>
            <p:cNvSpPr/>
            <p:nvPr/>
          </p:nvSpPr>
          <p:spPr bwMode="auto">
            <a:xfrm>
              <a:off x="4142554" y="3579793"/>
              <a:ext cx="2615598" cy="806226"/>
            </a:xfrm>
            <a:custGeom>
              <a:avLst/>
              <a:gdLst>
                <a:gd name="T0" fmla="*/ 0 w 2107"/>
                <a:gd name="T1" fmla="*/ 174 h 348"/>
                <a:gd name="T2" fmla="*/ 173 w 2107"/>
                <a:gd name="T3" fmla="*/ 348 h 348"/>
                <a:gd name="T4" fmla="*/ 1933 w 2107"/>
                <a:gd name="T5" fmla="*/ 348 h 348"/>
                <a:gd name="T6" fmla="*/ 2107 w 2107"/>
                <a:gd name="T7" fmla="*/ 174 h 348"/>
                <a:gd name="T8" fmla="*/ 1933 w 2107"/>
                <a:gd name="T9" fmla="*/ 0 h 348"/>
                <a:gd name="T10" fmla="*/ 173 w 2107"/>
                <a:gd name="T11" fmla="*/ 0 h 348"/>
                <a:gd name="T12" fmla="*/ 0 w 2107"/>
                <a:gd name="T13" fmla="*/ 17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7" h="348">
                  <a:moveTo>
                    <a:pt x="0" y="174"/>
                  </a:moveTo>
                  <a:cubicBezTo>
                    <a:pt x="0" y="270"/>
                    <a:pt x="77" y="348"/>
                    <a:pt x="173" y="348"/>
                  </a:cubicBezTo>
                  <a:cubicBezTo>
                    <a:pt x="1933" y="348"/>
                    <a:pt x="1933" y="348"/>
                    <a:pt x="1933" y="348"/>
                  </a:cubicBezTo>
                  <a:cubicBezTo>
                    <a:pt x="2029" y="348"/>
                    <a:pt x="2107" y="270"/>
                    <a:pt x="2107" y="174"/>
                  </a:cubicBezTo>
                  <a:cubicBezTo>
                    <a:pt x="2107" y="78"/>
                    <a:pt x="2029" y="0"/>
                    <a:pt x="193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77" y="0"/>
                    <a:pt x="0" y="78"/>
                    <a:pt x="0" y="174"/>
                  </a:cubicBezTo>
                  <a:close/>
                </a:path>
              </a:pathLst>
            </a:custGeom>
            <a:solidFill>
              <a:srgbClr val="098C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6632" name="TextBox 175"/>
            <p:cNvSpPr txBox="1">
              <a:spLocks noChangeArrowheads="1"/>
            </p:cNvSpPr>
            <p:nvPr/>
          </p:nvSpPr>
          <p:spPr bwMode="auto">
            <a:xfrm flipH="1">
              <a:off x="4660045" y="3552812"/>
              <a:ext cx="1634927" cy="8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500" b="1">
                  <a:solidFill>
                    <a:srgbClr val="FFFFFF"/>
                  </a:solidFill>
                </a:rPr>
                <a:t>Lavoisier </a:t>
              </a:r>
              <a:endParaRPr lang="vi-VN" sz="2500" b="1">
                <a:solidFill>
                  <a:srgbClr val="FFFFFF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2500" b="1">
                  <a:solidFill>
                    <a:srgbClr val="FFFFFF"/>
                  </a:solidFill>
                </a:rPr>
                <a:t>(1743 – 1794)</a:t>
              </a:r>
              <a:endParaRPr lang="en-US" sz="2500" b="1">
                <a:solidFill>
                  <a:srgbClr val="FFFFFF"/>
                </a:solidFill>
              </a:endParaRPr>
            </a:p>
          </p:txBody>
        </p:sp>
      </p:grpSp>
      <p:sp>
        <p:nvSpPr>
          <p:cNvPr id="26630" name="Rectangle 1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5473021"/>
            <a:ext cx="12090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Hai nhà khoa học Lô-mô-nô-xôp (người Nga) và La-voa-diê (người Pháp) đã tiến hành độc lập với nhau những thí nghiệm được cân đo chính xác, từ đó phát hiện ra định luật Bảo toàn khối lượng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2" name="Text 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117600" y="4343441"/>
            <a:ext cx="294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Lômônôxốp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03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7924800" y="4281488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Lavoađi</a:t>
            </a:r>
            <a:r>
              <a:rPr lang="en-US" sz="2400" b="1" i="1">
                <a:solidFill>
                  <a:srgbClr val="000000"/>
                </a:solidFill>
              </a:rPr>
              <a:t>ê</a:t>
            </a:r>
            <a:endParaRPr lang="en-US" sz="2400" b="1" i="1">
              <a:solidFill>
                <a:srgbClr val="000000"/>
              </a:solidFill>
            </a:endParaRPr>
          </a:p>
        </p:txBody>
      </p:sp>
      <p:sp>
        <p:nvSpPr>
          <p:cNvPr id="132104" name="AutoShape 8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892800" y="0"/>
            <a:ext cx="6299200" cy="4876800"/>
          </a:xfrm>
          <a:prstGeom prst="cloudCallout">
            <a:avLst>
              <a:gd name="adj1" fmla="val -70935"/>
              <a:gd name="adj2" fmla="val 16472"/>
            </a:avLst>
          </a:prstGeom>
          <a:gradFill rotWithShape="0">
            <a:gsLst>
              <a:gs pos="0">
                <a:schemeClr val="hlink">
                  <a:alpha val="39000"/>
                </a:schemeClr>
              </a:gs>
              <a:gs pos="100000">
                <a:schemeClr val="hlink">
                  <a:gamma/>
                  <a:tint val="18039"/>
                  <a:invGamma/>
                  <a:alpha val="39000"/>
                </a:schemeClr>
              </a:gs>
            </a:gsLst>
            <a:lin ang="5400000" scaled="1"/>
          </a:gradFill>
          <a:ln w="9525">
            <a:pattFill prst="dkHorz">
              <a:fgClr>
                <a:srgbClr val="FF3300"/>
              </a:fgClr>
              <a:bgClr>
                <a:srgbClr val="FF3300"/>
              </a:bgClr>
            </a:patt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2105" name="Text 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908800" y="1146176"/>
            <a:ext cx="416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</a:rPr>
              <a:t>“ Trong một phản ứng hoá học , tổng  khối lượng của các chất sản phẩm bằng tổng khối lượng các chất tham gia phản ứng .”</a:t>
            </a:r>
            <a:endParaRPr lang="en-US" sz="24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2106" name="Picture 10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1885" y="1366607"/>
            <a:ext cx="2737147" cy="34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7" name="Picture 11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5371" y="781708"/>
            <a:ext cx="2757716" cy="333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8" name="Text Box 1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517903" y="990641"/>
            <a:ext cx="278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Lômônôxốp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09" name="Text Box 1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30133" y="4724441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Lavoađiê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11" name="Text Box 1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908800" y="1600235"/>
            <a:ext cx="406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22222E-6 C -0.0165 -0.00764 -0.0316 -0.0169 -0.04705 -0.02431 C -0.06007 -0.03056 -0.04827 -0.02176 -0.06094 -0.03056 C -0.09271 -0.05347 -0.12118 -0.07824 -0.15261 -0.1007 C -0.16025 -0.10672 -0.16389 -0.11597 -0.17084 -0.12222 " pathEditMode="relative" rAng="0" ptsTypes="ffffA">
                                      <p:cBhvr>
                                        <p:cTn id="27" dur="2000" fill="hold"/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6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555 C -0.00694 0.00694 -0.01372 0.00694 -0.02066 0.01088 C -0.02899 0.01551 -0.04462 0.03958 -0.05087 0.04745 C -0.05868 0.05764 -0.06736 0.06412 -0.07517 0.0743 C -0.0842 0.08657 -0.09288 0.10717 -0.10139 0.12176 C -0.13906 0.18449 -0.08576 0.0956 -0.12153 0.14838 C -0.13854 0.17338 -0.12205 0.15856 -0.13594 0.16921 C -0.1375 0.17176 -0.16285 0.21504 -0.16615 0.21713 C -0.17535 0.22291 -0.18403 0.2331 -0.19236 0.24375 C -0.20764 0.26296 -0.22292 0.2875 -0.23889 0.30185 C -0.24253 0.30509 -0.24549 0.31412 -0.24913 0.31782 C -0.27101 0.34143 -0.29497 0.35509 -0.31788 0.3706 C -0.3309 0.37916 -0.3158 0.37268 -0.33194 0.38657 C -0.34375 0.39676 -0.35642 0.39838 -0.3684 0.40741 C -0.39444 0.42708 -0.42014 0.44629 -0.44722 0.45555 C -0.48576 0.45393 -0.52413 0.45324 -0.5625 0.45 C -0.57431 0.44907 -0.58906 0.4331 -0.60104 0.4287 C -0.61059 0.42014 -0.61927 0.41805 -0.62917 0.41805 " pathEditMode="relative" rAng="0" ptsTypes="fffffffffffffffffA">
                                      <p:cBhvr>
                                        <p:cTn id="29" dur="20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8" y="2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32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/>
      <p:bldP spid="132102" grpId="1"/>
      <p:bldP spid="132102" grpId="2"/>
      <p:bldP spid="132103" grpId="0"/>
      <p:bldP spid="132103" grpId="1"/>
      <p:bldP spid="132104" grpId="0" animBg="1"/>
      <p:bldP spid="132104" grpId="1" animBg="1"/>
      <p:bldP spid="132105" grpId="0"/>
      <p:bldP spid="132105" grpId="1"/>
      <p:bldP spid="132108" grpId="0"/>
      <p:bldP spid="132109" grpId="0"/>
      <p:bldP spid="132111" grpId="0"/>
      <p:bldP spid="132111" grpId="1"/>
      <p:bldP spid="13211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6400" y="1843088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2. Định luật: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2" name="Text 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93220" y="19050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3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217771" y="7000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4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13096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5" name="Text 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2224088"/>
            <a:ext cx="8128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800" b="1">
                <a:solidFill>
                  <a:srgbClr val="FF33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</a:t>
            </a:r>
            <a:endParaRPr lang="en-US" sz="3800" b="1">
              <a:solidFill>
                <a:srgbClr val="FF3300"/>
              </a:solidFill>
              <a:latin typeface=".VnTime" panose="020B7200000000000000" pitchFamily="34" charset="0"/>
              <a:sym typeface="Wingdings" panose="05000000000000000000" pitchFamily="2" charset="2"/>
            </a:endParaRPr>
          </a:p>
        </p:txBody>
      </p:sp>
      <p:sp>
        <p:nvSpPr>
          <p:cNvPr id="147466" name="Text Box 1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1" y="3122653"/>
            <a:ext cx="1164045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Trong một phản ứng hoá học: 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Tổng khối lượng của các chất sản phẩm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 tổng khối lượng các chất tham gia phản ứng.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7" name="Text Box 1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20826" y="2376488"/>
            <a:ext cx="19623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Nội dung: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4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1157288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2. Định luật: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07" name="Text Box 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88418" y="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08" name="Text Box 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103036" y="319088"/>
            <a:ext cx="67712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09" name="Text 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7762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15" name="Text Box 1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56194" y="1995488"/>
            <a:ext cx="3498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 Giải thích định luật: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9516" name="Group 12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711200" y="2971800"/>
            <a:ext cx="1422400" cy="1219200"/>
            <a:chOff x="240" y="1278"/>
            <a:chExt cx="480" cy="594"/>
          </a:xfrm>
        </p:grpSpPr>
        <p:sp>
          <p:nvSpPr>
            <p:cNvPr id="149517" name="Oval 13"/>
            <p:cNvSpPr>
              <a:spLocks noChangeArrowheads="1"/>
            </p:cNvSpPr>
            <p:nvPr/>
          </p:nvSpPr>
          <p:spPr bwMode="auto">
            <a:xfrm>
              <a:off x="240" y="1440"/>
              <a:ext cx="432" cy="432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Bari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518" name="Oval 14"/>
            <p:cNvSpPr>
              <a:spLocks noChangeArrowheads="1"/>
            </p:cNvSpPr>
            <p:nvPr/>
          </p:nvSpPr>
          <p:spPr bwMode="auto">
            <a:xfrm>
              <a:off x="240" y="1278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</a:rPr>
                <a:t>Cl</a:t>
              </a:r>
              <a:endParaRPr lang="en-US" sz="1200" b="1">
                <a:solidFill>
                  <a:srgbClr val="FFFFFF"/>
                </a:solidFill>
              </a:endParaRPr>
            </a:p>
          </p:txBody>
        </p:sp>
        <p:sp>
          <p:nvSpPr>
            <p:cNvPr id="149519" name="Oval 15"/>
            <p:cNvSpPr>
              <a:spLocks noChangeArrowheads="1"/>
            </p:cNvSpPr>
            <p:nvPr/>
          </p:nvSpPr>
          <p:spPr bwMode="auto">
            <a:xfrm>
              <a:off x="528" y="1296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</a:rPr>
                <a:t>Cl</a:t>
              </a:r>
              <a:endParaRPr lang="en-US" sz="12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49521" name="Group 17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2133600" y="3276600"/>
            <a:ext cx="609600" cy="304800"/>
            <a:chOff x="1104" y="1824"/>
            <a:chExt cx="288" cy="192"/>
          </a:xfrm>
        </p:grpSpPr>
        <p:sp>
          <p:nvSpPr>
            <p:cNvPr id="149522" name="Line 18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523" name="Line 19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9524" name="Group 20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2946400" y="2819400"/>
            <a:ext cx="1117600" cy="1219200"/>
            <a:chOff x="1056" y="1296"/>
            <a:chExt cx="528" cy="720"/>
          </a:xfrm>
        </p:grpSpPr>
        <p:sp>
          <p:nvSpPr>
            <p:cNvPr id="149525" name="Oval 21"/>
            <p:cNvSpPr>
              <a:spLocks noChangeArrowheads="1"/>
            </p:cNvSpPr>
            <p:nvPr/>
          </p:nvSpPr>
          <p:spPr bwMode="auto">
            <a:xfrm>
              <a:off x="1296" y="1296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</a:rPr>
                <a:t>Na</a:t>
              </a: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149526" name="Oval 22"/>
            <p:cNvSpPr>
              <a:spLocks noChangeArrowheads="1"/>
            </p:cNvSpPr>
            <p:nvPr/>
          </p:nvSpPr>
          <p:spPr bwMode="auto">
            <a:xfrm>
              <a:off x="1056" y="1344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</a:rPr>
                <a:t>Na</a:t>
              </a:r>
              <a:endParaRPr lang="en-US" sz="1200" b="1">
                <a:solidFill>
                  <a:srgbClr val="FFFFFF"/>
                </a:solidFill>
              </a:endParaRPr>
            </a:p>
          </p:txBody>
        </p:sp>
        <p:sp>
          <p:nvSpPr>
            <p:cNvPr id="149527" name="Oval 23"/>
            <p:cNvSpPr>
              <a:spLocks noChangeArrowheads="1"/>
            </p:cNvSpPr>
            <p:nvPr/>
          </p:nvSpPr>
          <p:spPr bwMode="auto">
            <a:xfrm>
              <a:off x="1056" y="1488"/>
              <a:ext cx="528" cy="528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sunfat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9528" name="Line 24" descr="OPL20U25GSXzBJYl68kk8uQGfFKzs7yb1M4KJWUiLk6ZEvGF+qCIPSnY57AbBFCvTW2023.17.86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4051300" y="3276600"/>
            <a:ext cx="6265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29" name="Line 25" descr="OPL20U25GSXzBJYl68kk8uQGfFKzs7yb1M4KJWUiLk6ZEvGF+qCIPSnY57AbBFCvTW2023.17.86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8229628" y="3352800"/>
            <a:ext cx="5376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0" name="Oval 26"/>
          <p:cNvSpPr>
            <a:spLocks noChangeArrowheads="1"/>
          </p:cNvSpPr>
          <p:nvPr/>
        </p:nvSpPr>
        <p:spPr bwMode="auto">
          <a:xfrm>
            <a:off x="728133" y="3278188"/>
            <a:ext cx="1303867" cy="912812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Bari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9531" name="Oval 27"/>
          <p:cNvSpPr>
            <a:spLocks noChangeArrowheads="1"/>
          </p:cNvSpPr>
          <p:nvPr/>
        </p:nvSpPr>
        <p:spPr bwMode="auto">
          <a:xfrm>
            <a:off x="711200" y="289560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Cl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49532" name="Oval 28"/>
          <p:cNvSpPr>
            <a:spLocks noChangeArrowheads="1"/>
          </p:cNvSpPr>
          <p:nvPr/>
        </p:nvSpPr>
        <p:spPr bwMode="auto">
          <a:xfrm>
            <a:off x="1524000" y="297180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Cl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49533" name="Oval 29"/>
          <p:cNvSpPr>
            <a:spLocks noChangeArrowheads="1"/>
          </p:cNvSpPr>
          <p:nvPr/>
        </p:nvSpPr>
        <p:spPr bwMode="auto">
          <a:xfrm>
            <a:off x="3251200" y="2820988"/>
            <a:ext cx="609600" cy="3810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Na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49534" name="Oval 30"/>
          <p:cNvSpPr>
            <a:spLocks noChangeArrowheads="1"/>
          </p:cNvSpPr>
          <p:nvPr/>
        </p:nvSpPr>
        <p:spPr bwMode="auto">
          <a:xfrm>
            <a:off x="2844800" y="2897188"/>
            <a:ext cx="508000" cy="3810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Na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49535" name="Oval 31"/>
          <p:cNvSpPr>
            <a:spLocks noChangeArrowheads="1"/>
          </p:cNvSpPr>
          <p:nvPr/>
        </p:nvSpPr>
        <p:spPr bwMode="auto">
          <a:xfrm>
            <a:off x="2844800" y="3124200"/>
            <a:ext cx="1219200" cy="9144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sunfat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9536" name="Oval 32"/>
          <p:cNvSpPr>
            <a:spLocks noChangeArrowheads="1"/>
          </p:cNvSpPr>
          <p:nvPr/>
        </p:nvSpPr>
        <p:spPr bwMode="auto">
          <a:xfrm>
            <a:off x="4876800" y="3657600"/>
            <a:ext cx="1346200" cy="850900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Bari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9537" name="Oval 33"/>
          <p:cNvSpPr>
            <a:spLocks noChangeArrowheads="1"/>
          </p:cNvSpPr>
          <p:nvPr/>
        </p:nvSpPr>
        <p:spPr bwMode="auto">
          <a:xfrm>
            <a:off x="7010400" y="3505200"/>
            <a:ext cx="1016000" cy="7620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sunfat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9538" name="Oval 34"/>
          <p:cNvSpPr>
            <a:spLocks noChangeArrowheads="1"/>
          </p:cNvSpPr>
          <p:nvPr/>
        </p:nvSpPr>
        <p:spPr bwMode="auto">
          <a:xfrm>
            <a:off x="6400800" y="2590800"/>
            <a:ext cx="609600" cy="4572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Na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49539" name="Oval 35"/>
          <p:cNvSpPr>
            <a:spLocks noChangeArrowheads="1"/>
          </p:cNvSpPr>
          <p:nvPr/>
        </p:nvSpPr>
        <p:spPr bwMode="auto">
          <a:xfrm>
            <a:off x="7315200" y="2743200"/>
            <a:ext cx="609600" cy="457200"/>
          </a:xfrm>
          <a:prstGeom prst="ellipse">
            <a:avLst/>
          </a:prstGeom>
          <a:solidFill>
            <a:srgbClr val="99CC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Na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49540" name="Oval 36"/>
          <p:cNvSpPr>
            <a:spLocks noChangeArrowheads="1"/>
          </p:cNvSpPr>
          <p:nvPr/>
        </p:nvSpPr>
        <p:spPr bwMode="auto">
          <a:xfrm>
            <a:off x="5283200" y="2590800"/>
            <a:ext cx="711200" cy="533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Cl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49541" name="Oval 37"/>
          <p:cNvSpPr>
            <a:spLocks noChangeArrowheads="1"/>
          </p:cNvSpPr>
          <p:nvPr/>
        </p:nvSpPr>
        <p:spPr bwMode="auto">
          <a:xfrm>
            <a:off x="5791200" y="3048000"/>
            <a:ext cx="711200" cy="533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Cl</a:t>
            </a:r>
            <a:endParaRPr lang="en-US" sz="1200" b="1">
              <a:solidFill>
                <a:srgbClr val="FFFFFF"/>
              </a:solidFill>
            </a:endParaRPr>
          </a:p>
        </p:txBody>
      </p:sp>
      <p:grpSp>
        <p:nvGrpSpPr>
          <p:cNvPr id="149542" name="Group 38"/>
          <p:cNvGrpSpPr/>
          <p:nvPr/>
        </p:nvGrpSpPr>
        <p:grpSpPr bwMode="auto">
          <a:xfrm>
            <a:off x="10193867" y="3200400"/>
            <a:ext cx="609600" cy="304800"/>
            <a:chOff x="1104" y="1824"/>
            <a:chExt cx="288" cy="192"/>
          </a:xfrm>
        </p:grpSpPr>
        <p:sp>
          <p:nvSpPr>
            <p:cNvPr id="149543" name="Line 39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544" name="Line 40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9545" name="Text Box 41"/>
          <p:cNvSpPr txBox="1">
            <a:spLocks noChangeArrowheads="1"/>
          </p:cNvSpPr>
          <p:nvPr/>
        </p:nvSpPr>
        <p:spPr bwMode="auto">
          <a:xfrm>
            <a:off x="101600" y="4495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Barium chloride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6" name="Text Box 42"/>
          <p:cNvSpPr txBox="1">
            <a:spLocks noChangeArrowheads="1"/>
          </p:cNvSpPr>
          <p:nvPr/>
        </p:nvSpPr>
        <p:spPr bwMode="auto">
          <a:xfrm>
            <a:off x="2438400" y="4479925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Sodium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sufate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7" name="Text Box 43"/>
          <p:cNvSpPr txBox="1">
            <a:spLocks noChangeArrowheads="1"/>
          </p:cNvSpPr>
          <p:nvPr/>
        </p:nvSpPr>
        <p:spPr bwMode="auto">
          <a:xfrm>
            <a:off x="8026400" y="4648200"/>
            <a:ext cx="233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Bariun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sunfate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8" name="Text Box 44"/>
          <p:cNvSpPr txBox="1">
            <a:spLocks noChangeArrowheads="1"/>
          </p:cNvSpPr>
          <p:nvPr/>
        </p:nvSpPr>
        <p:spPr bwMode="auto">
          <a:xfrm>
            <a:off x="10058400" y="46482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Sodium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chlolate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9" name="Text Box 45"/>
          <p:cNvSpPr txBox="1">
            <a:spLocks noChangeArrowheads="1"/>
          </p:cNvSpPr>
          <p:nvPr/>
        </p:nvSpPr>
        <p:spPr bwMode="auto">
          <a:xfrm>
            <a:off x="4673600" y="4876800"/>
            <a:ext cx="335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Trong quá trình phản ứng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50" name="Text Box 46"/>
          <p:cNvSpPr txBox="1">
            <a:spLocks noChangeArrowheads="1"/>
          </p:cNvSpPr>
          <p:nvPr/>
        </p:nvSpPr>
        <p:spPr bwMode="auto">
          <a:xfrm>
            <a:off x="8940800" y="5257841"/>
            <a:ext cx="325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Sau phản ứng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9551" name="Group 47"/>
          <p:cNvGrpSpPr/>
          <p:nvPr/>
        </p:nvGrpSpPr>
        <p:grpSpPr bwMode="auto">
          <a:xfrm>
            <a:off x="4775201" y="2514600"/>
            <a:ext cx="211667" cy="2133600"/>
            <a:chOff x="2194" y="1200"/>
            <a:chExt cx="148" cy="1440"/>
          </a:xfrm>
        </p:grpSpPr>
        <p:sp>
          <p:nvSpPr>
            <p:cNvPr id="149552" name="Line 48"/>
            <p:cNvSpPr>
              <a:spLocks noChangeShapeType="1"/>
            </p:cNvSpPr>
            <p:nvPr/>
          </p:nvSpPr>
          <p:spPr bwMode="auto">
            <a:xfrm>
              <a:off x="2198" y="120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553" name="Line 49"/>
            <p:cNvSpPr>
              <a:spLocks noChangeShapeType="1"/>
            </p:cNvSpPr>
            <p:nvPr/>
          </p:nvSpPr>
          <p:spPr bwMode="auto">
            <a:xfrm>
              <a:off x="2194" y="264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554" name="Line 50"/>
            <p:cNvSpPr>
              <a:spLocks noChangeShapeType="1"/>
            </p:cNvSpPr>
            <p:nvPr/>
          </p:nvSpPr>
          <p:spPr bwMode="auto">
            <a:xfrm>
              <a:off x="2208" y="1200"/>
              <a:ext cx="0" cy="14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9555" name="Group 51"/>
          <p:cNvGrpSpPr/>
          <p:nvPr/>
        </p:nvGrpSpPr>
        <p:grpSpPr bwMode="auto">
          <a:xfrm>
            <a:off x="7924800" y="2438400"/>
            <a:ext cx="203200" cy="2209800"/>
            <a:chOff x="3666" y="1152"/>
            <a:chExt cx="137" cy="1496"/>
          </a:xfrm>
        </p:grpSpPr>
        <p:sp>
          <p:nvSpPr>
            <p:cNvPr id="149556" name="Line 52"/>
            <p:cNvSpPr>
              <a:spLocks noChangeShapeType="1"/>
            </p:cNvSpPr>
            <p:nvPr/>
          </p:nvSpPr>
          <p:spPr bwMode="auto">
            <a:xfrm flipH="1">
              <a:off x="3666" y="1160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557" name="Line 53"/>
            <p:cNvSpPr>
              <a:spLocks noChangeShapeType="1"/>
            </p:cNvSpPr>
            <p:nvPr/>
          </p:nvSpPr>
          <p:spPr bwMode="auto">
            <a:xfrm flipH="1">
              <a:off x="3670" y="2648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558" name="Line 54"/>
            <p:cNvSpPr>
              <a:spLocks noChangeShapeType="1"/>
            </p:cNvSpPr>
            <p:nvPr/>
          </p:nvSpPr>
          <p:spPr bwMode="auto">
            <a:xfrm>
              <a:off x="3792" y="1152"/>
              <a:ext cx="0" cy="1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9559" name="AutoShape 55"/>
          <p:cNvSpPr/>
          <p:nvPr/>
        </p:nvSpPr>
        <p:spPr bwMode="auto">
          <a:xfrm rot="5400000">
            <a:off x="2078831" y="3686969"/>
            <a:ext cx="312738" cy="2844800"/>
          </a:xfrm>
          <a:prstGeom prst="rightBrace">
            <a:avLst>
              <a:gd name="adj1" fmla="val 25268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9560" name="AutoShape 56"/>
          <p:cNvSpPr/>
          <p:nvPr/>
        </p:nvSpPr>
        <p:spPr bwMode="auto">
          <a:xfrm rot="5400000">
            <a:off x="10058400" y="3784600"/>
            <a:ext cx="304800" cy="2946400"/>
          </a:xfrm>
          <a:prstGeom prst="rightBrace">
            <a:avLst>
              <a:gd name="adj1" fmla="val 26852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9561" name="Text Box 57"/>
          <p:cNvSpPr txBox="1">
            <a:spLocks noChangeArrowheads="1"/>
          </p:cNvSpPr>
          <p:nvPr/>
        </p:nvSpPr>
        <p:spPr bwMode="auto">
          <a:xfrm>
            <a:off x="609600" y="5257841"/>
            <a:ext cx="396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Trước phản ứng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62" name="Text Box 58"/>
          <p:cNvSpPr txBox="1">
            <a:spLocks noChangeArrowheads="1"/>
          </p:cNvSpPr>
          <p:nvPr/>
        </p:nvSpPr>
        <p:spPr bwMode="auto">
          <a:xfrm>
            <a:off x="658312" y="1538288"/>
            <a:ext cx="19623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Nội dung: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9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9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4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0.00816 -0.0037 0.01806 -0.00602 0.0257 -0.01157 C 0.03334 -0.01713 0.04115 -0.02523 0.04827 -0.03217 C 0.05452 -0.03819 0.06337 -0.03588 0.07066 -0.03912 C 0.08473 -0.0456 0.10052 -0.04791 0.11545 -0.05069 C 0.12396 -0.0544 0.13247 -0.05602 0.14132 -0.05764 C 0.15087 -0.06134 0.16094 -0.06227 0.17066 -0.06435 C 0.21545 -0.06319 0.24705 -0.06203 0.28768 -0.05764 C 0.29063 -0.05694 0.29375 -0.05671 0.29653 -0.05532 C 0.29844 -0.0544 0.29966 -0.05162 0.30157 -0.05069 C 0.31233 -0.04537 0.32483 -0.04398 0.33611 -0.04143 C 0.34618 -0.03912 0.35521 -0.03611 0.36545 -0.03449 C 0.37795 -0.02893 0.37205 -0.03102 0.38247 -0.02754 C 0.38872 -0.01967 0.38681 -0.02361 0.38941 -0.0162 " pathEditMode="relative" ptsTypes="fffffffffffffA">
                                      <p:cBhvr>
                                        <p:cTn id="54" dur="2000" fill="hold"/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333 C 0.01007 -0.02431 0.02135 -0.02014 0.03281 -0.01505 C 0.03472 -0.01412 0.03611 -0.01134 0.03802 -0.01042 C 0.0408 -0.00903 0.04375 -0.0088 0.04652 -0.0081 C 0.06215 0.0044 0.04774 -0.00509 0.06562 0.00116 C 0.07864 0.00579 0.06979 0.00393 0.07934 0.01018 C 0.08507 0.01412 0.09514 0.01412 0.1 0.01481 C 0.11041 0.02176 0.12118 0.02222 0.13281 0.02407 C 0.15451 0.03842 0.18177 0.04051 0.20521 0.04236 C 0.28524 0.04884 0.2309 0.04537 0.29652 0.0493 C 0.29948 0.0493 0.3625 0.0581 0.37934 0.03796 " pathEditMode="relative" rAng="0" ptsTypes="ffffffffffA">
                                      <p:cBhvr>
                                        <p:cTn id="56" dur="2000" fill="hold"/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456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-0.0419 C 0.02205 -0.0294 0.02465 -0.02824 0.03385 -0.01898 C 0.04427 -0.00857 0.03368 -0.01435 0.04427 -0.00973 C 0.05 -0.00209 0.05469 0.00069 0.06146 0.00648 C 0.07083 0.01435 0.07847 0.02477 0.08906 0.0294 C 0.10017 0.04051 0.11285 0.04375 0.12535 0.05231 C 0.15399 0.07199 0.18698 0.08287 0.2184 0.09143 C 0.33819 0.08912 0.30937 0.12662 0.33906 0.0868 " pathEditMode="relative" rAng="0" ptsTypes="fffffffA">
                                      <p:cBhvr>
                                        <p:cTn id="58" dur="20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C 0.01111 0.0088 0.02257 0.0125 0.03455 0.01829 C 0.06007 0.03055 0.04254 0.02592 0.06563 0.02986 C 0.08299 0.03935 0.09774 0.03773 0.11736 0.03912 C 0.15243 0.05116 0.21024 0.04213 0.23629 0.04143 C 0.24184 0.03889 0.25417 0.03217 0.25868 0.02755 C 0.26875 0.01759 0.27761 0.00463 0.28802 -0.00463 C 0.29757 -0.02384 0.29202 -0.01458 0.30521 -0.03218 C 0.30938 -0.03773 0.31493 -0.04051 0.3191 -0.04607 " pathEditMode="relative" ptsTypes="ffffffffA">
                                      <p:cBhvr>
                                        <p:cTn id="71" dur="2000" fill="hold"/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486 C 5.55112E-17 0.0132 0.00243 0.01273 0.01233 0.01621 C 0.0158 0.01759 0.02274 0.02084 0.02274 0.02107 C 0.02396 0.02315 0.02431 0.02662 0.02622 0.02778 C 0.02917 0.02986 0.04896 0.03472 0.05365 0.03704 C 0.07552 0.04769 0.0967 0.06412 0.11927 0.07153 C 0.13368 0.08449 0.15885 0.09121 0.17622 0.09445 C 0.18403 0.10162 0.18906 0.10394 0.19861 0.10602 C 0.21267 0.1125 0.19219 0.10371 0.22448 0.11065 C 0.22795 0.11134 0.23472 0.11505 0.23472 0.11528 C 0.28281 0.11343 0.31319 0.12801 0.33993 0.07616 C 0.34045 0.07315 0.3408 0.06991 0.34167 0.0669 C 0.34253 0.06435 0.34462 0.06273 0.34514 0.05996 C 0.34653 0.05162 0.34635 0.04306 0.34688 0.03472 C 0.34497 0.02199 0.34444 0.02153 0.33646 0.01621 " pathEditMode="relative" rAng="0" ptsTypes="ffffffffffffffA">
                                      <p:cBhvr>
                                        <p:cTn id="73" dur="2000" fill="hold"/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615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C 0.04827 0.00532 0.07101 0.00555 0.13264 0.00694 C 0.14236 0.01227 0.15157 0.01574 0.16198 0.01852 C 0.17257 0.02754 0.18681 0.02916 0.19827 0.0368 C 0.21858 0.05046 0.23959 0.05902 0.26025 0.07129 C 0.26216 0.07245 0.26354 0.07477 0.26545 0.07592 C 0.26875 0.07801 0.27223 0.07893 0.2757 0.08055 C 0.28316 0.07986 0.29098 0.08078 0.29827 0.07824 C 0.29879 0.07801 0.31268 0.06111 0.31372 0.05972 C 0.31424 0.0574 0.31545 0.05301 0.31545 0.05301 " pathEditMode="relative" ptsTypes="fffffffffA">
                                      <p:cBhvr>
                                        <p:cTn id="75" dur="2000" fill="hold"/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4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49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0.01365 C 0.0007 0.02037 0.01268 0.02939 0.02622 0.0324 C 0.03368 0.03426 0.04879 0.0368 0.04879 0.0368 C 0.08386 0.03611 0.1191 0.03588 0.15399 0.03449 C 0.16372 0.03426 0.17292 0.0287 0.18229 0.02639 C 0.19965 0.02199 0.21754 0.01852 0.2349 0.01365 C 0.24462 0.01088 0.24011 0.00902 0.24809 0.00509 C 0.25417 0.00231 0.26059 0.00139 0.26684 -0.00093 C 0.27118 -0.00255 0.27448 -0.00672 0.2783 -0.00949 C 0.27847 -0.00973 0.29219 -0.01482 0.29514 -0.01574 C 0.29983 -0.01736 0.30382 -0.02176 0.30833 -0.02431 C 0.3158 -0.03611 0.31215 -0.02778 0.31215 -0.05139 " pathEditMode="relative" rAng="0" ptsTypes="fffffffffffA">
                                      <p:cBhvr>
                                        <p:cTn id="90" dur="2000" fill="hold"/>
                                        <p:tgtEl>
                                          <p:spTgt spid="149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210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49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5 0.03333 C -0.01354 0.02407 -0.00018 0.01643 0.01007 0.01273 C 0.01441 0.00972 0.01909 0.0074 0.02274 0.00347 C 0.02482 0.00115 0.02691 -0.00139 0.02916 -0.00348 C 0.03385 -0.00764 0.04409 -0.01482 0.04409 -0.01459 C 0.04548 -0.01713 0.04722 -0.01922 0.04809 -0.02176 C 0.04913 -0.02385 0.04913 -0.02662 0.05034 -0.02871 C 0.05295 -0.03357 0.05885 -0.04236 0.05885 -0.04213 C 0.06128 -0.04977 0.06371 -0.0588 0.06753 -0.06551 C 0.07343 -0.07686 0.07343 -0.0713 0.07795 -0.08148 C 0.0809 -0.08843 0.08489 -0.09723 0.0908 -0.10232 C 0.09878 -0.10926 0.11059 -0.11343 0.12048 -0.11598 C 0.14843 -0.11366 0.15677 -0.11991 0.15677 -0.09074 " pathEditMode="relative" rAng="0" ptsTypes="ffffffffffffA">
                                      <p:cBhvr>
                                        <p:cTn id="98" dur="2000" fill="hold"/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4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4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3586 C 0.00886 -0.04603 0.025 -0.05321 0.03733 -0.05575 C 0.05834 -0.06616 0.07917 -0.0768 0.10174 -0.0842 C 0.11459 -0.08837 0.12552 -0.09554 0.13907 -0.09762 C 0.14844 -0.10201 0.15764 -0.10271 0.16789 -0.1041 C 0.22657 -0.10317 0.28403 -0.09993 0.34236 -0.09762 C 0.36407 -0.09484 0.38559 -0.09207 0.4066 -0.08582 C 0.41355 -0.08397 0.42032 -0.08143 0.42709 -0.07911 C 0.43195 -0.07773 0.44063 -0.07264 0.44063 -0.0724 C 0.44375 -0.06963 0.44775 -0.06732 0.45087 -0.06431 C 0.46216 -0.05297 0.44532 -0.06477 0.4592 -0.05575 C 0.46042 -0.05251 0.46216 -0.0495 0.46268 -0.0458 C 0.4632 -0.04141 0.46441 -0.03239 0.46441 -0.03215 " pathEditMode="relative" rAng="0" ptsTypes="ffffffffffffA">
                                      <p:cBhvr>
                                        <p:cTn id="118" dur="2000" fill="hold"/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323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4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7 0.0213 C 0.03264 0.02384 0.0375 0.0287 0.04427 0.03264 C 0.04931 0.03565 0.05521 0.03565 0.05972 0.03958 C 0.06649 0.0456 0.06302 0.04329 0.06997 0.04653 C 0.07986 0.05648 0.08993 0.06111 0.10104 0.06713 C 0.11424 0.07431 0.12708 0.08426 0.1408 0.08796 C 0.14983 0.09607 0.15608 0.10046 0.16667 0.10394 C 0.18802 0.11829 0.17743 0.11435 0.19757 0.11782 C 0.2184 0.12894 0.23906 0.13403 0.26146 0.13611 C 0.28038 0.14236 0.29288 0.14167 0.31493 0.14306 C 0.35694 0.1544 0.32622 0.14792 0.40799 0.14537 C 0.4217 0.13935 0.43385 0.12639 0.44757 0.12014 C 0.45191 0.11157 0.45278 0.10741 0.45278 0.09699 " pathEditMode="relative" rAng="0" ptsTypes="ffffffffffffA">
                                      <p:cBhvr>
                                        <p:cTn id="126" dur="2000" fill="hold"/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14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731 C 0.00938 -0.01944 0.01979 -0.01296 0.02865 -0.00417 C 0.03628 0.0037 0.04063 0.0088 0.05 0.01181 C 0.05486 0.01597 0.06597 0.02662 0.07326 0.03009 C 0.08802 0.03681 0.08247 0.03195 0.09497 0.03935 C 0.11944 0.05417 0.14323 0.06343 0.17014 0.06921 C 0.18576 0.07732 0.22031 0.07847 0.22031 0.0787 C 0.24826 0.08588 0.27326 0.08195 0.3026 0.08079 C 0.31146 0.075 0.31979 0.06945 0.32951 0.0669 C 0.33472 0.06366 0.34045 0.06158 0.34549 0.05787 C 0.35295 0.05278 0.36007 0.04537 0.36701 0.03935 C 0.37413 0.03333 0.37431 0.02801 0.38333 0.02801 " pathEditMode="relative" rAng="0" ptsTypes="fffffffffffA">
                                      <p:cBhvr>
                                        <p:cTn id="136" dur="2000" fill="hold"/>
                                        <p:tgtEl>
                                          <p:spTgt spid="149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56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2197 C 0.00677 0.03146 0.00851 0.03678 0.01528 0.04256 C 0.02031 0.06176 0.03715 0.06384 0.04688 0.07703 C 0.05365 0.08628 0.04965 0.08327 0.05885 0.08628 C 0.12222 0.13624 0.28628 0.10663 0.30503 0.10687 C 0.31424 0.10941 0.31076 0.10918 0.31563 0.10918 " pathEditMode="relative" rAng="0" ptsTypes="fffffA">
                                      <p:cBhvr>
                                        <p:cTn id="144" dur="2000" fill="hold"/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5714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3000"/>
                                        <p:tgtEl>
                                          <p:spTgt spid="14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3000"/>
                                        <p:tgtEl>
                                          <p:spTgt spid="14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3000"/>
                                        <p:tgtEl>
                                          <p:spTgt spid="149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8" grpId="0" animBg="1"/>
      <p:bldP spid="149529" grpId="0" animBg="1"/>
      <p:bldP spid="149530" grpId="0" animBg="1"/>
      <p:bldP spid="149530" grpId="1" animBg="1"/>
      <p:bldP spid="149530" grpId="2" animBg="1"/>
      <p:bldP spid="149531" grpId="0" animBg="1"/>
      <p:bldP spid="149531" grpId="1" animBg="1"/>
      <p:bldP spid="149531" grpId="2" animBg="1"/>
      <p:bldP spid="149532" grpId="0" animBg="1"/>
      <p:bldP spid="149532" grpId="1" animBg="1"/>
      <p:bldP spid="149532" grpId="2" animBg="1"/>
      <p:bldP spid="149533" grpId="0" animBg="1"/>
      <p:bldP spid="149533" grpId="1" animBg="1"/>
      <p:bldP spid="149533" grpId="2" animBg="1"/>
      <p:bldP spid="149534" grpId="0" animBg="1"/>
      <p:bldP spid="149534" grpId="1" animBg="1"/>
      <p:bldP spid="149534" grpId="2" animBg="1"/>
      <p:bldP spid="149535" grpId="0" animBg="1"/>
      <p:bldP spid="149535" grpId="1" animBg="1"/>
      <p:bldP spid="149535" grpId="2" animBg="1"/>
      <p:bldP spid="149536" grpId="0" animBg="1"/>
      <p:bldP spid="149536" grpId="1" animBg="1"/>
      <p:bldP spid="149537" grpId="0" animBg="1"/>
      <p:bldP spid="149537" grpId="1" animBg="1"/>
      <p:bldP spid="149538" grpId="0" animBg="1"/>
      <p:bldP spid="149538" grpId="1" animBg="1"/>
      <p:bldP spid="149539" grpId="0" animBg="1"/>
      <p:bldP spid="149539" grpId="1" animBg="1"/>
      <p:bldP spid="149540" grpId="0" animBg="1"/>
      <p:bldP spid="149540" grpId="1" animBg="1"/>
      <p:bldP spid="149541" grpId="0" animBg="1"/>
      <p:bldP spid="149541" grpId="1" animBg="1"/>
      <p:bldP spid="149545" grpId="0"/>
      <p:bldP spid="149546" grpId="0"/>
      <p:bldP spid="149547" grpId="0"/>
      <p:bldP spid="149548" grpId="0"/>
      <p:bldP spid="149549" grpId="0"/>
      <p:bldP spid="149550" grpId="0"/>
      <p:bldP spid="149559" grpId="0" animBg="1"/>
      <p:bldP spid="149560" grpId="0" animBg="1"/>
      <p:bldP spid="1495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1" name="Group 3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406400" y="3000375"/>
            <a:ext cx="1422400" cy="1219200"/>
            <a:chOff x="240" y="1278"/>
            <a:chExt cx="480" cy="594"/>
          </a:xfrm>
        </p:grpSpPr>
        <p:sp>
          <p:nvSpPr>
            <p:cNvPr id="124932" name="Oval 4"/>
            <p:cNvSpPr>
              <a:spLocks noChangeArrowheads="1"/>
            </p:cNvSpPr>
            <p:nvPr/>
          </p:nvSpPr>
          <p:spPr bwMode="auto">
            <a:xfrm>
              <a:off x="240" y="1440"/>
              <a:ext cx="432" cy="432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Bari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933" name="Oval 5"/>
            <p:cNvSpPr>
              <a:spLocks noChangeArrowheads="1"/>
            </p:cNvSpPr>
            <p:nvPr/>
          </p:nvSpPr>
          <p:spPr bwMode="auto">
            <a:xfrm>
              <a:off x="240" y="1278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</a:rPr>
                <a:t>Cl</a:t>
              </a: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124934" name="Oval 6"/>
            <p:cNvSpPr>
              <a:spLocks noChangeArrowheads="1"/>
            </p:cNvSpPr>
            <p:nvPr/>
          </p:nvSpPr>
          <p:spPr bwMode="auto">
            <a:xfrm>
              <a:off x="528" y="1296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</a:rPr>
                <a:t>Cl</a:t>
              </a:r>
              <a:endParaRPr lang="en-US" sz="12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24939" name="Group 11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1695451" y="3549650"/>
            <a:ext cx="609600" cy="304800"/>
            <a:chOff x="1104" y="1824"/>
            <a:chExt cx="288" cy="192"/>
          </a:xfrm>
        </p:grpSpPr>
        <p:sp>
          <p:nvSpPr>
            <p:cNvPr id="124940" name="Line 12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41" name="Line 13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4942" name="Group 14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2540000" y="3092450"/>
            <a:ext cx="1117600" cy="1219200"/>
            <a:chOff x="1056" y="1296"/>
            <a:chExt cx="528" cy="720"/>
          </a:xfrm>
        </p:grpSpPr>
        <p:sp>
          <p:nvSpPr>
            <p:cNvPr id="124943" name="Oval 15"/>
            <p:cNvSpPr>
              <a:spLocks noChangeArrowheads="1"/>
            </p:cNvSpPr>
            <p:nvPr/>
          </p:nvSpPr>
          <p:spPr bwMode="auto">
            <a:xfrm>
              <a:off x="1296" y="1296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</a:rPr>
                <a:t>Na</a:t>
              </a: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124944" name="Oval 16"/>
            <p:cNvSpPr>
              <a:spLocks noChangeArrowheads="1"/>
            </p:cNvSpPr>
            <p:nvPr/>
          </p:nvSpPr>
          <p:spPr bwMode="auto">
            <a:xfrm>
              <a:off x="1056" y="1344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</a:rPr>
                <a:t>Na</a:t>
              </a: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124945" name="Oval 17"/>
            <p:cNvSpPr>
              <a:spLocks noChangeArrowheads="1"/>
            </p:cNvSpPr>
            <p:nvPr/>
          </p:nvSpPr>
          <p:spPr bwMode="auto">
            <a:xfrm>
              <a:off x="1056" y="1488"/>
              <a:ext cx="528" cy="528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sunfat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4946" name="Line 18" descr="OPL20U25GSXzBJYl68kk8uQGfFKzs7yb1M4KJWUiLk6ZEvGF+qCIPSnY57AbBFCvTW2023.17.86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3644900" y="3482975"/>
            <a:ext cx="6265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47" name="Line 19" descr="OPL20U25GSXzBJYl68kk8uQGfFKzs7yb1M4KJWUiLk6ZEvGF+qCIPSnY57AbBFCvTW2023.17.86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8001028" y="3625850"/>
            <a:ext cx="5376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48" name="Oval 20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534400" y="2925763"/>
            <a:ext cx="1320800" cy="912812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Bari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49" name="Oval 21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464800" y="278765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Cl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24950" name="Oval 22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566400" y="354965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Cl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24951" name="Oval 23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769600" y="3930650"/>
            <a:ext cx="609600" cy="4572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Na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24952" name="Oval 24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871200" y="2619375"/>
            <a:ext cx="609600" cy="4572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Na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24953" name="Oval 25"/>
          <p:cNvSpPr>
            <a:spLocks noChangeArrowheads="1"/>
          </p:cNvSpPr>
          <p:nvPr/>
        </p:nvSpPr>
        <p:spPr bwMode="auto">
          <a:xfrm>
            <a:off x="8534400" y="3702050"/>
            <a:ext cx="1117600" cy="8382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sunfat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54" name="Oval 26"/>
          <p:cNvSpPr>
            <a:spLocks noChangeArrowheads="1"/>
          </p:cNvSpPr>
          <p:nvPr/>
        </p:nvSpPr>
        <p:spPr bwMode="auto">
          <a:xfrm>
            <a:off x="4749800" y="4083050"/>
            <a:ext cx="1346200" cy="850900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Bari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6604000" y="3778250"/>
            <a:ext cx="1016000" cy="7620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sunfat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56" name="Oval 28"/>
          <p:cNvSpPr>
            <a:spLocks noChangeArrowheads="1"/>
          </p:cNvSpPr>
          <p:nvPr/>
        </p:nvSpPr>
        <p:spPr bwMode="auto">
          <a:xfrm>
            <a:off x="5994400" y="2863850"/>
            <a:ext cx="609600" cy="4572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Na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6908800" y="3016250"/>
            <a:ext cx="609600" cy="457200"/>
          </a:xfrm>
          <a:prstGeom prst="ellipse">
            <a:avLst/>
          </a:prstGeom>
          <a:solidFill>
            <a:srgbClr val="99CC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Na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24958" name="Oval 30"/>
          <p:cNvSpPr>
            <a:spLocks noChangeArrowheads="1"/>
          </p:cNvSpPr>
          <p:nvPr/>
        </p:nvSpPr>
        <p:spPr bwMode="auto">
          <a:xfrm>
            <a:off x="4876800" y="2863850"/>
            <a:ext cx="711200" cy="533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Cl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5384800" y="3549650"/>
            <a:ext cx="711200" cy="533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Cl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124960" name="Group 32"/>
          <p:cNvGrpSpPr/>
          <p:nvPr/>
        </p:nvGrpSpPr>
        <p:grpSpPr bwMode="auto">
          <a:xfrm>
            <a:off x="9956800" y="3473450"/>
            <a:ext cx="609600" cy="304800"/>
            <a:chOff x="1104" y="1824"/>
            <a:chExt cx="288" cy="192"/>
          </a:xfrm>
        </p:grpSpPr>
        <p:sp>
          <p:nvSpPr>
            <p:cNvPr id="124961" name="Line 33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62" name="Line 34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4971" name="Group 43"/>
          <p:cNvGrpSpPr/>
          <p:nvPr/>
        </p:nvGrpSpPr>
        <p:grpSpPr bwMode="auto">
          <a:xfrm>
            <a:off x="4470427" y="2787655"/>
            <a:ext cx="249767" cy="2193925"/>
            <a:chOff x="2194" y="1200"/>
            <a:chExt cx="148" cy="1440"/>
          </a:xfrm>
        </p:grpSpPr>
        <p:sp>
          <p:nvSpPr>
            <p:cNvPr id="124972" name="Line 44"/>
            <p:cNvSpPr>
              <a:spLocks noChangeShapeType="1"/>
            </p:cNvSpPr>
            <p:nvPr/>
          </p:nvSpPr>
          <p:spPr bwMode="auto">
            <a:xfrm>
              <a:off x="2198" y="120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3" name="Line 45"/>
            <p:cNvSpPr>
              <a:spLocks noChangeShapeType="1"/>
            </p:cNvSpPr>
            <p:nvPr/>
          </p:nvSpPr>
          <p:spPr bwMode="auto">
            <a:xfrm>
              <a:off x="2194" y="264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4" name="Line 46"/>
            <p:cNvSpPr>
              <a:spLocks noChangeShapeType="1"/>
            </p:cNvSpPr>
            <p:nvPr/>
          </p:nvSpPr>
          <p:spPr bwMode="auto">
            <a:xfrm>
              <a:off x="2208" y="1200"/>
              <a:ext cx="0" cy="14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4975" name="Group 47"/>
          <p:cNvGrpSpPr/>
          <p:nvPr/>
        </p:nvGrpSpPr>
        <p:grpSpPr bwMode="auto">
          <a:xfrm>
            <a:off x="7641167" y="2771775"/>
            <a:ext cx="99484" cy="2209800"/>
            <a:chOff x="3666" y="1152"/>
            <a:chExt cx="137" cy="1496"/>
          </a:xfrm>
        </p:grpSpPr>
        <p:sp>
          <p:nvSpPr>
            <p:cNvPr id="124976" name="Line 48"/>
            <p:cNvSpPr>
              <a:spLocks noChangeShapeType="1"/>
            </p:cNvSpPr>
            <p:nvPr/>
          </p:nvSpPr>
          <p:spPr bwMode="auto">
            <a:xfrm flipH="1">
              <a:off x="3666" y="1160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7" name="Line 49"/>
            <p:cNvSpPr>
              <a:spLocks noChangeShapeType="1"/>
            </p:cNvSpPr>
            <p:nvPr/>
          </p:nvSpPr>
          <p:spPr bwMode="auto">
            <a:xfrm flipH="1">
              <a:off x="3670" y="2648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8" name="Line 50"/>
            <p:cNvSpPr>
              <a:spLocks noChangeShapeType="1"/>
            </p:cNvSpPr>
            <p:nvPr/>
          </p:nvSpPr>
          <p:spPr bwMode="auto">
            <a:xfrm>
              <a:off x="3792" y="1152"/>
              <a:ext cx="0" cy="1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4982" name="Text Box 54"/>
          <p:cNvSpPr txBox="1">
            <a:spLocks noChangeArrowheads="1"/>
          </p:cNvSpPr>
          <p:nvPr/>
        </p:nvSpPr>
        <p:spPr bwMode="auto">
          <a:xfrm>
            <a:off x="508000" y="1385888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2. Định luật: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83" name="Text Box 55"/>
          <p:cNvSpPr txBox="1">
            <a:spLocks noChangeArrowheads="1"/>
          </p:cNvSpPr>
          <p:nvPr/>
        </p:nvSpPr>
        <p:spPr bwMode="auto">
          <a:xfrm>
            <a:off x="188418" y="7620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84" name="Text Box 56"/>
          <p:cNvSpPr txBox="1">
            <a:spLocks noChangeArrowheads="1"/>
          </p:cNvSpPr>
          <p:nvPr/>
        </p:nvSpPr>
        <p:spPr bwMode="auto">
          <a:xfrm>
            <a:off x="3217771" y="5476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85" name="Text Box 57"/>
          <p:cNvSpPr txBox="1">
            <a:spLocks noChangeArrowheads="1"/>
          </p:cNvSpPr>
          <p:nvPr/>
        </p:nvSpPr>
        <p:spPr bwMode="auto">
          <a:xfrm>
            <a:off x="406400" y="990641"/>
            <a:ext cx="345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86" name="Text Box 58"/>
          <p:cNvSpPr txBox="1">
            <a:spLocks noChangeArrowheads="1"/>
          </p:cNvSpPr>
          <p:nvPr/>
        </p:nvSpPr>
        <p:spPr bwMode="auto">
          <a:xfrm>
            <a:off x="1068944" y="2224088"/>
            <a:ext cx="3498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Giải thích định luật: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88" name="Text Box 60"/>
          <p:cNvSpPr txBox="1">
            <a:spLocks noChangeArrowheads="1"/>
          </p:cNvSpPr>
          <p:nvPr/>
        </p:nvSpPr>
        <p:spPr bwMode="auto">
          <a:xfrm>
            <a:off x="11064" y="4768850"/>
            <a:ext cx="280689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Barium chloride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89" name="Text Box 61"/>
          <p:cNvSpPr txBox="1">
            <a:spLocks noChangeArrowheads="1"/>
          </p:cNvSpPr>
          <p:nvPr/>
        </p:nvSpPr>
        <p:spPr bwMode="auto">
          <a:xfrm>
            <a:off x="2235200" y="4752975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Sodium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sufate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90" name="Text Box 62"/>
          <p:cNvSpPr txBox="1">
            <a:spLocks noChangeArrowheads="1"/>
          </p:cNvSpPr>
          <p:nvPr/>
        </p:nvSpPr>
        <p:spPr bwMode="auto">
          <a:xfrm>
            <a:off x="8026400" y="4921250"/>
            <a:ext cx="233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Barium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sunfate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91" name="Text Box 63"/>
          <p:cNvSpPr txBox="1">
            <a:spLocks noChangeArrowheads="1"/>
          </p:cNvSpPr>
          <p:nvPr/>
        </p:nvSpPr>
        <p:spPr bwMode="auto">
          <a:xfrm>
            <a:off x="10150866" y="4921250"/>
            <a:ext cx="22443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Sodium chloride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92" name="Text Box 64"/>
          <p:cNvSpPr txBox="1">
            <a:spLocks noChangeArrowheads="1"/>
          </p:cNvSpPr>
          <p:nvPr/>
        </p:nvSpPr>
        <p:spPr bwMode="auto">
          <a:xfrm>
            <a:off x="4572000" y="5149850"/>
            <a:ext cx="335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Trong quá trình phản ứng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93" name="Text Box 65"/>
          <p:cNvSpPr txBox="1">
            <a:spLocks noChangeArrowheads="1"/>
          </p:cNvSpPr>
          <p:nvPr/>
        </p:nvSpPr>
        <p:spPr bwMode="auto">
          <a:xfrm>
            <a:off x="8839200" y="5530891"/>
            <a:ext cx="325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Sau phản ứng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94" name="AutoShape 66"/>
          <p:cNvSpPr/>
          <p:nvPr/>
        </p:nvSpPr>
        <p:spPr bwMode="auto">
          <a:xfrm rot="5400000">
            <a:off x="1977231" y="3960019"/>
            <a:ext cx="312738" cy="2844800"/>
          </a:xfrm>
          <a:prstGeom prst="rightBrace">
            <a:avLst>
              <a:gd name="adj1" fmla="val 25268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24995" name="AutoShape 67"/>
          <p:cNvSpPr/>
          <p:nvPr/>
        </p:nvSpPr>
        <p:spPr bwMode="auto">
          <a:xfrm rot="5400000">
            <a:off x="9956800" y="4057650"/>
            <a:ext cx="304800" cy="2946400"/>
          </a:xfrm>
          <a:prstGeom prst="rightBrace">
            <a:avLst>
              <a:gd name="adj1" fmla="val 26852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24996" name="Text Box 68"/>
          <p:cNvSpPr txBox="1">
            <a:spLocks noChangeArrowheads="1"/>
          </p:cNvSpPr>
          <p:nvPr/>
        </p:nvSpPr>
        <p:spPr bwMode="auto">
          <a:xfrm>
            <a:off x="508000" y="5530891"/>
            <a:ext cx="396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Trước phản ứng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97" name="Text Box 69"/>
          <p:cNvSpPr txBox="1">
            <a:spLocks noChangeArrowheads="1"/>
          </p:cNvSpPr>
          <p:nvPr/>
        </p:nvSpPr>
        <p:spPr bwMode="auto">
          <a:xfrm>
            <a:off x="1064712" y="1766888"/>
            <a:ext cx="19623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Nội dung: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1538288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2. Định luật: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3" name="Text Box 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91622" y="7620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4" name="Text Box 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319370" y="4714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5" name="Text 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6400" y="10810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6" name="Text 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20800" y="2360654"/>
            <a:ext cx="1026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Trong một phản ứng hoá học , tổng  khối lượng của các chất sản phẩm bằng tổng khối lượng các chất tham gia phản ứng.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847" name="Picture 7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2679" r="20235" b="19919"/>
          <a:stretch>
            <a:fillRect/>
          </a:stretch>
        </p:blipFill>
        <p:spPr bwMode="auto">
          <a:xfrm>
            <a:off x="508003" y="5316538"/>
            <a:ext cx="2563284" cy="1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8" name="AutoShape 8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000" y="4114800"/>
            <a:ext cx="8128000" cy="1905000"/>
          </a:xfrm>
          <a:prstGeom prst="wedgeEllipseCallout">
            <a:avLst>
              <a:gd name="adj1" fmla="val -60912"/>
              <a:gd name="adj2" fmla="val 50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63849" name="Text 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165600" y="4570454"/>
            <a:ext cx="8026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Hãy giải thích tại sao tổng khối lượng của các chất trong một phản ứng hóa học được bảo toàn?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50" name="Text Box 1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812826" y="1919288"/>
            <a:ext cx="19623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Nội dung: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51" name="Text Box 1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67344" y="3657600"/>
            <a:ext cx="3498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Giải thích định luật: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14" name="Text Box 3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00" y="1385888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2. Định luật: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5" name="Text Box 3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90018" y="76201"/>
            <a:ext cx="2087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6" name="Text Box 4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420971" y="381001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7" name="Text Box 4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00" y="990641"/>
            <a:ext cx="345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8" name="Text Box 4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711228" y="2224088"/>
            <a:ext cx="3498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Giải thích định luật: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8" name="Text Box 5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2528888"/>
            <a:ext cx="8128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800" b="1">
                <a:solidFill>
                  <a:srgbClr val="FF33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</a:t>
            </a:r>
            <a:endParaRPr lang="en-US" sz="3800" b="1">
              <a:solidFill>
                <a:srgbClr val="FF3300"/>
              </a:solidFill>
              <a:latin typeface=".VnTime" panose="020B7200000000000000" pitchFamily="34" charset="0"/>
              <a:sym typeface="Wingdings" panose="05000000000000000000" pitchFamily="2" charset="2"/>
            </a:endParaRPr>
          </a:p>
        </p:txBody>
      </p:sp>
      <p:sp>
        <p:nvSpPr>
          <p:cNvPr id="152629" name="Text Box 53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14400" y="2677196"/>
            <a:ext cx="1066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-Trong phản ứng hoá học, chỉ có liên kết giữa các nguyên tử thay đổi.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1" name="Text Box 5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31333" y="3281477"/>
            <a:ext cx="1034626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- Số nguyên tử mỗi nguyên tố giữ nguyên.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2" name="Text Box 5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14400" y="3976688"/>
            <a:ext cx="1076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- Khối lượng của các nguyên tử không đổi.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3" name="Line 57" descr="OPL20U25GSXzBJYl68kk8uQGfFKzs7yb1M4KJWUiLk6ZEvGF+qCIPSnY57AbBFCvTW2023.17.86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1117600" y="5167313"/>
            <a:ext cx="71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7" name="Text Box 61"/>
          <p:cNvSpPr txBox="1">
            <a:spLocks noChangeArrowheads="1"/>
          </p:cNvSpPr>
          <p:nvPr/>
        </p:nvSpPr>
        <p:spPr bwMode="auto">
          <a:xfrm>
            <a:off x="6705600" y="4830795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latin typeface=".VnArial" panose="020B7200000000000000" pitchFamily="34" charset="0"/>
              </a:rPr>
              <a:t> =</a:t>
            </a:r>
            <a:endParaRPr lang="en-US" sz="3600">
              <a:solidFill>
                <a:srgbClr val="000000"/>
              </a:solidFill>
              <a:latin typeface=".VnArial" panose="020B7200000000000000" pitchFamily="34" charset="0"/>
            </a:endParaRPr>
          </a:p>
        </p:txBody>
      </p:sp>
      <p:sp>
        <p:nvSpPr>
          <p:cNvPr id="152638" name="Text Box 62"/>
          <p:cNvSpPr txBox="1">
            <a:spLocks noChangeArrowheads="1"/>
          </p:cNvSpPr>
          <p:nvPr/>
        </p:nvSpPr>
        <p:spPr bwMode="auto">
          <a:xfrm>
            <a:off x="2336800" y="4710154"/>
            <a:ext cx="4165600" cy="9747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Tổng khối lượng các chất tham gia.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9" name="Text Box 63"/>
          <p:cNvSpPr txBox="1">
            <a:spLocks noChangeArrowheads="1"/>
          </p:cNvSpPr>
          <p:nvPr/>
        </p:nvSpPr>
        <p:spPr bwMode="auto">
          <a:xfrm>
            <a:off x="7721600" y="4730801"/>
            <a:ext cx="4165600" cy="9747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Tổng khối lượng các chất sản phẩm.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40" name="Text Box 64"/>
          <p:cNvSpPr txBox="1">
            <a:spLocks noChangeArrowheads="1"/>
          </p:cNvSpPr>
          <p:nvPr/>
        </p:nvSpPr>
        <p:spPr bwMode="auto">
          <a:xfrm>
            <a:off x="711226" y="1843088"/>
            <a:ext cx="19623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* Nội dung: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33" grpId="0" animBg="1"/>
      <p:bldP spid="152637" grpId="0"/>
      <p:bldP spid="152638" grpId="0" animBg="1"/>
      <p:bldP spid="1526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04826" y="1766888"/>
            <a:ext cx="199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3. Áp dụng: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8" name="Rectangle 4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09600" y="2147888"/>
            <a:ext cx="1117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Giả sử có phản ứng: 	  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A   +    B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 C   +    D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9" name="Text 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00" y="2590841"/>
            <a:ext cx="629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Công thức về khối lượng: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0" name="AutoShape 6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689600" y="3335338"/>
            <a:ext cx="6502400" cy="2438400"/>
          </a:xfrm>
          <a:prstGeom prst="cloudCallout">
            <a:avLst>
              <a:gd name="adj1" fmla="val -76630"/>
              <a:gd name="adj2" fmla="val 5403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1751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299200" y="3716359"/>
            <a:ext cx="5791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Gọi m là kí hiệu khối lượng. Hãy viết công thức về khối lượng của phản ứng trên?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52" name="Picture 8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2679" r="20235" b="19919"/>
          <a:stretch>
            <a:fillRect/>
          </a:stretch>
        </p:blipFill>
        <p:spPr bwMode="auto">
          <a:xfrm>
            <a:off x="1727203" y="5410241"/>
            <a:ext cx="1953684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71" name="Group 27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2633137" y="2895600"/>
            <a:ext cx="8066623" cy="871538"/>
            <a:chOff x="624" y="1485"/>
            <a:chExt cx="3811" cy="549"/>
          </a:xfrm>
        </p:grpSpPr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624" y="1532"/>
              <a:ext cx="38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54" name="Text Box 10"/>
            <p:cNvSpPr txBox="1">
              <a:spLocks noChangeArrowheads="1"/>
            </p:cNvSpPr>
            <p:nvPr/>
          </p:nvSpPr>
          <p:spPr bwMode="auto">
            <a:xfrm>
              <a:off x="1256" y="1592"/>
              <a:ext cx="45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+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55" name="Rectangle 11"/>
            <p:cNvSpPr>
              <a:spLocks noChangeArrowheads="1"/>
            </p:cNvSpPr>
            <p:nvPr/>
          </p:nvSpPr>
          <p:spPr bwMode="auto">
            <a:xfrm>
              <a:off x="1658" y="1532"/>
              <a:ext cx="38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56" name="Rectangle 12"/>
            <p:cNvSpPr>
              <a:spLocks noChangeArrowheads="1"/>
            </p:cNvSpPr>
            <p:nvPr/>
          </p:nvSpPr>
          <p:spPr bwMode="auto">
            <a:xfrm>
              <a:off x="2979" y="1492"/>
              <a:ext cx="38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57" name="Rectangle 13"/>
            <p:cNvSpPr>
              <a:spLocks noChangeArrowheads="1"/>
            </p:cNvSpPr>
            <p:nvPr/>
          </p:nvSpPr>
          <p:spPr bwMode="auto">
            <a:xfrm>
              <a:off x="4043" y="1485"/>
              <a:ext cx="39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D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3611" y="1536"/>
              <a:ext cx="46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+</a:t>
              </a:r>
              <a:endParaRPr lang="en-US" sz="4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59" name="Text Box 15"/>
            <p:cNvSpPr txBox="1">
              <a:spLocks noChangeArrowheads="1"/>
            </p:cNvSpPr>
            <p:nvPr/>
          </p:nvSpPr>
          <p:spPr bwMode="auto">
            <a:xfrm>
              <a:off x="2405" y="1592"/>
              <a:ext cx="45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>
                  <a:solidFill>
                    <a:srgbClr val="000000"/>
                  </a:solidFill>
                  <a:latin typeface="Times New Roman" panose="02020603050405020304" pitchFamily="18" charset="0"/>
                </a:rPr>
                <a:t>=</a:t>
              </a:r>
              <a:endParaRPr lang="en-US" sz="4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761" name="Line 17" descr="OPL20U25GSXzBJYl68kk8uQGfFKzs7yb1M4KJWUiLk6ZEvGF+qCIPSnY57AbBFCvTW2023.17.86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4267200" y="4191000"/>
            <a:ext cx="914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1769" name="Group 2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5283200" y="3692530"/>
            <a:ext cx="6172200" cy="803275"/>
            <a:chOff x="672" y="2240"/>
            <a:chExt cx="2916" cy="506"/>
          </a:xfrm>
        </p:grpSpPr>
        <p:sp>
          <p:nvSpPr>
            <p:cNvPr id="31762" name="Rectangle 18"/>
            <p:cNvSpPr>
              <a:spLocks noChangeArrowheads="1"/>
            </p:cNvSpPr>
            <p:nvPr/>
          </p:nvSpPr>
          <p:spPr bwMode="auto">
            <a:xfrm>
              <a:off x="672" y="2244"/>
              <a:ext cx="38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63" name="Text Box 19"/>
            <p:cNvSpPr txBox="1">
              <a:spLocks noChangeArrowheads="1"/>
            </p:cNvSpPr>
            <p:nvPr/>
          </p:nvSpPr>
          <p:spPr bwMode="auto">
            <a:xfrm>
              <a:off x="1200" y="2304"/>
              <a:ext cx="45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>
                  <a:solidFill>
                    <a:srgbClr val="000000"/>
                  </a:solidFill>
                  <a:latin typeface="Times New Roman" panose="02020603050405020304" pitchFamily="18" charset="0"/>
                </a:rPr>
                <a:t>=</a:t>
              </a:r>
              <a:endParaRPr lang="en-US" sz="4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64" name="Rectangle 20"/>
            <p:cNvSpPr>
              <a:spLocks noChangeArrowheads="1"/>
            </p:cNvSpPr>
            <p:nvPr/>
          </p:nvSpPr>
          <p:spPr bwMode="auto">
            <a:xfrm>
              <a:off x="1488" y="2244"/>
              <a:ext cx="52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( </a:t>
              </a: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  <a:endParaRPr lang="en-US" sz="4000" b="1" i="1" baseline="-25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65" name="Rectangle 21"/>
            <p:cNvSpPr>
              <a:spLocks noChangeArrowheads="1"/>
            </p:cNvSpPr>
            <p:nvPr/>
          </p:nvSpPr>
          <p:spPr bwMode="auto">
            <a:xfrm>
              <a:off x="2256" y="2244"/>
              <a:ext cx="51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D </a:t>
              </a: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)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2048" y="2304"/>
              <a:ext cx="46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>
                  <a:solidFill>
                    <a:srgbClr val="000000"/>
                  </a:solidFill>
                  <a:latin typeface="Times New Roman" panose="02020603050405020304" pitchFamily="18" charset="0"/>
                </a:rPr>
                <a:t>+</a:t>
              </a:r>
              <a:endParaRPr lang="en-US" sz="4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2772" y="2304"/>
              <a:ext cx="8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-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68" name="Rectangle 24"/>
            <p:cNvSpPr>
              <a:spLocks noChangeArrowheads="1"/>
            </p:cNvSpPr>
            <p:nvPr/>
          </p:nvSpPr>
          <p:spPr bwMode="auto">
            <a:xfrm>
              <a:off x="3072" y="2240"/>
              <a:ext cx="38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773" name="Text Box 2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6400" y="90529"/>
            <a:ext cx="314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3624171" y="395288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304800" y="9286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304800" y="1309688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2. Định luật: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7" name="Text Box 33"/>
          <p:cNvSpPr txBox="1">
            <a:spLocks noChangeArrowheads="1"/>
          </p:cNvSpPr>
          <p:nvPr/>
        </p:nvSpPr>
        <p:spPr bwMode="auto">
          <a:xfrm>
            <a:off x="-101600" y="2057441"/>
            <a:ext cx="8128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800" b="1">
                <a:solidFill>
                  <a:srgbClr val="FF33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</a:t>
            </a:r>
            <a:endParaRPr lang="en-US" sz="3800" b="1">
              <a:solidFill>
                <a:srgbClr val="FF3300"/>
              </a:solidFill>
              <a:latin typeface=".VnTime" panose="020B7200000000000000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0" grpId="0" animBg="1"/>
      <p:bldP spid="31750" grpId="1" animBg="1"/>
      <p:bldP spid="31751" grpId="0"/>
      <p:bldP spid="31751" grpId="1"/>
      <p:bldP spid="317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7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1840954" y="2828839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 descr="OPL20U25GSXzBJYl68kk8uQGfFKzs7yb1M4KJWUiLk6ZEvGF+qCIPSnY57AbBFCvTW2023.17.8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1401" y="-670309"/>
            <a:ext cx="487363" cy="487363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466823" y="3810774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  <a:endParaRPr lang="en-US" sz="440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04826" y="1766888"/>
            <a:ext cx="199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3. Áp dụng: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7699" name="Rectangle 3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08000" y="2224088"/>
            <a:ext cx="1117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Giả sử có phản ứng:    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A   +    B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 C   +    D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7700" name="Text Box 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8000" y="2757488"/>
            <a:ext cx="7823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Công thức về khối lượng: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7704" name="Group 8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3344333" y="2938504"/>
            <a:ext cx="8066623" cy="871537"/>
            <a:chOff x="624" y="1485"/>
            <a:chExt cx="3811" cy="549"/>
          </a:xfrm>
        </p:grpSpPr>
        <p:sp>
          <p:nvSpPr>
            <p:cNvPr id="157705" name="Rectangle 9"/>
            <p:cNvSpPr>
              <a:spLocks noChangeArrowheads="1"/>
            </p:cNvSpPr>
            <p:nvPr/>
          </p:nvSpPr>
          <p:spPr bwMode="auto">
            <a:xfrm>
              <a:off x="624" y="1532"/>
              <a:ext cx="38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7706" name="Text Box 10"/>
            <p:cNvSpPr txBox="1">
              <a:spLocks noChangeArrowheads="1"/>
            </p:cNvSpPr>
            <p:nvPr/>
          </p:nvSpPr>
          <p:spPr bwMode="auto">
            <a:xfrm>
              <a:off x="1256" y="1592"/>
              <a:ext cx="45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+</a:t>
              </a:r>
              <a:endParaRPr lang="en-US" sz="4000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7707" name="Rectangle 11"/>
            <p:cNvSpPr>
              <a:spLocks noChangeArrowheads="1"/>
            </p:cNvSpPr>
            <p:nvPr/>
          </p:nvSpPr>
          <p:spPr bwMode="auto">
            <a:xfrm>
              <a:off x="1658" y="1532"/>
              <a:ext cx="38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7708" name="Rectangle 12"/>
            <p:cNvSpPr>
              <a:spLocks noChangeArrowheads="1"/>
            </p:cNvSpPr>
            <p:nvPr/>
          </p:nvSpPr>
          <p:spPr bwMode="auto">
            <a:xfrm>
              <a:off x="2979" y="1492"/>
              <a:ext cx="38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7709" name="Rectangle 13"/>
            <p:cNvSpPr>
              <a:spLocks noChangeArrowheads="1"/>
            </p:cNvSpPr>
            <p:nvPr/>
          </p:nvSpPr>
          <p:spPr bwMode="auto">
            <a:xfrm>
              <a:off x="4043" y="1485"/>
              <a:ext cx="39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en-US" sz="4000" b="1" i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D</a:t>
              </a:r>
              <a:endParaRPr lang="en-US" sz="4000" b="1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7710" name="Text Box 14"/>
            <p:cNvSpPr txBox="1">
              <a:spLocks noChangeArrowheads="1"/>
            </p:cNvSpPr>
            <p:nvPr/>
          </p:nvSpPr>
          <p:spPr bwMode="auto">
            <a:xfrm>
              <a:off x="3611" y="1536"/>
              <a:ext cx="46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+</a:t>
              </a:r>
              <a:endParaRPr lang="en-US" sz="4000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7711" name="Text Box 15"/>
            <p:cNvSpPr txBox="1">
              <a:spLocks noChangeArrowheads="1"/>
            </p:cNvSpPr>
            <p:nvPr/>
          </p:nvSpPr>
          <p:spPr bwMode="auto">
            <a:xfrm>
              <a:off x="2405" y="1592"/>
              <a:ext cx="45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=</a:t>
              </a:r>
              <a:endParaRPr lang="en-US" sz="4000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57721" name="Text Box 2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90529"/>
            <a:ext cx="345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333399"/>
                </a:solidFill>
                <a:latin typeface="Times New Roman" panose="02020603050405020304" pitchFamily="18" charset="0"/>
              </a:rPr>
              <a:t>TIẾT 21- BÀI 15:</a:t>
            </a:r>
            <a:endParaRPr lang="en-US" sz="2000" b="1" i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7722" name="Text Box 2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522571" y="381001"/>
            <a:ext cx="6681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ĐỊNH LUẬT BẢO TOÀN 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7723" name="Text Box 2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852488"/>
            <a:ext cx="345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1. Thí nghiệm: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7724" name="Text Box 2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4800" y="1309688"/>
            <a:ext cx="406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2. Định luật:</a:t>
            </a:r>
            <a:endParaRPr lang="en-US" sz="28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7726" name="Text Box 3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09627" y="3733800"/>
            <a:ext cx="10587567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Trong một PƯHH có n chất, kể cả chất phản ứng và sản phẩm, nếu biết khối lượng của (n-1) chất thì tính được khối lượng của chất còn lại. </a:t>
            </a:r>
            <a:endParaRPr lang="en-US" sz="28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7727" name="Text Box 31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-101600" y="3595688"/>
            <a:ext cx="8128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800" b="1">
                <a:solidFill>
                  <a:srgbClr val="FF33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</a:t>
            </a:r>
            <a:endParaRPr lang="en-US" sz="3800" b="1">
              <a:solidFill>
                <a:srgbClr val="FF3300"/>
              </a:solidFill>
              <a:latin typeface=".VnTime" panose="020B7200000000000000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95401" y="975620"/>
            <a:ext cx="96964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Nếu áp dụng định luật bảo toàn khối lượng vào phản ứng của thí nghiệm trên, em hãy viết biểu thức khối lượng của pưhh?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7" name="Text 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95400" y="2203242"/>
            <a:ext cx="8544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34" name="Rectangle 6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58855" y="2974215"/>
            <a:ext cx="10274300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	     *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Theo ĐLBTKL ta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pt-BR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BaCl2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 </a:t>
            </a:r>
            <a:r>
              <a:rPr lang="pt-BR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Na2SO4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m </a:t>
            </a:r>
            <a:r>
              <a:rPr lang="pt-BR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BaSO4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 </a:t>
            </a:r>
            <a:r>
              <a:rPr lang="pt-BR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NaCl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 i="1" dirty="0">
              <a:solidFill>
                <a:srgbClr val="003399"/>
              </a:solidFill>
              <a:latin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22535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95400" y="1926242"/>
            <a:ext cx="11074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*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Barium chloride + Sodium </a:t>
            </a:r>
            <a:r>
              <a:rPr lang="en-US" sz="24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sufate</a:t>
            </a:r>
            <a:r>
              <a:rPr lang="en-US" sz="24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   </a:t>
            </a:r>
            <a:r>
              <a:rPr lang="en-US" sz="2400" b="1" i="1" dirty="0">
                <a:solidFill>
                  <a:srgbClr val="003399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  Barium </a:t>
            </a:r>
            <a:r>
              <a:rPr lang="en-US" sz="2400" b="1" i="1" dirty="0" err="1">
                <a:solidFill>
                  <a:srgbClr val="003399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sufate</a:t>
            </a:r>
            <a:r>
              <a:rPr lang="en-US" sz="2400" b="1" i="1" dirty="0">
                <a:solidFill>
                  <a:srgbClr val="003399"/>
                </a:solidFill>
                <a:latin typeface="Times New Roman" panose="02020603050405020304" pitchFamily="18" charset="0"/>
                <a:sym typeface="Wingdings 3" panose="05040102010807070707" pitchFamily="18" charset="2"/>
              </a:rPr>
              <a:t> + Sodium chloride</a:t>
            </a:r>
            <a:endParaRPr lang="en-US" sz="2400" b="1" i="1" dirty="0">
              <a:solidFill>
                <a:srgbClr val="003399"/>
              </a:solidFill>
              <a:latin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22536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055160" y="4861989"/>
            <a:ext cx="101769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b="1" u="sng">
                <a:solidFill>
                  <a:srgbClr val="800000"/>
                </a:solidFill>
                <a:latin typeface="Times New Roman" panose="02020603050405020304" pitchFamily="18" charset="0"/>
              </a:rPr>
              <a:t>*Chú ý:</a:t>
            </a:r>
            <a:r>
              <a:rPr 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 Theo công thức của định luật bảo toàn khối lượng, nếu một phản ứng hóa học có tổng n chất tham gia và tạo thành; ta sẽ tính được khối lượng của 1 chất còn lại nếu biết khối lượng của (n-1) chất kia. </a:t>
            </a:r>
            <a:endParaRPr lang="en-US" sz="2400" b="1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AutoShape 9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24429" y="464458"/>
            <a:ext cx="10943167" cy="577283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4" grpId="0"/>
      <p:bldP spid="22535" grpId="0"/>
      <p:bldP spid="225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983567" y="561340"/>
            <a:ext cx="4610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Bài tập áp dụng: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5" name="Text 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768361" y="1255728"/>
            <a:ext cx="107526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BT 1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: Cho 6,5g Zinc tác dụng vừa đủ với dd có chứa 7,3g Hidrochloric acid( HCl). Sau phản ứng thấy có khí hydrogen (H</a:t>
            </a:r>
            <a:r>
              <a:rPr lang="pt-BR" sz="28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) thoát ra và thu được dd có chứa 13,6g Zincchloride ( ZnCl</a:t>
            </a:r>
            <a:r>
              <a:rPr lang="pt-BR" sz="28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). tính khối lượng của khí hidro thoát ra.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6" name="Text 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7056967" y="3573463"/>
            <a:ext cx="326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làm</a:t>
            </a:r>
            <a:endParaRPr lang="en-US" sz="24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967" name="Rectangle 7" descr="OPL20U25GSXzBJYl68kk8uQGfFKzs7yb1M4KJWUiLk6ZEvGF+qCIPSnY57AbBFCvTW2023.17.86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983567" y="3774125"/>
                <a:ext cx="7776633" cy="1056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	*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Theo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luật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bảo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toàn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: 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Zn</m:t>
                        </m:r>
                      </m:sub>
                    </m:sSub>
                  </m:oMath>
                </a14:m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  <a:sym typeface="Wingdings 3" panose="05040102010807070707" pitchFamily="18" charset="2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Cl</m:t>
                        </m:r>
                      </m:sub>
                    </m:sSub>
                  </m:oMath>
                </a14:m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  <a:sym typeface="Wingdings 3" panose="05040102010807070707" pitchFamily="18" charset="2"/>
                  </a:rPr>
                  <a:t>=</a:t>
                </a:r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ZnCl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1" i="1" baseline="-25000" dirty="0">
                  <a:solidFill>
                    <a:srgbClr val="003399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endParaRPr>
              </a:p>
            </p:txBody>
          </p:sp>
        </mc:Choice>
        <mc:Fallback>
          <p:sp>
            <p:nvSpPr>
              <p:cNvPr id="40967" name="Rectangle 7" descr="OPL20U25GSXzBJYl68kk8uQGfFKzs7yb1M4KJWUiLk6ZEvGF+qCIPSnY57AbBFCvTW2023.17.8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3567" y="3774125"/>
                <a:ext cx="7776633" cy="1056571"/>
              </a:xfrm>
              <a:prstGeom prst="rect">
                <a:avLst/>
              </a:prstGeom>
              <a:blipFill rotWithShape="1">
                <a:blip r:embed="rId1"/>
                <a:stretch>
                  <a:fillRect l="-3" t="-30" b="-238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969" name="Text Box 9" descr="OPL20U25GSXzBJYl68kk8uQGfFKzs7yb1M4KJWUiLk6ZEvGF+qCIPSnY57AbBFCvTW2023.17.86+K4lPs7H94VUqPe2XwIsfPRnrXQE//QTEXxb8/8N4CNc6FpgZahzpTjFhMzSA7T/nHJa11DE8Ng2TP3iAmRczFlmslSuUNOgUeb6yRvs0="/>
              <p:cNvSpPr txBox="1">
                <a:spLocks noChangeArrowheads="1"/>
              </p:cNvSpPr>
              <p:nvPr/>
            </p:nvSpPr>
            <p:spPr bwMode="auto">
              <a:xfrm>
                <a:off x="3839642" y="5071425"/>
                <a:ext cx="8352367" cy="488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   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sym typeface="Wingdings" panose="05000000000000000000"/>
                  </a:rPr>
                  <a:t>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BaSO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  <a:sym typeface="Wingdings 3" panose="05040102010807070707" pitchFamily="18" charset="2"/>
                  </a:rPr>
                  <a:t> +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NaCl</m:t>
                        </m:r>
                      </m:sub>
                    </m:sSub>
                  </m:oMath>
                </a14:m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  <a:sym typeface="Wingdings 3" panose="05040102010807070707" pitchFamily="18" charset="2"/>
                  </a:rPr>
                  <a:t>=</a:t>
                </a:r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b="1" i="1" dirty="0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Na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SO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969" name="Text Box 9" descr="OPL20U25GSXzBJYl68kk8uQGfFKzs7yb1M4KJWUiLk6ZEvGF+qCIPSnY57AbBFCvTW2023.17.8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9642" y="5071425"/>
                <a:ext cx="8352367" cy="488916"/>
              </a:xfrm>
              <a:prstGeom prst="rect">
                <a:avLst/>
              </a:prstGeom>
              <a:blipFill rotWithShape="1">
                <a:blip r:embed="rId2"/>
                <a:stretch>
                  <a:fillRect l="-5" t="-64" b="-48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72" name="Text Box 12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288289" y="5675957"/>
            <a:ext cx="8007773" cy="49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pt-BR" sz="2400">
                <a:latin typeface="Times New Roman" panose="02020603050405020304" pitchFamily="18" charset="0"/>
                <a:ea typeface="Times New Roman" panose="02020603050405020304" pitchFamily="18" charset="0"/>
              </a:rPr>
              <a:t>→ m </a:t>
            </a:r>
            <a:r>
              <a:rPr lang="pt-BR" sz="24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H2</a:t>
            </a:r>
            <a:r>
              <a:rPr lang="pt-BR" sz="2400">
                <a:latin typeface="Times New Roman" panose="02020603050405020304" pitchFamily="18" charset="0"/>
                <a:ea typeface="Times New Roman" panose="02020603050405020304" pitchFamily="18" charset="0"/>
              </a:rPr>
              <a:t>= 0,2g</a:t>
            </a: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6" name="AutoShape 13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31818" y="404813"/>
            <a:ext cx="11425767" cy="590391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974" name="Rectangle 14" descr="OPL20U25GSXzBJYl68kk8uQGfFKzs7yb1M4KJWUiLk6ZEvGF+qCIPSnY57AbBFCvTW2023.17.86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912302" y="3644927"/>
                <a:ext cx="2976033" cy="2449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u="sng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Tóm</a:t>
                </a:r>
                <a:r>
                  <a:rPr lang="en-US" sz="2400" b="1" u="sng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tắt</a:t>
                </a:r>
                <a:r>
                  <a:rPr lang="en-US" sz="2400" b="1" u="sng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:</a:t>
                </a:r>
                <a:endParaRPr lang="en-US" sz="2400" b="1" u="sng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Zn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= 6,5g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HCl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= 7,3g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ZnCl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=13,6g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400" baseline="-25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= ?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974" name="Rectangle 14" descr="OPL20U25GSXzBJYl68kk8uQGfFKzs7yb1M4KJWUiLk6ZEvGF+qCIPSnY57AbBFCvTW2023.17.8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302" y="3644927"/>
                <a:ext cx="2976033" cy="2449513"/>
              </a:xfrm>
              <a:prstGeom prst="rect">
                <a:avLst/>
              </a:prstGeom>
              <a:blipFill rotWithShape="1">
                <a:blip r:embed="rId3"/>
                <a:stretch>
                  <a:fillRect l="-15" t="-4901" r="8" b="-4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977" name="Group 17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624419" y="4005263"/>
            <a:ext cx="3456516" cy="1657350"/>
            <a:chOff x="295" y="2522"/>
            <a:chExt cx="1633" cy="1044"/>
          </a:xfrm>
        </p:grpSpPr>
        <p:sp>
          <p:nvSpPr>
            <p:cNvPr id="22539" name="Line 15"/>
            <p:cNvSpPr>
              <a:spLocks noChangeShapeType="1"/>
            </p:cNvSpPr>
            <p:nvPr/>
          </p:nvSpPr>
          <p:spPr bwMode="auto">
            <a:xfrm>
              <a:off x="295" y="3339"/>
              <a:ext cx="1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2540" name="Line 16"/>
            <p:cNvSpPr>
              <a:spLocks noChangeShapeType="1"/>
            </p:cNvSpPr>
            <p:nvPr/>
          </p:nvSpPr>
          <p:spPr bwMode="auto">
            <a:xfrm flipH="1">
              <a:off x="431" y="2522"/>
              <a:ext cx="0" cy="1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6916046" y="5070129"/>
            <a:ext cx="91986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7,3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88290" y="5071432"/>
            <a:ext cx="11429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  6,5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04863" y="5021722"/>
            <a:ext cx="12837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   13,6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  <p:bldP spid="40967" grpId="0"/>
      <p:bldP spid="40969" grpId="0"/>
      <p:bldP spid="40972" grpId="0"/>
      <p:bldP spid="40974" grpId="0"/>
      <p:bldP spid="2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01600" y="381003"/>
            <a:ext cx="11684000" cy="646331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VÒNG 2: VƯỢT CHƯỚNG NGẠI VẬT</a:t>
            </a:r>
            <a:endParaRPr lang="en-US" sz="3600" b="1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5" name="Text Box 1298" descr="OPL20U25GSXzBJYl68kk8uQGfFKzs7yb1M4KJWUiLk6ZEvGF+qCIPSnY57AbBFCvTW2023.17.86+K4lPs7H94VUqPe2XwIsfPRnrXQE//QTEXxb8/8N4CNc6FpgZahzpTjFhMzSA7T/nHJa11DE8Ng2TP3iAmRczFlmslSuUNOgUeb6yRvs0=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406400" y="2209802"/>
            <a:ext cx="11379200" cy="255454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Gồm 1 câu hỏi bài tập. Thời gian suy nghĩ  làm bài là 1 phút 30 giây. Sau đó đại diện của đội trả lời.</a:t>
            </a:r>
            <a:endParaRPr lang="en-US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n-US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trả lời đúng, nhanh nhất: 50 điểm</a:t>
            </a:r>
            <a:endParaRPr lang="en-US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n-US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trả lời đúng, chậm có số điểm giảm đi 10 điểm</a:t>
            </a:r>
            <a:endParaRPr lang="en-US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dvAuto="2000" autoUpdateAnimBg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814935" y="1052515"/>
            <a:ext cx="10850033" cy="9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>
                <a:latin typeface="Times New Roman" panose="02020603050405020304" pitchFamily="18" charset="0"/>
                <a:ea typeface="Times New Roman" panose="02020603050405020304" pitchFamily="18" charset="0"/>
              </a:rPr>
              <a:t>* BT 2</a:t>
            </a:r>
            <a:r>
              <a:rPr lang="pt-BR">
                <a:latin typeface="Times New Roman" panose="02020603050405020304" pitchFamily="18" charset="0"/>
                <a:ea typeface="Times New Roman" panose="02020603050405020304" pitchFamily="18" charset="0"/>
              </a:rPr>
              <a:t>: Đốt cháy hết 3,2g Copper, sau phản ứng thu được 4g Copper(II) oxide( CuO). Tính khối lượng của khí oxi tham gia phản ứng.</a:t>
            </a: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55" name="Text 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119969" y="404813"/>
            <a:ext cx="595206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BÀI TẬP HOẠT ĐỘNG NHÓM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39787" y="2781327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làm</a:t>
            </a:r>
            <a:endParaRPr lang="en-US" sz="18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3" name="Text 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775902" y="3141663"/>
            <a:ext cx="88328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phản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copper + khí oxigen 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copper(II) oxide.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5" name="Text 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775902" y="4149752"/>
            <a:ext cx="83523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b. Theo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luật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pt-BR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m </a:t>
            </a:r>
            <a:r>
              <a:rPr lang="pt-BR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O2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m </a:t>
            </a:r>
            <a:r>
              <a:rPr lang="pt-BR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	</a:t>
            </a:r>
            <a:endParaRPr lang="en-US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0" name="Text Box 14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464350" y="4963893"/>
            <a:ext cx="67204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000">
                <a:latin typeface="Times New Roman" panose="02020603050405020304" pitchFamily="18" charset="0"/>
                <a:ea typeface="Times New Roman" panose="02020603050405020304" pitchFamily="18" charset="0"/>
              </a:rPr>
              <a:t>Thay số: 3,2+ m </a:t>
            </a:r>
            <a:r>
              <a:rPr lang="pt-BR" sz="20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O2</a:t>
            </a:r>
            <a:r>
              <a:rPr lang="pt-BR" sz="2000">
                <a:latin typeface="Times New Roman" panose="02020603050405020304" pitchFamily="18" charset="0"/>
                <a:ea typeface="Times New Roman" panose="02020603050405020304" pitchFamily="18" charset="0"/>
              </a:rPr>
              <a:t>= 4  → m </a:t>
            </a:r>
            <a:r>
              <a:rPr lang="pt-BR" sz="20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O2 </a:t>
            </a:r>
            <a:r>
              <a:rPr lang="pt-BR" sz="2000">
                <a:latin typeface="Times New Roman" panose="02020603050405020304" pitchFamily="18" charset="0"/>
                <a:ea typeface="Times New Roman" panose="02020603050405020304" pitchFamily="18" charset="0"/>
              </a:rPr>
              <a:t> = 0,8g</a:t>
            </a:r>
            <a:endParaRPr lang="en-US" sz="2000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2" name="AutoShape 16" descr="OPL20U25GSXzBJYl68kk8uQGfFKzs7yb1M4KJWUiLk6ZEvGF+qCIPSnY57AbBFCvTW2023.17.8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27052" y="333402"/>
            <a:ext cx="11040533" cy="611981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33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aphicFrame>
        <p:nvGraphicFramePr>
          <p:cNvPr id="23563" name="Object 17" descr="OPL20U25GSXzBJYl68kk8uQGfFKzs7yb1M4KJWUiLk6ZEvGF+qCIPSnY57AbBFCvTW2023.17.86+K4lPs7H94VUqPe2XwIsfPRnrXQE//QTEXxb8/8N4CNc6FpgZahzpTjFhMzSA7T/nHJa11DE8Ng2TP3iAmRczFlmslSuUNOgUeb6yRvs0=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225800" y="25844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114300" imgH="215900" progId="Equation.3">
                  <p:embed/>
                </p:oleObj>
              </mc:Choice>
              <mc:Fallback>
                <p:oleObj name="Equation" r:id="rId1" imgW="114300" imgH="2159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2584450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8" name="Object 29" descr="OPL20U25GSXzBJYl68kk8uQGfFKzs7yb1M4KJWUiLk6ZEvGF+qCIPSnY57AbBFCvTW2023.17.86+K4lPs7H94VUqPe2XwIsfPRnrXQE//QTEXxb8/8N4CNc6FpgZahzpTjFhMzSA7T/nHJa11DE8Ng2TP3iAmRczFlmslSuUNOgUeb6yRvs0="/>
          <p:cNvGraphicFramePr>
            <a:graphicFrameLocks noChangeAspect="1"/>
          </p:cNvGraphicFramePr>
          <p:nvPr/>
        </p:nvGraphicFramePr>
        <p:xfrm>
          <a:off x="6019800" y="33210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3" imgW="114300" imgH="215900" progId="Equation.3">
                  <p:embed/>
                </p:oleObj>
              </mc:Choice>
              <mc:Fallback>
                <p:oleObj name="Equation" r:id="rId3" imgW="1143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321050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99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99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699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79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2" grpId="0"/>
      <p:bldP spid="9223" grpId="0"/>
      <p:bldP spid="92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556000" y="457227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</a:t>
            </a:r>
            <a:endParaRPr lang="en-US" sz="28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117600" y="1219227"/>
            <a:ext cx="995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theo 3 bước cơ bản sau: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3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 bwMode="auto">
          <a:xfrm>
            <a:off x="1117600" y="1981200"/>
            <a:ext cx="10363200" cy="954088"/>
            <a:chOff x="838200" y="1981200"/>
            <a:chExt cx="7772400" cy="954107"/>
          </a:xfrm>
        </p:grpSpPr>
        <p:sp>
          <p:nvSpPr>
            <p:cNvPr id="24583" name="TextBox 6"/>
            <p:cNvSpPr txBox="1">
              <a:spLocks noChangeArrowheads="1"/>
            </p:cNvSpPr>
            <p:nvPr/>
          </p:nvSpPr>
          <p:spPr bwMode="auto">
            <a:xfrm>
              <a:off x="838200" y="1981200"/>
              <a:ext cx="77724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u="sng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phương trình ( chữ ) của phản ứng hóa học:     A    +    B                  C    +    D</a:t>
              </a:r>
              <a:endPara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733800" y="2667014"/>
              <a:ext cx="762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117600" y="3035300"/>
            <a:ext cx="10566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sz="28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Áp dụng định luật bảo toàn khối lượng viết công thức về khối lượng của các chất trong phản ứng: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m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m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  m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m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117600" y="4505325"/>
            <a:ext cx="10363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 khối lượng của chất cần tìm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m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m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m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 m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</a:t>
            </a:r>
            <a:endParaRPr lang="en-US" sz="28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	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Kết luận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28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320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descr="OPL20U25GSXzBJYl68kk8uQGfFKzs7yb1M4KJWUiLk6ZEvGF+qCIPSnY57AbBFCvTW2023.17.86+K4lPs7H94VUqPe2XwIsfPRnrXQE//QTEXxb8/8N4CNc6FpgZahzpTjFhMzSA7T/nHJa11DE8Ng2TP3iAmRczFlmslSuUNOgUeb6yRvs0=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9939" name="Rectangle 3" descr="OPL20U25GSXzBJYl68kk8uQGfFKzs7yb1M4KJWUiLk6ZEvGF+qCIPSnY57AbBFCvTW2023.17.86+K4lPs7H94VUqPe2XwIsfPRnrXQE//QTEXxb8/8N4CNc6FpgZahzpTjFhMzSA7T/nHJa11DE8Ng2TP3iAmRczFlmslSuUNOgUeb6yRvs0=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9940" name="Picture 4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4" name="Text Box 8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006885" y="2696114"/>
            <a:ext cx="78232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6" name="Text Box 10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368800" y="1447800"/>
            <a:ext cx="284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>
                <a:solidFill>
                  <a:srgbClr val="993366"/>
                </a:solidFill>
                <a:latin typeface="Times New Roman" panose="02020603050405020304" pitchFamily="18" charset="0"/>
              </a:rPr>
              <a:t>DẶN DÒ:</a:t>
            </a:r>
            <a:endParaRPr lang="en-US" sz="3200" b="1" i="1">
              <a:solidFill>
                <a:srgbClr val="9933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descr="OPL20U25GSXzBJYl68kk8uQGfFKzs7yb1M4KJWUiLk6ZEvGF+qCIPSnY57AbBFCvTW2023.17.86+K4lPs7H94VUqPe2XwIsfPRnrXQE//QTEXxb8/8N4CNc6FpgZahzpTjFhMzSA7T/nHJa11DE8Ng2TP3iAmRczFlmslSuUNOgUeb6yRvs0=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3011" name="Object 3" descr="OPL20U25GSXzBJYl68kk8uQGfFKzs7yb1M4KJWUiLk6ZEvGF+qCIPSnY57AbBFCvTW2023.17.86+K4lPs7H94VUqPe2XwIsfPRnrXQE//QTEXxb8/8N4CNc6FpgZahzpTjFhMzSA7T/nHJa11DE8Ng2TP3iAmRczFlmslSuUNOgUeb6yRvs0=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Slide" r:id="rId1" imgW="5586730" imgH="4146550" progId="PowerPoint.Slide.8">
                  <p:embed/>
                </p:oleObj>
              </mc:Choice>
              <mc:Fallback>
                <p:oleObj name="Slide" r:id="rId1" imgW="5586730" imgH="4146550" progId="PowerPoint.Slid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26" name="Picture 18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6502400" cy="34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7" name="Text Box 19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133600" y="1524000"/>
            <a:ext cx="8229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</a:rPr>
              <a:t>CẢM ƠN CÁC THẦY CÔ GIÁO VÀ CÁC EM HỌC SINH</a:t>
            </a:r>
            <a:endParaRPr lang="en-US" sz="32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/>
          <a:srcRect l="11233"/>
          <a:stretch>
            <a:fillRect/>
          </a:stretch>
        </p:blipFill>
        <p:spPr>
          <a:xfrm>
            <a:off x="234981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8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>
            <a:fillRect/>
          </a:stretch>
        </p:blipFill>
        <p:spPr>
          <a:xfrm>
            <a:off x="5612447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202300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5577720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202429" y="3465606"/>
            <a:ext cx="518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20914512">
            <a:off x="6106508" y="4088790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Heart 14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0379755" y="4653909"/>
            <a:ext cx="957767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 descr="OPL20U25GSXzBJYl68kk8uQGfFKzs7yb1M4KJWUiLk6ZEvGF+qCIPSnY57AbBFCvTW2023.17.8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6257" y="-57341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055228" y="844849"/>
            <a:ext cx="10081549" cy="56638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1506639" y="844851"/>
            <a:ext cx="91787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mời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eart 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915037" y="2953579"/>
            <a:ext cx="478883" cy="478883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8522829" y="5453394"/>
            <a:ext cx="478883" cy="478883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4028399" y="151110"/>
            <a:ext cx="4135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 CHƠI</a:t>
            </a:r>
            <a:endParaRPr lang="en-US" sz="4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-84331" y="41032"/>
            <a:ext cx="9021987" cy="6085847"/>
            <a:chOff x="-52404" y="41007"/>
            <a:chExt cx="6980525" cy="320445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404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14828" y="377047"/>
              <a:ext cx="6499165" cy="2868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[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1]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50000"/>
                </a:lnSpc>
                <a:spcBef>
                  <a:spcPct val="0"/>
                </a:spcBef>
                <a:buAutoNum type="alphaUcPeriod"/>
                <a:defRPr/>
              </a:pP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tan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sấm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sét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ra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defRPr/>
              </a:pPr>
              <a:endParaRPr lang="en-US" sz="2400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FF"/>
                </a:solidFill>
                <a:latin typeface="Arial" panose="020B06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8703" y="2311347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2096098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24" y="4071386"/>
            <a:ext cx="750200" cy="520972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825"/>
            <a:ext cx="3189952" cy="2196449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89" y="1750289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8415722" y="-122917"/>
            <a:ext cx="3845159" cy="2744388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086570" y="898706"/>
              <a:ext cx="3750825" cy="129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5" y="4359281"/>
            <a:ext cx="10342947" cy="2818832"/>
          </a:xfrm>
          <a:prstGeom prst="rect">
            <a:avLst/>
          </a:prstGeom>
        </p:spPr>
      </p:pic>
      <p:sp>
        <p:nvSpPr>
          <p:cNvPr id="46" name="Rectangle: Rounded Corners 4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7" y="4397857"/>
            <a:ext cx="10342947" cy="2818832"/>
          </a:xfrm>
          <a:prstGeom prst="rect">
            <a:avLst/>
          </a:prstGeom>
        </p:spPr>
      </p:pic>
      <p:grpSp>
        <p:nvGrpSpPr>
          <p:cNvPr id="36" name="Group 3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0" y="41010"/>
            <a:ext cx="8229600" cy="6951448"/>
            <a:chOff x="0" y="41007"/>
            <a:chExt cx="6980525" cy="340937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2048" y="310607"/>
              <a:ext cx="6508477" cy="313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[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2]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tượng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tượng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lý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huỳnh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Xay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Thanh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gỉ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tan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vôi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vôi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sz="2800" b="1" dirty="0">
                <a:solidFill>
                  <a:srgbClr val="0070C0"/>
                </a:solidFill>
              </a:endParaRPr>
            </a:p>
            <a:p>
              <a:pPr>
                <a:spcBef>
                  <a:spcPct val="0"/>
                </a:spcBef>
                <a:defRPr/>
              </a:pPr>
              <a:endParaRPr lang="en-US" sz="2400" b="1" dirty="0">
                <a:solidFill>
                  <a:srgbClr val="0070C0"/>
                </a:solidFill>
              </a:endParaRPr>
            </a:p>
            <a:p>
              <a:pPr>
                <a:spcBef>
                  <a:spcPct val="0"/>
                </a:spcBef>
                <a:defRPr/>
              </a:pPr>
              <a:endParaRPr lang="en-US" sz="2400" b="1" dirty="0">
                <a:solidFill>
                  <a:srgbClr val="0070C0"/>
                </a:solidFill>
              </a:endParaRPr>
            </a:p>
            <a:p>
              <a:pPr>
                <a:defRPr/>
              </a:pPr>
              <a:endParaRPr lang="en-US" sz="2400" b="1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64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03" y="2328464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193" y="4088832"/>
            <a:ext cx="750200" cy="520972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825"/>
            <a:ext cx="3189952" cy="2196449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9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7917118" y="51760"/>
            <a:ext cx="4199863" cy="2692628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7200" b="1" noProof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: Rounded Corners 1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5" y="4397857"/>
            <a:ext cx="10342947" cy="2818832"/>
          </a:xfrm>
          <a:prstGeom prst="rect">
            <a:avLst/>
          </a:prstGeom>
        </p:spPr>
      </p:pic>
      <p:grpSp>
        <p:nvGrpSpPr>
          <p:cNvPr id="36" name="Group 3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0" y="41005"/>
            <a:ext cx="8246533" cy="5334726"/>
            <a:chOff x="0" y="41007"/>
            <a:chExt cx="6980525" cy="260829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2048" y="377047"/>
              <a:ext cx="6184656" cy="227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[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3]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Dấu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ta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khẳng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định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phản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ứng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hóa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xảy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ra?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Bef>
                  <a:spcPct val="0"/>
                </a:spcBef>
                <a:buAutoNum type="alphaUcPeriod"/>
                <a:defRPr/>
              </a:pP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tủa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tan)</a:t>
              </a:r>
              <a:endParaRPr lang="en-US" sz="2800" dirty="0">
                <a:solidFill>
                  <a:srgbClr val="EA16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(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sủi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bọt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A16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lang="en-US" sz="2800" dirty="0">
                <a:solidFill>
                  <a:srgbClr val="EA16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800" dirty="0">
                <a:solidFill>
                  <a:srgbClr val="EA16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solidFill>
                  <a:srgbClr val="D60093"/>
                </a:solidFill>
              </a:endParaRPr>
            </a:p>
            <a:p>
              <a:pPr marL="457200" indent="-457200">
                <a:spcBef>
                  <a:spcPct val="0"/>
                </a:spcBef>
                <a:buAutoNum type="alphaUcPeriod"/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64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03" y="2328464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193" y="4060703"/>
            <a:ext cx="750200" cy="520972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825"/>
            <a:ext cx="3189952" cy="2196449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9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7917118" y="51760"/>
            <a:ext cx="4199863" cy="2692628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: Rounded Corners 1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3" y="4397857"/>
            <a:ext cx="10342947" cy="2818832"/>
          </a:xfrm>
          <a:prstGeom prst="rect">
            <a:avLst/>
          </a:prstGeom>
        </p:spPr>
      </p:pic>
      <p:grpSp>
        <p:nvGrpSpPr>
          <p:cNvPr id="36" name="Group 3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-440260" y="41051"/>
            <a:ext cx="8712055" cy="5939477"/>
            <a:chOff x="0" y="41007"/>
            <a:chExt cx="6980525" cy="249450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44655" y="325128"/>
              <a:ext cx="6379957" cy="2210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0"/>
                </a:spcBef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[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4] 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cacbon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oxi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đập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que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châm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50000"/>
                </a:lnSpc>
                <a:spcBef>
                  <a:spcPct val="0"/>
                </a:spcBef>
                <a:buAutoNum type="alphaUcPeriod"/>
                <a:defRPr/>
              </a:pP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Đập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oxi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oxi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oxi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khơi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mào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 .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  <a:defRPr/>
              </a:pPr>
              <a:endParaRPr lang="en-US" sz="2400" b="1" dirty="0">
                <a:solidFill>
                  <a:srgbClr val="FFFF00"/>
                </a:solidFill>
              </a:endParaRPr>
            </a:p>
            <a:p>
              <a:pPr algn="just">
                <a:spcBef>
                  <a:spcPct val="0"/>
                </a:spcBef>
                <a:defRPr/>
              </a:pP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64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95" y="2328463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041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47" y="4088832"/>
            <a:ext cx="750200" cy="520972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825"/>
            <a:ext cx="3189952" cy="2196449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9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2023.17.86+K4lPs7H94VUqPe2XwIsfPRnrXQE//QTEXxb8/8N4CNc6FpgZahzpTjFhMzSA7T/nHJa11DE8Ng2TP3iAmRczFlmslSuUNOgUeb6yRvs0="/>
          <p:cNvGrpSpPr/>
          <p:nvPr/>
        </p:nvGrpSpPr>
        <p:grpSpPr>
          <a:xfrm>
            <a:off x="7917118" y="51760"/>
            <a:ext cx="4199863" cy="2692628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9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9736</Words>
  <Application>WPS Presentation</Application>
  <PresentationFormat>Widescreen</PresentationFormat>
  <Paragraphs>622</Paragraphs>
  <Slides>38</Slides>
  <Notes>1</Notes>
  <HiddenSlides>0</HiddenSlides>
  <MMClips>5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8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67" baseType="lpstr">
      <vt:lpstr>Arial</vt:lpstr>
      <vt:lpstr>SimSun</vt:lpstr>
      <vt:lpstr>Wingdings</vt:lpstr>
      <vt:lpstr>Times New Roman</vt:lpstr>
      <vt:lpstr>Arial</vt:lpstr>
      <vt:lpstr>Tahoma</vt:lpstr>
      <vt:lpstr>Calibri Light</vt:lpstr>
      <vt:lpstr>Calibri</vt:lpstr>
      <vt:lpstr>Microsoft YaHei</vt:lpstr>
      <vt:lpstr>Arial Unicode MS</vt:lpstr>
      <vt:lpstr>Calibri</vt:lpstr>
      <vt:lpstr>Wingdings 3</vt:lpstr>
      <vt:lpstr>Symbol</vt:lpstr>
      <vt:lpstr>.VnTime</vt:lpstr>
      <vt:lpstr>.VnArial</vt:lpstr>
      <vt:lpstr>Cambria Math</vt:lpstr>
      <vt:lpstr>Cambria Math</vt:lpstr>
      <vt:lpstr>Wingdings</vt:lpstr>
      <vt:lpstr>Office Theme</vt:lpstr>
      <vt:lpstr>Default Design</vt:lpstr>
      <vt:lpstr>1_Default Design</vt:lpstr>
      <vt:lpstr>3_Default Design</vt:lpstr>
      <vt:lpstr>2_Default Design</vt:lpstr>
      <vt:lpstr>4_Default Design</vt:lpstr>
      <vt:lpstr>5_Default Design</vt:lpstr>
      <vt:lpstr>6_Default Design</vt:lpstr>
      <vt:lpstr>Equation.3</vt:lpstr>
      <vt:lpstr>Equation.3</vt:lpstr>
      <vt:lpstr>PowerPoint.Slide.8</vt:lpstr>
      <vt:lpstr>PowerPoint 演示文稿</vt:lpstr>
      <vt:lpstr> Gồm 5 câu hỏi trắc nghiệm - Thời gian suy nghĩ: 10 giây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HP</cp:lastModifiedBy>
  <cp:revision>134</cp:revision>
  <dcterms:created xsi:type="dcterms:W3CDTF">2019-04-05T07:52:00Z</dcterms:created>
  <dcterms:modified xsi:type="dcterms:W3CDTF">2024-01-25T14:47:55Z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EE9587C4FADC40A188F00C0FF8773623_12</vt:lpwstr>
  </property>
  <property fmtid="{D5CDD505-2E9C-101B-9397-08002B2CF9AE}" pid="3" name="KSOProductBuildVer">
    <vt:lpwstr>1033-12.2.0.13431</vt:lpwstr>
  </property>
</Properties>
</file>