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  <p:sldMasterId id="2147483670" r:id="rId3"/>
  </p:sldMasterIdLst>
  <p:notesMasterIdLst>
    <p:notesMasterId r:id="rId36"/>
  </p:notesMasterIdLst>
  <p:sldIdLst>
    <p:sldId id="256" r:id="rId4"/>
    <p:sldId id="297" r:id="rId5"/>
    <p:sldId id="259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8" r:id="rId16"/>
    <p:sldId id="310" r:id="rId17"/>
    <p:sldId id="307" r:id="rId18"/>
    <p:sldId id="309" r:id="rId19"/>
    <p:sldId id="257" r:id="rId20"/>
    <p:sldId id="311" r:id="rId21"/>
    <p:sldId id="258" r:id="rId22"/>
    <p:sldId id="313" r:id="rId23"/>
    <p:sldId id="312" r:id="rId24"/>
    <p:sldId id="314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272" r:id="rId34"/>
    <p:sldId id="325" r:id="rId35"/>
  </p:sldIdLst>
  <p:sldSz cx="9144000" cy="5143500" type="screen16x9"/>
  <p:notesSz cx="6858000" cy="9144000"/>
  <p:embeddedFontLst>
    <p:embeddedFont>
      <p:font typeface="Arvo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  <p:embeddedFont>
      <p:font typeface="Roboto Condensed" panose="02000000000000000000" pitchFamily="2" charset="0"/>
      <p:regular r:id="rId46"/>
      <p:bold r:id="rId47"/>
      <p:italic r:id="rId48"/>
      <p:boldItalic r:id="rId49"/>
    </p:embeddedFont>
    <p:embeddedFont>
      <p:font typeface="Roboto Condensed Light" panose="02000000000000000000" pitchFamily="2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0F3"/>
    <a:srgbClr val="0051F2"/>
    <a:srgbClr val="FDE1BB"/>
    <a:srgbClr val="CC66FF"/>
    <a:srgbClr val="CC0099"/>
    <a:srgbClr val="C6E6A2"/>
    <a:srgbClr val="9CD45E"/>
    <a:srgbClr val="66FF99"/>
    <a:srgbClr val="5AF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7.xml"/><Relationship Id="rId41" Type="http://schemas.openxmlformats.org/officeDocument/2006/relationships/font" Target="fonts/font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3061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355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54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9/14/2023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20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9/14/2023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363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9/14/2023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19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9/14/2023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751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9/14/2023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968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9/14/2023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922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9/14/2023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731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9/14/2023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980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9/14/2023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014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9/14/2023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88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9/14/2023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813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9/14/2023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213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9/14/2023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071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9/14/2023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467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9/14/2023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629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9/14/2023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528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9/14/2023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768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9/14/2023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95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9/14/2023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33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9/14/2023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67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9/14/2023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63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9/14/2023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21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0C0A7CE-68B0-4D7E-9884-D7BE6EE8BC2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9/14/2023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56EB1A48-EBEA-472A-9755-08B7148B9B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12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47240295-948F-4055-A4C7-CC0D73F18B8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9/14/2023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55010FAA-C290-4656-AE63-C8E8AA4284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imes New Roman" panose="020206030504050203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32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microsoft.com/office/2007/relationships/hdphoto" Target="../media/hdphoto4.wdp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25.png"/><Relationship Id="rId7" Type="http://schemas.microsoft.com/office/2007/relationships/hdphoto" Target="../media/hdphoto2.wdp"/><Relationship Id="rId12" Type="http://schemas.openxmlformats.org/officeDocument/2006/relationships/image" Target="../media/image22.png"/><Relationship Id="rId17" Type="http://schemas.openxmlformats.org/officeDocument/2006/relationships/slide" Target="slide29.xml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20" Type="http://schemas.openxmlformats.org/officeDocument/2006/relationships/slide" Target="slide12.xml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11" Type="http://schemas.openxmlformats.org/officeDocument/2006/relationships/slide" Target="slide27.xml"/><Relationship Id="rId5" Type="http://schemas.openxmlformats.org/officeDocument/2006/relationships/slide" Target="slide25.xml"/><Relationship Id="rId15" Type="http://schemas.openxmlformats.org/officeDocument/2006/relationships/image" Target="../media/image23.png"/><Relationship Id="rId10" Type="http://schemas.microsoft.com/office/2007/relationships/hdphoto" Target="../media/hdphoto3.wdp"/><Relationship Id="rId19" Type="http://schemas.microsoft.com/office/2007/relationships/hdphoto" Target="../media/hdphoto6.wdp"/><Relationship Id="rId4" Type="http://schemas.openxmlformats.org/officeDocument/2006/relationships/image" Target="../media/image19.jpg"/><Relationship Id="rId9" Type="http://schemas.openxmlformats.org/officeDocument/2006/relationships/image" Target="../media/image21.png"/><Relationship Id="rId14" Type="http://schemas.openxmlformats.org/officeDocument/2006/relationships/slide" Target="slide26.xml"/><Relationship Id="rId2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3.mp3"/><Relationship Id="rId7" Type="http://schemas.openxmlformats.org/officeDocument/2006/relationships/image" Target="../media/image27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24.xml"/><Relationship Id="rId5" Type="http://schemas.openxmlformats.org/officeDocument/2006/relationships/image" Target="../media/image26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3.mp3"/><Relationship Id="rId7" Type="http://schemas.openxmlformats.org/officeDocument/2006/relationships/image" Target="../media/image27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24.xml"/><Relationship Id="rId5" Type="http://schemas.openxmlformats.org/officeDocument/2006/relationships/image" Target="../media/image26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3.mp3"/><Relationship Id="rId7" Type="http://schemas.openxmlformats.org/officeDocument/2006/relationships/image" Target="../media/image27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24.xml"/><Relationship Id="rId5" Type="http://schemas.openxmlformats.org/officeDocument/2006/relationships/image" Target="../media/image26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3.mp3"/><Relationship Id="rId7" Type="http://schemas.openxmlformats.org/officeDocument/2006/relationships/image" Target="../media/image27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24.xml"/><Relationship Id="rId5" Type="http://schemas.openxmlformats.org/officeDocument/2006/relationships/image" Target="../media/image26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3.mp3"/><Relationship Id="rId7" Type="http://schemas.openxmlformats.org/officeDocument/2006/relationships/image" Target="../media/image27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0.xml"/><Relationship Id="rId5" Type="http://schemas.openxmlformats.org/officeDocument/2006/relationships/image" Target="../media/image26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slide" Target="slide13.xml"/><Relationship Id="rId4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41668" y="1075696"/>
            <a:ext cx="7585657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</a:rPr>
              <a:t>BÀI 3: PHÉP CỘNG, PHÉP TRỪ CÁC SỐ TỰ NHIÊN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583894" y="345412"/>
            <a:ext cx="8174516" cy="4291088"/>
          </a:xfrm>
          <a:prstGeom prst="horizontalScroll">
            <a:avLst>
              <a:gd name="adj" fmla="val 1076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u="sng" dirty="0" err="1">
                <a:solidFill>
                  <a:schemeClr val="tx1"/>
                </a:solidFill>
              </a:rPr>
              <a:t>Luyện</a:t>
            </a:r>
            <a:r>
              <a:rPr lang="en-US" sz="2800" b="1" i="1" u="sng" dirty="0">
                <a:solidFill>
                  <a:schemeClr val="tx1"/>
                </a:solidFill>
              </a:rPr>
              <a:t> </a:t>
            </a:r>
            <a:r>
              <a:rPr lang="en-US" sz="2800" b="1" i="1" u="sng" dirty="0" err="1">
                <a:solidFill>
                  <a:schemeClr val="tx1"/>
                </a:solidFill>
              </a:rPr>
              <a:t>tập</a:t>
            </a:r>
            <a:r>
              <a:rPr lang="en-US" sz="2800" b="1" i="1" u="sng" dirty="0">
                <a:solidFill>
                  <a:schemeClr val="tx1"/>
                </a:solidFill>
              </a:rPr>
              <a:t> 1: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Mẹ</a:t>
            </a:r>
            <a:r>
              <a:rPr lang="en-US" sz="2800" dirty="0">
                <a:solidFill>
                  <a:schemeClr val="tx1"/>
                </a:solidFill>
              </a:rPr>
              <a:t> An </a:t>
            </a:r>
            <a:r>
              <a:rPr lang="en-US" sz="2800" dirty="0" err="1">
                <a:solidFill>
                  <a:schemeClr val="tx1"/>
                </a:solidFill>
              </a:rPr>
              <a:t>mua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cho</a:t>
            </a:r>
            <a:r>
              <a:rPr lang="en-US" sz="2800" dirty="0">
                <a:solidFill>
                  <a:schemeClr val="tx1"/>
                </a:solidFill>
              </a:rPr>
              <a:t> An </a:t>
            </a:r>
            <a:r>
              <a:rPr lang="en-US" sz="2800" dirty="0" err="1">
                <a:solidFill>
                  <a:schemeClr val="tx1"/>
                </a:solidFill>
              </a:rPr>
              <a:t>một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học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sinh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gồm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dirty="0" err="1">
                <a:solidFill>
                  <a:schemeClr val="tx1"/>
                </a:solidFill>
              </a:rPr>
              <a:t>áo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sơ</a:t>
            </a:r>
            <a:r>
              <a:rPr lang="en-US" sz="2800" dirty="0">
                <a:solidFill>
                  <a:schemeClr val="tx1"/>
                </a:solidFill>
              </a:rPr>
              <a:t> mi </a:t>
            </a:r>
            <a:r>
              <a:rPr lang="en-US" sz="2800" err="1">
                <a:solidFill>
                  <a:schemeClr val="tx1"/>
                </a:solidFill>
              </a:rPr>
              <a:t>giá</a:t>
            </a:r>
            <a:r>
              <a:rPr lang="en-US" sz="2800">
                <a:solidFill>
                  <a:schemeClr val="tx1"/>
                </a:solidFill>
              </a:rPr>
              <a:t> 125000 </a:t>
            </a:r>
            <a:r>
              <a:rPr lang="en-US" sz="2800" dirty="0" err="1">
                <a:solidFill>
                  <a:schemeClr val="tx1"/>
                </a:solidFill>
              </a:rPr>
              <a:t>đồng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áo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khoác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err="1">
                <a:solidFill>
                  <a:schemeClr val="tx1"/>
                </a:solidFill>
              </a:rPr>
              <a:t>giá</a:t>
            </a:r>
            <a:r>
              <a:rPr lang="en-US" sz="2800">
                <a:solidFill>
                  <a:schemeClr val="tx1"/>
                </a:solidFill>
              </a:rPr>
              <a:t> 140000 </a:t>
            </a:r>
            <a:r>
              <a:rPr lang="en-US" sz="2800" dirty="0" err="1">
                <a:solidFill>
                  <a:schemeClr val="tx1"/>
                </a:solidFill>
              </a:rPr>
              <a:t>đồng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quần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âu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err="1">
                <a:solidFill>
                  <a:schemeClr val="tx1"/>
                </a:solidFill>
              </a:rPr>
              <a:t>giá</a:t>
            </a:r>
            <a:r>
              <a:rPr lang="en-US" sz="2800">
                <a:solidFill>
                  <a:schemeClr val="tx1"/>
                </a:solidFill>
              </a:rPr>
              <a:t> 160000 </a:t>
            </a:r>
            <a:r>
              <a:rPr lang="en-US" sz="2800" dirty="0" err="1">
                <a:solidFill>
                  <a:schemeClr val="tx1"/>
                </a:solidFill>
              </a:rPr>
              <a:t>đồng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Tính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tiền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mẹ</a:t>
            </a:r>
            <a:r>
              <a:rPr lang="en-US" sz="2800" dirty="0">
                <a:solidFill>
                  <a:schemeClr val="tx1"/>
                </a:solidFill>
              </a:rPr>
              <a:t> An </a:t>
            </a:r>
            <a:r>
              <a:rPr lang="en-US" sz="2800" dirty="0" err="1">
                <a:solidFill>
                  <a:schemeClr val="tx1"/>
                </a:solidFill>
              </a:rPr>
              <a:t>đã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mua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cho</a:t>
            </a:r>
            <a:r>
              <a:rPr lang="en-US" sz="2800" dirty="0">
                <a:solidFill>
                  <a:schemeClr val="tx1"/>
                </a:solidFill>
              </a:rPr>
              <a:t> An.</a:t>
            </a:r>
            <a:r>
              <a:rPr lang="en-US" dirty="0"/>
              <a:t>: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7527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052290" y="723910"/>
            <a:ext cx="2807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err="1"/>
              <a:t>Giải</a:t>
            </a:r>
            <a:r>
              <a:rPr lang="en-US" sz="2800" b="1" i="1" u="sng" dirty="0"/>
              <a:t>:</a:t>
            </a:r>
            <a:endParaRPr lang="vi-VN" sz="2800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05148" y="1645029"/>
            <a:ext cx="7856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/>
              <a:t>Số tiền mẹ An đã mua đồng phục cho An là:</a:t>
            </a: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vi-VN" sz="2400" dirty="0"/>
              <a:t>125000 + 140000 </a:t>
            </a:r>
            <a:r>
              <a:rPr lang="vi-VN" sz="2400"/>
              <a:t>+ 16000</a:t>
            </a:r>
            <a:r>
              <a:rPr lang="en-GB" sz="2400"/>
              <a:t>0</a:t>
            </a:r>
            <a:r>
              <a:rPr lang="en-US" sz="2400"/>
              <a:t>  </a:t>
            </a:r>
            <a:r>
              <a:rPr lang="vi-VN" sz="2400" dirty="0"/>
              <a:t>= 425000 (đồng)</a:t>
            </a:r>
            <a:endParaRPr lang="en-US" sz="2400" dirty="0"/>
          </a:p>
          <a:p>
            <a:pPr algn="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425 000 </a:t>
            </a:r>
            <a:r>
              <a:rPr lang="en-US" sz="2400" dirty="0" err="1"/>
              <a:t>đồng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094588"/>
            <a:ext cx="2048912" cy="2048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 t="3585" b="4865"/>
          <a:stretch/>
        </p:blipFill>
        <p:spPr>
          <a:xfrm>
            <a:off x="7485400" y="-29225"/>
            <a:ext cx="1752600" cy="16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597925" y="3226352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+mn-lt"/>
              </a:rPr>
              <a:t>PHÉP TRỪ</a:t>
            </a:r>
            <a:endParaRPr sz="4800" dirty="0">
              <a:latin typeface="+mn-lt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II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63019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smtClean="0">
                <a:latin typeface="+mn-lt"/>
              </a:rPr>
              <a:t>13</a:t>
            </a:fld>
            <a:endParaRPr lang="en" sz="14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5317" y="629344"/>
            <a:ext cx="7849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+mn-lt"/>
                <a:ea typeface="Calibri" panose="020F0502020204030204" pitchFamily="34" charset="0"/>
              </a:rPr>
              <a:t>P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hép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 số tự nhiên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tự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nhiên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nhỏ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hơn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hoặc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ea typeface="Calibri" panose="020F0502020204030204" pitchFamily="34" charset="0"/>
              </a:rPr>
              <a:t>nó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: 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141" y="2382598"/>
            <a:ext cx="4417535" cy="523220"/>
          </a:xfrm>
          <a:prstGeom prst="rect">
            <a:avLst/>
          </a:prstGeom>
          <a:solidFill>
            <a:srgbClr val="9CD45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 	- 	b 	= 	c</a:t>
            </a:r>
            <a:endParaRPr lang="vi-VN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815921" y="2978213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402680" y="3014530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641499" y="3052299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6220" y="3804087"/>
            <a:ext cx="166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bị</a:t>
            </a:r>
            <a:r>
              <a:rPr lang="en-US" sz="2800" b="1" dirty="0"/>
              <a:t> </a:t>
            </a:r>
            <a:r>
              <a:rPr lang="en-US" sz="2800" b="1" dirty="0" err="1"/>
              <a:t>trừ</a:t>
            </a:r>
            <a:endParaRPr lang="vi-VN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126345" y="3804087"/>
            <a:ext cx="1613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trừ</a:t>
            </a:r>
            <a:endParaRPr lang="vi-VN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739426" y="3804087"/>
            <a:ext cx="146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Hiệu</a:t>
            </a:r>
            <a:endParaRPr lang="vi-VN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00800" y="2371312"/>
                <a:ext cx="21636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/>
                  <a:t>ĐK: a </a:t>
                </a:r>
                <a14:m>
                  <m:oMath xmlns:m="http://schemas.openxmlformats.org/officeDocument/2006/math">
                    <m:r>
                      <a:rPr lang="vi-VN" sz="2800" b="1" i="1">
                        <a:latin typeface="Cambria Math"/>
                      </a:rPr>
                      <m:t>≥</m:t>
                    </m:r>
                  </m:oMath>
                </a14:m>
                <a:r>
                  <a:rPr lang="vi-VN" sz="2800" b="1" dirty="0"/>
                  <a:t> b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371312"/>
                <a:ext cx="2163651" cy="523220"/>
              </a:xfrm>
              <a:prstGeom prst="rect">
                <a:avLst/>
              </a:prstGeom>
              <a:blipFill>
                <a:blip r:embed="rId2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48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21" grpId="0"/>
      <p:bldP spid="22" grpId="0"/>
      <p:bldP spid="2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424921" y="1890228"/>
            <a:ext cx="4417535" cy="523220"/>
          </a:xfrm>
          <a:prstGeom prst="rect">
            <a:avLst/>
          </a:prstGeom>
          <a:solidFill>
            <a:srgbClr val="9CD45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 	- 	b 	= 	c</a:t>
            </a:r>
            <a:endParaRPr lang="vi-VN" sz="28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69701" y="2485843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256460" y="2522160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495279" y="2559929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192235"/>
            <a:ext cx="166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bị</a:t>
            </a:r>
            <a:r>
              <a:rPr lang="en-US" sz="2800" b="1" dirty="0"/>
              <a:t> </a:t>
            </a:r>
            <a:r>
              <a:rPr lang="en-US" sz="2800" b="1" dirty="0" err="1"/>
              <a:t>trừ</a:t>
            </a:r>
            <a:endParaRPr lang="vi-VN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27147" y="3238476"/>
            <a:ext cx="1613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trừ</a:t>
            </a:r>
            <a:endParaRPr lang="vi-VN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99560" y="3192235"/>
            <a:ext cx="146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Hiệu</a:t>
            </a:r>
            <a:endParaRPr lang="vi-VN" sz="2800" b="1" dirty="0"/>
          </a:p>
        </p:txBody>
      </p:sp>
      <p:sp>
        <p:nvSpPr>
          <p:cNvPr id="11" name="Oval 10"/>
          <p:cNvSpPr/>
          <p:nvPr/>
        </p:nvSpPr>
        <p:spPr>
          <a:xfrm>
            <a:off x="3742092" y="0"/>
            <a:ext cx="5363308" cy="126609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Muốn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tìm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số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bị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trừ</a:t>
            </a:r>
            <a:r>
              <a:rPr lang="en-US" sz="2800" b="1" dirty="0">
                <a:solidFill>
                  <a:schemeClr val="tx1"/>
                </a:solidFill>
              </a:rPr>
              <a:t>, ta </a:t>
            </a:r>
            <a:r>
              <a:rPr lang="en-US" sz="2800" b="1" dirty="0" err="1">
                <a:solidFill>
                  <a:schemeClr val="tx1"/>
                </a:solidFill>
              </a:rPr>
              <a:t>làm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nào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42092" y="3759926"/>
            <a:ext cx="5363308" cy="126609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Muốn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tìm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số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trừ</a:t>
            </a:r>
            <a:r>
              <a:rPr lang="en-US" sz="2800" b="1" dirty="0">
                <a:solidFill>
                  <a:schemeClr val="tx1"/>
                </a:solidFill>
              </a:rPr>
              <a:t>, ta </a:t>
            </a:r>
            <a:r>
              <a:rPr lang="en-US" sz="2800" b="1" dirty="0" err="1">
                <a:solidFill>
                  <a:schemeClr val="tx1"/>
                </a:solidFill>
              </a:rPr>
              <a:t>làm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như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nào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  <a:endParaRPr lang="vi-VN" sz="2800" b="1" dirty="0">
              <a:solidFill>
                <a:schemeClr val="tx1"/>
              </a:solidFill>
            </a:endParaRPr>
          </a:p>
        </p:txBody>
      </p:sp>
      <p:cxnSp>
        <p:nvCxnSpPr>
          <p:cNvPr id="18" name="Curved Connector 17"/>
          <p:cNvCxnSpPr/>
          <p:nvPr/>
        </p:nvCxnSpPr>
        <p:spPr>
          <a:xfrm flipV="1">
            <a:off x="669701" y="817490"/>
            <a:ext cx="3110991" cy="999498"/>
          </a:xfrm>
          <a:prstGeom prst="curved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>
            <a:off x="2495279" y="3780223"/>
            <a:ext cx="1104281" cy="612749"/>
          </a:xfrm>
          <a:prstGeom prst="curved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6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582861" y="1874056"/>
            <a:ext cx="7778839" cy="1305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/>
              <a:t>Nếu a – b = c thì a = b + c</a:t>
            </a:r>
            <a:endParaRPr lang="en-US" sz="2800" dirty="0"/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/>
              <a:t>Nếu a + b = c thì a = c – b và b = c – a.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582861" y="921644"/>
            <a:ext cx="3306559" cy="869306"/>
            <a:chOff x="582862" y="871075"/>
            <a:chExt cx="3306559" cy="869306"/>
          </a:xfrm>
        </p:grpSpPr>
        <p:sp>
          <p:nvSpPr>
            <p:cNvPr id="5" name="TextBox 4"/>
            <p:cNvSpPr txBox="1"/>
            <p:nvPr/>
          </p:nvSpPr>
          <p:spPr>
            <a:xfrm>
              <a:off x="916237" y="909384"/>
              <a:ext cx="2973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u="sng" dirty="0" err="1"/>
                <a:t>Lưu</a:t>
              </a:r>
              <a:r>
                <a:rPr lang="en-US" sz="2400" b="1" i="1" u="sng" dirty="0"/>
                <a:t> ý:</a:t>
              </a:r>
            </a:p>
            <a:p>
              <a:endParaRPr lang="vi-VN" sz="2400" b="1" i="1" u="sng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862" y="871075"/>
              <a:ext cx="313802" cy="493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128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1905926" y="360609"/>
            <a:ext cx="6581251" cy="1622738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u="sng" dirty="0" err="1">
                <a:solidFill>
                  <a:schemeClr val="tx1"/>
                </a:solidFill>
              </a:rPr>
              <a:t>Luyện</a:t>
            </a:r>
            <a:r>
              <a:rPr lang="en-US" sz="2800" b="1" i="1" u="sng" dirty="0">
                <a:solidFill>
                  <a:schemeClr val="tx1"/>
                </a:solidFill>
              </a:rPr>
              <a:t> </a:t>
            </a:r>
            <a:r>
              <a:rPr lang="en-US" sz="2800" b="1" i="1" u="sng" dirty="0" err="1">
                <a:solidFill>
                  <a:schemeClr val="tx1"/>
                </a:solidFill>
              </a:rPr>
              <a:t>tập</a:t>
            </a:r>
            <a:r>
              <a:rPr lang="en-US" sz="2800" b="1" i="1" u="sng" dirty="0">
                <a:solidFill>
                  <a:schemeClr val="tx1"/>
                </a:solidFill>
              </a:rPr>
              <a:t> 2: </a:t>
            </a:r>
            <a:r>
              <a:rPr lang="en-US" sz="2800" dirty="0" err="1">
                <a:solidFill>
                  <a:schemeClr val="tx1"/>
                </a:solidFill>
              </a:rPr>
              <a:t>Tìm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tự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nhiên</a:t>
            </a:r>
            <a:r>
              <a:rPr lang="en-US" sz="2800" dirty="0">
                <a:solidFill>
                  <a:schemeClr val="tx1"/>
                </a:solidFill>
              </a:rPr>
              <a:t> x, </a:t>
            </a:r>
            <a:r>
              <a:rPr lang="en-US" sz="2800" dirty="0" err="1">
                <a:solidFill>
                  <a:schemeClr val="tx1"/>
                </a:solidFill>
              </a:rPr>
              <a:t>biết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124 </a:t>
            </a:r>
            <a:r>
              <a:rPr lang="en-US" sz="2800">
                <a:solidFill>
                  <a:schemeClr val="tx1"/>
                </a:solidFill>
              </a:rPr>
              <a:t>+ (18 </a:t>
            </a:r>
            <a:r>
              <a:rPr lang="en-US" sz="2800" dirty="0">
                <a:solidFill>
                  <a:schemeClr val="tx1"/>
                </a:solidFill>
              </a:rPr>
              <a:t>– x) = 217</a:t>
            </a:r>
            <a:endParaRPr lang="vi-V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086378" y="1983347"/>
            <a:ext cx="6400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/>
              <a:t>124 + (118 - x) = 217 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vi-VN" sz="2800" dirty="0"/>
              <a:t>           </a:t>
            </a:r>
            <a:r>
              <a:rPr lang="vi-VN" sz="2800" dirty="0">
                <a:solidFill>
                  <a:srgbClr val="FF0000"/>
                </a:solidFill>
              </a:rPr>
              <a:t>118 - x = 217 - 12</a:t>
            </a:r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183" y="2125014"/>
            <a:ext cx="168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/>
              <a:t>Giải</a:t>
            </a:r>
            <a:r>
              <a:rPr lang="en-US" sz="2800" b="1" i="1" u="sng" dirty="0"/>
              <a:t>:</a:t>
            </a:r>
            <a:endParaRPr lang="vi-VN" sz="2800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204179" y="3243737"/>
            <a:ext cx="28848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118 - x = 9</a:t>
            </a:r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4076163" y="3815302"/>
            <a:ext cx="3638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x  = 118 - 93              </a:t>
            </a:r>
            <a:endParaRPr lang="vi-VN" sz="2800" dirty="0"/>
          </a:p>
        </p:txBody>
      </p:sp>
      <p:sp>
        <p:nvSpPr>
          <p:cNvPr id="8" name="Rectangle 7"/>
          <p:cNvSpPr/>
          <p:nvPr/>
        </p:nvSpPr>
        <p:spPr>
          <a:xfrm>
            <a:off x="4076163" y="4386866"/>
            <a:ext cx="1273105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x  = 25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2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66092" y="445599"/>
            <a:ext cx="471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LUYỆN TẬP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262" y="1547450"/>
            <a:ext cx="3393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Bài</a:t>
            </a:r>
            <a:r>
              <a:rPr lang="en-US" sz="2800" b="1" dirty="0"/>
              <a:t> 1: </a:t>
            </a:r>
            <a:r>
              <a:rPr lang="en-US" sz="2800" dirty="0" err="1"/>
              <a:t>Tính</a:t>
            </a:r>
            <a:endParaRPr lang="en-US" sz="2800" b="1" dirty="0"/>
          </a:p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5178" y="99979"/>
            <a:ext cx="2172395" cy="1883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373" y="2662946"/>
            <a:ext cx="339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127 + 39 + 73</a:t>
            </a:r>
            <a:endParaRPr lang="vi-VN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440373" y="3586354"/>
            <a:ext cx="339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417 - 17 - 299</a:t>
            </a:r>
            <a:endParaRPr lang="vi-VN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072059" y="2670615"/>
            <a:ext cx="4431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135 + 360 + 65 + 40</a:t>
            </a:r>
            <a:endParaRPr lang="vi-VN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072059" y="3586354"/>
            <a:ext cx="339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d) 981 - 781 + 29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284306" y="119213"/>
            <a:ext cx="4659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>
                <a:solidFill>
                  <a:srgbClr val="FF0000"/>
                </a:solidFill>
              </a:rPr>
              <a:t>Giải</a:t>
            </a:r>
            <a:r>
              <a:rPr lang="en-US" sz="3200" b="1" i="1" u="sng" dirty="0">
                <a:solidFill>
                  <a:srgbClr val="FF0000"/>
                </a:solidFill>
              </a:rPr>
              <a:t>:</a:t>
            </a:r>
            <a:endParaRPr lang="vi-VN" sz="3200" b="1" i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067" y="709096"/>
            <a:ext cx="31124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a) 127 + 39 + 73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/>
              <a:t>= (127 </a:t>
            </a:r>
            <a:r>
              <a:rPr lang="vi-VN" sz="2400" dirty="0"/>
              <a:t>+ 73) + 39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= 200 + 39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= 239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09996" y="742794"/>
            <a:ext cx="4049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b</a:t>
            </a:r>
            <a:r>
              <a:rPr lang="vi-VN" sz="2400" dirty="0"/>
              <a:t>) 1</a:t>
            </a:r>
            <a:r>
              <a:rPr lang="en-US" sz="2400" dirty="0"/>
              <a:t>35</a:t>
            </a:r>
            <a:r>
              <a:rPr lang="vi-VN" sz="2400" dirty="0"/>
              <a:t> + 3</a:t>
            </a:r>
            <a:r>
              <a:rPr lang="en-US" sz="2400" dirty="0"/>
              <a:t>60</a:t>
            </a:r>
            <a:r>
              <a:rPr lang="vi-VN" sz="2400" dirty="0"/>
              <a:t> + </a:t>
            </a:r>
            <a:r>
              <a:rPr lang="en-US" sz="2400" dirty="0"/>
              <a:t>65 + 40</a:t>
            </a:r>
          </a:p>
          <a:p>
            <a:pPr algn="just">
              <a:lnSpc>
                <a:spcPct val="150000"/>
              </a:lnSpc>
            </a:pPr>
            <a:r>
              <a:rPr lang="vi-VN" sz="2400"/>
              <a:t>= (1</a:t>
            </a:r>
            <a:r>
              <a:rPr lang="en-US" sz="2400" dirty="0"/>
              <a:t>35</a:t>
            </a:r>
            <a:r>
              <a:rPr lang="vi-VN" sz="2400" dirty="0"/>
              <a:t> </a:t>
            </a:r>
            <a:r>
              <a:rPr lang="vi-VN" sz="2400"/>
              <a:t>+ </a:t>
            </a:r>
            <a:r>
              <a:rPr lang="en-US" sz="2400"/>
              <a:t>65</a:t>
            </a:r>
            <a:r>
              <a:rPr lang="vi-VN" sz="2400" dirty="0"/>
              <a:t>) + </a:t>
            </a:r>
            <a:r>
              <a:rPr lang="en-US" sz="2400" dirty="0"/>
              <a:t>(</a:t>
            </a:r>
            <a:r>
              <a:rPr lang="vi-VN" sz="2400" dirty="0"/>
              <a:t>3</a:t>
            </a:r>
            <a:r>
              <a:rPr lang="en-US" sz="2400" dirty="0"/>
              <a:t>60 + 40)</a:t>
            </a:r>
          </a:p>
          <a:p>
            <a:pPr algn="just">
              <a:lnSpc>
                <a:spcPct val="150000"/>
              </a:lnSpc>
            </a:pPr>
            <a:r>
              <a:rPr lang="vi-VN" sz="2400" dirty="0"/>
              <a:t>= 200 </a:t>
            </a:r>
            <a:r>
              <a:rPr lang="vi-VN" sz="2400"/>
              <a:t>+ </a:t>
            </a:r>
            <a:r>
              <a:rPr lang="en-GB" sz="2400"/>
              <a:t>400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/>
              <a:t>= </a:t>
            </a:r>
            <a:r>
              <a:rPr lang="en-GB" sz="2400"/>
              <a:t>600</a:t>
            </a:r>
            <a:endParaRPr lang="vi-VN" sz="2400" dirty="0"/>
          </a:p>
        </p:txBody>
      </p:sp>
      <p:sp>
        <p:nvSpPr>
          <p:cNvPr id="6" name="Rectangle 5"/>
          <p:cNvSpPr/>
          <p:nvPr/>
        </p:nvSpPr>
        <p:spPr>
          <a:xfrm>
            <a:off x="378067" y="2948940"/>
            <a:ext cx="31124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c) 417 – 17 -  299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= (417 – 17) </a:t>
            </a:r>
            <a:r>
              <a:rPr lang="vi-VN" sz="2400">
                <a:latin typeface="+mn-lt"/>
                <a:ea typeface="Calibri" panose="020F0502020204030204" pitchFamily="34" charset="0"/>
              </a:rPr>
              <a:t>– 299</a:t>
            </a:r>
            <a:endParaRPr lang="en-GB" sz="240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400">
                <a:latin typeface="+mn-lt"/>
                <a:ea typeface="Calibri" panose="020F0502020204030204" pitchFamily="34" charset="0"/>
              </a:rPr>
              <a:t>= 400 - 299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>
                <a:latin typeface="+mn-lt"/>
                <a:ea typeface="Calibri" panose="020F0502020204030204" pitchFamily="34" charset="0"/>
              </a:rPr>
              <a:t>= 101</a:t>
            </a:r>
            <a:endParaRPr lang="vi-VN" sz="2400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956345"/>
              </p:ext>
            </p:extLst>
          </p:nvPr>
        </p:nvGraphicFramePr>
        <p:xfrm>
          <a:off x="4818755" y="2948940"/>
          <a:ext cx="3069590" cy="2128457"/>
        </p:xfrm>
        <a:graphic>
          <a:graphicData uri="http://schemas.openxmlformats.org/drawingml/2006/table">
            <a:tbl>
              <a:tblPr firstRow="1" firstCol="1" bandRow="1">
                <a:tableStyleId>{E27665BA-8202-44FC-AD62-C9F0E3EA811A}</a:tableStyleId>
              </a:tblPr>
              <a:tblGrid>
                <a:gridCol w="3069590">
                  <a:extLst>
                    <a:ext uri="{9D8B030D-6E8A-4147-A177-3AD203B41FA5}">
                      <a16:colId xmlns:a16="http://schemas.microsoft.com/office/drawing/2014/main" val="28830994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d) 981 – 781 + 29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</a:rPr>
                        <a:t>= (981</a:t>
                      </a:r>
                      <a:r>
                        <a:rPr lang="en-GB" sz="2400">
                          <a:effectLst/>
                        </a:rPr>
                        <a:t> </a:t>
                      </a:r>
                      <a:r>
                        <a:rPr lang="vi-VN" sz="2400">
                          <a:effectLst/>
                        </a:rPr>
                        <a:t>-</a:t>
                      </a:r>
                      <a:r>
                        <a:rPr lang="en-GB" sz="2400">
                          <a:effectLst/>
                        </a:rPr>
                        <a:t> </a:t>
                      </a:r>
                      <a:r>
                        <a:rPr lang="vi-VN" sz="2400">
                          <a:effectLst/>
                        </a:rPr>
                        <a:t>781</a:t>
                      </a:r>
                      <a:r>
                        <a:rPr lang="vi-VN" sz="2400" dirty="0">
                          <a:effectLst/>
                        </a:rPr>
                        <a:t>) + 29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=  200 + 29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= 229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81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20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01044" y="744017"/>
            <a:ext cx="867436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/>
              <a:t>Bài</a:t>
            </a:r>
            <a:r>
              <a:rPr lang="en-US" sz="2400" b="1" dirty="0"/>
              <a:t> 2: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nhẩm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tách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hạng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hạng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1044" y="3567223"/>
            <a:ext cx="221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79 + 65 </a:t>
            </a:r>
            <a:endParaRPr lang="vi-V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01044" y="4279971"/>
            <a:ext cx="221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996 + 45 </a:t>
            </a:r>
            <a:endParaRPr lang="vi-VN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37922" y="3553964"/>
            <a:ext cx="221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37 + 198 </a:t>
            </a:r>
            <a:endParaRPr lang="vi-VN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37921" y="4266712"/>
            <a:ext cx="3146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d) 3 492 + 319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1044" y="1591694"/>
            <a:ext cx="9211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u="sng" dirty="0" err="1">
                <a:solidFill>
                  <a:srgbClr val="FF0000"/>
                </a:solidFill>
              </a:rPr>
              <a:t>Ví</a:t>
            </a:r>
            <a:r>
              <a:rPr lang="en-US" sz="2400" i="1" u="sng" dirty="0">
                <a:solidFill>
                  <a:srgbClr val="FF0000"/>
                </a:solidFill>
              </a:rPr>
              <a:t> </a:t>
            </a:r>
            <a:r>
              <a:rPr lang="en-US" sz="2400" i="1" u="sng" dirty="0" err="1">
                <a:solidFill>
                  <a:srgbClr val="FF0000"/>
                </a:solidFill>
              </a:rPr>
              <a:t>dụ</a:t>
            </a:r>
            <a:r>
              <a:rPr lang="en-US" sz="2400" i="1" u="sng">
                <a:solidFill>
                  <a:srgbClr val="FF0000"/>
                </a:solidFill>
              </a:rPr>
              <a:t>:</a:t>
            </a:r>
            <a:r>
              <a:rPr lang="en-US" sz="2400" i="1">
                <a:solidFill>
                  <a:srgbClr val="FF0000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</a:rPr>
              <a:t>89 </a:t>
            </a:r>
            <a:r>
              <a:rPr lang="en-US" sz="2400" b="1" dirty="0">
                <a:solidFill>
                  <a:srgbClr val="FF0000"/>
                </a:solidFill>
              </a:rPr>
              <a:t>+ 35 = 89 </a:t>
            </a:r>
            <a:r>
              <a:rPr lang="en-US" sz="2400" b="1">
                <a:solidFill>
                  <a:srgbClr val="FF0000"/>
                </a:solidFill>
              </a:rPr>
              <a:t>+ (11 </a:t>
            </a:r>
            <a:r>
              <a:rPr lang="en-US" sz="2400" b="1" dirty="0">
                <a:solidFill>
                  <a:srgbClr val="FF0000"/>
                </a:solidFill>
              </a:rPr>
              <a:t>+ </a:t>
            </a:r>
            <a:r>
              <a:rPr lang="en-US" sz="2400" b="1">
                <a:solidFill>
                  <a:srgbClr val="FF0000"/>
                </a:solidFill>
              </a:rPr>
              <a:t>24) = (89 </a:t>
            </a:r>
            <a:r>
              <a:rPr lang="en-US" sz="2400" b="1" dirty="0">
                <a:solidFill>
                  <a:srgbClr val="FF0000"/>
                </a:solidFill>
              </a:rPr>
              <a:t>+ 11) + </a:t>
            </a:r>
            <a:r>
              <a:rPr lang="en-US" sz="2400" b="1">
                <a:solidFill>
                  <a:srgbClr val="FF0000"/>
                </a:solidFill>
              </a:rPr>
              <a:t>24 = </a:t>
            </a:r>
            <a:r>
              <a:rPr lang="en-US" sz="2400" b="1" dirty="0">
                <a:solidFill>
                  <a:srgbClr val="FF0000"/>
                </a:solidFill>
              </a:rPr>
              <a:t>100 + 24 = 124</a:t>
            </a:r>
            <a:endParaRPr lang="vi-VN" sz="24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044" y="2862274"/>
            <a:ext cx="384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Hãy tính nhẩm: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799" y="324922"/>
            <a:ext cx="3733201" cy="2318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73091"/>
            <a:ext cx="5280338" cy="2267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Huế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658 km.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Huế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TP.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Huế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394 km.  </a:t>
            </a:r>
            <a:endParaRPr lang="vi-VN" sz="2400" dirty="0"/>
          </a:p>
        </p:txBody>
      </p:sp>
      <p:sp>
        <p:nvSpPr>
          <p:cNvPr id="8" name="Cloud Callout 7"/>
          <p:cNvSpPr/>
          <p:nvPr/>
        </p:nvSpPr>
        <p:spPr>
          <a:xfrm>
            <a:off x="90736" y="3069449"/>
            <a:ext cx="7527264" cy="2038872"/>
          </a:xfrm>
          <a:prstGeom prst="cloudCallout">
            <a:avLst>
              <a:gd name="adj1" fmla="val 58445"/>
              <a:gd name="adj2" fmla="val -1873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002060"/>
                </a:solidFill>
              </a:rPr>
              <a:t>Quãng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đường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từ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Hà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Nội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đến</a:t>
            </a:r>
            <a:r>
              <a:rPr lang="en-US" sz="2400" i="1" dirty="0">
                <a:solidFill>
                  <a:srgbClr val="002060"/>
                </a:solidFill>
              </a:rPr>
              <a:t> TP. </a:t>
            </a:r>
            <a:r>
              <a:rPr lang="en-US" sz="2400" i="1" dirty="0" err="1">
                <a:solidFill>
                  <a:srgbClr val="002060"/>
                </a:solidFill>
              </a:rPr>
              <a:t>Hồ</a:t>
            </a:r>
            <a:r>
              <a:rPr lang="en-US" sz="2400" i="1" dirty="0">
                <a:solidFill>
                  <a:srgbClr val="002060"/>
                </a:solidFill>
              </a:rPr>
              <a:t> Chi Minh </a:t>
            </a:r>
            <a:r>
              <a:rPr lang="en-US" sz="2400" i="1" dirty="0" err="1">
                <a:solidFill>
                  <a:srgbClr val="002060"/>
                </a:solidFill>
              </a:rPr>
              <a:t>dài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khoảng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bao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nhiêu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ki</a:t>
            </a:r>
            <a:r>
              <a:rPr lang="en-US" sz="2400" i="1" dirty="0">
                <a:solidFill>
                  <a:srgbClr val="002060"/>
                </a:solidFill>
              </a:rPr>
              <a:t> - </a:t>
            </a:r>
            <a:r>
              <a:rPr lang="en-US" sz="2400" i="1" dirty="0" err="1">
                <a:solidFill>
                  <a:srgbClr val="002060"/>
                </a:solidFill>
              </a:rPr>
              <a:t>lô</a:t>
            </a:r>
            <a:r>
              <a:rPr lang="en-US" sz="2400" i="1" dirty="0">
                <a:solidFill>
                  <a:srgbClr val="002060"/>
                </a:solidFill>
              </a:rPr>
              <a:t> - </a:t>
            </a:r>
            <a:r>
              <a:rPr lang="en-US" sz="2400" i="1" dirty="0" err="1">
                <a:solidFill>
                  <a:srgbClr val="002060"/>
                </a:solidFill>
              </a:rPr>
              <a:t>mét</a:t>
            </a:r>
            <a:r>
              <a:rPr lang="en-US" sz="2400" i="1" dirty="0">
                <a:solidFill>
                  <a:srgbClr val="002060"/>
                </a:solidFill>
              </a:rPr>
              <a:t>?</a:t>
            </a:r>
            <a:endParaRPr lang="vi-VN" sz="2400" i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274" y="2940635"/>
            <a:ext cx="745726" cy="110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8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9" name="TextBox 8"/>
          <p:cNvSpPr txBox="1"/>
          <p:nvPr/>
        </p:nvSpPr>
        <p:spPr>
          <a:xfrm>
            <a:off x="2827692" y="52754"/>
            <a:ext cx="2831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err="1"/>
              <a:t>Giải</a:t>
            </a:r>
            <a:r>
              <a:rPr lang="en-US" sz="2800" b="1" i="1" u="sng" dirty="0"/>
              <a:t>:</a:t>
            </a:r>
            <a:endParaRPr lang="vi-VN" sz="2800" b="1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281353" y="331738"/>
            <a:ext cx="3305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a) </a:t>
            </a:r>
            <a:r>
              <a:rPr lang="vi-VN" sz="2400" b="1" dirty="0"/>
              <a:t>79 + 65 </a:t>
            </a:r>
            <a:endParaRPr lang="en-US" sz="2400" b="1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= (44 + 35) + 65 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= 44 + (35 + 65) 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= 44 + 100 = 144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943953" y="465988"/>
            <a:ext cx="3200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b) 996 + 45 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= 996 + (4 + 41) 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= (996 + 4) + 41 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= 1000 + 41 = 1041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353" y="2774312"/>
            <a:ext cx="3569677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/>
              <a:t>c) 37 + 198 </a:t>
            </a:r>
            <a:endParaRPr lang="en-US" sz="2400" b="1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= (35 + 2) + 198 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= 35 + (2 + 198) 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= 35 +  200 = 235</a:t>
            </a:r>
            <a:endParaRPr lang="en-US" sz="2400" dirty="0"/>
          </a:p>
          <a:p>
            <a:pPr algn="just">
              <a:lnSpc>
                <a:spcPct val="150000"/>
              </a:lnSpc>
            </a:pPr>
            <a:endParaRPr lang="vi-VN" sz="2400" dirty="0"/>
          </a:p>
        </p:txBody>
      </p:sp>
      <p:sp>
        <p:nvSpPr>
          <p:cNvPr id="13" name="Rectangle 12"/>
          <p:cNvSpPr/>
          <p:nvPr/>
        </p:nvSpPr>
        <p:spPr>
          <a:xfrm>
            <a:off x="5943953" y="2835176"/>
            <a:ext cx="37892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d) 3 492 + 319 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= 3 492 + (8 + 311)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(3 492 + 8) + 311 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= 3 500 + 311 = 3 811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313" y="1485900"/>
            <a:ext cx="2215417" cy="20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1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90858" y="588385"/>
            <a:ext cx="8674362" cy="10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 b="1" dirty="0" err="1"/>
              <a:t>Bài</a:t>
            </a:r>
            <a:r>
              <a:rPr lang="en-US" sz="2300" b="1" dirty="0"/>
              <a:t> 3: </a:t>
            </a:r>
            <a:r>
              <a:rPr lang="en-US" sz="2300" dirty="0" err="1"/>
              <a:t>Có</a:t>
            </a:r>
            <a:r>
              <a:rPr lang="en-US" sz="2300" dirty="0"/>
              <a:t> </a:t>
            </a:r>
            <a:r>
              <a:rPr lang="en-US" sz="2300" dirty="0" err="1"/>
              <a:t>thể</a:t>
            </a:r>
            <a:r>
              <a:rPr lang="en-US" sz="2300" dirty="0"/>
              <a:t> </a:t>
            </a:r>
            <a:r>
              <a:rPr lang="en-US" sz="2300" dirty="0" err="1"/>
              <a:t>tính</a:t>
            </a:r>
            <a:r>
              <a:rPr lang="en-US" sz="2300" dirty="0"/>
              <a:t> </a:t>
            </a:r>
            <a:r>
              <a:rPr lang="en-US" sz="2300" dirty="0" err="1"/>
              <a:t>nhẩm</a:t>
            </a:r>
            <a:r>
              <a:rPr lang="en-US" sz="2300" dirty="0"/>
              <a:t> </a:t>
            </a:r>
            <a:r>
              <a:rPr lang="en-US" sz="2300" dirty="0" err="1"/>
              <a:t>hiệu</a:t>
            </a:r>
            <a:r>
              <a:rPr lang="en-US" sz="2300" dirty="0"/>
              <a:t> </a:t>
            </a:r>
            <a:r>
              <a:rPr lang="en-US" sz="2300" dirty="0" err="1"/>
              <a:t>bằng</a:t>
            </a:r>
            <a:r>
              <a:rPr lang="en-US" sz="2300" dirty="0"/>
              <a:t> </a:t>
            </a:r>
            <a:r>
              <a:rPr lang="en-US" sz="2300" dirty="0" err="1"/>
              <a:t>cách</a:t>
            </a:r>
            <a:r>
              <a:rPr lang="en-US" sz="2300" dirty="0"/>
              <a:t> </a:t>
            </a:r>
            <a:r>
              <a:rPr lang="en-US" sz="2300" dirty="0" err="1"/>
              <a:t>thêm</a:t>
            </a:r>
            <a:r>
              <a:rPr lang="en-US" sz="2300" dirty="0"/>
              <a:t> </a:t>
            </a:r>
            <a:r>
              <a:rPr lang="en-US" sz="2300" dirty="0" err="1"/>
              <a:t>vào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dirty="0" err="1"/>
              <a:t>bị</a:t>
            </a:r>
            <a:r>
              <a:rPr lang="en-US" sz="2300" dirty="0"/>
              <a:t> </a:t>
            </a:r>
            <a:r>
              <a:rPr lang="en-US" sz="2300" dirty="0" err="1"/>
              <a:t>trừ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dirty="0" err="1"/>
              <a:t>trừ</a:t>
            </a:r>
            <a:r>
              <a:rPr lang="en-US" sz="2300" dirty="0"/>
              <a:t> </a:t>
            </a:r>
            <a:r>
              <a:rPr lang="en-US" sz="2300" dirty="0" err="1"/>
              <a:t>cùng</a:t>
            </a:r>
            <a:r>
              <a:rPr lang="en-US" sz="2300" dirty="0"/>
              <a:t> </a:t>
            </a:r>
            <a:r>
              <a:rPr lang="en-US" sz="2300" dirty="0" err="1"/>
              <a:t>một</a:t>
            </a:r>
            <a:r>
              <a:rPr lang="en-US" sz="2300" dirty="0"/>
              <a:t> </a:t>
            </a:r>
            <a:r>
              <a:rPr lang="en-US" sz="2300" dirty="0" err="1"/>
              <a:t>số</a:t>
            </a:r>
            <a:r>
              <a:rPr lang="en-US" sz="2300" dirty="0"/>
              <a:t> </a:t>
            </a:r>
            <a:r>
              <a:rPr lang="en-US" sz="2300" err="1"/>
              <a:t>thích</a:t>
            </a:r>
            <a:r>
              <a:rPr lang="en-US" sz="2300"/>
              <a:t> hợp:</a:t>
            </a:r>
            <a:endParaRPr lang="vi-VN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190858" y="3288551"/>
            <a:ext cx="22182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a) 321 - 96</a:t>
            </a:r>
            <a:endParaRPr lang="vi-VN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190858" y="4001299"/>
            <a:ext cx="27457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b) 1 454 - 997</a:t>
            </a:r>
            <a:endParaRPr lang="vi-VN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4471644" y="3288551"/>
            <a:ext cx="22182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c) 561 - 195</a:t>
            </a:r>
            <a:endParaRPr lang="vi-VN" sz="2300" dirty="0"/>
          </a:p>
        </p:txBody>
      </p:sp>
      <p:sp>
        <p:nvSpPr>
          <p:cNvPr id="7" name="TextBox 6"/>
          <p:cNvSpPr txBox="1"/>
          <p:nvPr/>
        </p:nvSpPr>
        <p:spPr>
          <a:xfrm>
            <a:off x="4471643" y="4001299"/>
            <a:ext cx="314635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d) 2 572 -  994</a:t>
            </a:r>
            <a:endParaRPr lang="vi-VN" sz="2300" dirty="0"/>
          </a:p>
        </p:txBody>
      </p:sp>
      <p:sp>
        <p:nvSpPr>
          <p:cNvPr id="8" name="TextBox 7"/>
          <p:cNvSpPr txBox="1"/>
          <p:nvPr/>
        </p:nvSpPr>
        <p:spPr>
          <a:xfrm>
            <a:off x="-154236" y="1830830"/>
            <a:ext cx="8021157" cy="557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i="1" u="sng" dirty="0" err="1">
                <a:solidFill>
                  <a:srgbClr val="FF0000"/>
                </a:solidFill>
              </a:rPr>
              <a:t>Ví</a:t>
            </a:r>
            <a:r>
              <a:rPr lang="en-US" sz="2300" i="1" u="sng" dirty="0">
                <a:solidFill>
                  <a:srgbClr val="FF0000"/>
                </a:solidFill>
              </a:rPr>
              <a:t> </a:t>
            </a:r>
            <a:r>
              <a:rPr lang="en-US" sz="2300" i="1" u="sng" dirty="0" err="1">
                <a:solidFill>
                  <a:srgbClr val="FF0000"/>
                </a:solidFill>
              </a:rPr>
              <a:t>dụ</a:t>
            </a:r>
            <a:r>
              <a:rPr lang="en-US" sz="2300" i="1" dirty="0">
                <a:solidFill>
                  <a:srgbClr val="FF0000"/>
                </a:solidFill>
              </a:rPr>
              <a:t>: </a:t>
            </a:r>
            <a:r>
              <a:rPr lang="en-US" sz="2300" b="1" dirty="0">
                <a:solidFill>
                  <a:srgbClr val="FF0000"/>
                </a:solidFill>
              </a:rPr>
              <a:t>427 - 98 = (427 + 2) </a:t>
            </a:r>
            <a:r>
              <a:rPr lang="en-US" sz="2300" b="1">
                <a:solidFill>
                  <a:srgbClr val="FF0000"/>
                </a:solidFill>
              </a:rPr>
              <a:t>- (98 </a:t>
            </a:r>
            <a:r>
              <a:rPr lang="en-US" sz="2300" b="1" dirty="0">
                <a:solidFill>
                  <a:srgbClr val="FF0000"/>
                </a:solidFill>
              </a:rPr>
              <a:t>+ </a:t>
            </a:r>
            <a:r>
              <a:rPr lang="en-US" sz="2300" b="1">
                <a:solidFill>
                  <a:srgbClr val="FF0000"/>
                </a:solidFill>
              </a:rPr>
              <a:t>2) = 429 – 100 = 329</a:t>
            </a:r>
            <a:endParaRPr lang="vi-VN" sz="23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858" y="2654955"/>
            <a:ext cx="384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Hãy tính nhẩm: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36122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789" y="3117773"/>
            <a:ext cx="1889611" cy="1922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7692" y="52754"/>
            <a:ext cx="2831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err="1"/>
              <a:t>Giải</a:t>
            </a:r>
            <a:r>
              <a:rPr lang="en-US" sz="2800" b="1" i="1" u="sng" dirty="0"/>
              <a:t>:</a:t>
            </a:r>
            <a:endParaRPr lang="vi-VN" sz="2800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97717" y="752132"/>
            <a:ext cx="3305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a) 321 - 96</a:t>
            </a:r>
          </a:p>
          <a:p>
            <a:pPr algn="just">
              <a:lnSpc>
                <a:spcPct val="150000"/>
              </a:lnSpc>
            </a:pPr>
            <a:r>
              <a:rPr lang="vi-VN" sz="2400" dirty="0"/>
              <a:t>= (</a:t>
            </a:r>
            <a:r>
              <a:rPr lang="en-US" sz="2400" dirty="0"/>
              <a:t>321</a:t>
            </a:r>
            <a:r>
              <a:rPr lang="vi-VN" sz="2400" dirty="0"/>
              <a:t> + </a:t>
            </a:r>
            <a:r>
              <a:rPr lang="en-US" sz="2400" dirty="0"/>
              <a:t>4</a:t>
            </a:r>
            <a:r>
              <a:rPr lang="vi-VN" sz="2400" dirty="0"/>
              <a:t>) </a:t>
            </a:r>
            <a:r>
              <a:rPr lang="en-US" sz="2400" dirty="0"/>
              <a:t>–</a:t>
            </a:r>
            <a:r>
              <a:rPr lang="vi-VN" sz="2400" dirty="0"/>
              <a:t> </a:t>
            </a:r>
            <a:r>
              <a:rPr lang="en-US" sz="2400" dirty="0"/>
              <a:t>(9</a:t>
            </a:r>
            <a:r>
              <a:rPr lang="vi-VN" sz="2400" dirty="0"/>
              <a:t>6</a:t>
            </a:r>
            <a:r>
              <a:rPr lang="en-US" sz="2400" dirty="0"/>
              <a:t> + 4)</a:t>
            </a:r>
            <a:r>
              <a:rPr lang="vi-VN" sz="2400" dirty="0"/>
              <a:t> 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= </a:t>
            </a:r>
            <a:r>
              <a:rPr lang="en-US" sz="2400" dirty="0"/>
              <a:t>325</a:t>
            </a:r>
            <a:r>
              <a:rPr lang="vi-VN" sz="2400" dirty="0"/>
              <a:t> </a:t>
            </a:r>
            <a:r>
              <a:rPr lang="en-US" sz="2400" dirty="0"/>
              <a:t>- 100</a:t>
            </a:r>
            <a:r>
              <a:rPr lang="vi-VN" sz="2400" dirty="0"/>
              <a:t> = </a:t>
            </a:r>
            <a:r>
              <a:rPr lang="en-US" sz="2400" dirty="0"/>
              <a:t>225</a:t>
            </a:r>
          </a:p>
        </p:txBody>
      </p:sp>
      <p:sp>
        <p:nvSpPr>
          <p:cNvPr id="7" name="Rectangle 6"/>
          <p:cNvSpPr/>
          <p:nvPr/>
        </p:nvSpPr>
        <p:spPr>
          <a:xfrm>
            <a:off x="3850280" y="793271"/>
            <a:ext cx="36170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b) 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1 454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997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 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dirty="0"/>
              <a:t>(1 454 + 3) - (997 + 3) 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dirty="0"/>
              <a:t>1 457 – 1000</a:t>
            </a:r>
            <a:r>
              <a:rPr lang="en-US" sz="2400" dirty="0">
                <a:latin typeface="+mn-lt"/>
              </a:rPr>
              <a:t> = 457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717" y="2610601"/>
            <a:ext cx="3569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/>
              <a:t>c) </a:t>
            </a:r>
            <a:r>
              <a:rPr lang="en-US" sz="2400" b="1" dirty="0"/>
              <a:t>561 - 195</a:t>
            </a:r>
          </a:p>
          <a:p>
            <a:pPr algn="just">
              <a:lnSpc>
                <a:spcPct val="150000"/>
              </a:lnSpc>
            </a:pPr>
            <a:r>
              <a:rPr lang="vi-VN" sz="2400" dirty="0"/>
              <a:t>= (561 + 5) - (195 + 5) 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dirty="0"/>
              <a:t>= </a:t>
            </a:r>
            <a:r>
              <a:rPr lang="vi-VN" sz="2400" dirty="0"/>
              <a:t>566 - 200 = 366</a:t>
            </a:r>
          </a:p>
        </p:txBody>
      </p:sp>
      <p:sp>
        <p:nvSpPr>
          <p:cNvPr id="9" name="Rectangle 8"/>
          <p:cNvSpPr/>
          <p:nvPr/>
        </p:nvSpPr>
        <p:spPr>
          <a:xfrm>
            <a:off x="3850280" y="2702934"/>
            <a:ext cx="3789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d) 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2 572 - 994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= 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(</a:t>
            </a:r>
            <a:r>
              <a:rPr lang="vi-VN" sz="2400" dirty="0">
                <a:latin typeface="+mn-lt"/>
              </a:rPr>
              <a:t>2 572 + 6) - (994 + 6) </a:t>
            </a:r>
            <a:endParaRPr lang="en-US" sz="2400" dirty="0">
              <a:latin typeface="+mn-lt"/>
            </a:endParaRPr>
          </a:p>
          <a:p>
            <a:r>
              <a:rPr lang="vi-VN" sz="2400" dirty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dirty="0">
                <a:latin typeface="+mn-lt"/>
              </a:rPr>
              <a:t>2 578 - 1000 = 1 578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951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6000" r="-25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42" y="3651869"/>
            <a:ext cx="1620180" cy="16201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53598" y="2597475"/>
            <a:ext cx="5994666" cy="228524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800">
              <a:buClrTx/>
            </a:pPr>
            <a:r>
              <a:rPr lang="en-US" sz="7200" b="1" kern="1200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  <a:ea typeface="+mn-ea"/>
                <a:cs typeface="+mn-cs"/>
              </a:rPr>
              <a:t>BẢO VỆ </a:t>
            </a:r>
          </a:p>
          <a:p>
            <a:pPr algn="ctr" defTabSz="685800">
              <a:buClrTx/>
            </a:pPr>
            <a:r>
              <a:rPr lang="en-US" sz="7200" b="1" kern="1200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  <a:ea typeface="+mn-ea"/>
                <a:cs typeface="+mn-cs"/>
              </a:rPr>
              <a:t>KHU PHỐ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05" y="3995103"/>
            <a:ext cx="1621841" cy="1621841"/>
          </a:xfrm>
          <a:prstGeom prst="rect">
            <a:avLst/>
          </a:prstGeom>
        </p:spPr>
      </p:pic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1142" y="-914400"/>
            <a:ext cx="4572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62" y="2350637"/>
            <a:ext cx="2964656" cy="27789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4630" y="-41828"/>
            <a:ext cx="5011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VẬN DỤNG</a:t>
            </a:r>
            <a:endParaRPr lang="vi-VN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2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  <p:bldP spid="1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08" y="843210"/>
            <a:ext cx="702078" cy="669716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88" y="376530"/>
            <a:ext cx="595273" cy="567834"/>
          </a:xfrm>
          <a:prstGeom prst="rect">
            <a:avLst/>
          </a:prstGeom>
        </p:spPr>
      </p:pic>
      <p:pic>
        <p:nvPicPr>
          <p:cNvPr id="7" name="Picture 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73" y="843210"/>
            <a:ext cx="648799" cy="618893"/>
          </a:xfrm>
          <a:prstGeom prst="rect">
            <a:avLst/>
          </a:prstGeom>
        </p:spPr>
      </p:pic>
      <p:pic>
        <p:nvPicPr>
          <p:cNvPr id="8" name="Picture 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26" y="177635"/>
            <a:ext cx="791226" cy="754755"/>
          </a:xfrm>
          <a:prstGeom prst="rect">
            <a:avLst/>
          </a:prstGeom>
        </p:spPr>
      </p:pic>
      <p:pic>
        <p:nvPicPr>
          <p:cNvPr id="10" name="Picture 9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99" y="1667392"/>
            <a:ext cx="642716" cy="613091"/>
          </a:xfrm>
          <a:prstGeom prst="rect">
            <a:avLst/>
          </a:prstGeom>
        </p:spPr>
      </p:pic>
      <p:pic>
        <p:nvPicPr>
          <p:cNvPr id="13" name="Picture 12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88" y="4099000"/>
            <a:ext cx="1320435" cy="10728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43000" y="-14316"/>
            <a:ext cx="6696744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800">
              <a:buClrTx/>
            </a:pPr>
            <a:r>
              <a:rPr lang="en-US" sz="2700" b="1" kern="12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BẢO VỆ KHU PHỐ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361360" y="-9144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4.19753E-6 L 4.16667E-6 -0.07223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566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193578" y="387355"/>
            <a:ext cx="7048384" cy="81009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</a:pPr>
            <a:endParaRPr lang="en-US" sz="20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</a:pPr>
            <a:r>
              <a:rPr lang="en-US" sz="2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Tính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nhanh tổng 53 + 25 + 47 + 75?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</a:pPr>
            <a:endParaRPr lang="en-US" sz="36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27" y="3921901"/>
            <a:ext cx="1501067" cy="1501067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1714463" y="1653649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717770" y="1653649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38448" y="5194367"/>
            <a:ext cx="457200" cy="4572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1704506" y="2949793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4717770" y="2949793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5568" y="5331575"/>
            <a:ext cx="457200" cy="4572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35460" y="538318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9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200794" y="276496"/>
            <a:ext cx="7257406" cy="81009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Phép tính x - 5 thực hiện được khi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27" y="3921901"/>
            <a:ext cx="1501067" cy="1501067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719459" y="2949793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800" dirty="0"/>
              <a:t>x ≥ 5</a:t>
            </a:r>
            <a:endParaRPr lang="en-US" sz="2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45448" y="1653649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800" dirty="0"/>
              <a:t>x &lt; 4</a:t>
            </a:r>
            <a:endParaRPr lang="en-US" sz="28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38448" y="5194367"/>
            <a:ext cx="457200" cy="4572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1732184" y="2949793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/>
              <a:t>x = 3</a:t>
            </a:r>
            <a:endParaRPr lang="en-US" sz="2800" dirty="0"/>
          </a:p>
        </p:txBody>
      </p:sp>
      <p:sp>
        <p:nvSpPr>
          <p:cNvPr id="15" name="Snip Diagonal Corner Rectangle 14"/>
          <p:cNvSpPr/>
          <p:nvPr/>
        </p:nvSpPr>
        <p:spPr>
          <a:xfrm>
            <a:off x="1690438" y="1653649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800" dirty="0"/>
              <a:t>     </a:t>
            </a:r>
            <a:r>
              <a:rPr lang="vi-VN" sz="2800" dirty="0"/>
              <a:t>x &lt; 5     </a:t>
            </a:r>
            <a:endParaRPr lang="en-US" sz="28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5568" y="5331575"/>
            <a:ext cx="457200" cy="4572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35460" y="538318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9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468193" y="249491"/>
            <a:ext cx="6297768" cy="858091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</a:pPr>
            <a:r>
              <a:rPr lang="en-US" sz="2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Cho phép tính 231 - 87</a:t>
            </a: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</a:pP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kết luận đúng?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</a:pP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27" y="3921901"/>
            <a:ext cx="1501067" cy="1501067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1468194" y="2843546"/>
            <a:ext cx="2962818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/>
              <a:t>231 là số bị trừ      </a:t>
            </a:r>
            <a:endParaRPr lang="en-US" sz="40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34018" y="1547402"/>
            <a:ext cx="2801442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/>
              <a:t>87 là số bị trừ</a:t>
            </a:r>
            <a:endParaRPr lang="en-US" sz="40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38448" y="5194367"/>
            <a:ext cx="457200" cy="4572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1468193" y="1547402"/>
            <a:ext cx="2878559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/>
              <a:t>231 là số trừ</a:t>
            </a:r>
            <a:endParaRPr lang="en-US" sz="40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4734018" y="2843546"/>
            <a:ext cx="2801442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/>
              <a:t>87 là hiệu</a:t>
            </a:r>
            <a:endParaRPr lang="en-US" sz="24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5568" y="5331575"/>
            <a:ext cx="457200" cy="4572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35460" y="538318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754380" y="249492"/>
            <a:ext cx="8263890" cy="81009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vi-VN" sz="3400" b="1">
                <a:latin typeface="Arial" panose="020B0604020202020204" pitchFamily="34" charset="0"/>
                <a:cs typeface="Arial" panose="020B0604020202020204" pitchFamily="34" charset="0"/>
              </a:rPr>
              <a:t>Tính </a:t>
            </a:r>
            <a:r>
              <a:rPr lang="en-US" sz="3400" b="1">
                <a:latin typeface="Arial" panose="020B0604020202020204" pitchFamily="34" charset="0"/>
                <a:cs typeface="Arial" panose="020B0604020202020204" pitchFamily="34" charset="0"/>
              </a:rPr>
              <a:t>42 + 44 + 46 + 48 + 50 </a:t>
            </a:r>
            <a:endParaRPr lang="en-US" sz="3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27" y="3921901"/>
            <a:ext cx="1501067" cy="1501067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04056" y="425937"/>
            <a:ext cx="457200" cy="4572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762981" y="1653649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230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531774" y="2949793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endParaRPr lang="en-US" sz="4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38448" y="5194367"/>
            <a:ext cx="457200" cy="4572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1493658" y="1653649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endParaRPr lang="en-US" sz="4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4762981" y="2949793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5568" y="5331575"/>
            <a:ext cx="457200" cy="4572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35460" y="538318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517306" y="364952"/>
            <a:ext cx="6156684" cy="81009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</a:pPr>
            <a:r>
              <a:rPr lang="en-US" sz="2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Tính (368 + 764) - (363 + 759)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buClrTx/>
            </a:pP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27" y="3921901"/>
            <a:ext cx="1501067" cy="1501067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69522" y="-207708"/>
            <a:ext cx="457200" cy="4572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779738" y="2949793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79738" y="1653649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38448" y="5194367"/>
            <a:ext cx="457200" cy="4572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1766474" y="2949793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1726756" y="1661096"/>
            <a:ext cx="2700300" cy="97210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5568" y="5331575"/>
            <a:ext cx="457200" cy="4572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35460" y="538318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7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597925" y="3226352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+mn-lt"/>
              </a:rPr>
              <a:t>PHÉP CỘNG</a:t>
            </a:r>
            <a:endParaRPr sz="4800" dirty="0">
              <a:latin typeface="+mn-lt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88" y="4099000"/>
            <a:ext cx="1320435" cy="10728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43000" y="-14316"/>
            <a:ext cx="6696744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800">
              <a:buClrTx/>
            </a:pPr>
            <a:r>
              <a:rPr lang="en-US" sz="2700" b="1" kern="1200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BẢO VỆ KHU PHỐ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817694" y="1895051"/>
            <a:ext cx="4809781" cy="1512168"/>
          </a:xfrm>
          <a:prstGeom prst="cloudCallout">
            <a:avLst>
              <a:gd name="adj1" fmla="val 43909"/>
              <a:gd name="adj2" fmla="val 994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Yeah!!!</a:t>
            </a:r>
          </a:p>
          <a:p>
            <a:pPr algn="ctr" defTabSz="685800">
              <a:buClrTx/>
            </a:pPr>
            <a:r>
              <a:rPr lang="en-US" sz="24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bạn!!! 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61360" y="-9144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3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grpSp>
        <p:nvGrpSpPr>
          <p:cNvPr id="43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43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04552" y="500456"/>
            <a:ext cx="475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HƯỚNG DẪN VỀ NHÀ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089" y="1808868"/>
            <a:ext cx="8558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vi-VN" sz="2800" dirty="0"/>
              <a:t>Ghi nhớ kiến thức trong bài. 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vi-VN" sz="2800" dirty="0"/>
              <a:t>Hoàn thành các bài tập còn lại </a:t>
            </a:r>
            <a:r>
              <a:rPr lang="vi-VN" sz="2800"/>
              <a:t>SGK (</a:t>
            </a:r>
            <a:r>
              <a:rPr lang="vi-VN" sz="2800" dirty="0"/>
              <a:t>Bài 4, 5, </a:t>
            </a:r>
            <a:r>
              <a:rPr lang="vi-VN" sz="2800"/>
              <a:t>6)</a:t>
            </a:r>
            <a:r>
              <a:rPr lang="en-GB" sz="2800"/>
              <a:t>.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vi-VN" sz="2800" dirty="0"/>
              <a:t>bài mới “</a:t>
            </a:r>
            <a:r>
              <a:rPr lang="vi-VN" sz="2800" b="1" dirty="0"/>
              <a:t>Phép nhân, phép chia các số tự </a:t>
            </a:r>
            <a:r>
              <a:rPr lang="vi-VN" sz="2800" b="1"/>
              <a:t>nhiên</a:t>
            </a:r>
            <a:r>
              <a:rPr lang="vi-VN" sz="2800"/>
              <a:t>”.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625" t="-1" b="5483"/>
          <a:stretch/>
        </p:blipFill>
        <p:spPr>
          <a:xfrm>
            <a:off x="7266584" y="33981"/>
            <a:ext cx="1838816" cy="1774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2650" y="741753"/>
            <a:ext cx="5142213" cy="237757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50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ơn thầy cô và cả lớp đã chú ý lắng nghe</a:t>
            </a:r>
          </a:p>
        </p:txBody>
      </p:sp>
    </p:spTree>
    <p:extLst>
      <p:ext uri="{BB962C8B-B14F-4D97-AF65-F5344CB8AC3E}">
        <p14:creationId xmlns:p14="http://schemas.microsoft.com/office/powerpoint/2010/main" val="399704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+mn-lt"/>
              </a:rPr>
              <a:t>4</a:t>
            </a:fld>
            <a:endParaRPr lang="en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9400" y="717552"/>
            <a:ext cx="80682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n-lt"/>
                <a:ea typeface="Calibri" panose="020F0502020204030204" pitchFamily="34" charset="0"/>
              </a:rPr>
              <a:t>Ở tiểu học, ta đã biết phép cộng các số tự nhiên: 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5992" y="1911017"/>
            <a:ext cx="4262907" cy="523220"/>
          </a:xfrm>
          <a:prstGeom prst="rect">
            <a:avLst/>
          </a:prstGeom>
          <a:solidFill>
            <a:srgbClr val="9CD45E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  a 	  + 	   b 	  = 	  c</a:t>
            </a:r>
            <a:endParaRPr lang="vi-VN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511380" y="2537139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156101" y="2513073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372376" y="2513072"/>
            <a:ext cx="1" cy="605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22551" y="3276048"/>
            <a:ext cx="166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hạng</a:t>
            </a:r>
            <a:endParaRPr lang="vi-VN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41499" y="3276049"/>
            <a:ext cx="1613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hạng</a:t>
            </a:r>
            <a:endParaRPr lang="vi-VN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505713" y="3276048"/>
            <a:ext cx="146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Tổng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22278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14" y="0"/>
            <a:ext cx="2408386" cy="16249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8138" y="328412"/>
            <a:ext cx="4191573" cy="10367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507" y="1765211"/>
            <a:ext cx="5993176" cy="14219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b="1" u="sng" dirty="0"/>
              <a:t>Nhiệm vụ 1</a:t>
            </a:r>
            <a:r>
              <a:rPr lang="vi-VN" sz="2400" b="1" dirty="0"/>
              <a:t>: </a:t>
            </a:r>
            <a:r>
              <a:rPr lang="vi-VN" sz="2400" dirty="0"/>
              <a:t>Cho a </a:t>
            </a:r>
            <a:r>
              <a:rPr lang="vi-VN" sz="2400"/>
              <a:t>= 35 </a:t>
            </a:r>
            <a:r>
              <a:rPr lang="vi-VN" sz="2400" dirty="0"/>
              <a:t>và b = 41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vi-VN" sz="2400" dirty="0"/>
              <a:t>a) Tính a + b và b </a:t>
            </a:r>
            <a:r>
              <a:rPr lang="vi-VN" sz="2400"/>
              <a:t>+ a</a:t>
            </a:r>
            <a:r>
              <a:rPr lang="en-GB" sz="2400"/>
              <a:t>.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vi-VN" sz="2400" dirty="0"/>
              <a:t>b) So sánh kết quả nhận được ở câu </a:t>
            </a:r>
            <a:r>
              <a:rPr lang="vi-VN" sz="2400"/>
              <a:t>a)</a:t>
            </a:r>
            <a:r>
              <a:rPr lang="en-GB" sz="2400"/>
              <a:t>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0507" y="3584132"/>
            <a:ext cx="5993176" cy="1421928"/>
          </a:xfrm>
          <a:prstGeom prst="rect">
            <a:avLst/>
          </a:prstGeom>
          <a:solidFill>
            <a:srgbClr val="C6E6A2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b="1" u="sng" dirty="0"/>
              <a:t>Nhiệm vụ </a:t>
            </a:r>
            <a:r>
              <a:rPr lang="en-US" sz="2400" b="1" u="sng" dirty="0"/>
              <a:t>2</a:t>
            </a:r>
            <a:r>
              <a:rPr lang="vi-VN" sz="2400" b="1" dirty="0"/>
              <a:t>: </a:t>
            </a:r>
            <a:r>
              <a:rPr lang="vi-VN" sz="2400" dirty="0"/>
              <a:t>Cho a = 15, b = 27, c = 31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vi-VN" sz="2400" dirty="0"/>
              <a:t>a) Tính (a + b) + c và a + (b + </a:t>
            </a:r>
            <a:r>
              <a:rPr lang="vi-VN" sz="2400"/>
              <a:t>c)</a:t>
            </a:r>
            <a:r>
              <a:rPr lang="en-GB" sz="2400"/>
              <a:t>.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vi-VN" sz="2400" dirty="0"/>
              <a:t>b) So sánh kết quả nhận được ở câu a).</a:t>
            </a:r>
            <a:endParaRPr lang="en-US" sz="2400" dirty="0"/>
          </a:p>
        </p:txBody>
      </p:sp>
      <p:sp>
        <p:nvSpPr>
          <p:cNvPr id="10" name="Right Arrow 9"/>
          <p:cNvSpPr/>
          <p:nvPr/>
        </p:nvSpPr>
        <p:spPr>
          <a:xfrm>
            <a:off x="6619686" y="2334983"/>
            <a:ext cx="354316" cy="31341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7096204" y="2334983"/>
            <a:ext cx="1365197" cy="7705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Tổ</a:t>
            </a:r>
            <a:r>
              <a:rPr lang="en-US" sz="2000" b="1" dirty="0">
                <a:solidFill>
                  <a:schemeClr val="tx1"/>
                </a:solidFill>
              </a:rPr>
              <a:t> 3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96204" y="1702523"/>
            <a:ext cx="1365197" cy="7705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Tổ</a:t>
            </a:r>
            <a:r>
              <a:rPr lang="en-US" sz="2000" b="1" dirty="0">
                <a:solidFill>
                  <a:schemeClr val="tx1"/>
                </a:solidFill>
              </a:rPr>
              <a:t> 1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697014" y="3983649"/>
            <a:ext cx="354316" cy="3134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>
            <a:off x="7212132" y="4216592"/>
            <a:ext cx="1365197" cy="770535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Tổ</a:t>
            </a:r>
            <a:r>
              <a:rPr lang="en-US" sz="2000" b="1" dirty="0">
                <a:solidFill>
                  <a:schemeClr val="tx1"/>
                </a:solidFill>
              </a:rPr>
              <a:t> 4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212132" y="3584132"/>
            <a:ext cx="1365197" cy="770535"/>
          </a:xfrm>
          <a:prstGeom prst="ellips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Tổ</a:t>
            </a:r>
            <a:r>
              <a:rPr lang="en-US" sz="2000" b="1" dirty="0">
                <a:solidFill>
                  <a:schemeClr val="tx1"/>
                </a:solidFill>
              </a:rPr>
              <a:t> 2</a:t>
            </a:r>
            <a:endParaRPr lang="vi-VN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2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6" name="Right Arrow 5"/>
          <p:cNvSpPr/>
          <p:nvPr/>
        </p:nvSpPr>
        <p:spPr>
          <a:xfrm>
            <a:off x="399245" y="1056069"/>
            <a:ext cx="837127" cy="99167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Cloud Callout 6"/>
          <p:cNvSpPr/>
          <p:nvPr/>
        </p:nvSpPr>
        <p:spPr>
          <a:xfrm>
            <a:off x="3073706" y="244698"/>
            <a:ext cx="5555139" cy="2640170"/>
          </a:xfrm>
          <a:prstGeom prst="cloudCallout">
            <a:avLst>
              <a:gd name="adj1" fmla="val -49777"/>
              <a:gd name="adj2" fmla="val 7890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i="1">
                <a:solidFill>
                  <a:srgbClr val="002060"/>
                </a:solidFill>
              </a:rPr>
              <a:t>Các kết quả cho thấy phép cộng có những tính chất nào?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103" y="2599477"/>
            <a:ext cx="2287476" cy="244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537743"/>
              </p:ext>
            </p:extLst>
          </p:nvPr>
        </p:nvGraphicFramePr>
        <p:xfrm>
          <a:off x="110480" y="800550"/>
          <a:ext cx="8680359" cy="38359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9673">
                  <a:extLst>
                    <a:ext uri="{9D8B030D-6E8A-4147-A177-3AD203B41FA5}">
                      <a16:colId xmlns:a16="http://schemas.microsoft.com/office/drawing/2014/main" val="602403968"/>
                    </a:ext>
                  </a:extLst>
                </a:gridCol>
                <a:gridCol w="3514381">
                  <a:extLst>
                    <a:ext uri="{9D8B030D-6E8A-4147-A177-3AD203B41FA5}">
                      <a16:colId xmlns:a16="http://schemas.microsoft.com/office/drawing/2014/main" val="2998518986"/>
                    </a:ext>
                  </a:extLst>
                </a:gridCol>
                <a:gridCol w="3216305">
                  <a:extLst>
                    <a:ext uri="{9D8B030D-6E8A-4147-A177-3AD203B41FA5}">
                      <a16:colId xmlns:a16="http://schemas.microsoft.com/office/drawing/2014/main" val="130444671"/>
                    </a:ext>
                  </a:extLst>
                </a:gridCol>
              </a:tblGrid>
              <a:tr h="521439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2000" dirty="0" err="1"/>
                        <a:t>Tính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chất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2000" dirty="0" err="1"/>
                        <a:t>Phát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biểu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2000" dirty="0" err="1"/>
                        <a:t>Kí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hiệu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0381"/>
                  </a:ext>
                </a:extLst>
              </a:tr>
              <a:tr h="611747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2000" dirty="0" err="1"/>
                        <a:t>Giao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hoán</a:t>
                      </a:r>
                      <a:endParaRPr lang="vi-V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2000" dirty="0" err="1"/>
                        <a:t>Khi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đổi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chỗ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các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hạng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trong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một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tổng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thì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tổng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không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thay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đổi</a:t>
                      </a:r>
                      <a:r>
                        <a:rPr lang="en-US" sz="2000" baseline="0" dirty="0"/>
                        <a:t>.</a:t>
                      </a:r>
                      <a:endParaRPr lang="vi-VN" sz="2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endParaRPr lang="vi-VN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1195367"/>
                  </a:ext>
                </a:extLst>
              </a:tr>
              <a:tr h="611747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2000" dirty="0" err="1"/>
                        <a:t>Kết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hợp</a:t>
                      </a:r>
                      <a:endParaRPr lang="vi-V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2000" dirty="0" err="1"/>
                        <a:t>Muốn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cộng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một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tổng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hai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với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thứ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ba</a:t>
                      </a:r>
                      <a:r>
                        <a:rPr lang="en-US" sz="2000" baseline="0" dirty="0"/>
                        <a:t>, ta </a:t>
                      </a:r>
                      <a:r>
                        <a:rPr lang="en-US" sz="2000" baseline="0" dirty="0" err="1"/>
                        <a:t>có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thể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cộng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thứ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nhất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với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tổng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của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thứ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hai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và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thứ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ba</a:t>
                      </a:r>
                      <a:r>
                        <a:rPr lang="en-US" sz="2000" baseline="0" dirty="0"/>
                        <a:t>.</a:t>
                      </a:r>
                      <a:endParaRPr lang="vi-VN" sz="2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endParaRPr lang="vi-VN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7879721"/>
                  </a:ext>
                </a:extLst>
              </a:tr>
              <a:tr h="611747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sz="2000" dirty="0" err="1"/>
                        <a:t>Cộng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với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số</a:t>
                      </a:r>
                      <a:r>
                        <a:rPr lang="en-US" sz="2000" baseline="0" dirty="0"/>
                        <a:t> 0</a:t>
                      </a:r>
                      <a:endParaRPr lang="vi-V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2000" dirty="0" err="1"/>
                        <a:t>Bất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kì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nào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cộng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với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số</a:t>
                      </a:r>
                      <a:r>
                        <a:rPr lang="en-US" sz="2000" baseline="0" dirty="0"/>
                        <a:t> 0 </a:t>
                      </a:r>
                      <a:r>
                        <a:rPr lang="en-US" sz="2000" baseline="0" dirty="0" err="1"/>
                        <a:t>cũng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bằng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chính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nó</a:t>
                      </a:r>
                      <a:r>
                        <a:rPr lang="en-US" sz="2000" baseline="0" dirty="0"/>
                        <a:t>.</a:t>
                      </a:r>
                      <a:endParaRPr lang="vi-VN" sz="2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endParaRPr lang="vi-VN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79087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11356" y="1565031"/>
            <a:ext cx="262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 + b = b </a:t>
            </a:r>
            <a:r>
              <a:rPr lang="en-US" sz="2000" b="1">
                <a:solidFill>
                  <a:srgbClr val="FF0000"/>
                </a:solidFill>
              </a:rPr>
              <a:t>+ a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3248" y="2900710"/>
            <a:ext cx="3254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(a + b) + c = a + ( b + </a:t>
            </a:r>
            <a:r>
              <a:rPr lang="en-US" sz="2000" b="1">
                <a:solidFill>
                  <a:srgbClr val="FF0000"/>
                </a:solidFill>
              </a:rPr>
              <a:t>c)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3409" y="4065301"/>
            <a:ext cx="247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 + 0 = 0 + a </a:t>
            </a:r>
            <a:r>
              <a:rPr lang="en-US" sz="2000" b="1">
                <a:solidFill>
                  <a:srgbClr val="FF0000"/>
                </a:solidFill>
              </a:rPr>
              <a:t>= a</a:t>
            </a:r>
            <a:endParaRPr lang="vi-V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0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Pentagon 3"/>
          <p:cNvSpPr/>
          <p:nvPr/>
        </p:nvSpPr>
        <p:spPr>
          <a:xfrm>
            <a:off x="0" y="695459"/>
            <a:ext cx="2923504" cy="60530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VÍ DỤ 1:</a:t>
            </a:r>
            <a:endParaRPr lang="vi-VN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203" y="778942"/>
            <a:ext cx="4079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Tính</a:t>
            </a:r>
            <a:r>
              <a:rPr lang="en-US" sz="2800" i="1" dirty="0"/>
              <a:t> </a:t>
            </a:r>
            <a:r>
              <a:rPr lang="en-US" sz="2800" i="1" dirty="0" err="1"/>
              <a:t>một</a:t>
            </a:r>
            <a:r>
              <a:rPr lang="en-US" sz="2800" i="1" dirty="0"/>
              <a:t> </a:t>
            </a:r>
            <a:r>
              <a:rPr lang="en-US" sz="2800" i="1" dirty="0" err="1"/>
              <a:t>cách</a:t>
            </a:r>
            <a:r>
              <a:rPr lang="en-US" sz="2800" i="1" dirty="0"/>
              <a:t> </a:t>
            </a:r>
            <a:r>
              <a:rPr lang="en-US" sz="2800" i="1" dirty="0" err="1"/>
              <a:t>hợp</a:t>
            </a:r>
            <a:r>
              <a:rPr lang="en-US" sz="2800" i="1" dirty="0"/>
              <a:t> </a:t>
            </a:r>
            <a:r>
              <a:rPr lang="en-US" sz="2800" i="1" dirty="0" err="1"/>
              <a:t>lí</a:t>
            </a:r>
            <a:r>
              <a:rPr lang="en-US" sz="2800" i="1" dirty="0"/>
              <a:t>:</a:t>
            </a:r>
            <a:endParaRPr lang="vi-VN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70456" y="1845299"/>
            <a:ext cx="2382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vi-VN" sz="2400" i="1" dirty="0"/>
              <a:t>58 + 76 + 42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35602" y="1828267"/>
            <a:ext cx="2382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vi-VN" sz="2400" i="1" dirty="0"/>
              <a:t>66 + 34 + 27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6486" y="2492378"/>
            <a:ext cx="427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0000"/>
                </a:solidFill>
              </a:rPr>
              <a:t>= 58 + 42 + 76 (t/c giao </a:t>
            </a:r>
            <a:r>
              <a:rPr lang="vi-VN" sz="2400" i="1">
                <a:solidFill>
                  <a:srgbClr val="FF0000"/>
                </a:solidFill>
              </a:rPr>
              <a:t>hoán)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6486" y="3139457"/>
            <a:ext cx="4105611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i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= (58 + 42) + 76 (t/c kết hợp)</a:t>
            </a:r>
            <a:endParaRPr lang="en-US" sz="2400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0456" y="3954459"/>
            <a:ext cx="2520242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= 100 + 76 </a:t>
            </a:r>
            <a:r>
              <a:rPr lang="vi-VN" sz="2400" i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= 176</a:t>
            </a:r>
            <a:endParaRPr lang="en-US" sz="2400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1245" y="2642144"/>
            <a:ext cx="4172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0000"/>
                </a:solidFill>
              </a:rPr>
              <a:t>= (6</a:t>
            </a:r>
            <a:r>
              <a:rPr lang="en-US" sz="2400" i="1" dirty="0">
                <a:solidFill>
                  <a:srgbClr val="FF0000"/>
                </a:solidFill>
              </a:rPr>
              <a:t>6</a:t>
            </a:r>
            <a:r>
              <a:rPr lang="vi-VN" sz="2400" i="1" dirty="0">
                <a:solidFill>
                  <a:srgbClr val="FF0000"/>
                </a:solidFill>
              </a:rPr>
              <a:t> + 3</a:t>
            </a:r>
            <a:r>
              <a:rPr lang="en-US" sz="2400" i="1" dirty="0">
                <a:solidFill>
                  <a:srgbClr val="FF0000"/>
                </a:solidFill>
              </a:rPr>
              <a:t>4</a:t>
            </a:r>
            <a:r>
              <a:rPr lang="vi-VN" sz="2400" i="1" dirty="0">
                <a:solidFill>
                  <a:srgbClr val="FF0000"/>
                </a:solidFill>
              </a:rPr>
              <a:t>) + </a:t>
            </a:r>
            <a:r>
              <a:rPr lang="en-US" sz="2400" i="1" dirty="0">
                <a:solidFill>
                  <a:srgbClr val="FF0000"/>
                </a:solidFill>
              </a:rPr>
              <a:t>2</a:t>
            </a:r>
            <a:r>
              <a:rPr lang="vi-VN" sz="2400" i="1" dirty="0">
                <a:solidFill>
                  <a:srgbClr val="FF0000"/>
                </a:solidFill>
              </a:rPr>
              <a:t>7 (t/c kết hợp)</a:t>
            </a:r>
            <a:endParaRPr lang="en-US" sz="2400" dirty="0">
              <a:solidFill>
                <a:srgbClr val="FF0000"/>
              </a:solidFill>
            </a:endParaRPr>
          </a:p>
          <a:p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5488" y="3346567"/>
            <a:ext cx="323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FF0000"/>
                </a:solidFill>
              </a:rPr>
              <a:t>= 100 + </a:t>
            </a:r>
            <a:r>
              <a:rPr lang="en-US" sz="2400" i="1" dirty="0">
                <a:solidFill>
                  <a:srgbClr val="FF0000"/>
                </a:solidFill>
              </a:rPr>
              <a:t>2</a:t>
            </a:r>
            <a:r>
              <a:rPr lang="vi-VN" sz="2400" i="1" dirty="0">
                <a:solidFill>
                  <a:srgbClr val="FF0000"/>
                </a:solidFill>
              </a:rPr>
              <a:t>7 = 127</a:t>
            </a:r>
            <a:endParaRPr lang="en-US" sz="2400" dirty="0">
              <a:solidFill>
                <a:srgbClr val="FF0000"/>
              </a:solidFill>
            </a:endParaRPr>
          </a:p>
          <a:p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194" y="23350"/>
            <a:ext cx="1725806" cy="176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8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r>
              <a:rPr lang="en" dirty="0"/>
              <a:t>Q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2861" y="1790163"/>
            <a:ext cx="7778839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Do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a + b + c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a + b + c = (a + b) + c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hoặc</a:t>
            </a:r>
            <a:r>
              <a:rPr lang="en-US" sz="2400" dirty="0"/>
              <a:t> a + b + c = a </a:t>
            </a:r>
            <a:r>
              <a:rPr lang="en-US" sz="2400"/>
              <a:t>+ (b </a:t>
            </a:r>
            <a:r>
              <a:rPr lang="en-US" sz="2400" dirty="0"/>
              <a:t>+ c)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17543" y="920857"/>
            <a:ext cx="3306559" cy="869306"/>
            <a:chOff x="582862" y="871075"/>
            <a:chExt cx="3306559" cy="869306"/>
          </a:xfrm>
        </p:grpSpPr>
        <p:sp>
          <p:nvSpPr>
            <p:cNvPr id="4" name="TextBox 3"/>
            <p:cNvSpPr txBox="1"/>
            <p:nvPr/>
          </p:nvSpPr>
          <p:spPr>
            <a:xfrm>
              <a:off x="916237" y="909384"/>
              <a:ext cx="2973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u="sng" dirty="0" err="1"/>
                <a:t>Lưu</a:t>
              </a:r>
              <a:r>
                <a:rPr lang="en-US" sz="2400" b="1" i="1" u="sng" dirty="0"/>
                <a:t> ý:</a:t>
              </a:r>
            </a:p>
            <a:p>
              <a:endParaRPr lang="vi-VN" sz="2400" b="1" i="1" u="sng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862" y="871075"/>
              <a:ext cx="313802" cy="493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157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1417</Words>
  <Application>Microsoft Office PowerPoint</Application>
  <PresentationFormat>On-screen Show (16:9)</PresentationFormat>
  <Paragraphs>209</Paragraphs>
  <Slides>32</Slides>
  <Notes>7</Notes>
  <HiddenSlides>0</HiddenSlides>
  <MMClips>23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Roboto Condensed</vt:lpstr>
      <vt:lpstr>Times New Roman</vt:lpstr>
      <vt:lpstr>Wingdings</vt:lpstr>
      <vt:lpstr>Cambria Math</vt:lpstr>
      <vt:lpstr>Arvo</vt:lpstr>
      <vt:lpstr>Arial</vt:lpstr>
      <vt:lpstr>Roboto Condensed Light</vt:lpstr>
      <vt:lpstr>Calibri</vt:lpstr>
      <vt:lpstr>Salerio template</vt:lpstr>
      <vt:lpstr>Office Theme</vt:lpstr>
      <vt:lpstr>1_Office Theme</vt:lpstr>
      <vt:lpstr>PowerPoint Presentation</vt:lpstr>
      <vt:lpstr>PowerPoint Presentation</vt:lpstr>
      <vt:lpstr>PHÉP CỘNG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PHÉP TRỪ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nguyen thi thu huyen</cp:lastModifiedBy>
  <cp:revision>52</cp:revision>
  <dcterms:modified xsi:type="dcterms:W3CDTF">2023-09-14T14:01:39Z</dcterms:modified>
</cp:coreProperties>
</file>