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9" r:id="rId13"/>
    <p:sldId id="267" r:id="rId14"/>
    <p:sldId id="268" r:id="rId15"/>
    <p:sldId id="263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enty" panose="020B0604020202020204" charset="0"/>
      <p:regular r:id="rId22"/>
    </p:embeddedFont>
    <p:embeddedFont>
      <p:font typeface="Paytone One" panose="020B0604020202020204" charset="0"/>
      <p:regular r:id="rId23"/>
    </p:embeddedFont>
    <p:embeddedFont>
      <p:font typeface="Public Sans" panose="020B0604020202020204" charset="0"/>
      <p:regular r:id="rId24"/>
    </p:embeddedFont>
    <p:embeddedFont>
      <p:font typeface="Public Sans Bold" panose="020B0604020202020204" charset="0"/>
      <p:regular r:id="rId25"/>
    </p:embeddedFont>
    <p:embeddedFont>
      <p:font typeface="Sigmar On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39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7.svg"/><Relationship Id="rId7" Type="http://schemas.openxmlformats.org/officeDocument/2006/relationships/image" Target="../media/image5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3.svg"/><Relationship Id="rId7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7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6.svg"/><Relationship Id="rId5" Type="http://schemas.openxmlformats.org/officeDocument/2006/relationships/image" Target="../media/image26.svg"/><Relationship Id="rId15" Type="http://schemas.openxmlformats.org/officeDocument/2006/relationships/image" Target="../media/image34.sv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52313" y="-2095500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6" y="0"/>
                </a:lnTo>
                <a:lnTo>
                  <a:pt x="4443546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544800" y="7810500"/>
            <a:ext cx="4443546" cy="4482098"/>
          </a:xfrm>
          <a:custGeom>
            <a:avLst/>
            <a:gdLst/>
            <a:ahLst/>
            <a:cxnLst/>
            <a:rect l="l" t="t" r="r" b="b"/>
            <a:pathLst>
              <a:path w="4443546" h="4482098">
                <a:moveTo>
                  <a:pt x="0" y="0"/>
                </a:moveTo>
                <a:lnTo>
                  <a:pt x="4443545" y="0"/>
                </a:lnTo>
                <a:lnTo>
                  <a:pt x="4443545" y="4482098"/>
                </a:lnTo>
                <a:lnTo>
                  <a:pt x="0" y="4482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986471" y="1181100"/>
            <a:ext cx="12312417" cy="8458200"/>
          </a:xfrm>
          <a:custGeom>
            <a:avLst/>
            <a:gdLst/>
            <a:ahLst/>
            <a:cxnLst/>
            <a:rect l="l" t="t" r="r" b="b"/>
            <a:pathLst>
              <a:path w="11449293" h="7959402">
                <a:moveTo>
                  <a:pt x="0" y="0"/>
                </a:moveTo>
                <a:lnTo>
                  <a:pt x="11449293" y="0"/>
                </a:lnTo>
                <a:lnTo>
                  <a:pt x="11449293" y="7959402"/>
                </a:lnTo>
                <a:lnTo>
                  <a:pt x="0" y="7959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3252" y="2215333"/>
            <a:ext cx="13281496" cy="7928146"/>
          </a:xfrm>
          <a:custGeom>
            <a:avLst/>
            <a:gdLst/>
            <a:ahLst/>
            <a:cxnLst/>
            <a:rect l="l" t="t" r="r" b="b"/>
            <a:pathLst>
              <a:path w="13281496" h="7928146">
                <a:moveTo>
                  <a:pt x="0" y="0"/>
                </a:moveTo>
                <a:lnTo>
                  <a:pt x="13281496" y="0"/>
                </a:lnTo>
                <a:lnTo>
                  <a:pt x="13281496" y="7928145"/>
                </a:lnTo>
                <a:lnTo>
                  <a:pt x="0" y="792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" name="Freeform 3"/>
          <p:cNvSpPr/>
          <p:nvPr/>
        </p:nvSpPr>
        <p:spPr>
          <a:xfrm rot="-1487667">
            <a:off x="15895947" y="-10941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6" y="0"/>
                </a:lnTo>
                <a:lnTo>
                  <a:pt x="2726706" y="2726707"/>
                </a:lnTo>
                <a:lnTo>
                  <a:pt x="0" y="27267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963040">
            <a:off x="-723525" y="-488119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779381" y="582915"/>
            <a:ext cx="8180351" cy="1910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896"/>
              </a:lnSpc>
            </a:pPr>
            <a:r>
              <a:rPr lang="en-US" sz="10640" dirty="0">
                <a:solidFill>
                  <a:srgbClr val="E6532C"/>
                </a:solidFill>
                <a:latin typeface="Genty"/>
              </a:rPr>
              <a:t>1. </a:t>
            </a:r>
            <a:r>
              <a:rPr lang="en-US" sz="10640" dirty="0" err="1">
                <a:solidFill>
                  <a:srgbClr val="E6532C"/>
                </a:solidFill>
                <a:latin typeface="Genty"/>
              </a:rPr>
              <a:t>Thiết</a:t>
            </a:r>
            <a:r>
              <a:rPr lang="en-US" sz="10640" dirty="0">
                <a:solidFill>
                  <a:srgbClr val="E6532C"/>
                </a:solidFill>
                <a:latin typeface="Genty"/>
              </a:rPr>
              <a:t> </a:t>
            </a:r>
            <a:r>
              <a:rPr lang="en-US" sz="10640" dirty="0" err="1">
                <a:solidFill>
                  <a:srgbClr val="E6532C"/>
                </a:solidFill>
                <a:latin typeface="Genty"/>
              </a:rPr>
              <a:t>kế</a:t>
            </a:r>
            <a:endParaRPr lang="en-US" sz="10640" dirty="0">
              <a:solidFill>
                <a:srgbClr val="E6532C"/>
              </a:solidFill>
              <a:latin typeface="Genty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013648" y="2554800"/>
            <a:ext cx="12260704" cy="7334130"/>
          </a:xfrm>
          <a:custGeom>
            <a:avLst/>
            <a:gdLst/>
            <a:ahLst/>
            <a:cxnLst/>
            <a:rect l="l" t="t" r="r" b="b"/>
            <a:pathLst>
              <a:path w="12260704" h="7334130">
                <a:moveTo>
                  <a:pt x="0" y="0"/>
                </a:moveTo>
                <a:lnTo>
                  <a:pt x="12260704" y="0"/>
                </a:lnTo>
                <a:lnTo>
                  <a:pt x="12260704" y="7334131"/>
                </a:lnTo>
                <a:lnTo>
                  <a:pt x="0" y="73341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3694392" y="2078626"/>
            <a:ext cx="10899216" cy="797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endParaRPr dirty="0"/>
          </a:p>
          <a:p>
            <a:pPr algn="just">
              <a:lnSpc>
                <a:spcPts val="7000"/>
              </a:lnSpc>
            </a:pPr>
            <a:r>
              <a:rPr lang="en-US" sz="5600" dirty="0">
                <a:solidFill>
                  <a:srgbClr val="000000"/>
                </a:solidFill>
                <a:latin typeface="Public Sans"/>
              </a:rPr>
              <a:t>-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Thiết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kế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giúp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hình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dung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được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ngôi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của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mình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sau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khi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xây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dựng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đảm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bảo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yếu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tố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kĩ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thuật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để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ngôi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vững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chắc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. </a:t>
            </a:r>
          </a:p>
          <a:p>
            <a:pPr algn="just">
              <a:lnSpc>
                <a:spcPts val="7000"/>
              </a:lnSpc>
            </a:pPr>
            <a:r>
              <a:rPr lang="en-US" sz="5600" dirty="0">
                <a:solidFill>
                  <a:srgbClr val="000000"/>
                </a:solidFill>
                <a:latin typeface="Public Sans"/>
              </a:rPr>
              <a:t>-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Thiết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kế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sẽ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giúp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cung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cấp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thông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tin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để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chuẩn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bị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vật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liệu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kinh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phí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tương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Public Sans"/>
              </a:rPr>
              <a:t>ứng</a:t>
            </a:r>
            <a:r>
              <a:rPr lang="en-US" sz="5600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 algn="just">
              <a:lnSpc>
                <a:spcPts val="7000"/>
              </a:lnSpc>
            </a:pPr>
            <a:endParaRPr lang="en-US" sz="5600" dirty="0">
              <a:solidFill>
                <a:srgbClr val="000000"/>
              </a:solidFill>
              <a:latin typeface="Public San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8400" y="2008871"/>
            <a:ext cx="13411200" cy="7531860"/>
          </a:xfrm>
          <a:custGeom>
            <a:avLst/>
            <a:gdLst/>
            <a:ahLst/>
            <a:cxnLst/>
            <a:rect l="l" t="t" r="r" b="b"/>
            <a:pathLst>
              <a:path w="6163060" h="4888254">
                <a:moveTo>
                  <a:pt x="0" y="0"/>
                </a:moveTo>
                <a:lnTo>
                  <a:pt x="6163059" y="0"/>
                </a:lnTo>
                <a:lnTo>
                  <a:pt x="6163059" y="4888254"/>
                </a:lnTo>
                <a:lnTo>
                  <a:pt x="0" y="48882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2570345" y="2008871"/>
            <a:ext cx="13147310" cy="7864482"/>
          </a:xfrm>
          <a:custGeom>
            <a:avLst/>
            <a:gdLst/>
            <a:ahLst/>
            <a:cxnLst/>
            <a:rect l="l" t="t" r="r" b="b"/>
            <a:pathLst>
              <a:path w="13147310" h="7864482">
                <a:moveTo>
                  <a:pt x="0" y="0"/>
                </a:moveTo>
                <a:lnTo>
                  <a:pt x="13147310" y="0"/>
                </a:lnTo>
                <a:lnTo>
                  <a:pt x="13147310" y="7864482"/>
                </a:lnTo>
                <a:lnTo>
                  <a:pt x="0" y="7864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2561303">
            <a:off x="15860638" y="-207044"/>
            <a:ext cx="2883176" cy="2883176"/>
          </a:xfrm>
          <a:custGeom>
            <a:avLst/>
            <a:gdLst/>
            <a:ahLst/>
            <a:cxnLst/>
            <a:rect l="l" t="t" r="r" b="b"/>
            <a:pathLst>
              <a:path w="2883176" h="2883176">
                <a:moveTo>
                  <a:pt x="0" y="0"/>
                </a:moveTo>
                <a:lnTo>
                  <a:pt x="2883177" y="0"/>
                </a:lnTo>
                <a:lnTo>
                  <a:pt x="2883177" y="2883177"/>
                </a:lnTo>
                <a:lnTo>
                  <a:pt x="0" y="28831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963040">
            <a:off x="-1200338" y="8544816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1390029" y="154937"/>
            <a:ext cx="9845717" cy="37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63"/>
              </a:lnSpc>
            </a:pPr>
            <a:r>
              <a:rPr lang="en-US" sz="10688" dirty="0">
                <a:solidFill>
                  <a:srgbClr val="E6532C"/>
                </a:solidFill>
                <a:latin typeface="Genty"/>
              </a:rPr>
              <a:t>2. Thi </a:t>
            </a:r>
            <a:r>
              <a:rPr lang="en-US" sz="10688" dirty="0" err="1">
                <a:solidFill>
                  <a:srgbClr val="E6532C"/>
                </a:solidFill>
                <a:latin typeface="Genty"/>
              </a:rPr>
              <a:t>công</a:t>
            </a:r>
            <a:r>
              <a:rPr lang="en-US" sz="10688" dirty="0">
                <a:solidFill>
                  <a:srgbClr val="E6532C"/>
                </a:solidFill>
                <a:latin typeface="Genty"/>
              </a:rPr>
              <a:t> </a:t>
            </a:r>
            <a:r>
              <a:rPr lang="en-US" sz="10688" dirty="0" err="1">
                <a:solidFill>
                  <a:srgbClr val="E6532C"/>
                </a:solidFill>
                <a:latin typeface="Genty"/>
              </a:rPr>
              <a:t>thô</a:t>
            </a:r>
            <a:endParaRPr lang="en-US" sz="10688" dirty="0">
              <a:solidFill>
                <a:srgbClr val="E6532C"/>
              </a:solidFill>
              <a:latin typeface="Genty"/>
            </a:endParaRPr>
          </a:p>
          <a:p>
            <a:pPr>
              <a:lnSpc>
                <a:spcPts val="14963"/>
              </a:lnSpc>
            </a:pPr>
            <a:endParaRPr lang="en-US" sz="10688" dirty="0">
              <a:solidFill>
                <a:srgbClr val="E6532C"/>
              </a:solidFill>
              <a:latin typeface="Gent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72025" y="2377492"/>
            <a:ext cx="11943949" cy="7089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600">
                <a:solidFill>
                  <a:srgbClr val="000000"/>
                </a:solidFill>
                <a:latin typeface="Public Sans"/>
              </a:rPr>
              <a:t>- Các công việc chính của bước thi công thô gồm: làm móng nhà, làm khung tường, xây tường, cán nền, làm mái, lắp khung cửa, làm hệ thống đường ống nước, đường điện.</a:t>
            </a:r>
          </a:p>
          <a:p>
            <a:pPr>
              <a:lnSpc>
                <a:spcPts val="7000"/>
              </a:lnSpc>
            </a:pPr>
            <a:r>
              <a:rPr lang="en-US" sz="5600">
                <a:solidFill>
                  <a:srgbClr val="000000"/>
                </a:solidFill>
                <a:latin typeface="Public Sans"/>
              </a:rPr>
              <a:t>- Vai trò: giúp các bước hoàn thiện sau này được tiện lợi và tiết kiệm chi phí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544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C9CB82-4283-3F85-003D-A20E2D712073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866584" y="1385884"/>
            <a:ext cx="4816962" cy="4544304"/>
          </a:xfrm>
          <a:prstGeom prst="rect">
            <a:avLst/>
          </a:prstGeom>
          <a:ln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7FCA1-F7F9-4D5B-CC9C-6CD6C59DAD4D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7419975" y="1385884"/>
            <a:ext cx="4481468" cy="4544303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4AA94-6829-63A5-60D6-F0A8267591CD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12643786" y="1404935"/>
            <a:ext cx="3806205" cy="4544304"/>
          </a:xfrm>
          <a:prstGeom prst="rect">
            <a:avLst/>
          </a:prstGeom>
          <a:ln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26472-4835-F7BA-15BD-6F77B7B04B73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7391399" y="6304130"/>
            <a:ext cx="4481467" cy="3982870"/>
          </a:xfrm>
          <a:prstGeom prst="rect">
            <a:avLst/>
          </a:prstGeom>
          <a:ln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235B4-94BB-7226-9318-AD17635DF5B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2609294" y="6304130"/>
            <a:ext cx="3840697" cy="3982870"/>
          </a:xfrm>
          <a:prstGeom prst="rect">
            <a:avLst/>
          </a:prstGeom>
          <a:ln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34AF80-5869-D8F1-D149-514A8B6E5A0E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1838009" y="6304130"/>
            <a:ext cx="4816962" cy="3982870"/>
          </a:xfrm>
          <a:prstGeom prst="rect">
            <a:avLst/>
          </a:prstGeom>
          <a:ln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EB82DD-2270-0821-6A74-2B1995495EEA}"/>
              </a:ext>
            </a:extLst>
          </p:cNvPr>
          <p:cNvSpPr txBox="1"/>
          <p:nvPr/>
        </p:nvSpPr>
        <p:spPr>
          <a:xfrm>
            <a:off x="0" y="81496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Hãy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mô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tả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công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việc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đang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thực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hiện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mỗi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hình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sau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đó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sắp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xếp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các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hình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theo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thứ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tự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các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bước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chính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của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công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việc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hoàn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thiện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</a:t>
            </a:r>
            <a:r>
              <a:rPr lang="en-US" sz="4000" kern="0" dirty="0" err="1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nhà</a:t>
            </a:r>
            <a:r>
              <a:rPr lang="en-US" sz="4000" kern="0" dirty="0">
                <a:effectLst/>
                <a:latin typeface="Public Sans Bold" panose="020B0604020202020204" charset="0"/>
                <a:ea typeface="Times New Roman" panose="02020603050405020304" pitchFamily="18" charset="0"/>
              </a:rPr>
              <a:t> ở.</a:t>
            </a:r>
            <a:endParaRPr lang="vi-VN" sz="4000" dirty="0">
              <a:latin typeface="Public Sans Bold" panose="020B060402020202020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1C1D87-6870-6D96-268D-D0004B6004B9}"/>
              </a:ext>
            </a:extLst>
          </p:cNvPr>
          <p:cNvSpPr/>
          <p:nvPr/>
        </p:nvSpPr>
        <p:spPr>
          <a:xfrm>
            <a:off x="1871346" y="1376359"/>
            <a:ext cx="598955" cy="79630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vi-VN" sz="4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D14CBA-6C56-1A3B-14CD-188EBC87BCC8}"/>
              </a:ext>
            </a:extLst>
          </p:cNvPr>
          <p:cNvSpPr/>
          <p:nvPr/>
        </p:nvSpPr>
        <p:spPr>
          <a:xfrm>
            <a:off x="7391399" y="1376359"/>
            <a:ext cx="598955" cy="79630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AE521A-EB79-B207-FA5E-15130D7BF360}"/>
              </a:ext>
            </a:extLst>
          </p:cNvPr>
          <p:cNvSpPr/>
          <p:nvPr/>
        </p:nvSpPr>
        <p:spPr>
          <a:xfrm>
            <a:off x="12651926" y="1404935"/>
            <a:ext cx="598955" cy="79630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175DBE-3F72-D51E-8950-1C9B05327920}"/>
              </a:ext>
            </a:extLst>
          </p:cNvPr>
          <p:cNvSpPr/>
          <p:nvPr/>
        </p:nvSpPr>
        <p:spPr>
          <a:xfrm>
            <a:off x="1842771" y="6300334"/>
            <a:ext cx="598955" cy="80010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70E74A-633C-E003-E967-662363B93E25}"/>
              </a:ext>
            </a:extLst>
          </p:cNvPr>
          <p:cNvSpPr/>
          <p:nvPr/>
        </p:nvSpPr>
        <p:spPr>
          <a:xfrm>
            <a:off x="7405765" y="6304130"/>
            <a:ext cx="598955" cy="79630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073612-D750-43B2-7731-087B5722A60D}"/>
              </a:ext>
            </a:extLst>
          </p:cNvPr>
          <p:cNvSpPr/>
          <p:nvPr/>
        </p:nvSpPr>
        <p:spPr>
          <a:xfrm>
            <a:off x="12623607" y="6304130"/>
            <a:ext cx="598955" cy="79630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07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3040">
            <a:off x="-506742" y="7992009"/>
            <a:ext cx="2631254" cy="2532582"/>
          </a:xfrm>
          <a:custGeom>
            <a:avLst/>
            <a:gdLst/>
            <a:ahLst/>
            <a:cxnLst/>
            <a:rect l="l" t="t" r="r" b="b"/>
            <a:pathLst>
              <a:path w="2631254" h="2532582">
                <a:moveTo>
                  <a:pt x="0" y="0"/>
                </a:moveTo>
                <a:lnTo>
                  <a:pt x="2631254" y="0"/>
                </a:lnTo>
                <a:lnTo>
                  <a:pt x="2631254" y="2532582"/>
                </a:lnTo>
                <a:lnTo>
                  <a:pt x="0" y="25325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590255" y="1910912"/>
            <a:ext cx="13239840" cy="7919832"/>
          </a:xfrm>
          <a:custGeom>
            <a:avLst/>
            <a:gdLst/>
            <a:ahLst/>
            <a:cxnLst/>
            <a:rect l="l" t="t" r="r" b="b"/>
            <a:pathLst>
              <a:path w="13239840" h="7919832">
                <a:moveTo>
                  <a:pt x="0" y="0"/>
                </a:moveTo>
                <a:lnTo>
                  <a:pt x="13239840" y="0"/>
                </a:lnTo>
                <a:lnTo>
                  <a:pt x="13239840" y="7919831"/>
                </a:lnTo>
                <a:lnTo>
                  <a:pt x="0" y="7919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472146" y="2317936"/>
            <a:ext cx="11476058" cy="797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600">
                <a:solidFill>
                  <a:srgbClr val="000000"/>
                </a:solidFill>
                <a:latin typeface="Public Sans"/>
              </a:rPr>
              <a:t>- Hoàn thiện là công đoạn góp phần tạo nên không gian sống với đầy đủ công năng sử dụng và tính thẩm mĩ của ngôi nhà. </a:t>
            </a:r>
          </a:p>
          <a:p>
            <a:pPr algn="just">
              <a:lnSpc>
                <a:spcPts val="7000"/>
              </a:lnSpc>
            </a:pPr>
            <a:r>
              <a:rPr lang="en-US" sz="5600">
                <a:solidFill>
                  <a:srgbClr val="000000"/>
                </a:solidFill>
                <a:latin typeface="Public Sans"/>
              </a:rPr>
              <a:t>- Các công việc chính của bước hoàn thiện gồm: trát và sơn tường, lát nền, lắp đặt các thiết bị điện, nước và nội thất.</a:t>
            </a:r>
          </a:p>
          <a:p>
            <a:pPr algn="just">
              <a:lnSpc>
                <a:spcPts val="7000"/>
              </a:lnSpc>
            </a:pPr>
            <a:endParaRPr lang="en-US" sz="560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142801" y="2722097"/>
            <a:ext cx="4208227" cy="3959916"/>
          </a:xfrm>
          <a:custGeom>
            <a:avLst/>
            <a:gdLst/>
            <a:ahLst/>
            <a:cxnLst/>
            <a:rect l="l" t="t" r="r" b="b"/>
            <a:pathLst>
              <a:path w="4208227" h="3959916">
                <a:moveTo>
                  <a:pt x="0" y="0"/>
                </a:moveTo>
                <a:lnTo>
                  <a:pt x="4208227" y="0"/>
                </a:lnTo>
                <a:lnTo>
                  <a:pt x="4208227" y="3959916"/>
                </a:lnTo>
                <a:lnTo>
                  <a:pt x="0" y="3959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4142801" y="6682013"/>
            <a:ext cx="4271256" cy="3604987"/>
          </a:xfrm>
          <a:custGeom>
            <a:avLst/>
            <a:gdLst/>
            <a:ahLst/>
            <a:cxnLst/>
            <a:rect l="l" t="t" r="r" b="b"/>
            <a:pathLst>
              <a:path w="4271256" h="3604987">
                <a:moveTo>
                  <a:pt x="0" y="0"/>
                </a:moveTo>
                <a:lnTo>
                  <a:pt x="4271256" y="0"/>
                </a:lnTo>
                <a:lnTo>
                  <a:pt x="4271256" y="3604987"/>
                </a:lnTo>
                <a:lnTo>
                  <a:pt x="0" y="36049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4142801" y="0"/>
            <a:ext cx="4145199" cy="2722097"/>
          </a:xfrm>
          <a:custGeom>
            <a:avLst/>
            <a:gdLst/>
            <a:ahLst/>
            <a:cxnLst/>
            <a:rect l="l" t="t" r="r" b="b"/>
            <a:pathLst>
              <a:path w="4145199" h="2722097">
                <a:moveTo>
                  <a:pt x="0" y="0"/>
                </a:moveTo>
                <a:lnTo>
                  <a:pt x="4145199" y="0"/>
                </a:lnTo>
                <a:lnTo>
                  <a:pt x="4145199" y="2722097"/>
                </a:lnTo>
                <a:lnTo>
                  <a:pt x="0" y="27220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0712" b="-7712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590255" y="-86972"/>
            <a:ext cx="11195689" cy="1807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39"/>
              </a:lnSpc>
            </a:pPr>
            <a:r>
              <a:rPr lang="en-US" sz="10599" dirty="0">
                <a:solidFill>
                  <a:srgbClr val="E6532C"/>
                </a:solidFill>
                <a:latin typeface="Genty"/>
              </a:rPr>
              <a:t>3. Hoàn </a:t>
            </a:r>
            <a:r>
              <a:rPr lang="en-US" sz="10599" dirty="0" err="1">
                <a:solidFill>
                  <a:srgbClr val="E6532C"/>
                </a:solidFill>
                <a:latin typeface="Genty"/>
              </a:rPr>
              <a:t>thiện</a:t>
            </a:r>
            <a:r>
              <a:rPr lang="en-US" sz="10599" dirty="0">
                <a:solidFill>
                  <a:srgbClr val="E6532C"/>
                </a:solidFill>
                <a:latin typeface="Genty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96325" y="2033244"/>
            <a:ext cx="10495350" cy="4222442"/>
          </a:xfrm>
          <a:custGeom>
            <a:avLst/>
            <a:gdLst/>
            <a:ahLst/>
            <a:cxnLst/>
            <a:rect l="l" t="t" r="r" b="b"/>
            <a:pathLst>
              <a:path w="10495350" h="4222442">
                <a:moveTo>
                  <a:pt x="0" y="0"/>
                </a:moveTo>
                <a:lnTo>
                  <a:pt x="10495350" y="0"/>
                </a:lnTo>
                <a:lnTo>
                  <a:pt x="10495350" y="4222442"/>
                </a:lnTo>
                <a:lnTo>
                  <a:pt x="0" y="4222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235643" y="6520581"/>
            <a:ext cx="4708023" cy="3766419"/>
          </a:xfrm>
          <a:custGeom>
            <a:avLst/>
            <a:gdLst/>
            <a:ahLst/>
            <a:cxnLst/>
            <a:rect l="l" t="t" r="r" b="b"/>
            <a:pathLst>
              <a:path w="4708023" h="3766419">
                <a:moveTo>
                  <a:pt x="0" y="0"/>
                </a:moveTo>
                <a:lnTo>
                  <a:pt x="4708023" y="0"/>
                </a:lnTo>
                <a:lnTo>
                  <a:pt x="4708023" y="3766419"/>
                </a:lnTo>
                <a:lnTo>
                  <a:pt x="0" y="3766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7943666" y="6520581"/>
            <a:ext cx="3494965" cy="3766419"/>
          </a:xfrm>
          <a:custGeom>
            <a:avLst/>
            <a:gdLst/>
            <a:ahLst/>
            <a:cxnLst/>
            <a:rect l="l" t="t" r="r" b="b"/>
            <a:pathLst>
              <a:path w="3494965" h="3766419">
                <a:moveTo>
                  <a:pt x="0" y="0"/>
                </a:moveTo>
                <a:lnTo>
                  <a:pt x="3494965" y="0"/>
                </a:lnTo>
                <a:lnTo>
                  <a:pt x="3494965" y="3766419"/>
                </a:lnTo>
                <a:lnTo>
                  <a:pt x="0" y="3766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1438631" y="6520581"/>
            <a:ext cx="3613726" cy="3766419"/>
          </a:xfrm>
          <a:custGeom>
            <a:avLst/>
            <a:gdLst/>
            <a:ahLst/>
            <a:cxnLst/>
            <a:rect l="l" t="t" r="r" b="b"/>
            <a:pathLst>
              <a:path w="3613726" h="3766419">
                <a:moveTo>
                  <a:pt x="0" y="0"/>
                </a:moveTo>
                <a:lnTo>
                  <a:pt x="3613726" y="0"/>
                </a:lnTo>
                <a:lnTo>
                  <a:pt x="3613726" y="3766419"/>
                </a:lnTo>
                <a:lnTo>
                  <a:pt x="0" y="3766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0" y="-104775"/>
            <a:ext cx="18288000" cy="187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2"/>
              </a:lnSpc>
              <a:spcBef>
                <a:spcPct val="0"/>
              </a:spcBef>
            </a:pP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Hãy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mô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tả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công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việc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đang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thực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hiện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trong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mỗi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hình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.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Sắp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xếp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hình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theo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thứ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tự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bước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chính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xây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dựng</a:t>
            </a:r>
            <a:r>
              <a:rPr lang="en-US" sz="53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380" dirty="0" err="1">
                <a:solidFill>
                  <a:srgbClr val="000000"/>
                </a:solidFill>
                <a:latin typeface="Public Sans"/>
              </a:rPr>
              <a:t>nhà</a:t>
            </a:r>
            <a:endParaRPr lang="en-US" sz="5380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57AEE6-1A15-2266-18B9-62404F313FF3}"/>
              </a:ext>
            </a:extLst>
          </p:cNvPr>
          <p:cNvSpPr/>
          <p:nvPr/>
        </p:nvSpPr>
        <p:spPr>
          <a:xfrm>
            <a:off x="3896325" y="2033243"/>
            <a:ext cx="557213" cy="8143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4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vi-VN" sz="4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B29FED-8273-B867-A5D3-D8E872EF224E}"/>
              </a:ext>
            </a:extLst>
          </p:cNvPr>
          <p:cNvSpPr/>
          <p:nvPr/>
        </p:nvSpPr>
        <p:spPr>
          <a:xfrm>
            <a:off x="10515600" y="2033243"/>
            <a:ext cx="557213" cy="8143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237A21-E894-10F2-A34A-D63925BAD25F}"/>
              </a:ext>
            </a:extLst>
          </p:cNvPr>
          <p:cNvSpPr/>
          <p:nvPr/>
        </p:nvSpPr>
        <p:spPr>
          <a:xfrm>
            <a:off x="3339112" y="6520581"/>
            <a:ext cx="557213" cy="8143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29447A-C13C-B384-77C0-DB93A90E3FBC}"/>
              </a:ext>
            </a:extLst>
          </p:cNvPr>
          <p:cNvSpPr/>
          <p:nvPr/>
        </p:nvSpPr>
        <p:spPr>
          <a:xfrm>
            <a:off x="8065180" y="6520581"/>
            <a:ext cx="557213" cy="8143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3D5E91-CD3B-2B75-D144-68B12E30FE3C}"/>
              </a:ext>
            </a:extLst>
          </p:cNvPr>
          <p:cNvSpPr/>
          <p:nvPr/>
        </p:nvSpPr>
        <p:spPr>
          <a:xfrm>
            <a:off x="11560145" y="6524584"/>
            <a:ext cx="557213" cy="81038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" indent="-1905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/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20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271155" y="593365"/>
            <a:ext cx="15506545" cy="9344505"/>
          </a:xfrm>
          <a:custGeom>
            <a:avLst/>
            <a:gdLst/>
            <a:ahLst/>
            <a:cxnLst/>
            <a:rect l="l" t="t" r="r" b="b"/>
            <a:pathLst>
              <a:path w="15506545" h="9344505">
                <a:moveTo>
                  <a:pt x="0" y="0"/>
                </a:moveTo>
                <a:lnTo>
                  <a:pt x="15506545" y="0"/>
                </a:lnTo>
                <a:lnTo>
                  <a:pt x="15506545" y="9344505"/>
                </a:lnTo>
                <a:lnTo>
                  <a:pt x="0" y="9344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336022" y="0"/>
            <a:ext cx="4914042" cy="4097082"/>
          </a:xfrm>
          <a:custGeom>
            <a:avLst/>
            <a:gdLst/>
            <a:ahLst/>
            <a:cxnLst/>
            <a:rect l="l" t="t" r="r" b="b"/>
            <a:pathLst>
              <a:path w="4914042" h="4097082">
                <a:moveTo>
                  <a:pt x="0" y="0"/>
                </a:moveTo>
                <a:lnTo>
                  <a:pt x="4914042" y="0"/>
                </a:lnTo>
                <a:lnTo>
                  <a:pt x="4914042" y="4097082"/>
                </a:lnTo>
                <a:lnTo>
                  <a:pt x="0" y="40970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6"/>
          <p:cNvSpPr txBox="1"/>
          <p:nvPr/>
        </p:nvSpPr>
        <p:spPr>
          <a:xfrm>
            <a:off x="3434714" y="2158732"/>
            <a:ext cx="14545639" cy="6906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4722" lvl="1" indent="-602361" algn="just">
              <a:lnSpc>
                <a:spcPts val="7812"/>
              </a:lnSpc>
              <a:buFont typeface="Arial"/>
              <a:buChar char="•"/>
            </a:pPr>
            <a:r>
              <a:rPr lang="en-US" sz="5580" dirty="0" err="1">
                <a:solidFill>
                  <a:srgbClr val="000000"/>
                </a:solidFill>
                <a:latin typeface="Public Sans Bold"/>
              </a:rPr>
              <a:t>Kĩ</a:t>
            </a:r>
            <a:r>
              <a:rPr lang="en-US" sz="558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 Bold"/>
              </a:rPr>
              <a:t>sư</a:t>
            </a:r>
            <a:r>
              <a:rPr lang="en-US" sz="558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 Bold"/>
              </a:rPr>
              <a:t>xây</a:t>
            </a:r>
            <a:r>
              <a:rPr lang="en-US" sz="558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 Bold"/>
              </a:rPr>
              <a:t>dựng</a:t>
            </a:r>
            <a:r>
              <a:rPr lang="en-US" sz="5580" dirty="0">
                <a:solidFill>
                  <a:srgbClr val="000000"/>
                </a:solidFill>
                <a:latin typeface="Public Sans Bold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người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tốt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nghiệp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chuyên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ngành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xây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dựng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trường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Đại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học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.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Công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việc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chính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của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người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kỹ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sư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xây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dựng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là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thiết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kế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tổ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chức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, thi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công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kiểm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tra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giám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sát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quá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trình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thi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công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công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trình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xây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dựng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đảm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bảo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đúng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thiết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580" dirty="0" err="1">
                <a:solidFill>
                  <a:srgbClr val="000000"/>
                </a:solidFill>
                <a:latin typeface="Public Sans"/>
              </a:rPr>
              <a:t>kế</a:t>
            </a:r>
            <a:r>
              <a:rPr lang="en-US" sz="5580" dirty="0">
                <a:solidFill>
                  <a:srgbClr val="000000"/>
                </a:solidFill>
                <a:latin typeface="Public Sans"/>
              </a:rPr>
              <a:t>.</a:t>
            </a:r>
          </a:p>
          <a:p>
            <a:pPr algn="just">
              <a:lnSpc>
                <a:spcPts val="7812"/>
              </a:lnSpc>
              <a:spcBef>
                <a:spcPct val="0"/>
              </a:spcBef>
            </a:pPr>
            <a:endParaRPr lang="en-US" sz="5580" dirty="0">
              <a:solidFill>
                <a:srgbClr val="000000"/>
              </a:solidFill>
              <a:latin typeface="Public San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ECE8D-3CC3-3585-3372-4DBB4085C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3828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0135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0" y="0"/>
                </a:lnTo>
                <a:lnTo>
                  <a:pt x="11549650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639856" y="-387016"/>
            <a:ext cx="11549651" cy="11549651"/>
          </a:xfrm>
          <a:custGeom>
            <a:avLst/>
            <a:gdLst/>
            <a:ahLst/>
            <a:cxnLst/>
            <a:rect l="l" t="t" r="r" b="b"/>
            <a:pathLst>
              <a:path w="11549651" h="11549651">
                <a:moveTo>
                  <a:pt x="0" y="0"/>
                </a:moveTo>
                <a:lnTo>
                  <a:pt x="11549651" y="0"/>
                </a:lnTo>
                <a:lnTo>
                  <a:pt x="11549651" y="11549651"/>
                </a:lnTo>
                <a:lnTo>
                  <a:pt x="0" y="11549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1369428">
            <a:off x="-478552" y="6595650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8" y="0"/>
                </a:lnTo>
                <a:lnTo>
                  <a:pt x="4365708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864216">
            <a:off x="15042379" y="-1874746"/>
            <a:ext cx="4854216" cy="3759811"/>
          </a:xfrm>
          <a:custGeom>
            <a:avLst/>
            <a:gdLst/>
            <a:ahLst/>
            <a:cxnLst/>
            <a:rect l="l" t="t" r="r" b="b"/>
            <a:pathLst>
              <a:path w="4854216" h="3759811">
                <a:moveTo>
                  <a:pt x="0" y="0"/>
                </a:moveTo>
                <a:lnTo>
                  <a:pt x="4854217" y="0"/>
                </a:lnTo>
                <a:lnTo>
                  <a:pt x="4854217" y="3759812"/>
                </a:lnTo>
                <a:lnTo>
                  <a:pt x="0" y="3759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741790">
            <a:off x="215229" y="221396"/>
            <a:ext cx="2264199" cy="2255709"/>
          </a:xfrm>
          <a:custGeom>
            <a:avLst/>
            <a:gdLst/>
            <a:ahLst/>
            <a:cxnLst/>
            <a:rect l="l" t="t" r="r" b="b"/>
            <a:pathLst>
              <a:path w="2264199" h="2255709">
                <a:moveTo>
                  <a:pt x="0" y="0"/>
                </a:moveTo>
                <a:lnTo>
                  <a:pt x="2264199" y="0"/>
                </a:lnTo>
                <a:lnTo>
                  <a:pt x="2264199" y="2255709"/>
                </a:lnTo>
                <a:lnTo>
                  <a:pt x="0" y="2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2225909">
            <a:off x="16526250" y="8515753"/>
            <a:ext cx="1894670" cy="1856777"/>
          </a:xfrm>
          <a:custGeom>
            <a:avLst/>
            <a:gdLst/>
            <a:ahLst/>
            <a:cxnLst/>
            <a:rect l="l" t="t" r="r" b="b"/>
            <a:pathLst>
              <a:path w="1894670" h="1856777">
                <a:moveTo>
                  <a:pt x="0" y="0"/>
                </a:moveTo>
                <a:lnTo>
                  <a:pt x="1894670" y="0"/>
                </a:lnTo>
                <a:lnTo>
                  <a:pt x="1894670" y="1856776"/>
                </a:lnTo>
                <a:lnTo>
                  <a:pt x="0" y="18567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920586">
            <a:off x="11632582" y="6208806"/>
            <a:ext cx="3391400" cy="2404811"/>
          </a:xfrm>
          <a:custGeom>
            <a:avLst/>
            <a:gdLst/>
            <a:ahLst/>
            <a:cxnLst/>
            <a:rect l="l" t="t" r="r" b="b"/>
            <a:pathLst>
              <a:path w="3391400" h="2404811">
                <a:moveTo>
                  <a:pt x="0" y="0"/>
                </a:moveTo>
                <a:lnTo>
                  <a:pt x="3391399" y="0"/>
                </a:lnTo>
                <a:lnTo>
                  <a:pt x="3391399" y="2404811"/>
                </a:lnTo>
                <a:lnTo>
                  <a:pt x="0" y="2404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350678">
            <a:off x="537237" y="4741469"/>
            <a:ext cx="2334130" cy="2359874"/>
          </a:xfrm>
          <a:custGeom>
            <a:avLst/>
            <a:gdLst/>
            <a:ahLst/>
            <a:cxnLst/>
            <a:rect l="l" t="t" r="r" b="b"/>
            <a:pathLst>
              <a:path w="2334130" h="2359874">
                <a:moveTo>
                  <a:pt x="0" y="0"/>
                </a:moveTo>
                <a:lnTo>
                  <a:pt x="2334130" y="0"/>
                </a:lnTo>
                <a:lnTo>
                  <a:pt x="2334130" y="2359873"/>
                </a:lnTo>
                <a:lnTo>
                  <a:pt x="0" y="2359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2146861" y="2930504"/>
            <a:ext cx="13994278" cy="435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6"/>
              </a:lnSpc>
            </a:pPr>
            <a:r>
              <a:rPr lang="en-US" sz="8268" dirty="0">
                <a:solidFill>
                  <a:srgbClr val="CD4724"/>
                </a:solidFill>
                <a:latin typeface="Sigmar One"/>
              </a:rPr>
              <a:t>TIẾT 2. BÀI 2. XÂY DỰNG NHÀ Ở</a:t>
            </a:r>
          </a:p>
          <a:p>
            <a:pPr algn="ctr">
              <a:lnSpc>
                <a:spcPts val="11576"/>
              </a:lnSpc>
            </a:pPr>
            <a:endParaRPr lang="en-US" sz="8268" dirty="0">
              <a:solidFill>
                <a:srgbClr val="CD4724"/>
              </a:solidFill>
              <a:latin typeface="Sigmar On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416774" y="7573355"/>
            <a:ext cx="7454452" cy="1739372"/>
          </a:xfrm>
          <a:custGeom>
            <a:avLst/>
            <a:gdLst/>
            <a:ahLst/>
            <a:cxnLst/>
            <a:rect l="l" t="t" r="r" b="b"/>
            <a:pathLst>
              <a:path w="7454452" h="1739372">
                <a:moveTo>
                  <a:pt x="0" y="0"/>
                </a:moveTo>
                <a:lnTo>
                  <a:pt x="7454452" y="0"/>
                </a:lnTo>
                <a:lnTo>
                  <a:pt x="7454452" y="1739372"/>
                </a:lnTo>
                <a:lnTo>
                  <a:pt x="0" y="17393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TextBox 12"/>
          <p:cNvSpPr txBox="1"/>
          <p:nvPr/>
        </p:nvSpPr>
        <p:spPr>
          <a:xfrm>
            <a:off x="5443552" y="8103664"/>
            <a:ext cx="7400896" cy="65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4109">
                <a:solidFill>
                  <a:srgbClr val="000000"/>
                </a:solidFill>
                <a:latin typeface="Paytone One"/>
              </a:rPr>
              <a:t>GV: Nguyễn Thị Thu Huyền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D83F6F-765E-2CB6-38AE-25206144C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17" y="14286"/>
            <a:ext cx="7261825" cy="10272713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BEA54593-9FBB-E7C7-C702-C6ED557A74EB}"/>
              </a:ext>
            </a:extLst>
          </p:cNvPr>
          <p:cNvSpPr/>
          <p:nvPr/>
        </p:nvSpPr>
        <p:spPr>
          <a:xfrm rot="1369428">
            <a:off x="-1117747" y="6427345"/>
            <a:ext cx="4365707" cy="4405760"/>
          </a:xfrm>
          <a:custGeom>
            <a:avLst/>
            <a:gdLst/>
            <a:ahLst/>
            <a:cxnLst/>
            <a:rect l="l" t="t" r="r" b="b"/>
            <a:pathLst>
              <a:path w="4365707" h="4405760">
                <a:moveTo>
                  <a:pt x="0" y="0"/>
                </a:moveTo>
                <a:lnTo>
                  <a:pt x="4365708" y="0"/>
                </a:lnTo>
                <a:lnTo>
                  <a:pt x="4365708" y="4405760"/>
                </a:lnTo>
                <a:lnTo>
                  <a:pt x="0" y="4405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10D6A8C-32DA-4411-0E47-8F9848B2E913}"/>
              </a:ext>
            </a:extLst>
          </p:cNvPr>
          <p:cNvSpPr/>
          <p:nvPr/>
        </p:nvSpPr>
        <p:spPr>
          <a:xfrm rot="-2864216">
            <a:off x="15042379" y="-1874746"/>
            <a:ext cx="4854216" cy="3759811"/>
          </a:xfrm>
          <a:custGeom>
            <a:avLst/>
            <a:gdLst/>
            <a:ahLst/>
            <a:cxnLst/>
            <a:rect l="l" t="t" r="r" b="b"/>
            <a:pathLst>
              <a:path w="4854216" h="3759811">
                <a:moveTo>
                  <a:pt x="0" y="0"/>
                </a:moveTo>
                <a:lnTo>
                  <a:pt x="4854217" y="0"/>
                </a:lnTo>
                <a:lnTo>
                  <a:pt x="4854217" y="3759812"/>
                </a:lnTo>
                <a:lnTo>
                  <a:pt x="0" y="37598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DFA61907-8BD0-ED46-E9FA-E904DDFE1E74}"/>
              </a:ext>
            </a:extLst>
          </p:cNvPr>
          <p:cNvSpPr/>
          <p:nvPr/>
        </p:nvSpPr>
        <p:spPr>
          <a:xfrm rot="741790">
            <a:off x="186654" y="216235"/>
            <a:ext cx="2264199" cy="2255709"/>
          </a:xfrm>
          <a:custGeom>
            <a:avLst/>
            <a:gdLst/>
            <a:ahLst/>
            <a:cxnLst/>
            <a:rect l="l" t="t" r="r" b="b"/>
            <a:pathLst>
              <a:path w="2264199" h="2255709">
                <a:moveTo>
                  <a:pt x="0" y="0"/>
                </a:moveTo>
                <a:lnTo>
                  <a:pt x="2264199" y="0"/>
                </a:lnTo>
                <a:lnTo>
                  <a:pt x="2264199" y="2255709"/>
                </a:lnTo>
                <a:lnTo>
                  <a:pt x="0" y="2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38695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085" y="4398437"/>
            <a:ext cx="7317783" cy="437736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888867" y="813469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875752" y="2844889"/>
            <a:ext cx="4564449" cy="1941966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491550" y="4398437"/>
            <a:ext cx="7317783" cy="437736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2" y="0"/>
                </a:lnTo>
                <a:lnTo>
                  <a:pt x="7317782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0868217" y="2844889"/>
            <a:ext cx="4564449" cy="1941966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8" y="0"/>
                </a:lnTo>
                <a:lnTo>
                  <a:pt x="4564448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TextBox 10"/>
          <p:cNvSpPr txBox="1"/>
          <p:nvPr/>
        </p:nvSpPr>
        <p:spPr>
          <a:xfrm>
            <a:off x="3277247" y="421191"/>
            <a:ext cx="11733506" cy="164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3"/>
              </a:lnSpc>
            </a:pPr>
            <a:r>
              <a:rPr lang="en-US" sz="9602" dirty="0">
                <a:solidFill>
                  <a:srgbClr val="E6532C"/>
                </a:solidFill>
                <a:latin typeface="Paytone One"/>
              </a:rPr>
              <a:t>I.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Vật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liệu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làm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nha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̀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43481" y="3522511"/>
            <a:ext cx="4564449" cy="97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  <a:spcBef>
                <a:spcPct val="0"/>
              </a:spcBef>
            </a:pPr>
            <a:r>
              <a:rPr lang="en-US" sz="5679">
                <a:solidFill>
                  <a:srgbClr val="000000"/>
                </a:solidFill>
                <a:latin typeface="Paytone One"/>
              </a:rPr>
              <a:t>Gỗ </a:t>
            </a:r>
          </a:p>
        </p:txBody>
      </p:sp>
      <p:sp>
        <p:nvSpPr>
          <p:cNvPr id="12" name="Freeform 12"/>
          <p:cNvSpPr/>
          <p:nvPr/>
        </p:nvSpPr>
        <p:spPr>
          <a:xfrm rot="609759">
            <a:off x="8354636" y="3564279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8" y="0"/>
                </a:lnTo>
                <a:lnTo>
                  <a:pt x="1578728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1748101" y="5047594"/>
            <a:ext cx="6997451" cy="2952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96"/>
              </a:lnSpc>
              <a:spcBef>
                <a:spcPct val="0"/>
              </a:spcBef>
            </a:pP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Làm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khung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mái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sàn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giá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đỡ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nội</a:t>
            </a:r>
            <a:r>
              <a:rPr lang="en-US" sz="564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40" dirty="0" err="1">
                <a:solidFill>
                  <a:srgbClr val="000000"/>
                </a:solidFill>
                <a:latin typeface="Public Sans"/>
              </a:rPr>
              <a:t>thất</a:t>
            </a:r>
            <a:endParaRPr lang="en-US" sz="5640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868217" y="3522511"/>
            <a:ext cx="4564449" cy="970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  <a:spcBef>
                <a:spcPct val="0"/>
              </a:spcBef>
            </a:pPr>
            <a:r>
              <a:rPr lang="en-US" sz="5679">
                <a:solidFill>
                  <a:srgbClr val="000000"/>
                </a:solidFill>
                <a:latin typeface="Paytone One"/>
              </a:rPr>
              <a:t>Gạch, ngói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42191" y="5146076"/>
            <a:ext cx="6967141" cy="3008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0"/>
              </a:lnSpc>
            </a:pPr>
            <a:r>
              <a:rPr lang="en-US" sz="5679" dirty="0">
                <a:solidFill>
                  <a:srgbClr val="533010"/>
                </a:solidFill>
                <a:latin typeface="Public Sans Bold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Làm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tường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mái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</a:p>
          <a:p>
            <a:pPr>
              <a:lnSpc>
                <a:spcPts val="7950"/>
              </a:lnSpc>
              <a:spcBef>
                <a:spcPct val="0"/>
              </a:spcBef>
            </a:pPr>
            <a:endParaRPr lang="en-US" sz="5679" dirty="0">
              <a:solidFill>
                <a:srgbClr val="000000"/>
              </a:solidFill>
              <a:latin typeface="Public Sans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10" grpId="0"/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1751" y="4398437"/>
            <a:ext cx="7565117" cy="4525315"/>
          </a:xfrm>
          <a:custGeom>
            <a:avLst/>
            <a:gdLst/>
            <a:ahLst/>
            <a:cxnLst/>
            <a:rect l="l" t="t" r="r" b="b"/>
            <a:pathLst>
              <a:path w="7565117" h="4525315">
                <a:moveTo>
                  <a:pt x="0" y="0"/>
                </a:moveTo>
                <a:lnTo>
                  <a:pt x="7565117" y="0"/>
                </a:lnTo>
                <a:lnTo>
                  <a:pt x="7565117" y="4525315"/>
                </a:lnTo>
                <a:lnTo>
                  <a:pt x="0" y="4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912903" y="780940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875752" y="2844889"/>
            <a:ext cx="4564449" cy="1941966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9244215" y="4398437"/>
            <a:ext cx="7565117" cy="4525315"/>
          </a:xfrm>
          <a:custGeom>
            <a:avLst/>
            <a:gdLst/>
            <a:ahLst/>
            <a:cxnLst/>
            <a:rect l="l" t="t" r="r" b="b"/>
            <a:pathLst>
              <a:path w="7565117" h="4525315">
                <a:moveTo>
                  <a:pt x="0" y="0"/>
                </a:moveTo>
                <a:lnTo>
                  <a:pt x="7565117" y="0"/>
                </a:lnTo>
                <a:lnTo>
                  <a:pt x="7565117" y="4525315"/>
                </a:lnTo>
                <a:lnTo>
                  <a:pt x="0" y="4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609759">
            <a:off x="8354636" y="3700011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8" y="0"/>
                </a:lnTo>
                <a:lnTo>
                  <a:pt x="1578728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868217" y="2844889"/>
            <a:ext cx="4564449" cy="1941966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8" y="0"/>
                </a:lnTo>
                <a:lnTo>
                  <a:pt x="4564448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1987968" y="4721269"/>
            <a:ext cx="6871079" cy="502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1"/>
              </a:lnSpc>
            </a:pP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Làm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tường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.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Đá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nhỏ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với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xi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măng,nước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tạo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thành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bê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tông</a:t>
            </a:r>
            <a:endParaRPr lang="en-US" sz="5679" dirty="0">
              <a:solidFill>
                <a:srgbClr val="000000"/>
              </a:solidFill>
              <a:latin typeface="Public Sans"/>
            </a:endParaRPr>
          </a:p>
          <a:p>
            <a:pPr algn="just">
              <a:lnSpc>
                <a:spcPts val="7951"/>
              </a:lnSpc>
              <a:spcBef>
                <a:spcPct val="0"/>
              </a:spcBef>
            </a:pPr>
            <a:endParaRPr lang="en-US" sz="5679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45878" y="4776292"/>
            <a:ext cx="6750904" cy="502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1"/>
              </a:lnSpc>
            </a:pP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Làm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tường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nhà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.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Đá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nhỏ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với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xi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măng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nước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tạo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thành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bê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tông</a:t>
            </a:r>
            <a:endParaRPr lang="en-US" sz="5679" dirty="0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7951"/>
              </a:lnSpc>
              <a:spcBef>
                <a:spcPct val="0"/>
              </a:spcBef>
            </a:pPr>
            <a:endParaRPr lang="en-US" sz="5679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908023" y="3508835"/>
            <a:ext cx="4499907" cy="98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4"/>
              </a:lnSpc>
              <a:spcBef>
                <a:spcPct val="0"/>
              </a:spcBef>
            </a:pPr>
            <a:r>
              <a:rPr lang="en-US" sz="5646">
                <a:solidFill>
                  <a:srgbClr val="FFF6E3"/>
                </a:solidFill>
                <a:latin typeface="Paytone One"/>
              </a:rPr>
              <a:t>Đá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32759" y="3508935"/>
            <a:ext cx="4499907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  <a:spcBef>
                <a:spcPct val="0"/>
              </a:spcBef>
            </a:pPr>
            <a:r>
              <a:rPr lang="en-US" sz="5649">
                <a:solidFill>
                  <a:srgbClr val="FFF6E3"/>
                </a:solidFill>
                <a:latin typeface="Paytone One"/>
              </a:rPr>
              <a:t>Thép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77247" y="421191"/>
            <a:ext cx="11733506" cy="164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3"/>
              </a:lnSpc>
            </a:pPr>
            <a:r>
              <a:rPr lang="en-US" sz="9602" dirty="0">
                <a:solidFill>
                  <a:srgbClr val="E6532C"/>
                </a:solidFill>
                <a:latin typeface="Paytone One"/>
              </a:rPr>
              <a:t>I.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Vật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liệu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làm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nha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11" grpId="0"/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9085" y="4398437"/>
            <a:ext cx="7317783" cy="437736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3" y="0"/>
                </a:lnTo>
                <a:lnTo>
                  <a:pt x="7317783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-1504306" y="744888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875752" y="2844889"/>
            <a:ext cx="4564449" cy="1941966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9" y="0"/>
                </a:lnTo>
                <a:lnTo>
                  <a:pt x="4564449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2561303">
            <a:off x="15465146" y="-513535"/>
            <a:ext cx="3588309" cy="3588309"/>
          </a:xfrm>
          <a:custGeom>
            <a:avLst/>
            <a:gdLst/>
            <a:ahLst/>
            <a:cxnLst/>
            <a:rect l="l" t="t" r="r" b="b"/>
            <a:pathLst>
              <a:path w="3588309" h="3588309">
                <a:moveTo>
                  <a:pt x="0" y="0"/>
                </a:moveTo>
                <a:lnTo>
                  <a:pt x="3588308" y="0"/>
                </a:lnTo>
                <a:lnTo>
                  <a:pt x="3588308" y="3588309"/>
                </a:lnTo>
                <a:lnTo>
                  <a:pt x="0" y="358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609759">
            <a:off x="7992485" y="3939925"/>
            <a:ext cx="1578729" cy="1578729"/>
          </a:xfrm>
          <a:custGeom>
            <a:avLst/>
            <a:gdLst/>
            <a:ahLst/>
            <a:cxnLst/>
            <a:rect l="l" t="t" r="r" b="b"/>
            <a:pathLst>
              <a:path w="1578729" h="1578729">
                <a:moveTo>
                  <a:pt x="0" y="0"/>
                </a:moveTo>
                <a:lnTo>
                  <a:pt x="1578729" y="0"/>
                </a:lnTo>
                <a:lnTo>
                  <a:pt x="1578729" y="1578729"/>
                </a:lnTo>
                <a:lnTo>
                  <a:pt x="0" y="1578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491550" y="4398437"/>
            <a:ext cx="7317783" cy="4377365"/>
          </a:xfrm>
          <a:custGeom>
            <a:avLst/>
            <a:gdLst/>
            <a:ahLst/>
            <a:cxnLst/>
            <a:rect l="l" t="t" r="r" b="b"/>
            <a:pathLst>
              <a:path w="7317783" h="4377365">
                <a:moveTo>
                  <a:pt x="0" y="0"/>
                </a:moveTo>
                <a:lnTo>
                  <a:pt x="7317782" y="0"/>
                </a:lnTo>
                <a:lnTo>
                  <a:pt x="7317782" y="4377364"/>
                </a:lnTo>
                <a:lnTo>
                  <a:pt x="0" y="4377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868217" y="2844889"/>
            <a:ext cx="4564449" cy="1941966"/>
          </a:xfrm>
          <a:custGeom>
            <a:avLst/>
            <a:gdLst/>
            <a:ahLst/>
            <a:cxnLst/>
            <a:rect l="l" t="t" r="r" b="b"/>
            <a:pathLst>
              <a:path w="4564449" h="1941966">
                <a:moveTo>
                  <a:pt x="0" y="0"/>
                </a:moveTo>
                <a:lnTo>
                  <a:pt x="4564448" y="0"/>
                </a:lnTo>
                <a:lnTo>
                  <a:pt x="4564448" y="1941966"/>
                </a:lnTo>
                <a:lnTo>
                  <a:pt x="0" y="1941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487667">
            <a:off x="15711237" y="7894947"/>
            <a:ext cx="2726707" cy="2726707"/>
          </a:xfrm>
          <a:custGeom>
            <a:avLst/>
            <a:gdLst/>
            <a:ahLst/>
            <a:cxnLst/>
            <a:rect l="l" t="t" r="r" b="b"/>
            <a:pathLst>
              <a:path w="2726707" h="2726707">
                <a:moveTo>
                  <a:pt x="0" y="0"/>
                </a:moveTo>
                <a:lnTo>
                  <a:pt x="2726707" y="0"/>
                </a:lnTo>
                <a:lnTo>
                  <a:pt x="2726707" y="2726706"/>
                </a:lnTo>
                <a:lnTo>
                  <a:pt x="0" y="27267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1702576">
            <a:off x="-118767" y="393472"/>
            <a:ext cx="2420870" cy="3026087"/>
          </a:xfrm>
          <a:custGeom>
            <a:avLst/>
            <a:gdLst/>
            <a:ahLst/>
            <a:cxnLst/>
            <a:rect l="l" t="t" r="r" b="b"/>
            <a:pathLst>
              <a:path w="2420870" h="3026087">
                <a:moveTo>
                  <a:pt x="0" y="0"/>
                </a:moveTo>
                <a:lnTo>
                  <a:pt x="2420869" y="0"/>
                </a:lnTo>
                <a:lnTo>
                  <a:pt x="2420869" y="3026088"/>
                </a:lnTo>
                <a:lnTo>
                  <a:pt x="0" y="30260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2098762" y="4786855"/>
            <a:ext cx="6053886" cy="401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1"/>
              </a:lnSpc>
            </a:pP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Kết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hợp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với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xi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măng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tạo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ra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vữa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xây</a:t>
            </a:r>
            <a:r>
              <a:rPr lang="en-US" sz="5679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0000"/>
                </a:solidFill>
                <a:latin typeface="Public Sans"/>
              </a:rPr>
              <a:t>dựng</a:t>
            </a:r>
            <a:endParaRPr lang="en-US" sz="5679" dirty="0">
              <a:solidFill>
                <a:srgbClr val="000000"/>
              </a:solidFill>
              <a:latin typeface="Public Sans"/>
            </a:endParaRPr>
          </a:p>
          <a:p>
            <a:pPr>
              <a:lnSpc>
                <a:spcPts val="7951"/>
              </a:lnSpc>
              <a:spcBef>
                <a:spcPct val="0"/>
              </a:spcBef>
            </a:pPr>
            <a:endParaRPr lang="en-US" sz="5679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155769" y="4915714"/>
            <a:ext cx="6053886" cy="401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1"/>
              </a:lnSpc>
            </a:pPr>
            <a:r>
              <a:rPr lang="en-US" sz="5679">
                <a:solidFill>
                  <a:srgbClr val="000000"/>
                </a:solidFill>
                <a:latin typeface="Public Sans"/>
              </a:rPr>
              <a:t>Kết hợp với cát, nước tạo ra vữa xây dựng</a:t>
            </a:r>
          </a:p>
          <a:p>
            <a:pPr>
              <a:lnSpc>
                <a:spcPts val="7951"/>
              </a:lnSpc>
              <a:spcBef>
                <a:spcPct val="0"/>
              </a:spcBef>
            </a:pPr>
            <a:endParaRPr lang="en-US" sz="5679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75752" y="3417996"/>
            <a:ext cx="4499907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  <a:spcBef>
                <a:spcPct val="0"/>
              </a:spcBef>
            </a:pPr>
            <a:r>
              <a:rPr lang="en-US" sz="5649">
                <a:solidFill>
                  <a:srgbClr val="FFF6E3"/>
                </a:solidFill>
                <a:latin typeface="Paytone One"/>
              </a:rPr>
              <a:t>Cát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932759" y="3689207"/>
            <a:ext cx="4499907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9"/>
              </a:lnSpc>
              <a:spcBef>
                <a:spcPct val="0"/>
              </a:spcBef>
            </a:pPr>
            <a:r>
              <a:rPr lang="en-US" sz="5649">
                <a:solidFill>
                  <a:srgbClr val="FFF6E3"/>
                </a:solidFill>
                <a:latin typeface="Paytone One"/>
              </a:rPr>
              <a:t>Xi măng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77247" y="421191"/>
            <a:ext cx="11733506" cy="1642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3"/>
              </a:lnSpc>
            </a:pPr>
            <a:r>
              <a:rPr lang="en-US" sz="9602" dirty="0">
                <a:solidFill>
                  <a:srgbClr val="E6532C"/>
                </a:solidFill>
                <a:latin typeface="Paytone One"/>
              </a:rPr>
              <a:t>I.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Vật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liệu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làm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 </a:t>
            </a:r>
            <a:r>
              <a:rPr lang="en-US" sz="9602" dirty="0" err="1">
                <a:solidFill>
                  <a:srgbClr val="E6532C"/>
                </a:solidFill>
                <a:latin typeface="Paytone One"/>
              </a:rPr>
              <a:t>nha</a:t>
            </a:r>
            <a:r>
              <a:rPr lang="en-US" sz="9602" dirty="0">
                <a:solidFill>
                  <a:srgbClr val="E6532C"/>
                </a:solidFill>
                <a:latin typeface="Paytone One"/>
              </a:rPr>
              <a:t>̀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3260" y="7697842"/>
            <a:ext cx="4930588" cy="4114800"/>
          </a:xfrm>
          <a:custGeom>
            <a:avLst/>
            <a:gdLst/>
            <a:ahLst/>
            <a:cxnLst/>
            <a:rect l="l" t="t" r="r" b="b"/>
            <a:pathLst>
              <a:path w="4930588" h="4114800">
                <a:moveTo>
                  <a:pt x="0" y="0"/>
                </a:moveTo>
                <a:lnTo>
                  <a:pt x="4930588" y="0"/>
                </a:lnTo>
                <a:lnTo>
                  <a:pt x="4930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28700" y="3271599"/>
            <a:ext cx="9579446" cy="5730251"/>
          </a:xfrm>
          <a:custGeom>
            <a:avLst/>
            <a:gdLst/>
            <a:ahLst/>
            <a:cxnLst/>
            <a:rect l="l" t="t" r="r" b="b"/>
            <a:pathLst>
              <a:path w="9579446" h="5730251">
                <a:moveTo>
                  <a:pt x="0" y="0"/>
                </a:moveTo>
                <a:lnTo>
                  <a:pt x="9579446" y="0"/>
                </a:lnTo>
                <a:lnTo>
                  <a:pt x="9579446" y="5730250"/>
                </a:lnTo>
                <a:lnTo>
                  <a:pt x="0" y="5730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028700" y="742950"/>
            <a:ext cx="9801653" cy="2528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35"/>
              </a:lnSpc>
            </a:pPr>
            <a:r>
              <a:rPr lang="en-US" sz="14739">
                <a:solidFill>
                  <a:srgbClr val="E6532C"/>
                </a:solidFill>
                <a:latin typeface="Genty"/>
              </a:rPr>
              <a:t>Khám phá:</a:t>
            </a:r>
          </a:p>
        </p:txBody>
      </p:sp>
      <p:sp>
        <p:nvSpPr>
          <p:cNvPr id="5" name="Freeform 5"/>
          <p:cNvSpPr/>
          <p:nvPr/>
        </p:nvSpPr>
        <p:spPr>
          <a:xfrm rot="1390481">
            <a:off x="9931272" y="109155"/>
            <a:ext cx="3338304" cy="2282186"/>
          </a:xfrm>
          <a:custGeom>
            <a:avLst/>
            <a:gdLst/>
            <a:ahLst/>
            <a:cxnLst/>
            <a:rect l="l" t="t" r="r" b="b"/>
            <a:pathLst>
              <a:path w="3338304" h="2282186">
                <a:moveTo>
                  <a:pt x="0" y="0"/>
                </a:moveTo>
                <a:lnTo>
                  <a:pt x="3338304" y="0"/>
                </a:lnTo>
                <a:lnTo>
                  <a:pt x="3338304" y="2282186"/>
                </a:lnTo>
                <a:lnTo>
                  <a:pt x="0" y="22821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248510" y="3604674"/>
            <a:ext cx="2848556" cy="5064100"/>
          </a:xfrm>
          <a:custGeom>
            <a:avLst/>
            <a:gdLst/>
            <a:ahLst/>
            <a:cxnLst/>
            <a:rect l="l" t="t" r="r" b="b"/>
            <a:pathLst>
              <a:path w="2848556" h="5064100">
                <a:moveTo>
                  <a:pt x="0" y="0"/>
                </a:moveTo>
                <a:lnTo>
                  <a:pt x="2848557" y="0"/>
                </a:lnTo>
                <a:lnTo>
                  <a:pt x="2848557" y="5064100"/>
                </a:lnTo>
                <a:lnTo>
                  <a:pt x="0" y="50641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1248510" y="4450210"/>
            <a:ext cx="6556323" cy="3742147"/>
          </a:xfrm>
          <a:custGeom>
            <a:avLst/>
            <a:gdLst/>
            <a:ahLst/>
            <a:cxnLst/>
            <a:rect l="l" t="t" r="r" b="b"/>
            <a:pathLst>
              <a:path w="6556323" h="3742147">
                <a:moveTo>
                  <a:pt x="0" y="0"/>
                </a:moveTo>
                <a:lnTo>
                  <a:pt x="6556323" y="0"/>
                </a:lnTo>
                <a:lnTo>
                  <a:pt x="6556323" y="3742147"/>
                </a:lnTo>
                <a:lnTo>
                  <a:pt x="0" y="3742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1582034" y="4042991"/>
            <a:ext cx="8556437" cy="414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5"/>
              </a:lnSpc>
            </a:pPr>
            <a:r>
              <a:rPr lang="en-US" sz="6556">
                <a:solidFill>
                  <a:srgbClr val="000000"/>
                </a:solidFill>
                <a:latin typeface="Public Sans"/>
              </a:rPr>
              <a:t>Kể tên các vật liệu em biết dùng để xây nhà mà chưa được giới thiệu trong bài học?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6" grpId="1" animBg="1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0436" y="2095500"/>
            <a:ext cx="6843694" cy="3483423"/>
          </a:xfrm>
          <a:custGeom>
            <a:avLst/>
            <a:gdLst/>
            <a:ahLst/>
            <a:cxnLst/>
            <a:rect l="l" t="t" r="r" b="b"/>
            <a:pathLst>
              <a:path w="6843694" h="3483423">
                <a:moveTo>
                  <a:pt x="0" y="0"/>
                </a:moveTo>
                <a:lnTo>
                  <a:pt x="6843694" y="0"/>
                </a:lnTo>
                <a:lnTo>
                  <a:pt x="6843694" y="3483422"/>
                </a:lnTo>
                <a:lnTo>
                  <a:pt x="0" y="3483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9296400" y="2095500"/>
            <a:ext cx="7253030" cy="3626515"/>
          </a:xfrm>
          <a:custGeom>
            <a:avLst/>
            <a:gdLst/>
            <a:ahLst/>
            <a:cxnLst/>
            <a:rect l="l" t="t" r="r" b="b"/>
            <a:pathLst>
              <a:path w="7253030" h="3626515">
                <a:moveTo>
                  <a:pt x="0" y="0"/>
                </a:moveTo>
                <a:lnTo>
                  <a:pt x="7253030" y="0"/>
                </a:lnTo>
                <a:lnTo>
                  <a:pt x="7253030" y="3626515"/>
                </a:lnTo>
                <a:lnTo>
                  <a:pt x="0" y="3626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4" name="Freeform 4"/>
          <p:cNvSpPr/>
          <p:nvPr/>
        </p:nvSpPr>
        <p:spPr>
          <a:xfrm>
            <a:off x="1590436" y="6568557"/>
            <a:ext cx="6843694" cy="3453827"/>
          </a:xfrm>
          <a:custGeom>
            <a:avLst/>
            <a:gdLst/>
            <a:ahLst/>
            <a:cxnLst/>
            <a:rect l="l" t="t" r="r" b="b"/>
            <a:pathLst>
              <a:path w="6843694" h="3453827">
                <a:moveTo>
                  <a:pt x="0" y="0"/>
                </a:moveTo>
                <a:lnTo>
                  <a:pt x="6843694" y="0"/>
                </a:lnTo>
                <a:lnTo>
                  <a:pt x="6843694" y="3453827"/>
                </a:lnTo>
                <a:lnTo>
                  <a:pt x="0" y="3453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9415724" y="6492678"/>
            <a:ext cx="7133706" cy="3453827"/>
          </a:xfrm>
          <a:custGeom>
            <a:avLst/>
            <a:gdLst/>
            <a:ahLst/>
            <a:cxnLst/>
            <a:rect l="l" t="t" r="r" b="b"/>
            <a:pathLst>
              <a:path w="7133706" h="3453827">
                <a:moveTo>
                  <a:pt x="0" y="0"/>
                </a:moveTo>
                <a:lnTo>
                  <a:pt x="7133706" y="0"/>
                </a:lnTo>
                <a:lnTo>
                  <a:pt x="7133706" y="3453827"/>
                </a:lnTo>
                <a:lnTo>
                  <a:pt x="0" y="34538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892" b="-9892"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6" name="TextBox 6"/>
          <p:cNvSpPr txBox="1"/>
          <p:nvPr/>
        </p:nvSpPr>
        <p:spPr>
          <a:xfrm>
            <a:off x="0" y="-123825"/>
            <a:ext cx="18288000" cy="205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31"/>
              </a:lnSpc>
              <a:spcBef>
                <a:spcPct val="0"/>
              </a:spcBef>
            </a:pP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Bài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tập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: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Hãy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xác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định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một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số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loại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vật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liệu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cơ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bản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được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dùng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để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xây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dựng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các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ngôi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nhà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 a, b, c, d </a:t>
            </a:r>
            <a:r>
              <a:rPr lang="en-US" sz="5879" dirty="0" err="1">
                <a:solidFill>
                  <a:srgbClr val="D81F27"/>
                </a:solidFill>
                <a:latin typeface="Public Sans Bold"/>
              </a:rPr>
              <a:t>trên</a:t>
            </a:r>
            <a:r>
              <a:rPr lang="en-US" sz="5879" dirty="0">
                <a:solidFill>
                  <a:srgbClr val="D81F27"/>
                </a:solidFill>
                <a:latin typeface="Public Sans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68008" y="-677912"/>
            <a:ext cx="3413224" cy="3413224"/>
          </a:xfrm>
          <a:custGeom>
            <a:avLst/>
            <a:gdLst/>
            <a:ahLst/>
            <a:cxnLst/>
            <a:rect l="l" t="t" r="r" b="b"/>
            <a:pathLst>
              <a:path w="3413224" h="3413224">
                <a:moveTo>
                  <a:pt x="0" y="0"/>
                </a:moveTo>
                <a:lnTo>
                  <a:pt x="3413224" y="0"/>
                </a:lnTo>
                <a:lnTo>
                  <a:pt x="3413224" y="3413224"/>
                </a:lnTo>
                <a:lnTo>
                  <a:pt x="0" y="3413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1211283">
            <a:off x="11167296" y="5636643"/>
            <a:ext cx="1894670" cy="1856777"/>
          </a:xfrm>
          <a:custGeom>
            <a:avLst/>
            <a:gdLst/>
            <a:ahLst/>
            <a:cxnLst/>
            <a:rect l="l" t="t" r="r" b="b"/>
            <a:pathLst>
              <a:path w="1894670" h="1856777">
                <a:moveTo>
                  <a:pt x="0" y="0"/>
                </a:moveTo>
                <a:lnTo>
                  <a:pt x="1894670" y="0"/>
                </a:lnTo>
                <a:lnTo>
                  <a:pt x="1894670" y="1856776"/>
                </a:lnTo>
                <a:lnTo>
                  <a:pt x="0" y="18567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2615484" y="326419"/>
            <a:ext cx="13057032" cy="7794156"/>
          </a:xfrm>
          <a:custGeom>
            <a:avLst/>
            <a:gdLst/>
            <a:ahLst/>
            <a:cxnLst/>
            <a:rect l="l" t="t" r="r" b="b"/>
            <a:pathLst>
              <a:path w="13057032" h="7794156">
                <a:moveTo>
                  <a:pt x="0" y="0"/>
                </a:moveTo>
                <a:lnTo>
                  <a:pt x="13057032" y="0"/>
                </a:lnTo>
                <a:lnTo>
                  <a:pt x="13057032" y="7794155"/>
                </a:lnTo>
                <a:lnTo>
                  <a:pt x="0" y="77941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0" y="8196961"/>
            <a:ext cx="18288000" cy="199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1"/>
              </a:lnSpc>
              <a:spcBef>
                <a:spcPct val="0"/>
              </a:spcBef>
            </a:pP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Tại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sao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thiết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kế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là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bước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chuẩn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bị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quan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trọng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trước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khi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nhà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ở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được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 thi </a:t>
            </a:r>
            <a:r>
              <a:rPr lang="en-US" sz="5679" dirty="0" err="1">
                <a:solidFill>
                  <a:srgbClr val="008037"/>
                </a:solidFill>
                <a:latin typeface="Public Sans"/>
              </a:rPr>
              <a:t>công</a:t>
            </a:r>
            <a:r>
              <a:rPr lang="en-US" sz="5679" dirty="0">
                <a:solidFill>
                  <a:srgbClr val="008037"/>
                </a:solidFill>
                <a:latin typeface="Public Sans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505</Words>
  <Application>Microsoft Office PowerPoint</Application>
  <PresentationFormat>Custom</PresentationFormat>
  <Paragraphs>56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Paytone One</vt:lpstr>
      <vt:lpstr>Sigmar One</vt:lpstr>
      <vt:lpstr>Times New Roman</vt:lpstr>
      <vt:lpstr>Arial</vt:lpstr>
      <vt:lpstr>Public Sans</vt:lpstr>
      <vt:lpstr>Calibri</vt:lpstr>
      <vt:lpstr>Genty</vt:lpstr>
      <vt:lpstr>Public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2. BÀI 2. XÂY DỰNG NHÀ Ở</dc:title>
  <cp:lastModifiedBy>nguyen thi thu huyen</cp:lastModifiedBy>
  <cp:revision>10</cp:revision>
  <dcterms:created xsi:type="dcterms:W3CDTF">2006-08-16T00:00:00Z</dcterms:created>
  <dcterms:modified xsi:type="dcterms:W3CDTF">2023-09-10T07:47:54Z</dcterms:modified>
  <dc:identifier>DAFt3cQFx9A</dc:identifier>
</cp:coreProperties>
</file>