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89" r:id="rId2"/>
    <p:sldId id="256" r:id="rId3"/>
    <p:sldId id="264" r:id="rId4"/>
    <p:sldId id="310" r:id="rId5"/>
    <p:sldId id="258" r:id="rId6"/>
    <p:sldId id="303" r:id="rId7"/>
    <p:sldId id="293" r:id="rId8"/>
    <p:sldId id="295" r:id="rId9"/>
    <p:sldId id="309" r:id="rId10"/>
    <p:sldId id="282" r:id="rId11"/>
    <p:sldId id="304" r:id="rId12"/>
    <p:sldId id="298" r:id="rId13"/>
    <p:sldId id="302" r:id="rId14"/>
    <p:sldId id="299" r:id="rId15"/>
    <p:sldId id="300" r:id="rId16"/>
    <p:sldId id="301" r:id="rId17"/>
    <p:sldId id="287" r:id="rId18"/>
    <p:sldId id="297" r:id="rId19"/>
    <p:sldId id="305" r:id="rId20"/>
    <p:sldId id="31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66"/>
    <a:srgbClr val="996600"/>
    <a:srgbClr val="CC9900"/>
    <a:srgbClr val="996633"/>
    <a:srgbClr val="FF0000"/>
    <a:srgbClr val="FFCCFF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 autoAdjust="0"/>
  </p:normalViewPr>
  <p:slideViewPr>
    <p:cSldViewPr>
      <p:cViewPr varScale="1">
        <p:scale>
          <a:sx n="81" d="100"/>
          <a:sy n="81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3CD7-8FDA-484C-B4B4-B9E10529C3D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682A-9AC2-4A31-AC8C-662CC4AB45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16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6A82F-788C-40F8-9DAC-9C3443102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315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63E88-CEEA-49EB-B533-23AF58EB95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21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84C32-4FE1-4673-A87D-03A6C92A68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011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8C4E9-C617-4B61-B657-319F0234CF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4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C6340-1EFD-4D2D-93B3-E9F2F8D53B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18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96891-DF5C-4377-BA31-4C4BFB6D64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61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6043-A4FF-4597-BEA6-5389941F65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0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CAE79-C7FF-4BBD-A78B-A6B5383245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23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AAE55-3627-4585-97EB-50AAF91DED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832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92B3D-D24E-4AD2-83AD-3B156045F2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6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010B3-6B2E-41E3-878F-59E3DE8455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0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3C9AF7A2-BDA3-483D-BE09-C711FA6E32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3">
            <a:extLst>
              <a:ext uri="{FF2B5EF4-FFF2-40B4-BE49-F238E27FC236}">
                <a16:creationId xmlns:a16="http://schemas.microsoft.com/office/drawing/2014/main" id="{D75EFDD7-09D1-4F36-B467-0C410E58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9746141-2D07-495D-BB3B-9CCED87E5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3100" y="2171700"/>
            <a:ext cx="5416550" cy="517525"/>
          </a:xfrm>
        </p:spPr>
        <p:txBody>
          <a:bodyPr lIns="0" tIns="10001" rIns="0" bIns="0" rtlCol="0">
            <a:spAutoFit/>
          </a:bodyPr>
          <a:lstStyle/>
          <a:p>
            <a:pPr marL="9525">
              <a:spcBef>
                <a:spcPts val="79"/>
              </a:spcBef>
              <a:defRPr/>
            </a:pPr>
            <a:r>
              <a:rPr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TIẾT </a:t>
            </a:r>
            <a:r>
              <a:rPr lang="en-US"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20</a:t>
            </a:r>
            <a:r>
              <a:rPr lang="vi-VN"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: </a:t>
            </a:r>
            <a:r>
              <a:rPr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BÀI</a:t>
            </a:r>
            <a:r>
              <a:rPr sz="3300" b="1" spc="-124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lang="vi-VN" sz="3300" b="1" spc="-124" dirty="0">
                <a:solidFill>
                  <a:srgbClr val="538235"/>
                </a:solidFill>
                <a:latin typeface="Times New Roman"/>
                <a:cs typeface="Times New Roman"/>
              </a:rPr>
              <a:t>1</a:t>
            </a:r>
            <a:r>
              <a:rPr lang="en-US" sz="3300" b="1" spc="-124" dirty="0">
                <a:solidFill>
                  <a:srgbClr val="538235"/>
                </a:solidFill>
                <a:latin typeface="Times New Roman"/>
                <a:cs typeface="Times New Roman"/>
              </a:rPr>
              <a:t>5</a:t>
            </a:r>
            <a:r>
              <a:rPr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: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7172" name="TextBox 7">
            <a:extLst>
              <a:ext uri="{FF2B5EF4-FFF2-40B4-BE49-F238E27FC236}">
                <a16:creationId xmlns:a16="http://schemas.microsoft.com/office/drawing/2014/main" id="{A3F8F923-4B77-4139-A3DD-AB601164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40" y="2816766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SUẤT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905000" y="1447800"/>
            <a:ext cx="4876800" cy="1143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suất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 rot="-1860000">
            <a:off x="1905000" y="2852094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Khái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niệm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1981200" y="2625725"/>
            <a:ext cx="20574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3921127"/>
            <a:ext cx="1676400" cy="206210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>
                <a:sym typeface="Webdings" pitchFamily="18" charset="2"/>
              </a:rPr>
              <a:t>Công suất là c</a:t>
            </a:r>
            <a:r>
              <a:rPr lang="en-US" sz="2200" b="1">
                <a:latin typeface="Times New Roman" pitchFamily="18" charset="0"/>
                <a:sym typeface="Webdings" pitchFamily="18" charset="2"/>
              </a:rPr>
              <a:t>ông thực hiện được trong một đơn vị thời gian.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191000" y="2667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67000" y="4152903"/>
            <a:ext cx="2438400" cy="828677"/>
            <a:chOff x="3408" y="1872"/>
            <a:chExt cx="1536" cy="522"/>
          </a:xfrm>
        </p:grpSpPr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3408" y="1968"/>
              <a:ext cx="15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latin typeface="VNI-Commerce" pitchFamily="2" charset="0"/>
                </a:rPr>
                <a:t>        P</a:t>
              </a:r>
              <a:r>
                <a:rPr lang="en-US"/>
                <a:t>   = </a:t>
              </a:r>
            </a:p>
          </p:txBody>
        </p:sp>
        <p:grpSp>
          <p:nvGrpSpPr>
            <p:cNvPr id="17416" name="Group 9"/>
            <p:cNvGrpSpPr>
              <a:grpSpLocks/>
            </p:cNvGrpSpPr>
            <p:nvPr/>
          </p:nvGrpSpPr>
          <p:grpSpPr bwMode="auto">
            <a:xfrm>
              <a:off x="4416" y="1872"/>
              <a:ext cx="528" cy="522"/>
              <a:chOff x="3744" y="1968"/>
              <a:chExt cx="528" cy="522"/>
            </a:xfrm>
          </p:grpSpPr>
          <p:sp>
            <p:nvSpPr>
              <p:cNvPr id="17417" name="Line 10"/>
              <p:cNvSpPr>
                <a:spLocks noChangeShapeType="1"/>
              </p:cNvSpPr>
              <p:nvPr/>
            </p:nvSpPr>
            <p:spPr bwMode="auto">
              <a:xfrm>
                <a:off x="3744" y="22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18" name="Text Box 11"/>
              <p:cNvSpPr txBox="1">
                <a:spLocks noChangeArrowheads="1"/>
              </p:cNvSpPr>
              <p:nvPr/>
            </p:nvSpPr>
            <p:spPr bwMode="auto">
              <a:xfrm>
                <a:off x="3840" y="1968"/>
                <a:ext cx="4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7419" name="Text Box 12"/>
              <p:cNvSpPr txBox="1">
                <a:spLocks noChangeArrowheads="1"/>
              </p:cNvSpPr>
              <p:nvPr/>
            </p:nvSpPr>
            <p:spPr bwMode="auto">
              <a:xfrm>
                <a:off x="3840" y="2160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90800" y="4117976"/>
            <a:ext cx="3048000" cy="17851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667000" y="4914902"/>
            <a:ext cx="3124200" cy="10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900" dirty="0">
                <a:latin typeface="Times New Roman" pitchFamily="18" charset="0"/>
              </a:rPr>
              <a:t>                    </a:t>
            </a:r>
            <a:r>
              <a:rPr lang="en-US" sz="1900" b="1" dirty="0">
                <a:latin typeface="Times New Roman" pitchFamily="18" charset="0"/>
              </a:rPr>
              <a:t>- A: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công</a:t>
            </a:r>
            <a:r>
              <a:rPr lang="en-US" sz="1900" b="1" dirty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900" b="1" dirty="0" err="1">
                <a:latin typeface="Times New Roman" pitchFamily="18" charset="0"/>
              </a:rPr>
              <a:t>Trong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đó</a:t>
            </a:r>
            <a:r>
              <a:rPr lang="en-US" sz="1900" b="1" dirty="0">
                <a:latin typeface="Times New Roman" pitchFamily="18" charset="0"/>
              </a:rPr>
              <a:t>:   - t: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thời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gian</a:t>
            </a:r>
            <a:endParaRPr lang="en-US" sz="19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900" dirty="0">
                <a:latin typeface="Times New Roman" pitchFamily="18" charset="0"/>
              </a:rPr>
              <a:t>                    </a:t>
            </a:r>
            <a:r>
              <a:rPr lang="en-US" sz="1900" b="1" dirty="0">
                <a:latin typeface="Times New Roman" pitchFamily="18" charset="0"/>
              </a:rPr>
              <a:t>- </a:t>
            </a:r>
            <a:r>
              <a:rPr lang="en-US" sz="2000" b="1" i="1" dirty="0">
                <a:latin typeface="VNI-Commerce" pitchFamily="2" charset="0"/>
              </a:rPr>
              <a:t>P </a:t>
            </a:r>
            <a:r>
              <a:rPr lang="en-US" sz="1900" b="1" dirty="0">
                <a:latin typeface="Times New Roman" pitchFamily="18" charset="0"/>
              </a:rPr>
              <a:t>: </a:t>
            </a:r>
            <a:r>
              <a:rPr lang="en-US" sz="1900" b="1" dirty="0" err="1">
                <a:latin typeface="Times New Roman" pitchFamily="18" charset="0"/>
              </a:rPr>
              <a:t>Công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suất</a:t>
            </a:r>
            <a:endParaRPr lang="en-US" sz="1900" b="1" dirty="0">
              <a:latin typeface="Times New Roman" pitchFamily="18" charset="0"/>
            </a:endParaRPr>
          </a:p>
        </p:txBody>
      </p:sp>
      <p:sp>
        <p:nvSpPr>
          <p:cNvPr id="29711" name="AutoShape 15"/>
          <p:cNvSpPr>
            <a:spLocks/>
          </p:cNvSpPr>
          <p:nvPr/>
        </p:nvSpPr>
        <p:spPr bwMode="auto">
          <a:xfrm>
            <a:off x="3754439" y="5105400"/>
            <a:ext cx="131763" cy="762000"/>
          </a:xfrm>
          <a:prstGeom prst="leftBrace">
            <a:avLst>
              <a:gd name="adj1" fmla="val 481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248400" y="4191002"/>
            <a:ext cx="2057400" cy="14465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200" b="1">
                <a:latin typeface="Times New Roman" pitchFamily="18" charset="0"/>
              </a:rPr>
              <a:t>- Đơn vị của công suất là J/s được gọi là oát, kí hiệu W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 rot="5400000">
            <a:off x="3467100" y="3236269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Công thức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 rot="1980000">
            <a:off x="5257800" y="3019883"/>
            <a:ext cx="14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Đơn vị 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495800" y="2590800"/>
            <a:ext cx="24384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590800" y="304801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Củng cố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 animBg="1"/>
      <p:bldP spid="29701" grpId="0" animBg="1"/>
      <p:bldP spid="29702" grpId="0" animBg="1"/>
      <p:bldP spid="29709" grpId="0" animBg="1"/>
      <p:bldP spid="29710" grpId="0"/>
      <p:bldP spid="29711" grpId="0" animBg="1"/>
      <p:bldP spid="29712" grpId="0" animBg="1"/>
      <p:bldP spid="29713" grpId="0"/>
      <p:bldP spid="29714" grpId="0"/>
      <p:bldP spid="29715" grpId="0" animBg="1"/>
      <p:bldP spid="297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295" y="2286030"/>
            <a:ext cx="6553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LẬT MẢNH GHÉP</a:t>
            </a:r>
            <a:endParaRPr lang="vi-VN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2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Hình nền\tải xuống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7"/>
            <a:ext cx="9144000" cy="68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570"/>
            <a:ext cx="4608814" cy="34409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608814" y="90"/>
            <a:ext cx="4503654" cy="3440997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3446273"/>
            <a:ext cx="4608814" cy="3422547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608814" y="3441087"/>
            <a:ext cx="4540469" cy="341172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786240" y="935758"/>
            <a:ext cx="102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553148" y="957791"/>
            <a:ext cx="102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553147" y="4372716"/>
            <a:ext cx="102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1676476" y="4267178"/>
            <a:ext cx="102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916" y="1147230"/>
            <a:ext cx="816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82" y="1755653"/>
            <a:ext cx="72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82" y="2923019"/>
            <a:ext cx="72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82" y="4090385"/>
                <a:ext cx="723881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𝒫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82" y="4090385"/>
                <a:ext cx="723881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190" t="-7910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47882" y="5257752"/>
            <a:ext cx="72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22" y="557274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704" y="1951371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939" y="3137446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3939" y="4286103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704" y="5453470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rot="10800000">
            <a:off x="8605162" y="6482144"/>
            <a:ext cx="457188" cy="29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8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929" y="1094578"/>
            <a:ext cx="816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đơn vị sau, đơn vị nào </a:t>
            </a:r>
            <a:r>
              <a:rPr lang="vi-VN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phải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đơn vị của công suất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8061" y="2607739"/>
            <a:ext cx="93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58" y="3793814"/>
            <a:ext cx="90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J/s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121" y="2581312"/>
            <a:ext cx="12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kW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121" y="3748679"/>
            <a:ext cx="12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kWh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22" y="558285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10872" y="2557236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95107" y="3743311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10178" y="2530809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25943" y="3698176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 rot="10800000">
            <a:off x="8605162" y="6482144"/>
            <a:ext cx="457188" cy="29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00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916" y="914466"/>
            <a:ext cx="816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7360W.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22" y="457278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78" y="1973801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7360kW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78" y="3048010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7360W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78" y="4190980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7360kJ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78" y="5333950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7360J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100" y="2169519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6335" y="3262437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6335" y="4386698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2100" y="5529668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 rot="10800000">
            <a:off x="8605162" y="6482144"/>
            <a:ext cx="457188" cy="29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49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916" y="1147230"/>
            <a:ext cx="816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1440J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9302" y="3271337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71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02" y="3271337"/>
                <a:ext cx="227931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33822" y="557274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1124" y="3220834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1124" y="4368862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68336" y="3201495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84101" y="4368862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629" y="3251998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73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629" y="3251998"/>
                <a:ext cx="227931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38629" y="4419365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74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629" y="4419365"/>
                <a:ext cx="2279312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9302" y="4419365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72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02" y="4419365"/>
                <a:ext cx="2279312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hlinkClick r:id="rId7" action="ppaction://hlinksldjump"/>
          </p:cNvPr>
          <p:cNvSpPr/>
          <p:nvPr/>
        </p:nvSpPr>
        <p:spPr>
          <a:xfrm rot="10800000">
            <a:off x="8605162" y="6482144"/>
            <a:ext cx="457188" cy="29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1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912" y="3733792"/>
            <a:ext cx="8534176" cy="2590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J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ames Watt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(30/1/1736 – 25/8/1819)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là nhà phát minh người Scotland và là một kỹ sư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đã có những cải tiến cho máy hơi nước mà nhờ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đó đã làm nền tảng cho cuộc Cách mạng 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nghiệp. Ông đưa ra khái niệm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 lực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đơn 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của năng lượng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được đặt theo tên 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7" name="Picture 3" descr="D:\Hình nền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"/>
            <a:ext cx="4572000" cy="37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Hình nền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39" y="90"/>
            <a:ext cx="4343400" cy="37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458098" y="6400722"/>
            <a:ext cx="589941" cy="457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319" y="1346845"/>
            <a:ext cx="804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52516" y="1593066"/>
            <a:ext cx="82029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362258" y="3019316"/>
            <a:ext cx="6476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An:   </a:t>
            </a:r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>
            <a:off x="76318" y="5217064"/>
            <a:ext cx="2209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2400302" y="2705001"/>
            <a:ext cx="0" cy="3671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47674" y="2424063"/>
                <a:ext cx="206529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200" u="sng" dirty="0" err="1">
                    <a:latin typeface="Times New Roman" pitchFamily="18" charset="0"/>
                    <a:cs typeface="Times New Roman" pitchFamily="18" charset="0"/>
                  </a:rPr>
                  <a:t>Tóm</a:t>
                </a:r>
                <a:r>
                  <a:rPr lang="en-US" sz="3200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 err="1">
                    <a:latin typeface="Times New Roman" pitchFamily="18" charset="0"/>
                    <a:cs typeface="Times New Roman" pitchFamily="18" charset="0"/>
                  </a:rPr>
                  <a:t>tắt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4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640J     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50s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960J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60s</a:t>
                </a:r>
              </a:p>
              <a:p>
                <a:r>
                  <a:rPr lang="en-US" sz="1400" dirty="0"/>
                  <a:t>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3200" baseline="-25000" dirty="0">
                    <a:latin typeface="Times New Roman" pitchFamily="18" charset="0"/>
                  </a:rPr>
                  <a:t>1</a:t>
                </a:r>
                <a:r>
                  <a:rPr lang="en-US" sz="3200" dirty="0"/>
                  <a:t>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?(W)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3200" baseline="-25000" dirty="0">
                    <a:latin typeface="Times New Roman" pitchFamily="18" charset="0"/>
                  </a:rPr>
                  <a:t>2</a:t>
                </a:r>
                <a:r>
                  <a:rPr lang="en-US" sz="3200" dirty="0">
                    <a:latin typeface="VNI-Commerce" pitchFamily="2" charset="0"/>
                  </a:rPr>
                  <a:t> </a:t>
                </a:r>
                <a:r>
                  <a:rPr lang="en-US" sz="3200" dirty="0"/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?(W)</a:t>
                </a: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74" y="2424063"/>
                <a:ext cx="2065290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7670" t="-2151" r="-28319" b="-3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 Box 32"/>
          <p:cNvSpPr txBox="1">
            <a:spLocks noChangeArrowheads="1"/>
          </p:cNvSpPr>
          <p:nvPr/>
        </p:nvSpPr>
        <p:spPr bwMode="auto">
          <a:xfrm>
            <a:off x="3167400" y="2463870"/>
            <a:ext cx="3662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2400302" y="4800564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Công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suất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anh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Dũng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7050" y="3693213"/>
                <a:ext cx="6116221" cy="10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vi-VN" sz="3200" i="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vi-VN" sz="3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latin typeface="Cambria Math"/>
                              <a:ea typeface="Cambria Math"/>
                            </a:rPr>
                            <m:t>640</m:t>
                          </m:r>
                        </m:num>
                        <m:den>
                          <m:r>
                            <a:rPr lang="vi-VN" sz="3200" b="0" i="0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den>
                      </m:f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=12,8(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mbria Math"/>
                        </a:rPr>
                        <m:t>W</m:t>
                      </m:r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vi-VN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50" y="3693213"/>
                <a:ext cx="6116221" cy="10980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33091" y="5508784"/>
                <a:ext cx="6116221" cy="10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vi-VN" sz="3200" i="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vi-VN" sz="3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vi-VN" sz="32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latin typeface="Cambria Math"/>
                              <a:ea typeface="Cambria Math"/>
                            </a:rPr>
                            <m:t>960</m:t>
                          </m:r>
                        </m:num>
                        <m:den>
                          <m:r>
                            <a:rPr lang="vi-VN" sz="3200" b="0" i="0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den>
                      </m:f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=16(</m:t>
                      </m:r>
                      <m:r>
                        <m:rPr>
                          <m:sty m:val="p"/>
                        </m:rPr>
                        <a:rPr lang="vi-VN" sz="3200" b="0" i="0" smtClean="0">
                          <a:latin typeface="Cambria Math"/>
                          <a:ea typeface="Cambria Math"/>
                        </a:rPr>
                        <m:t>W</m:t>
                      </m:r>
                      <m:r>
                        <a:rPr lang="vi-VN" sz="32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vi-VN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91" y="5508784"/>
                <a:ext cx="6116221" cy="10980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3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 animBg="1"/>
      <p:bldP spid="80" grpId="0"/>
      <p:bldP spid="101" grpId="0"/>
      <p:bldP spid="102" grpId="0"/>
      <p:bldP spid="3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912" y="838268"/>
            <a:ext cx="8611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1500N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62258" y="3019316"/>
            <a:ext cx="70102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25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6318" y="4648168"/>
            <a:ext cx="2209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400302" y="2705001"/>
            <a:ext cx="0" cy="3671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674" y="2424063"/>
            <a:ext cx="206529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 = 1500N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 = 2m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  = 5s</a:t>
            </a:r>
            <a:r>
              <a:rPr lang="en-US" sz="1400" dirty="0"/>
              <a:t>             </a:t>
            </a:r>
          </a:p>
          <a:p>
            <a:r>
              <a:rPr lang="en-US" sz="3200" dirty="0">
                <a:latin typeface="VNI-Commerce" pitchFamily="2" charset="0"/>
              </a:rPr>
              <a:t>P</a:t>
            </a:r>
            <a:r>
              <a:rPr lang="en-US" sz="3200" dirty="0"/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?(W)</a:t>
            </a:r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2397809" y="5333902"/>
            <a:ext cx="6612419" cy="1397002"/>
            <a:chOff x="2704" y="2119"/>
            <a:chExt cx="2169" cy="880"/>
          </a:xfrm>
        </p:grpSpPr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704" y="2380"/>
              <a:ext cx="5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3200" b="1" dirty="0">
                  <a:latin typeface="VNI-Commerce" pitchFamily="2" charset="0"/>
                  <a:sym typeface="Webdings" pitchFamily="18" charset="2"/>
                </a:rPr>
                <a:t>P</a:t>
              </a:r>
              <a:r>
                <a:rPr lang="en-US" sz="3200" b="1" dirty="0">
                  <a:latin typeface=".VnPark" pitchFamily="34" charset="0"/>
                  <a:sym typeface="Webdings" pitchFamily="18" charset="2"/>
                </a:rPr>
                <a:t>  </a:t>
              </a:r>
              <a:r>
                <a:rPr lang="en-US" sz="3200" dirty="0">
                  <a:sym typeface="Webdings" pitchFamily="18" charset="2"/>
                </a:rPr>
                <a:t>= </a:t>
              </a:r>
              <a:endParaRPr lang="en-US" sz="3200" dirty="0">
                <a:cs typeface="Times New Roman" pitchFamily="18" charset="0"/>
                <a:sym typeface="Webdings" pitchFamily="18" charset="2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092" y="2400"/>
              <a:ext cx="78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600(W)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3092" y="2119"/>
              <a:ext cx="39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3142" y="2592"/>
              <a:ext cx="35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3183" y="256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/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504" y="2380"/>
              <a:ext cx="1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═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3742" y="2587"/>
              <a:ext cx="395" cy="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200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717" y="2144"/>
              <a:ext cx="39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3000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767" y="2592"/>
              <a:ext cx="3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167400" y="2463870"/>
            <a:ext cx="3662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400302" y="4800564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Công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suất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vi-VN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cần trục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34" y="3962386"/>
            <a:ext cx="534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= P . h = 1500 . 2 = 3000 (J)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968F02D4-27D7-40F7-AEA8-98EE03B2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49250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I. Ai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khoẻ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DD6A49C-AA85-469D-BCBF-2543CDA3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54260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0" i="0">
                <a:cs typeface="Times New Roman" panose="02020603050405020304" pitchFamily="18" charset="0"/>
              </a:rPr>
              <a:t>Anh An và anh Dũng dùng hệ thống ròng rọc này để đưa gạch lên tầng 2 cao 4m, mỗi viên gạch đều nặng 16N.</a:t>
            </a:r>
          </a:p>
          <a:p>
            <a:pPr algn="just"/>
            <a:r>
              <a:rPr lang="en-US" altLang="en-US" b="0" i="0">
                <a:cs typeface="Times New Roman" panose="02020603050405020304" pitchFamily="18" charset="0"/>
              </a:rPr>
              <a:t>Mỗi lần anh An kéo được 10 viên gạch mất 50s. Còn anh Dũng mỗi lần kéo được 15 viên gạch mất 60s.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5" name="Picture 7" descr="H15">
            <a:extLst>
              <a:ext uri="{FF2B5EF4-FFF2-40B4-BE49-F238E27FC236}">
                <a16:creationId xmlns:a16="http://schemas.microsoft.com/office/drawing/2014/main" id="{65439C00-0280-4FFE-A7B3-ADA7C72F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349250"/>
            <a:ext cx="3282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FFFC5F96-466E-4AF3-AEFC-26215C62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68650"/>
            <a:ext cx="5486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C1: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An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Dũng</a:t>
            </a:r>
            <a:r>
              <a:rPr lang="en-US" altLang="en-US" b="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3DB673D5-E4B8-4263-AE86-25A591E1B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18" y="4060825"/>
            <a:ext cx="37957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An.</a:t>
            </a:r>
          </a:p>
          <a:p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.h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10.16.4 = 640(J)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76107C03-894F-4D46-8B05-444A07384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891088"/>
            <a:ext cx="41497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Dũng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.h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15.16.4 = 960(J)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6" grpId="0"/>
      <p:bldP spid="2057" grpId="0"/>
      <p:bldP spid="20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5BD75F-ED3A-470D-8445-931DD5E438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3078163"/>
              </a:xfrm>
            </p:spPr>
            <p:txBody>
              <a:bodyPr/>
              <a:lstStyle/>
              <a:p>
                <a:pPr algn="l"/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C6: Một con ngựa kéo 1 cái xe đi đều với </a:t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9km/h. Lực kéo của ngựa là 200N. </a:t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Tính công suất của ngựa.</a:t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CM: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Cambria Math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𝓟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F.v</a:t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5BD75F-ED3A-470D-8445-931DD5E43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3078163"/>
              </a:xfr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DCFD-1599-4FB2-91BD-2465CD3A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4208"/>
            <a:ext cx="8229600" cy="3001956"/>
          </a:xfrm>
        </p:spPr>
        <p:txBody>
          <a:bodyPr/>
          <a:lstStyle/>
          <a:p>
            <a:pPr marL="0" indent="0">
              <a:buNone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89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52486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7696" y="1295456"/>
            <a:ext cx="8833788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d)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7692" y="5283140"/>
            <a:ext cx="498584" cy="4318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607 w 21600"/>
              <a:gd name="T11" fmla="*/ 10800 h 21600"/>
              <a:gd name="T12" fmla="*/ 10800 w 21600"/>
              <a:gd name="T13" fmla="*/ 19993 h 21600"/>
              <a:gd name="T14" fmla="*/ 19993 w 21600"/>
              <a:gd name="T15" fmla="*/ 10800 h 21600"/>
              <a:gd name="T16" fmla="*/ 10800 w 21600"/>
              <a:gd name="T17" fmla="*/ 1607 h 21600"/>
              <a:gd name="T18" fmla="*/ 1607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3832" y="3682982"/>
            <a:ext cx="498584" cy="4318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607 w 21600"/>
              <a:gd name="T11" fmla="*/ 10800 h 21600"/>
              <a:gd name="T12" fmla="*/ 10800 w 21600"/>
              <a:gd name="T13" fmla="*/ 19993 h 21600"/>
              <a:gd name="T14" fmla="*/ 19993 w 21600"/>
              <a:gd name="T15" fmla="*/ 10800 h 21600"/>
              <a:gd name="T16" fmla="*/ 10800 w 21600"/>
              <a:gd name="T17" fmla="*/ 1607 h 21600"/>
              <a:gd name="T18" fmla="*/ 1607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7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321" y="1630746"/>
            <a:ext cx="8833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491" y="4221478"/>
            <a:ext cx="8704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9216" y="3113762"/>
                <a:ext cx="769599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 sánh thời gian của anh An và anh Dũng khi cùng thực hiện một công. (cách 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6" y="3113762"/>
                <a:ext cx="7695998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979" t="-7955" r="-1584" b="-176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2878" y="5780692"/>
                <a:ext cx="769599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 sánh công của anh An và anh Dũng khi cùng thực hiện trong một giây. (cách 2)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8" y="5780692"/>
                <a:ext cx="7695998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2060" t="-7910" r="-1109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77608" y="495330"/>
            <a:ext cx="6999500" cy="110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An: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640J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960J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2" grpId="0"/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F9818B2C-40BD-4B38-8219-51EC287D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4029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I. Ai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khoẻ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6964902C-3E87-40C5-9098-7FC6F008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07" y="1138744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sz="3200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Kết luận</a:t>
            </a:r>
            <a:endParaRPr lang="en-US" altLang="en-US" sz="3200" b="0" i="0" dirty="0">
              <a:solidFill>
                <a:schemeClr val="fol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F94C8F08-5F4A-4161-B3C6-B0A963223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07" y="1760537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Anh ……… </a:t>
            </a:r>
            <a:r>
              <a:rPr lang="en-US" altLang="en-US" b="0" i="0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khoẻ</a:t>
            </a:r>
            <a:r>
              <a:rPr lang="en-US" altLang="en-US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b="0" i="0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b="0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 ……….</a:t>
            </a:r>
          </a:p>
        </p:txBody>
      </p:sp>
      <p:grpSp>
        <p:nvGrpSpPr>
          <p:cNvPr id="24593" name="Group 17">
            <a:extLst>
              <a:ext uri="{FF2B5EF4-FFF2-40B4-BE49-F238E27FC236}">
                <a16:creationId xmlns:a16="http://schemas.microsoft.com/office/drawing/2014/main" id="{1D59406B-ADF0-4719-A5B0-C5E40770B2B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14600"/>
            <a:ext cx="5595938" cy="2924175"/>
            <a:chOff x="1152" y="1584"/>
            <a:chExt cx="3525" cy="1842"/>
          </a:xfrm>
        </p:grpSpPr>
        <p:sp>
          <p:nvSpPr>
            <p:cNvPr id="5129" name="Text Box 8">
              <a:extLst>
                <a:ext uri="{FF2B5EF4-FFF2-40B4-BE49-F238E27FC236}">
                  <a16:creationId xmlns:a16="http://schemas.microsoft.com/office/drawing/2014/main" id="{F3256BFB-2172-4E37-912F-8D095D403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584"/>
              <a:ext cx="3525" cy="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 err="1">
                  <a:cs typeface="Times New Roman" panose="02020603050405020304" pitchFamily="18" charset="0"/>
                </a:rPr>
                <a:t>Thời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gian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anh</a:t>
              </a:r>
              <a:r>
                <a:rPr lang="en-US" altLang="en-US" dirty="0">
                  <a:cs typeface="Times New Roman" panose="02020603050405020304" pitchFamily="18" charset="0"/>
                </a:rPr>
                <a:t> An </a:t>
              </a:r>
              <a:r>
                <a:rPr lang="en-US" altLang="en-US" dirty="0" err="1">
                  <a:cs typeface="Times New Roman" panose="02020603050405020304" pitchFamily="18" charset="0"/>
                </a:rPr>
                <a:t>thực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hiện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công</a:t>
              </a:r>
              <a:r>
                <a:rPr lang="en-US" altLang="en-US" dirty="0">
                  <a:cs typeface="Times New Roman" panose="02020603050405020304" pitchFamily="18" charset="0"/>
                </a:rPr>
                <a:t> 1J </a:t>
              </a:r>
              <a:r>
                <a:rPr lang="en-US" altLang="en-US" dirty="0" err="1">
                  <a:cs typeface="Times New Roman" panose="02020603050405020304" pitchFamily="18" charset="0"/>
                </a:rPr>
                <a:t>là</a:t>
              </a:r>
              <a:r>
                <a:rPr lang="en-US" altLang="en-US" dirty="0">
                  <a:cs typeface="Times New Roman" panose="02020603050405020304" pitchFamily="18" charset="0"/>
                </a:rPr>
                <a:t>:</a:t>
              </a:r>
            </a:p>
            <a:p>
              <a:endParaRPr lang="en-US" altLang="en-US" dirty="0">
                <a:cs typeface="Times New Roman" panose="02020603050405020304" pitchFamily="18" charset="0"/>
              </a:endParaRPr>
            </a:p>
            <a:p>
              <a:r>
                <a:rPr lang="en-US" altLang="en-US" dirty="0" err="1">
                  <a:cs typeface="Times New Roman" panose="02020603050405020304" pitchFamily="18" charset="0"/>
                </a:rPr>
                <a:t>t</a:t>
              </a:r>
              <a:r>
                <a:rPr lang="en-US" altLang="en-US" baseline="-25000" dirty="0" err="1">
                  <a:cs typeface="Times New Roman" panose="02020603050405020304" pitchFamily="18" charset="0"/>
                </a:rPr>
                <a:t>A</a:t>
              </a:r>
              <a:r>
                <a:rPr lang="en-US" altLang="en-US" dirty="0">
                  <a:cs typeface="Times New Roman" panose="02020603050405020304" pitchFamily="18" charset="0"/>
                </a:rPr>
                <a:t> =          = 0,078(s)</a:t>
              </a:r>
            </a:p>
            <a:p>
              <a:endParaRPr lang="en-US" altLang="en-US" dirty="0">
                <a:cs typeface="Times New Roman" panose="02020603050405020304" pitchFamily="18" charset="0"/>
              </a:endParaRPr>
            </a:p>
            <a:p>
              <a:r>
                <a:rPr lang="en-US" altLang="en-US" dirty="0" err="1">
                  <a:cs typeface="Times New Roman" panose="02020603050405020304" pitchFamily="18" charset="0"/>
                </a:rPr>
                <a:t>Thời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gian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anh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Dũng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thực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hiện</a:t>
              </a:r>
              <a:r>
                <a:rPr lang="en-US" altLang="en-US" dirty="0"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cs typeface="Times New Roman" panose="02020603050405020304" pitchFamily="18" charset="0"/>
                </a:rPr>
                <a:t>công</a:t>
              </a:r>
              <a:r>
                <a:rPr lang="en-US" altLang="en-US" dirty="0">
                  <a:cs typeface="Times New Roman" panose="02020603050405020304" pitchFamily="18" charset="0"/>
                </a:rPr>
                <a:t> 1J </a:t>
              </a:r>
              <a:r>
                <a:rPr lang="en-US" altLang="en-US" dirty="0" err="1">
                  <a:cs typeface="Times New Roman" panose="02020603050405020304" pitchFamily="18" charset="0"/>
                </a:rPr>
                <a:t>là</a:t>
              </a:r>
              <a:r>
                <a:rPr lang="en-US" altLang="en-US" dirty="0">
                  <a:cs typeface="Times New Roman" panose="02020603050405020304" pitchFamily="18" charset="0"/>
                </a:rPr>
                <a:t>:</a:t>
              </a:r>
            </a:p>
            <a:p>
              <a:endParaRPr lang="en-US" altLang="en-US" dirty="0">
                <a:cs typeface="Times New Roman" panose="02020603050405020304" pitchFamily="18" charset="0"/>
              </a:endParaRPr>
            </a:p>
            <a:p>
              <a:r>
                <a:rPr lang="en-US" altLang="en-US" dirty="0" err="1">
                  <a:cs typeface="Times New Roman" panose="02020603050405020304" pitchFamily="18" charset="0"/>
                </a:rPr>
                <a:t>t</a:t>
              </a:r>
              <a:r>
                <a:rPr lang="en-US" altLang="en-US" baseline="-25000" dirty="0" err="1">
                  <a:cs typeface="Times New Roman" panose="02020603050405020304" pitchFamily="18" charset="0"/>
                </a:rPr>
                <a:t>D</a:t>
              </a:r>
              <a:r>
                <a:rPr lang="en-US" altLang="en-US" dirty="0">
                  <a:cs typeface="Times New Roman" panose="02020603050405020304" pitchFamily="18" charset="0"/>
                </a:rPr>
                <a:t> =          = 0,0625(s)</a:t>
              </a:r>
            </a:p>
            <a:p>
              <a:endParaRPr lang="en-US" altLang="en-US" baseline="-25000" dirty="0">
                <a:cs typeface="Times New Roman" panose="02020603050405020304" pitchFamily="18" charset="0"/>
              </a:endParaRPr>
            </a:p>
          </p:txBody>
        </p:sp>
        <p:grpSp>
          <p:nvGrpSpPr>
            <p:cNvPr id="5130" name="Group 11">
              <a:extLst>
                <a:ext uri="{FF2B5EF4-FFF2-40B4-BE49-F238E27FC236}">
                  <a16:creationId xmlns:a16="http://schemas.microsoft.com/office/drawing/2014/main" id="{1FD787B4-B778-4DB1-851F-1F397B030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" y="2858"/>
              <a:ext cx="407" cy="523"/>
              <a:chOff x="4020" y="3002"/>
              <a:chExt cx="407" cy="523"/>
            </a:xfrm>
          </p:grpSpPr>
          <p:sp>
            <p:nvSpPr>
              <p:cNvPr id="5134" name="Text Box 9">
                <a:extLst>
                  <a:ext uri="{FF2B5EF4-FFF2-40B4-BE49-F238E27FC236}">
                    <a16:creationId xmlns:a16="http://schemas.microsoft.com/office/drawing/2014/main" id="{E4C9F72A-1149-42C9-A7F6-4429758C9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" y="3002"/>
                <a:ext cx="40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>
                    <a:cs typeface="Times New Roman" panose="02020603050405020304" pitchFamily="18" charset="0"/>
                  </a:rPr>
                  <a:t>60</a:t>
                </a:r>
              </a:p>
              <a:p>
                <a:pPr algn="ctr"/>
                <a:r>
                  <a:rPr lang="en-US" altLang="en-US">
                    <a:cs typeface="Times New Roman" panose="02020603050405020304" pitchFamily="18" charset="0"/>
                  </a:rPr>
                  <a:t>960</a:t>
                </a:r>
              </a:p>
            </p:txBody>
          </p:sp>
          <p:sp>
            <p:nvSpPr>
              <p:cNvPr id="5135" name="Line 10">
                <a:extLst>
                  <a:ext uri="{FF2B5EF4-FFF2-40B4-BE49-F238E27FC236}">
                    <a16:creationId xmlns:a16="http://schemas.microsoft.com/office/drawing/2014/main" id="{67DBF692-C7E6-406F-8CEC-2B41B0215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6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" name="Group 14">
              <a:extLst>
                <a:ext uri="{FF2B5EF4-FFF2-40B4-BE49-F238E27FC236}">
                  <a16:creationId xmlns:a16="http://schemas.microsoft.com/office/drawing/2014/main" id="{231A335A-61DC-4996-B38F-F0F31491A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2" y="1920"/>
              <a:ext cx="407" cy="523"/>
              <a:chOff x="4020" y="3002"/>
              <a:chExt cx="407" cy="523"/>
            </a:xfrm>
          </p:grpSpPr>
          <p:sp>
            <p:nvSpPr>
              <p:cNvPr id="5132" name="Text Box 15">
                <a:extLst>
                  <a:ext uri="{FF2B5EF4-FFF2-40B4-BE49-F238E27FC236}">
                    <a16:creationId xmlns:a16="http://schemas.microsoft.com/office/drawing/2014/main" id="{431588B7-8DCE-404C-A644-FB672A0F8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" y="3002"/>
                <a:ext cx="40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>
                    <a:cs typeface="Times New Roman" panose="02020603050405020304" pitchFamily="18" charset="0"/>
                  </a:rPr>
                  <a:t>50</a:t>
                </a:r>
              </a:p>
              <a:p>
                <a:pPr algn="ctr"/>
                <a:r>
                  <a:rPr lang="en-US" altLang="en-US">
                    <a:cs typeface="Times New Roman" panose="02020603050405020304" pitchFamily="18" charset="0"/>
                  </a:rPr>
                  <a:t>640</a:t>
                </a:r>
              </a:p>
            </p:txBody>
          </p:sp>
          <p:sp>
            <p:nvSpPr>
              <p:cNvPr id="5133" name="Line 16">
                <a:extLst>
                  <a:ext uri="{FF2B5EF4-FFF2-40B4-BE49-F238E27FC236}">
                    <a16:creationId xmlns:a16="http://schemas.microsoft.com/office/drawing/2014/main" id="{5E0F510E-4ADC-4E13-B4A5-B80C6529C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6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94" name="Text Box 18">
            <a:extLst>
              <a:ext uri="{FF2B5EF4-FFF2-40B4-BE49-F238E27FC236}">
                <a16:creationId xmlns:a16="http://schemas.microsoft.com/office/drawing/2014/main" id="{32770438-D52F-4469-8C2D-521EB81E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98" y="1746639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Dũng</a:t>
            </a:r>
            <a:endParaRPr lang="en-US" altLang="en-US" b="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AFA6A2B3-1995-4940-A056-98B44A575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3" y="2117874"/>
            <a:ext cx="4800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 1J </a:t>
            </a:r>
            <a:r>
              <a:rPr lang="en-US" altLang="en-US" b="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i="0" dirty="0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endParaRPr lang="en-US" altLang="en-US" b="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2137D-EB1B-421B-AEAD-DC8AAF75F71D}"/>
              </a:ext>
            </a:extLst>
          </p:cNvPr>
          <p:cNvSpPr txBox="1"/>
          <p:nvPr/>
        </p:nvSpPr>
        <p:spPr>
          <a:xfrm>
            <a:off x="4519785" y="1714004"/>
            <a:ext cx="820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1s, thực hiện 1 công lớn hơn.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 autoUpdateAnimBg="0"/>
      <p:bldP spid="24594" grpId="0"/>
      <p:bldP spid="2459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136452" y="764382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LÀM VIỆC KHỎE HƠN?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782" y="1681747"/>
            <a:ext cx="731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9" y="1723665"/>
            <a:ext cx="499005" cy="49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419850" y="2514624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Dũng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mất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thời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ít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409547" y="3733792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giây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Dũng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36452" y="1295456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 SUẤT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228802" y="1828842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17564" y="2504178"/>
            <a:ext cx="81795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gian.</a:t>
            </a:r>
            <a:endParaRPr lang="en-US" sz="3200" b="1" dirty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pic>
        <p:nvPicPr>
          <p:cNvPr id="14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2504178"/>
            <a:ext cx="499005" cy="49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342002" y="670949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506" y="1676446"/>
            <a:ext cx="1987555" cy="1578838"/>
            <a:chOff x="1397348" y="5055705"/>
            <a:chExt cx="1987555" cy="1578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97348" y="5190459"/>
                  <a:ext cx="1978416" cy="1246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𝓟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𝐭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7348" y="5190459"/>
                  <a:ext cx="1978416" cy="12464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1479072" y="5055705"/>
              <a:ext cx="1905831" cy="1578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3336179" y="1524050"/>
                <a:ext cx="5493323" cy="278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b="1" i="1" u="sng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b="1" i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u="sng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3200" b="1" dirty="0">
                    <a:latin typeface=".VnPark" pitchFamily="34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suất ( W).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hiện (J).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t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công (s).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6179" y="1524050"/>
                <a:ext cx="5493323" cy="2785378"/>
              </a:xfrm>
              <a:prstGeom prst="rect">
                <a:avLst/>
              </a:prstGeom>
              <a:blipFill>
                <a:blip r:embed="rId4"/>
                <a:stretch>
                  <a:fillRect l="-2775" t="-3063" b="-61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0FFA55A-4C39-40DC-A51C-7A842CA6F0B4}"/>
              </a:ext>
            </a:extLst>
          </p:cNvPr>
          <p:cNvSpPr txBox="1"/>
          <p:nvPr/>
        </p:nvSpPr>
        <p:spPr>
          <a:xfrm>
            <a:off x="615286" y="4596779"/>
            <a:ext cx="190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1W = 1J/s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79AA53-AC22-408E-A67E-AE55E7BDF212}"/>
              </a:ext>
            </a:extLst>
          </p:cNvPr>
          <p:cNvSpPr txBox="1"/>
          <p:nvPr/>
        </p:nvSpPr>
        <p:spPr>
          <a:xfrm>
            <a:off x="685902" y="5263513"/>
            <a:ext cx="541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1HP = 746W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7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276" y="4907260"/>
            <a:ext cx="4849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 một giây</a:t>
            </a:r>
          </a:p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 cơ ô tô thực hiện được một công là 12000J</a:t>
            </a:r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742" y="3616052"/>
            <a:ext cx="3069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12000W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ban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4444"/>
          <a:stretch>
            <a:fillRect/>
          </a:stretch>
        </p:blipFill>
        <p:spPr bwMode="auto">
          <a:xfrm>
            <a:off x="5504720" y="1174621"/>
            <a:ext cx="2877282" cy="19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008847" y="3595033"/>
            <a:ext cx="2039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dirty="0" err="1">
                <a:latin typeface="Times New Roman" pitchFamily="18" charset="0"/>
              </a:rPr>
              <a:t>B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dirty="0" err="1">
                <a:latin typeface="Times New Roman" pitchFamily="18" charset="0"/>
              </a:rPr>
              <a:t>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1000W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24396" y="838268"/>
            <a:ext cx="0" cy="55555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37857" y="4845690"/>
            <a:ext cx="3581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 một giây bàn là tiêu thụ </a:t>
            </a:r>
          </a:p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điện năng là 1000J </a:t>
            </a:r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094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" y="1009444"/>
            <a:ext cx="3231986" cy="25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1207</Words>
  <Application>Microsoft Office PowerPoint</Application>
  <PresentationFormat>On-screen Show (4:3)</PresentationFormat>
  <Paragraphs>159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.VnPark</vt:lpstr>
      <vt:lpstr>Arial</vt:lpstr>
      <vt:lpstr>Calibri</vt:lpstr>
      <vt:lpstr>Cambria Math</vt:lpstr>
      <vt:lpstr>Times New Roman</vt:lpstr>
      <vt:lpstr>VNI-Commerce</vt:lpstr>
      <vt:lpstr>Default Design</vt:lpstr>
      <vt:lpstr>TIẾT 20: BÀI 15: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C6: Một con ngựa kéo 1 cái xe đi đều với  v = 9km/h. Lực kéo của ngựa là 200N.  a. Tính công suất của ngựa. b. CM: P = F.v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vanthudo1123@gmail.com</cp:lastModifiedBy>
  <cp:revision>282</cp:revision>
  <dcterms:created xsi:type="dcterms:W3CDTF">2011-12-04T07:15:59Z</dcterms:created>
  <dcterms:modified xsi:type="dcterms:W3CDTF">2023-01-30T07:01:13Z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