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34"/>
  </p:notesMasterIdLst>
  <p:sldIdLst>
    <p:sldId id="296" r:id="rId3"/>
    <p:sldId id="261" r:id="rId4"/>
    <p:sldId id="257" r:id="rId5"/>
    <p:sldId id="256" r:id="rId6"/>
    <p:sldId id="259" r:id="rId7"/>
    <p:sldId id="258" r:id="rId8"/>
    <p:sldId id="300" r:id="rId9"/>
    <p:sldId id="289" r:id="rId10"/>
    <p:sldId id="317" r:id="rId11"/>
    <p:sldId id="265" r:id="rId12"/>
    <p:sldId id="301" r:id="rId13"/>
    <p:sldId id="266" r:id="rId14"/>
    <p:sldId id="302" r:id="rId15"/>
    <p:sldId id="303" r:id="rId16"/>
    <p:sldId id="304" r:id="rId17"/>
    <p:sldId id="305" r:id="rId18"/>
    <p:sldId id="306" r:id="rId19"/>
    <p:sldId id="307" r:id="rId20"/>
    <p:sldId id="312" r:id="rId21"/>
    <p:sldId id="270" r:id="rId22"/>
    <p:sldId id="313" r:id="rId23"/>
    <p:sldId id="310" r:id="rId24"/>
    <p:sldId id="315" r:id="rId25"/>
    <p:sldId id="295" r:id="rId26"/>
    <p:sldId id="278" r:id="rId27"/>
    <p:sldId id="281" r:id="rId28"/>
    <p:sldId id="284" r:id="rId29"/>
    <p:sldId id="286" r:id="rId30"/>
    <p:sldId id="318" r:id="rId31"/>
    <p:sldId id="291" r:id="rId32"/>
    <p:sldId id="316" r:id="rId33"/>
  </p:sldIdLst>
  <p:sldSz cx="12192000" cy="6858000"/>
  <p:notesSz cx="6858000" cy="9144000"/>
  <p:embeddedFontLst>
    <p:embeddedFont>
      <p:font typeface=".VnTime" panose="020B0604020202020204"/>
      <p:regular r:id="rId35"/>
      <p:bold r:id="rId36"/>
      <p:italic r:id="rId37"/>
      <p:boldItalic r:id="rId38"/>
    </p:embeddedFont>
    <p:embeddedFont>
      <p:font typeface="Calibri" panose="020F0502020204030204" pitchFamily="34" charset="0"/>
      <p:regular r:id="rId39"/>
      <p:bold r:id="rId40"/>
      <p:italic r:id="rId41"/>
      <p:boldItalic r:id="rId42"/>
    </p:embeddedFont>
    <p:embeddedFont>
      <p:font typeface="Calibri Light" panose="020F0302020204030204" pitchFamily="34" charset="0"/>
      <p:regular r:id="rId43"/>
      <p:italic r:id="rId44"/>
    </p:embeddedFont>
    <p:embeddedFont>
      <p:font typeface="Cambria Math" panose="02040503050406030204" pitchFamily="18" charset="0"/>
      <p:regular r:id="rId45"/>
    </p:embeddedFont>
    <p:embeddedFont>
      <p:font typeface="Segoe UI Symbol" panose="020B0502040204020203" pitchFamily="34" charset="0"/>
      <p:regular r:id="rId46"/>
    </p:embeddedFont>
    <p:embeddedFont>
      <p:font typeface="Tahoma" panose="020B0604030504040204" pitchFamily="34" charset="0"/>
      <p:regular r:id="rId47"/>
      <p:bold r:id="rId4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710" autoAdjust="0"/>
    <p:restoredTop sz="94660"/>
  </p:normalViewPr>
  <p:slideViewPr>
    <p:cSldViewPr snapToGrid="0">
      <p:cViewPr varScale="1">
        <p:scale>
          <a:sx n="78" d="100"/>
          <a:sy n="78" d="100"/>
        </p:scale>
        <p:origin x="619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5.fntdata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8.fntdata"/><Relationship Id="rId47" Type="http://schemas.openxmlformats.org/officeDocument/2006/relationships/font" Target="fonts/font13.fntdata"/><Relationship Id="rId50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font" Target="fonts/font11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2.fntdata"/><Relationship Id="rId49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10.fntdata"/><Relationship Id="rId52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font" Target="fonts/font1.fntdata"/><Relationship Id="rId43" Type="http://schemas.openxmlformats.org/officeDocument/2006/relationships/font" Target="fonts/font9.fntdata"/><Relationship Id="rId48" Type="http://schemas.openxmlformats.org/officeDocument/2006/relationships/font" Target="fonts/font14.fntdata"/><Relationship Id="rId8" Type="http://schemas.openxmlformats.org/officeDocument/2006/relationships/slide" Target="slides/slide6.xml"/><Relationship Id="rId51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font" Target="fonts/font4.fntdata"/><Relationship Id="rId46" Type="http://schemas.openxmlformats.org/officeDocument/2006/relationships/font" Target="fonts/font12.fntdata"/><Relationship Id="rId20" Type="http://schemas.openxmlformats.org/officeDocument/2006/relationships/slide" Target="slides/slide18.xml"/><Relationship Id="rId41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2880D7-D12E-4B65-886D-E8F58A51562C}" type="datetimeFigureOut">
              <a:rPr lang="en-US" smtClean="0"/>
              <a:pPr/>
              <a:t>7/11/2023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DDD5D1-5286-4A03-920F-1C9B554E73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416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94173EA-C8A4-4A6B-9025-740BBBAECCC0}" type="slidenum">
              <a:rPr lang="en-US" smtClean="0"/>
              <a:pPr eaLnBrk="1" hangingPunct="1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EDAB3AA-07DA-460B-BC62-CB6801A050DB}" type="slidenum">
              <a:rPr lang="en-US" altLang="zh-CN" smtClean="0"/>
              <a:pPr/>
              <a:t>11</a:t>
            </a:fld>
            <a:endParaRPr lang="en-US" altLang="zh-CN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40" name="Rectangle 3"/>
          <p:cNvSpPr>
            <a:spLocks noGrp="1" noChangeArrowheads="1"/>
          </p:cNvSpPr>
          <p:nvPr>
            <p:ph type="body" idx="4294967295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505970D-9C1F-4746-A71F-A5D010837F4C}" type="slidenum">
              <a:rPr lang="en-US" altLang="vi-VN" smtClean="0"/>
              <a:pPr/>
              <a:t>23</a:t>
            </a:fld>
            <a:endParaRPr lang="en-US" altLang="vi-VN"/>
          </a:p>
        </p:txBody>
      </p:sp>
      <p:sp>
        <p:nvSpPr>
          <p:cNvPr id="4096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vi-VN" altLang="vi-V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17F71-3C0C-4A8B-9EB8-468D9DF93E3D}" type="datetimeFigureOut">
              <a:rPr lang="en-US" smtClean="0"/>
              <a:pPr/>
              <a:t>7/11/2023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B7887-A174-49A6-A52C-1DDCFB9EFD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350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17F71-3C0C-4A8B-9EB8-468D9DF93E3D}" type="datetimeFigureOut">
              <a:rPr lang="en-US" smtClean="0"/>
              <a:pPr/>
              <a:t>7/11/2023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B7887-A174-49A6-A52C-1DDCFB9EFD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09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17F71-3C0C-4A8B-9EB8-468D9DF93E3D}" type="datetimeFigureOut">
              <a:rPr lang="en-US" smtClean="0"/>
              <a:pPr/>
              <a:t>7/11/2023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B7887-A174-49A6-A52C-1DDCFB9EFD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5067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354E4F-E785-4785-9710-BD48B8D3AE3F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11650-9299-4972-A41C-B869A9D090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2B738E-7BE1-43D1-8ED5-226B4AB9A7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AD3DF4-DBAC-4BCC-8E7F-F17DE20DD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4F94E7-8F50-4C84-8C76-9634379C55B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753E95-3F88-4897-801A-9018CFCF5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A5A1A8-8A45-4289-9D68-05E581CC4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EA0DA-45E1-42BD-8B0A-C2C566B016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37789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062BF9-D586-41E3-AD79-93E7A8538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7025A6-B7E6-4590-AB3F-3C92E6237A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B687DF-15D4-410C-9BEC-0A69738DF4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4F94E7-8F50-4C84-8C76-9634379C55B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D9C549-B93A-423E-9018-13BFBFA94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7EEFBB-C3FE-45C6-B582-C15A52627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EA0DA-45E1-42BD-8B0A-C2C566B016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53495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90243-4F96-46A0-AAE9-DEF75CFD3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42E6CA-5EF9-4DFE-97DF-BFD6AB30E9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22523A-3445-4A70-A807-26B7672D3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4F94E7-8F50-4C84-8C76-9634379C55B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3CD68F-8D25-4F5D-987B-CCD1510F6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F0732B-11F6-4767-960B-756D33370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EA0DA-45E1-42BD-8B0A-C2C566B016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4669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54F45-A9A1-4D3E-B93E-ABB7060AD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225EEC-C21A-4C28-807A-EA8D2CF792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B7CAE8-9AC6-4163-8629-3421F7B030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5C43FA-49CB-4221-A067-397FB656D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4F94E7-8F50-4C84-8C76-9634379C55B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2B218B-D352-4F27-9D43-7BD549788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0F3F26-B98A-4D07-85F8-7953EF490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EA0DA-45E1-42BD-8B0A-C2C566B016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91501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FFB88-84A6-465C-BC84-47605FFBA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BFC822-2E7F-4DAE-91AA-4A4C5F5709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0F972B-EC8C-4F82-B5FC-279C09BEA1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392D087-F9D6-426C-A49C-3B6B759897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01F2EF6-8655-4414-B9B9-C5D8F122DD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3B66D0D-B823-40FA-9DDA-84B93D0AF2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4F94E7-8F50-4C84-8C76-9634379C55B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6CE9128-5D67-471C-83CB-B7929BEEE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D3B12E-3072-4CD7-9081-6C971EC58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EA0DA-45E1-42BD-8B0A-C2C566B016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49241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8BC58-FD50-4BC2-83DB-9CC6832755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BC0AB5-02A0-4639-87CE-4CFA566B1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4F94E7-8F50-4C84-8C76-9634379C55B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533659-AB2F-40A8-8E82-07E03113E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D7D564-2EC8-4702-A2E5-8A8C5D76E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EA0DA-45E1-42BD-8B0A-C2C566B016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6848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6538B4-93CE-416C-89E3-04A574537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4F94E7-8F50-4C84-8C76-9634379C55B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E0DBE5C-9AA0-4700-BDBA-A8ABB59E6A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464AB5-CF50-4326-9D61-DEF68EF33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EA0DA-45E1-42BD-8B0A-C2C566B016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9316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17F71-3C0C-4A8B-9EB8-468D9DF93E3D}" type="datetimeFigureOut">
              <a:rPr lang="en-US" smtClean="0"/>
              <a:pPr/>
              <a:t>7/11/2023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B7887-A174-49A6-A52C-1DDCFB9EFD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6201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DA8060-8911-4344-9221-06A3D0729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694ED0-48FD-407E-A19C-C3C67B9569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A4B3FB-BF6A-4267-950A-392D22DDA2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6F9822-DB35-4942-9248-7992D0E68B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4F94E7-8F50-4C84-8C76-9634379C55B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3DFCA0-0A38-4FE8-BB38-2073BA7DC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F55756-C36E-4BEC-AA3B-34491C038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EA0DA-45E1-42BD-8B0A-C2C566B016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6979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D03BE-0500-4E4F-9047-84BC11914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20922FF-8D46-43DF-832F-B6D5454969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9F2B18-464B-4B64-BA02-27AF253208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E47791-8C43-46B3-8060-0095BDF17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4F94E7-8F50-4C84-8C76-9634379C55B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4A166A-6681-4341-B972-B3449F11A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19AB5F-BC4E-4496-A3DA-3504494B1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EA0DA-45E1-42BD-8B0A-C2C566B016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45496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472B4-4163-4631-9D2A-BB5765492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504664-3E75-406C-98A8-1D9612BBB3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1C2CAC-303A-44A7-94E3-16C842D3A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4F94E7-8F50-4C84-8C76-9634379C55B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AF6DD-D38F-4679-B5DD-9A1021A3C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A7D2A6-FAA9-47BB-8FA6-FCB4DBA46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EA0DA-45E1-42BD-8B0A-C2C566B016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85519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60BBD2A-6396-4434-92CC-9D8B406AB2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6F5BC5-1283-4DFB-9E14-D897409875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BE8D13-B9C9-4C95-8724-EE683605BD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4F94E7-8F50-4C84-8C76-9634379C55B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40200B-BB2B-4E67-8CEB-060DA521D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A21790-4401-4B6B-AC2D-91B510495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EA0DA-45E1-42BD-8B0A-C2C566B016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98056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825625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825626"/>
            <a:ext cx="5156200" cy="2098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4076701"/>
            <a:ext cx="5156200" cy="21002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A485A-0327-46E3-86F5-3095A187F7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173024"/>
      </p:ext>
    </p:extLst>
  </p:cSld>
  <p:clrMapOvr>
    <a:masterClrMapping/>
  </p:clrMapOvr>
  <p:transition>
    <p:blinds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17F71-3C0C-4A8B-9EB8-468D9DF93E3D}" type="datetimeFigureOut">
              <a:rPr lang="en-US" smtClean="0"/>
              <a:pPr/>
              <a:t>7/11/2023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B7887-A174-49A6-A52C-1DDCFB9EFD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656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17F71-3C0C-4A8B-9EB8-468D9DF93E3D}" type="datetimeFigureOut">
              <a:rPr lang="en-US" smtClean="0"/>
              <a:pPr/>
              <a:t>7/11/2023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B7887-A174-49A6-A52C-1DDCFB9EFD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428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17F71-3C0C-4A8B-9EB8-468D9DF93E3D}" type="datetimeFigureOut">
              <a:rPr lang="en-US" smtClean="0"/>
              <a:pPr/>
              <a:t>7/11/2023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B7887-A174-49A6-A52C-1DDCFB9EFD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013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17F71-3C0C-4A8B-9EB8-468D9DF93E3D}" type="datetimeFigureOut">
              <a:rPr lang="en-US" smtClean="0"/>
              <a:pPr/>
              <a:t>7/11/2023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B7887-A174-49A6-A52C-1DDCFB9EFD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60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17F71-3C0C-4A8B-9EB8-468D9DF93E3D}" type="datetimeFigureOut">
              <a:rPr lang="en-US" smtClean="0"/>
              <a:pPr/>
              <a:t>7/11/2023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B7887-A174-49A6-A52C-1DDCFB9EFD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124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17F71-3C0C-4A8B-9EB8-468D9DF93E3D}" type="datetimeFigureOut">
              <a:rPr lang="en-US" smtClean="0"/>
              <a:pPr/>
              <a:t>7/11/2023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B7887-A174-49A6-A52C-1DDCFB9EFD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580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17F71-3C0C-4A8B-9EB8-468D9DF93E3D}" type="datetimeFigureOut">
              <a:rPr lang="en-US" smtClean="0"/>
              <a:pPr/>
              <a:t>7/11/2023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B7887-A174-49A6-A52C-1DDCFB9EFD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13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217F71-3C0C-4A8B-9EB8-468D9DF93E3D}" type="datetimeFigureOut">
              <a:rPr lang="en-US" smtClean="0"/>
              <a:pPr/>
              <a:t>7/11/2023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AB7887-A174-49A6-A52C-1DDCFB9EFD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982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78AAE0B-59E9-4FB6-AA0B-6247DCC66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324BD0-5C94-4AFF-8467-817890664F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EF4E8D-F51E-48FA-8E7B-8A2A7A1E0D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4F94E7-8F50-4C84-8C76-9634379C55B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986294-AF12-401A-9A40-890E64A524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E4C3E8-E4CC-49DA-A8E4-CF903F54A5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EA0DA-45E1-42BD-8B0A-C2C566B016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2636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oleObject" Target="../embeddings/oleObject2.bin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gif"/><Relationship Id="rId9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upload.wikimedia.org/wikipedia/commons/7/7a/Dead_sea_newspaper.jpg" TargetMode="Externa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18" Type="http://schemas.openxmlformats.org/officeDocument/2006/relationships/image" Target="../media/image4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17" Type="http://schemas.openxmlformats.org/officeDocument/2006/relationships/image" Target="../media/image45.png"/><Relationship Id="rId2" Type="http://schemas.openxmlformats.org/officeDocument/2006/relationships/image" Target="../media/image30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5" Type="http://schemas.openxmlformats.org/officeDocument/2006/relationships/image" Target="../media/image43.png"/><Relationship Id="rId10" Type="http://schemas.openxmlformats.org/officeDocument/2006/relationships/image" Target="../media/image38.png"/><Relationship Id="rId19" Type="http://schemas.openxmlformats.org/officeDocument/2006/relationships/image" Target="../media/image47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Relationship Id="rId14" Type="http://schemas.openxmlformats.org/officeDocument/2006/relationships/image" Target="../media/image4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28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7.xml"/><Relationship Id="rId5" Type="http://schemas.openxmlformats.org/officeDocument/2006/relationships/slide" Target="slide27.xml"/><Relationship Id="rId4" Type="http://schemas.openxmlformats.org/officeDocument/2006/relationships/oleObject" Target="../embeddings/oleObject4.bin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2.wav"/><Relationship Id="rId7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audio" Target="../media/audio4.wav"/><Relationship Id="rId10" Type="http://schemas.openxmlformats.org/officeDocument/2006/relationships/image" Target="../media/image10.png"/><Relationship Id="rId4" Type="http://schemas.openxmlformats.org/officeDocument/2006/relationships/audio" Target="../media/audio3.wav"/><Relationship Id="rId9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3.wav"/><Relationship Id="rId7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audio" Target="../media/audio2.wav"/><Relationship Id="rId10" Type="http://schemas.openxmlformats.org/officeDocument/2006/relationships/image" Target="../media/image10.png"/><Relationship Id="rId4" Type="http://schemas.openxmlformats.org/officeDocument/2006/relationships/audio" Target="../media/audio4.wav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2.wav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2.png"/><Relationship Id="rId5" Type="http://schemas.openxmlformats.org/officeDocument/2006/relationships/audio" Target="../media/audio4.wav"/><Relationship Id="rId10" Type="http://schemas.openxmlformats.org/officeDocument/2006/relationships/image" Target="../media/image10.png"/><Relationship Id="rId4" Type="http://schemas.openxmlformats.org/officeDocument/2006/relationships/audio" Target="../media/audio3.wav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2.wav"/><Relationship Id="rId7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audio" Target="../media/audio4.wav"/><Relationship Id="rId10" Type="http://schemas.openxmlformats.org/officeDocument/2006/relationships/image" Target="../media/image10.png"/><Relationship Id="rId4" Type="http://schemas.openxmlformats.org/officeDocument/2006/relationships/audio" Target="../media/audio3.wav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mage_cr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2715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629955" y="966355"/>
            <a:ext cx="477887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KHỞI ĐỘNG</a:t>
            </a:r>
          </a:p>
        </p:txBody>
      </p:sp>
    </p:spTree>
  </p:cSld>
  <p:clrMapOvr>
    <a:masterClrMapping/>
  </p:clrMapOvr>
  <p:transition>
    <p:blinds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Line 6"/>
          <p:cNvSpPr>
            <a:spLocks noChangeShapeType="1"/>
          </p:cNvSpPr>
          <p:nvPr/>
        </p:nvSpPr>
        <p:spPr bwMode="auto">
          <a:xfrm>
            <a:off x="6273800" y="866775"/>
            <a:ext cx="25400" cy="459338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5" name="Text Box 137"/>
          <p:cNvSpPr txBox="1">
            <a:spLocks noChangeArrowheads="1"/>
          </p:cNvSpPr>
          <p:nvPr/>
        </p:nvSpPr>
        <p:spPr bwMode="auto">
          <a:xfrm>
            <a:off x="0" y="693822"/>
            <a:ext cx="5892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400" b="1" i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400" b="1" i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b="1" i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b="1" i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i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b="1" i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lỏng</a:t>
            </a:r>
            <a:r>
              <a:rPr lang="en-US" sz="2400" b="1" i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b="1" i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b="1" i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nhúng</a:t>
            </a:r>
            <a:r>
              <a:rPr lang="en-US" sz="2400" b="1" i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chìm</a:t>
            </a:r>
            <a:r>
              <a:rPr lang="en-US" sz="2400" b="1" i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i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400" b="1" i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1" name="Text Box 38"/>
          <p:cNvSpPr txBox="1">
            <a:spLocks noChangeArrowheads="1"/>
          </p:cNvSpPr>
          <p:nvPr/>
        </p:nvSpPr>
        <p:spPr bwMode="auto">
          <a:xfrm>
            <a:off x="6273800" y="2401981"/>
            <a:ext cx="572346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Bước</a:t>
            </a:r>
            <a:r>
              <a:rPr lang="en-US" alt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Nhúng</a:t>
            </a:r>
            <a:r>
              <a:rPr lang="en-US" alt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chìm</a:t>
            </a:r>
            <a:r>
              <a:rPr lang="en-US" alt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alt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nặng</a:t>
            </a:r>
            <a:r>
              <a:rPr lang="en-US" alt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nước</a:t>
            </a:r>
            <a:r>
              <a:rPr lang="en-US" alt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Lực</a:t>
            </a:r>
            <a:r>
              <a:rPr lang="en-US" alt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kê</a:t>
            </a:r>
            <a:r>
              <a:rPr lang="en-US" alt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́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alt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P</a:t>
            </a:r>
            <a:r>
              <a:rPr lang="en-US" altLang="en-US" sz="2400" b="1" baseline="-25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altLang="en-US" sz="2400" b="1" baseline="-25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baseline="-25000" dirty="0">
                <a:solidFill>
                  <a:srgbClr val="002060"/>
                </a:solidFill>
              </a:rPr>
              <a:t>                    </a:t>
            </a:r>
          </a:p>
        </p:txBody>
      </p:sp>
      <p:sp>
        <p:nvSpPr>
          <p:cNvPr id="23" name="Text Box 48"/>
          <p:cNvSpPr txBox="1">
            <a:spLocks noChangeArrowheads="1"/>
          </p:cNvSpPr>
          <p:nvPr/>
        </p:nvSpPr>
        <p:spPr bwMode="auto">
          <a:xfrm>
            <a:off x="6350001" y="1570985"/>
            <a:ext cx="57531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alt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alt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lực</a:t>
            </a:r>
            <a:r>
              <a:rPr lang="en-US" alt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alt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alt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trọng</a:t>
            </a:r>
            <a:r>
              <a:rPr lang="en-US" alt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lượng</a:t>
            </a:r>
            <a:r>
              <a:rPr lang="en-US" alt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P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vật</a:t>
            </a:r>
            <a:r>
              <a:rPr lang="en-US" alt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nặng</a:t>
            </a:r>
            <a:r>
              <a:rPr lang="en-US" altLang="en-US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134" name="TextBox 19"/>
          <p:cNvSpPr txBox="1">
            <a:spLocks noChangeArrowheads="1"/>
          </p:cNvSpPr>
          <p:nvPr/>
        </p:nvSpPr>
        <p:spPr bwMode="auto">
          <a:xfrm>
            <a:off x="6468533" y="693822"/>
            <a:ext cx="15456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 dirty="0"/>
              <a:t>*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5135" name="TextBox 23"/>
          <p:cNvSpPr txBox="1">
            <a:spLocks noChangeArrowheads="1"/>
          </p:cNvSpPr>
          <p:nvPr/>
        </p:nvSpPr>
        <p:spPr bwMode="auto">
          <a:xfrm>
            <a:off x="6451601" y="1109320"/>
            <a:ext cx="331218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b="1" dirty="0"/>
              <a:t>:</a:t>
            </a:r>
          </a:p>
        </p:txBody>
      </p:sp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7658663"/>
              </p:ext>
            </p:extLst>
          </p:nvPr>
        </p:nvGraphicFramePr>
        <p:xfrm>
          <a:off x="0" y="1751330"/>
          <a:ext cx="6197600" cy="2637282"/>
        </p:xfrm>
        <a:graphic>
          <a:graphicData uri="http://schemas.openxmlformats.org/drawingml/2006/table">
            <a:tbl>
              <a:tblPr/>
              <a:tblGrid>
                <a:gridCol w="2133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57728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Treo </a:t>
                      </a:r>
                      <a:r>
                        <a:rPr lang="en-US" sz="2200" b="1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vật</a:t>
                      </a:r>
                      <a:r>
                        <a:rPr lang="en-US" sz="2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200" b="1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nặng</a:t>
                      </a:r>
                      <a:r>
                        <a:rPr lang="en-US" sz="2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200" b="1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vào</a:t>
                      </a:r>
                      <a:r>
                        <a:rPr lang="en-US" sz="2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200" b="1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lực</a:t>
                      </a:r>
                      <a:r>
                        <a:rPr lang="en-US" sz="2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200" b="1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kế</a:t>
                      </a:r>
                      <a:r>
                        <a:rPr lang="en-US" sz="2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</a:t>
                      </a:r>
                      <a:r>
                        <a:rPr lang="en-US" sz="2200" b="1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lực</a:t>
                      </a:r>
                      <a:r>
                        <a:rPr lang="en-US" sz="2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200" b="1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kế</a:t>
                      </a:r>
                      <a:r>
                        <a:rPr lang="en-US" sz="2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200" b="1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chỉ</a:t>
                      </a:r>
                      <a:r>
                        <a:rPr lang="en-US" sz="2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200" b="1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giá</a:t>
                      </a:r>
                      <a:r>
                        <a:rPr lang="en-US" sz="2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200" b="1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trị</a:t>
                      </a:r>
                      <a:r>
                        <a:rPr lang="en-US" sz="2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P </a:t>
                      </a: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Nhúng</a:t>
                      </a:r>
                      <a:r>
                        <a:rPr lang="en-US" sz="2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200" b="1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vật</a:t>
                      </a:r>
                      <a:r>
                        <a:rPr lang="en-US" sz="2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200" b="1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nặng</a:t>
                      </a:r>
                      <a:r>
                        <a:rPr lang="en-US" sz="2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200" b="1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chìm</a:t>
                      </a:r>
                      <a:r>
                        <a:rPr lang="en-US" sz="2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200" b="1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trong</a:t>
                      </a:r>
                      <a:r>
                        <a:rPr lang="en-US" sz="2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200" b="1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nước</a:t>
                      </a:r>
                      <a:r>
                        <a:rPr lang="en-US" sz="2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</a:t>
                      </a:r>
                      <a:r>
                        <a:rPr lang="en-US" sz="2200" b="1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lực</a:t>
                      </a:r>
                      <a:r>
                        <a:rPr lang="en-US" sz="2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200" b="1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kế</a:t>
                      </a:r>
                      <a:r>
                        <a:rPr lang="en-US" sz="2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200" b="1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chỉ</a:t>
                      </a:r>
                      <a:r>
                        <a:rPr lang="en-US" sz="2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200" b="1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giá</a:t>
                      </a:r>
                      <a:r>
                        <a:rPr lang="en-US" sz="2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200" b="1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trị</a:t>
                      </a:r>
                      <a:r>
                        <a:rPr lang="en-US" sz="2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P</a:t>
                      </a:r>
                      <a:r>
                        <a:rPr lang="en-US" sz="2200" b="1" baseline="-25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endParaRPr lang="en-US" sz="2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So </a:t>
                      </a:r>
                      <a:r>
                        <a:rPr lang="en-US" sz="2200" b="1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sánh</a:t>
                      </a:r>
                      <a:r>
                        <a:rPr lang="en-US" sz="2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P</a:t>
                      </a:r>
                      <a:r>
                        <a:rPr lang="en-US" sz="2200" b="1" baseline="-25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</a:t>
                      </a:r>
                      <a:r>
                        <a:rPr lang="en-US" sz="2200" b="1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và</a:t>
                      </a:r>
                      <a:r>
                        <a:rPr lang="en-US" sz="2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P.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Kết</a:t>
                      </a:r>
                      <a:r>
                        <a:rPr lang="en-US" sz="2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200" b="1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quả</a:t>
                      </a:r>
                      <a:r>
                        <a:rPr lang="en-US" sz="2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so </a:t>
                      </a:r>
                      <a:r>
                        <a:rPr lang="en-US" sz="2200" b="1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sánh</a:t>
                      </a:r>
                      <a:r>
                        <a:rPr lang="en-US" sz="2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200" b="1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chứng</a:t>
                      </a:r>
                      <a:r>
                        <a:rPr lang="en-US" sz="2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200" b="1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tỏ</a:t>
                      </a:r>
                      <a:r>
                        <a:rPr lang="en-US" sz="2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200" b="1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gì</a:t>
                      </a:r>
                      <a:r>
                        <a:rPr lang="en-US" sz="2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? </a:t>
                      </a: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950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</a:t>
                      </a:r>
                      <a:r>
                        <a:rPr lang="en-US" sz="2200" baseline="-25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=..............N </a:t>
                      </a: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</a:t>
                      </a:r>
                      <a:r>
                        <a:rPr lang="en-US" sz="2200" baseline="-25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r>
                        <a:rPr lang="en-US" sz="2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=............N </a:t>
                      </a: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</a:t>
                      </a:r>
                      <a:r>
                        <a:rPr lang="en-US" sz="2200" baseline="-25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</a:t>
                      </a:r>
                      <a:r>
                        <a:rPr lang="en-US" sz="2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….. P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Chứng</a:t>
                      </a:r>
                      <a:r>
                        <a:rPr lang="en-US" sz="2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tỏ</a:t>
                      </a:r>
                      <a:r>
                        <a:rPr lang="en-US" sz="2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:…. </a:t>
                      </a: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656997" y="3555149"/>
            <a:ext cx="6256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622155" y="3587597"/>
            <a:ext cx="7940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1,8N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374754" y="3573743"/>
            <a:ext cx="7940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&lt;</a:t>
            </a:r>
          </a:p>
        </p:txBody>
      </p:sp>
      <p:sp>
        <p:nvSpPr>
          <p:cNvPr id="25" name="Rectangle 24"/>
          <p:cNvSpPr/>
          <p:nvPr/>
        </p:nvSpPr>
        <p:spPr>
          <a:xfrm>
            <a:off x="0" y="4560564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altLang="en-US" sz="2400" b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P</a:t>
            </a:r>
            <a:r>
              <a:rPr lang="vi-VN" altLang="en-US" sz="2400" b="1" baseline="-2500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1</a:t>
            </a:r>
            <a:r>
              <a:rPr lang="vi-VN" altLang="en-US" sz="2400" b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&lt; P chứng tỏ chất lỏng tác dụng</a:t>
            </a:r>
            <a:r>
              <a:rPr lang="en-US" altLang="en-US" sz="2400" b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vào</a:t>
            </a:r>
            <a:r>
              <a:rPr lang="en-US" altLang="en-US" sz="2400" b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vi-VN" altLang="en-US" sz="2400" b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vật nặng một lực đẩy lên</a:t>
            </a:r>
            <a:r>
              <a:rPr lang="en-US" altLang="en-US" sz="2400" b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phía</a:t>
            </a:r>
            <a:r>
              <a:rPr lang="en-US" altLang="en-US" sz="2400" b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trên</a:t>
            </a:r>
            <a:r>
              <a:rPr lang="vi-VN" altLang="en-US" sz="2400" b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.</a:t>
            </a:r>
            <a:endParaRPr lang="en-US" sz="2400" dirty="0">
              <a:latin typeface="+mj-lt"/>
            </a:endParaRPr>
          </a:p>
        </p:txBody>
      </p:sp>
      <p:sp>
        <p:nvSpPr>
          <p:cNvPr id="4" name="Text Box 128">
            <a:extLst>
              <a:ext uri="{FF2B5EF4-FFF2-40B4-BE49-F238E27FC236}">
                <a16:creationId xmlns:a16="http://schemas.microsoft.com/office/drawing/2014/main" id="{B5B4E7CD-6F7B-8B0B-26C2-60578EE459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460155"/>
            <a:ext cx="11815482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en-US" sz="2800" dirty="0" err="1">
                <a:latin typeface="Times New Roman" panose="02020603050405020304" pitchFamily="18" charset="0"/>
              </a:rPr>
              <a:t>ết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luận</a:t>
            </a:r>
            <a:r>
              <a:rPr lang="en-US" altLang="en-US" sz="2800" dirty="0">
                <a:latin typeface="Times New Roman" panose="02020603050405020304" pitchFamily="18" charset="0"/>
              </a:rPr>
              <a:t> : </a:t>
            </a:r>
            <a:r>
              <a:rPr lang="en-US" altLang="en-US" sz="2800" i="1" dirty="0" err="1">
                <a:latin typeface="Times New Roman" panose="02020603050405020304" pitchFamily="18" charset="0"/>
              </a:rPr>
              <a:t>Một</a:t>
            </a:r>
            <a:r>
              <a:rPr lang="en-US" altLang="en-US" sz="2800" i="1" dirty="0"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</a:rPr>
              <a:t>vật</a:t>
            </a:r>
            <a:r>
              <a:rPr lang="en-US" altLang="en-US" sz="2800" i="1" dirty="0"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</a:rPr>
              <a:t>nhúng</a:t>
            </a:r>
            <a:r>
              <a:rPr lang="en-US" altLang="en-US" sz="2800" i="1" dirty="0"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</a:rPr>
              <a:t>trong</a:t>
            </a:r>
            <a:r>
              <a:rPr lang="en-US" altLang="en-US" sz="2800" i="1" dirty="0"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</a:rPr>
              <a:t>chất</a:t>
            </a:r>
            <a:r>
              <a:rPr lang="en-US" altLang="en-US" sz="2800" i="1" dirty="0"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</a:rPr>
              <a:t>lỏng</a:t>
            </a:r>
            <a:r>
              <a:rPr lang="en-US" altLang="en-US" sz="2800" i="1" dirty="0"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</a:rPr>
              <a:t>bị</a:t>
            </a:r>
            <a:r>
              <a:rPr lang="en-US" altLang="en-US" sz="2800" i="1" dirty="0"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</a:rPr>
              <a:t>chất</a:t>
            </a:r>
            <a:r>
              <a:rPr lang="en-US" altLang="en-US" sz="2800" i="1" dirty="0"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</a:rPr>
              <a:t>lỏng</a:t>
            </a:r>
            <a:r>
              <a:rPr lang="en-US" altLang="en-US" sz="2800" i="1" dirty="0"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</a:rPr>
              <a:t>tác</a:t>
            </a:r>
            <a:r>
              <a:rPr lang="en-US" altLang="en-US" sz="2800" i="1" dirty="0"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</a:rPr>
              <a:t>dụng</a:t>
            </a:r>
            <a:r>
              <a:rPr lang="en-US" altLang="en-US" sz="2800" i="1" dirty="0"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</a:rPr>
              <a:t>một</a:t>
            </a:r>
            <a:r>
              <a:rPr lang="en-US" altLang="en-US" sz="2800" i="1" dirty="0"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</a:rPr>
              <a:t>lực</a:t>
            </a:r>
            <a:r>
              <a:rPr lang="en-US" altLang="en-US" sz="2800" i="1" dirty="0"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</a:rPr>
              <a:t>đẩy</a:t>
            </a:r>
            <a:r>
              <a:rPr lang="en-US" altLang="en-US" sz="2800" i="1" dirty="0"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</a:rPr>
              <a:t>hướng</a:t>
            </a:r>
            <a:r>
              <a:rPr lang="en-US" altLang="en-US" sz="2800" i="1" dirty="0"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</a:rPr>
              <a:t>từ</a:t>
            </a:r>
            <a:r>
              <a:rPr lang="en-US" altLang="en-US" sz="2800" i="1" dirty="0">
                <a:latin typeface="Times New Roman" panose="02020603050405020304" pitchFamily="18" charset="0"/>
              </a:rPr>
              <a:t> …</a:t>
            </a:r>
          </a:p>
        </p:txBody>
      </p:sp>
      <p:sp>
        <p:nvSpPr>
          <p:cNvPr id="5" name="Text Box 129">
            <a:extLst>
              <a:ext uri="{FF2B5EF4-FFF2-40B4-BE49-F238E27FC236}">
                <a16:creationId xmlns:a16="http://schemas.microsoft.com/office/drawing/2014/main" id="{3ACED80C-9307-0013-6EE0-8FC3A48020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5376" y="5858643"/>
            <a:ext cx="1676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i="1">
                <a:solidFill>
                  <a:srgbClr val="CC3300"/>
                </a:solidFill>
                <a:latin typeface="Times New Roman" panose="02020603050405020304" pitchFamily="18" charset="0"/>
              </a:rPr>
              <a:t>dưới </a:t>
            </a:r>
            <a:r>
              <a:rPr lang="vi-VN" altLang="en-US" sz="2800" b="1" i="1">
                <a:solidFill>
                  <a:srgbClr val="CC3300"/>
                </a:solidFill>
                <a:latin typeface="Times New Roman" panose="02020603050405020304" pitchFamily="18" charset="0"/>
              </a:rPr>
              <a:t>lên.</a:t>
            </a:r>
            <a:endParaRPr lang="en-US" altLang="en-US" sz="2800" b="1" i="1">
              <a:solidFill>
                <a:srgbClr val="CC33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663718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animBg="1"/>
      <p:bldP spid="5125" grpId="0" autoUpdateAnimBg="0"/>
      <p:bldP spid="21" grpId="0" autoUpdateAnimBg="0"/>
      <p:bldP spid="23" grpId="0" autoUpdateAnimBg="0"/>
      <p:bldP spid="5134" grpId="0"/>
      <p:bldP spid="5135" grpId="0" autoUpdateAnimBg="0"/>
      <p:bldP spid="18" grpId="0"/>
      <p:bldP spid="22" grpId="0"/>
      <p:bldP spid="24" grpId="0"/>
      <p:bldP spid="25" grpId="0"/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97" name="AutoShape 85"/>
          <p:cNvSpPr>
            <a:spLocks noChangeArrowheads="1"/>
          </p:cNvSpPr>
          <p:nvPr/>
        </p:nvSpPr>
        <p:spPr bwMode="auto">
          <a:xfrm>
            <a:off x="8534015" y="3429001"/>
            <a:ext cx="2032000" cy="1510966"/>
          </a:xfrm>
          <a:prstGeom prst="can">
            <a:avLst>
              <a:gd name="adj" fmla="val 50000"/>
            </a:avLst>
          </a:prstGeom>
          <a:gradFill rotWithShape="1">
            <a:gsLst>
              <a:gs pos="0">
                <a:srgbClr val="989898">
                  <a:alpha val="21001"/>
                </a:srgbClr>
              </a:gs>
              <a:gs pos="50000">
                <a:srgbClr val="C0C0C0">
                  <a:alpha val="0"/>
                </a:srgbClr>
              </a:gs>
              <a:gs pos="100000">
                <a:srgbClr val="989898">
                  <a:alpha val="21001"/>
                </a:srgbClr>
              </a:gs>
            </a:gsLst>
            <a:lin ang="0" scaled="1"/>
          </a:gradFill>
          <a:ln w="22225">
            <a:solidFill>
              <a:schemeClr val="tx1"/>
            </a:solidFill>
            <a:round/>
          </a:ln>
          <a:effectLst/>
        </p:spPr>
        <p:txBody>
          <a:bodyPr wrap="none" lIns="89886" tIns="44943" rIns="89886" bIns="44943" anchor="ctr"/>
          <a:lstStyle/>
          <a:p>
            <a:pPr>
              <a:defRPr/>
            </a:pPr>
            <a:endParaRPr lang="en-US" altLang="zh-CN"/>
          </a:p>
        </p:txBody>
      </p:sp>
      <p:sp>
        <p:nvSpPr>
          <p:cNvPr id="11269" name="AutoShape 95"/>
          <p:cNvSpPr>
            <a:spLocks noChangeArrowheads="1"/>
          </p:cNvSpPr>
          <p:nvPr/>
        </p:nvSpPr>
        <p:spPr bwMode="auto">
          <a:xfrm rot="10800000">
            <a:off x="8551333" y="4140200"/>
            <a:ext cx="2032000" cy="762000"/>
          </a:xfrm>
          <a:custGeom>
            <a:avLst/>
            <a:gdLst>
              <a:gd name="T0" fmla="*/ 53763332 w 21600"/>
              <a:gd name="T1" fmla="*/ 13440833 h 21600"/>
              <a:gd name="T2" fmla="*/ 53763332 w 21600"/>
              <a:gd name="T3" fmla="*/ 13440833 h 21600"/>
              <a:gd name="T4" fmla="*/ 53763332 w 21600"/>
              <a:gd name="T5" fmla="*/ 13440833 h 21600"/>
              <a:gd name="T6" fmla="*/ 0 w 21600"/>
              <a:gd name="T7" fmla="*/ 13440833 h 21600"/>
              <a:gd name="T8" fmla="*/ 53763332 w 21600"/>
              <a:gd name="T9" fmla="*/ 26881666 h 21600"/>
              <a:gd name="T10" fmla="*/ 107526663 w 21600"/>
              <a:gd name="T11" fmla="*/ 13440833 h 21600"/>
              <a:gd name="T12" fmla="*/ 53763332 w 21600"/>
              <a:gd name="T13" fmla="*/ 13440833 h 216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1600"/>
              <a:gd name="T22" fmla="*/ 0 h 21600"/>
              <a:gd name="T23" fmla="*/ 21600 w 21600"/>
              <a:gd name="T24" fmla="*/ 21600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10800" y="10800"/>
                </a:moveTo>
                <a:cubicBezTo>
                  <a:pt x="10800" y="10800"/>
                  <a:pt x="10800" y="10800"/>
                  <a:pt x="10800" y="10800"/>
                </a:cubicBezTo>
                <a:cubicBezTo>
                  <a:pt x="10800" y="10800"/>
                  <a:pt x="10800" y="10800"/>
                  <a:pt x="10800" y="10800"/>
                </a:cubicBezTo>
                <a:lnTo>
                  <a:pt x="0" y="10800"/>
                </a:lnTo>
                <a:cubicBezTo>
                  <a:pt x="0" y="16764"/>
                  <a:pt x="4835" y="21600"/>
                  <a:pt x="10800" y="21600"/>
                </a:cubicBezTo>
                <a:cubicBezTo>
                  <a:pt x="16764" y="21600"/>
                  <a:pt x="21600" y="16764"/>
                  <a:pt x="21600" y="10800"/>
                </a:cubicBezTo>
                <a:lnTo>
                  <a:pt x="10800" y="10800"/>
                </a:lnTo>
                <a:close/>
              </a:path>
            </a:pathLst>
          </a:custGeom>
          <a:solidFill>
            <a:srgbClr val="99CCFF">
              <a:alpha val="59999"/>
            </a:srgbClr>
          </a:solidFill>
          <a:ln w="9525">
            <a:noFill/>
            <a:round/>
            <a:headEnd/>
            <a:tailEnd/>
          </a:ln>
        </p:spPr>
        <p:txBody>
          <a:bodyPr wrap="none" lIns="89886" tIns="44943" rIns="89886" bIns="44943" anchor="ctr"/>
          <a:lstStyle/>
          <a:p>
            <a:endParaRPr lang="en-US"/>
          </a:p>
        </p:txBody>
      </p:sp>
      <p:sp>
        <p:nvSpPr>
          <p:cNvPr id="64600" name="AutoShape 88"/>
          <p:cNvSpPr>
            <a:spLocks noChangeArrowheads="1"/>
          </p:cNvSpPr>
          <p:nvPr/>
        </p:nvSpPr>
        <p:spPr bwMode="auto">
          <a:xfrm>
            <a:off x="9296400" y="4267200"/>
            <a:ext cx="508000" cy="381000"/>
          </a:xfrm>
          <a:prstGeom prst="cube">
            <a:avLst>
              <a:gd name="adj" fmla="val 18333"/>
            </a:avLst>
          </a:prstGeom>
          <a:solidFill>
            <a:srgbClr val="990000"/>
          </a:solidFill>
          <a:ln w="9525">
            <a:noFill/>
            <a:miter lim="800000"/>
            <a:headEnd/>
            <a:tailEnd/>
          </a:ln>
        </p:spPr>
        <p:txBody>
          <a:bodyPr wrap="none" lIns="89886" tIns="44943" rIns="89886" bIns="44943" anchor="ctr"/>
          <a:lstStyle/>
          <a:p>
            <a:endParaRPr lang="en-US"/>
          </a:p>
        </p:txBody>
      </p:sp>
      <p:sp>
        <p:nvSpPr>
          <p:cNvPr id="11271" name="AutoShape 91"/>
          <p:cNvSpPr>
            <a:spLocks noChangeArrowheads="1"/>
          </p:cNvSpPr>
          <p:nvPr/>
        </p:nvSpPr>
        <p:spPr bwMode="auto">
          <a:xfrm rot="-5400000">
            <a:off x="8519583" y="4616450"/>
            <a:ext cx="2095500" cy="2032000"/>
          </a:xfrm>
          <a:prstGeom prst="flowChartOnlineStorage">
            <a:avLst/>
          </a:prstGeom>
          <a:solidFill>
            <a:srgbClr val="99CCFF">
              <a:alpha val="58823"/>
            </a:srgbClr>
          </a:solidFill>
          <a:ln w="22225">
            <a:solidFill>
              <a:schemeClr val="tx1"/>
            </a:solidFill>
            <a:miter lim="800000"/>
            <a:headEnd/>
            <a:tailEnd/>
          </a:ln>
        </p:spPr>
        <p:txBody>
          <a:bodyPr wrap="none" lIns="89886" tIns="44943" rIns="89886" bIns="44943" anchor="ctr"/>
          <a:lstStyle/>
          <a:p>
            <a:endParaRPr lang="en-US"/>
          </a:p>
        </p:txBody>
      </p:sp>
      <p:sp>
        <p:nvSpPr>
          <p:cNvPr id="11272" name="Oval 96"/>
          <p:cNvSpPr>
            <a:spLocks noChangeArrowheads="1"/>
          </p:cNvSpPr>
          <p:nvPr/>
        </p:nvSpPr>
        <p:spPr bwMode="auto">
          <a:xfrm>
            <a:off x="8551333" y="4152900"/>
            <a:ext cx="2032000" cy="762000"/>
          </a:xfrm>
          <a:prstGeom prst="ellips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89886" tIns="44943" rIns="89886" bIns="44943" anchor="ctr"/>
          <a:lstStyle/>
          <a:p>
            <a:endParaRPr lang="en-US"/>
          </a:p>
        </p:txBody>
      </p:sp>
      <p:sp>
        <p:nvSpPr>
          <p:cNvPr id="11273" name="AutoShape 94"/>
          <p:cNvSpPr>
            <a:spLocks noChangeArrowheads="1"/>
          </p:cNvSpPr>
          <p:nvPr/>
        </p:nvSpPr>
        <p:spPr bwMode="auto">
          <a:xfrm>
            <a:off x="8551333" y="4140200"/>
            <a:ext cx="2032000" cy="762000"/>
          </a:xfrm>
          <a:custGeom>
            <a:avLst/>
            <a:gdLst>
              <a:gd name="T0" fmla="*/ 53763332 w 21600"/>
              <a:gd name="T1" fmla="*/ 13440833 h 21600"/>
              <a:gd name="T2" fmla="*/ 53763332 w 21600"/>
              <a:gd name="T3" fmla="*/ 13440833 h 21600"/>
              <a:gd name="T4" fmla="*/ 53763332 w 21600"/>
              <a:gd name="T5" fmla="*/ 13440833 h 21600"/>
              <a:gd name="T6" fmla="*/ 0 w 21600"/>
              <a:gd name="T7" fmla="*/ 13440833 h 21600"/>
              <a:gd name="T8" fmla="*/ 53763332 w 21600"/>
              <a:gd name="T9" fmla="*/ 26881666 h 21600"/>
              <a:gd name="T10" fmla="*/ 107526663 w 21600"/>
              <a:gd name="T11" fmla="*/ 13440833 h 21600"/>
              <a:gd name="T12" fmla="*/ 53763332 w 21600"/>
              <a:gd name="T13" fmla="*/ 13440833 h 216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1600"/>
              <a:gd name="T22" fmla="*/ 0 h 21600"/>
              <a:gd name="T23" fmla="*/ 21600 w 21600"/>
              <a:gd name="T24" fmla="*/ 21600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10800" y="10800"/>
                </a:moveTo>
                <a:cubicBezTo>
                  <a:pt x="10800" y="10800"/>
                  <a:pt x="10800" y="10800"/>
                  <a:pt x="10800" y="10800"/>
                </a:cubicBezTo>
                <a:cubicBezTo>
                  <a:pt x="10800" y="10800"/>
                  <a:pt x="10800" y="10800"/>
                  <a:pt x="10800" y="10800"/>
                </a:cubicBezTo>
                <a:lnTo>
                  <a:pt x="0" y="10800"/>
                </a:lnTo>
                <a:cubicBezTo>
                  <a:pt x="0" y="16764"/>
                  <a:pt x="4835" y="21600"/>
                  <a:pt x="10800" y="21600"/>
                </a:cubicBezTo>
                <a:cubicBezTo>
                  <a:pt x="16764" y="21600"/>
                  <a:pt x="21600" y="16764"/>
                  <a:pt x="21600" y="10800"/>
                </a:cubicBezTo>
                <a:lnTo>
                  <a:pt x="10800" y="10800"/>
                </a:lnTo>
                <a:close/>
              </a:path>
            </a:pathLst>
          </a:custGeom>
          <a:solidFill>
            <a:srgbClr val="99CCFF">
              <a:alpha val="59999"/>
            </a:srgbClr>
          </a:solidFill>
          <a:ln w="9525">
            <a:noFill/>
            <a:round/>
            <a:headEnd/>
            <a:tailEnd/>
          </a:ln>
        </p:spPr>
        <p:txBody>
          <a:bodyPr wrap="none" lIns="89886" tIns="44943" rIns="89886" bIns="44943" anchor="ctr"/>
          <a:lstStyle/>
          <a:p>
            <a:endParaRPr lang="en-US"/>
          </a:p>
        </p:txBody>
      </p:sp>
      <p:grpSp>
        <p:nvGrpSpPr>
          <p:cNvPr id="2" name="Group 103"/>
          <p:cNvGrpSpPr>
            <a:grpSpLocks/>
          </p:cNvGrpSpPr>
          <p:nvPr/>
        </p:nvGrpSpPr>
        <p:grpSpPr bwMode="auto">
          <a:xfrm>
            <a:off x="10464800" y="0"/>
            <a:ext cx="2218267" cy="3352800"/>
            <a:chOff x="4272" y="1104"/>
            <a:chExt cx="1048" cy="1632"/>
          </a:xfrm>
        </p:grpSpPr>
        <p:pic>
          <p:nvPicPr>
            <p:cNvPr id="11285" name="Picture 99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CFEFC"/>
                </a:clrFrom>
                <a:clrTo>
                  <a:srgbClr val="FCFEFC">
                    <a:alpha val="0"/>
                  </a:srgbClr>
                </a:clrTo>
              </a:clrChange>
              <a:lum bright="-18000"/>
            </a:blip>
            <a:srcRect l="-4800" b="1805"/>
            <a:stretch>
              <a:fillRect/>
            </a:stretch>
          </p:blipFill>
          <p:spPr bwMode="auto">
            <a:xfrm>
              <a:off x="4272" y="1104"/>
              <a:ext cx="1048" cy="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286" name="Rectangle 100"/>
            <p:cNvSpPr>
              <a:spLocks noChangeArrowheads="1"/>
            </p:cNvSpPr>
            <p:nvPr/>
          </p:nvSpPr>
          <p:spPr bwMode="auto">
            <a:xfrm>
              <a:off x="4458" y="1920"/>
              <a:ext cx="81" cy="816"/>
            </a:xfrm>
            <a:prstGeom prst="rect">
              <a:avLst/>
            </a:prstGeom>
            <a:noFill/>
            <a:ln w="22225">
              <a:solidFill>
                <a:srgbClr val="3333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7" name="Rectangle 101"/>
            <p:cNvSpPr>
              <a:spLocks noChangeArrowheads="1"/>
            </p:cNvSpPr>
            <p:nvPr/>
          </p:nvSpPr>
          <p:spPr bwMode="auto">
            <a:xfrm>
              <a:off x="4470" y="1384"/>
              <a:ext cx="58" cy="1344"/>
            </a:xfrm>
            <a:prstGeom prst="rect">
              <a:avLst/>
            </a:prstGeom>
            <a:solidFill>
              <a:srgbClr val="96969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3" name="Rectangle 3"/>
          <p:cNvSpPr txBox="1">
            <a:spLocks noChangeArrowheads="1"/>
          </p:cNvSpPr>
          <p:nvPr/>
        </p:nvSpPr>
        <p:spPr bwMode="auto">
          <a:xfrm>
            <a:off x="0" y="332510"/>
            <a:ext cx="6504709" cy="710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4943" tIns="22471" rIns="44943" bIns="22471"/>
          <a:lstStyle/>
          <a:p>
            <a:pPr marL="336550" indent="-336550" algn="just">
              <a:spcBef>
                <a:spcPct val="20000"/>
              </a:spcBef>
            </a:pPr>
            <a:r>
              <a:rPr lang="en-US" sz="2200" b="1" dirty="0"/>
              <a:t>   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n</a:t>
            </a: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hư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grpSp>
        <p:nvGrpSpPr>
          <p:cNvPr id="3" name="Group 51"/>
          <p:cNvGrpSpPr>
            <a:grpSpLocks/>
          </p:cNvGrpSpPr>
          <p:nvPr/>
        </p:nvGrpSpPr>
        <p:grpSpPr bwMode="auto">
          <a:xfrm>
            <a:off x="1024357" y="1118602"/>
            <a:ext cx="3556000" cy="2209800"/>
            <a:chOff x="2112" y="2016"/>
            <a:chExt cx="1680" cy="1392"/>
          </a:xfrm>
        </p:grpSpPr>
        <p:sp>
          <p:nvSpPr>
            <p:cNvPr id="11278" name="Line 11"/>
            <p:cNvSpPr>
              <a:spLocks noChangeShapeType="1"/>
            </p:cNvSpPr>
            <p:nvPr/>
          </p:nvSpPr>
          <p:spPr bwMode="auto">
            <a:xfrm>
              <a:off x="3010" y="2215"/>
              <a:ext cx="173" cy="9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4000"/>
            </a:p>
          </p:txBody>
        </p:sp>
        <p:grpSp>
          <p:nvGrpSpPr>
            <p:cNvPr id="4" name="Group 50"/>
            <p:cNvGrpSpPr>
              <a:grpSpLocks/>
            </p:cNvGrpSpPr>
            <p:nvPr/>
          </p:nvGrpSpPr>
          <p:grpSpPr bwMode="auto">
            <a:xfrm>
              <a:off x="2112" y="2016"/>
              <a:ext cx="1680" cy="1392"/>
              <a:chOff x="2880" y="816"/>
              <a:chExt cx="1680" cy="1392"/>
            </a:xfrm>
          </p:grpSpPr>
          <p:sp>
            <p:nvSpPr>
              <p:cNvPr id="11280" name="Rectangle 7" descr="Dashed horizontal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1680" cy="1056"/>
              </a:xfrm>
              <a:prstGeom prst="rect">
                <a:avLst/>
              </a:prstGeom>
              <a:pattFill prst="dashHorz">
                <a:fgClr>
                  <a:schemeClr val="tx1"/>
                </a:fgClr>
                <a:bgClr>
                  <a:schemeClr val="bg1"/>
                </a:bgClr>
              </a:pattFill>
              <a:ln w="38100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4000">
                  <a:latin typeface="Arial" charset="0"/>
                </a:endParaRPr>
              </a:p>
            </p:txBody>
          </p:sp>
          <p:grpSp>
            <p:nvGrpSpPr>
              <p:cNvPr id="5" name="Group 46"/>
              <p:cNvGrpSpPr>
                <a:grpSpLocks/>
              </p:cNvGrpSpPr>
              <p:nvPr/>
            </p:nvGrpSpPr>
            <p:grpSpPr bwMode="auto">
              <a:xfrm>
                <a:off x="3456" y="816"/>
                <a:ext cx="480" cy="1008"/>
                <a:chOff x="3552" y="1824"/>
                <a:chExt cx="480" cy="1008"/>
              </a:xfrm>
            </p:grpSpPr>
            <p:sp>
              <p:nvSpPr>
                <p:cNvPr id="11283" name="Line 9"/>
                <p:cNvSpPr>
                  <a:spLocks noChangeShapeType="1"/>
                </p:cNvSpPr>
                <p:nvPr/>
              </p:nvSpPr>
              <p:spPr bwMode="auto">
                <a:xfrm flipV="1">
                  <a:off x="3792" y="1824"/>
                  <a:ext cx="0" cy="768"/>
                </a:xfrm>
                <a:prstGeom prst="line">
                  <a:avLst/>
                </a:prstGeom>
                <a:noFill/>
                <a:ln w="57150">
                  <a:solidFill>
                    <a:srgbClr val="80808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 sz="4000"/>
                </a:p>
              </p:txBody>
            </p:sp>
            <p:sp>
              <p:nvSpPr>
                <p:cNvPr id="11284" name="Rectangle 8"/>
                <p:cNvSpPr>
                  <a:spLocks noChangeArrowheads="1"/>
                </p:cNvSpPr>
                <p:nvPr/>
              </p:nvSpPr>
              <p:spPr bwMode="auto">
                <a:xfrm>
                  <a:off x="3552" y="2448"/>
                  <a:ext cx="480" cy="384"/>
                </a:xfrm>
                <a:prstGeom prst="rect">
                  <a:avLst/>
                </a:prstGeom>
                <a:gradFill rotWithShape="1">
                  <a:gsLst>
                    <a:gs pos="0">
                      <a:srgbClr val="761800"/>
                    </a:gs>
                    <a:gs pos="50000">
                      <a:srgbClr val="FF3300"/>
                    </a:gs>
                    <a:gs pos="100000">
                      <a:srgbClr val="761800"/>
                    </a:gs>
                  </a:gsLst>
                  <a:lin ang="0" scaled="1"/>
                </a:gradFill>
                <a:ln w="28575">
                  <a:solidFill>
                    <a:srgbClr val="C0C0C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4000">
                    <a:latin typeface=".VnTime" pitchFamily="34" charset="0"/>
                  </a:endParaRPr>
                </a:p>
              </p:txBody>
            </p:sp>
          </p:grpSp>
          <p:sp>
            <p:nvSpPr>
              <p:cNvPr id="11282" name="Text Box 10"/>
              <p:cNvSpPr txBox="1">
                <a:spLocks noChangeArrowheads="1"/>
              </p:cNvSpPr>
              <p:nvPr/>
            </p:nvSpPr>
            <p:spPr bwMode="auto">
              <a:xfrm>
                <a:off x="3767" y="965"/>
                <a:ext cx="494" cy="4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4000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F</a:t>
                </a:r>
                <a:r>
                  <a:rPr lang="en-US" sz="4000" baseline="-25000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đẩy</a:t>
                </a:r>
                <a:endParaRPr lang="en-US" sz="40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32" name="Rectangle 39"/>
          <p:cNvSpPr>
            <a:spLocks noChangeArrowheads="1"/>
          </p:cNvSpPr>
          <p:nvPr/>
        </p:nvSpPr>
        <p:spPr bwMode="auto">
          <a:xfrm>
            <a:off x="478925" y="3496929"/>
            <a:ext cx="4911223" cy="1568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9886" tIns="44943" rIns="89886" bIns="44943">
            <a:spAutoFit/>
          </a:bodyPr>
          <a:lstStyle/>
          <a:p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400" b="1" baseline="-25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đẩy</a:t>
            </a:r>
            <a:r>
              <a:rPr lang="en-US" sz="2400" b="1" baseline="-2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/>
              <a:t>:</a:t>
            </a:r>
            <a:br>
              <a:rPr lang="en-US" sz="2400" b="1" dirty="0"/>
            </a:br>
            <a:r>
              <a:rPr lang="en-US" sz="2400" b="1" dirty="0"/>
              <a:t>             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b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-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đứng</a:t>
            </a:r>
            <a:b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-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513347" y="3577390"/>
            <a:ext cx="272716" cy="16042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61 -0.05555 C -0.00678 -0.05532 -0.03299 -0.05439 -0.05122 -0.05138 C -0.06945 -0.04814 -0.07987 -0.04976 -0.09011 -0.0375 C -0.10035 -0.02569 -0.10868 -0.00833 -0.11233 0.02176 C -0.11598 0.05232 -0.11424 0.09815 -0.11233 0.14445 " pathEditMode="relative" rAng="0" ptsTypes="aaaaA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68" y="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85185E-6 L 0.00139 0.2629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64600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1" y="131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233 0.14445 L -0.11233 0.40741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1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233 0.40741 C -0.1165 0.26273 -0.12066 0.11829 -0.11372 0.03889 C -0.10677 -0.04051 -0.09202 -0.04352 -0.07066 -0.06852 C -0.04931 -0.09352 -0.04341 -0.10347 0.01406 -0.11111 C 0.07153 -0.11875 0.23055 -0.11412 0.27378 -0.11481 " pathEditMode="relative" rAng="0" ptsTypes="aaaaA">
                                      <p:cBhvr>
                                        <p:cTn id="2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0.26296 L -3.33333E-6 -0.0055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64600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1" y="-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600" grpId="0" animBg="1"/>
      <p:bldP spid="64600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Line 6"/>
          <p:cNvSpPr>
            <a:spLocks noChangeShapeType="1"/>
          </p:cNvSpPr>
          <p:nvPr/>
        </p:nvSpPr>
        <p:spPr bwMode="auto">
          <a:xfrm>
            <a:off x="6980382" y="762000"/>
            <a:ext cx="0" cy="609600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0" name="Text Box 5"/>
          <p:cNvSpPr txBox="1">
            <a:spLocks noChangeArrowheads="1"/>
          </p:cNvSpPr>
          <p:nvPr/>
        </p:nvSpPr>
        <p:spPr bwMode="auto">
          <a:xfrm>
            <a:off x="290947" y="1944689"/>
            <a:ext cx="61722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nhúng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chìm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lỏng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lỏng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…............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……….........</a:t>
            </a:r>
          </a:p>
          <a:p>
            <a:pPr eaLnBrk="1" hangingPunct="1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. </a:t>
            </a:r>
          </a:p>
        </p:txBody>
      </p:sp>
      <p:sp>
        <p:nvSpPr>
          <p:cNvPr id="8196" name="Text Box 137"/>
          <p:cNvSpPr txBox="1">
            <a:spLocks noChangeArrowheads="1"/>
          </p:cNvSpPr>
          <p:nvPr/>
        </p:nvSpPr>
        <p:spPr bwMode="auto">
          <a:xfrm>
            <a:off x="0" y="651164"/>
            <a:ext cx="615141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lỏng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nhúng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chìm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8927" y="1475509"/>
            <a:ext cx="15586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7" name="Picture 6" descr="1-mau_slide_powerpoint_dep_ctu.vn_(30)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1451263"/>
            <a:ext cx="939639" cy="54379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08564" y="2272145"/>
            <a:ext cx="14062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đẩy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715539" y="2288371"/>
            <a:ext cx="21788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endParaRPr lang="en-US" sz="2400" dirty="0"/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249382" y="3177744"/>
            <a:ext cx="6525491" cy="1200329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đẩy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lỏng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nhúng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Ác-si-mét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đẩy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Ác-si-mét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..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4428897"/>
            <a:ext cx="43781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8925" indent="-288925">
              <a:spcBef>
                <a:spcPct val="50000"/>
              </a:spcBef>
            </a:pPr>
            <a:r>
              <a:rPr lang="en-US" alt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đẩy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Ác-si-mét</a:t>
            </a:r>
            <a:endParaRPr lang="en-US" altLang="en-US" sz="24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1" descr="acsimet-nha bac hoc vi dai cua hy lap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3689" y="644236"/>
            <a:ext cx="2428311" cy="2680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0045258" y="3265117"/>
            <a:ext cx="21467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Ác-si-mét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dirty="0"/>
          </a:p>
        </p:txBody>
      </p:sp>
      <p:pic>
        <p:nvPicPr>
          <p:cNvPr id="17" name="Picture 2" descr="archimedes_lever_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8351309" y="4329545"/>
            <a:ext cx="3840691" cy="2528455"/>
          </a:xfrm>
          <a:prstGeom prst="rect">
            <a:avLst/>
          </a:prstGeom>
          <a:noFill/>
        </p:spPr>
      </p:pic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6961909" y="2473038"/>
            <a:ext cx="2909455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2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tựa</a:t>
            </a:r>
            <a:r>
              <a:rPr lang="en-US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nâng</a:t>
            </a:r>
            <a:r>
              <a:rPr lang="en-US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bổng</a:t>
            </a:r>
            <a:r>
              <a:rPr lang="en-US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Đất</a:t>
            </a:r>
            <a:endParaRPr lang="en-US" sz="2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7326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 animBg="1"/>
      <p:bldP spid="11" grpId="0"/>
      <p:bldP spid="14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41" name="Text Box 9"/>
          <p:cNvSpPr txBox="1">
            <a:spLocks noChangeArrowheads="1"/>
          </p:cNvSpPr>
          <p:nvPr/>
        </p:nvSpPr>
        <p:spPr bwMode="auto">
          <a:xfrm>
            <a:off x="0" y="477981"/>
            <a:ext cx="12192000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dirty="0"/>
              <a:t>	</a:t>
            </a:r>
            <a:r>
              <a:rPr lang="en-US" altLang="vi-VN" sz="2800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altLang="vi-V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dirty="0" err="1"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altLang="vi-V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altLang="vi-V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dirty="0" err="1">
                <a:latin typeface="Times New Roman" pitchFamily="18" charset="0"/>
                <a:cs typeface="Times New Roman" pitchFamily="18" charset="0"/>
              </a:rPr>
              <a:t>rằng</a:t>
            </a:r>
            <a:r>
              <a:rPr lang="en-US" altLang="vi-VN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vi-VN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vi-V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dirty="0" err="1"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altLang="vi-V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dirty="0" err="1">
                <a:latin typeface="Times New Roman" pitchFamily="18" charset="0"/>
                <a:cs typeface="Times New Roman" pitchFamily="18" charset="0"/>
              </a:rPr>
              <a:t>Ác-si-mét</a:t>
            </a:r>
            <a:r>
              <a:rPr lang="en-US" altLang="vi-V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altLang="vi-V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dirty="0" err="1"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altLang="vi-V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vi-V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dirty="0" err="1">
                <a:latin typeface="Times New Roman" pitchFamily="18" charset="0"/>
                <a:cs typeface="Times New Roman" pitchFamily="18" charset="0"/>
              </a:rPr>
              <a:t>bồn</a:t>
            </a:r>
            <a:r>
              <a:rPr lang="en-US" altLang="vi-V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dirty="0" err="1">
                <a:latin typeface="Times New Roman" pitchFamily="18" charset="0"/>
                <a:cs typeface="Times New Roman" pitchFamily="18" charset="0"/>
              </a:rPr>
              <a:t>tắm</a:t>
            </a:r>
            <a:r>
              <a:rPr lang="en-US" altLang="vi-V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dirty="0" err="1"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altLang="vi-V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altLang="vi-V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dirty="0" err="1">
                <a:latin typeface="Times New Roman" pitchFamily="18" charset="0"/>
                <a:cs typeface="Times New Roman" pitchFamily="18" charset="0"/>
              </a:rPr>
              <a:t>chợt</a:t>
            </a:r>
            <a:r>
              <a:rPr lang="en-US" altLang="vi-V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altLang="vi-V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altLang="vi-V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altLang="vi-V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dirty="0" err="1">
                <a:latin typeface="Times New Roman" pitchFamily="18" charset="0"/>
                <a:cs typeface="Times New Roman" pitchFamily="18" charset="0"/>
              </a:rPr>
              <a:t>rằng</a:t>
            </a:r>
            <a:r>
              <a:rPr lang="en-US" altLang="vi-V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altLang="vi-VN" sz="28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nhấn</a:t>
            </a:r>
            <a:r>
              <a:rPr lang="en-US" altLang="vi-VN" sz="28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chìm</a:t>
            </a:r>
            <a:r>
              <a:rPr lang="en-US" altLang="vi-VN" sz="28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vi-VN" sz="28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vi-VN" sz="28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altLang="vi-VN" sz="28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càng</a:t>
            </a:r>
            <a:r>
              <a:rPr lang="en-US" altLang="vi-VN" sz="28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altLang="vi-VN" sz="28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altLang="vi-VN" sz="28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altLang="vi-VN" sz="28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đẩy</a:t>
            </a:r>
            <a:r>
              <a:rPr lang="en-US" altLang="vi-VN" sz="28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altLang="vi-VN" sz="28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altLang="vi-VN" sz="28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altLang="vi-VN" sz="28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altLang="vi-VN" sz="28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altLang="vi-VN" sz="28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altLang="vi-VN" sz="28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càng</a:t>
            </a:r>
            <a:r>
              <a:rPr lang="en-US" altLang="vi-VN" sz="28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altLang="vi-VN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vi-VN" sz="2800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altLang="vi-V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vi-V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altLang="vi-V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altLang="vi-V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altLang="vi-V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altLang="vi-V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altLang="vi-V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altLang="vi-V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dirty="0" err="1">
                <a:latin typeface="Times New Roman" pitchFamily="18" charset="0"/>
                <a:cs typeface="Times New Roman" pitchFamily="18" charset="0"/>
              </a:rPr>
              <a:t>chiếm</a:t>
            </a:r>
            <a:r>
              <a:rPr lang="en-US" altLang="vi-V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dirty="0" err="1"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altLang="vi-V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dirty="0" err="1">
                <a:latin typeface="Times New Roman" pitchFamily="18" charset="0"/>
                <a:cs typeface="Times New Roman" pitchFamily="18" charset="0"/>
              </a:rPr>
              <a:t>càng</a:t>
            </a:r>
            <a:r>
              <a:rPr lang="en-US" altLang="vi-V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altLang="vi-V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altLang="vi-V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altLang="vi-V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dirty="0" err="1">
                <a:latin typeface="Times New Roman" pitchFamily="18" charset="0"/>
                <a:cs typeface="Times New Roman" pitchFamily="18" charset="0"/>
              </a:rPr>
              <a:t>đẩy</a:t>
            </a:r>
            <a:r>
              <a:rPr lang="en-US" altLang="vi-V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vi-V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altLang="vi-V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dirty="0" err="1">
                <a:latin typeface="Times New Roman" pitchFamily="18" charset="0"/>
                <a:cs typeface="Times New Roman" pitchFamily="18" charset="0"/>
              </a:rPr>
              <a:t>càng</a:t>
            </a:r>
            <a:r>
              <a:rPr lang="en-US" altLang="vi-V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dirty="0" err="1"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altLang="vi-VN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vi-VN" sz="2800" dirty="0" err="1"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altLang="vi-V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altLang="vi-V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altLang="vi-V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altLang="vi-V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altLang="vi-VN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vi-VN" sz="2800" dirty="0" err="1">
                <a:latin typeface="Times New Roman" pitchFamily="18" charset="0"/>
                <a:cs typeface="Times New Roman" pitchFamily="18" charset="0"/>
              </a:rPr>
              <a:t>Ác-si-mét</a:t>
            </a:r>
            <a:r>
              <a:rPr lang="en-US" altLang="vi-V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dirty="0" err="1"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altLang="vi-V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dirty="0" err="1"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altLang="vi-VN" sz="28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en-US" altLang="vi-V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altLang="vi-VN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altLang="vi-VN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vi-VN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altLang="vi-VN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đẩy</a:t>
            </a:r>
            <a:r>
              <a:rPr lang="en-US" altLang="vi-VN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altLang="vi-VN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altLang="vi-VN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nhúng</a:t>
            </a:r>
            <a:r>
              <a:rPr lang="en-US" altLang="vi-VN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vi-VN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altLang="vi-VN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lỏng</a:t>
            </a:r>
            <a:r>
              <a:rPr lang="en-US" altLang="vi-VN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altLang="vi-VN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altLang="vi-VN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altLang="vi-VN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vi-VN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altLang="vi-VN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altLang="vi-VN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lỏng</a:t>
            </a:r>
            <a:r>
              <a:rPr lang="en-US" altLang="vi-VN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altLang="vi-VN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altLang="vi-VN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chiếm</a:t>
            </a:r>
            <a:r>
              <a:rPr lang="en-US" altLang="vi-VN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altLang="vi-VN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4339" name="Picture 17" descr="Hinh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BEE0AE"/>
              </a:clrFrom>
              <a:clrTo>
                <a:srgbClr val="BEE0AE">
                  <a:alpha val="0"/>
                </a:srgbClr>
              </a:clrTo>
            </a:clrChange>
          </a:blip>
          <a:srcRect t="13977" r="35500"/>
          <a:stretch>
            <a:fillRect/>
          </a:stretch>
        </p:blipFill>
        <p:spPr bwMode="auto">
          <a:xfrm>
            <a:off x="5080000" y="3575050"/>
            <a:ext cx="6807200" cy="328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849582" y="3761511"/>
            <a:ext cx="22121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vi-VN" altLang="en-US" sz="28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vi-VN" altLang="en-US" sz="2800" b="1" baseline="-25000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vi-VN" altLang="en-US" sz="28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en-US" altLang="en-US" sz="28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en-US" sz="28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en-US" sz="2800" b="1" baseline="-25000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endParaRPr lang="vi-VN" altLang="en-US" sz="2800" b="1" baseline="-25000" dirty="0">
              <a:solidFill>
                <a:srgbClr val="66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582" y="3803072"/>
            <a:ext cx="24522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9664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8925" indent="-288925">
              <a:spcBef>
                <a:spcPct val="50000"/>
              </a:spcBef>
            </a:pPr>
            <a:r>
              <a:rPr lang="en-US" alt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đẩy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Ác-si-mét</a:t>
            </a:r>
            <a:endParaRPr lang="en-US" altLang="en-US" sz="28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52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26" name="Rectangle 106" descr="Dark horizontal"/>
          <p:cNvSpPr>
            <a:spLocks noChangeArrowheads="1"/>
          </p:cNvSpPr>
          <p:nvPr/>
        </p:nvSpPr>
        <p:spPr bwMode="auto">
          <a:xfrm>
            <a:off x="10485582" y="976746"/>
            <a:ext cx="609600" cy="12192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 altLang="en-US"/>
          </a:p>
        </p:txBody>
      </p:sp>
      <p:sp>
        <p:nvSpPr>
          <p:cNvPr id="15363" name="Rectangle 101"/>
          <p:cNvSpPr>
            <a:spLocks noChangeArrowheads="1"/>
          </p:cNvSpPr>
          <p:nvPr/>
        </p:nvSpPr>
        <p:spPr bwMode="auto">
          <a:xfrm>
            <a:off x="10409382" y="595746"/>
            <a:ext cx="812800" cy="1676400"/>
          </a:xfrm>
          <a:prstGeom prst="rect">
            <a:avLst/>
          </a:prstGeom>
          <a:gradFill rotWithShape="1">
            <a:gsLst>
              <a:gs pos="0">
                <a:srgbClr val="000076"/>
              </a:gs>
              <a:gs pos="50000">
                <a:srgbClr val="0000FF"/>
              </a:gs>
              <a:gs pos="100000">
                <a:srgbClr val="000076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 altLang="en-US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8250382" y="271896"/>
            <a:ext cx="3515784" cy="5657850"/>
            <a:chOff x="625" y="48"/>
            <a:chExt cx="2159" cy="3187"/>
          </a:xfrm>
        </p:grpSpPr>
        <p:sp>
          <p:nvSpPr>
            <p:cNvPr id="15401" name="Rectangle 3"/>
            <p:cNvSpPr>
              <a:spLocks noChangeArrowheads="1"/>
            </p:cNvSpPr>
            <p:nvPr/>
          </p:nvSpPr>
          <p:spPr bwMode="auto">
            <a:xfrm flipV="1">
              <a:off x="864" y="144"/>
              <a:ext cx="1920" cy="48"/>
            </a:xfrm>
            <a:prstGeom prst="rect">
              <a:avLst/>
            </a:prstGeom>
            <a:solidFill>
              <a:schemeClr val="accent1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 altLang="en-US"/>
            </a:p>
          </p:txBody>
        </p:sp>
        <p:sp>
          <p:nvSpPr>
            <p:cNvPr id="15402" name="AutoShape 4"/>
            <p:cNvSpPr>
              <a:spLocks noChangeArrowheads="1"/>
            </p:cNvSpPr>
            <p:nvPr/>
          </p:nvSpPr>
          <p:spPr bwMode="auto">
            <a:xfrm rot="-573901">
              <a:off x="625" y="2851"/>
              <a:ext cx="1248" cy="384"/>
            </a:xfrm>
            <a:prstGeom prst="parallelogram">
              <a:avLst>
                <a:gd name="adj" fmla="val 81250"/>
              </a:avLst>
            </a:prstGeom>
            <a:solidFill>
              <a:schemeClr val="accent1"/>
            </a:solidFill>
            <a:ln w="9525">
              <a:miter lim="800000"/>
              <a:headEnd/>
              <a:tailEnd/>
            </a:ln>
            <a:scene3d>
              <a:camera prst="legacyPerspectiveFront">
                <a:rot lat="20099989" lon="20099989" rev="0"/>
              </a:camera>
              <a:lightRig rig="legacyFlat2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endParaRPr lang="vi-VN" altLang="en-US"/>
            </a:p>
          </p:txBody>
        </p:sp>
        <p:sp>
          <p:nvSpPr>
            <p:cNvPr id="15403" name="Rectangle 5"/>
            <p:cNvSpPr>
              <a:spLocks noChangeArrowheads="1"/>
            </p:cNvSpPr>
            <p:nvPr/>
          </p:nvSpPr>
          <p:spPr bwMode="auto">
            <a:xfrm>
              <a:off x="1056" y="48"/>
              <a:ext cx="48" cy="2928"/>
            </a:xfrm>
            <a:prstGeom prst="rect">
              <a:avLst/>
            </a:prstGeom>
            <a:solidFill>
              <a:schemeClr val="accent1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 altLang="en-US"/>
            </a:p>
          </p:txBody>
        </p:sp>
      </p:grpSp>
      <p:grpSp>
        <p:nvGrpSpPr>
          <p:cNvPr id="3" name="Group 4"/>
          <p:cNvGrpSpPr>
            <a:grpSpLocks/>
          </p:cNvGrpSpPr>
          <p:nvPr/>
        </p:nvGrpSpPr>
        <p:grpSpPr bwMode="auto">
          <a:xfrm rot="5400000">
            <a:off x="8885382" y="182996"/>
            <a:ext cx="3657600" cy="711200"/>
            <a:chOff x="-1830" y="1824"/>
            <a:chExt cx="4518" cy="339"/>
          </a:xfrm>
        </p:grpSpPr>
        <p:sp>
          <p:nvSpPr>
            <p:cNvPr id="15399" name="Freeform 5"/>
            <p:cNvSpPr>
              <a:spLocks/>
            </p:cNvSpPr>
            <p:nvPr/>
          </p:nvSpPr>
          <p:spPr bwMode="auto">
            <a:xfrm>
              <a:off x="432" y="1824"/>
              <a:ext cx="2256" cy="288"/>
            </a:xfrm>
            <a:custGeom>
              <a:avLst/>
              <a:gdLst>
                <a:gd name="T0" fmla="*/ 0 w 2256"/>
                <a:gd name="T1" fmla="*/ 144 h 288"/>
                <a:gd name="T2" fmla="*/ 96 w 2256"/>
                <a:gd name="T3" fmla="*/ 144 h 288"/>
                <a:gd name="T4" fmla="*/ 144 w 2256"/>
                <a:gd name="T5" fmla="*/ 0 h 288"/>
                <a:gd name="T6" fmla="*/ 240 w 2256"/>
                <a:gd name="T7" fmla="*/ 288 h 288"/>
                <a:gd name="T8" fmla="*/ 384 w 2256"/>
                <a:gd name="T9" fmla="*/ 0 h 288"/>
                <a:gd name="T10" fmla="*/ 528 w 2256"/>
                <a:gd name="T11" fmla="*/ 288 h 288"/>
                <a:gd name="T12" fmla="*/ 672 w 2256"/>
                <a:gd name="T13" fmla="*/ 0 h 288"/>
                <a:gd name="T14" fmla="*/ 816 w 2256"/>
                <a:gd name="T15" fmla="*/ 288 h 288"/>
                <a:gd name="T16" fmla="*/ 960 w 2256"/>
                <a:gd name="T17" fmla="*/ 0 h 288"/>
                <a:gd name="T18" fmla="*/ 1104 w 2256"/>
                <a:gd name="T19" fmla="*/ 288 h 288"/>
                <a:gd name="T20" fmla="*/ 1248 w 2256"/>
                <a:gd name="T21" fmla="*/ 0 h 288"/>
                <a:gd name="T22" fmla="*/ 1392 w 2256"/>
                <a:gd name="T23" fmla="*/ 288 h 288"/>
                <a:gd name="T24" fmla="*/ 1536 w 2256"/>
                <a:gd name="T25" fmla="*/ 0 h 288"/>
                <a:gd name="T26" fmla="*/ 1728 w 2256"/>
                <a:gd name="T27" fmla="*/ 288 h 288"/>
                <a:gd name="T28" fmla="*/ 1872 w 2256"/>
                <a:gd name="T29" fmla="*/ 0 h 288"/>
                <a:gd name="T30" fmla="*/ 2064 w 2256"/>
                <a:gd name="T31" fmla="*/ 288 h 288"/>
                <a:gd name="T32" fmla="*/ 2160 w 2256"/>
                <a:gd name="T33" fmla="*/ 96 h 288"/>
                <a:gd name="T34" fmla="*/ 2256 w 2256"/>
                <a:gd name="T35" fmla="*/ 96 h 28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256"/>
                <a:gd name="T55" fmla="*/ 0 h 288"/>
                <a:gd name="T56" fmla="*/ 2256 w 2256"/>
                <a:gd name="T57" fmla="*/ 288 h 28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256" h="288">
                  <a:moveTo>
                    <a:pt x="0" y="144"/>
                  </a:moveTo>
                  <a:lnTo>
                    <a:pt x="96" y="144"/>
                  </a:lnTo>
                  <a:lnTo>
                    <a:pt x="144" y="0"/>
                  </a:lnTo>
                  <a:lnTo>
                    <a:pt x="240" y="288"/>
                  </a:lnTo>
                  <a:lnTo>
                    <a:pt x="384" y="0"/>
                  </a:lnTo>
                  <a:lnTo>
                    <a:pt x="528" y="288"/>
                  </a:lnTo>
                  <a:lnTo>
                    <a:pt x="672" y="0"/>
                  </a:lnTo>
                  <a:lnTo>
                    <a:pt x="816" y="288"/>
                  </a:lnTo>
                  <a:lnTo>
                    <a:pt x="960" y="0"/>
                  </a:lnTo>
                  <a:lnTo>
                    <a:pt x="1104" y="288"/>
                  </a:lnTo>
                  <a:lnTo>
                    <a:pt x="1248" y="0"/>
                  </a:lnTo>
                  <a:lnTo>
                    <a:pt x="1392" y="288"/>
                  </a:lnTo>
                  <a:lnTo>
                    <a:pt x="1536" y="0"/>
                  </a:lnTo>
                  <a:lnTo>
                    <a:pt x="1728" y="288"/>
                  </a:lnTo>
                  <a:lnTo>
                    <a:pt x="1872" y="0"/>
                  </a:lnTo>
                  <a:lnTo>
                    <a:pt x="2064" y="288"/>
                  </a:lnTo>
                  <a:lnTo>
                    <a:pt x="2160" y="96"/>
                  </a:lnTo>
                  <a:lnTo>
                    <a:pt x="2256" y="96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5400" name="Freeform 6"/>
            <p:cNvSpPr>
              <a:spLocks/>
            </p:cNvSpPr>
            <p:nvPr/>
          </p:nvSpPr>
          <p:spPr bwMode="auto">
            <a:xfrm>
              <a:off x="-1830" y="1875"/>
              <a:ext cx="2256" cy="288"/>
            </a:xfrm>
            <a:custGeom>
              <a:avLst/>
              <a:gdLst>
                <a:gd name="T0" fmla="*/ 0 w 2256"/>
                <a:gd name="T1" fmla="*/ 144 h 288"/>
                <a:gd name="T2" fmla="*/ 96 w 2256"/>
                <a:gd name="T3" fmla="*/ 144 h 288"/>
                <a:gd name="T4" fmla="*/ 144 w 2256"/>
                <a:gd name="T5" fmla="*/ 0 h 288"/>
                <a:gd name="T6" fmla="*/ 240 w 2256"/>
                <a:gd name="T7" fmla="*/ 288 h 288"/>
                <a:gd name="T8" fmla="*/ 384 w 2256"/>
                <a:gd name="T9" fmla="*/ 0 h 288"/>
                <a:gd name="T10" fmla="*/ 528 w 2256"/>
                <a:gd name="T11" fmla="*/ 288 h 288"/>
                <a:gd name="T12" fmla="*/ 672 w 2256"/>
                <a:gd name="T13" fmla="*/ 0 h 288"/>
                <a:gd name="T14" fmla="*/ 816 w 2256"/>
                <a:gd name="T15" fmla="*/ 288 h 288"/>
                <a:gd name="T16" fmla="*/ 960 w 2256"/>
                <a:gd name="T17" fmla="*/ 0 h 288"/>
                <a:gd name="T18" fmla="*/ 1104 w 2256"/>
                <a:gd name="T19" fmla="*/ 288 h 288"/>
                <a:gd name="T20" fmla="*/ 1248 w 2256"/>
                <a:gd name="T21" fmla="*/ 0 h 288"/>
                <a:gd name="T22" fmla="*/ 1392 w 2256"/>
                <a:gd name="T23" fmla="*/ 288 h 288"/>
                <a:gd name="T24" fmla="*/ 1536 w 2256"/>
                <a:gd name="T25" fmla="*/ 0 h 288"/>
                <a:gd name="T26" fmla="*/ 1728 w 2256"/>
                <a:gd name="T27" fmla="*/ 288 h 288"/>
                <a:gd name="T28" fmla="*/ 1872 w 2256"/>
                <a:gd name="T29" fmla="*/ 0 h 288"/>
                <a:gd name="T30" fmla="*/ 2064 w 2256"/>
                <a:gd name="T31" fmla="*/ 288 h 288"/>
                <a:gd name="T32" fmla="*/ 2160 w 2256"/>
                <a:gd name="T33" fmla="*/ 96 h 288"/>
                <a:gd name="T34" fmla="*/ 2256 w 2256"/>
                <a:gd name="T35" fmla="*/ 96 h 28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256"/>
                <a:gd name="T55" fmla="*/ 0 h 288"/>
                <a:gd name="T56" fmla="*/ 2256 w 2256"/>
                <a:gd name="T57" fmla="*/ 288 h 28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256" h="288">
                  <a:moveTo>
                    <a:pt x="0" y="144"/>
                  </a:moveTo>
                  <a:lnTo>
                    <a:pt x="96" y="144"/>
                  </a:lnTo>
                  <a:lnTo>
                    <a:pt x="144" y="0"/>
                  </a:lnTo>
                  <a:lnTo>
                    <a:pt x="240" y="288"/>
                  </a:lnTo>
                  <a:lnTo>
                    <a:pt x="384" y="0"/>
                  </a:lnTo>
                  <a:lnTo>
                    <a:pt x="528" y="288"/>
                  </a:lnTo>
                  <a:lnTo>
                    <a:pt x="672" y="0"/>
                  </a:lnTo>
                  <a:lnTo>
                    <a:pt x="816" y="288"/>
                  </a:lnTo>
                  <a:lnTo>
                    <a:pt x="960" y="0"/>
                  </a:lnTo>
                  <a:lnTo>
                    <a:pt x="1104" y="288"/>
                  </a:lnTo>
                  <a:lnTo>
                    <a:pt x="1248" y="0"/>
                  </a:lnTo>
                  <a:lnTo>
                    <a:pt x="1392" y="288"/>
                  </a:lnTo>
                  <a:lnTo>
                    <a:pt x="1536" y="0"/>
                  </a:lnTo>
                  <a:lnTo>
                    <a:pt x="1728" y="288"/>
                  </a:lnTo>
                  <a:lnTo>
                    <a:pt x="1872" y="0"/>
                  </a:lnTo>
                  <a:lnTo>
                    <a:pt x="2064" y="288"/>
                  </a:lnTo>
                  <a:lnTo>
                    <a:pt x="2160" y="96"/>
                  </a:lnTo>
                  <a:lnTo>
                    <a:pt x="2256" y="96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rot="10800000" vert="eaVert"/>
            <a:lstStyle/>
            <a:p>
              <a:endParaRPr lang="en-US"/>
            </a:p>
          </p:txBody>
        </p:sp>
      </p:grpSp>
      <p:grpSp>
        <p:nvGrpSpPr>
          <p:cNvPr id="4" name="Group 44"/>
          <p:cNvGrpSpPr>
            <a:grpSpLocks/>
          </p:cNvGrpSpPr>
          <p:nvPr/>
        </p:nvGrpSpPr>
        <p:grpSpPr bwMode="auto">
          <a:xfrm>
            <a:off x="10460183" y="4405747"/>
            <a:ext cx="1155700" cy="1984375"/>
            <a:chOff x="1872" y="1776"/>
            <a:chExt cx="546" cy="1250"/>
          </a:xfrm>
        </p:grpSpPr>
        <p:grpSp>
          <p:nvGrpSpPr>
            <p:cNvPr id="5" name="Group 45"/>
            <p:cNvGrpSpPr>
              <a:grpSpLocks/>
            </p:cNvGrpSpPr>
            <p:nvPr/>
          </p:nvGrpSpPr>
          <p:grpSpPr bwMode="auto">
            <a:xfrm>
              <a:off x="2064" y="1776"/>
              <a:ext cx="105" cy="145"/>
              <a:chOff x="2352" y="1235"/>
              <a:chExt cx="144" cy="637"/>
            </a:xfrm>
          </p:grpSpPr>
          <p:sp>
            <p:nvSpPr>
              <p:cNvPr id="15396" name="Freeform 46"/>
              <p:cNvSpPr>
                <a:spLocks/>
              </p:cNvSpPr>
              <p:nvPr/>
            </p:nvSpPr>
            <p:spPr bwMode="auto">
              <a:xfrm rot="-5400000">
                <a:off x="2401" y="1806"/>
                <a:ext cx="62" cy="69"/>
              </a:xfrm>
              <a:custGeom>
                <a:avLst/>
                <a:gdLst>
                  <a:gd name="T0" fmla="*/ 1 w 158"/>
                  <a:gd name="T1" fmla="*/ 3 h 115"/>
                  <a:gd name="T2" fmla="*/ 0 w 158"/>
                  <a:gd name="T3" fmla="*/ 0 h 115"/>
                  <a:gd name="T4" fmla="*/ 0 w 158"/>
                  <a:gd name="T5" fmla="*/ 1 h 115"/>
                  <a:gd name="T6" fmla="*/ 0 w 158"/>
                  <a:gd name="T7" fmla="*/ 4 h 115"/>
                  <a:gd name="T8" fmla="*/ 0 w 158"/>
                  <a:gd name="T9" fmla="*/ 5 h 1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8"/>
                  <a:gd name="T16" fmla="*/ 0 h 115"/>
                  <a:gd name="T17" fmla="*/ 158 w 158"/>
                  <a:gd name="T18" fmla="*/ 115 h 1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8" h="115">
                    <a:moveTo>
                      <a:pt x="158" y="64"/>
                    </a:moveTo>
                    <a:cubicBezTo>
                      <a:pt x="122" y="11"/>
                      <a:pt x="114" y="18"/>
                      <a:pt x="55" y="0"/>
                    </a:cubicBezTo>
                    <a:cubicBezTo>
                      <a:pt x="42" y="4"/>
                      <a:pt x="26" y="3"/>
                      <a:pt x="17" y="12"/>
                    </a:cubicBezTo>
                    <a:cubicBezTo>
                      <a:pt x="0" y="29"/>
                      <a:pt x="0" y="72"/>
                      <a:pt x="17" y="89"/>
                    </a:cubicBezTo>
                    <a:cubicBezTo>
                      <a:pt x="30" y="102"/>
                      <a:pt x="55" y="102"/>
                      <a:pt x="68" y="115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7" name="Line 47"/>
              <p:cNvSpPr>
                <a:spLocks noChangeShapeType="1"/>
              </p:cNvSpPr>
              <p:nvPr/>
            </p:nvSpPr>
            <p:spPr bwMode="auto">
              <a:xfrm>
                <a:off x="2435" y="1235"/>
                <a:ext cx="0" cy="57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8" name="Line 48"/>
              <p:cNvSpPr>
                <a:spLocks noChangeShapeType="1"/>
              </p:cNvSpPr>
              <p:nvPr/>
            </p:nvSpPr>
            <p:spPr bwMode="auto">
              <a:xfrm>
                <a:off x="2352" y="1296"/>
                <a:ext cx="144" cy="0"/>
              </a:xfrm>
              <a:prstGeom prst="line">
                <a:avLst/>
              </a:prstGeom>
              <a:noFill/>
              <a:ln w="57150">
                <a:solidFill>
                  <a:srgbClr val="CC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" name="Group 49"/>
            <p:cNvGrpSpPr>
              <a:grpSpLocks/>
            </p:cNvGrpSpPr>
            <p:nvPr/>
          </p:nvGrpSpPr>
          <p:grpSpPr bwMode="auto">
            <a:xfrm>
              <a:off x="1938" y="2574"/>
              <a:ext cx="450" cy="452"/>
              <a:chOff x="1872" y="2544"/>
              <a:chExt cx="450" cy="750"/>
            </a:xfrm>
          </p:grpSpPr>
          <p:sp>
            <p:nvSpPr>
              <p:cNvPr id="235570" name="AutoShape 50"/>
              <p:cNvSpPr>
                <a:spLocks noChangeArrowheads="1"/>
              </p:cNvSpPr>
              <p:nvPr/>
            </p:nvSpPr>
            <p:spPr bwMode="auto">
              <a:xfrm>
                <a:off x="1872" y="2718"/>
                <a:ext cx="450" cy="576"/>
              </a:xfrm>
              <a:prstGeom prst="can">
                <a:avLst>
                  <a:gd name="adj" fmla="val 32000"/>
                </a:avLst>
              </a:prstGeom>
              <a:gradFill rotWithShape="1">
                <a:gsLst>
                  <a:gs pos="0">
                    <a:schemeClr val="tx2"/>
                  </a:gs>
                  <a:gs pos="50000">
                    <a:schemeClr val="tx2">
                      <a:gamma/>
                      <a:tint val="0"/>
                      <a:invGamma/>
                    </a:schemeClr>
                  </a:gs>
                  <a:gs pos="100000">
                    <a:schemeClr val="tx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vi-VN"/>
              </a:p>
            </p:txBody>
          </p:sp>
          <p:sp>
            <p:nvSpPr>
              <p:cNvPr id="15395" name="Line 51"/>
              <p:cNvSpPr>
                <a:spLocks noChangeShapeType="1"/>
              </p:cNvSpPr>
              <p:nvPr/>
            </p:nvSpPr>
            <p:spPr bwMode="auto">
              <a:xfrm>
                <a:off x="2094" y="2544"/>
                <a:ext cx="0" cy="24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" name="Group 52"/>
            <p:cNvGrpSpPr>
              <a:grpSpLocks/>
            </p:cNvGrpSpPr>
            <p:nvPr/>
          </p:nvGrpSpPr>
          <p:grpSpPr bwMode="auto">
            <a:xfrm>
              <a:off x="1872" y="1896"/>
              <a:ext cx="546" cy="672"/>
              <a:chOff x="-96" y="1536"/>
              <a:chExt cx="546" cy="830"/>
            </a:xfrm>
          </p:grpSpPr>
          <p:grpSp>
            <p:nvGrpSpPr>
              <p:cNvPr id="8" name="Group 53"/>
              <p:cNvGrpSpPr>
                <a:grpSpLocks/>
              </p:cNvGrpSpPr>
              <p:nvPr/>
            </p:nvGrpSpPr>
            <p:grpSpPr bwMode="auto">
              <a:xfrm>
                <a:off x="-96" y="1536"/>
                <a:ext cx="546" cy="830"/>
                <a:chOff x="-252" y="1522"/>
                <a:chExt cx="546" cy="830"/>
              </a:xfrm>
            </p:grpSpPr>
            <p:sp>
              <p:nvSpPr>
                <p:cNvPr id="15392" name="AutoShape 54"/>
                <p:cNvSpPr>
                  <a:spLocks noChangeArrowheads="1"/>
                </p:cNvSpPr>
                <p:nvPr/>
              </p:nvSpPr>
              <p:spPr bwMode="auto">
                <a:xfrm>
                  <a:off x="-240" y="1728"/>
                  <a:ext cx="528" cy="624"/>
                </a:xfrm>
                <a:prstGeom prst="can">
                  <a:avLst>
                    <a:gd name="adj" fmla="val 29545"/>
                  </a:avLst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vi-VN" altLang="en-US"/>
                </a:p>
              </p:txBody>
            </p:sp>
            <p:sp>
              <p:nvSpPr>
                <p:cNvPr id="15393" name="Freeform 55"/>
                <p:cNvSpPr>
                  <a:spLocks/>
                </p:cNvSpPr>
                <p:nvPr/>
              </p:nvSpPr>
              <p:spPr bwMode="auto">
                <a:xfrm>
                  <a:off x="-252" y="1522"/>
                  <a:ext cx="546" cy="284"/>
                </a:xfrm>
                <a:custGeom>
                  <a:avLst/>
                  <a:gdLst>
                    <a:gd name="T0" fmla="*/ 0 w 546"/>
                    <a:gd name="T1" fmla="*/ 284 h 284"/>
                    <a:gd name="T2" fmla="*/ 258 w 546"/>
                    <a:gd name="T3" fmla="*/ 2 h 284"/>
                    <a:gd name="T4" fmla="*/ 546 w 546"/>
                    <a:gd name="T5" fmla="*/ 272 h 284"/>
                    <a:gd name="T6" fmla="*/ 0 60000 65536"/>
                    <a:gd name="T7" fmla="*/ 0 60000 65536"/>
                    <a:gd name="T8" fmla="*/ 0 60000 65536"/>
                    <a:gd name="T9" fmla="*/ 0 w 546"/>
                    <a:gd name="T10" fmla="*/ 0 h 284"/>
                    <a:gd name="T11" fmla="*/ 546 w 546"/>
                    <a:gd name="T12" fmla="*/ 284 h 28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46" h="284">
                      <a:moveTo>
                        <a:pt x="0" y="284"/>
                      </a:moveTo>
                      <a:cubicBezTo>
                        <a:pt x="42" y="237"/>
                        <a:pt x="167" y="4"/>
                        <a:pt x="258" y="2"/>
                      </a:cubicBezTo>
                      <a:cubicBezTo>
                        <a:pt x="349" y="0"/>
                        <a:pt x="486" y="216"/>
                        <a:pt x="546" y="272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5391" name="Text Box 56"/>
              <p:cNvSpPr txBox="1">
                <a:spLocks noChangeArrowheads="1"/>
              </p:cNvSpPr>
              <p:nvPr/>
            </p:nvSpPr>
            <p:spPr bwMode="auto">
              <a:xfrm>
                <a:off x="48" y="1920"/>
                <a:ext cx="240" cy="2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vi-VN" b="1">
                    <a:solidFill>
                      <a:srgbClr val="FF0000"/>
                    </a:solidFill>
                  </a:rPr>
                  <a:t>A</a:t>
                </a:r>
              </a:p>
            </p:txBody>
          </p:sp>
        </p:grpSp>
      </p:grpSp>
      <p:grpSp>
        <p:nvGrpSpPr>
          <p:cNvPr id="9" name="Group 88"/>
          <p:cNvGrpSpPr>
            <a:grpSpLocks/>
          </p:cNvGrpSpPr>
          <p:nvPr/>
        </p:nvGrpSpPr>
        <p:grpSpPr bwMode="auto">
          <a:xfrm>
            <a:off x="10350116" y="2234047"/>
            <a:ext cx="1155700" cy="1984375"/>
            <a:chOff x="1872" y="1776"/>
            <a:chExt cx="546" cy="1250"/>
          </a:xfrm>
        </p:grpSpPr>
        <p:grpSp>
          <p:nvGrpSpPr>
            <p:cNvPr id="10" name="Group 89"/>
            <p:cNvGrpSpPr>
              <a:grpSpLocks/>
            </p:cNvGrpSpPr>
            <p:nvPr/>
          </p:nvGrpSpPr>
          <p:grpSpPr bwMode="auto">
            <a:xfrm>
              <a:off x="2064" y="1776"/>
              <a:ext cx="105" cy="145"/>
              <a:chOff x="2352" y="1235"/>
              <a:chExt cx="144" cy="637"/>
            </a:xfrm>
          </p:grpSpPr>
          <p:sp>
            <p:nvSpPr>
              <p:cNvPr id="15384" name="Freeform 90"/>
              <p:cNvSpPr>
                <a:spLocks/>
              </p:cNvSpPr>
              <p:nvPr/>
            </p:nvSpPr>
            <p:spPr bwMode="auto">
              <a:xfrm rot="-5400000">
                <a:off x="2401" y="1806"/>
                <a:ext cx="62" cy="69"/>
              </a:xfrm>
              <a:custGeom>
                <a:avLst/>
                <a:gdLst>
                  <a:gd name="T0" fmla="*/ 1 w 158"/>
                  <a:gd name="T1" fmla="*/ 3 h 115"/>
                  <a:gd name="T2" fmla="*/ 0 w 158"/>
                  <a:gd name="T3" fmla="*/ 0 h 115"/>
                  <a:gd name="T4" fmla="*/ 0 w 158"/>
                  <a:gd name="T5" fmla="*/ 1 h 115"/>
                  <a:gd name="T6" fmla="*/ 0 w 158"/>
                  <a:gd name="T7" fmla="*/ 4 h 115"/>
                  <a:gd name="T8" fmla="*/ 0 w 158"/>
                  <a:gd name="T9" fmla="*/ 5 h 1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8"/>
                  <a:gd name="T16" fmla="*/ 0 h 115"/>
                  <a:gd name="T17" fmla="*/ 158 w 158"/>
                  <a:gd name="T18" fmla="*/ 115 h 1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8" h="115">
                    <a:moveTo>
                      <a:pt x="158" y="64"/>
                    </a:moveTo>
                    <a:cubicBezTo>
                      <a:pt x="122" y="11"/>
                      <a:pt x="114" y="18"/>
                      <a:pt x="55" y="0"/>
                    </a:cubicBezTo>
                    <a:cubicBezTo>
                      <a:pt x="42" y="4"/>
                      <a:pt x="26" y="3"/>
                      <a:pt x="17" y="12"/>
                    </a:cubicBezTo>
                    <a:cubicBezTo>
                      <a:pt x="0" y="29"/>
                      <a:pt x="0" y="72"/>
                      <a:pt x="17" y="89"/>
                    </a:cubicBezTo>
                    <a:cubicBezTo>
                      <a:pt x="30" y="102"/>
                      <a:pt x="55" y="102"/>
                      <a:pt x="68" y="115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5" name="Line 91"/>
              <p:cNvSpPr>
                <a:spLocks noChangeShapeType="1"/>
              </p:cNvSpPr>
              <p:nvPr/>
            </p:nvSpPr>
            <p:spPr bwMode="auto">
              <a:xfrm>
                <a:off x="2435" y="1235"/>
                <a:ext cx="0" cy="57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6" name="Line 92"/>
              <p:cNvSpPr>
                <a:spLocks noChangeShapeType="1"/>
              </p:cNvSpPr>
              <p:nvPr/>
            </p:nvSpPr>
            <p:spPr bwMode="auto">
              <a:xfrm>
                <a:off x="2352" y="1296"/>
                <a:ext cx="144" cy="0"/>
              </a:xfrm>
              <a:prstGeom prst="line">
                <a:avLst/>
              </a:prstGeom>
              <a:noFill/>
              <a:ln w="57150">
                <a:solidFill>
                  <a:srgbClr val="CC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" name="Group 93"/>
            <p:cNvGrpSpPr>
              <a:grpSpLocks/>
            </p:cNvGrpSpPr>
            <p:nvPr/>
          </p:nvGrpSpPr>
          <p:grpSpPr bwMode="auto">
            <a:xfrm>
              <a:off x="1938" y="2574"/>
              <a:ext cx="450" cy="452"/>
              <a:chOff x="1872" y="2544"/>
              <a:chExt cx="450" cy="750"/>
            </a:xfrm>
          </p:grpSpPr>
          <p:sp>
            <p:nvSpPr>
              <p:cNvPr id="235614" name="AutoShape 94"/>
              <p:cNvSpPr>
                <a:spLocks noChangeArrowheads="1"/>
              </p:cNvSpPr>
              <p:nvPr/>
            </p:nvSpPr>
            <p:spPr bwMode="auto">
              <a:xfrm>
                <a:off x="1872" y="2718"/>
                <a:ext cx="450" cy="576"/>
              </a:xfrm>
              <a:prstGeom prst="can">
                <a:avLst>
                  <a:gd name="adj" fmla="val 32000"/>
                </a:avLst>
              </a:prstGeom>
              <a:gradFill rotWithShape="1">
                <a:gsLst>
                  <a:gs pos="0">
                    <a:schemeClr val="tx2"/>
                  </a:gs>
                  <a:gs pos="50000">
                    <a:schemeClr val="tx2">
                      <a:gamma/>
                      <a:tint val="0"/>
                      <a:invGamma/>
                    </a:schemeClr>
                  </a:gs>
                  <a:gs pos="100000">
                    <a:schemeClr val="tx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vi-VN"/>
              </a:p>
            </p:txBody>
          </p:sp>
          <p:sp>
            <p:nvSpPr>
              <p:cNvPr id="15383" name="Line 95"/>
              <p:cNvSpPr>
                <a:spLocks noChangeShapeType="1"/>
              </p:cNvSpPr>
              <p:nvPr/>
            </p:nvSpPr>
            <p:spPr bwMode="auto">
              <a:xfrm>
                <a:off x="2094" y="2544"/>
                <a:ext cx="0" cy="24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" name="Group 96"/>
            <p:cNvGrpSpPr>
              <a:grpSpLocks/>
            </p:cNvGrpSpPr>
            <p:nvPr/>
          </p:nvGrpSpPr>
          <p:grpSpPr bwMode="auto">
            <a:xfrm>
              <a:off x="1872" y="1896"/>
              <a:ext cx="546" cy="672"/>
              <a:chOff x="-96" y="1536"/>
              <a:chExt cx="546" cy="830"/>
            </a:xfrm>
          </p:grpSpPr>
          <p:grpSp>
            <p:nvGrpSpPr>
              <p:cNvPr id="13" name="Group 97"/>
              <p:cNvGrpSpPr>
                <a:grpSpLocks/>
              </p:cNvGrpSpPr>
              <p:nvPr/>
            </p:nvGrpSpPr>
            <p:grpSpPr bwMode="auto">
              <a:xfrm>
                <a:off x="-96" y="1536"/>
                <a:ext cx="546" cy="830"/>
                <a:chOff x="-252" y="1522"/>
                <a:chExt cx="546" cy="830"/>
              </a:xfrm>
            </p:grpSpPr>
            <p:sp>
              <p:nvSpPr>
                <p:cNvPr id="15380" name="AutoShape 98"/>
                <p:cNvSpPr>
                  <a:spLocks noChangeArrowheads="1"/>
                </p:cNvSpPr>
                <p:nvPr/>
              </p:nvSpPr>
              <p:spPr bwMode="auto">
                <a:xfrm>
                  <a:off x="-240" y="1728"/>
                  <a:ext cx="528" cy="624"/>
                </a:xfrm>
                <a:prstGeom prst="can">
                  <a:avLst>
                    <a:gd name="adj" fmla="val 29545"/>
                  </a:avLst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vi-VN" altLang="en-US"/>
                </a:p>
              </p:txBody>
            </p:sp>
            <p:sp>
              <p:nvSpPr>
                <p:cNvPr id="15381" name="Freeform 99"/>
                <p:cNvSpPr>
                  <a:spLocks/>
                </p:cNvSpPr>
                <p:nvPr/>
              </p:nvSpPr>
              <p:spPr bwMode="auto">
                <a:xfrm>
                  <a:off x="-252" y="1522"/>
                  <a:ext cx="546" cy="284"/>
                </a:xfrm>
                <a:custGeom>
                  <a:avLst/>
                  <a:gdLst>
                    <a:gd name="T0" fmla="*/ 0 w 546"/>
                    <a:gd name="T1" fmla="*/ 284 h 284"/>
                    <a:gd name="T2" fmla="*/ 258 w 546"/>
                    <a:gd name="T3" fmla="*/ 2 h 284"/>
                    <a:gd name="T4" fmla="*/ 546 w 546"/>
                    <a:gd name="T5" fmla="*/ 272 h 284"/>
                    <a:gd name="T6" fmla="*/ 0 60000 65536"/>
                    <a:gd name="T7" fmla="*/ 0 60000 65536"/>
                    <a:gd name="T8" fmla="*/ 0 60000 65536"/>
                    <a:gd name="T9" fmla="*/ 0 w 546"/>
                    <a:gd name="T10" fmla="*/ 0 h 284"/>
                    <a:gd name="T11" fmla="*/ 546 w 546"/>
                    <a:gd name="T12" fmla="*/ 284 h 28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46" h="284">
                      <a:moveTo>
                        <a:pt x="0" y="284"/>
                      </a:moveTo>
                      <a:cubicBezTo>
                        <a:pt x="42" y="237"/>
                        <a:pt x="167" y="4"/>
                        <a:pt x="258" y="2"/>
                      </a:cubicBezTo>
                      <a:cubicBezTo>
                        <a:pt x="349" y="0"/>
                        <a:pt x="486" y="216"/>
                        <a:pt x="546" y="272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5379" name="Text Box 100"/>
              <p:cNvSpPr txBox="1">
                <a:spLocks noChangeArrowheads="1"/>
              </p:cNvSpPr>
              <p:nvPr/>
            </p:nvSpPr>
            <p:spPr bwMode="auto">
              <a:xfrm>
                <a:off x="48" y="1920"/>
                <a:ext cx="240" cy="2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vi-VN" b="1">
                    <a:solidFill>
                      <a:srgbClr val="FF0000"/>
                    </a:solidFill>
                  </a:rPr>
                  <a:t>A</a:t>
                </a:r>
              </a:p>
            </p:txBody>
          </p:sp>
        </p:grpSp>
      </p:grpSp>
      <p:sp>
        <p:nvSpPr>
          <p:cNvPr id="15373" name="Text Box 104"/>
          <p:cNvSpPr txBox="1">
            <a:spLocks noChangeArrowheads="1"/>
          </p:cNvSpPr>
          <p:nvPr/>
        </p:nvSpPr>
        <p:spPr bwMode="auto">
          <a:xfrm>
            <a:off x="0" y="656359"/>
            <a:ext cx="6170645" cy="123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vi-VN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alt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altLang="vi-VN" sz="2800" dirty="0">
                <a:latin typeface="Times New Roman" pitchFamily="18" charset="0"/>
                <a:cs typeface="Times New Roman" pitchFamily="18" charset="0"/>
              </a:rPr>
              <a:t>: Treo </a:t>
            </a:r>
            <a:r>
              <a:rPr lang="en-US" altLang="vi-VN" sz="2800" dirty="0" err="1">
                <a:latin typeface="Times New Roman" pitchFamily="18" charset="0"/>
                <a:cs typeface="Times New Roman" pitchFamily="18" charset="0"/>
              </a:rPr>
              <a:t>cốc</a:t>
            </a:r>
            <a:r>
              <a:rPr lang="en-US" altLang="vi-VN" sz="2800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altLang="vi-VN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vi-V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altLang="vi-V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dirty="0" err="1"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altLang="vi-V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dirty="0" err="1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altLang="vi-V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dirty="0" err="1">
                <a:latin typeface="Times New Roman" pitchFamily="18" charset="0"/>
                <a:cs typeface="Times New Roman" pitchFamily="18" charset="0"/>
              </a:rPr>
              <a:t>đựng</a:t>
            </a:r>
            <a:r>
              <a:rPr lang="en-US" altLang="vi-V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altLang="vi-V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altLang="vi-V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altLang="vi-V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altLang="vi-VN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vi-VN" sz="2800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altLang="vi-V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altLang="vi-V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altLang="vi-V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altLang="vi-V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altLang="vi-V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 </a:t>
            </a:r>
          </a:p>
          <a:p>
            <a:endParaRPr lang="en-US" altLang="vi-VN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5" name="Group 110"/>
          <p:cNvGrpSpPr>
            <a:grpSpLocks/>
          </p:cNvGrpSpPr>
          <p:nvPr/>
        </p:nvGrpSpPr>
        <p:grpSpPr bwMode="auto">
          <a:xfrm>
            <a:off x="9672782" y="1875272"/>
            <a:ext cx="609600" cy="409575"/>
            <a:chOff x="672" y="1142"/>
            <a:chExt cx="288" cy="258"/>
          </a:xfrm>
        </p:grpSpPr>
        <p:sp>
          <p:nvSpPr>
            <p:cNvPr id="15371" name="Line 107"/>
            <p:cNvSpPr>
              <a:spLocks noChangeShapeType="1"/>
            </p:cNvSpPr>
            <p:nvPr/>
          </p:nvSpPr>
          <p:spPr bwMode="auto">
            <a:xfrm>
              <a:off x="672" y="1400"/>
              <a:ext cx="288" cy="0"/>
            </a:xfrm>
            <a:prstGeom prst="line">
              <a:avLst/>
            </a:prstGeom>
            <a:noFill/>
            <a:ln w="57150">
              <a:solidFill>
                <a:srgbClr val="CC00CC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72" name="Text Box 108"/>
            <p:cNvSpPr txBox="1">
              <a:spLocks noChangeArrowheads="1"/>
            </p:cNvSpPr>
            <p:nvPr/>
          </p:nvSpPr>
          <p:spPr bwMode="auto">
            <a:xfrm>
              <a:off x="672" y="1142"/>
              <a:ext cx="168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vi-VN" sz="2000" b="1">
                  <a:solidFill>
                    <a:srgbClr val="CC00CC"/>
                  </a:solidFill>
                  <a:latin typeface="Arial" charset="0"/>
                </a:rPr>
                <a:t>P</a:t>
              </a:r>
              <a:endParaRPr lang="en-US" altLang="vi-VN" sz="2000" b="1" baseline="-25000">
                <a:solidFill>
                  <a:srgbClr val="CC00CC"/>
                </a:solidFill>
                <a:latin typeface="Arial" charset="0"/>
              </a:endParaRPr>
            </a:p>
          </p:txBody>
        </p:sp>
      </p:grpSp>
      <p:sp>
        <p:nvSpPr>
          <p:cNvPr id="15370" name="Text Box 111"/>
          <p:cNvSpPr txBox="1">
            <a:spLocks noChangeArrowheads="1"/>
          </p:cNvSpPr>
          <p:nvPr/>
        </p:nvSpPr>
        <p:spPr bwMode="auto">
          <a:xfrm>
            <a:off x="0" y="0"/>
            <a:ext cx="6197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</a:t>
            </a:r>
            <a:endParaRPr lang="en-US" altLang="vi-VN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-0.00023 L -0.01198 -0.31134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" y="-15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6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-0.00023 L -0.00018 0.14422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2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L -3.33333E-6 0.13889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2356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2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97"/>
          <p:cNvGrpSpPr>
            <a:grpSpLocks/>
          </p:cNvGrpSpPr>
          <p:nvPr/>
        </p:nvGrpSpPr>
        <p:grpSpPr bwMode="auto">
          <a:xfrm>
            <a:off x="8744143" y="2948420"/>
            <a:ext cx="1155700" cy="2224088"/>
            <a:chOff x="1166" y="1946"/>
            <a:chExt cx="546" cy="1401"/>
          </a:xfrm>
        </p:grpSpPr>
        <p:grpSp>
          <p:nvGrpSpPr>
            <p:cNvPr id="3" name="Group 198"/>
            <p:cNvGrpSpPr>
              <a:grpSpLocks/>
            </p:cNvGrpSpPr>
            <p:nvPr/>
          </p:nvGrpSpPr>
          <p:grpSpPr bwMode="auto">
            <a:xfrm>
              <a:off x="1374" y="1946"/>
              <a:ext cx="105" cy="145"/>
              <a:chOff x="2352" y="1235"/>
              <a:chExt cx="144" cy="637"/>
            </a:xfrm>
          </p:grpSpPr>
          <p:sp>
            <p:nvSpPr>
              <p:cNvPr id="16465" name="Freeform 199"/>
              <p:cNvSpPr>
                <a:spLocks/>
              </p:cNvSpPr>
              <p:nvPr/>
            </p:nvSpPr>
            <p:spPr bwMode="auto">
              <a:xfrm rot="-5400000">
                <a:off x="2401" y="1806"/>
                <a:ext cx="62" cy="69"/>
              </a:xfrm>
              <a:custGeom>
                <a:avLst/>
                <a:gdLst>
                  <a:gd name="T0" fmla="*/ 1 w 158"/>
                  <a:gd name="T1" fmla="*/ 3 h 115"/>
                  <a:gd name="T2" fmla="*/ 0 w 158"/>
                  <a:gd name="T3" fmla="*/ 0 h 115"/>
                  <a:gd name="T4" fmla="*/ 0 w 158"/>
                  <a:gd name="T5" fmla="*/ 1 h 115"/>
                  <a:gd name="T6" fmla="*/ 0 w 158"/>
                  <a:gd name="T7" fmla="*/ 4 h 115"/>
                  <a:gd name="T8" fmla="*/ 0 w 158"/>
                  <a:gd name="T9" fmla="*/ 5 h 1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8"/>
                  <a:gd name="T16" fmla="*/ 0 h 115"/>
                  <a:gd name="T17" fmla="*/ 158 w 158"/>
                  <a:gd name="T18" fmla="*/ 115 h 1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8" h="115">
                    <a:moveTo>
                      <a:pt x="158" y="64"/>
                    </a:moveTo>
                    <a:cubicBezTo>
                      <a:pt x="122" y="11"/>
                      <a:pt x="114" y="18"/>
                      <a:pt x="55" y="0"/>
                    </a:cubicBezTo>
                    <a:cubicBezTo>
                      <a:pt x="42" y="4"/>
                      <a:pt x="26" y="3"/>
                      <a:pt x="17" y="12"/>
                    </a:cubicBezTo>
                    <a:cubicBezTo>
                      <a:pt x="0" y="29"/>
                      <a:pt x="0" y="72"/>
                      <a:pt x="17" y="89"/>
                    </a:cubicBezTo>
                    <a:cubicBezTo>
                      <a:pt x="30" y="102"/>
                      <a:pt x="55" y="102"/>
                      <a:pt x="68" y="115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66" name="Line 200"/>
              <p:cNvSpPr>
                <a:spLocks noChangeShapeType="1"/>
              </p:cNvSpPr>
              <p:nvPr/>
            </p:nvSpPr>
            <p:spPr bwMode="auto">
              <a:xfrm>
                <a:off x="2435" y="1235"/>
                <a:ext cx="0" cy="57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67" name="Line 201"/>
              <p:cNvSpPr>
                <a:spLocks noChangeShapeType="1"/>
              </p:cNvSpPr>
              <p:nvPr/>
            </p:nvSpPr>
            <p:spPr bwMode="auto">
              <a:xfrm>
                <a:off x="2352" y="1296"/>
                <a:ext cx="144" cy="0"/>
              </a:xfrm>
              <a:prstGeom prst="line">
                <a:avLst/>
              </a:prstGeom>
              <a:noFill/>
              <a:ln w="57150">
                <a:solidFill>
                  <a:srgbClr val="CC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" name="Group 202"/>
            <p:cNvGrpSpPr>
              <a:grpSpLocks/>
            </p:cNvGrpSpPr>
            <p:nvPr/>
          </p:nvGrpSpPr>
          <p:grpSpPr bwMode="auto">
            <a:xfrm>
              <a:off x="1166" y="2082"/>
              <a:ext cx="546" cy="672"/>
              <a:chOff x="-96" y="1536"/>
              <a:chExt cx="546" cy="830"/>
            </a:xfrm>
          </p:grpSpPr>
          <p:grpSp>
            <p:nvGrpSpPr>
              <p:cNvPr id="5" name="Group 203"/>
              <p:cNvGrpSpPr>
                <a:grpSpLocks/>
              </p:cNvGrpSpPr>
              <p:nvPr/>
            </p:nvGrpSpPr>
            <p:grpSpPr bwMode="auto">
              <a:xfrm>
                <a:off x="-96" y="1536"/>
                <a:ext cx="546" cy="830"/>
                <a:chOff x="-252" y="1522"/>
                <a:chExt cx="546" cy="830"/>
              </a:xfrm>
            </p:grpSpPr>
            <p:sp>
              <p:nvSpPr>
                <p:cNvPr id="16463" name="AutoShape 204"/>
                <p:cNvSpPr>
                  <a:spLocks noChangeArrowheads="1"/>
                </p:cNvSpPr>
                <p:nvPr/>
              </p:nvSpPr>
              <p:spPr bwMode="auto">
                <a:xfrm>
                  <a:off x="-240" y="1728"/>
                  <a:ext cx="528" cy="624"/>
                </a:xfrm>
                <a:prstGeom prst="can">
                  <a:avLst>
                    <a:gd name="adj" fmla="val 29545"/>
                  </a:avLst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vi-VN" altLang="en-US"/>
                </a:p>
              </p:txBody>
            </p:sp>
            <p:sp>
              <p:nvSpPr>
                <p:cNvPr id="16464" name="Freeform 205"/>
                <p:cNvSpPr>
                  <a:spLocks/>
                </p:cNvSpPr>
                <p:nvPr/>
              </p:nvSpPr>
              <p:spPr bwMode="auto">
                <a:xfrm>
                  <a:off x="-252" y="1522"/>
                  <a:ext cx="546" cy="284"/>
                </a:xfrm>
                <a:custGeom>
                  <a:avLst/>
                  <a:gdLst>
                    <a:gd name="T0" fmla="*/ 0 w 546"/>
                    <a:gd name="T1" fmla="*/ 284 h 284"/>
                    <a:gd name="T2" fmla="*/ 258 w 546"/>
                    <a:gd name="T3" fmla="*/ 2 h 284"/>
                    <a:gd name="T4" fmla="*/ 546 w 546"/>
                    <a:gd name="T5" fmla="*/ 272 h 284"/>
                    <a:gd name="T6" fmla="*/ 0 60000 65536"/>
                    <a:gd name="T7" fmla="*/ 0 60000 65536"/>
                    <a:gd name="T8" fmla="*/ 0 60000 65536"/>
                    <a:gd name="T9" fmla="*/ 0 w 546"/>
                    <a:gd name="T10" fmla="*/ 0 h 284"/>
                    <a:gd name="T11" fmla="*/ 546 w 546"/>
                    <a:gd name="T12" fmla="*/ 284 h 28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46" h="284">
                      <a:moveTo>
                        <a:pt x="0" y="284"/>
                      </a:moveTo>
                      <a:cubicBezTo>
                        <a:pt x="42" y="237"/>
                        <a:pt x="167" y="4"/>
                        <a:pt x="258" y="2"/>
                      </a:cubicBezTo>
                      <a:cubicBezTo>
                        <a:pt x="349" y="0"/>
                        <a:pt x="486" y="216"/>
                        <a:pt x="546" y="272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6462" name="Text Box 206"/>
              <p:cNvSpPr txBox="1">
                <a:spLocks noChangeArrowheads="1"/>
              </p:cNvSpPr>
              <p:nvPr/>
            </p:nvSpPr>
            <p:spPr bwMode="auto">
              <a:xfrm>
                <a:off x="48" y="1920"/>
                <a:ext cx="240" cy="2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vi-VN" b="1">
                    <a:solidFill>
                      <a:srgbClr val="FF0000"/>
                    </a:solidFill>
                  </a:rPr>
                  <a:t>A</a:t>
                </a:r>
              </a:p>
            </p:txBody>
          </p:sp>
        </p:grpSp>
        <p:grpSp>
          <p:nvGrpSpPr>
            <p:cNvPr id="6" name="Group 207"/>
            <p:cNvGrpSpPr>
              <a:grpSpLocks/>
            </p:cNvGrpSpPr>
            <p:nvPr/>
          </p:nvGrpSpPr>
          <p:grpSpPr bwMode="auto">
            <a:xfrm>
              <a:off x="1224" y="2752"/>
              <a:ext cx="450" cy="595"/>
              <a:chOff x="1152" y="3592"/>
              <a:chExt cx="450" cy="595"/>
            </a:xfrm>
          </p:grpSpPr>
          <p:sp>
            <p:nvSpPr>
              <p:cNvPr id="234704" name="AutoShape 208"/>
              <p:cNvSpPr>
                <a:spLocks noChangeArrowheads="1"/>
              </p:cNvSpPr>
              <p:nvPr/>
            </p:nvSpPr>
            <p:spPr bwMode="auto">
              <a:xfrm>
                <a:off x="1152" y="3840"/>
                <a:ext cx="450" cy="347"/>
              </a:xfrm>
              <a:prstGeom prst="can">
                <a:avLst>
                  <a:gd name="adj" fmla="val 25000"/>
                </a:avLst>
              </a:prstGeom>
              <a:gradFill rotWithShape="1">
                <a:gsLst>
                  <a:gs pos="0">
                    <a:schemeClr val="tx2"/>
                  </a:gs>
                  <a:gs pos="50000">
                    <a:schemeClr val="tx2">
                      <a:gamma/>
                      <a:tint val="0"/>
                      <a:invGamma/>
                    </a:schemeClr>
                  </a:gs>
                  <a:gs pos="100000">
                    <a:schemeClr val="tx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vi-VN"/>
              </a:p>
            </p:txBody>
          </p:sp>
          <p:sp>
            <p:nvSpPr>
              <p:cNvPr id="16460" name="Line 209"/>
              <p:cNvSpPr>
                <a:spLocks noChangeShapeType="1"/>
              </p:cNvSpPr>
              <p:nvPr/>
            </p:nvSpPr>
            <p:spPr bwMode="auto">
              <a:xfrm>
                <a:off x="1376" y="3592"/>
                <a:ext cx="0" cy="28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6387" name="AutoShape 7"/>
          <p:cNvSpPr>
            <a:spLocks noChangeArrowheads="1"/>
          </p:cNvSpPr>
          <p:nvPr/>
        </p:nvSpPr>
        <p:spPr bwMode="auto">
          <a:xfrm>
            <a:off x="8574809" y="5624945"/>
            <a:ext cx="3251200" cy="609600"/>
          </a:xfrm>
          <a:prstGeom prst="cube">
            <a:avLst>
              <a:gd name="adj" fmla="val 25000"/>
            </a:avLst>
          </a:prstGeom>
          <a:gradFill rotWithShape="1">
            <a:gsLst>
              <a:gs pos="0">
                <a:srgbClr val="FFCC66"/>
              </a:gs>
              <a:gs pos="100000">
                <a:srgbClr val="FFCCFF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 altLang="en-US"/>
          </a:p>
        </p:txBody>
      </p:sp>
      <p:grpSp>
        <p:nvGrpSpPr>
          <p:cNvPr id="7" name="Group 66"/>
          <p:cNvGrpSpPr>
            <a:grpSpLocks/>
          </p:cNvGrpSpPr>
          <p:nvPr/>
        </p:nvGrpSpPr>
        <p:grpSpPr bwMode="auto">
          <a:xfrm>
            <a:off x="8485909" y="3894570"/>
            <a:ext cx="2565400" cy="1847850"/>
            <a:chOff x="912" y="2688"/>
            <a:chExt cx="1212" cy="1380"/>
          </a:xfrm>
        </p:grpSpPr>
        <p:sp>
          <p:nvSpPr>
            <p:cNvPr id="16450" name="AutoShape 67"/>
            <p:cNvSpPr>
              <a:spLocks noChangeArrowheads="1"/>
            </p:cNvSpPr>
            <p:nvPr/>
          </p:nvSpPr>
          <p:spPr bwMode="auto">
            <a:xfrm>
              <a:off x="912" y="2688"/>
              <a:ext cx="864" cy="1380"/>
            </a:xfrm>
            <a:prstGeom prst="can">
              <a:avLst>
                <a:gd name="adj" fmla="val 17540"/>
              </a:avLst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/>
            </a:p>
          </p:txBody>
        </p:sp>
        <p:grpSp>
          <p:nvGrpSpPr>
            <p:cNvPr id="8" name="Group 68"/>
            <p:cNvGrpSpPr>
              <a:grpSpLocks/>
            </p:cNvGrpSpPr>
            <p:nvPr/>
          </p:nvGrpSpPr>
          <p:grpSpPr bwMode="auto">
            <a:xfrm>
              <a:off x="1752" y="2928"/>
              <a:ext cx="372" cy="384"/>
              <a:chOff x="1776" y="2880"/>
              <a:chExt cx="372" cy="384"/>
            </a:xfrm>
          </p:grpSpPr>
          <p:sp>
            <p:nvSpPr>
              <p:cNvPr id="16452" name="Line 69"/>
              <p:cNvSpPr>
                <a:spLocks noChangeShapeType="1"/>
              </p:cNvSpPr>
              <p:nvPr/>
            </p:nvSpPr>
            <p:spPr bwMode="auto">
              <a:xfrm>
                <a:off x="1800" y="3024"/>
                <a:ext cx="336" cy="24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53" name="Line 70"/>
              <p:cNvSpPr>
                <a:spLocks noChangeShapeType="1"/>
              </p:cNvSpPr>
              <p:nvPr/>
            </p:nvSpPr>
            <p:spPr bwMode="auto">
              <a:xfrm>
                <a:off x="1800" y="2880"/>
                <a:ext cx="336" cy="24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54" name="Oval 71"/>
              <p:cNvSpPr>
                <a:spLocks noChangeArrowheads="1"/>
              </p:cNvSpPr>
              <p:nvPr/>
            </p:nvSpPr>
            <p:spPr bwMode="auto">
              <a:xfrm>
                <a:off x="2100" y="3108"/>
                <a:ext cx="48" cy="144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 altLang="en-US"/>
              </a:p>
            </p:txBody>
          </p:sp>
          <p:sp>
            <p:nvSpPr>
              <p:cNvPr id="16455" name="Oval 72"/>
              <p:cNvSpPr>
                <a:spLocks noChangeArrowheads="1"/>
              </p:cNvSpPr>
              <p:nvPr/>
            </p:nvSpPr>
            <p:spPr bwMode="auto">
              <a:xfrm>
                <a:off x="1776" y="2892"/>
                <a:ext cx="48" cy="144"/>
              </a:xfrm>
              <a:prstGeom prst="ellipse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 altLang="en-US"/>
              </a:p>
            </p:txBody>
          </p:sp>
        </p:grpSp>
      </p:grpSp>
      <p:sp>
        <p:nvSpPr>
          <p:cNvPr id="234570" name="AutoShape 74"/>
          <p:cNvSpPr>
            <a:spLocks noChangeArrowheads="1"/>
          </p:cNvSpPr>
          <p:nvPr/>
        </p:nvSpPr>
        <p:spPr bwMode="auto">
          <a:xfrm>
            <a:off x="10759209" y="5186795"/>
            <a:ext cx="914400" cy="533400"/>
          </a:xfrm>
          <a:prstGeom prst="flowChartMagneticDisk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 altLang="en-US"/>
          </a:p>
        </p:txBody>
      </p:sp>
      <p:grpSp>
        <p:nvGrpSpPr>
          <p:cNvPr id="9" name="Group 75"/>
          <p:cNvGrpSpPr>
            <a:grpSpLocks/>
          </p:cNvGrpSpPr>
          <p:nvPr/>
        </p:nvGrpSpPr>
        <p:grpSpPr bwMode="auto">
          <a:xfrm rot="-279408">
            <a:off x="10340110" y="4437496"/>
            <a:ext cx="895351" cy="855663"/>
            <a:chOff x="1755" y="3121"/>
            <a:chExt cx="423" cy="539"/>
          </a:xfrm>
        </p:grpSpPr>
        <p:sp>
          <p:nvSpPr>
            <p:cNvPr id="16448" name="Rectangle 76"/>
            <p:cNvSpPr>
              <a:spLocks noChangeArrowheads="1"/>
            </p:cNvSpPr>
            <p:nvPr/>
          </p:nvSpPr>
          <p:spPr bwMode="auto">
            <a:xfrm rot="4834086">
              <a:off x="1946" y="3427"/>
              <a:ext cx="402" cy="6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vi-VN" altLang="vi-VN"/>
            </a:p>
          </p:txBody>
        </p:sp>
        <p:sp>
          <p:nvSpPr>
            <p:cNvPr id="16449" name="Rectangle 77"/>
            <p:cNvSpPr>
              <a:spLocks noChangeArrowheads="1"/>
            </p:cNvSpPr>
            <p:nvPr/>
          </p:nvSpPr>
          <p:spPr bwMode="auto">
            <a:xfrm rot="2193148">
              <a:off x="1755" y="3121"/>
              <a:ext cx="402" cy="63"/>
            </a:xfrm>
            <a:prstGeom prst="rect">
              <a:avLst/>
            </a:prstGeom>
            <a:solidFill>
              <a:srgbClr val="FFFF00"/>
            </a:solidFill>
            <a:ln w="57150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 altLang="en-US"/>
            </a:p>
          </p:txBody>
        </p:sp>
      </p:grpSp>
      <p:sp>
        <p:nvSpPr>
          <p:cNvPr id="16391" name="Oval 78"/>
          <p:cNvSpPr>
            <a:spLocks noChangeArrowheads="1"/>
          </p:cNvSpPr>
          <p:nvPr/>
        </p:nvSpPr>
        <p:spPr bwMode="auto">
          <a:xfrm>
            <a:off x="8511309" y="4377170"/>
            <a:ext cx="1828800" cy="76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 altLang="en-US"/>
          </a:p>
        </p:txBody>
      </p:sp>
      <p:grpSp>
        <p:nvGrpSpPr>
          <p:cNvPr id="10" name="Group 64"/>
          <p:cNvGrpSpPr>
            <a:grpSpLocks/>
          </p:cNvGrpSpPr>
          <p:nvPr/>
        </p:nvGrpSpPr>
        <p:grpSpPr bwMode="auto">
          <a:xfrm>
            <a:off x="10746509" y="4748645"/>
            <a:ext cx="914400" cy="990600"/>
            <a:chOff x="156" y="2366"/>
            <a:chExt cx="528" cy="624"/>
          </a:xfrm>
        </p:grpSpPr>
        <p:sp>
          <p:nvSpPr>
            <p:cNvPr id="16446" name="AutoShape 61"/>
            <p:cNvSpPr>
              <a:spLocks noChangeArrowheads="1"/>
            </p:cNvSpPr>
            <p:nvPr/>
          </p:nvSpPr>
          <p:spPr bwMode="auto">
            <a:xfrm>
              <a:off x="156" y="2366"/>
              <a:ext cx="528" cy="624"/>
            </a:xfrm>
            <a:prstGeom prst="can">
              <a:avLst>
                <a:gd name="adj" fmla="val 29545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/>
            </a:p>
          </p:txBody>
        </p:sp>
        <p:sp>
          <p:nvSpPr>
            <p:cNvPr id="16447" name="Text Box 63"/>
            <p:cNvSpPr txBox="1">
              <a:spLocks noChangeArrowheads="1"/>
            </p:cNvSpPr>
            <p:nvPr/>
          </p:nvSpPr>
          <p:spPr bwMode="auto">
            <a:xfrm>
              <a:off x="288" y="2544"/>
              <a:ext cx="24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vi-VN" b="1">
                  <a:solidFill>
                    <a:srgbClr val="FF0000"/>
                  </a:solidFill>
                </a:rPr>
                <a:t>B</a:t>
              </a:r>
            </a:p>
          </p:txBody>
        </p:sp>
      </p:grpSp>
      <p:sp>
        <p:nvSpPr>
          <p:cNvPr id="16393" name="Line 83"/>
          <p:cNvSpPr>
            <a:spLocks noChangeShapeType="1"/>
          </p:cNvSpPr>
          <p:nvPr/>
        </p:nvSpPr>
        <p:spPr bwMode="auto">
          <a:xfrm flipV="1">
            <a:off x="8623494" y="4481946"/>
            <a:ext cx="696383" cy="104775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94" name="Line 84"/>
          <p:cNvSpPr>
            <a:spLocks noChangeShapeType="1"/>
          </p:cNvSpPr>
          <p:nvPr/>
        </p:nvSpPr>
        <p:spPr bwMode="auto">
          <a:xfrm flipV="1">
            <a:off x="9552709" y="4561321"/>
            <a:ext cx="696384" cy="104775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95" name="Line 85"/>
          <p:cNvSpPr>
            <a:spLocks noChangeShapeType="1"/>
          </p:cNvSpPr>
          <p:nvPr/>
        </p:nvSpPr>
        <p:spPr bwMode="auto">
          <a:xfrm flipV="1">
            <a:off x="8856327" y="4534333"/>
            <a:ext cx="927100" cy="157162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96" name="Line 86"/>
          <p:cNvSpPr>
            <a:spLocks noChangeShapeType="1"/>
          </p:cNvSpPr>
          <p:nvPr/>
        </p:nvSpPr>
        <p:spPr bwMode="auto">
          <a:xfrm flipV="1">
            <a:off x="8507076" y="4745471"/>
            <a:ext cx="696384" cy="104775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97" name="Line 87"/>
          <p:cNvSpPr>
            <a:spLocks noChangeShapeType="1"/>
          </p:cNvSpPr>
          <p:nvPr/>
        </p:nvSpPr>
        <p:spPr bwMode="auto">
          <a:xfrm flipV="1">
            <a:off x="8739909" y="4797858"/>
            <a:ext cx="1159933" cy="157162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98" name="Line 88"/>
          <p:cNvSpPr>
            <a:spLocks noChangeShapeType="1"/>
          </p:cNvSpPr>
          <p:nvPr/>
        </p:nvSpPr>
        <p:spPr bwMode="auto">
          <a:xfrm flipV="1">
            <a:off x="8710276" y="5007409"/>
            <a:ext cx="696384" cy="104775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99" name="Line 89"/>
          <p:cNvSpPr>
            <a:spLocks noChangeShapeType="1"/>
          </p:cNvSpPr>
          <p:nvPr/>
        </p:nvSpPr>
        <p:spPr bwMode="auto">
          <a:xfrm flipV="1">
            <a:off x="9639494" y="5086784"/>
            <a:ext cx="696383" cy="104775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00" name="Line 90"/>
          <p:cNvSpPr>
            <a:spLocks noChangeShapeType="1"/>
          </p:cNvSpPr>
          <p:nvPr/>
        </p:nvSpPr>
        <p:spPr bwMode="auto">
          <a:xfrm flipV="1">
            <a:off x="8943110" y="5059796"/>
            <a:ext cx="929217" cy="157163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01" name="Line 91"/>
          <p:cNvSpPr>
            <a:spLocks noChangeShapeType="1"/>
          </p:cNvSpPr>
          <p:nvPr/>
        </p:nvSpPr>
        <p:spPr bwMode="auto">
          <a:xfrm flipV="1">
            <a:off x="8593860" y="5270934"/>
            <a:ext cx="696383" cy="104775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02" name="Line 92"/>
          <p:cNvSpPr>
            <a:spLocks noChangeShapeType="1"/>
          </p:cNvSpPr>
          <p:nvPr/>
        </p:nvSpPr>
        <p:spPr bwMode="auto">
          <a:xfrm flipV="1">
            <a:off x="8623493" y="5375708"/>
            <a:ext cx="1159933" cy="157162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03" name="Line 93"/>
          <p:cNvSpPr>
            <a:spLocks noChangeShapeType="1"/>
          </p:cNvSpPr>
          <p:nvPr/>
        </p:nvSpPr>
        <p:spPr bwMode="auto">
          <a:xfrm flipV="1">
            <a:off x="9173827" y="5467783"/>
            <a:ext cx="1162049" cy="157162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" name="Group 214"/>
          <p:cNvGrpSpPr>
            <a:grpSpLocks/>
          </p:cNvGrpSpPr>
          <p:nvPr/>
        </p:nvGrpSpPr>
        <p:grpSpPr bwMode="auto">
          <a:xfrm>
            <a:off x="3609109" y="-2287155"/>
            <a:ext cx="3515784" cy="8134350"/>
            <a:chOff x="174" y="-1488"/>
            <a:chExt cx="1661" cy="5124"/>
          </a:xfrm>
        </p:grpSpPr>
        <p:grpSp>
          <p:nvGrpSpPr>
            <p:cNvPr id="12" name="Group 213"/>
            <p:cNvGrpSpPr>
              <a:grpSpLocks/>
            </p:cNvGrpSpPr>
            <p:nvPr/>
          </p:nvGrpSpPr>
          <p:grpSpPr bwMode="auto">
            <a:xfrm>
              <a:off x="174" y="72"/>
              <a:ext cx="1661" cy="3564"/>
              <a:chOff x="176" y="84"/>
              <a:chExt cx="1661" cy="3564"/>
            </a:xfrm>
          </p:grpSpPr>
          <p:sp>
            <p:nvSpPr>
              <p:cNvPr id="16426" name="Rectangle 131" descr="Dark horizontal"/>
              <p:cNvSpPr>
                <a:spLocks noChangeArrowheads="1"/>
              </p:cNvSpPr>
              <p:nvPr/>
            </p:nvSpPr>
            <p:spPr bwMode="auto">
              <a:xfrm>
                <a:off x="1255" y="948"/>
                <a:ext cx="300" cy="912"/>
              </a:xfrm>
              <a:prstGeom prst="rect">
                <a:avLst/>
              </a:prstGeom>
              <a:blipFill dpi="0" rotWithShape="0">
                <a:blip r:embed="rId2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vi-VN" altLang="en-US"/>
              </a:p>
            </p:txBody>
          </p:sp>
          <p:sp>
            <p:nvSpPr>
              <p:cNvPr id="16427" name="Rectangle 127"/>
              <p:cNvSpPr>
                <a:spLocks noChangeArrowheads="1"/>
              </p:cNvSpPr>
              <p:nvPr/>
            </p:nvSpPr>
            <p:spPr bwMode="auto">
              <a:xfrm>
                <a:off x="1208" y="296"/>
                <a:ext cx="384" cy="1072"/>
              </a:xfrm>
              <a:prstGeom prst="rect">
                <a:avLst/>
              </a:prstGeom>
              <a:gradFill rotWithShape="1">
                <a:gsLst>
                  <a:gs pos="0">
                    <a:srgbClr val="000076"/>
                  </a:gs>
                  <a:gs pos="50000">
                    <a:srgbClr val="0000FF"/>
                  </a:gs>
                  <a:gs pos="100000">
                    <a:srgbClr val="000076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vi-VN" altLang="en-US"/>
              </a:p>
            </p:txBody>
          </p:sp>
          <p:grpSp>
            <p:nvGrpSpPr>
              <p:cNvPr id="13" name="Group 212"/>
              <p:cNvGrpSpPr>
                <a:grpSpLocks/>
              </p:cNvGrpSpPr>
              <p:nvPr/>
            </p:nvGrpSpPr>
            <p:grpSpPr bwMode="auto">
              <a:xfrm>
                <a:off x="176" y="84"/>
                <a:ext cx="1661" cy="3564"/>
                <a:chOff x="176" y="84"/>
                <a:chExt cx="1661" cy="3564"/>
              </a:xfrm>
            </p:grpSpPr>
            <p:grpSp>
              <p:nvGrpSpPr>
                <p:cNvPr id="14" name="Group 110"/>
                <p:cNvGrpSpPr>
                  <a:grpSpLocks/>
                </p:cNvGrpSpPr>
                <p:nvPr/>
              </p:nvGrpSpPr>
              <p:grpSpPr bwMode="auto">
                <a:xfrm>
                  <a:off x="176" y="84"/>
                  <a:ext cx="1661" cy="3564"/>
                  <a:chOff x="625" y="48"/>
                  <a:chExt cx="2159" cy="3187"/>
                </a:xfrm>
              </p:grpSpPr>
              <p:sp>
                <p:nvSpPr>
                  <p:cNvPr id="16443" name="Rectangle 111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864" y="144"/>
                    <a:ext cx="1920" cy="48"/>
                  </a:xfrm>
                  <a:prstGeom prst="rect">
                    <a:avLst/>
                  </a:prstGeom>
                  <a:solidFill>
                    <a:schemeClr val="accent1"/>
                  </a:solidFill>
                  <a:ln w="571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vi-VN" altLang="en-US"/>
                  </a:p>
                </p:txBody>
              </p:sp>
              <p:sp>
                <p:nvSpPr>
                  <p:cNvPr id="16444" name="AutoShape 112"/>
                  <p:cNvSpPr>
                    <a:spLocks noChangeArrowheads="1"/>
                  </p:cNvSpPr>
                  <p:nvPr/>
                </p:nvSpPr>
                <p:spPr bwMode="auto">
                  <a:xfrm rot="-573901">
                    <a:off x="625" y="2851"/>
                    <a:ext cx="1248" cy="384"/>
                  </a:xfrm>
                  <a:prstGeom prst="parallelogram">
                    <a:avLst>
                      <a:gd name="adj" fmla="val 81250"/>
                    </a:avLst>
                  </a:prstGeom>
                  <a:solidFill>
                    <a:schemeClr val="accent1"/>
                  </a:solidFill>
                  <a:ln w="9525">
                    <a:miter lim="800000"/>
                    <a:headEnd/>
                    <a:tailEnd/>
                  </a:ln>
                  <a:scene3d>
                    <a:camera prst="legacyPerspectiveFront">
                      <a:rot lat="20099989" lon="20099989" rev="0"/>
                    </a:camera>
                    <a:lightRig rig="legacyFlat2" dir="t"/>
                  </a:scene3d>
                  <a:sp3d extrusionH="430200" prstMaterial="legacyMatte">
                    <a:bevelT w="13500" h="13500" prst="angle"/>
                    <a:bevelB w="13500" h="13500" prst="angle"/>
                    <a:extrusionClr>
                      <a:schemeClr val="accent1"/>
                    </a:extrusionClr>
                  </a:sp3d>
                </p:spPr>
                <p:txBody>
                  <a:bodyPr wrap="none" anchor="ctr">
                    <a:flatTx/>
                  </a:bodyPr>
                  <a:lstStyle/>
                  <a:p>
                    <a:endParaRPr lang="vi-VN" altLang="en-US"/>
                  </a:p>
                </p:txBody>
              </p:sp>
              <p:sp>
                <p:nvSpPr>
                  <p:cNvPr id="16445" name="Rectangle 113"/>
                  <p:cNvSpPr>
                    <a:spLocks noChangeArrowheads="1"/>
                  </p:cNvSpPr>
                  <p:nvPr/>
                </p:nvSpPr>
                <p:spPr bwMode="auto">
                  <a:xfrm>
                    <a:off x="1056" y="48"/>
                    <a:ext cx="48" cy="2928"/>
                  </a:xfrm>
                  <a:prstGeom prst="rect">
                    <a:avLst/>
                  </a:prstGeom>
                  <a:solidFill>
                    <a:schemeClr val="accent1"/>
                  </a:solidFill>
                  <a:ln w="571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vi-VN" altLang="en-US"/>
                  </a:p>
                </p:txBody>
              </p:sp>
            </p:grpSp>
            <p:grpSp>
              <p:nvGrpSpPr>
                <p:cNvPr id="15" name="Group 196"/>
                <p:cNvGrpSpPr>
                  <a:grpSpLocks/>
                </p:cNvGrpSpPr>
                <p:nvPr/>
              </p:nvGrpSpPr>
              <p:grpSpPr bwMode="auto">
                <a:xfrm>
                  <a:off x="1182" y="1874"/>
                  <a:ext cx="546" cy="1401"/>
                  <a:chOff x="1166" y="1946"/>
                  <a:chExt cx="546" cy="1401"/>
                </a:xfrm>
              </p:grpSpPr>
              <p:grpSp>
                <p:nvGrpSpPr>
                  <p:cNvPr id="16" name="Group 115"/>
                  <p:cNvGrpSpPr>
                    <a:grpSpLocks/>
                  </p:cNvGrpSpPr>
                  <p:nvPr/>
                </p:nvGrpSpPr>
                <p:grpSpPr bwMode="auto">
                  <a:xfrm>
                    <a:off x="1374" y="1946"/>
                    <a:ext cx="105" cy="145"/>
                    <a:chOff x="2352" y="1235"/>
                    <a:chExt cx="144" cy="637"/>
                  </a:xfrm>
                </p:grpSpPr>
                <p:sp>
                  <p:nvSpPr>
                    <p:cNvPr id="16440" name="Freeform 116"/>
                    <p:cNvSpPr>
                      <a:spLocks/>
                    </p:cNvSpPr>
                    <p:nvPr/>
                  </p:nvSpPr>
                  <p:spPr bwMode="auto">
                    <a:xfrm rot="-5400000">
                      <a:off x="2401" y="1806"/>
                      <a:ext cx="62" cy="69"/>
                    </a:xfrm>
                    <a:custGeom>
                      <a:avLst/>
                      <a:gdLst>
                        <a:gd name="T0" fmla="*/ 1 w 158"/>
                        <a:gd name="T1" fmla="*/ 3 h 115"/>
                        <a:gd name="T2" fmla="*/ 0 w 158"/>
                        <a:gd name="T3" fmla="*/ 0 h 115"/>
                        <a:gd name="T4" fmla="*/ 0 w 158"/>
                        <a:gd name="T5" fmla="*/ 1 h 115"/>
                        <a:gd name="T6" fmla="*/ 0 w 158"/>
                        <a:gd name="T7" fmla="*/ 4 h 115"/>
                        <a:gd name="T8" fmla="*/ 0 w 158"/>
                        <a:gd name="T9" fmla="*/ 5 h 115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58"/>
                        <a:gd name="T16" fmla="*/ 0 h 115"/>
                        <a:gd name="T17" fmla="*/ 158 w 158"/>
                        <a:gd name="T18" fmla="*/ 115 h 115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58" h="115">
                          <a:moveTo>
                            <a:pt x="158" y="64"/>
                          </a:moveTo>
                          <a:cubicBezTo>
                            <a:pt x="122" y="11"/>
                            <a:pt x="114" y="18"/>
                            <a:pt x="55" y="0"/>
                          </a:cubicBezTo>
                          <a:cubicBezTo>
                            <a:pt x="42" y="4"/>
                            <a:pt x="26" y="3"/>
                            <a:pt x="17" y="12"/>
                          </a:cubicBezTo>
                          <a:cubicBezTo>
                            <a:pt x="0" y="29"/>
                            <a:pt x="0" y="72"/>
                            <a:pt x="17" y="89"/>
                          </a:cubicBezTo>
                          <a:cubicBezTo>
                            <a:pt x="30" y="102"/>
                            <a:pt x="55" y="102"/>
                            <a:pt x="68" y="115"/>
                          </a:cubicBezTo>
                        </a:path>
                      </a:pathLst>
                    </a:cu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441" name="Line 11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435" y="1235"/>
                      <a:ext cx="0" cy="576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442" name="Line 11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352" y="1296"/>
                      <a:ext cx="144" cy="0"/>
                    </a:xfrm>
                    <a:prstGeom prst="line">
                      <a:avLst/>
                    </a:prstGeom>
                    <a:noFill/>
                    <a:ln w="57150">
                      <a:solidFill>
                        <a:srgbClr val="CC33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7" name="Group 122"/>
                  <p:cNvGrpSpPr>
                    <a:grpSpLocks/>
                  </p:cNvGrpSpPr>
                  <p:nvPr/>
                </p:nvGrpSpPr>
                <p:grpSpPr bwMode="auto">
                  <a:xfrm>
                    <a:off x="1166" y="2082"/>
                    <a:ext cx="546" cy="672"/>
                    <a:chOff x="-96" y="1536"/>
                    <a:chExt cx="546" cy="830"/>
                  </a:xfrm>
                </p:grpSpPr>
                <p:grpSp>
                  <p:nvGrpSpPr>
                    <p:cNvPr id="18" name="Group 12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-96" y="1536"/>
                      <a:ext cx="546" cy="830"/>
                      <a:chOff x="-252" y="1522"/>
                      <a:chExt cx="546" cy="830"/>
                    </a:xfrm>
                  </p:grpSpPr>
                  <p:sp>
                    <p:nvSpPr>
                      <p:cNvPr id="16438" name="AutoShape 12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-240" y="1728"/>
                        <a:ext cx="528" cy="624"/>
                      </a:xfrm>
                      <a:prstGeom prst="can">
                        <a:avLst>
                          <a:gd name="adj" fmla="val 29545"/>
                        </a:avLst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vi-VN" altLang="en-US"/>
                      </a:p>
                    </p:txBody>
                  </p:sp>
                  <p:sp>
                    <p:nvSpPr>
                      <p:cNvPr id="16439" name="Freeform 12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-252" y="1522"/>
                        <a:ext cx="546" cy="284"/>
                      </a:xfrm>
                      <a:custGeom>
                        <a:avLst/>
                        <a:gdLst>
                          <a:gd name="T0" fmla="*/ 0 w 546"/>
                          <a:gd name="T1" fmla="*/ 284 h 284"/>
                          <a:gd name="T2" fmla="*/ 258 w 546"/>
                          <a:gd name="T3" fmla="*/ 2 h 284"/>
                          <a:gd name="T4" fmla="*/ 546 w 546"/>
                          <a:gd name="T5" fmla="*/ 272 h 284"/>
                          <a:gd name="T6" fmla="*/ 0 60000 65536"/>
                          <a:gd name="T7" fmla="*/ 0 60000 65536"/>
                          <a:gd name="T8" fmla="*/ 0 60000 65536"/>
                          <a:gd name="T9" fmla="*/ 0 w 546"/>
                          <a:gd name="T10" fmla="*/ 0 h 284"/>
                          <a:gd name="T11" fmla="*/ 546 w 546"/>
                          <a:gd name="T12" fmla="*/ 284 h 284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546" h="284">
                            <a:moveTo>
                              <a:pt x="0" y="284"/>
                            </a:moveTo>
                            <a:cubicBezTo>
                              <a:pt x="42" y="237"/>
                              <a:pt x="167" y="4"/>
                              <a:pt x="258" y="2"/>
                            </a:cubicBezTo>
                            <a:cubicBezTo>
                              <a:pt x="349" y="0"/>
                              <a:pt x="486" y="216"/>
                              <a:pt x="546" y="272"/>
                            </a:cubicBezTo>
                          </a:path>
                        </a:pathLst>
                      </a:cu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16437" name="Text Box 126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8" y="1920"/>
                      <a:ext cx="240" cy="287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spAutoFit/>
                    </a:bodyPr>
                    <a:lstStyle/>
                    <a:p>
                      <a:pPr algn="ctr">
                        <a:spcBef>
                          <a:spcPct val="50000"/>
                        </a:spcBef>
                      </a:pPr>
                      <a:r>
                        <a:rPr lang="en-US" altLang="vi-VN" b="1">
                          <a:solidFill>
                            <a:srgbClr val="FF0000"/>
                          </a:solidFill>
                        </a:rPr>
                        <a:t>A</a:t>
                      </a:r>
                    </a:p>
                  </p:txBody>
                </p:sp>
              </p:grpSp>
              <p:grpSp>
                <p:nvGrpSpPr>
                  <p:cNvPr id="19" name="Group 195"/>
                  <p:cNvGrpSpPr>
                    <a:grpSpLocks/>
                  </p:cNvGrpSpPr>
                  <p:nvPr/>
                </p:nvGrpSpPr>
                <p:grpSpPr bwMode="auto">
                  <a:xfrm>
                    <a:off x="1224" y="2752"/>
                    <a:ext cx="450" cy="595"/>
                    <a:chOff x="1152" y="3592"/>
                    <a:chExt cx="450" cy="595"/>
                  </a:xfrm>
                </p:grpSpPr>
                <p:sp>
                  <p:nvSpPr>
                    <p:cNvPr id="234616" name="AutoShape 1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52" y="3840"/>
                      <a:ext cx="450" cy="347"/>
                    </a:xfrm>
                    <a:prstGeom prst="can">
                      <a:avLst>
                        <a:gd name="adj" fmla="val 25000"/>
                      </a:avLst>
                    </a:prstGeom>
                    <a:gradFill rotWithShape="1">
                      <a:gsLst>
                        <a:gs pos="0">
                          <a:schemeClr val="tx2"/>
                        </a:gs>
                        <a:gs pos="50000">
                          <a:schemeClr val="tx2">
                            <a:gamma/>
                            <a:tint val="0"/>
                            <a:invGamma/>
                          </a:schemeClr>
                        </a:gs>
                        <a:gs pos="100000">
                          <a:schemeClr val="tx2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vi-VN"/>
                    </a:p>
                  </p:txBody>
                </p:sp>
                <p:sp>
                  <p:nvSpPr>
                    <p:cNvPr id="16435" name="Line 19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376" y="3592"/>
                      <a:ext cx="0" cy="288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</p:grpSp>
        </p:grpSp>
        <p:grpSp>
          <p:nvGrpSpPr>
            <p:cNvPr id="20" name="Group 4"/>
            <p:cNvGrpSpPr>
              <a:grpSpLocks/>
            </p:cNvGrpSpPr>
            <p:nvPr/>
          </p:nvGrpSpPr>
          <p:grpSpPr bwMode="auto">
            <a:xfrm rot="5400000">
              <a:off x="-327" y="59"/>
              <a:ext cx="3423" cy="330"/>
              <a:chOff x="-1830" y="1824"/>
              <a:chExt cx="4518" cy="339"/>
            </a:xfrm>
          </p:grpSpPr>
          <p:sp>
            <p:nvSpPr>
              <p:cNvPr id="16424" name="Freeform 5"/>
              <p:cNvSpPr>
                <a:spLocks/>
              </p:cNvSpPr>
              <p:nvPr/>
            </p:nvSpPr>
            <p:spPr bwMode="auto">
              <a:xfrm>
                <a:off x="432" y="1824"/>
                <a:ext cx="2256" cy="288"/>
              </a:xfrm>
              <a:custGeom>
                <a:avLst/>
                <a:gdLst>
                  <a:gd name="T0" fmla="*/ 0 w 2256"/>
                  <a:gd name="T1" fmla="*/ 144 h 288"/>
                  <a:gd name="T2" fmla="*/ 96 w 2256"/>
                  <a:gd name="T3" fmla="*/ 144 h 288"/>
                  <a:gd name="T4" fmla="*/ 144 w 2256"/>
                  <a:gd name="T5" fmla="*/ 0 h 288"/>
                  <a:gd name="T6" fmla="*/ 240 w 2256"/>
                  <a:gd name="T7" fmla="*/ 288 h 288"/>
                  <a:gd name="T8" fmla="*/ 384 w 2256"/>
                  <a:gd name="T9" fmla="*/ 0 h 288"/>
                  <a:gd name="T10" fmla="*/ 528 w 2256"/>
                  <a:gd name="T11" fmla="*/ 288 h 288"/>
                  <a:gd name="T12" fmla="*/ 672 w 2256"/>
                  <a:gd name="T13" fmla="*/ 0 h 288"/>
                  <a:gd name="T14" fmla="*/ 816 w 2256"/>
                  <a:gd name="T15" fmla="*/ 288 h 288"/>
                  <a:gd name="T16" fmla="*/ 960 w 2256"/>
                  <a:gd name="T17" fmla="*/ 0 h 288"/>
                  <a:gd name="T18" fmla="*/ 1104 w 2256"/>
                  <a:gd name="T19" fmla="*/ 288 h 288"/>
                  <a:gd name="T20" fmla="*/ 1248 w 2256"/>
                  <a:gd name="T21" fmla="*/ 0 h 288"/>
                  <a:gd name="T22" fmla="*/ 1392 w 2256"/>
                  <a:gd name="T23" fmla="*/ 288 h 288"/>
                  <a:gd name="T24" fmla="*/ 1536 w 2256"/>
                  <a:gd name="T25" fmla="*/ 0 h 288"/>
                  <a:gd name="T26" fmla="*/ 1728 w 2256"/>
                  <a:gd name="T27" fmla="*/ 288 h 288"/>
                  <a:gd name="T28" fmla="*/ 1872 w 2256"/>
                  <a:gd name="T29" fmla="*/ 0 h 288"/>
                  <a:gd name="T30" fmla="*/ 2064 w 2256"/>
                  <a:gd name="T31" fmla="*/ 288 h 288"/>
                  <a:gd name="T32" fmla="*/ 2160 w 2256"/>
                  <a:gd name="T33" fmla="*/ 96 h 288"/>
                  <a:gd name="T34" fmla="*/ 2256 w 2256"/>
                  <a:gd name="T35" fmla="*/ 96 h 28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256"/>
                  <a:gd name="T55" fmla="*/ 0 h 288"/>
                  <a:gd name="T56" fmla="*/ 2256 w 2256"/>
                  <a:gd name="T57" fmla="*/ 288 h 28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256" h="288">
                    <a:moveTo>
                      <a:pt x="0" y="144"/>
                    </a:moveTo>
                    <a:lnTo>
                      <a:pt x="96" y="144"/>
                    </a:lnTo>
                    <a:lnTo>
                      <a:pt x="144" y="0"/>
                    </a:lnTo>
                    <a:lnTo>
                      <a:pt x="240" y="288"/>
                    </a:lnTo>
                    <a:lnTo>
                      <a:pt x="384" y="0"/>
                    </a:lnTo>
                    <a:lnTo>
                      <a:pt x="528" y="288"/>
                    </a:lnTo>
                    <a:lnTo>
                      <a:pt x="672" y="0"/>
                    </a:lnTo>
                    <a:lnTo>
                      <a:pt x="816" y="288"/>
                    </a:lnTo>
                    <a:lnTo>
                      <a:pt x="960" y="0"/>
                    </a:lnTo>
                    <a:lnTo>
                      <a:pt x="1104" y="288"/>
                    </a:lnTo>
                    <a:lnTo>
                      <a:pt x="1248" y="0"/>
                    </a:lnTo>
                    <a:lnTo>
                      <a:pt x="1392" y="288"/>
                    </a:lnTo>
                    <a:lnTo>
                      <a:pt x="1536" y="0"/>
                    </a:lnTo>
                    <a:lnTo>
                      <a:pt x="1728" y="288"/>
                    </a:lnTo>
                    <a:lnTo>
                      <a:pt x="1872" y="0"/>
                    </a:lnTo>
                    <a:lnTo>
                      <a:pt x="2064" y="288"/>
                    </a:lnTo>
                    <a:lnTo>
                      <a:pt x="2160" y="96"/>
                    </a:lnTo>
                    <a:lnTo>
                      <a:pt x="2256" y="96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vert="eaVert"/>
              <a:lstStyle/>
              <a:p>
                <a:endParaRPr lang="en-US"/>
              </a:p>
            </p:txBody>
          </p:sp>
          <p:sp>
            <p:nvSpPr>
              <p:cNvPr id="16425" name="Freeform 6"/>
              <p:cNvSpPr>
                <a:spLocks/>
              </p:cNvSpPr>
              <p:nvPr/>
            </p:nvSpPr>
            <p:spPr bwMode="auto">
              <a:xfrm>
                <a:off x="-1830" y="1875"/>
                <a:ext cx="2256" cy="288"/>
              </a:xfrm>
              <a:custGeom>
                <a:avLst/>
                <a:gdLst>
                  <a:gd name="T0" fmla="*/ 0 w 2256"/>
                  <a:gd name="T1" fmla="*/ 144 h 288"/>
                  <a:gd name="T2" fmla="*/ 96 w 2256"/>
                  <a:gd name="T3" fmla="*/ 144 h 288"/>
                  <a:gd name="T4" fmla="*/ 144 w 2256"/>
                  <a:gd name="T5" fmla="*/ 0 h 288"/>
                  <a:gd name="T6" fmla="*/ 240 w 2256"/>
                  <a:gd name="T7" fmla="*/ 288 h 288"/>
                  <a:gd name="T8" fmla="*/ 384 w 2256"/>
                  <a:gd name="T9" fmla="*/ 0 h 288"/>
                  <a:gd name="T10" fmla="*/ 528 w 2256"/>
                  <a:gd name="T11" fmla="*/ 288 h 288"/>
                  <a:gd name="T12" fmla="*/ 672 w 2256"/>
                  <a:gd name="T13" fmla="*/ 0 h 288"/>
                  <a:gd name="T14" fmla="*/ 816 w 2256"/>
                  <a:gd name="T15" fmla="*/ 288 h 288"/>
                  <a:gd name="T16" fmla="*/ 960 w 2256"/>
                  <a:gd name="T17" fmla="*/ 0 h 288"/>
                  <a:gd name="T18" fmla="*/ 1104 w 2256"/>
                  <a:gd name="T19" fmla="*/ 288 h 288"/>
                  <a:gd name="T20" fmla="*/ 1248 w 2256"/>
                  <a:gd name="T21" fmla="*/ 0 h 288"/>
                  <a:gd name="T22" fmla="*/ 1392 w 2256"/>
                  <a:gd name="T23" fmla="*/ 288 h 288"/>
                  <a:gd name="T24" fmla="*/ 1536 w 2256"/>
                  <a:gd name="T25" fmla="*/ 0 h 288"/>
                  <a:gd name="T26" fmla="*/ 1728 w 2256"/>
                  <a:gd name="T27" fmla="*/ 288 h 288"/>
                  <a:gd name="T28" fmla="*/ 1872 w 2256"/>
                  <a:gd name="T29" fmla="*/ 0 h 288"/>
                  <a:gd name="T30" fmla="*/ 2064 w 2256"/>
                  <a:gd name="T31" fmla="*/ 288 h 288"/>
                  <a:gd name="T32" fmla="*/ 2160 w 2256"/>
                  <a:gd name="T33" fmla="*/ 96 h 288"/>
                  <a:gd name="T34" fmla="*/ 2256 w 2256"/>
                  <a:gd name="T35" fmla="*/ 96 h 28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256"/>
                  <a:gd name="T55" fmla="*/ 0 h 288"/>
                  <a:gd name="T56" fmla="*/ 2256 w 2256"/>
                  <a:gd name="T57" fmla="*/ 288 h 28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256" h="288">
                    <a:moveTo>
                      <a:pt x="0" y="144"/>
                    </a:moveTo>
                    <a:lnTo>
                      <a:pt x="96" y="144"/>
                    </a:lnTo>
                    <a:lnTo>
                      <a:pt x="144" y="0"/>
                    </a:lnTo>
                    <a:lnTo>
                      <a:pt x="240" y="288"/>
                    </a:lnTo>
                    <a:lnTo>
                      <a:pt x="384" y="0"/>
                    </a:lnTo>
                    <a:lnTo>
                      <a:pt x="528" y="288"/>
                    </a:lnTo>
                    <a:lnTo>
                      <a:pt x="672" y="0"/>
                    </a:lnTo>
                    <a:lnTo>
                      <a:pt x="816" y="288"/>
                    </a:lnTo>
                    <a:lnTo>
                      <a:pt x="960" y="0"/>
                    </a:lnTo>
                    <a:lnTo>
                      <a:pt x="1104" y="288"/>
                    </a:lnTo>
                    <a:lnTo>
                      <a:pt x="1248" y="0"/>
                    </a:lnTo>
                    <a:lnTo>
                      <a:pt x="1392" y="288"/>
                    </a:lnTo>
                    <a:lnTo>
                      <a:pt x="1536" y="0"/>
                    </a:lnTo>
                    <a:lnTo>
                      <a:pt x="1728" y="288"/>
                    </a:lnTo>
                    <a:lnTo>
                      <a:pt x="1872" y="0"/>
                    </a:lnTo>
                    <a:lnTo>
                      <a:pt x="2064" y="288"/>
                    </a:lnTo>
                    <a:lnTo>
                      <a:pt x="2160" y="96"/>
                    </a:lnTo>
                    <a:lnTo>
                      <a:pt x="2256" y="96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 rot="10800000" vert="eaVert"/>
              <a:lstStyle/>
              <a:p>
                <a:endParaRPr lang="en-US"/>
              </a:p>
            </p:txBody>
          </p:sp>
        </p:grpSp>
      </p:grpSp>
      <p:sp>
        <p:nvSpPr>
          <p:cNvPr id="234655" name="Rectangle 159" descr="Dark horizontal"/>
          <p:cNvSpPr>
            <a:spLocks noChangeArrowheads="1"/>
          </p:cNvSpPr>
          <p:nvPr/>
        </p:nvSpPr>
        <p:spPr bwMode="auto">
          <a:xfrm>
            <a:off x="8943109" y="1433945"/>
            <a:ext cx="635000" cy="15240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 altLang="en-US"/>
          </a:p>
        </p:txBody>
      </p:sp>
      <p:grpSp>
        <p:nvGrpSpPr>
          <p:cNvPr id="21" name="Group 182"/>
          <p:cNvGrpSpPr>
            <a:grpSpLocks/>
          </p:cNvGrpSpPr>
          <p:nvPr/>
        </p:nvGrpSpPr>
        <p:grpSpPr bwMode="auto">
          <a:xfrm>
            <a:off x="6633827" y="195695"/>
            <a:ext cx="3515783" cy="5657850"/>
            <a:chOff x="3247" y="-96"/>
            <a:chExt cx="1661" cy="3564"/>
          </a:xfrm>
        </p:grpSpPr>
        <p:grpSp>
          <p:nvGrpSpPr>
            <p:cNvPr id="22" name="Group 160"/>
            <p:cNvGrpSpPr>
              <a:grpSpLocks/>
            </p:cNvGrpSpPr>
            <p:nvPr/>
          </p:nvGrpSpPr>
          <p:grpSpPr bwMode="auto">
            <a:xfrm>
              <a:off x="3247" y="-96"/>
              <a:ext cx="1661" cy="3564"/>
              <a:chOff x="625" y="48"/>
              <a:chExt cx="2159" cy="3187"/>
            </a:xfrm>
          </p:grpSpPr>
          <p:sp>
            <p:nvSpPr>
              <p:cNvPr id="16419" name="Rectangle 161"/>
              <p:cNvSpPr>
                <a:spLocks noChangeArrowheads="1"/>
              </p:cNvSpPr>
              <p:nvPr/>
            </p:nvSpPr>
            <p:spPr bwMode="auto">
              <a:xfrm flipV="1">
                <a:off x="864" y="144"/>
                <a:ext cx="1920" cy="48"/>
              </a:xfrm>
              <a:prstGeom prst="rect">
                <a:avLst/>
              </a:prstGeom>
              <a:solidFill>
                <a:schemeClr val="accent1"/>
              </a:solidFill>
              <a:ln w="571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vi-VN" altLang="en-US"/>
              </a:p>
            </p:txBody>
          </p:sp>
          <p:sp>
            <p:nvSpPr>
              <p:cNvPr id="16420" name="AutoShape 162"/>
              <p:cNvSpPr>
                <a:spLocks noChangeArrowheads="1"/>
              </p:cNvSpPr>
              <p:nvPr/>
            </p:nvSpPr>
            <p:spPr bwMode="auto">
              <a:xfrm rot="-573901">
                <a:off x="625" y="2851"/>
                <a:ext cx="1248" cy="384"/>
              </a:xfrm>
              <a:prstGeom prst="parallelogram">
                <a:avLst>
                  <a:gd name="adj" fmla="val 81250"/>
                </a:avLst>
              </a:prstGeom>
              <a:solidFill>
                <a:schemeClr val="accent1"/>
              </a:solidFill>
              <a:ln w="9525">
                <a:miter lim="800000"/>
                <a:headEnd/>
                <a:tailEnd/>
              </a:ln>
              <a:scene3d>
                <a:camera prst="legacyPerspectiveFront">
                  <a:rot lat="20099989" lon="20099989" rev="0"/>
                </a:camera>
                <a:lightRig rig="legacyFlat2" dir="t"/>
              </a:scene3d>
              <a:sp3d extrusionH="430200" prstMaterial="legacyMatte">
                <a:bevelT w="13500" h="13500" prst="angle"/>
                <a:bevelB w="13500" h="13500" prst="angle"/>
                <a:extrusionClr>
                  <a:schemeClr val="accent1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vi-VN" altLang="en-US"/>
              </a:p>
            </p:txBody>
          </p:sp>
          <p:sp>
            <p:nvSpPr>
              <p:cNvPr id="16421" name="Rectangle 163"/>
              <p:cNvSpPr>
                <a:spLocks noChangeArrowheads="1"/>
              </p:cNvSpPr>
              <p:nvPr/>
            </p:nvSpPr>
            <p:spPr bwMode="auto">
              <a:xfrm>
                <a:off x="1056" y="48"/>
                <a:ext cx="48" cy="2928"/>
              </a:xfrm>
              <a:prstGeom prst="rect">
                <a:avLst/>
              </a:prstGeom>
              <a:solidFill>
                <a:schemeClr val="accent1"/>
              </a:solidFill>
              <a:ln w="571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vi-VN" altLang="en-US"/>
              </a:p>
            </p:txBody>
          </p:sp>
        </p:grpSp>
        <p:sp>
          <p:nvSpPr>
            <p:cNvPr id="16418" name="Rectangle 177"/>
            <p:cNvSpPr>
              <a:spLocks noChangeArrowheads="1"/>
            </p:cNvSpPr>
            <p:nvPr/>
          </p:nvSpPr>
          <p:spPr bwMode="auto">
            <a:xfrm>
              <a:off x="4279" y="116"/>
              <a:ext cx="384" cy="1072"/>
            </a:xfrm>
            <a:prstGeom prst="rect">
              <a:avLst/>
            </a:prstGeom>
            <a:gradFill rotWithShape="1">
              <a:gsLst>
                <a:gs pos="0">
                  <a:srgbClr val="000076"/>
                </a:gs>
                <a:gs pos="50000">
                  <a:srgbClr val="0000FF"/>
                </a:gs>
                <a:gs pos="100000">
                  <a:srgbClr val="000076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 altLang="en-US"/>
            </a:p>
          </p:txBody>
        </p:sp>
      </p:grpSp>
      <p:grpSp>
        <p:nvGrpSpPr>
          <p:cNvPr id="23" name="Group 4"/>
          <p:cNvGrpSpPr>
            <a:grpSpLocks/>
          </p:cNvGrpSpPr>
          <p:nvPr/>
        </p:nvGrpSpPr>
        <p:grpSpPr bwMode="auto">
          <a:xfrm rot="5400000">
            <a:off x="6473753" y="67902"/>
            <a:ext cx="5434013" cy="698500"/>
            <a:chOff x="-1830" y="1824"/>
            <a:chExt cx="4518" cy="339"/>
          </a:xfrm>
        </p:grpSpPr>
        <p:sp>
          <p:nvSpPr>
            <p:cNvPr id="16415" name="Freeform 5"/>
            <p:cNvSpPr>
              <a:spLocks/>
            </p:cNvSpPr>
            <p:nvPr/>
          </p:nvSpPr>
          <p:spPr bwMode="auto">
            <a:xfrm>
              <a:off x="432" y="1824"/>
              <a:ext cx="2256" cy="288"/>
            </a:xfrm>
            <a:custGeom>
              <a:avLst/>
              <a:gdLst>
                <a:gd name="T0" fmla="*/ 0 w 2256"/>
                <a:gd name="T1" fmla="*/ 144 h 288"/>
                <a:gd name="T2" fmla="*/ 96 w 2256"/>
                <a:gd name="T3" fmla="*/ 144 h 288"/>
                <a:gd name="T4" fmla="*/ 144 w 2256"/>
                <a:gd name="T5" fmla="*/ 0 h 288"/>
                <a:gd name="T6" fmla="*/ 240 w 2256"/>
                <a:gd name="T7" fmla="*/ 288 h 288"/>
                <a:gd name="T8" fmla="*/ 384 w 2256"/>
                <a:gd name="T9" fmla="*/ 0 h 288"/>
                <a:gd name="T10" fmla="*/ 528 w 2256"/>
                <a:gd name="T11" fmla="*/ 288 h 288"/>
                <a:gd name="T12" fmla="*/ 672 w 2256"/>
                <a:gd name="T13" fmla="*/ 0 h 288"/>
                <a:gd name="T14" fmla="*/ 816 w 2256"/>
                <a:gd name="T15" fmla="*/ 288 h 288"/>
                <a:gd name="T16" fmla="*/ 960 w 2256"/>
                <a:gd name="T17" fmla="*/ 0 h 288"/>
                <a:gd name="T18" fmla="*/ 1104 w 2256"/>
                <a:gd name="T19" fmla="*/ 288 h 288"/>
                <a:gd name="T20" fmla="*/ 1248 w 2256"/>
                <a:gd name="T21" fmla="*/ 0 h 288"/>
                <a:gd name="T22" fmla="*/ 1392 w 2256"/>
                <a:gd name="T23" fmla="*/ 288 h 288"/>
                <a:gd name="T24" fmla="*/ 1536 w 2256"/>
                <a:gd name="T25" fmla="*/ 0 h 288"/>
                <a:gd name="T26" fmla="*/ 1728 w 2256"/>
                <a:gd name="T27" fmla="*/ 288 h 288"/>
                <a:gd name="T28" fmla="*/ 1872 w 2256"/>
                <a:gd name="T29" fmla="*/ 0 h 288"/>
                <a:gd name="T30" fmla="*/ 2064 w 2256"/>
                <a:gd name="T31" fmla="*/ 288 h 288"/>
                <a:gd name="T32" fmla="*/ 2160 w 2256"/>
                <a:gd name="T33" fmla="*/ 96 h 288"/>
                <a:gd name="T34" fmla="*/ 2256 w 2256"/>
                <a:gd name="T35" fmla="*/ 96 h 28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256"/>
                <a:gd name="T55" fmla="*/ 0 h 288"/>
                <a:gd name="T56" fmla="*/ 2256 w 2256"/>
                <a:gd name="T57" fmla="*/ 288 h 28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256" h="288">
                  <a:moveTo>
                    <a:pt x="0" y="144"/>
                  </a:moveTo>
                  <a:lnTo>
                    <a:pt x="96" y="144"/>
                  </a:lnTo>
                  <a:lnTo>
                    <a:pt x="144" y="0"/>
                  </a:lnTo>
                  <a:lnTo>
                    <a:pt x="240" y="288"/>
                  </a:lnTo>
                  <a:lnTo>
                    <a:pt x="384" y="0"/>
                  </a:lnTo>
                  <a:lnTo>
                    <a:pt x="528" y="288"/>
                  </a:lnTo>
                  <a:lnTo>
                    <a:pt x="672" y="0"/>
                  </a:lnTo>
                  <a:lnTo>
                    <a:pt x="816" y="288"/>
                  </a:lnTo>
                  <a:lnTo>
                    <a:pt x="960" y="0"/>
                  </a:lnTo>
                  <a:lnTo>
                    <a:pt x="1104" y="288"/>
                  </a:lnTo>
                  <a:lnTo>
                    <a:pt x="1248" y="0"/>
                  </a:lnTo>
                  <a:lnTo>
                    <a:pt x="1392" y="288"/>
                  </a:lnTo>
                  <a:lnTo>
                    <a:pt x="1536" y="0"/>
                  </a:lnTo>
                  <a:lnTo>
                    <a:pt x="1728" y="288"/>
                  </a:lnTo>
                  <a:lnTo>
                    <a:pt x="1872" y="0"/>
                  </a:lnTo>
                  <a:lnTo>
                    <a:pt x="2064" y="288"/>
                  </a:lnTo>
                  <a:lnTo>
                    <a:pt x="2160" y="96"/>
                  </a:lnTo>
                  <a:lnTo>
                    <a:pt x="2256" y="96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6416" name="Freeform 6"/>
            <p:cNvSpPr>
              <a:spLocks/>
            </p:cNvSpPr>
            <p:nvPr/>
          </p:nvSpPr>
          <p:spPr bwMode="auto">
            <a:xfrm>
              <a:off x="-1830" y="1875"/>
              <a:ext cx="2256" cy="288"/>
            </a:xfrm>
            <a:custGeom>
              <a:avLst/>
              <a:gdLst>
                <a:gd name="T0" fmla="*/ 0 w 2256"/>
                <a:gd name="T1" fmla="*/ 144 h 288"/>
                <a:gd name="T2" fmla="*/ 96 w 2256"/>
                <a:gd name="T3" fmla="*/ 144 h 288"/>
                <a:gd name="T4" fmla="*/ 144 w 2256"/>
                <a:gd name="T5" fmla="*/ 0 h 288"/>
                <a:gd name="T6" fmla="*/ 240 w 2256"/>
                <a:gd name="T7" fmla="*/ 288 h 288"/>
                <a:gd name="T8" fmla="*/ 384 w 2256"/>
                <a:gd name="T9" fmla="*/ 0 h 288"/>
                <a:gd name="T10" fmla="*/ 528 w 2256"/>
                <a:gd name="T11" fmla="*/ 288 h 288"/>
                <a:gd name="T12" fmla="*/ 672 w 2256"/>
                <a:gd name="T13" fmla="*/ 0 h 288"/>
                <a:gd name="T14" fmla="*/ 816 w 2256"/>
                <a:gd name="T15" fmla="*/ 288 h 288"/>
                <a:gd name="T16" fmla="*/ 960 w 2256"/>
                <a:gd name="T17" fmla="*/ 0 h 288"/>
                <a:gd name="T18" fmla="*/ 1104 w 2256"/>
                <a:gd name="T19" fmla="*/ 288 h 288"/>
                <a:gd name="T20" fmla="*/ 1248 w 2256"/>
                <a:gd name="T21" fmla="*/ 0 h 288"/>
                <a:gd name="T22" fmla="*/ 1392 w 2256"/>
                <a:gd name="T23" fmla="*/ 288 h 288"/>
                <a:gd name="T24" fmla="*/ 1536 w 2256"/>
                <a:gd name="T25" fmla="*/ 0 h 288"/>
                <a:gd name="T26" fmla="*/ 1728 w 2256"/>
                <a:gd name="T27" fmla="*/ 288 h 288"/>
                <a:gd name="T28" fmla="*/ 1872 w 2256"/>
                <a:gd name="T29" fmla="*/ 0 h 288"/>
                <a:gd name="T30" fmla="*/ 2064 w 2256"/>
                <a:gd name="T31" fmla="*/ 288 h 288"/>
                <a:gd name="T32" fmla="*/ 2160 w 2256"/>
                <a:gd name="T33" fmla="*/ 96 h 288"/>
                <a:gd name="T34" fmla="*/ 2256 w 2256"/>
                <a:gd name="T35" fmla="*/ 96 h 28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256"/>
                <a:gd name="T55" fmla="*/ 0 h 288"/>
                <a:gd name="T56" fmla="*/ 2256 w 2256"/>
                <a:gd name="T57" fmla="*/ 288 h 28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256" h="288">
                  <a:moveTo>
                    <a:pt x="0" y="144"/>
                  </a:moveTo>
                  <a:lnTo>
                    <a:pt x="96" y="144"/>
                  </a:lnTo>
                  <a:lnTo>
                    <a:pt x="144" y="0"/>
                  </a:lnTo>
                  <a:lnTo>
                    <a:pt x="240" y="288"/>
                  </a:lnTo>
                  <a:lnTo>
                    <a:pt x="384" y="0"/>
                  </a:lnTo>
                  <a:lnTo>
                    <a:pt x="528" y="288"/>
                  </a:lnTo>
                  <a:lnTo>
                    <a:pt x="672" y="0"/>
                  </a:lnTo>
                  <a:lnTo>
                    <a:pt x="816" y="288"/>
                  </a:lnTo>
                  <a:lnTo>
                    <a:pt x="960" y="0"/>
                  </a:lnTo>
                  <a:lnTo>
                    <a:pt x="1104" y="288"/>
                  </a:lnTo>
                  <a:lnTo>
                    <a:pt x="1248" y="0"/>
                  </a:lnTo>
                  <a:lnTo>
                    <a:pt x="1392" y="288"/>
                  </a:lnTo>
                  <a:lnTo>
                    <a:pt x="1536" y="0"/>
                  </a:lnTo>
                  <a:lnTo>
                    <a:pt x="1728" y="288"/>
                  </a:lnTo>
                  <a:lnTo>
                    <a:pt x="1872" y="0"/>
                  </a:lnTo>
                  <a:lnTo>
                    <a:pt x="2064" y="288"/>
                  </a:lnTo>
                  <a:lnTo>
                    <a:pt x="2160" y="96"/>
                  </a:lnTo>
                  <a:lnTo>
                    <a:pt x="2256" y="96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rot="10800000" vert="eaVert"/>
            <a:lstStyle/>
            <a:p>
              <a:endParaRPr lang="en-US"/>
            </a:p>
          </p:txBody>
        </p:sp>
      </p:grpSp>
      <p:grpSp>
        <p:nvGrpSpPr>
          <p:cNvPr id="24" name="Group 186"/>
          <p:cNvGrpSpPr>
            <a:grpSpLocks/>
          </p:cNvGrpSpPr>
          <p:nvPr/>
        </p:nvGrpSpPr>
        <p:grpSpPr bwMode="auto">
          <a:xfrm>
            <a:off x="8066809" y="1738745"/>
            <a:ext cx="812800" cy="533400"/>
            <a:chOff x="2250" y="1056"/>
            <a:chExt cx="384" cy="336"/>
          </a:xfrm>
        </p:grpSpPr>
        <p:sp>
          <p:nvSpPr>
            <p:cNvPr id="16413" name="Line 183"/>
            <p:cNvSpPr>
              <a:spLocks noChangeShapeType="1"/>
            </p:cNvSpPr>
            <p:nvPr/>
          </p:nvSpPr>
          <p:spPr bwMode="auto">
            <a:xfrm>
              <a:off x="2250" y="1392"/>
              <a:ext cx="384" cy="0"/>
            </a:xfrm>
            <a:prstGeom prst="line">
              <a:avLst/>
            </a:prstGeom>
            <a:noFill/>
            <a:ln w="57150">
              <a:solidFill>
                <a:srgbClr val="CC00CC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14" name="Text Box 184"/>
            <p:cNvSpPr txBox="1">
              <a:spLocks noChangeArrowheads="1"/>
            </p:cNvSpPr>
            <p:nvPr/>
          </p:nvSpPr>
          <p:spPr bwMode="auto">
            <a:xfrm>
              <a:off x="2304" y="1056"/>
              <a:ext cx="213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vi-VN" sz="2000" b="1">
                  <a:solidFill>
                    <a:srgbClr val="CC00CC"/>
                  </a:solidFill>
                  <a:latin typeface="Arial" charset="0"/>
                </a:rPr>
                <a:t>P</a:t>
              </a:r>
              <a:r>
                <a:rPr lang="en-US" altLang="vi-VN" sz="2000" b="1" baseline="-25000">
                  <a:solidFill>
                    <a:srgbClr val="CC00CC"/>
                  </a:solidFill>
                  <a:latin typeface="Arial" charset="0"/>
                </a:rPr>
                <a:t>1</a:t>
              </a:r>
            </a:p>
          </p:txBody>
        </p:sp>
      </p:grpSp>
      <p:grpSp>
        <p:nvGrpSpPr>
          <p:cNvPr id="25" name="Group 187"/>
          <p:cNvGrpSpPr>
            <a:grpSpLocks/>
          </p:cNvGrpSpPr>
          <p:nvPr/>
        </p:nvGrpSpPr>
        <p:grpSpPr bwMode="auto">
          <a:xfrm>
            <a:off x="0" y="1"/>
            <a:ext cx="3449782" cy="2954338"/>
            <a:chOff x="2124" y="2472"/>
            <a:chExt cx="1776" cy="1861"/>
          </a:xfrm>
        </p:grpSpPr>
        <p:sp>
          <p:nvSpPr>
            <p:cNvPr id="16411" name="Text Box 188"/>
            <p:cNvSpPr txBox="1">
              <a:spLocks noChangeArrowheads="1"/>
            </p:cNvSpPr>
            <p:nvPr/>
          </p:nvSpPr>
          <p:spPr bwMode="auto">
            <a:xfrm>
              <a:off x="2124" y="2472"/>
              <a:ext cx="1776" cy="18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vi-VN" sz="2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Bước</a:t>
              </a:r>
              <a:r>
                <a:rPr lang="en-US" altLang="vi-VN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2</a:t>
              </a:r>
              <a:r>
                <a:rPr lang="en-US" altLang="vi-VN" sz="2800" dirty="0">
                  <a:latin typeface="Times New Roman" pitchFamily="18" charset="0"/>
                  <a:cs typeface="Times New Roman" pitchFamily="18" charset="0"/>
                </a:rPr>
                <a:t>: </a:t>
              </a:r>
              <a:r>
                <a:rPr lang="en-US" altLang="vi-VN" sz="2800" dirty="0" err="1">
                  <a:latin typeface="Times New Roman" pitchFamily="18" charset="0"/>
                  <a:cs typeface="Times New Roman" pitchFamily="18" charset="0"/>
                </a:rPr>
                <a:t>Nhúng</a:t>
              </a:r>
              <a:r>
                <a:rPr lang="en-US" altLang="vi-VN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vi-VN" sz="2800" dirty="0" err="1">
                  <a:latin typeface="Times New Roman" pitchFamily="18" charset="0"/>
                  <a:cs typeface="Times New Roman" pitchFamily="18" charset="0"/>
                </a:rPr>
                <a:t>vật</a:t>
              </a:r>
              <a:r>
                <a:rPr lang="en-US" altLang="vi-VN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vi-VN" sz="2800" dirty="0" err="1">
                  <a:latin typeface="Times New Roman" pitchFamily="18" charset="0"/>
                  <a:cs typeface="Times New Roman" pitchFamily="18" charset="0"/>
                </a:rPr>
                <a:t>nặng</a:t>
              </a:r>
              <a:r>
                <a:rPr lang="en-US" altLang="vi-VN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vi-VN" sz="2800" dirty="0" err="1">
                  <a:latin typeface="Times New Roman" pitchFamily="18" charset="0"/>
                  <a:cs typeface="Times New Roman" pitchFamily="18" charset="0"/>
                </a:rPr>
                <a:t>vào</a:t>
              </a:r>
              <a:r>
                <a:rPr lang="en-US" altLang="vi-VN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vi-VN" sz="2800" dirty="0" err="1">
                  <a:latin typeface="Times New Roman" pitchFamily="18" charset="0"/>
                  <a:cs typeface="Times New Roman" pitchFamily="18" charset="0"/>
                </a:rPr>
                <a:t>bình</a:t>
              </a:r>
              <a:r>
                <a:rPr lang="en-US" altLang="vi-VN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vi-VN" sz="2800" dirty="0" err="1">
                  <a:latin typeface="Times New Roman" pitchFamily="18" charset="0"/>
                  <a:cs typeface="Times New Roman" pitchFamily="18" charset="0"/>
                </a:rPr>
                <a:t>tràn</a:t>
              </a:r>
              <a:r>
                <a:rPr lang="en-US" altLang="vi-VN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vi-VN" sz="2800" dirty="0" err="1">
                  <a:latin typeface="Times New Roman" pitchFamily="18" charset="0"/>
                  <a:cs typeface="Times New Roman" pitchFamily="18" charset="0"/>
                </a:rPr>
                <a:t>đựng</a:t>
              </a:r>
              <a:r>
                <a:rPr lang="en-US" altLang="vi-VN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vi-VN" sz="2800" dirty="0" err="1">
                  <a:latin typeface="Times New Roman" pitchFamily="18" charset="0"/>
                  <a:cs typeface="Times New Roman" pitchFamily="18" charset="0"/>
                </a:rPr>
                <a:t>đầy</a:t>
              </a:r>
              <a:r>
                <a:rPr lang="en-US" altLang="vi-VN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vi-VN" sz="2800" dirty="0" err="1">
                  <a:latin typeface="Times New Roman" pitchFamily="18" charset="0"/>
                  <a:cs typeface="Times New Roman" pitchFamily="18" charset="0"/>
                </a:rPr>
                <a:t>nước</a:t>
              </a:r>
              <a:r>
                <a:rPr lang="en-US" altLang="vi-VN" sz="2800" dirty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altLang="vi-VN" sz="2800" dirty="0" err="1">
                  <a:latin typeface="Times New Roman" pitchFamily="18" charset="0"/>
                  <a:cs typeface="Times New Roman" pitchFamily="18" charset="0"/>
                </a:rPr>
                <a:t>nước</a:t>
              </a:r>
              <a:r>
                <a:rPr lang="en-US" altLang="vi-VN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vi-VN" sz="2800" dirty="0" err="1">
                  <a:latin typeface="Times New Roman" pitchFamily="18" charset="0"/>
                  <a:cs typeface="Times New Roman" pitchFamily="18" charset="0"/>
                </a:rPr>
                <a:t>từ</a:t>
              </a:r>
              <a:r>
                <a:rPr lang="en-US" altLang="vi-VN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vi-VN" sz="2800" dirty="0" err="1">
                  <a:latin typeface="Times New Roman" pitchFamily="18" charset="0"/>
                  <a:cs typeface="Times New Roman" pitchFamily="18" charset="0"/>
                </a:rPr>
                <a:t>bình</a:t>
              </a:r>
              <a:r>
                <a:rPr lang="en-US" altLang="vi-VN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vi-VN" sz="2800" dirty="0" err="1">
                  <a:latin typeface="Times New Roman" pitchFamily="18" charset="0"/>
                  <a:cs typeface="Times New Roman" pitchFamily="18" charset="0"/>
                </a:rPr>
                <a:t>tràn</a:t>
              </a:r>
              <a:r>
                <a:rPr lang="en-US" altLang="vi-VN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vi-VN" sz="2800" dirty="0" err="1">
                  <a:latin typeface="Times New Roman" pitchFamily="18" charset="0"/>
                  <a:cs typeface="Times New Roman" pitchFamily="18" charset="0"/>
                </a:rPr>
                <a:t>chảy</a:t>
              </a:r>
              <a:r>
                <a:rPr lang="en-US" altLang="vi-VN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vi-VN" sz="2800" dirty="0" err="1">
                  <a:latin typeface="Times New Roman" pitchFamily="18" charset="0"/>
                  <a:cs typeface="Times New Roman" pitchFamily="18" charset="0"/>
                </a:rPr>
                <a:t>vào</a:t>
              </a:r>
              <a:r>
                <a:rPr lang="en-US" altLang="vi-VN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vi-VN" sz="2800" dirty="0" err="1">
                  <a:latin typeface="Times New Roman" pitchFamily="18" charset="0"/>
                  <a:cs typeface="Times New Roman" pitchFamily="18" charset="0"/>
                </a:rPr>
                <a:t>cốc</a:t>
              </a:r>
              <a:r>
                <a:rPr lang="en-US" altLang="vi-VN" sz="2800" dirty="0">
                  <a:latin typeface="Times New Roman" pitchFamily="18" charset="0"/>
                  <a:cs typeface="Times New Roman" pitchFamily="18" charset="0"/>
                </a:rPr>
                <a:t> B. </a:t>
              </a:r>
              <a:r>
                <a:rPr lang="en-US" altLang="vi-VN" sz="2800" dirty="0" err="1">
                  <a:latin typeface="Times New Roman" pitchFamily="18" charset="0"/>
                  <a:cs typeface="Times New Roman" pitchFamily="18" charset="0"/>
                </a:rPr>
                <a:t>Lực</a:t>
              </a:r>
              <a:r>
                <a:rPr lang="en-US" altLang="vi-VN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vi-VN" sz="2800" dirty="0" err="1">
                  <a:latin typeface="Times New Roman" pitchFamily="18" charset="0"/>
                  <a:cs typeface="Times New Roman" pitchFamily="18" charset="0"/>
                </a:rPr>
                <a:t>kế</a:t>
              </a:r>
              <a:r>
                <a:rPr lang="en-US" altLang="vi-VN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vi-VN" sz="2800" dirty="0" err="1">
                  <a:latin typeface="Times New Roman" pitchFamily="18" charset="0"/>
                  <a:cs typeface="Times New Roman" pitchFamily="18" charset="0"/>
                </a:rPr>
                <a:t>chỉ</a:t>
              </a:r>
              <a:r>
                <a:rPr lang="en-US" altLang="vi-VN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vi-VN" sz="2800" dirty="0" err="1">
                  <a:latin typeface="Times New Roman" pitchFamily="18" charset="0"/>
                  <a:cs typeface="Times New Roman" pitchFamily="18" charset="0"/>
                </a:rPr>
                <a:t>giá</a:t>
              </a:r>
              <a:r>
                <a:rPr lang="en-US" altLang="vi-VN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vi-VN" sz="2800" dirty="0" err="1">
                  <a:latin typeface="Times New Roman" pitchFamily="18" charset="0"/>
                  <a:cs typeface="Times New Roman" pitchFamily="18" charset="0"/>
                </a:rPr>
                <a:t>trị</a:t>
              </a:r>
              <a:r>
                <a:rPr lang="en-US" altLang="vi-VN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vi-VN" sz="28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lang="en-US" altLang="vi-VN" sz="2800" b="1" baseline="-250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en-US" altLang="vi-VN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endParaRPr lang="en-US" altLang="vi-VN" dirty="0"/>
            </a:p>
          </p:txBody>
        </p:sp>
        <p:sp>
          <p:nvSpPr>
            <p:cNvPr id="16412" name="Text Box 189"/>
            <p:cNvSpPr txBox="1">
              <a:spLocks noChangeArrowheads="1"/>
            </p:cNvSpPr>
            <p:nvPr/>
          </p:nvSpPr>
          <p:spPr bwMode="auto">
            <a:xfrm>
              <a:off x="2208" y="3684"/>
              <a:ext cx="15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vi-VN" altLang="vi-VN" sz="2400">
                <a:solidFill>
                  <a:srgbClr val="0000CC"/>
                </a:solidFill>
              </a:endParaRPr>
            </a:p>
          </p:txBody>
        </p:sp>
      </p:grpSp>
      <p:sp>
        <p:nvSpPr>
          <p:cNvPr id="234713" name="Oval 217"/>
          <p:cNvSpPr>
            <a:spLocks noChangeArrowheads="1"/>
          </p:cNvSpPr>
          <p:nvPr/>
        </p:nvSpPr>
        <p:spPr bwMode="auto">
          <a:xfrm>
            <a:off x="8790709" y="3858059"/>
            <a:ext cx="1117600" cy="90487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vi-V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0.01458 C 4.44444E-6 0.11528 0.02552 0.21621 0.05746 0.21621 C 0.0901 0.21621 0.11701 0.11528 0.11701 -0.01458 C 0.11701 -0.1449 0.14253 -0.24352 0.17552 -0.24352 C 0.20711 -0.24352 0.23402 -0.1449 0.23402 -0.01458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" y="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" dur="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"/>
                                            </p:cond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234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0.00417 L -1.66667E-6 -0.02917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2346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1 0.01111 L 3.61111E-6 -0.02731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-19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89000" y="89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34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4570" grpId="0" animBg="1"/>
      <p:bldP spid="234655" grpId="0" animBg="1"/>
      <p:bldP spid="234655" grpId="1" animBg="1"/>
      <p:bldP spid="2347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8"/>
          <p:cNvGrpSpPr>
            <a:grpSpLocks/>
          </p:cNvGrpSpPr>
          <p:nvPr/>
        </p:nvGrpSpPr>
        <p:grpSpPr bwMode="auto">
          <a:xfrm>
            <a:off x="8514774" y="2581275"/>
            <a:ext cx="1155700" cy="2224088"/>
            <a:chOff x="1166" y="1946"/>
            <a:chExt cx="546" cy="1401"/>
          </a:xfrm>
        </p:grpSpPr>
        <p:grpSp>
          <p:nvGrpSpPr>
            <p:cNvPr id="3" name="Group 119"/>
            <p:cNvGrpSpPr>
              <a:grpSpLocks/>
            </p:cNvGrpSpPr>
            <p:nvPr/>
          </p:nvGrpSpPr>
          <p:grpSpPr bwMode="auto">
            <a:xfrm>
              <a:off x="1374" y="1946"/>
              <a:ext cx="105" cy="145"/>
              <a:chOff x="2352" y="1235"/>
              <a:chExt cx="144" cy="637"/>
            </a:xfrm>
          </p:grpSpPr>
          <p:sp>
            <p:nvSpPr>
              <p:cNvPr id="17474" name="Freeform 120"/>
              <p:cNvSpPr>
                <a:spLocks/>
              </p:cNvSpPr>
              <p:nvPr/>
            </p:nvSpPr>
            <p:spPr bwMode="auto">
              <a:xfrm rot="-5400000">
                <a:off x="2401" y="1806"/>
                <a:ext cx="62" cy="69"/>
              </a:xfrm>
              <a:custGeom>
                <a:avLst/>
                <a:gdLst>
                  <a:gd name="T0" fmla="*/ 1 w 158"/>
                  <a:gd name="T1" fmla="*/ 3 h 115"/>
                  <a:gd name="T2" fmla="*/ 0 w 158"/>
                  <a:gd name="T3" fmla="*/ 0 h 115"/>
                  <a:gd name="T4" fmla="*/ 0 w 158"/>
                  <a:gd name="T5" fmla="*/ 1 h 115"/>
                  <a:gd name="T6" fmla="*/ 0 w 158"/>
                  <a:gd name="T7" fmla="*/ 4 h 115"/>
                  <a:gd name="T8" fmla="*/ 0 w 158"/>
                  <a:gd name="T9" fmla="*/ 5 h 1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8"/>
                  <a:gd name="T16" fmla="*/ 0 h 115"/>
                  <a:gd name="T17" fmla="*/ 158 w 158"/>
                  <a:gd name="T18" fmla="*/ 115 h 1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8" h="115">
                    <a:moveTo>
                      <a:pt x="158" y="64"/>
                    </a:moveTo>
                    <a:cubicBezTo>
                      <a:pt x="122" y="11"/>
                      <a:pt x="114" y="18"/>
                      <a:pt x="55" y="0"/>
                    </a:cubicBezTo>
                    <a:cubicBezTo>
                      <a:pt x="42" y="4"/>
                      <a:pt x="26" y="3"/>
                      <a:pt x="17" y="12"/>
                    </a:cubicBezTo>
                    <a:cubicBezTo>
                      <a:pt x="0" y="29"/>
                      <a:pt x="0" y="72"/>
                      <a:pt x="17" y="89"/>
                    </a:cubicBezTo>
                    <a:cubicBezTo>
                      <a:pt x="30" y="102"/>
                      <a:pt x="55" y="102"/>
                      <a:pt x="68" y="115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75" name="Line 121"/>
              <p:cNvSpPr>
                <a:spLocks noChangeShapeType="1"/>
              </p:cNvSpPr>
              <p:nvPr/>
            </p:nvSpPr>
            <p:spPr bwMode="auto">
              <a:xfrm>
                <a:off x="2435" y="1235"/>
                <a:ext cx="0" cy="57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76" name="Line 122"/>
              <p:cNvSpPr>
                <a:spLocks noChangeShapeType="1"/>
              </p:cNvSpPr>
              <p:nvPr/>
            </p:nvSpPr>
            <p:spPr bwMode="auto">
              <a:xfrm>
                <a:off x="2352" y="1296"/>
                <a:ext cx="144" cy="0"/>
              </a:xfrm>
              <a:prstGeom prst="line">
                <a:avLst/>
              </a:prstGeom>
              <a:noFill/>
              <a:ln w="57150">
                <a:solidFill>
                  <a:srgbClr val="CC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" name="Group 123"/>
            <p:cNvGrpSpPr>
              <a:grpSpLocks/>
            </p:cNvGrpSpPr>
            <p:nvPr/>
          </p:nvGrpSpPr>
          <p:grpSpPr bwMode="auto">
            <a:xfrm>
              <a:off x="1166" y="2082"/>
              <a:ext cx="546" cy="672"/>
              <a:chOff x="-96" y="1536"/>
              <a:chExt cx="546" cy="830"/>
            </a:xfrm>
          </p:grpSpPr>
          <p:grpSp>
            <p:nvGrpSpPr>
              <p:cNvPr id="5" name="Group 124"/>
              <p:cNvGrpSpPr>
                <a:grpSpLocks/>
              </p:cNvGrpSpPr>
              <p:nvPr/>
            </p:nvGrpSpPr>
            <p:grpSpPr bwMode="auto">
              <a:xfrm>
                <a:off x="-96" y="1536"/>
                <a:ext cx="546" cy="830"/>
                <a:chOff x="-252" y="1522"/>
                <a:chExt cx="546" cy="830"/>
              </a:xfrm>
            </p:grpSpPr>
            <p:sp>
              <p:nvSpPr>
                <p:cNvPr id="17472" name="AutoShape 125"/>
                <p:cNvSpPr>
                  <a:spLocks noChangeArrowheads="1"/>
                </p:cNvSpPr>
                <p:nvPr/>
              </p:nvSpPr>
              <p:spPr bwMode="auto">
                <a:xfrm>
                  <a:off x="-240" y="1728"/>
                  <a:ext cx="528" cy="624"/>
                </a:xfrm>
                <a:prstGeom prst="can">
                  <a:avLst>
                    <a:gd name="adj" fmla="val 29545"/>
                  </a:avLst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vi-VN" altLang="en-US"/>
                </a:p>
              </p:txBody>
            </p:sp>
            <p:sp>
              <p:nvSpPr>
                <p:cNvPr id="17473" name="Freeform 126"/>
                <p:cNvSpPr>
                  <a:spLocks/>
                </p:cNvSpPr>
                <p:nvPr/>
              </p:nvSpPr>
              <p:spPr bwMode="auto">
                <a:xfrm>
                  <a:off x="-252" y="1522"/>
                  <a:ext cx="546" cy="284"/>
                </a:xfrm>
                <a:custGeom>
                  <a:avLst/>
                  <a:gdLst>
                    <a:gd name="T0" fmla="*/ 0 w 546"/>
                    <a:gd name="T1" fmla="*/ 284 h 284"/>
                    <a:gd name="T2" fmla="*/ 258 w 546"/>
                    <a:gd name="T3" fmla="*/ 2 h 284"/>
                    <a:gd name="T4" fmla="*/ 546 w 546"/>
                    <a:gd name="T5" fmla="*/ 272 h 284"/>
                    <a:gd name="T6" fmla="*/ 0 60000 65536"/>
                    <a:gd name="T7" fmla="*/ 0 60000 65536"/>
                    <a:gd name="T8" fmla="*/ 0 60000 65536"/>
                    <a:gd name="T9" fmla="*/ 0 w 546"/>
                    <a:gd name="T10" fmla="*/ 0 h 284"/>
                    <a:gd name="T11" fmla="*/ 546 w 546"/>
                    <a:gd name="T12" fmla="*/ 284 h 28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46" h="284">
                      <a:moveTo>
                        <a:pt x="0" y="284"/>
                      </a:moveTo>
                      <a:cubicBezTo>
                        <a:pt x="42" y="237"/>
                        <a:pt x="167" y="4"/>
                        <a:pt x="258" y="2"/>
                      </a:cubicBezTo>
                      <a:cubicBezTo>
                        <a:pt x="349" y="0"/>
                        <a:pt x="486" y="216"/>
                        <a:pt x="546" y="272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7471" name="Text Box 127"/>
              <p:cNvSpPr txBox="1">
                <a:spLocks noChangeArrowheads="1"/>
              </p:cNvSpPr>
              <p:nvPr/>
            </p:nvSpPr>
            <p:spPr bwMode="auto">
              <a:xfrm>
                <a:off x="48" y="1920"/>
                <a:ext cx="240" cy="2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vi-VN" b="1">
                    <a:solidFill>
                      <a:srgbClr val="FF0000"/>
                    </a:solidFill>
                  </a:rPr>
                  <a:t>A</a:t>
                </a:r>
              </a:p>
            </p:txBody>
          </p:sp>
        </p:grpSp>
        <p:grpSp>
          <p:nvGrpSpPr>
            <p:cNvPr id="6" name="Group 128"/>
            <p:cNvGrpSpPr>
              <a:grpSpLocks/>
            </p:cNvGrpSpPr>
            <p:nvPr/>
          </p:nvGrpSpPr>
          <p:grpSpPr bwMode="auto">
            <a:xfrm>
              <a:off x="1224" y="2752"/>
              <a:ext cx="450" cy="595"/>
              <a:chOff x="1152" y="3592"/>
              <a:chExt cx="450" cy="595"/>
            </a:xfrm>
          </p:grpSpPr>
          <p:sp>
            <p:nvSpPr>
              <p:cNvPr id="236673" name="AutoShape 129"/>
              <p:cNvSpPr>
                <a:spLocks noChangeArrowheads="1"/>
              </p:cNvSpPr>
              <p:nvPr/>
            </p:nvSpPr>
            <p:spPr bwMode="auto">
              <a:xfrm>
                <a:off x="1152" y="3840"/>
                <a:ext cx="450" cy="347"/>
              </a:xfrm>
              <a:prstGeom prst="can">
                <a:avLst>
                  <a:gd name="adj" fmla="val 25000"/>
                </a:avLst>
              </a:prstGeom>
              <a:gradFill rotWithShape="1">
                <a:gsLst>
                  <a:gs pos="0">
                    <a:schemeClr val="tx2"/>
                  </a:gs>
                  <a:gs pos="50000">
                    <a:schemeClr val="tx2">
                      <a:gamma/>
                      <a:tint val="0"/>
                      <a:invGamma/>
                    </a:schemeClr>
                  </a:gs>
                  <a:gs pos="100000">
                    <a:schemeClr val="tx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vi-VN"/>
              </a:p>
            </p:txBody>
          </p:sp>
          <p:sp>
            <p:nvSpPr>
              <p:cNvPr id="17469" name="Line 130"/>
              <p:cNvSpPr>
                <a:spLocks noChangeShapeType="1"/>
              </p:cNvSpPr>
              <p:nvPr/>
            </p:nvSpPr>
            <p:spPr bwMode="auto">
              <a:xfrm>
                <a:off x="1376" y="3592"/>
                <a:ext cx="0" cy="28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7411" name="AutoShape 2"/>
          <p:cNvSpPr>
            <a:spLocks noChangeArrowheads="1"/>
          </p:cNvSpPr>
          <p:nvPr/>
        </p:nvSpPr>
        <p:spPr bwMode="auto">
          <a:xfrm>
            <a:off x="8349673" y="5454650"/>
            <a:ext cx="3251200" cy="609600"/>
          </a:xfrm>
          <a:prstGeom prst="cube">
            <a:avLst>
              <a:gd name="adj" fmla="val 25000"/>
            </a:avLst>
          </a:prstGeom>
          <a:gradFill rotWithShape="1">
            <a:gsLst>
              <a:gs pos="0">
                <a:srgbClr val="FFCC66"/>
              </a:gs>
              <a:gs pos="100000">
                <a:srgbClr val="FFCCFF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 altLang="en-US"/>
          </a:p>
        </p:txBody>
      </p:sp>
      <p:sp>
        <p:nvSpPr>
          <p:cNvPr id="17412" name="Oval 17"/>
          <p:cNvSpPr>
            <a:spLocks noChangeArrowheads="1"/>
          </p:cNvSpPr>
          <p:nvPr/>
        </p:nvSpPr>
        <p:spPr bwMode="auto">
          <a:xfrm>
            <a:off x="8298873" y="4162425"/>
            <a:ext cx="1828800" cy="76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 altLang="en-US"/>
          </a:p>
        </p:txBody>
      </p:sp>
      <p:grpSp>
        <p:nvGrpSpPr>
          <p:cNvPr id="7" name="Group 18"/>
          <p:cNvGrpSpPr>
            <a:grpSpLocks/>
          </p:cNvGrpSpPr>
          <p:nvPr/>
        </p:nvGrpSpPr>
        <p:grpSpPr bwMode="auto">
          <a:xfrm>
            <a:off x="8324273" y="4362450"/>
            <a:ext cx="1828800" cy="1143000"/>
            <a:chOff x="1824" y="2064"/>
            <a:chExt cx="756" cy="1044"/>
          </a:xfrm>
        </p:grpSpPr>
        <p:sp>
          <p:nvSpPr>
            <p:cNvPr id="17454" name="Line 19"/>
            <p:cNvSpPr>
              <a:spLocks noChangeShapeType="1"/>
            </p:cNvSpPr>
            <p:nvPr/>
          </p:nvSpPr>
          <p:spPr bwMode="auto">
            <a:xfrm flipV="1">
              <a:off x="1872" y="2064"/>
              <a:ext cx="288" cy="96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5" name="Line 20"/>
            <p:cNvSpPr>
              <a:spLocks noChangeShapeType="1"/>
            </p:cNvSpPr>
            <p:nvPr/>
          </p:nvSpPr>
          <p:spPr bwMode="auto">
            <a:xfrm flipV="1">
              <a:off x="2256" y="2136"/>
              <a:ext cx="288" cy="96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6" name="Line 21"/>
            <p:cNvSpPr>
              <a:spLocks noChangeShapeType="1"/>
            </p:cNvSpPr>
            <p:nvPr/>
          </p:nvSpPr>
          <p:spPr bwMode="auto">
            <a:xfrm flipV="1">
              <a:off x="1968" y="2112"/>
              <a:ext cx="384" cy="144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7" name="Line 22"/>
            <p:cNvSpPr>
              <a:spLocks noChangeShapeType="1"/>
            </p:cNvSpPr>
            <p:nvPr/>
          </p:nvSpPr>
          <p:spPr bwMode="auto">
            <a:xfrm flipV="1">
              <a:off x="1824" y="2304"/>
              <a:ext cx="288" cy="96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8" name="Line 23"/>
            <p:cNvSpPr>
              <a:spLocks noChangeShapeType="1"/>
            </p:cNvSpPr>
            <p:nvPr/>
          </p:nvSpPr>
          <p:spPr bwMode="auto">
            <a:xfrm flipV="1">
              <a:off x="1920" y="2352"/>
              <a:ext cx="480" cy="144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9" name="Line 24"/>
            <p:cNvSpPr>
              <a:spLocks noChangeShapeType="1"/>
            </p:cNvSpPr>
            <p:nvPr/>
          </p:nvSpPr>
          <p:spPr bwMode="auto">
            <a:xfrm flipV="1">
              <a:off x="1908" y="2544"/>
              <a:ext cx="288" cy="96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0" name="Line 25"/>
            <p:cNvSpPr>
              <a:spLocks noChangeShapeType="1"/>
            </p:cNvSpPr>
            <p:nvPr/>
          </p:nvSpPr>
          <p:spPr bwMode="auto">
            <a:xfrm flipV="1">
              <a:off x="2292" y="2616"/>
              <a:ext cx="288" cy="96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1" name="Line 26"/>
            <p:cNvSpPr>
              <a:spLocks noChangeShapeType="1"/>
            </p:cNvSpPr>
            <p:nvPr/>
          </p:nvSpPr>
          <p:spPr bwMode="auto">
            <a:xfrm flipV="1">
              <a:off x="2004" y="2592"/>
              <a:ext cx="384" cy="144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2" name="Line 27"/>
            <p:cNvSpPr>
              <a:spLocks noChangeShapeType="1"/>
            </p:cNvSpPr>
            <p:nvPr/>
          </p:nvSpPr>
          <p:spPr bwMode="auto">
            <a:xfrm flipV="1">
              <a:off x="1860" y="2784"/>
              <a:ext cx="288" cy="96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3" name="Line 28"/>
            <p:cNvSpPr>
              <a:spLocks noChangeShapeType="1"/>
            </p:cNvSpPr>
            <p:nvPr/>
          </p:nvSpPr>
          <p:spPr bwMode="auto">
            <a:xfrm flipV="1">
              <a:off x="1872" y="2880"/>
              <a:ext cx="480" cy="144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4" name="Line 29"/>
            <p:cNvSpPr>
              <a:spLocks noChangeShapeType="1"/>
            </p:cNvSpPr>
            <p:nvPr/>
          </p:nvSpPr>
          <p:spPr bwMode="auto">
            <a:xfrm flipV="1">
              <a:off x="2100" y="2964"/>
              <a:ext cx="480" cy="144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90"/>
          <p:cNvGrpSpPr>
            <a:grpSpLocks/>
          </p:cNvGrpSpPr>
          <p:nvPr/>
        </p:nvGrpSpPr>
        <p:grpSpPr bwMode="auto">
          <a:xfrm>
            <a:off x="10394374" y="4619625"/>
            <a:ext cx="927100" cy="990600"/>
            <a:chOff x="3516" y="2886"/>
            <a:chExt cx="438" cy="624"/>
          </a:xfrm>
        </p:grpSpPr>
        <p:sp>
          <p:nvSpPr>
            <p:cNvPr id="17450" name="AutoShape 13"/>
            <p:cNvSpPr>
              <a:spLocks noChangeArrowheads="1"/>
            </p:cNvSpPr>
            <p:nvPr/>
          </p:nvSpPr>
          <p:spPr bwMode="auto">
            <a:xfrm>
              <a:off x="3522" y="3162"/>
              <a:ext cx="432" cy="336"/>
            </a:xfrm>
            <a:prstGeom prst="flowChartMagneticDisk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/>
            </a:p>
          </p:txBody>
        </p:sp>
        <p:grpSp>
          <p:nvGrpSpPr>
            <p:cNvPr id="9" name="Group 31"/>
            <p:cNvGrpSpPr>
              <a:grpSpLocks/>
            </p:cNvGrpSpPr>
            <p:nvPr/>
          </p:nvGrpSpPr>
          <p:grpSpPr bwMode="auto">
            <a:xfrm>
              <a:off x="3516" y="2886"/>
              <a:ext cx="432" cy="624"/>
              <a:chOff x="156" y="2366"/>
              <a:chExt cx="528" cy="624"/>
            </a:xfrm>
          </p:grpSpPr>
          <p:sp>
            <p:nvSpPr>
              <p:cNvPr id="17452" name="AutoShape 32"/>
              <p:cNvSpPr>
                <a:spLocks noChangeArrowheads="1"/>
              </p:cNvSpPr>
              <p:nvPr/>
            </p:nvSpPr>
            <p:spPr bwMode="auto">
              <a:xfrm>
                <a:off x="156" y="2366"/>
                <a:ext cx="528" cy="624"/>
              </a:xfrm>
              <a:prstGeom prst="can">
                <a:avLst>
                  <a:gd name="adj" fmla="val 29545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 altLang="en-US"/>
              </a:p>
            </p:txBody>
          </p:sp>
          <p:sp>
            <p:nvSpPr>
              <p:cNvPr id="17453" name="Text Box 33"/>
              <p:cNvSpPr txBox="1">
                <a:spLocks noChangeArrowheads="1"/>
              </p:cNvSpPr>
              <p:nvPr/>
            </p:nvSpPr>
            <p:spPr bwMode="auto">
              <a:xfrm>
                <a:off x="288" y="2544"/>
                <a:ext cx="240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vi-VN" b="1">
                    <a:solidFill>
                      <a:srgbClr val="FF0000"/>
                    </a:solidFill>
                  </a:rPr>
                  <a:t>B</a:t>
                </a:r>
              </a:p>
            </p:txBody>
          </p:sp>
        </p:grpSp>
      </p:grpSp>
      <p:sp>
        <p:nvSpPr>
          <p:cNvPr id="236602" name="Rectangle 58" descr="Dark horizontal"/>
          <p:cNvSpPr>
            <a:spLocks noChangeArrowheads="1"/>
          </p:cNvSpPr>
          <p:nvPr/>
        </p:nvSpPr>
        <p:spPr bwMode="auto">
          <a:xfrm>
            <a:off x="8717973" y="1200150"/>
            <a:ext cx="635000" cy="139065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 altLang="en-US"/>
          </a:p>
        </p:txBody>
      </p:sp>
      <p:grpSp>
        <p:nvGrpSpPr>
          <p:cNvPr id="10" name="Group 72"/>
          <p:cNvGrpSpPr>
            <a:grpSpLocks/>
          </p:cNvGrpSpPr>
          <p:nvPr/>
        </p:nvGrpSpPr>
        <p:grpSpPr bwMode="auto">
          <a:xfrm>
            <a:off x="6421391" y="133350"/>
            <a:ext cx="3515783" cy="5657850"/>
            <a:chOff x="3247" y="-96"/>
            <a:chExt cx="1661" cy="3564"/>
          </a:xfrm>
        </p:grpSpPr>
        <p:grpSp>
          <p:nvGrpSpPr>
            <p:cNvPr id="11" name="Group 73"/>
            <p:cNvGrpSpPr>
              <a:grpSpLocks/>
            </p:cNvGrpSpPr>
            <p:nvPr/>
          </p:nvGrpSpPr>
          <p:grpSpPr bwMode="auto">
            <a:xfrm>
              <a:off x="3247" y="-96"/>
              <a:ext cx="1661" cy="3564"/>
              <a:chOff x="625" y="48"/>
              <a:chExt cx="2159" cy="3187"/>
            </a:xfrm>
          </p:grpSpPr>
          <p:sp>
            <p:nvSpPr>
              <p:cNvPr id="17447" name="Rectangle 74"/>
              <p:cNvSpPr>
                <a:spLocks noChangeArrowheads="1"/>
              </p:cNvSpPr>
              <p:nvPr/>
            </p:nvSpPr>
            <p:spPr bwMode="auto">
              <a:xfrm flipV="1">
                <a:off x="864" y="144"/>
                <a:ext cx="1920" cy="48"/>
              </a:xfrm>
              <a:prstGeom prst="rect">
                <a:avLst/>
              </a:prstGeom>
              <a:solidFill>
                <a:schemeClr val="accent1"/>
              </a:solidFill>
              <a:ln w="571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vi-VN" altLang="en-US"/>
              </a:p>
            </p:txBody>
          </p:sp>
          <p:sp>
            <p:nvSpPr>
              <p:cNvPr id="17448" name="AutoShape 75"/>
              <p:cNvSpPr>
                <a:spLocks noChangeArrowheads="1"/>
              </p:cNvSpPr>
              <p:nvPr/>
            </p:nvSpPr>
            <p:spPr bwMode="auto">
              <a:xfrm rot="-573901">
                <a:off x="625" y="2851"/>
                <a:ext cx="1248" cy="384"/>
              </a:xfrm>
              <a:prstGeom prst="parallelogram">
                <a:avLst>
                  <a:gd name="adj" fmla="val 81250"/>
                </a:avLst>
              </a:prstGeom>
              <a:solidFill>
                <a:schemeClr val="accent1"/>
              </a:solidFill>
              <a:ln w="9525">
                <a:miter lim="800000"/>
                <a:headEnd/>
                <a:tailEnd/>
              </a:ln>
              <a:scene3d>
                <a:camera prst="legacyPerspectiveFront">
                  <a:rot lat="20099989" lon="20099989" rev="0"/>
                </a:camera>
                <a:lightRig rig="legacyFlat2" dir="t"/>
              </a:scene3d>
              <a:sp3d extrusionH="430200" prstMaterial="legacyMatte">
                <a:bevelT w="13500" h="13500" prst="angle"/>
                <a:bevelB w="13500" h="13500" prst="angle"/>
                <a:extrusionClr>
                  <a:schemeClr val="accent1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vi-VN" altLang="en-US"/>
              </a:p>
            </p:txBody>
          </p:sp>
          <p:sp>
            <p:nvSpPr>
              <p:cNvPr id="17449" name="Rectangle 76"/>
              <p:cNvSpPr>
                <a:spLocks noChangeArrowheads="1"/>
              </p:cNvSpPr>
              <p:nvPr/>
            </p:nvSpPr>
            <p:spPr bwMode="auto">
              <a:xfrm>
                <a:off x="1056" y="48"/>
                <a:ext cx="48" cy="2928"/>
              </a:xfrm>
              <a:prstGeom prst="rect">
                <a:avLst/>
              </a:prstGeom>
              <a:solidFill>
                <a:schemeClr val="accent1"/>
              </a:solidFill>
              <a:ln w="571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vi-VN" altLang="en-US"/>
              </a:p>
            </p:txBody>
          </p:sp>
        </p:grpSp>
        <p:sp>
          <p:nvSpPr>
            <p:cNvPr id="17446" name="Rectangle 77"/>
            <p:cNvSpPr>
              <a:spLocks noChangeArrowheads="1"/>
            </p:cNvSpPr>
            <p:nvPr/>
          </p:nvSpPr>
          <p:spPr bwMode="auto">
            <a:xfrm>
              <a:off x="4279" y="116"/>
              <a:ext cx="384" cy="1072"/>
            </a:xfrm>
            <a:prstGeom prst="rect">
              <a:avLst/>
            </a:prstGeom>
            <a:gradFill rotWithShape="1">
              <a:gsLst>
                <a:gs pos="0">
                  <a:srgbClr val="000076"/>
                </a:gs>
                <a:gs pos="50000">
                  <a:srgbClr val="0000FF"/>
                </a:gs>
                <a:gs pos="100000">
                  <a:srgbClr val="000076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 altLang="en-US"/>
            </a:p>
          </p:txBody>
        </p:sp>
      </p:grpSp>
      <p:grpSp>
        <p:nvGrpSpPr>
          <p:cNvPr id="12" name="Group 4"/>
          <p:cNvGrpSpPr>
            <a:grpSpLocks/>
          </p:cNvGrpSpPr>
          <p:nvPr/>
        </p:nvGrpSpPr>
        <p:grpSpPr bwMode="auto">
          <a:xfrm rot="5400000">
            <a:off x="6584373" y="-53975"/>
            <a:ext cx="4724400" cy="660400"/>
            <a:chOff x="-1830" y="1824"/>
            <a:chExt cx="4518" cy="339"/>
          </a:xfrm>
        </p:grpSpPr>
        <p:sp>
          <p:nvSpPr>
            <p:cNvPr id="17443" name="Freeform 5"/>
            <p:cNvSpPr>
              <a:spLocks/>
            </p:cNvSpPr>
            <p:nvPr/>
          </p:nvSpPr>
          <p:spPr bwMode="auto">
            <a:xfrm>
              <a:off x="432" y="1824"/>
              <a:ext cx="2256" cy="288"/>
            </a:xfrm>
            <a:custGeom>
              <a:avLst/>
              <a:gdLst>
                <a:gd name="T0" fmla="*/ 0 w 2256"/>
                <a:gd name="T1" fmla="*/ 144 h 288"/>
                <a:gd name="T2" fmla="*/ 96 w 2256"/>
                <a:gd name="T3" fmla="*/ 144 h 288"/>
                <a:gd name="T4" fmla="*/ 144 w 2256"/>
                <a:gd name="T5" fmla="*/ 0 h 288"/>
                <a:gd name="T6" fmla="*/ 240 w 2256"/>
                <a:gd name="T7" fmla="*/ 288 h 288"/>
                <a:gd name="T8" fmla="*/ 384 w 2256"/>
                <a:gd name="T9" fmla="*/ 0 h 288"/>
                <a:gd name="T10" fmla="*/ 528 w 2256"/>
                <a:gd name="T11" fmla="*/ 288 h 288"/>
                <a:gd name="T12" fmla="*/ 672 w 2256"/>
                <a:gd name="T13" fmla="*/ 0 h 288"/>
                <a:gd name="T14" fmla="*/ 816 w 2256"/>
                <a:gd name="T15" fmla="*/ 288 h 288"/>
                <a:gd name="T16" fmla="*/ 960 w 2256"/>
                <a:gd name="T17" fmla="*/ 0 h 288"/>
                <a:gd name="T18" fmla="*/ 1104 w 2256"/>
                <a:gd name="T19" fmla="*/ 288 h 288"/>
                <a:gd name="T20" fmla="*/ 1248 w 2256"/>
                <a:gd name="T21" fmla="*/ 0 h 288"/>
                <a:gd name="T22" fmla="*/ 1392 w 2256"/>
                <a:gd name="T23" fmla="*/ 288 h 288"/>
                <a:gd name="T24" fmla="*/ 1536 w 2256"/>
                <a:gd name="T25" fmla="*/ 0 h 288"/>
                <a:gd name="T26" fmla="*/ 1728 w 2256"/>
                <a:gd name="T27" fmla="*/ 288 h 288"/>
                <a:gd name="T28" fmla="*/ 1872 w 2256"/>
                <a:gd name="T29" fmla="*/ 0 h 288"/>
                <a:gd name="T30" fmla="*/ 2064 w 2256"/>
                <a:gd name="T31" fmla="*/ 288 h 288"/>
                <a:gd name="T32" fmla="*/ 2160 w 2256"/>
                <a:gd name="T33" fmla="*/ 96 h 288"/>
                <a:gd name="T34" fmla="*/ 2256 w 2256"/>
                <a:gd name="T35" fmla="*/ 96 h 28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256"/>
                <a:gd name="T55" fmla="*/ 0 h 288"/>
                <a:gd name="T56" fmla="*/ 2256 w 2256"/>
                <a:gd name="T57" fmla="*/ 288 h 28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256" h="288">
                  <a:moveTo>
                    <a:pt x="0" y="144"/>
                  </a:moveTo>
                  <a:lnTo>
                    <a:pt x="96" y="144"/>
                  </a:lnTo>
                  <a:lnTo>
                    <a:pt x="144" y="0"/>
                  </a:lnTo>
                  <a:lnTo>
                    <a:pt x="240" y="288"/>
                  </a:lnTo>
                  <a:lnTo>
                    <a:pt x="384" y="0"/>
                  </a:lnTo>
                  <a:lnTo>
                    <a:pt x="528" y="288"/>
                  </a:lnTo>
                  <a:lnTo>
                    <a:pt x="672" y="0"/>
                  </a:lnTo>
                  <a:lnTo>
                    <a:pt x="816" y="288"/>
                  </a:lnTo>
                  <a:lnTo>
                    <a:pt x="960" y="0"/>
                  </a:lnTo>
                  <a:lnTo>
                    <a:pt x="1104" y="288"/>
                  </a:lnTo>
                  <a:lnTo>
                    <a:pt x="1248" y="0"/>
                  </a:lnTo>
                  <a:lnTo>
                    <a:pt x="1392" y="288"/>
                  </a:lnTo>
                  <a:lnTo>
                    <a:pt x="1536" y="0"/>
                  </a:lnTo>
                  <a:lnTo>
                    <a:pt x="1728" y="288"/>
                  </a:lnTo>
                  <a:lnTo>
                    <a:pt x="1872" y="0"/>
                  </a:lnTo>
                  <a:lnTo>
                    <a:pt x="2064" y="288"/>
                  </a:lnTo>
                  <a:lnTo>
                    <a:pt x="2160" y="96"/>
                  </a:lnTo>
                  <a:lnTo>
                    <a:pt x="2256" y="96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7444" name="Freeform 6"/>
            <p:cNvSpPr>
              <a:spLocks/>
            </p:cNvSpPr>
            <p:nvPr/>
          </p:nvSpPr>
          <p:spPr bwMode="auto">
            <a:xfrm>
              <a:off x="-1830" y="1875"/>
              <a:ext cx="2256" cy="288"/>
            </a:xfrm>
            <a:custGeom>
              <a:avLst/>
              <a:gdLst>
                <a:gd name="T0" fmla="*/ 0 w 2256"/>
                <a:gd name="T1" fmla="*/ 144 h 288"/>
                <a:gd name="T2" fmla="*/ 96 w 2256"/>
                <a:gd name="T3" fmla="*/ 144 h 288"/>
                <a:gd name="T4" fmla="*/ 144 w 2256"/>
                <a:gd name="T5" fmla="*/ 0 h 288"/>
                <a:gd name="T6" fmla="*/ 240 w 2256"/>
                <a:gd name="T7" fmla="*/ 288 h 288"/>
                <a:gd name="T8" fmla="*/ 384 w 2256"/>
                <a:gd name="T9" fmla="*/ 0 h 288"/>
                <a:gd name="T10" fmla="*/ 528 w 2256"/>
                <a:gd name="T11" fmla="*/ 288 h 288"/>
                <a:gd name="T12" fmla="*/ 672 w 2256"/>
                <a:gd name="T13" fmla="*/ 0 h 288"/>
                <a:gd name="T14" fmla="*/ 816 w 2256"/>
                <a:gd name="T15" fmla="*/ 288 h 288"/>
                <a:gd name="T16" fmla="*/ 960 w 2256"/>
                <a:gd name="T17" fmla="*/ 0 h 288"/>
                <a:gd name="T18" fmla="*/ 1104 w 2256"/>
                <a:gd name="T19" fmla="*/ 288 h 288"/>
                <a:gd name="T20" fmla="*/ 1248 w 2256"/>
                <a:gd name="T21" fmla="*/ 0 h 288"/>
                <a:gd name="T22" fmla="*/ 1392 w 2256"/>
                <a:gd name="T23" fmla="*/ 288 h 288"/>
                <a:gd name="T24" fmla="*/ 1536 w 2256"/>
                <a:gd name="T25" fmla="*/ 0 h 288"/>
                <a:gd name="T26" fmla="*/ 1728 w 2256"/>
                <a:gd name="T27" fmla="*/ 288 h 288"/>
                <a:gd name="T28" fmla="*/ 1872 w 2256"/>
                <a:gd name="T29" fmla="*/ 0 h 288"/>
                <a:gd name="T30" fmla="*/ 2064 w 2256"/>
                <a:gd name="T31" fmla="*/ 288 h 288"/>
                <a:gd name="T32" fmla="*/ 2160 w 2256"/>
                <a:gd name="T33" fmla="*/ 96 h 288"/>
                <a:gd name="T34" fmla="*/ 2256 w 2256"/>
                <a:gd name="T35" fmla="*/ 96 h 28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256"/>
                <a:gd name="T55" fmla="*/ 0 h 288"/>
                <a:gd name="T56" fmla="*/ 2256 w 2256"/>
                <a:gd name="T57" fmla="*/ 288 h 28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256" h="288">
                  <a:moveTo>
                    <a:pt x="0" y="144"/>
                  </a:moveTo>
                  <a:lnTo>
                    <a:pt x="96" y="144"/>
                  </a:lnTo>
                  <a:lnTo>
                    <a:pt x="144" y="0"/>
                  </a:lnTo>
                  <a:lnTo>
                    <a:pt x="240" y="288"/>
                  </a:lnTo>
                  <a:lnTo>
                    <a:pt x="384" y="0"/>
                  </a:lnTo>
                  <a:lnTo>
                    <a:pt x="528" y="288"/>
                  </a:lnTo>
                  <a:lnTo>
                    <a:pt x="672" y="0"/>
                  </a:lnTo>
                  <a:lnTo>
                    <a:pt x="816" y="288"/>
                  </a:lnTo>
                  <a:lnTo>
                    <a:pt x="960" y="0"/>
                  </a:lnTo>
                  <a:lnTo>
                    <a:pt x="1104" y="288"/>
                  </a:lnTo>
                  <a:lnTo>
                    <a:pt x="1248" y="0"/>
                  </a:lnTo>
                  <a:lnTo>
                    <a:pt x="1392" y="288"/>
                  </a:lnTo>
                  <a:lnTo>
                    <a:pt x="1536" y="0"/>
                  </a:lnTo>
                  <a:lnTo>
                    <a:pt x="1728" y="288"/>
                  </a:lnTo>
                  <a:lnTo>
                    <a:pt x="1872" y="0"/>
                  </a:lnTo>
                  <a:lnTo>
                    <a:pt x="2064" y="288"/>
                  </a:lnTo>
                  <a:lnTo>
                    <a:pt x="2160" y="96"/>
                  </a:lnTo>
                  <a:lnTo>
                    <a:pt x="2256" y="96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rot="10800000" vert="eaVert"/>
            <a:lstStyle/>
            <a:p>
              <a:endParaRPr lang="en-US"/>
            </a:p>
          </p:txBody>
        </p:sp>
      </p:grpSp>
      <p:grpSp>
        <p:nvGrpSpPr>
          <p:cNvPr id="13" name="Group 81"/>
          <p:cNvGrpSpPr>
            <a:grpSpLocks/>
          </p:cNvGrpSpPr>
          <p:nvPr/>
        </p:nvGrpSpPr>
        <p:grpSpPr bwMode="auto">
          <a:xfrm>
            <a:off x="7790873" y="1676400"/>
            <a:ext cx="812800" cy="533400"/>
            <a:chOff x="2202" y="1392"/>
            <a:chExt cx="384" cy="336"/>
          </a:xfrm>
        </p:grpSpPr>
        <p:sp>
          <p:nvSpPr>
            <p:cNvPr id="17441" name="Line 82"/>
            <p:cNvSpPr>
              <a:spLocks noChangeShapeType="1"/>
            </p:cNvSpPr>
            <p:nvPr/>
          </p:nvSpPr>
          <p:spPr bwMode="auto">
            <a:xfrm>
              <a:off x="2202" y="1728"/>
              <a:ext cx="384" cy="0"/>
            </a:xfrm>
            <a:prstGeom prst="line">
              <a:avLst/>
            </a:prstGeom>
            <a:noFill/>
            <a:ln w="57150">
              <a:solidFill>
                <a:srgbClr val="CC00CC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2" name="Text Box 83"/>
            <p:cNvSpPr txBox="1">
              <a:spLocks noChangeArrowheads="1"/>
            </p:cNvSpPr>
            <p:nvPr/>
          </p:nvSpPr>
          <p:spPr bwMode="auto">
            <a:xfrm>
              <a:off x="2262" y="1392"/>
              <a:ext cx="168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vi-VN" sz="2000" b="1">
                  <a:solidFill>
                    <a:srgbClr val="CC00CC"/>
                  </a:solidFill>
                  <a:latin typeface="Arial" charset="0"/>
                </a:rPr>
                <a:t>P</a:t>
              </a:r>
              <a:endParaRPr lang="en-US" altLang="vi-VN" sz="2000" b="1" baseline="-25000">
                <a:solidFill>
                  <a:srgbClr val="CC00CC"/>
                </a:solidFill>
                <a:latin typeface="Arial" charset="0"/>
              </a:endParaRPr>
            </a:p>
          </p:txBody>
        </p:sp>
      </p:grpSp>
      <p:sp>
        <p:nvSpPr>
          <p:cNvPr id="17439" name="Text Box 88"/>
          <p:cNvSpPr txBox="1">
            <a:spLocks noChangeArrowheads="1"/>
          </p:cNvSpPr>
          <p:nvPr/>
        </p:nvSpPr>
        <p:spPr bwMode="auto">
          <a:xfrm>
            <a:off x="290945" y="325582"/>
            <a:ext cx="6047509" cy="123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vi-VN" sz="2800" b="1" dirty="0" err="1">
                <a:solidFill>
                  <a:srgbClr val="FF0000"/>
                </a:solidFill>
                <a:cs typeface="Times New Roman" pitchFamily="18" charset="0"/>
              </a:rPr>
              <a:t>Bước</a:t>
            </a:r>
            <a:r>
              <a:rPr lang="en-US" altLang="vi-VN" sz="2800" b="1" dirty="0">
                <a:solidFill>
                  <a:srgbClr val="FF0000"/>
                </a:solidFill>
                <a:cs typeface="Times New Roman" pitchFamily="18" charset="0"/>
              </a:rPr>
              <a:t> 3</a:t>
            </a:r>
            <a:r>
              <a:rPr lang="en-US" altLang="vi-VN" sz="2800" dirty="0">
                <a:cs typeface="Times New Roman" pitchFamily="18" charset="0"/>
              </a:rPr>
              <a:t>: </a:t>
            </a:r>
            <a:r>
              <a:rPr lang="en-US" altLang="vi-VN" sz="2800" dirty="0" err="1">
                <a:cs typeface="Times New Roman" pitchFamily="18" charset="0"/>
              </a:rPr>
              <a:t>Đổ</a:t>
            </a:r>
            <a:r>
              <a:rPr lang="en-US" altLang="vi-VN" sz="2800" dirty="0">
                <a:cs typeface="Times New Roman" pitchFamily="18" charset="0"/>
              </a:rPr>
              <a:t> </a:t>
            </a:r>
            <a:r>
              <a:rPr lang="en-US" altLang="vi-VN" sz="2800" dirty="0" err="1">
                <a:cs typeface="Times New Roman" pitchFamily="18" charset="0"/>
              </a:rPr>
              <a:t>nước</a:t>
            </a:r>
            <a:r>
              <a:rPr lang="en-US" altLang="vi-VN" sz="2800" dirty="0">
                <a:cs typeface="Times New Roman" pitchFamily="18" charset="0"/>
              </a:rPr>
              <a:t> </a:t>
            </a:r>
            <a:r>
              <a:rPr lang="en-US" altLang="vi-VN" sz="2800" dirty="0" err="1">
                <a:cs typeface="Times New Roman" pitchFamily="18" charset="0"/>
              </a:rPr>
              <a:t>từ</a:t>
            </a:r>
            <a:r>
              <a:rPr lang="en-US" altLang="vi-VN" sz="2800" dirty="0">
                <a:cs typeface="Times New Roman" pitchFamily="18" charset="0"/>
              </a:rPr>
              <a:t> </a:t>
            </a:r>
            <a:r>
              <a:rPr lang="en-US" altLang="vi-VN" sz="2800" dirty="0" err="1">
                <a:cs typeface="Times New Roman" pitchFamily="18" charset="0"/>
              </a:rPr>
              <a:t>cốc</a:t>
            </a:r>
            <a:r>
              <a:rPr lang="en-US" altLang="vi-VN" sz="2800" dirty="0">
                <a:cs typeface="Times New Roman" pitchFamily="18" charset="0"/>
              </a:rPr>
              <a:t> B </a:t>
            </a:r>
            <a:r>
              <a:rPr lang="en-US" altLang="vi-VN" sz="2800" dirty="0" err="1">
                <a:cs typeface="Times New Roman" pitchFamily="18" charset="0"/>
              </a:rPr>
              <a:t>vào</a:t>
            </a:r>
            <a:r>
              <a:rPr lang="en-US" altLang="vi-VN" sz="2800" dirty="0">
                <a:cs typeface="Times New Roman" pitchFamily="18" charset="0"/>
              </a:rPr>
              <a:t> </a:t>
            </a:r>
            <a:r>
              <a:rPr lang="en-US" altLang="vi-VN" sz="2800" dirty="0" err="1">
                <a:cs typeface="Times New Roman" pitchFamily="18" charset="0"/>
              </a:rPr>
              <a:t>cốc</a:t>
            </a:r>
            <a:r>
              <a:rPr lang="en-US" altLang="vi-VN" sz="2800" dirty="0">
                <a:cs typeface="Times New Roman" pitchFamily="18" charset="0"/>
              </a:rPr>
              <a:t> A, </a:t>
            </a:r>
            <a:r>
              <a:rPr lang="en-US" altLang="vi-VN" sz="2800" dirty="0" err="1">
                <a:cs typeface="Times New Roman" pitchFamily="18" charset="0"/>
              </a:rPr>
              <a:t>lực</a:t>
            </a:r>
            <a:r>
              <a:rPr lang="en-US" altLang="vi-VN" sz="2800" dirty="0">
                <a:cs typeface="Times New Roman" pitchFamily="18" charset="0"/>
              </a:rPr>
              <a:t> </a:t>
            </a:r>
            <a:r>
              <a:rPr lang="en-US" altLang="vi-VN" sz="2800" dirty="0" err="1">
                <a:cs typeface="Times New Roman" pitchFamily="18" charset="0"/>
              </a:rPr>
              <a:t>kế</a:t>
            </a:r>
            <a:r>
              <a:rPr lang="en-US" altLang="vi-VN" sz="2800" dirty="0">
                <a:cs typeface="Times New Roman" pitchFamily="18" charset="0"/>
              </a:rPr>
              <a:t> </a:t>
            </a:r>
            <a:r>
              <a:rPr lang="en-US" altLang="vi-VN" sz="2800" dirty="0" err="1">
                <a:cs typeface="Times New Roman" pitchFamily="18" charset="0"/>
              </a:rPr>
              <a:t>lại</a:t>
            </a:r>
            <a:r>
              <a:rPr lang="en-US" altLang="vi-VN" sz="2800" dirty="0">
                <a:cs typeface="Times New Roman" pitchFamily="18" charset="0"/>
              </a:rPr>
              <a:t> </a:t>
            </a:r>
            <a:r>
              <a:rPr lang="en-US" altLang="vi-VN" sz="2800" dirty="0" err="1">
                <a:cs typeface="Times New Roman" pitchFamily="18" charset="0"/>
              </a:rPr>
              <a:t>chỉ</a:t>
            </a:r>
            <a:r>
              <a:rPr lang="en-US" altLang="vi-VN" sz="2800" dirty="0">
                <a:cs typeface="Times New Roman" pitchFamily="18" charset="0"/>
              </a:rPr>
              <a:t> </a:t>
            </a:r>
            <a:r>
              <a:rPr lang="en-US" altLang="vi-VN" sz="2800" dirty="0" err="1">
                <a:cs typeface="Times New Roman" pitchFamily="18" charset="0"/>
              </a:rPr>
              <a:t>giá</a:t>
            </a:r>
            <a:r>
              <a:rPr lang="en-US" altLang="vi-VN" sz="2800" dirty="0">
                <a:cs typeface="Times New Roman" pitchFamily="18" charset="0"/>
              </a:rPr>
              <a:t> </a:t>
            </a:r>
            <a:r>
              <a:rPr lang="en-US" altLang="vi-VN" sz="2800" dirty="0" err="1">
                <a:cs typeface="Times New Roman" pitchFamily="18" charset="0"/>
              </a:rPr>
              <a:t>trị</a:t>
            </a:r>
            <a:r>
              <a:rPr lang="en-US" altLang="vi-VN" sz="2800" dirty="0">
                <a:cs typeface="Times New Roman" pitchFamily="18" charset="0"/>
              </a:rPr>
              <a:t> </a:t>
            </a:r>
            <a:r>
              <a:rPr lang="en-US" altLang="vi-VN" sz="2800" b="1" dirty="0">
                <a:solidFill>
                  <a:srgbClr val="0000CC"/>
                </a:solidFill>
              </a:rPr>
              <a:t>P </a:t>
            </a:r>
            <a:endParaRPr lang="en-US" altLang="vi-VN" sz="2800" dirty="0">
              <a:solidFill>
                <a:srgbClr val="0000CC"/>
              </a:solidFill>
            </a:endParaRPr>
          </a:p>
          <a:p>
            <a:endParaRPr lang="en-US" altLang="vi-VN" dirty="0"/>
          </a:p>
        </p:txBody>
      </p:sp>
      <p:sp>
        <p:nvSpPr>
          <p:cNvPr id="236636" name="AutoShape 92"/>
          <p:cNvSpPr>
            <a:spLocks noChangeArrowheads="1"/>
          </p:cNvSpPr>
          <p:nvPr/>
        </p:nvSpPr>
        <p:spPr bwMode="auto">
          <a:xfrm rot="-5814671">
            <a:off x="10009140" y="2552700"/>
            <a:ext cx="685800" cy="711200"/>
          </a:xfrm>
          <a:prstGeom prst="flowChartMagneticDisk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 altLang="en-US"/>
          </a:p>
        </p:txBody>
      </p:sp>
      <p:grpSp>
        <p:nvGrpSpPr>
          <p:cNvPr id="15" name="Group 93"/>
          <p:cNvGrpSpPr>
            <a:grpSpLocks/>
          </p:cNvGrpSpPr>
          <p:nvPr/>
        </p:nvGrpSpPr>
        <p:grpSpPr bwMode="auto">
          <a:xfrm rot="-5814671">
            <a:off x="9733973" y="2281238"/>
            <a:ext cx="685800" cy="1320800"/>
            <a:chOff x="156" y="2366"/>
            <a:chExt cx="528" cy="624"/>
          </a:xfrm>
        </p:grpSpPr>
        <p:sp>
          <p:nvSpPr>
            <p:cNvPr id="17437" name="AutoShape 94"/>
            <p:cNvSpPr>
              <a:spLocks noChangeArrowheads="1"/>
            </p:cNvSpPr>
            <p:nvPr/>
          </p:nvSpPr>
          <p:spPr bwMode="auto">
            <a:xfrm>
              <a:off x="156" y="2366"/>
              <a:ext cx="528" cy="624"/>
            </a:xfrm>
            <a:prstGeom prst="can">
              <a:avLst>
                <a:gd name="adj" fmla="val 29545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/>
            </a:p>
          </p:txBody>
        </p:sp>
        <p:sp>
          <p:nvSpPr>
            <p:cNvPr id="17438" name="Text Box 95"/>
            <p:cNvSpPr txBox="1">
              <a:spLocks noChangeArrowheads="1"/>
            </p:cNvSpPr>
            <p:nvPr/>
          </p:nvSpPr>
          <p:spPr bwMode="auto">
            <a:xfrm>
              <a:off x="288" y="2620"/>
              <a:ext cx="24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vi-VN" b="1">
                  <a:solidFill>
                    <a:srgbClr val="FF0000"/>
                  </a:solidFill>
                </a:rPr>
                <a:t>B</a:t>
              </a:r>
            </a:p>
          </p:txBody>
        </p:sp>
      </p:grpSp>
      <p:grpSp>
        <p:nvGrpSpPr>
          <p:cNvPr id="16" name="Group 96"/>
          <p:cNvGrpSpPr>
            <a:grpSpLocks/>
          </p:cNvGrpSpPr>
          <p:nvPr/>
        </p:nvGrpSpPr>
        <p:grpSpPr bwMode="auto">
          <a:xfrm rot="-5400000">
            <a:off x="9346360" y="2980002"/>
            <a:ext cx="671512" cy="1140884"/>
            <a:chOff x="1755" y="3121"/>
            <a:chExt cx="423" cy="539"/>
          </a:xfrm>
        </p:grpSpPr>
        <p:sp>
          <p:nvSpPr>
            <p:cNvPr id="17435" name="Rectangle 97"/>
            <p:cNvSpPr>
              <a:spLocks noChangeArrowheads="1"/>
            </p:cNvSpPr>
            <p:nvPr/>
          </p:nvSpPr>
          <p:spPr bwMode="auto">
            <a:xfrm rot="4834086">
              <a:off x="1946" y="3427"/>
              <a:ext cx="402" cy="6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vi-VN" altLang="vi-VN"/>
            </a:p>
          </p:txBody>
        </p:sp>
        <p:sp>
          <p:nvSpPr>
            <p:cNvPr id="17436" name="Rectangle 98"/>
            <p:cNvSpPr>
              <a:spLocks noChangeArrowheads="1"/>
            </p:cNvSpPr>
            <p:nvPr/>
          </p:nvSpPr>
          <p:spPr bwMode="auto">
            <a:xfrm rot="2193148">
              <a:off x="1755" y="3121"/>
              <a:ext cx="402" cy="63"/>
            </a:xfrm>
            <a:prstGeom prst="rect">
              <a:avLst/>
            </a:prstGeom>
            <a:solidFill>
              <a:srgbClr val="FFFF00"/>
            </a:solidFill>
            <a:ln w="57150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 altLang="en-US"/>
            </a:p>
          </p:txBody>
        </p:sp>
      </p:grpSp>
      <p:sp>
        <p:nvSpPr>
          <p:cNvPr id="236643" name="AutoShape 99"/>
          <p:cNvSpPr>
            <a:spLocks noChangeArrowheads="1"/>
          </p:cNvSpPr>
          <p:nvPr/>
        </p:nvSpPr>
        <p:spPr bwMode="auto">
          <a:xfrm>
            <a:off x="8540173" y="3467100"/>
            <a:ext cx="1117600" cy="381000"/>
          </a:xfrm>
          <a:prstGeom prst="flowChartMagneticDisk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 altLang="en-US"/>
          </a:p>
        </p:txBody>
      </p:sp>
      <p:grpSp>
        <p:nvGrpSpPr>
          <p:cNvPr id="17" name="Group 100"/>
          <p:cNvGrpSpPr>
            <a:grpSpLocks/>
          </p:cNvGrpSpPr>
          <p:nvPr/>
        </p:nvGrpSpPr>
        <p:grpSpPr bwMode="auto">
          <a:xfrm>
            <a:off x="10394373" y="4629150"/>
            <a:ext cx="914400" cy="990600"/>
            <a:chOff x="156" y="2366"/>
            <a:chExt cx="528" cy="624"/>
          </a:xfrm>
        </p:grpSpPr>
        <p:sp>
          <p:nvSpPr>
            <p:cNvPr id="17433" name="AutoShape 101"/>
            <p:cNvSpPr>
              <a:spLocks noChangeArrowheads="1"/>
            </p:cNvSpPr>
            <p:nvPr/>
          </p:nvSpPr>
          <p:spPr bwMode="auto">
            <a:xfrm>
              <a:off x="156" y="2366"/>
              <a:ext cx="528" cy="624"/>
            </a:xfrm>
            <a:prstGeom prst="can">
              <a:avLst>
                <a:gd name="adj" fmla="val 29545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/>
            </a:p>
          </p:txBody>
        </p:sp>
        <p:sp>
          <p:nvSpPr>
            <p:cNvPr id="17434" name="Text Box 102"/>
            <p:cNvSpPr txBox="1">
              <a:spLocks noChangeArrowheads="1"/>
            </p:cNvSpPr>
            <p:nvPr/>
          </p:nvSpPr>
          <p:spPr bwMode="auto">
            <a:xfrm>
              <a:off x="288" y="2544"/>
              <a:ext cx="24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vi-VN" b="1">
                  <a:solidFill>
                    <a:srgbClr val="FF0000"/>
                  </a:solidFill>
                </a:rPr>
                <a:t>B</a:t>
              </a:r>
            </a:p>
          </p:txBody>
        </p:sp>
      </p:grpSp>
      <p:grpSp>
        <p:nvGrpSpPr>
          <p:cNvPr id="18" name="Group 6"/>
          <p:cNvGrpSpPr>
            <a:grpSpLocks/>
          </p:cNvGrpSpPr>
          <p:nvPr/>
        </p:nvGrpSpPr>
        <p:grpSpPr bwMode="auto">
          <a:xfrm>
            <a:off x="8298873" y="3724275"/>
            <a:ext cx="2565400" cy="1847850"/>
            <a:chOff x="912" y="2688"/>
            <a:chExt cx="1212" cy="1380"/>
          </a:xfrm>
        </p:grpSpPr>
        <p:sp>
          <p:nvSpPr>
            <p:cNvPr id="17427" name="AutoShape 7"/>
            <p:cNvSpPr>
              <a:spLocks noChangeArrowheads="1"/>
            </p:cNvSpPr>
            <p:nvPr/>
          </p:nvSpPr>
          <p:spPr bwMode="auto">
            <a:xfrm>
              <a:off x="912" y="2688"/>
              <a:ext cx="864" cy="1380"/>
            </a:xfrm>
            <a:prstGeom prst="can">
              <a:avLst>
                <a:gd name="adj" fmla="val 17540"/>
              </a:avLst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en-US"/>
            </a:p>
          </p:txBody>
        </p:sp>
        <p:grpSp>
          <p:nvGrpSpPr>
            <p:cNvPr id="19" name="Group 8"/>
            <p:cNvGrpSpPr>
              <a:grpSpLocks/>
            </p:cNvGrpSpPr>
            <p:nvPr/>
          </p:nvGrpSpPr>
          <p:grpSpPr bwMode="auto">
            <a:xfrm>
              <a:off x="1752" y="2928"/>
              <a:ext cx="372" cy="384"/>
              <a:chOff x="1776" y="2880"/>
              <a:chExt cx="372" cy="384"/>
            </a:xfrm>
          </p:grpSpPr>
          <p:sp>
            <p:nvSpPr>
              <p:cNvPr id="17429" name="Line 9"/>
              <p:cNvSpPr>
                <a:spLocks noChangeShapeType="1"/>
              </p:cNvSpPr>
              <p:nvPr/>
            </p:nvSpPr>
            <p:spPr bwMode="auto">
              <a:xfrm>
                <a:off x="1800" y="3024"/>
                <a:ext cx="336" cy="24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30" name="Line 10"/>
              <p:cNvSpPr>
                <a:spLocks noChangeShapeType="1"/>
              </p:cNvSpPr>
              <p:nvPr/>
            </p:nvSpPr>
            <p:spPr bwMode="auto">
              <a:xfrm>
                <a:off x="1800" y="2880"/>
                <a:ext cx="336" cy="24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31" name="Oval 11"/>
              <p:cNvSpPr>
                <a:spLocks noChangeArrowheads="1"/>
              </p:cNvSpPr>
              <p:nvPr/>
            </p:nvSpPr>
            <p:spPr bwMode="auto">
              <a:xfrm>
                <a:off x="2100" y="3108"/>
                <a:ext cx="48" cy="144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 altLang="en-US"/>
              </a:p>
            </p:txBody>
          </p:sp>
          <p:sp>
            <p:nvSpPr>
              <p:cNvPr id="17432" name="Oval 12"/>
              <p:cNvSpPr>
                <a:spLocks noChangeArrowheads="1"/>
              </p:cNvSpPr>
              <p:nvPr/>
            </p:nvSpPr>
            <p:spPr bwMode="auto">
              <a:xfrm>
                <a:off x="1776" y="2892"/>
                <a:ext cx="48" cy="144"/>
              </a:xfrm>
              <a:prstGeom prst="ellipse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 altLang="en-US"/>
              </a:p>
            </p:txBody>
          </p:sp>
        </p:grpSp>
      </p:grpSp>
      <p:sp>
        <p:nvSpPr>
          <p:cNvPr id="236701" name="Oval 157"/>
          <p:cNvSpPr>
            <a:spLocks noChangeArrowheads="1"/>
          </p:cNvSpPr>
          <p:nvPr/>
        </p:nvSpPr>
        <p:spPr bwMode="auto">
          <a:xfrm>
            <a:off x="8578273" y="3700463"/>
            <a:ext cx="1117600" cy="762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vi-VN" alt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052 1.11111E-6 C 0.10295 -0.08218 0.15556 -0.16389 0.15104 -0.21111 C 0.14653 -0.2581 0.04427 -0.2706 0.02396 -0.28264 C 0.00365 -0.29445 0.02795 -0.28287 0.02882 -0.28264 " pathEditMode="relative" rAng="0" ptsTypes="aaaA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" y="-147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"/>
                                        <p:tgtEl>
                                          <p:spTgt spid="236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25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9" dur="100"/>
                                        <p:tgtEl>
                                          <p:spTgt spid="2366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3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12000" y="112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-0.00209 0.025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2366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13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L 3.33333E-6 0.03334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2366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1 -0.01111 L 3.61111E-6 0.03241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22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602" grpId="0" animBg="1"/>
      <p:bldP spid="236636" grpId="0" animBg="1"/>
      <p:bldP spid="236636" grpId="1" animBg="1"/>
      <p:bldP spid="236643" grpId="0" animBg="1"/>
      <p:bldP spid="236643" grpId="1" animBg="1"/>
      <p:bldP spid="23670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2401" y="76200"/>
            <a:ext cx="20193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36533" y="76200"/>
            <a:ext cx="2472267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1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82467" y="0"/>
            <a:ext cx="2683933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3" name="Text Box 37"/>
          <p:cNvSpPr txBox="1">
            <a:spLocks noChangeArrowheads="1"/>
          </p:cNvSpPr>
          <p:nvPr/>
        </p:nvSpPr>
        <p:spPr bwMode="auto">
          <a:xfrm>
            <a:off x="3048000" y="762001"/>
            <a:ext cx="3561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vi-VN" sz="2000" b="1">
                <a:solidFill>
                  <a:srgbClr val="CC00CC"/>
                </a:solidFill>
                <a:latin typeface="Arial" charset="0"/>
              </a:rPr>
              <a:t>P</a:t>
            </a:r>
            <a:endParaRPr lang="en-US" altLang="vi-VN" sz="2000" b="1" baseline="-25000">
              <a:solidFill>
                <a:srgbClr val="CC00CC"/>
              </a:solidFill>
              <a:latin typeface="Arial" charset="0"/>
            </a:endParaRPr>
          </a:p>
        </p:txBody>
      </p:sp>
      <p:sp>
        <p:nvSpPr>
          <p:cNvPr id="18444" name="Text Box 37"/>
          <p:cNvSpPr txBox="1">
            <a:spLocks noChangeArrowheads="1"/>
          </p:cNvSpPr>
          <p:nvPr/>
        </p:nvSpPr>
        <p:spPr bwMode="auto">
          <a:xfrm>
            <a:off x="9652000" y="762001"/>
            <a:ext cx="3561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vi-VN" sz="2000" b="1">
                <a:solidFill>
                  <a:srgbClr val="CC00CC"/>
                </a:solidFill>
                <a:latin typeface="Arial" charset="0"/>
              </a:rPr>
              <a:t>P</a:t>
            </a:r>
            <a:endParaRPr lang="en-US" altLang="vi-VN" sz="2000" b="1" baseline="-25000">
              <a:solidFill>
                <a:srgbClr val="CC00CC"/>
              </a:solidFill>
              <a:latin typeface="Arial" charset="0"/>
            </a:endParaRPr>
          </a:p>
        </p:txBody>
      </p:sp>
      <p:sp>
        <p:nvSpPr>
          <p:cNvPr id="18445" name="Text Box 37"/>
          <p:cNvSpPr txBox="1">
            <a:spLocks noChangeArrowheads="1"/>
          </p:cNvSpPr>
          <p:nvPr/>
        </p:nvSpPr>
        <p:spPr bwMode="auto">
          <a:xfrm>
            <a:off x="6299200" y="762000"/>
            <a:ext cx="711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vi-VN" sz="2000" b="1">
                <a:solidFill>
                  <a:srgbClr val="CC00CC"/>
                </a:solidFill>
                <a:latin typeface="Arial" charset="0"/>
              </a:rPr>
              <a:t>P</a:t>
            </a:r>
            <a:r>
              <a:rPr lang="en-US" altLang="vi-VN" sz="2000" b="1" baseline="-25000">
                <a:solidFill>
                  <a:srgbClr val="CC00CC"/>
                </a:solidFill>
                <a:latin typeface="Arial" charset="0"/>
              </a:rPr>
              <a:t>1</a:t>
            </a:r>
          </a:p>
        </p:txBody>
      </p:sp>
      <p:sp>
        <p:nvSpPr>
          <p:cNvPr id="83" name="Rectangle 82"/>
          <p:cNvSpPr/>
          <p:nvPr/>
        </p:nvSpPr>
        <p:spPr>
          <a:xfrm>
            <a:off x="1625600" y="2895600"/>
            <a:ext cx="15240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</a:t>
            </a:r>
          </a:p>
        </p:txBody>
      </p:sp>
      <p:sp>
        <p:nvSpPr>
          <p:cNvPr id="84" name="Rectangle 83"/>
          <p:cNvSpPr/>
          <p:nvPr/>
        </p:nvSpPr>
        <p:spPr>
          <a:xfrm>
            <a:off x="4775200" y="2895600"/>
            <a:ext cx="15240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</a:t>
            </a:r>
          </a:p>
        </p:txBody>
      </p:sp>
      <p:sp>
        <p:nvSpPr>
          <p:cNvPr id="85" name="Rectangle 84"/>
          <p:cNvSpPr/>
          <p:nvPr/>
        </p:nvSpPr>
        <p:spPr>
          <a:xfrm>
            <a:off x="8432800" y="2819400"/>
            <a:ext cx="15240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Bước 3</a:t>
            </a:r>
          </a:p>
        </p:txBody>
      </p:sp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249382" y="3512127"/>
          <a:ext cx="11824854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39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993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678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236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8832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BƯỚC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1</a:t>
                      </a:r>
                    </a:p>
                    <a:p>
                      <a:endParaRPr 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8832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BƯỚC</a:t>
                      </a:r>
                      <a:r>
                        <a:rPr lang="en-US" sz="24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2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</a:t>
                      </a:r>
                      <a:r>
                        <a:rPr lang="en-US" sz="2400" b="1" baseline="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8832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BƯỚC</a:t>
                      </a:r>
                      <a:r>
                        <a:rPr lang="en-US" sz="24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3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/>
        </p:nvGraphicFramePr>
        <p:xfrm>
          <a:off x="6920346" y="4322618"/>
          <a:ext cx="623455" cy="5733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90440" imgH="152280" progId="Equation.3">
                  <p:embed/>
                </p:oleObj>
              </mc:Choice>
              <mc:Fallback>
                <p:oleObj name="Equation" r:id="rId5" imgW="190440" imgH="1522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20346" y="4322618"/>
                        <a:ext cx="623455" cy="57337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491" name="Object 3"/>
          <p:cNvGraphicFramePr>
            <a:graphicFrameLocks noChangeAspect="1"/>
          </p:cNvGraphicFramePr>
          <p:nvPr/>
        </p:nvGraphicFramePr>
        <p:xfrm>
          <a:off x="6968838" y="5216237"/>
          <a:ext cx="616527" cy="4977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90440" imgH="152280" progId="Equation.3">
                  <p:embed/>
                </p:oleObj>
              </mc:Choice>
              <mc:Fallback>
                <p:oleObj name="Equation" r:id="rId7" imgW="190440" imgH="1522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68838" y="5216237"/>
                        <a:ext cx="616527" cy="49775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ight Brace 19"/>
          <p:cNvSpPr/>
          <p:nvPr/>
        </p:nvSpPr>
        <p:spPr>
          <a:xfrm>
            <a:off x="9996055" y="4468091"/>
            <a:ext cx="436418" cy="1226127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724889" y="3636820"/>
            <a:ext cx="27016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 = P</a:t>
            </a:r>
            <a:r>
              <a:rPr lang="en-US" sz="2400" b="1" baseline="-2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 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400" b="1" baseline="-25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cốc</a:t>
            </a:r>
            <a:r>
              <a:rPr lang="en-US" sz="2400" b="1" baseline="-2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697182" y="4311180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400" b="1" baseline="-2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= (P</a:t>
            </a:r>
            <a:r>
              <a:rPr lang="en-US" sz="2400" b="1" baseline="-2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 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400" b="1" baseline="-25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cốc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)- F</a:t>
            </a:r>
            <a:r>
              <a:rPr lang="en-US" sz="2400" b="1" baseline="-2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en-US" sz="2400" b="1" baseline="-2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P – F</a:t>
            </a:r>
            <a:r>
              <a:rPr lang="en-US" sz="2400" b="1" baseline="-2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  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defRPr/>
            </a:pP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722097" y="5343297"/>
            <a:ext cx="50542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 = (P</a:t>
            </a:r>
            <a:r>
              <a:rPr lang="en-US" sz="2400" b="1" baseline="-2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 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400" b="1" baseline="-25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cốc</a:t>
            </a:r>
            <a:r>
              <a:rPr lang="en-US" sz="2400" b="1" baseline="-2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- F</a:t>
            </a:r>
            <a:r>
              <a:rPr lang="en-US" sz="2400" b="1" baseline="-2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) + P</a:t>
            </a:r>
            <a:r>
              <a:rPr lang="en-US" sz="2400" b="1" baseline="-2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 /l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= P</a:t>
            </a:r>
            <a:r>
              <a:rPr lang="en-US" sz="2400" b="1" baseline="-2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+ P</a:t>
            </a:r>
            <a:r>
              <a:rPr lang="en-US" sz="2400" b="1" baseline="-2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 /l</a:t>
            </a:r>
          </a:p>
        </p:txBody>
      </p:sp>
      <p:sp>
        <p:nvSpPr>
          <p:cNvPr id="24" name="Rectangle 23"/>
          <p:cNvSpPr/>
          <p:nvPr/>
        </p:nvSpPr>
        <p:spPr>
          <a:xfrm>
            <a:off x="7540656" y="4428898"/>
            <a:ext cx="17365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400" b="1" baseline="-2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= P – P</a:t>
            </a:r>
            <a:r>
              <a:rPr lang="en-US" sz="2400" b="1" baseline="-2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/>
          </a:p>
        </p:txBody>
      </p:sp>
      <p:sp>
        <p:nvSpPr>
          <p:cNvPr id="25" name="Rectangle 24"/>
          <p:cNvSpPr/>
          <p:nvPr/>
        </p:nvSpPr>
        <p:spPr>
          <a:xfrm>
            <a:off x="7682841" y="5239388"/>
            <a:ext cx="18556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400" b="1" baseline="-2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 /l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= P – P</a:t>
            </a:r>
            <a:r>
              <a:rPr lang="en-US" sz="2400" b="1" baseline="-2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endParaRPr lang="en-US" sz="2400" dirty="0"/>
          </a:p>
        </p:txBody>
      </p:sp>
      <p:sp>
        <p:nvSpPr>
          <p:cNvPr id="26" name="Rectangle 25"/>
          <p:cNvSpPr/>
          <p:nvPr/>
        </p:nvSpPr>
        <p:spPr>
          <a:xfrm>
            <a:off x="10434424" y="4782189"/>
            <a:ext cx="14447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400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P c/l 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0456130" y="5426425"/>
            <a:ext cx="13708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(ĐPCM)</a:t>
            </a:r>
            <a:endParaRPr lang="en-US" sz="2400" dirty="0"/>
          </a:p>
        </p:txBody>
      </p:sp>
      <p:sp>
        <p:nvSpPr>
          <p:cNvPr id="28" name="Rectangle 27"/>
          <p:cNvSpPr/>
          <p:nvPr/>
        </p:nvSpPr>
        <p:spPr>
          <a:xfrm>
            <a:off x="9131761" y="4405745"/>
            <a:ext cx="9266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(1)</a:t>
            </a:r>
          </a:p>
        </p:txBody>
      </p:sp>
      <p:sp>
        <p:nvSpPr>
          <p:cNvPr id="29" name="Rectangle 28"/>
          <p:cNvSpPr/>
          <p:nvPr/>
        </p:nvSpPr>
        <p:spPr>
          <a:xfrm>
            <a:off x="9422706" y="5239388"/>
            <a:ext cx="5437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(2)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3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792661" y="397226"/>
            <a:ext cx="216091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4000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P c/l</a:t>
            </a:r>
          </a:p>
        </p:txBody>
      </p:sp>
      <p:sp>
        <p:nvSpPr>
          <p:cNvPr id="4" name="Rectangle 3"/>
          <p:cNvSpPr/>
          <p:nvPr/>
        </p:nvSpPr>
        <p:spPr>
          <a:xfrm>
            <a:off x="10803478" y="376443"/>
            <a:ext cx="138852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d.V</a:t>
            </a:r>
            <a:endParaRPr lang="en-US" sz="4000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7793182" cy="7204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đẩy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Ác-si-mét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01261" y="757444"/>
            <a:ext cx="1472070" cy="523220"/>
          </a:xfrm>
          <a:prstGeom prst="rect">
            <a:avLst/>
          </a:prstGeom>
          <a:ln w="28575">
            <a:solidFill>
              <a:srgbClr val="0000FF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800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d.V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461655"/>
            <a:ext cx="6213764" cy="2819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defRPr/>
            </a:pP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d: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lỏng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(N/m</a:t>
            </a:r>
            <a:r>
              <a:rPr lang="en-US" sz="2800" b="1" baseline="30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defRPr/>
            </a:pP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V: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lỏng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chiếm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(m</a:t>
            </a:r>
            <a:r>
              <a:rPr lang="en-US" sz="2800" b="1" baseline="30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defRPr/>
            </a:pP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800" b="1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đẩy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Ác-si-mét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(N) </a:t>
            </a:r>
          </a:p>
        </p:txBody>
      </p:sp>
      <p:pic>
        <p:nvPicPr>
          <p:cNvPr id="8" name="Picture 7" descr="1-mau_slide_powerpoint_dep_ctu.vn_(30)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0772"/>
            <a:ext cx="1083277" cy="626918"/>
          </a:xfrm>
          <a:prstGeom prst="rect">
            <a:avLst/>
          </a:prstGeom>
        </p:spPr>
      </p:pic>
      <p:sp>
        <p:nvSpPr>
          <p:cNvPr id="9" name="Line 6"/>
          <p:cNvSpPr>
            <a:spLocks noChangeShapeType="1"/>
          </p:cNvSpPr>
          <p:nvPr/>
        </p:nvSpPr>
        <p:spPr bwMode="auto">
          <a:xfrm>
            <a:off x="6273800" y="890588"/>
            <a:ext cx="0" cy="609600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197600" y="914399"/>
            <a:ext cx="548178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chìm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lỏng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8013701" y="1612899"/>
            <a:ext cx="2287113" cy="1440099"/>
            <a:chOff x="6705600" y="2640013"/>
            <a:chExt cx="2362200" cy="1931987"/>
          </a:xfrm>
        </p:grpSpPr>
        <p:grpSp>
          <p:nvGrpSpPr>
            <p:cNvPr id="12" name="Group 1"/>
            <p:cNvGrpSpPr>
              <a:grpSpLocks/>
            </p:cNvGrpSpPr>
            <p:nvPr/>
          </p:nvGrpSpPr>
          <p:grpSpPr bwMode="auto">
            <a:xfrm>
              <a:off x="6705600" y="2640013"/>
              <a:ext cx="2362200" cy="1931987"/>
              <a:chOff x="4419600" y="2087880"/>
              <a:chExt cx="2667000" cy="1645920"/>
            </a:xfrm>
          </p:grpSpPr>
          <p:grpSp>
            <p:nvGrpSpPr>
              <p:cNvPr id="14" name="Group 27"/>
              <p:cNvGrpSpPr/>
              <p:nvPr/>
            </p:nvGrpSpPr>
            <p:grpSpPr>
              <a:xfrm>
                <a:off x="4419600" y="2087880"/>
                <a:ext cx="2667000" cy="1645920"/>
                <a:chOff x="4419600" y="2087880"/>
                <a:chExt cx="2667000" cy="1645920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cxnSp>
              <p:nvCxnSpPr>
                <p:cNvPr id="16" name="Straight Connector 15"/>
                <p:cNvCxnSpPr/>
                <p:nvPr/>
              </p:nvCxnSpPr>
              <p:spPr>
                <a:xfrm>
                  <a:off x="4419600" y="2088358"/>
                  <a:ext cx="0" cy="1645442"/>
                </a:xfrm>
                <a:prstGeom prst="line">
                  <a:avLst/>
                </a:prstGeom>
                <a:ln w="3810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/>
                <p:cNvCxnSpPr/>
                <p:nvPr/>
              </p:nvCxnSpPr>
              <p:spPr>
                <a:xfrm>
                  <a:off x="4419600" y="3733800"/>
                  <a:ext cx="2667000" cy="0"/>
                </a:xfrm>
                <a:prstGeom prst="line">
                  <a:avLst/>
                </a:prstGeom>
                <a:ln w="3810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/>
                <p:cNvCxnSpPr/>
                <p:nvPr/>
              </p:nvCxnSpPr>
              <p:spPr>
                <a:xfrm>
                  <a:off x="7048500" y="2087880"/>
                  <a:ext cx="0" cy="1645920"/>
                </a:xfrm>
                <a:prstGeom prst="line">
                  <a:avLst/>
                </a:prstGeom>
                <a:ln w="3810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5" name="Rectangle 14"/>
              <p:cNvSpPr/>
              <p:nvPr/>
            </p:nvSpPr>
            <p:spPr>
              <a:xfrm>
                <a:off x="4456989" y="2487892"/>
                <a:ext cx="2562314" cy="1233063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13" name="Rectangle 12"/>
            <p:cNvSpPr/>
            <p:nvPr/>
          </p:nvSpPr>
          <p:spPr>
            <a:xfrm>
              <a:off x="7160379" y="3277547"/>
              <a:ext cx="1370960" cy="926147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defRPr/>
              </a:pPr>
              <a:r>
                <a:rPr lang="en-US" sz="3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</a:p>
            <a:p>
              <a:pPr algn="ctr">
                <a:defRPr/>
              </a:pPr>
              <a:endParaRPr lang="en-US" dirty="0"/>
            </a:p>
          </p:txBody>
        </p:sp>
      </p:grpSp>
      <p:grpSp>
        <p:nvGrpSpPr>
          <p:cNvPr id="19" name="Group 18"/>
          <p:cNvGrpSpPr>
            <a:grpSpLocks/>
          </p:cNvGrpSpPr>
          <p:nvPr/>
        </p:nvGrpSpPr>
        <p:grpSpPr bwMode="auto">
          <a:xfrm>
            <a:off x="8028708" y="4382654"/>
            <a:ext cx="2462387" cy="1746742"/>
            <a:chOff x="6705600" y="2640013"/>
            <a:chExt cx="2362200" cy="1931987"/>
          </a:xfrm>
        </p:grpSpPr>
        <p:grpSp>
          <p:nvGrpSpPr>
            <p:cNvPr id="20" name="Group 1"/>
            <p:cNvGrpSpPr>
              <a:grpSpLocks/>
            </p:cNvGrpSpPr>
            <p:nvPr/>
          </p:nvGrpSpPr>
          <p:grpSpPr bwMode="auto">
            <a:xfrm>
              <a:off x="6705600" y="2640013"/>
              <a:ext cx="2362200" cy="1931987"/>
              <a:chOff x="4419600" y="2087880"/>
              <a:chExt cx="2667000" cy="1645920"/>
            </a:xfrm>
          </p:grpSpPr>
          <p:grpSp>
            <p:nvGrpSpPr>
              <p:cNvPr id="23" name="Group 36"/>
              <p:cNvGrpSpPr/>
              <p:nvPr/>
            </p:nvGrpSpPr>
            <p:grpSpPr>
              <a:xfrm>
                <a:off x="4419600" y="2087880"/>
                <a:ext cx="2667000" cy="1645920"/>
                <a:chOff x="4419600" y="2087880"/>
                <a:chExt cx="2667000" cy="1645920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cxnSp>
              <p:nvCxnSpPr>
                <p:cNvPr id="25" name="Straight Connector 24"/>
                <p:cNvCxnSpPr/>
                <p:nvPr/>
              </p:nvCxnSpPr>
              <p:spPr>
                <a:xfrm>
                  <a:off x="4419600" y="2088358"/>
                  <a:ext cx="0" cy="1645442"/>
                </a:xfrm>
                <a:prstGeom prst="line">
                  <a:avLst/>
                </a:prstGeom>
                <a:ln w="3810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/>
                <p:cNvCxnSpPr/>
                <p:nvPr/>
              </p:nvCxnSpPr>
              <p:spPr>
                <a:xfrm>
                  <a:off x="4419600" y="3733800"/>
                  <a:ext cx="2667000" cy="0"/>
                </a:xfrm>
                <a:prstGeom prst="line">
                  <a:avLst/>
                </a:prstGeom>
                <a:ln w="3810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/>
                <p:cNvCxnSpPr/>
                <p:nvPr/>
              </p:nvCxnSpPr>
              <p:spPr>
                <a:xfrm>
                  <a:off x="7048500" y="2087880"/>
                  <a:ext cx="0" cy="1645920"/>
                </a:xfrm>
                <a:prstGeom prst="line">
                  <a:avLst/>
                </a:prstGeom>
                <a:ln w="3810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4" name="Rectangle 23"/>
              <p:cNvSpPr/>
              <p:nvPr/>
            </p:nvSpPr>
            <p:spPr>
              <a:xfrm>
                <a:off x="4456642" y="2488771"/>
                <a:ext cx="2562821" cy="1232927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21" name="Rectangle 20"/>
            <p:cNvSpPr/>
            <p:nvPr/>
          </p:nvSpPr>
          <p:spPr>
            <a:xfrm>
              <a:off x="7162867" y="3110580"/>
              <a:ext cx="1371798" cy="49542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defRPr/>
              </a:pPr>
              <a:r>
                <a:rPr lang="en-US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V2</a:t>
              </a:r>
            </a:p>
            <a:p>
              <a:pPr algn="ctr">
                <a:defRPr/>
              </a:pPr>
              <a:endParaRPr lang="en-US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162867" y="2743005"/>
              <a:ext cx="1371798" cy="381781"/>
            </a:xfrm>
            <a:prstGeom prst="rect">
              <a:avLst/>
            </a:prstGeom>
            <a:solidFill>
              <a:srgbClr val="51E95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V1</a:t>
              </a:r>
            </a:p>
          </p:txBody>
        </p:sp>
      </p:grp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7003473" y="3110345"/>
            <a:ext cx="4343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altLang="en-US" sz="2400" b="1" i="1" baseline="-25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altLang="en-US" sz="2400" b="1" i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baseline="-25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baseline="-25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lỏng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baseline="-25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baseline="-25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baseline="-25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chiếm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baseline="-25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altLang="en-US" sz="2400" b="1" i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b="1" baseline="-25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6403110" y="3709410"/>
            <a:ext cx="511001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chìm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 eaLnBrk="1" hangingPunct="1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lỏng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6421582" y="6126171"/>
            <a:ext cx="577041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b="1" baseline="-25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baseline="-25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baseline="-25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lỏng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baseline="-25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baseline="-25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baseline="-25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chiếm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baseline="-25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altLang="en-US" sz="2400" b="1" i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b="1" baseline="-25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baseline="-25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chìm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baseline="-25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baseline="-25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5" grpId="0" animBg="1"/>
      <p:bldP spid="6" grpId="0" animBg="1"/>
      <p:bldP spid="7" grpId="0" animBg="1"/>
      <p:bldP spid="10" grpId="0"/>
      <p:bldP spid="28" grpId="0"/>
      <p:bldP spid="29" grpId="0"/>
      <p:bldP spid="3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Ships-Oceana_cruise_ship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58417" y="2374901"/>
            <a:ext cx="6096000" cy="360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Text Box 4"/>
          <p:cNvSpPr txBox="1">
            <a:spLocks noChangeArrowheads="1"/>
          </p:cNvSpPr>
          <p:nvPr/>
        </p:nvSpPr>
        <p:spPr bwMode="auto">
          <a:xfrm>
            <a:off x="277284" y="176213"/>
            <a:ext cx="11590867" cy="2783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886" tIns="44943" rIns="89886" bIns="44943">
            <a:spAutoFit/>
          </a:bodyPr>
          <a:lstStyle/>
          <a:p>
            <a:pPr algn="just"/>
            <a:r>
              <a:rPr lang="en-US" sz="2200" dirty="0">
                <a:latin typeface="Tahoma" pitchFamily="34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4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2400" b="1" i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4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4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đẩy</a:t>
            </a:r>
            <a:r>
              <a:rPr lang="en-US" sz="24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Ác-si-mét</a:t>
            </a:r>
            <a:r>
              <a:rPr lang="en-US" sz="24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4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   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đẩy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Ác-si-mét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ngầm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hay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phao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hộ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,...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   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tồn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thuyền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en-US" sz="2200" dirty="0"/>
          </a:p>
          <a:p>
            <a:pPr algn="just">
              <a:spcBef>
                <a:spcPct val="50000"/>
              </a:spcBef>
            </a:pPr>
            <a:endParaRPr lang="en-US" sz="2200" dirty="0">
              <a:solidFill>
                <a:srgbClr val="19194D"/>
              </a:solidFill>
              <a:cs typeface="Times New Roman" pitchFamily="18" charset="0"/>
            </a:endParaRPr>
          </a:p>
        </p:txBody>
      </p:sp>
      <p:pic>
        <p:nvPicPr>
          <p:cNvPr id="26628" name="Picture 2" descr="khcnvir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0718" y="2374901"/>
            <a:ext cx="5708649" cy="360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Text Box 6"/>
          <p:cNvSpPr txBox="1">
            <a:spLocks noChangeArrowheads="1"/>
          </p:cNvSpPr>
          <p:nvPr/>
        </p:nvSpPr>
        <p:spPr bwMode="auto">
          <a:xfrm>
            <a:off x="2032001" y="6034089"/>
            <a:ext cx="2216151" cy="50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886" tIns="44943" rIns="89886" bIns="44943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700" b="1" dirty="0" err="1">
                <a:solidFill>
                  <a:srgbClr val="CC0A18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Tàu</a:t>
            </a:r>
            <a:r>
              <a:rPr lang="en-US" sz="2700" b="1" dirty="0">
                <a:solidFill>
                  <a:srgbClr val="CC0A18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700" b="1" dirty="0" err="1">
                <a:solidFill>
                  <a:srgbClr val="CC0A18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ngầm</a:t>
            </a:r>
            <a:endParaRPr lang="en-US" sz="2700" b="1" dirty="0">
              <a:solidFill>
                <a:srgbClr val="CC0A1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7804151" y="6078538"/>
            <a:ext cx="2218267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886" tIns="44943" rIns="89886" bIns="44943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700" b="1" dirty="0" err="1">
                <a:solidFill>
                  <a:srgbClr val="CC0A18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Tàu</a:t>
            </a:r>
            <a:r>
              <a:rPr lang="en-US" sz="2700" b="1" dirty="0">
                <a:solidFill>
                  <a:srgbClr val="CC0A18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700" b="1" dirty="0" err="1">
                <a:solidFill>
                  <a:srgbClr val="CC0A18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thủy</a:t>
            </a:r>
            <a:endParaRPr lang="en-US" sz="2700" b="1" dirty="0">
              <a:solidFill>
                <a:srgbClr val="CC0A18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ar: 5 Points 9">
            <a:extLst>
              <a:ext uri="{FF2B5EF4-FFF2-40B4-BE49-F238E27FC236}">
                <a16:creationId xmlns:a16="http://schemas.microsoft.com/office/drawing/2014/main" id="{75FE17B7-0B29-42F7-9F5D-E9FC82F61E90}"/>
              </a:ext>
            </a:extLst>
          </p:cNvPr>
          <p:cNvSpPr/>
          <p:nvPr/>
        </p:nvSpPr>
        <p:spPr>
          <a:xfrm>
            <a:off x="3984171" y="1317171"/>
            <a:ext cx="4223657" cy="4223657"/>
          </a:xfrm>
          <a:prstGeom prst="star5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AE8F67B-0360-4E64-A353-BF62688823B3}"/>
              </a:ext>
            </a:extLst>
          </p:cNvPr>
          <p:cNvSpPr/>
          <p:nvPr/>
        </p:nvSpPr>
        <p:spPr>
          <a:xfrm>
            <a:off x="3165020" y="1311444"/>
            <a:ext cx="57079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VIỆT NAM VÔ ĐỊCH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EA600BF-C2ED-4957-AC00-A80D89F47D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178" y="3316582"/>
            <a:ext cx="495300" cy="4381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5D9B580-C5E8-45B2-A1EF-E7199F53C9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2292" y="2305047"/>
            <a:ext cx="495300" cy="43815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7EDFB4C-4700-4A7B-9607-731565FBCF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7034" y="1914522"/>
            <a:ext cx="495300" cy="43815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7D0E068-19C2-43F5-B460-BC1DB84965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020" y="2743197"/>
            <a:ext cx="495300" cy="43815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AF924DE-F71B-40AE-A7C8-052F663021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394" y="3396794"/>
            <a:ext cx="495300" cy="43815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37D38D4-0C76-471D-AA2B-3A58640124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3698" y="3177719"/>
            <a:ext cx="495300" cy="43815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2AC131E-4AC7-4656-8620-E8BD9A61AFB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02" b="96075" l="5859" r="66895">
                        <a14:foregroundMark x1="39355" y1="58073" x2="41797" y2="94737"/>
                        <a14:foregroundMark x1="37207" y1="93845" x2="46680" y2="93845"/>
                        <a14:foregroundMark x1="39063" y1="94737" x2="47266" y2="95004"/>
                        <a14:foregroundMark x1="38184" y1="93310" x2="50586" y2="885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781" r="29256"/>
          <a:stretch/>
        </p:blipFill>
        <p:spPr>
          <a:xfrm>
            <a:off x="-269182" y="2518381"/>
            <a:ext cx="3656369" cy="453884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95CAE58-9B77-499B-8225-17C5C1AD251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6589" b="100000" l="30273" r="100000">
                        <a14:foregroundMark x1="60449" y1="75521" x2="64160" y2="75521"/>
                        <a14:foregroundMark x1="37109" y1="71094" x2="38574" y2="70052"/>
                        <a14:foregroundMark x1="37109" y1="71354" x2="37109" y2="72135"/>
                        <a14:foregroundMark x1="36230" y1="95182" x2="34766" y2="99870"/>
                        <a14:foregroundMark x1="64941" y1="95833" x2="66211" y2="99870"/>
                        <a14:foregroundMark x1="73828" y1="95833" x2="76465" y2="97396"/>
                        <a14:foregroundMark x1="80176" y1="92969" x2="84473" y2="95703"/>
                        <a14:foregroundMark x1="93945" y1="93099" x2="99219" y2="98047"/>
                        <a14:foregroundMark x1="40820" y1="67057" x2="43848" y2="68620"/>
                        <a14:foregroundMark x1="46094" y1="65495" x2="46484" y2="67057"/>
                        <a14:backgroundMark x1="34766" y1="78776" x2="34961" y2="77865"/>
                        <a14:backgroundMark x1="45508" y1="80859" x2="46484" y2="80599"/>
                        <a14:backgroundMark x1="44434" y1="65234" x2="45117" y2="66406"/>
                        <a14:backgroundMark x1="36035" y1="73828" x2="35742" y2="74609"/>
                        <a14:backgroundMark x1="46094" y1="67969" x2="45508" y2="66667"/>
                        <a14:backgroundMark x1="42773" y1="65234" x2="44043" y2="65495"/>
                        <a14:backgroundMark x1="56152" y1="60026" x2="54297" y2="59505"/>
                        <a14:backgroundMark x1="56348" y1="74349" x2="56836" y2="748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905" t="36722" b="5175"/>
          <a:stretch/>
        </p:blipFill>
        <p:spPr>
          <a:xfrm>
            <a:off x="6839996" y="3648075"/>
            <a:ext cx="5406596" cy="3223283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1E429FBD-C62A-4B78-B188-3CE5FC4520CC}"/>
              </a:ext>
            </a:extLst>
          </p:cNvPr>
          <p:cNvSpPr/>
          <p:nvPr/>
        </p:nvSpPr>
        <p:spPr>
          <a:xfrm>
            <a:off x="2637332" y="2439841"/>
            <a:ext cx="69173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normalizeH="0" baseline="0" noProof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EM TẬP LÀM THỦ MÔN</a:t>
            </a:r>
          </a:p>
        </p:txBody>
      </p:sp>
      <p:pic>
        <p:nvPicPr>
          <p:cNvPr id="2" name="crystal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12525828" y="221358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184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0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290945" y="637311"/>
            <a:ext cx="59944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giếng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gàu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ngập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nhẹ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khỏi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2473036" cy="7204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4" name="Picture 4" descr="Picture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01324" y="810490"/>
            <a:ext cx="2815167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311727" y="1766456"/>
            <a:ext cx="7107382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TL: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gàu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chịu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đẩy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đẩy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gàu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đẩy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gàu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nhẹ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26871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AutoShape 2"/>
          <p:cNvSpPr>
            <a:spLocks noChangeArrowheads="1"/>
          </p:cNvSpPr>
          <p:nvPr/>
        </p:nvSpPr>
        <p:spPr bwMode="auto">
          <a:xfrm>
            <a:off x="2223654" y="857826"/>
            <a:ext cx="8229793" cy="1936347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 wrap="square" lIns="87315" tIns="43657" rIns="87315" bIns="43657">
            <a:spAutoFit/>
          </a:bodyPr>
          <a:lstStyle/>
          <a:p>
            <a:pPr algn="just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en-US" sz="2700" b="1" i="1" dirty="0"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- </a:t>
            </a:r>
            <a:r>
              <a:rPr lang="en-US" sz="2700" b="1" i="1" dirty="0" err="1"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Nên</a:t>
            </a:r>
            <a:r>
              <a:rPr lang="en-US" sz="2700" b="1" i="1" dirty="0"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 </a:t>
            </a:r>
            <a:r>
              <a:rPr lang="en-US" sz="2700" b="1" i="1" dirty="0" err="1"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ưu</a:t>
            </a:r>
            <a:r>
              <a:rPr lang="en-US" sz="2700" b="1" i="1" dirty="0"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 </a:t>
            </a:r>
            <a:r>
              <a:rPr lang="en-US" sz="2700" b="1" i="1" dirty="0" err="1"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tiên</a:t>
            </a:r>
            <a:r>
              <a:rPr lang="en-US" sz="2700" b="1" i="1" dirty="0"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 </a:t>
            </a:r>
            <a:r>
              <a:rPr lang="en-US" sz="2700" b="1" i="1" dirty="0" err="1"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sử</a:t>
            </a:r>
            <a:r>
              <a:rPr lang="en-US" sz="2700" b="1" i="1" dirty="0"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 </a:t>
            </a:r>
            <a:r>
              <a:rPr lang="en-US" sz="2700" b="1" i="1" dirty="0" err="1"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dụng</a:t>
            </a:r>
            <a:r>
              <a:rPr lang="en-US" sz="2700" b="1" i="1" dirty="0"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 </a:t>
            </a:r>
            <a:r>
              <a:rPr lang="en-US" sz="2700" b="1" i="1" dirty="0" err="1"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tàu</a:t>
            </a:r>
            <a:r>
              <a:rPr lang="en-US" sz="2700" b="1" i="1" dirty="0"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 </a:t>
            </a:r>
            <a:r>
              <a:rPr lang="en-US" sz="2700" b="1" i="1" dirty="0" err="1"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thủy</a:t>
            </a:r>
            <a:r>
              <a:rPr lang="en-US" sz="2700" b="1" i="1" dirty="0"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 </a:t>
            </a:r>
            <a:r>
              <a:rPr lang="en-US" sz="2700" b="1" i="1" dirty="0" err="1"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dùng</a:t>
            </a:r>
            <a:r>
              <a:rPr lang="en-US" sz="2700" b="1" i="1" dirty="0"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 </a:t>
            </a:r>
            <a:r>
              <a:rPr lang="en-US" sz="2700" b="1" i="1" dirty="0" err="1"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các</a:t>
            </a:r>
            <a:r>
              <a:rPr lang="en-US" sz="2700" b="1" i="1" dirty="0"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 </a:t>
            </a:r>
            <a:r>
              <a:rPr lang="en-US" sz="2700" b="1" i="1" dirty="0" err="1"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nguồn</a:t>
            </a:r>
            <a:r>
              <a:rPr lang="en-US" sz="2700" b="1" i="1" dirty="0"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 </a:t>
            </a:r>
            <a:r>
              <a:rPr lang="en-US" sz="2700" b="1" i="1" dirty="0" err="1"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năng</a:t>
            </a:r>
            <a:r>
              <a:rPr lang="en-US" sz="2700" b="1" i="1" dirty="0"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 </a:t>
            </a:r>
            <a:r>
              <a:rPr lang="en-US" sz="2700" b="1" i="1" dirty="0" err="1"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lượng</a:t>
            </a:r>
            <a:r>
              <a:rPr lang="en-US" sz="2700" b="1" i="1" dirty="0"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 </a:t>
            </a:r>
            <a:r>
              <a:rPr lang="en-US" sz="2700" b="1" i="1" dirty="0" err="1"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sạch</a:t>
            </a:r>
            <a:r>
              <a:rPr lang="en-US" sz="2700" b="1" i="1" dirty="0"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 (</a:t>
            </a:r>
            <a:r>
              <a:rPr lang="en-US" sz="2700" b="1" i="1" dirty="0" err="1"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năng</a:t>
            </a:r>
            <a:r>
              <a:rPr lang="en-US" sz="2700" b="1" i="1" dirty="0"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 </a:t>
            </a:r>
            <a:r>
              <a:rPr lang="en-US" sz="2700" b="1" i="1" dirty="0" err="1"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lượng</a:t>
            </a:r>
            <a:r>
              <a:rPr lang="en-US" sz="2700" b="1" i="1" dirty="0"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 </a:t>
            </a:r>
            <a:r>
              <a:rPr lang="en-US" sz="2700" b="1" i="1" dirty="0" err="1"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gió</a:t>
            </a:r>
            <a:r>
              <a:rPr lang="en-US" sz="2700" b="1" i="1" dirty="0"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) </a:t>
            </a:r>
            <a:r>
              <a:rPr lang="en-US" sz="2700" b="1" i="1" dirty="0" err="1"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hoặc</a:t>
            </a:r>
            <a:r>
              <a:rPr lang="en-US" sz="2700" b="1" i="1" dirty="0"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 </a:t>
            </a:r>
            <a:r>
              <a:rPr lang="en-US" sz="2700" b="1" i="1" dirty="0" err="1"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kết</a:t>
            </a:r>
            <a:r>
              <a:rPr lang="en-US" sz="2700" b="1" i="1" dirty="0"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 </a:t>
            </a:r>
            <a:r>
              <a:rPr lang="en-US" sz="2700" b="1" i="1" dirty="0" err="1"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hợp</a:t>
            </a:r>
            <a:r>
              <a:rPr lang="en-US" sz="2700" b="1" i="1" dirty="0"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 </a:t>
            </a:r>
            <a:r>
              <a:rPr lang="en-US" sz="2700" b="1" i="1" dirty="0" err="1"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giữa</a:t>
            </a:r>
            <a:r>
              <a:rPr lang="en-US" sz="2700" b="1" i="1" dirty="0"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 </a:t>
            </a:r>
            <a:r>
              <a:rPr lang="en-US" sz="2700" b="1" i="1" dirty="0" err="1"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lực</a:t>
            </a:r>
            <a:r>
              <a:rPr lang="en-US" sz="2700" b="1" i="1" dirty="0"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 </a:t>
            </a:r>
            <a:r>
              <a:rPr lang="en-US" sz="2700" b="1" i="1" dirty="0" err="1"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đẩy</a:t>
            </a:r>
            <a:r>
              <a:rPr lang="en-US" sz="2700" b="1" i="1" dirty="0"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 </a:t>
            </a:r>
            <a:r>
              <a:rPr lang="en-US" sz="2700" b="1" i="1" dirty="0" err="1"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của</a:t>
            </a:r>
            <a:r>
              <a:rPr lang="en-US" sz="2700" b="1" i="1" dirty="0"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 </a:t>
            </a:r>
            <a:r>
              <a:rPr lang="en-US" sz="2700" b="1" i="1" dirty="0" err="1"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động</a:t>
            </a:r>
            <a:r>
              <a:rPr lang="en-US" sz="2700" b="1" i="1" dirty="0"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 </a:t>
            </a:r>
            <a:r>
              <a:rPr lang="en-US" sz="2700" b="1" i="1" dirty="0" err="1"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cơ</a:t>
            </a:r>
            <a:r>
              <a:rPr lang="en-US" sz="2700" b="1" i="1" dirty="0"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 </a:t>
            </a:r>
            <a:r>
              <a:rPr lang="en-US" sz="2700" b="1" i="1" dirty="0" err="1"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với</a:t>
            </a:r>
            <a:r>
              <a:rPr lang="en-US" sz="2700" b="1" i="1" dirty="0"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 </a:t>
            </a:r>
            <a:r>
              <a:rPr lang="en-US" sz="2700" b="1" i="1" dirty="0" err="1"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lực</a:t>
            </a:r>
            <a:r>
              <a:rPr lang="en-US" sz="2700" b="1" i="1" dirty="0"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 </a:t>
            </a:r>
            <a:r>
              <a:rPr lang="en-US" sz="2700" b="1" i="1" dirty="0" err="1"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đẩy</a:t>
            </a:r>
            <a:r>
              <a:rPr lang="en-US" sz="2700" b="1" i="1" dirty="0"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 </a:t>
            </a:r>
            <a:r>
              <a:rPr lang="en-US" sz="2700" b="1" i="1" dirty="0" err="1"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của</a:t>
            </a:r>
            <a:r>
              <a:rPr lang="en-US" sz="2700" b="1" i="1" dirty="0"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 </a:t>
            </a:r>
            <a:r>
              <a:rPr lang="en-US" sz="2700" b="1" i="1" dirty="0" err="1"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gió</a:t>
            </a:r>
            <a:r>
              <a:rPr lang="en-US" sz="2700" b="1" i="1" dirty="0"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 </a:t>
            </a:r>
            <a:r>
              <a:rPr lang="en-US" sz="2700" b="1" i="1" dirty="0" err="1"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để</a:t>
            </a:r>
            <a:r>
              <a:rPr lang="en-US" sz="2700" b="1" i="1" dirty="0"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 </a:t>
            </a:r>
            <a:r>
              <a:rPr lang="en-US" sz="2700" b="1" i="1" dirty="0" err="1"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đạt</a:t>
            </a:r>
            <a:r>
              <a:rPr lang="en-US" sz="2700" b="1" i="1" dirty="0"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 </a:t>
            </a:r>
            <a:r>
              <a:rPr lang="en-US" sz="2700" b="1" i="1" dirty="0" err="1"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hiệu</a:t>
            </a:r>
            <a:r>
              <a:rPr lang="en-US" sz="2700" b="1" i="1" dirty="0"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 </a:t>
            </a:r>
            <a:r>
              <a:rPr lang="en-US" sz="2700" b="1" i="1" dirty="0" err="1"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quả</a:t>
            </a:r>
            <a:r>
              <a:rPr lang="en-US" sz="2700" b="1" i="1" dirty="0"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 </a:t>
            </a:r>
            <a:r>
              <a:rPr lang="en-US" sz="2700" b="1" i="1" dirty="0" err="1"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cao</a:t>
            </a:r>
            <a:r>
              <a:rPr lang="en-US" sz="2700" b="1" i="1" dirty="0"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 </a:t>
            </a:r>
            <a:r>
              <a:rPr lang="en-US" sz="2700" b="1" i="1" dirty="0" err="1"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nhất</a:t>
            </a:r>
            <a:endParaRPr lang="en-US" sz="2700" b="1" i="1" dirty="0">
              <a:effectLst>
                <a:outerShdw blurRad="38100" dist="38100" dir="2700000" algn="tl">
                  <a:srgbClr val="C0C0C0"/>
                </a:outerShdw>
              </a:effectLst>
              <a:sym typeface="Wingdings" pitchFamily="2" charset="2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2327563" y="0"/>
            <a:ext cx="7959438" cy="642164"/>
          </a:xfrm>
          <a:prstGeom prst="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16200000" scaled="1"/>
            <a:tileRect/>
          </a:gradFill>
          <a:ln w="9525">
            <a:noFill/>
            <a:miter lim="800000"/>
          </a:ln>
          <a:effectLst/>
        </p:spPr>
        <p:txBody>
          <a:bodyPr wrap="square" lIns="87315" tIns="43657" rIns="87315" bIns="43657">
            <a:spAutoFit/>
          </a:bodyPr>
          <a:lstStyle/>
          <a:p>
            <a:pPr algn="ctr">
              <a:buFont typeface="Wingdings" pitchFamily="2" charset="2"/>
              <a:buNone/>
              <a:defRPr/>
            </a:pP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BIỆN PHÁP BẢO VỆ MÔI TRƯỜNG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313712" y="270163"/>
            <a:ext cx="7266706" cy="9271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đẩy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Ác-si-mét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lỏng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9" name="Picture 3" descr="Hình:Dead sea newspaper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25600" y="1011238"/>
            <a:ext cx="8432800" cy="505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184151" y="6105526"/>
            <a:ext cx="11038416" cy="521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886" tIns="44943" rIns="89886" bIns="44943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>
                <a:latin typeface="Tahoma" pitchFamily="34" charset="0"/>
              </a:rPr>
              <a:t>   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chết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 ở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Isreal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đẩy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Ác-si-mét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09600" y="2985655"/>
            <a:ext cx="115824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/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TL: +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bơi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đẩy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Ác-si-mét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chìm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/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+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bơi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đẩy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Ác-si-mét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con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chìm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vi-VN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loud Callout 3"/>
          <p:cNvSpPr/>
          <p:nvPr/>
        </p:nvSpPr>
        <p:spPr>
          <a:xfrm>
            <a:off x="3241964" y="0"/>
            <a:ext cx="5715000" cy="2576945"/>
          </a:xfrm>
          <a:prstGeom prst="cloudCallout">
            <a:avLst>
              <a:gd name="adj1" fmla="val 31894"/>
              <a:gd name="adj2" fmla="val 65726"/>
            </a:avLst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16200000" scaled="1"/>
            <a:tileRect/>
          </a:gra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3941618" y="492848"/>
            <a:ext cx="4558145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dirty="0">
                <a:latin typeface="Segoe UI Symbol" pitchFamily="34" charset="0"/>
                <a:ea typeface="Segoe UI Symbol" pitchFamily="34" charset="0"/>
                <a:cs typeface="Segoe UI Symbol" pitchFamily="34" charset="0"/>
              </a:rPr>
              <a:t> </a:t>
            </a:r>
            <a:r>
              <a:rPr lang="en-US" sz="2800" dirty="0">
                <a:latin typeface="Times New Roman" pitchFamily="18" charset="0"/>
                <a:ea typeface="Segoe UI Symbol" pitchFamily="34" charset="0"/>
                <a:cs typeface="Times New Roman" pitchFamily="18" charset="0"/>
              </a:rPr>
              <a:t>* </a:t>
            </a:r>
            <a:r>
              <a:rPr lang="en-US" sz="2800" dirty="0" err="1">
                <a:latin typeface="Times New Roman" pitchFamily="18" charset="0"/>
                <a:ea typeface="Segoe UI Symbol" pitchFamily="34" charset="0"/>
                <a:cs typeface="Times New Roman" pitchFamily="18" charset="0"/>
              </a:rPr>
              <a:t>Tại</a:t>
            </a:r>
            <a:r>
              <a:rPr lang="en-US" sz="2800" dirty="0">
                <a:latin typeface="Times New Roman" pitchFamily="18" charset="0"/>
                <a:ea typeface="Segoe UI Symbol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Segoe UI Symbol" pitchFamily="34" charset="0"/>
                <a:cs typeface="Times New Roman" pitchFamily="18" charset="0"/>
              </a:rPr>
              <a:t>sao</a:t>
            </a:r>
            <a:r>
              <a:rPr lang="en-US" sz="2800" dirty="0">
                <a:latin typeface="Times New Roman" pitchFamily="18" charset="0"/>
                <a:ea typeface="Segoe UI Symbol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Segoe UI Symbol" pitchFamily="34" charset="0"/>
                <a:cs typeface="Times New Roman" pitchFamily="18" charset="0"/>
              </a:rPr>
              <a:t>khi</a:t>
            </a:r>
            <a:r>
              <a:rPr lang="en-US" sz="2800" dirty="0">
                <a:latin typeface="Times New Roman" pitchFamily="18" charset="0"/>
                <a:ea typeface="Segoe UI Symbol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Segoe UI Symbol" pitchFamily="34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ea typeface="Segoe UI Symbol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Segoe UI Symbol" pitchFamily="34" charset="0"/>
                <a:cs typeface="Times New Roman" pitchFamily="18" charset="0"/>
              </a:rPr>
              <a:t>biết</a:t>
            </a:r>
            <a:r>
              <a:rPr lang="en-US" sz="2800" dirty="0">
                <a:latin typeface="Times New Roman" pitchFamily="18" charset="0"/>
                <a:ea typeface="Segoe UI Symbol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Segoe UI Symbol" pitchFamily="34" charset="0"/>
                <a:cs typeface="Times New Roman" pitchFamily="18" charset="0"/>
              </a:rPr>
              <a:t>bơi</a:t>
            </a:r>
            <a:r>
              <a:rPr lang="en-US" sz="2800" dirty="0">
                <a:latin typeface="Times New Roman" pitchFamily="18" charset="0"/>
                <a:ea typeface="Segoe UI Symbol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Segoe UI Symbol" pitchFamily="34" charset="0"/>
                <a:cs typeface="Times New Roman" pitchFamily="18" charset="0"/>
              </a:rPr>
              <a:t>thì</a:t>
            </a:r>
            <a:r>
              <a:rPr lang="en-US" sz="2800" dirty="0">
                <a:latin typeface="Times New Roman" pitchFamily="18" charset="0"/>
                <a:ea typeface="Segoe UI Symbol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Segoe UI Symbol" pitchFamily="34" charset="0"/>
                <a:cs typeface="Times New Roman" pitchFamily="18" charset="0"/>
              </a:rPr>
              <a:t>chìm</a:t>
            </a:r>
            <a:r>
              <a:rPr lang="en-US" sz="2800" dirty="0">
                <a:latin typeface="Times New Roman" pitchFamily="18" charset="0"/>
                <a:ea typeface="Segoe UI Symbol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Segoe UI Symbol" pitchFamily="34" charset="0"/>
                <a:cs typeface="Times New Roman" pitchFamily="18" charset="0"/>
              </a:rPr>
              <a:t>còn</a:t>
            </a:r>
            <a:r>
              <a:rPr lang="en-US" sz="2800" dirty="0">
                <a:latin typeface="Times New Roman" pitchFamily="18" charset="0"/>
                <a:ea typeface="Segoe UI Symbol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Segoe UI Symbol" pitchFamily="34" charset="0"/>
                <a:cs typeface="Times New Roman" pitchFamily="18" charset="0"/>
              </a:rPr>
              <a:t>biết</a:t>
            </a:r>
            <a:r>
              <a:rPr lang="en-US" sz="2800" dirty="0">
                <a:latin typeface="Times New Roman" pitchFamily="18" charset="0"/>
                <a:ea typeface="Segoe UI Symbol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Segoe UI Symbol" pitchFamily="34" charset="0"/>
                <a:cs typeface="Times New Roman" pitchFamily="18" charset="0"/>
              </a:rPr>
              <a:t>bơi</a:t>
            </a:r>
            <a:r>
              <a:rPr lang="en-US" sz="2800" dirty="0">
                <a:latin typeface="Times New Roman" pitchFamily="18" charset="0"/>
                <a:ea typeface="Segoe UI Symbol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Segoe UI Symbol" pitchFamily="34" charset="0"/>
                <a:cs typeface="Times New Roman" pitchFamily="18" charset="0"/>
              </a:rPr>
              <a:t>giúp</a:t>
            </a:r>
            <a:r>
              <a:rPr lang="en-US" sz="2800" dirty="0">
                <a:latin typeface="Times New Roman" pitchFamily="18" charset="0"/>
                <a:ea typeface="Segoe UI Symbol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Segoe UI Symbol" pitchFamily="34" charset="0"/>
                <a:cs typeface="Times New Roman" pitchFamily="18" charset="0"/>
              </a:rPr>
              <a:t>ta</a:t>
            </a:r>
            <a:r>
              <a:rPr lang="en-US" sz="2800" dirty="0">
                <a:latin typeface="Times New Roman" pitchFamily="18" charset="0"/>
                <a:ea typeface="Segoe UI Symbol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Segoe UI Symbol" pitchFamily="34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ea typeface="Segoe UI Symbol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Segoe UI Symbol" pitchFamily="34" charset="0"/>
                <a:cs typeface="Times New Roman" pitchFamily="18" charset="0"/>
              </a:rPr>
              <a:t>thể</a:t>
            </a:r>
            <a:r>
              <a:rPr lang="en-US" sz="2800" dirty="0">
                <a:latin typeface="Times New Roman" pitchFamily="18" charset="0"/>
                <a:ea typeface="Segoe UI Symbol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Segoe UI Symbol" pitchFamily="34" charset="0"/>
                <a:cs typeface="Times New Roman" pitchFamily="18" charset="0"/>
              </a:rPr>
              <a:t>nổi</a:t>
            </a:r>
            <a:r>
              <a:rPr lang="en-US" sz="2800" dirty="0">
                <a:latin typeface="Times New Roman" pitchFamily="18" charset="0"/>
                <a:ea typeface="Segoe UI Symbol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Segoe UI Symbol" pitchFamily="34" charset="0"/>
                <a:cs typeface="Times New Roman" pitchFamily="18" charset="0"/>
              </a:rPr>
              <a:t>trên</a:t>
            </a:r>
            <a:r>
              <a:rPr lang="en-US" sz="2800" dirty="0">
                <a:latin typeface="Times New Roman" pitchFamily="18" charset="0"/>
                <a:ea typeface="Segoe UI Symbol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Segoe UI Symbol" pitchFamily="34" charset="0"/>
                <a:cs typeface="Times New Roman" pitchFamily="18" charset="0"/>
              </a:rPr>
              <a:t>mặt</a:t>
            </a:r>
            <a:r>
              <a:rPr lang="en-US" sz="2800" dirty="0">
                <a:latin typeface="Times New Roman" pitchFamily="18" charset="0"/>
                <a:ea typeface="Segoe UI Symbol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Segoe UI Symbol" pitchFamily="34" charset="0"/>
                <a:cs typeface="Times New Roman" pitchFamily="18" charset="0"/>
              </a:rPr>
              <a:t>nước</a:t>
            </a:r>
            <a:r>
              <a:rPr lang="en-US" sz="2800" dirty="0">
                <a:latin typeface="Times New Roman" pitchFamily="18" charset="0"/>
                <a:ea typeface="Segoe UI Symbol" pitchFamily="34" charset="0"/>
                <a:cs typeface="Times New Roman" pitchFamily="18" charset="0"/>
              </a:rPr>
              <a:t>?</a:t>
            </a:r>
            <a:endParaRPr lang="vi-VN" sz="2800" dirty="0">
              <a:latin typeface="Times New Roman" pitchFamily="18" charset="0"/>
              <a:ea typeface="Segoe UI Symbol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25" name="Picture 21" descr="Co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151" y="5661025"/>
            <a:ext cx="2406649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4" name="Picture 20" descr="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151" y="5483225"/>
            <a:ext cx="259926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3" name="Picture 19" descr="Co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285" y="4972050"/>
            <a:ext cx="2770716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2" name="Picture 18" descr="Cov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967" y="3243264"/>
            <a:ext cx="4506384" cy="270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1" name="Picture 17" descr="Cov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818" y="3992564"/>
            <a:ext cx="2531533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0" name="Picture 16" descr="Cov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1234" y="3602039"/>
            <a:ext cx="2224617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9" name="Picture 15" descr="Cove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967" y="3217863"/>
            <a:ext cx="4337051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8" name="Picture 14" descr="Cove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5152" y="3328988"/>
            <a:ext cx="3600449" cy="93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7" name="Picture 13" descr="Cover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5152" y="3243263"/>
            <a:ext cx="3295649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6" name="Picture 12" descr="Cover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8585" y="2622550"/>
            <a:ext cx="34163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5" name="Picture 11" descr="Cover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3733" y="2647950"/>
            <a:ext cx="2167467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4" name="Picture 10" descr="Cover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3733" y="2085976"/>
            <a:ext cx="4910667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Picture 9" descr="Cover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5367" y="1625600"/>
            <a:ext cx="1896533" cy="117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8" descr="Cover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5368" y="1516064"/>
            <a:ext cx="361103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7" descr="Cover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0" y="962025"/>
            <a:ext cx="3395133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6" descr="Cover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752" y="400051"/>
            <a:ext cx="2686049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5" descr="Cover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967" y="1387476"/>
            <a:ext cx="3530600" cy="229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4" descr="Cover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749550"/>
            <a:ext cx="2916767" cy="145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>
            <a:spLocks noChangeArrowheads="1"/>
          </p:cNvSpPr>
          <p:nvPr/>
        </p:nvSpPr>
        <p:spPr bwMode="auto">
          <a:xfrm rot="847660">
            <a:off x="6830484" y="3090864"/>
            <a:ext cx="1727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1400" b="1" baseline="-2500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14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= d.V</a:t>
            </a: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 rot="-1674078">
            <a:off x="8568685" y="2858702"/>
            <a:ext cx="39286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1200" b="1" baseline="-2500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12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1400">
              <a:solidFill>
                <a:srgbClr val="000099"/>
              </a:solidFill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 rot="1063597">
            <a:off x="8663705" y="3640237"/>
            <a:ext cx="35734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V:</a:t>
            </a:r>
            <a:endParaRPr lang="en-US" sz="1400">
              <a:solidFill>
                <a:srgbClr val="000099"/>
              </a:solidFill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8674101" y="3197226"/>
            <a:ext cx="4699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1013018" y="3276601"/>
            <a:ext cx="567784" cy="2539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50" b="1" dirty="0">
                <a:solidFill>
                  <a:srgbClr val="0000FF"/>
                </a:solidFill>
              </a:rPr>
              <a:t>(N/m</a:t>
            </a:r>
            <a:r>
              <a:rPr lang="en-US" sz="1050" b="1" baseline="30000" dirty="0">
                <a:solidFill>
                  <a:srgbClr val="0000FF"/>
                </a:solidFill>
              </a:rPr>
              <a:t>3</a:t>
            </a:r>
            <a:r>
              <a:rPr lang="en-US" sz="1050" b="1" dirty="0">
                <a:solidFill>
                  <a:srgbClr val="0000FF"/>
                </a:solidFill>
              </a:rPr>
              <a:t>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1296651" y="3933825"/>
            <a:ext cx="421910" cy="2539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50" b="1" dirty="0">
                <a:solidFill>
                  <a:srgbClr val="0000FF"/>
                </a:solidFill>
              </a:rPr>
              <a:t>(m</a:t>
            </a:r>
            <a:r>
              <a:rPr lang="en-US" sz="1050" b="1" baseline="30000" dirty="0">
                <a:solidFill>
                  <a:srgbClr val="0000FF"/>
                </a:solidFill>
              </a:rPr>
              <a:t>3</a:t>
            </a:r>
            <a:r>
              <a:rPr lang="en-US" sz="1050" b="1" dirty="0">
                <a:solidFill>
                  <a:srgbClr val="0000FF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990908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21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21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1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21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21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6">
            <a:extLst>
              <a:ext uri="{FF2B5EF4-FFF2-40B4-BE49-F238E27FC236}">
                <a16:creationId xmlns:a16="http://schemas.microsoft.com/office/drawing/2014/main" id="{35F521BB-85A0-61C8-8366-00070AA21B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1136651"/>
            <a:ext cx="838200" cy="51911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10.1</a:t>
            </a:r>
          </a:p>
        </p:txBody>
      </p:sp>
      <p:sp>
        <p:nvSpPr>
          <p:cNvPr id="33799" name="Text Box 7">
            <a:extLst>
              <a:ext uri="{FF2B5EF4-FFF2-40B4-BE49-F238E27FC236}">
                <a16:creationId xmlns:a16="http://schemas.microsoft.com/office/drawing/2014/main" id="{B6A098ED-5C0C-A373-126F-1472C7FFB5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1974850"/>
            <a:ext cx="7772400" cy="351155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   Khi ngâm mình trong nước, ta cảm thấy “nhẹ hơn” trong không khí vì :</a:t>
            </a:r>
          </a:p>
          <a:p>
            <a:pPr eaLnBrk="1" hangingPunct="1">
              <a:spcBef>
                <a:spcPct val="50000"/>
              </a:spcBef>
              <a:buFontTx/>
              <a:buAutoNum type="alphaUcPeriod"/>
            </a:pPr>
            <a:r>
              <a:rPr lang="en-US" altLang="en-US" sz="2800">
                <a:latin typeface="Times New Roman" panose="02020603050405020304" pitchFamily="18" charset="0"/>
              </a:rPr>
              <a:t> do cảm giác tâm lí.</a:t>
            </a:r>
          </a:p>
          <a:p>
            <a:pPr eaLnBrk="1" hangingPunct="1">
              <a:spcBef>
                <a:spcPct val="50000"/>
              </a:spcBef>
              <a:buFontTx/>
              <a:buAutoNum type="alphaUcPeriod"/>
            </a:pPr>
            <a:r>
              <a:rPr lang="en-US" altLang="en-US" sz="2800">
                <a:latin typeface="Times New Roman" panose="02020603050405020304" pitchFamily="18" charset="0"/>
              </a:rPr>
              <a:t> do lực đẩy Ác-si-mét.</a:t>
            </a:r>
          </a:p>
          <a:p>
            <a:pPr eaLnBrk="1" hangingPunct="1">
              <a:spcBef>
                <a:spcPct val="50000"/>
              </a:spcBef>
              <a:buFontTx/>
              <a:buAutoNum type="alphaUcPeriod"/>
            </a:pPr>
            <a:r>
              <a:rPr lang="en-US" altLang="en-US" sz="2800">
                <a:latin typeface="Times New Roman" panose="02020603050405020304" pitchFamily="18" charset="0"/>
              </a:rPr>
              <a:t> do lực hút của trái đất tác dụng lên người giảm.</a:t>
            </a:r>
          </a:p>
          <a:p>
            <a:pPr eaLnBrk="1" hangingPunct="1">
              <a:spcBef>
                <a:spcPct val="50000"/>
              </a:spcBef>
              <a:buFontTx/>
              <a:buAutoNum type="alphaUcPeriod"/>
            </a:pPr>
            <a:r>
              <a:rPr lang="en-US" altLang="en-US" sz="2800">
                <a:latin typeface="Times New Roman" panose="02020603050405020304" pitchFamily="18" charset="0"/>
              </a:rPr>
              <a:t> các câu trên đều sai.</a:t>
            </a:r>
          </a:p>
        </p:txBody>
      </p:sp>
      <p:sp>
        <p:nvSpPr>
          <p:cNvPr id="33800" name="Oval 8">
            <a:extLst>
              <a:ext uri="{FF2B5EF4-FFF2-40B4-BE49-F238E27FC236}">
                <a16:creationId xmlns:a16="http://schemas.microsoft.com/office/drawing/2014/main" id="{075AD763-57A2-E6AB-8272-10107B0706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3607228"/>
            <a:ext cx="474406" cy="735747"/>
          </a:xfrm>
          <a:prstGeom prst="ellipse">
            <a:avLst/>
          </a:prstGeom>
          <a:noFill/>
          <a:ln w="57150" algn="ctr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en-US" sz="2800">
              <a:latin typeface="Times New Roman" panose="02020603050405020304" pitchFamily="18" charset="0"/>
            </a:endParaRPr>
          </a:p>
        </p:txBody>
      </p:sp>
      <p:sp>
        <p:nvSpPr>
          <p:cNvPr id="19461" name="Text Box 9">
            <a:extLst>
              <a:ext uri="{FF2B5EF4-FFF2-40B4-BE49-F238E27FC236}">
                <a16:creationId xmlns:a16="http://schemas.microsoft.com/office/drawing/2014/main" id="{6914C6FC-0CA7-47DB-5E2E-498E8BF035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152400"/>
            <a:ext cx="2133600" cy="579438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</a:rPr>
              <a:t>Bài tập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3380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9" grpId="0" animBg="1"/>
      <p:bldP spid="3380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1" name="Text Box 5">
            <a:extLst>
              <a:ext uri="{FF2B5EF4-FFF2-40B4-BE49-F238E27FC236}">
                <a16:creationId xmlns:a16="http://schemas.microsoft.com/office/drawing/2014/main" id="{6B5B62F6-8C1A-41A8-A019-5761BB1056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914401"/>
            <a:ext cx="838200" cy="51911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10.2</a:t>
            </a:r>
          </a:p>
        </p:txBody>
      </p:sp>
      <p:sp>
        <p:nvSpPr>
          <p:cNvPr id="39942" name="Text Box 6">
            <a:extLst>
              <a:ext uri="{FF2B5EF4-FFF2-40B4-BE49-F238E27FC236}">
                <a16:creationId xmlns:a16="http://schemas.microsoft.com/office/drawing/2014/main" id="{C1E8DB76-A410-0474-3288-1A5F02CDB4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914401"/>
            <a:ext cx="7162800" cy="4792663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   Lực đẩy Ác-si-met phụ thuộc vào những yếu tố nào ? Hãy chọn câu trả lời đúng trong các câu dưới đây :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A. Trọng lượng riêng của chất lỏng và của vật.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B. Trọng lượng riêng của chất lỏng và thể tích chất lỏng bị vật chiếm chỗ.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C. Trọng lượng riêng và thể tích của vật.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D. Trọng lượng của vật và thể tích của phần chất lỏng bị vật chiếm chỗ.</a:t>
            </a:r>
          </a:p>
        </p:txBody>
      </p:sp>
      <p:sp>
        <p:nvSpPr>
          <p:cNvPr id="39943" name="Oval 7">
            <a:extLst>
              <a:ext uri="{FF2B5EF4-FFF2-40B4-BE49-F238E27FC236}">
                <a16:creationId xmlns:a16="http://schemas.microsoft.com/office/drawing/2014/main" id="{0910CB44-0194-5128-6C0E-F55EE2CFEC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599" y="2984928"/>
            <a:ext cx="486697" cy="735747"/>
          </a:xfrm>
          <a:prstGeom prst="ellipse">
            <a:avLst/>
          </a:prstGeom>
          <a:noFill/>
          <a:ln w="57150" algn="ctr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en-US" sz="28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decel="50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decel="50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1" grpId="0" animBg="1"/>
      <p:bldP spid="39942" grpId="0" animBg="1"/>
      <p:bldP spid="39943" grpId="0" animBg="1"/>
      <p:bldP spid="39943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Text Box 4">
            <a:extLst>
              <a:ext uri="{FF2B5EF4-FFF2-40B4-BE49-F238E27FC236}">
                <a16:creationId xmlns:a16="http://schemas.microsoft.com/office/drawing/2014/main" id="{C2216E3E-AA9D-0D6D-35EF-F888635232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776289"/>
            <a:ext cx="8229600" cy="436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Móc vật vào lực kế, trong không khí, lực kế chỉ 100N. Nhúng ngập vật trong nước, lực kế chỉ 80N. Lực đẩy Ác-si-met của nước tác dụng vào vật và thể tích của vật là :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A. 80N và 0,2dm</a:t>
            </a:r>
            <a:r>
              <a:rPr lang="en-US" altLang="en-US" sz="2800" baseline="30000">
                <a:latin typeface="Times New Roman" panose="02020603050405020304" pitchFamily="18" charset="0"/>
              </a:rPr>
              <a:t>3</a:t>
            </a:r>
            <a:r>
              <a:rPr lang="en-US" altLang="en-US" sz="2800">
                <a:latin typeface="Times New Roman" panose="02020603050405020304" pitchFamily="18" charset="0"/>
              </a:rPr>
              <a:t>.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B. 180N và 2dm</a:t>
            </a:r>
            <a:r>
              <a:rPr lang="en-US" altLang="en-US" sz="2800" baseline="30000">
                <a:latin typeface="Times New Roman" panose="02020603050405020304" pitchFamily="18" charset="0"/>
              </a:rPr>
              <a:t>3</a:t>
            </a:r>
            <a:r>
              <a:rPr lang="en-US" altLang="en-US" sz="2800">
                <a:latin typeface="Times New Roman" panose="02020603050405020304" pitchFamily="18" charset="0"/>
              </a:rPr>
              <a:t>.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C. 20N và 2dm</a:t>
            </a:r>
            <a:r>
              <a:rPr lang="en-US" altLang="en-US" sz="2800" baseline="30000">
                <a:latin typeface="Times New Roman" panose="02020603050405020304" pitchFamily="18" charset="0"/>
              </a:rPr>
              <a:t>3</a:t>
            </a:r>
            <a:r>
              <a:rPr lang="en-US" altLang="en-US" sz="2800">
                <a:latin typeface="Times New Roman" panose="02020603050405020304" pitchFamily="18" charset="0"/>
              </a:rPr>
              <a:t>.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D. 20N và 0,2dm</a:t>
            </a:r>
            <a:r>
              <a:rPr lang="en-US" altLang="en-US" sz="2800" baseline="30000">
                <a:latin typeface="Times New Roman" panose="02020603050405020304" pitchFamily="18" charset="0"/>
              </a:rPr>
              <a:t>3</a:t>
            </a:r>
            <a:r>
              <a:rPr lang="en-US" altLang="en-US" sz="2800">
                <a:latin typeface="Times New Roman" panose="02020603050405020304" pitchFamily="18" charset="0"/>
              </a:rPr>
              <a:t>. </a:t>
            </a:r>
          </a:p>
        </p:txBody>
      </p:sp>
      <p:sp>
        <p:nvSpPr>
          <p:cNvPr id="23555" name="Text Box 5">
            <a:extLst>
              <a:ext uri="{FF2B5EF4-FFF2-40B4-BE49-F238E27FC236}">
                <a16:creationId xmlns:a16="http://schemas.microsoft.com/office/drawing/2014/main" id="{A8771EE4-C9B9-A83E-5175-1B402C586C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228601"/>
            <a:ext cx="838200" cy="51911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10.5</a:t>
            </a:r>
          </a:p>
        </p:txBody>
      </p:sp>
      <p:sp>
        <p:nvSpPr>
          <p:cNvPr id="51206" name="Oval 6">
            <a:extLst>
              <a:ext uri="{FF2B5EF4-FFF2-40B4-BE49-F238E27FC236}">
                <a16:creationId xmlns:a16="http://schemas.microsoft.com/office/drawing/2014/main" id="{DA601BC6-7A5A-DD04-5DFC-C649A3C056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3899328"/>
            <a:ext cx="457200" cy="735747"/>
          </a:xfrm>
          <a:prstGeom prst="ellipse">
            <a:avLst/>
          </a:prstGeom>
          <a:noFill/>
          <a:ln w="57150" algn="ctr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en-US" sz="2800">
              <a:latin typeface="Times New Roman" panose="02020603050405020304" pitchFamily="18" charset="0"/>
            </a:endParaRPr>
          </a:p>
        </p:txBody>
      </p:sp>
      <p:grpSp>
        <p:nvGrpSpPr>
          <p:cNvPr id="23557" name="Group 120">
            <a:extLst>
              <a:ext uri="{FF2B5EF4-FFF2-40B4-BE49-F238E27FC236}">
                <a16:creationId xmlns:a16="http://schemas.microsoft.com/office/drawing/2014/main" id="{B3000E56-157C-D3A4-E727-E5ACFC2BB4C4}"/>
              </a:ext>
            </a:extLst>
          </p:cNvPr>
          <p:cNvGrpSpPr>
            <a:grpSpLocks/>
          </p:cNvGrpSpPr>
          <p:nvPr/>
        </p:nvGrpSpPr>
        <p:grpSpPr bwMode="auto">
          <a:xfrm>
            <a:off x="4495800" y="2438400"/>
            <a:ext cx="6019800" cy="3810000"/>
            <a:chOff x="1872" y="1536"/>
            <a:chExt cx="3792" cy="2400"/>
          </a:xfrm>
        </p:grpSpPr>
        <p:sp>
          <p:nvSpPr>
            <p:cNvPr id="23559" name="Freeform 12">
              <a:extLst>
                <a:ext uri="{FF2B5EF4-FFF2-40B4-BE49-F238E27FC236}">
                  <a16:creationId xmlns:a16="http://schemas.microsoft.com/office/drawing/2014/main" id="{206DEB29-D39E-955A-1243-EAD4D33169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2" y="2704"/>
              <a:ext cx="3792" cy="1232"/>
            </a:xfrm>
            <a:custGeom>
              <a:avLst/>
              <a:gdLst>
                <a:gd name="T0" fmla="*/ 0 w 5328"/>
                <a:gd name="T1" fmla="*/ 148 h 1872"/>
                <a:gd name="T2" fmla="*/ 187 w 5328"/>
                <a:gd name="T3" fmla="*/ 0 h 1872"/>
                <a:gd name="T4" fmla="*/ 692 w 5328"/>
                <a:gd name="T5" fmla="*/ 0 h 1872"/>
                <a:gd name="T6" fmla="*/ 512 w 5328"/>
                <a:gd name="T7" fmla="*/ 152 h 1872"/>
                <a:gd name="T8" fmla="*/ 0 w 5328"/>
                <a:gd name="T9" fmla="*/ 148 h 18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28" h="1872">
                  <a:moveTo>
                    <a:pt x="0" y="1824"/>
                  </a:moveTo>
                  <a:lnTo>
                    <a:pt x="1440" y="0"/>
                  </a:lnTo>
                  <a:lnTo>
                    <a:pt x="5328" y="0"/>
                  </a:lnTo>
                  <a:lnTo>
                    <a:pt x="3936" y="1872"/>
                  </a:lnTo>
                  <a:lnTo>
                    <a:pt x="0" y="1824"/>
                  </a:lnTo>
                  <a:close/>
                </a:path>
              </a:pathLst>
            </a:custGeom>
            <a:gradFill rotWithShape="1">
              <a:gsLst>
                <a:gs pos="0">
                  <a:srgbClr val="FFCC66"/>
                </a:gs>
                <a:gs pos="100000">
                  <a:srgbClr val="CCCC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0" name="Line 13">
              <a:extLst>
                <a:ext uri="{FF2B5EF4-FFF2-40B4-BE49-F238E27FC236}">
                  <a16:creationId xmlns:a16="http://schemas.microsoft.com/office/drawing/2014/main" id="{1C46BEEB-E272-9F7E-EDFD-73D6751D28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7" y="2357"/>
              <a:ext cx="23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1" name="Line 14">
              <a:extLst>
                <a:ext uri="{FF2B5EF4-FFF2-40B4-BE49-F238E27FC236}">
                  <a16:creationId xmlns:a16="http://schemas.microsoft.com/office/drawing/2014/main" id="{15CE05AD-D9E5-BBDC-58B8-427AC4E800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7" y="2199"/>
              <a:ext cx="23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3562" name="Group 16">
              <a:extLst>
                <a:ext uri="{FF2B5EF4-FFF2-40B4-BE49-F238E27FC236}">
                  <a16:creationId xmlns:a16="http://schemas.microsoft.com/office/drawing/2014/main" id="{E2B34154-BB4C-0D7F-D910-3A5D417150C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32" y="1631"/>
              <a:ext cx="94" cy="684"/>
              <a:chOff x="2352" y="192"/>
              <a:chExt cx="144" cy="1040"/>
            </a:xfrm>
          </p:grpSpPr>
          <p:sp>
            <p:nvSpPr>
              <p:cNvPr id="23629" name="Line 17">
                <a:extLst>
                  <a:ext uri="{FF2B5EF4-FFF2-40B4-BE49-F238E27FC236}">
                    <a16:creationId xmlns:a16="http://schemas.microsoft.com/office/drawing/2014/main" id="{E913787E-B181-629A-C81E-22A2F354F3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 flipV="1">
                <a:off x="2376" y="1170"/>
                <a:ext cx="39" cy="8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30" name="Line 18">
                <a:extLst>
                  <a:ext uri="{FF2B5EF4-FFF2-40B4-BE49-F238E27FC236}">
                    <a16:creationId xmlns:a16="http://schemas.microsoft.com/office/drawing/2014/main" id="{27D85D10-C8FC-7A87-EE34-2532BD532F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 flipV="1">
                <a:off x="2397" y="1092"/>
                <a:ext cx="56" cy="14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31" name="Line 19">
                <a:extLst>
                  <a:ext uri="{FF2B5EF4-FFF2-40B4-BE49-F238E27FC236}">
                    <a16:creationId xmlns:a16="http://schemas.microsoft.com/office/drawing/2014/main" id="{F5233F01-A14D-07A8-B494-2B4D51312CF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 flipV="1">
                <a:off x="2397" y="1037"/>
                <a:ext cx="56" cy="14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32" name="Line 20">
                <a:extLst>
                  <a:ext uri="{FF2B5EF4-FFF2-40B4-BE49-F238E27FC236}">
                    <a16:creationId xmlns:a16="http://schemas.microsoft.com/office/drawing/2014/main" id="{535B2E22-2386-08FA-590E-05628048D7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 flipV="1">
                <a:off x="2396" y="980"/>
                <a:ext cx="57" cy="14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33" name="Line 21">
                <a:extLst>
                  <a:ext uri="{FF2B5EF4-FFF2-40B4-BE49-F238E27FC236}">
                    <a16:creationId xmlns:a16="http://schemas.microsoft.com/office/drawing/2014/main" id="{72CFA1CF-AC92-6CA9-118F-9FAA6B62EC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 flipV="1">
                <a:off x="2397" y="923"/>
                <a:ext cx="56" cy="14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34" name="Line 22">
                <a:extLst>
                  <a:ext uri="{FF2B5EF4-FFF2-40B4-BE49-F238E27FC236}">
                    <a16:creationId xmlns:a16="http://schemas.microsoft.com/office/drawing/2014/main" id="{D9B51140-37FD-2936-706D-E913D3D452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 flipV="1">
                <a:off x="2396" y="867"/>
                <a:ext cx="57" cy="14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35" name="Line 23">
                <a:extLst>
                  <a:ext uri="{FF2B5EF4-FFF2-40B4-BE49-F238E27FC236}">
                    <a16:creationId xmlns:a16="http://schemas.microsoft.com/office/drawing/2014/main" id="{EEF2817F-170E-C90D-5E9D-A76B905F40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 flipV="1">
                <a:off x="2396" y="810"/>
                <a:ext cx="57" cy="14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36" name="Line 24">
                <a:extLst>
                  <a:ext uri="{FF2B5EF4-FFF2-40B4-BE49-F238E27FC236}">
                    <a16:creationId xmlns:a16="http://schemas.microsoft.com/office/drawing/2014/main" id="{A414350F-3F5B-BFE7-DABA-9EA7320450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 flipV="1">
                <a:off x="2396" y="753"/>
                <a:ext cx="57" cy="14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37" name="Line 25">
                <a:extLst>
                  <a:ext uri="{FF2B5EF4-FFF2-40B4-BE49-F238E27FC236}">
                    <a16:creationId xmlns:a16="http://schemas.microsoft.com/office/drawing/2014/main" id="{639B8D55-EC2E-46D5-CA49-2BB7023740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 flipV="1">
                <a:off x="2397" y="696"/>
                <a:ext cx="56" cy="14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38" name="Line 26">
                <a:extLst>
                  <a:ext uri="{FF2B5EF4-FFF2-40B4-BE49-F238E27FC236}">
                    <a16:creationId xmlns:a16="http://schemas.microsoft.com/office/drawing/2014/main" id="{6E59720E-A905-0933-EFBF-7AA49B049B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 flipV="1">
                <a:off x="2396" y="640"/>
                <a:ext cx="57" cy="14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39" name="Line 27">
                <a:extLst>
                  <a:ext uri="{FF2B5EF4-FFF2-40B4-BE49-F238E27FC236}">
                    <a16:creationId xmlns:a16="http://schemas.microsoft.com/office/drawing/2014/main" id="{DDAAD283-25D4-53DE-92EF-D8373B85C7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 flipV="1">
                <a:off x="2396" y="583"/>
                <a:ext cx="57" cy="14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40" name="Line 28">
                <a:extLst>
                  <a:ext uri="{FF2B5EF4-FFF2-40B4-BE49-F238E27FC236}">
                    <a16:creationId xmlns:a16="http://schemas.microsoft.com/office/drawing/2014/main" id="{68D68CF3-15BF-19E0-9A5E-C295D20CA0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 flipV="1">
                <a:off x="2396" y="526"/>
                <a:ext cx="56" cy="14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41" name="Line 29">
                <a:extLst>
                  <a:ext uri="{FF2B5EF4-FFF2-40B4-BE49-F238E27FC236}">
                    <a16:creationId xmlns:a16="http://schemas.microsoft.com/office/drawing/2014/main" id="{5518B44A-FB59-8687-7011-7565F57A93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 flipV="1">
                <a:off x="2395" y="470"/>
                <a:ext cx="57" cy="14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42" name="Line 30">
                <a:extLst>
                  <a:ext uri="{FF2B5EF4-FFF2-40B4-BE49-F238E27FC236}">
                    <a16:creationId xmlns:a16="http://schemas.microsoft.com/office/drawing/2014/main" id="{648DF867-E409-7513-6F09-8D670E4A24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 flipV="1">
                <a:off x="2395" y="413"/>
                <a:ext cx="57" cy="14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43" name="Line 31">
                <a:extLst>
                  <a:ext uri="{FF2B5EF4-FFF2-40B4-BE49-F238E27FC236}">
                    <a16:creationId xmlns:a16="http://schemas.microsoft.com/office/drawing/2014/main" id="{5D4DDCCE-ED15-857D-2395-421AF9238D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 flipV="1">
                <a:off x="2396" y="356"/>
                <a:ext cx="56" cy="14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44" name="Line 32">
                <a:extLst>
                  <a:ext uri="{FF2B5EF4-FFF2-40B4-BE49-F238E27FC236}">
                    <a16:creationId xmlns:a16="http://schemas.microsoft.com/office/drawing/2014/main" id="{8F106305-4166-E53D-4052-2691DAA0AF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 flipV="1">
                <a:off x="2395" y="300"/>
                <a:ext cx="57" cy="14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45" name="Line 33">
                <a:extLst>
                  <a:ext uri="{FF2B5EF4-FFF2-40B4-BE49-F238E27FC236}">
                    <a16:creationId xmlns:a16="http://schemas.microsoft.com/office/drawing/2014/main" id="{3DBB9C2B-A0AA-491B-9295-5AC9B87DA9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 flipV="1">
                <a:off x="2396" y="244"/>
                <a:ext cx="56" cy="14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46" name="Line 34">
                <a:extLst>
                  <a:ext uri="{FF2B5EF4-FFF2-40B4-BE49-F238E27FC236}">
                    <a16:creationId xmlns:a16="http://schemas.microsoft.com/office/drawing/2014/main" id="{CA529460-40F1-5C05-CC39-34531A5773C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5400000">
                <a:off x="2425" y="1121"/>
                <a:ext cx="0" cy="14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47" name="Line 35">
                <a:extLst>
                  <a:ext uri="{FF2B5EF4-FFF2-40B4-BE49-F238E27FC236}">
                    <a16:creationId xmlns:a16="http://schemas.microsoft.com/office/drawing/2014/main" id="{4F260F19-021C-A4AE-F8D7-8144ACDD5B4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5400000">
                <a:off x="2425" y="1065"/>
                <a:ext cx="0" cy="14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48" name="Line 36">
                <a:extLst>
                  <a:ext uri="{FF2B5EF4-FFF2-40B4-BE49-F238E27FC236}">
                    <a16:creationId xmlns:a16="http://schemas.microsoft.com/office/drawing/2014/main" id="{009ED123-C70A-F55F-DE56-6988077B4D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5400000">
                <a:off x="2425" y="1009"/>
                <a:ext cx="0" cy="14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49" name="Line 37">
                <a:extLst>
                  <a:ext uri="{FF2B5EF4-FFF2-40B4-BE49-F238E27FC236}">
                    <a16:creationId xmlns:a16="http://schemas.microsoft.com/office/drawing/2014/main" id="{CB25B86E-3048-B5E4-9508-4B4EBDB98E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5400000">
                <a:off x="2425" y="952"/>
                <a:ext cx="0" cy="14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50" name="Line 38">
                <a:extLst>
                  <a:ext uri="{FF2B5EF4-FFF2-40B4-BE49-F238E27FC236}">
                    <a16:creationId xmlns:a16="http://schemas.microsoft.com/office/drawing/2014/main" id="{3B536EAE-DBAC-2DFC-F684-4899CC063E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5400000">
                <a:off x="2425" y="896"/>
                <a:ext cx="0" cy="14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51" name="Line 39">
                <a:extLst>
                  <a:ext uri="{FF2B5EF4-FFF2-40B4-BE49-F238E27FC236}">
                    <a16:creationId xmlns:a16="http://schemas.microsoft.com/office/drawing/2014/main" id="{9F36D6D5-D83D-5A56-35CF-5CF0DBDC5E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5400000">
                <a:off x="2425" y="839"/>
                <a:ext cx="0" cy="14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52" name="Line 40">
                <a:extLst>
                  <a:ext uri="{FF2B5EF4-FFF2-40B4-BE49-F238E27FC236}">
                    <a16:creationId xmlns:a16="http://schemas.microsoft.com/office/drawing/2014/main" id="{6ADFF6AD-8077-2158-657A-80F4C8C2EF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5400000">
                <a:off x="2425" y="782"/>
                <a:ext cx="0" cy="14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53" name="Line 41">
                <a:extLst>
                  <a:ext uri="{FF2B5EF4-FFF2-40B4-BE49-F238E27FC236}">
                    <a16:creationId xmlns:a16="http://schemas.microsoft.com/office/drawing/2014/main" id="{7EB55191-30CD-CB69-B129-B8406DFBEF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5400000">
                <a:off x="2425" y="725"/>
                <a:ext cx="0" cy="14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54" name="Line 42">
                <a:extLst>
                  <a:ext uri="{FF2B5EF4-FFF2-40B4-BE49-F238E27FC236}">
                    <a16:creationId xmlns:a16="http://schemas.microsoft.com/office/drawing/2014/main" id="{8E34FED4-010E-6D32-BCBB-509C3C8E30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5400000">
                <a:off x="2425" y="669"/>
                <a:ext cx="0" cy="14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55" name="Line 43">
                <a:extLst>
                  <a:ext uri="{FF2B5EF4-FFF2-40B4-BE49-F238E27FC236}">
                    <a16:creationId xmlns:a16="http://schemas.microsoft.com/office/drawing/2014/main" id="{03913D4F-7391-936C-A248-0EA45DDDEE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5400000">
                <a:off x="2425" y="612"/>
                <a:ext cx="0" cy="14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56" name="Line 44">
                <a:extLst>
                  <a:ext uri="{FF2B5EF4-FFF2-40B4-BE49-F238E27FC236}">
                    <a16:creationId xmlns:a16="http://schemas.microsoft.com/office/drawing/2014/main" id="{B1BA8073-537B-6266-1A45-2E29D67E7B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5400000">
                <a:off x="2424" y="555"/>
                <a:ext cx="0" cy="14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57" name="Line 45">
                <a:extLst>
                  <a:ext uri="{FF2B5EF4-FFF2-40B4-BE49-F238E27FC236}">
                    <a16:creationId xmlns:a16="http://schemas.microsoft.com/office/drawing/2014/main" id="{396752DD-F434-76C7-A50F-F340495C75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5400000">
                <a:off x="2424" y="499"/>
                <a:ext cx="0" cy="14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58" name="Line 46">
                <a:extLst>
                  <a:ext uri="{FF2B5EF4-FFF2-40B4-BE49-F238E27FC236}">
                    <a16:creationId xmlns:a16="http://schemas.microsoft.com/office/drawing/2014/main" id="{4E96E05F-CF9E-6211-AD18-000084D89D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5400000">
                <a:off x="2424" y="442"/>
                <a:ext cx="0" cy="14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59" name="Line 47">
                <a:extLst>
                  <a:ext uri="{FF2B5EF4-FFF2-40B4-BE49-F238E27FC236}">
                    <a16:creationId xmlns:a16="http://schemas.microsoft.com/office/drawing/2014/main" id="{A7FA79C7-8231-E480-1718-B75BC46AB8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5400000">
                <a:off x="2424" y="385"/>
                <a:ext cx="0" cy="14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60" name="Line 48">
                <a:extLst>
                  <a:ext uri="{FF2B5EF4-FFF2-40B4-BE49-F238E27FC236}">
                    <a16:creationId xmlns:a16="http://schemas.microsoft.com/office/drawing/2014/main" id="{A7707D10-F8D3-5A8B-FDEE-07F02F07B0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5400000">
                <a:off x="2424" y="329"/>
                <a:ext cx="0" cy="14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61" name="Line 49">
                <a:extLst>
                  <a:ext uri="{FF2B5EF4-FFF2-40B4-BE49-F238E27FC236}">
                    <a16:creationId xmlns:a16="http://schemas.microsoft.com/office/drawing/2014/main" id="{4DB62133-B154-F1E5-8815-56C5EC18FED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5400000">
                <a:off x="2424" y="272"/>
                <a:ext cx="0" cy="14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62" name="Line 50">
                <a:extLst>
                  <a:ext uri="{FF2B5EF4-FFF2-40B4-BE49-F238E27FC236}">
                    <a16:creationId xmlns:a16="http://schemas.microsoft.com/office/drawing/2014/main" id="{ECC61C2E-CCB4-10A9-0C95-3974389A1D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5400000">
                <a:off x="2395" y="245"/>
                <a:ext cx="0" cy="8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63" name="Line 51">
                <a:extLst>
                  <a:ext uri="{FF2B5EF4-FFF2-40B4-BE49-F238E27FC236}">
                    <a16:creationId xmlns:a16="http://schemas.microsoft.com/office/drawing/2014/main" id="{5AE4F8EF-3214-F45D-C319-0CA714320B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5400000">
                <a:off x="2390" y="240"/>
                <a:ext cx="95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3563" name="Group 52">
              <a:extLst>
                <a:ext uri="{FF2B5EF4-FFF2-40B4-BE49-F238E27FC236}">
                  <a16:creationId xmlns:a16="http://schemas.microsoft.com/office/drawing/2014/main" id="{EC6F1F8F-7AB1-5BDC-7BB0-E182E17AAB2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80" y="1536"/>
              <a:ext cx="1034" cy="2002"/>
              <a:chOff x="625" y="48"/>
              <a:chExt cx="2159" cy="3187"/>
            </a:xfrm>
          </p:grpSpPr>
          <p:sp>
            <p:nvSpPr>
              <p:cNvPr id="23626" name="Rectangle 53">
                <a:extLst>
                  <a:ext uri="{FF2B5EF4-FFF2-40B4-BE49-F238E27FC236}">
                    <a16:creationId xmlns:a16="http://schemas.microsoft.com/office/drawing/2014/main" id="{B395152D-31B4-BAB3-B92C-BA21E6871A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864" y="144"/>
                <a:ext cx="1920" cy="4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vi-VN" altLang="en-US" sz="28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3627" name="AutoShape 54">
                <a:extLst>
                  <a:ext uri="{FF2B5EF4-FFF2-40B4-BE49-F238E27FC236}">
                    <a16:creationId xmlns:a16="http://schemas.microsoft.com/office/drawing/2014/main" id="{18288192-E77B-8D14-0B20-0950F3DF81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73901">
                <a:off x="625" y="2851"/>
                <a:ext cx="1248" cy="384"/>
              </a:xfrm>
              <a:prstGeom prst="parallelogram">
                <a:avLst>
                  <a:gd name="adj" fmla="val 81250"/>
                </a:avLst>
              </a:prstGeom>
              <a:solidFill>
                <a:schemeClr val="accent1"/>
              </a:solidFill>
              <a:ln w="9525">
                <a:miter lim="800000"/>
                <a:headEnd/>
                <a:tailEnd/>
              </a:ln>
              <a:effectLst/>
              <a:scene3d>
                <a:camera prst="legacyPerspectiveFront">
                  <a:rot lat="20099989" lon="20099989" rev="0"/>
                </a:camera>
                <a:lightRig rig="legacyFlat2" dir="t"/>
              </a:scene3d>
              <a:sp3d extrusionH="430200" prstMaterial="legacyMatte">
                <a:bevelT w="13500" h="13500" prst="angle"/>
                <a:bevelB w="13500" h="13500" prst="angle"/>
                <a:extrusionClr>
                  <a:schemeClr val="accent1"/>
                </a:extrusionClr>
                <a:contourClr>
                  <a:schemeClr val="accent1"/>
                </a:contour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vi-VN" altLang="en-US" sz="28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3628" name="Rectangle 55">
                <a:extLst>
                  <a:ext uri="{FF2B5EF4-FFF2-40B4-BE49-F238E27FC236}">
                    <a16:creationId xmlns:a16="http://schemas.microsoft.com/office/drawing/2014/main" id="{9583CF9B-5727-88B2-0FCA-B29B53994D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6" y="48"/>
                <a:ext cx="48" cy="292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vi-VN" altLang="en-US" sz="280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23564" name="Group 56">
              <a:extLst>
                <a:ext uri="{FF2B5EF4-FFF2-40B4-BE49-F238E27FC236}">
                  <a16:creationId xmlns:a16="http://schemas.microsoft.com/office/drawing/2014/main" id="{952F2F42-58DF-E8C0-3679-540D4610069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69" y="2736"/>
              <a:ext cx="220" cy="316"/>
              <a:chOff x="2208" y="1968"/>
              <a:chExt cx="336" cy="480"/>
            </a:xfrm>
          </p:grpSpPr>
          <p:sp>
            <p:nvSpPr>
              <p:cNvPr id="23624" name="AutoShape 57">
                <a:extLst>
                  <a:ext uri="{FF2B5EF4-FFF2-40B4-BE49-F238E27FC236}">
                    <a16:creationId xmlns:a16="http://schemas.microsoft.com/office/drawing/2014/main" id="{E75E2F6D-86A0-504B-BF2B-2ED0D230EF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08" y="2160"/>
                <a:ext cx="336" cy="288"/>
              </a:xfrm>
              <a:prstGeom prst="can">
                <a:avLst>
                  <a:gd name="adj" fmla="val 25000"/>
                </a:avLst>
              </a:prstGeom>
              <a:gradFill rotWithShape="1">
                <a:gsLst>
                  <a:gs pos="0">
                    <a:srgbClr val="FFCCFF"/>
                  </a:gs>
                  <a:gs pos="100000">
                    <a:schemeClr val="tx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vi-VN" altLang="en-US" sz="28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3625" name="Line 58">
                <a:extLst>
                  <a:ext uri="{FF2B5EF4-FFF2-40B4-BE49-F238E27FC236}">
                    <a16:creationId xmlns:a16="http://schemas.microsoft.com/office/drawing/2014/main" id="{B91493B9-4DC1-CAF6-5EC0-36544331CC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74" y="1968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3565" name="Freeform 59">
              <a:extLst>
                <a:ext uri="{FF2B5EF4-FFF2-40B4-BE49-F238E27FC236}">
                  <a16:creationId xmlns:a16="http://schemas.microsoft.com/office/drawing/2014/main" id="{FA1E7020-EB43-E5C9-42F4-442183ECCA9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9" y="1662"/>
              <a:ext cx="220" cy="885"/>
            </a:xfrm>
            <a:custGeom>
              <a:avLst/>
              <a:gdLst>
                <a:gd name="T0" fmla="*/ 0 w 336"/>
                <a:gd name="T1" fmla="*/ 110 h 1344"/>
                <a:gd name="T2" fmla="*/ 0 w 336"/>
                <a:gd name="T3" fmla="*/ 0 h 1344"/>
                <a:gd name="T4" fmla="*/ 27 w 336"/>
                <a:gd name="T5" fmla="*/ 0 h 1344"/>
                <a:gd name="T6" fmla="*/ 27 w 336"/>
                <a:gd name="T7" fmla="*/ 110 h 134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36" h="1344">
                  <a:moveTo>
                    <a:pt x="0" y="1344"/>
                  </a:moveTo>
                  <a:lnTo>
                    <a:pt x="0" y="0"/>
                  </a:lnTo>
                  <a:lnTo>
                    <a:pt x="336" y="0"/>
                  </a:lnTo>
                  <a:lnTo>
                    <a:pt x="336" y="134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3566" name="Group 60">
              <a:extLst>
                <a:ext uri="{FF2B5EF4-FFF2-40B4-BE49-F238E27FC236}">
                  <a16:creationId xmlns:a16="http://schemas.microsoft.com/office/drawing/2014/main" id="{B7D009B9-FE1A-2637-10BD-92AC06E5518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32" y="2317"/>
              <a:ext cx="94" cy="419"/>
              <a:chOff x="2352" y="1235"/>
              <a:chExt cx="144" cy="637"/>
            </a:xfrm>
          </p:grpSpPr>
          <p:sp>
            <p:nvSpPr>
              <p:cNvPr id="23621" name="Freeform 61">
                <a:extLst>
                  <a:ext uri="{FF2B5EF4-FFF2-40B4-BE49-F238E27FC236}">
                    <a16:creationId xmlns:a16="http://schemas.microsoft.com/office/drawing/2014/main" id="{B032A915-7676-B38D-97C1-F057785E987B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2401" y="1806"/>
                <a:ext cx="62" cy="69"/>
              </a:xfrm>
              <a:custGeom>
                <a:avLst/>
                <a:gdLst>
                  <a:gd name="T0" fmla="*/ 1 w 158"/>
                  <a:gd name="T1" fmla="*/ 3 h 115"/>
                  <a:gd name="T2" fmla="*/ 0 w 158"/>
                  <a:gd name="T3" fmla="*/ 0 h 115"/>
                  <a:gd name="T4" fmla="*/ 0 w 158"/>
                  <a:gd name="T5" fmla="*/ 1 h 115"/>
                  <a:gd name="T6" fmla="*/ 0 w 158"/>
                  <a:gd name="T7" fmla="*/ 4 h 115"/>
                  <a:gd name="T8" fmla="*/ 0 w 158"/>
                  <a:gd name="T9" fmla="*/ 5 h 1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8" h="115">
                    <a:moveTo>
                      <a:pt x="158" y="64"/>
                    </a:moveTo>
                    <a:cubicBezTo>
                      <a:pt x="122" y="11"/>
                      <a:pt x="114" y="18"/>
                      <a:pt x="55" y="0"/>
                    </a:cubicBezTo>
                    <a:cubicBezTo>
                      <a:pt x="42" y="4"/>
                      <a:pt x="26" y="3"/>
                      <a:pt x="17" y="12"/>
                    </a:cubicBezTo>
                    <a:cubicBezTo>
                      <a:pt x="0" y="29"/>
                      <a:pt x="0" y="72"/>
                      <a:pt x="17" y="89"/>
                    </a:cubicBezTo>
                    <a:cubicBezTo>
                      <a:pt x="30" y="102"/>
                      <a:pt x="55" y="102"/>
                      <a:pt x="68" y="115"/>
                    </a:cubicBezTo>
                  </a:path>
                </a:pathLst>
              </a:custGeom>
              <a:noFill/>
              <a:ln w="381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22" name="Line 62">
                <a:extLst>
                  <a:ext uri="{FF2B5EF4-FFF2-40B4-BE49-F238E27FC236}">
                    <a16:creationId xmlns:a16="http://schemas.microsoft.com/office/drawing/2014/main" id="{2BB149F9-668A-33D5-909C-06C30382E5B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35" y="1235"/>
                <a:ext cx="0" cy="57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23" name="Line 63">
                <a:extLst>
                  <a:ext uri="{FF2B5EF4-FFF2-40B4-BE49-F238E27FC236}">
                    <a16:creationId xmlns:a16="http://schemas.microsoft.com/office/drawing/2014/main" id="{6E53BB84-FDC5-8CC5-E799-CA31A5CE37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52" y="1296"/>
                <a:ext cx="144" cy="0"/>
              </a:xfrm>
              <a:prstGeom prst="line">
                <a:avLst/>
              </a:prstGeom>
              <a:noFill/>
              <a:ln w="57150">
                <a:solidFill>
                  <a:srgbClr val="CC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3567" name="Text Box 64">
              <a:extLst>
                <a:ext uri="{FF2B5EF4-FFF2-40B4-BE49-F238E27FC236}">
                  <a16:creationId xmlns:a16="http://schemas.microsoft.com/office/drawing/2014/main" id="{1DE467DF-9CEC-E8F1-066A-744637B9F0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91" y="2208"/>
              <a:ext cx="18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b="1">
                  <a:latin typeface="Times New Roman" panose="02020603050405020304" pitchFamily="18" charset="0"/>
                </a:rPr>
                <a:t>P</a:t>
              </a:r>
            </a:p>
          </p:txBody>
        </p:sp>
        <p:grpSp>
          <p:nvGrpSpPr>
            <p:cNvPr id="23568" name="Group 66">
              <a:extLst>
                <a:ext uri="{FF2B5EF4-FFF2-40B4-BE49-F238E27FC236}">
                  <a16:creationId xmlns:a16="http://schemas.microsoft.com/office/drawing/2014/main" id="{E7F69D71-8763-5EE9-76B6-027E404AD02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65" y="1536"/>
              <a:ext cx="1033" cy="2002"/>
              <a:chOff x="625" y="48"/>
              <a:chExt cx="2159" cy="3187"/>
            </a:xfrm>
          </p:grpSpPr>
          <p:sp>
            <p:nvSpPr>
              <p:cNvPr id="23618" name="Rectangle 67">
                <a:extLst>
                  <a:ext uri="{FF2B5EF4-FFF2-40B4-BE49-F238E27FC236}">
                    <a16:creationId xmlns:a16="http://schemas.microsoft.com/office/drawing/2014/main" id="{DAA95402-0AFE-FBE5-871E-845595987B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864" y="144"/>
                <a:ext cx="1920" cy="4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vi-VN" altLang="en-US" sz="28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3619" name="AutoShape 68">
                <a:extLst>
                  <a:ext uri="{FF2B5EF4-FFF2-40B4-BE49-F238E27FC236}">
                    <a16:creationId xmlns:a16="http://schemas.microsoft.com/office/drawing/2014/main" id="{E93403AF-E86F-7E57-551F-62BE1550F3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73901">
                <a:off x="625" y="2851"/>
                <a:ext cx="1248" cy="384"/>
              </a:xfrm>
              <a:prstGeom prst="parallelogram">
                <a:avLst>
                  <a:gd name="adj" fmla="val 81250"/>
                </a:avLst>
              </a:prstGeom>
              <a:solidFill>
                <a:schemeClr val="accent1"/>
              </a:solidFill>
              <a:ln w="9525">
                <a:miter lim="800000"/>
                <a:headEnd/>
                <a:tailEnd/>
              </a:ln>
              <a:effectLst/>
              <a:scene3d>
                <a:camera prst="legacyPerspectiveFront">
                  <a:rot lat="20099989" lon="20099989" rev="0"/>
                </a:camera>
                <a:lightRig rig="legacyFlat2" dir="t"/>
              </a:scene3d>
              <a:sp3d extrusionH="430200" prstMaterial="legacyMatte">
                <a:bevelT w="13500" h="13500" prst="angle"/>
                <a:bevelB w="13500" h="13500" prst="angle"/>
                <a:extrusionClr>
                  <a:schemeClr val="accent1"/>
                </a:extrusionClr>
                <a:contourClr>
                  <a:schemeClr val="accent1"/>
                </a:contour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vi-VN" altLang="en-US" sz="28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3620" name="Rectangle 69">
                <a:extLst>
                  <a:ext uri="{FF2B5EF4-FFF2-40B4-BE49-F238E27FC236}">
                    <a16:creationId xmlns:a16="http://schemas.microsoft.com/office/drawing/2014/main" id="{6AF2F4D9-4B6D-A270-0CAE-245BD91B5B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6" y="48"/>
                <a:ext cx="48" cy="292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vi-VN" altLang="en-US" sz="2800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23569" name="AutoShape 70">
              <a:extLst>
                <a:ext uri="{FF2B5EF4-FFF2-40B4-BE49-F238E27FC236}">
                  <a16:creationId xmlns:a16="http://schemas.microsoft.com/office/drawing/2014/main" id="{A2237483-D85A-4024-4155-F8BBBCCD0C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2" y="2957"/>
              <a:ext cx="783" cy="726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rgbClr val="FFCC66"/>
                </a:gs>
                <a:gs pos="100000">
                  <a:srgbClr val="FFCCFF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vi-VN" altLang="en-US" sz="2800">
                <a:latin typeface="Times New Roman" panose="02020603050405020304" pitchFamily="18" charset="0"/>
              </a:endParaRPr>
            </a:p>
          </p:txBody>
        </p:sp>
        <p:grpSp>
          <p:nvGrpSpPr>
            <p:cNvPr id="23570" name="Group 71">
              <a:extLst>
                <a:ext uri="{FF2B5EF4-FFF2-40B4-BE49-F238E27FC236}">
                  <a16:creationId xmlns:a16="http://schemas.microsoft.com/office/drawing/2014/main" id="{4C95660E-E4B8-BBBB-8780-92ED80EA7AE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66" y="2388"/>
              <a:ext cx="595" cy="727"/>
              <a:chOff x="3360" y="1920"/>
              <a:chExt cx="912" cy="1104"/>
            </a:xfrm>
          </p:grpSpPr>
          <p:sp>
            <p:nvSpPr>
              <p:cNvPr id="23616" name="AutoShape 72">
                <a:extLst>
                  <a:ext uri="{FF2B5EF4-FFF2-40B4-BE49-F238E27FC236}">
                    <a16:creationId xmlns:a16="http://schemas.microsoft.com/office/drawing/2014/main" id="{A473D140-0F25-EB58-B921-1BD7C639AF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2016"/>
                <a:ext cx="912" cy="1008"/>
              </a:xfrm>
              <a:prstGeom prst="flowChartMagneticDisk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rgbClr val="82C9EC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rgbClr val="82C9E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vi-VN" altLang="en-US" sz="28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3617" name="AutoShape 73">
                <a:extLst>
                  <a:ext uri="{FF2B5EF4-FFF2-40B4-BE49-F238E27FC236}">
                    <a16:creationId xmlns:a16="http://schemas.microsoft.com/office/drawing/2014/main" id="{654C5333-2A1E-616A-C515-C7679C8748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1920"/>
                <a:ext cx="912" cy="1104"/>
              </a:xfrm>
              <a:prstGeom prst="flowChartMagneticDisk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vi-VN" altLang="en-US" sz="280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23571" name="Group 74">
              <a:extLst>
                <a:ext uri="{FF2B5EF4-FFF2-40B4-BE49-F238E27FC236}">
                  <a16:creationId xmlns:a16="http://schemas.microsoft.com/office/drawing/2014/main" id="{08CCB55D-4F8E-7AAD-D4E5-C4C44ADF7D4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16" y="1631"/>
              <a:ext cx="94" cy="536"/>
              <a:chOff x="2352" y="192"/>
              <a:chExt cx="144" cy="1040"/>
            </a:xfrm>
          </p:grpSpPr>
          <p:sp>
            <p:nvSpPr>
              <p:cNvPr id="23581" name="Line 75">
                <a:extLst>
                  <a:ext uri="{FF2B5EF4-FFF2-40B4-BE49-F238E27FC236}">
                    <a16:creationId xmlns:a16="http://schemas.microsoft.com/office/drawing/2014/main" id="{108AE68C-D2AA-8F00-7D37-772C8F6622F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 flipV="1">
                <a:off x="2376" y="1170"/>
                <a:ext cx="39" cy="8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82" name="Line 76">
                <a:extLst>
                  <a:ext uri="{FF2B5EF4-FFF2-40B4-BE49-F238E27FC236}">
                    <a16:creationId xmlns:a16="http://schemas.microsoft.com/office/drawing/2014/main" id="{30E3978B-1ECE-B33F-5F44-A5217FB916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 flipV="1">
                <a:off x="2397" y="1092"/>
                <a:ext cx="56" cy="14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83" name="Line 77">
                <a:extLst>
                  <a:ext uri="{FF2B5EF4-FFF2-40B4-BE49-F238E27FC236}">
                    <a16:creationId xmlns:a16="http://schemas.microsoft.com/office/drawing/2014/main" id="{D7386F1F-D315-AD54-255B-4E030BB309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 flipV="1">
                <a:off x="2397" y="1037"/>
                <a:ext cx="56" cy="14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84" name="Line 78">
                <a:extLst>
                  <a:ext uri="{FF2B5EF4-FFF2-40B4-BE49-F238E27FC236}">
                    <a16:creationId xmlns:a16="http://schemas.microsoft.com/office/drawing/2014/main" id="{B0C95EFC-B3E5-2082-A373-A8610C20BB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 flipV="1">
                <a:off x="2396" y="980"/>
                <a:ext cx="57" cy="14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85" name="Line 79">
                <a:extLst>
                  <a:ext uri="{FF2B5EF4-FFF2-40B4-BE49-F238E27FC236}">
                    <a16:creationId xmlns:a16="http://schemas.microsoft.com/office/drawing/2014/main" id="{B5285C0F-E1B9-582B-C341-5B179CF1E8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 flipV="1">
                <a:off x="2397" y="923"/>
                <a:ext cx="56" cy="14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86" name="Line 80">
                <a:extLst>
                  <a:ext uri="{FF2B5EF4-FFF2-40B4-BE49-F238E27FC236}">
                    <a16:creationId xmlns:a16="http://schemas.microsoft.com/office/drawing/2014/main" id="{E5A28DD1-011D-9E11-F09F-242B45359F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 flipV="1">
                <a:off x="2396" y="867"/>
                <a:ext cx="57" cy="14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87" name="Line 81">
                <a:extLst>
                  <a:ext uri="{FF2B5EF4-FFF2-40B4-BE49-F238E27FC236}">
                    <a16:creationId xmlns:a16="http://schemas.microsoft.com/office/drawing/2014/main" id="{3D6DAC3A-3BE0-9C00-95C6-AFCFA6F9FE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 flipV="1">
                <a:off x="2396" y="810"/>
                <a:ext cx="57" cy="14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88" name="Line 82">
                <a:extLst>
                  <a:ext uri="{FF2B5EF4-FFF2-40B4-BE49-F238E27FC236}">
                    <a16:creationId xmlns:a16="http://schemas.microsoft.com/office/drawing/2014/main" id="{F811908B-23D2-CDED-5700-8AFA4B1436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 flipV="1">
                <a:off x="2396" y="753"/>
                <a:ext cx="57" cy="14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89" name="Line 83">
                <a:extLst>
                  <a:ext uri="{FF2B5EF4-FFF2-40B4-BE49-F238E27FC236}">
                    <a16:creationId xmlns:a16="http://schemas.microsoft.com/office/drawing/2014/main" id="{E8C0AF3E-168E-4CBC-4AFB-E420662D6F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 flipV="1">
                <a:off x="2397" y="696"/>
                <a:ext cx="56" cy="14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90" name="Line 84">
                <a:extLst>
                  <a:ext uri="{FF2B5EF4-FFF2-40B4-BE49-F238E27FC236}">
                    <a16:creationId xmlns:a16="http://schemas.microsoft.com/office/drawing/2014/main" id="{974B922D-8A11-6DF0-2E38-564088B9AB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 flipV="1">
                <a:off x="2396" y="640"/>
                <a:ext cx="57" cy="14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91" name="Line 85">
                <a:extLst>
                  <a:ext uri="{FF2B5EF4-FFF2-40B4-BE49-F238E27FC236}">
                    <a16:creationId xmlns:a16="http://schemas.microsoft.com/office/drawing/2014/main" id="{AC237873-988E-8D62-D5B0-2BB97BA3E8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 flipV="1">
                <a:off x="2396" y="583"/>
                <a:ext cx="57" cy="14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92" name="Line 86">
                <a:extLst>
                  <a:ext uri="{FF2B5EF4-FFF2-40B4-BE49-F238E27FC236}">
                    <a16:creationId xmlns:a16="http://schemas.microsoft.com/office/drawing/2014/main" id="{6F0AB99E-AB97-649C-2486-941A5A9B9C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 flipV="1">
                <a:off x="2396" y="526"/>
                <a:ext cx="56" cy="14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93" name="Line 87">
                <a:extLst>
                  <a:ext uri="{FF2B5EF4-FFF2-40B4-BE49-F238E27FC236}">
                    <a16:creationId xmlns:a16="http://schemas.microsoft.com/office/drawing/2014/main" id="{16649EEF-C95B-5BE2-1B0A-6927F80883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 flipV="1">
                <a:off x="2395" y="470"/>
                <a:ext cx="57" cy="14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94" name="Line 88">
                <a:extLst>
                  <a:ext uri="{FF2B5EF4-FFF2-40B4-BE49-F238E27FC236}">
                    <a16:creationId xmlns:a16="http://schemas.microsoft.com/office/drawing/2014/main" id="{803ABA59-DA5C-12E7-DB6C-ACE7095FE9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 flipV="1">
                <a:off x="2395" y="413"/>
                <a:ext cx="57" cy="14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95" name="Line 89">
                <a:extLst>
                  <a:ext uri="{FF2B5EF4-FFF2-40B4-BE49-F238E27FC236}">
                    <a16:creationId xmlns:a16="http://schemas.microsoft.com/office/drawing/2014/main" id="{134D81E8-C86B-FC77-68CC-66B4365F34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 flipV="1">
                <a:off x="2396" y="356"/>
                <a:ext cx="56" cy="14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96" name="Line 90">
                <a:extLst>
                  <a:ext uri="{FF2B5EF4-FFF2-40B4-BE49-F238E27FC236}">
                    <a16:creationId xmlns:a16="http://schemas.microsoft.com/office/drawing/2014/main" id="{9509EB50-A2F3-2C61-9D87-A71A9F7844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 flipV="1">
                <a:off x="2395" y="300"/>
                <a:ext cx="57" cy="14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97" name="Line 91">
                <a:extLst>
                  <a:ext uri="{FF2B5EF4-FFF2-40B4-BE49-F238E27FC236}">
                    <a16:creationId xmlns:a16="http://schemas.microsoft.com/office/drawing/2014/main" id="{6ECB30D7-7DD5-BD6A-E5FB-026D99220F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 flipV="1">
                <a:off x="2396" y="244"/>
                <a:ext cx="56" cy="14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98" name="Line 92">
                <a:extLst>
                  <a:ext uri="{FF2B5EF4-FFF2-40B4-BE49-F238E27FC236}">
                    <a16:creationId xmlns:a16="http://schemas.microsoft.com/office/drawing/2014/main" id="{159007DA-C5D1-1AF9-31DB-7FA52F34FB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5400000">
                <a:off x="2425" y="1121"/>
                <a:ext cx="0" cy="14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99" name="Line 93">
                <a:extLst>
                  <a:ext uri="{FF2B5EF4-FFF2-40B4-BE49-F238E27FC236}">
                    <a16:creationId xmlns:a16="http://schemas.microsoft.com/office/drawing/2014/main" id="{B5851A3B-4D3E-6CDA-DD9D-DCA67D04CD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5400000">
                <a:off x="2425" y="1065"/>
                <a:ext cx="0" cy="14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00" name="Line 94">
                <a:extLst>
                  <a:ext uri="{FF2B5EF4-FFF2-40B4-BE49-F238E27FC236}">
                    <a16:creationId xmlns:a16="http://schemas.microsoft.com/office/drawing/2014/main" id="{31358213-FA30-7D88-9E80-CCAACBD919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5400000">
                <a:off x="2425" y="1009"/>
                <a:ext cx="0" cy="14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01" name="Line 95">
                <a:extLst>
                  <a:ext uri="{FF2B5EF4-FFF2-40B4-BE49-F238E27FC236}">
                    <a16:creationId xmlns:a16="http://schemas.microsoft.com/office/drawing/2014/main" id="{411232C3-9EE0-56EB-A59B-E77E948388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5400000">
                <a:off x="2425" y="952"/>
                <a:ext cx="0" cy="14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02" name="Line 96">
                <a:extLst>
                  <a:ext uri="{FF2B5EF4-FFF2-40B4-BE49-F238E27FC236}">
                    <a16:creationId xmlns:a16="http://schemas.microsoft.com/office/drawing/2014/main" id="{655DD4B1-0280-D120-8713-3080993C5F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5400000">
                <a:off x="2425" y="896"/>
                <a:ext cx="0" cy="14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03" name="Line 97">
                <a:extLst>
                  <a:ext uri="{FF2B5EF4-FFF2-40B4-BE49-F238E27FC236}">
                    <a16:creationId xmlns:a16="http://schemas.microsoft.com/office/drawing/2014/main" id="{13BDC53C-3967-A144-B383-65B9C9E7AE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5400000">
                <a:off x="2425" y="839"/>
                <a:ext cx="0" cy="14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04" name="Line 98">
                <a:extLst>
                  <a:ext uri="{FF2B5EF4-FFF2-40B4-BE49-F238E27FC236}">
                    <a16:creationId xmlns:a16="http://schemas.microsoft.com/office/drawing/2014/main" id="{DC92A045-216E-2115-8E94-40CC9EB08D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5400000">
                <a:off x="2425" y="782"/>
                <a:ext cx="0" cy="14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05" name="Line 99">
                <a:extLst>
                  <a:ext uri="{FF2B5EF4-FFF2-40B4-BE49-F238E27FC236}">
                    <a16:creationId xmlns:a16="http://schemas.microsoft.com/office/drawing/2014/main" id="{ABD2F78C-3CCD-A828-4FF4-FFD33CAE03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5400000">
                <a:off x="2425" y="725"/>
                <a:ext cx="0" cy="14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06" name="Line 100">
                <a:extLst>
                  <a:ext uri="{FF2B5EF4-FFF2-40B4-BE49-F238E27FC236}">
                    <a16:creationId xmlns:a16="http://schemas.microsoft.com/office/drawing/2014/main" id="{CEC30707-0BAC-B46C-5C2A-DC6BEF9671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5400000">
                <a:off x="2425" y="669"/>
                <a:ext cx="0" cy="14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07" name="Line 101">
                <a:extLst>
                  <a:ext uri="{FF2B5EF4-FFF2-40B4-BE49-F238E27FC236}">
                    <a16:creationId xmlns:a16="http://schemas.microsoft.com/office/drawing/2014/main" id="{06E2961C-B13F-3AD7-9364-8035CFB8BE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5400000">
                <a:off x="2425" y="612"/>
                <a:ext cx="0" cy="14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08" name="Line 102">
                <a:extLst>
                  <a:ext uri="{FF2B5EF4-FFF2-40B4-BE49-F238E27FC236}">
                    <a16:creationId xmlns:a16="http://schemas.microsoft.com/office/drawing/2014/main" id="{334299C6-2158-92BA-563D-C843C5AB55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5400000">
                <a:off x="2424" y="555"/>
                <a:ext cx="0" cy="14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09" name="Line 103">
                <a:extLst>
                  <a:ext uri="{FF2B5EF4-FFF2-40B4-BE49-F238E27FC236}">
                    <a16:creationId xmlns:a16="http://schemas.microsoft.com/office/drawing/2014/main" id="{F69B7ECA-0F79-F242-CA17-21851E1BA3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5400000">
                <a:off x="2424" y="499"/>
                <a:ext cx="0" cy="14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10" name="Line 104">
                <a:extLst>
                  <a:ext uri="{FF2B5EF4-FFF2-40B4-BE49-F238E27FC236}">
                    <a16:creationId xmlns:a16="http://schemas.microsoft.com/office/drawing/2014/main" id="{880EB229-A629-7F2F-2A2D-FBF91BF869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5400000">
                <a:off x="2424" y="442"/>
                <a:ext cx="0" cy="14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11" name="Line 105">
                <a:extLst>
                  <a:ext uri="{FF2B5EF4-FFF2-40B4-BE49-F238E27FC236}">
                    <a16:creationId xmlns:a16="http://schemas.microsoft.com/office/drawing/2014/main" id="{48432E21-67DF-2B5B-9F0B-FD53940151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5400000">
                <a:off x="2424" y="385"/>
                <a:ext cx="0" cy="14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12" name="Line 106">
                <a:extLst>
                  <a:ext uri="{FF2B5EF4-FFF2-40B4-BE49-F238E27FC236}">
                    <a16:creationId xmlns:a16="http://schemas.microsoft.com/office/drawing/2014/main" id="{EE3129C2-D641-FF27-7D2B-56592E0CAF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5400000">
                <a:off x="2424" y="329"/>
                <a:ext cx="0" cy="14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13" name="Line 107">
                <a:extLst>
                  <a:ext uri="{FF2B5EF4-FFF2-40B4-BE49-F238E27FC236}">
                    <a16:creationId xmlns:a16="http://schemas.microsoft.com/office/drawing/2014/main" id="{D95DA1AE-3492-E583-D1BE-020F204C63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5400000">
                <a:off x="2424" y="272"/>
                <a:ext cx="0" cy="14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14" name="Line 108">
                <a:extLst>
                  <a:ext uri="{FF2B5EF4-FFF2-40B4-BE49-F238E27FC236}">
                    <a16:creationId xmlns:a16="http://schemas.microsoft.com/office/drawing/2014/main" id="{D17278C5-EEBD-E878-A5BD-462418FEFA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5400000">
                <a:off x="2395" y="245"/>
                <a:ext cx="0" cy="8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15" name="Line 109">
                <a:extLst>
                  <a:ext uri="{FF2B5EF4-FFF2-40B4-BE49-F238E27FC236}">
                    <a16:creationId xmlns:a16="http://schemas.microsoft.com/office/drawing/2014/main" id="{CA8C59A8-99E5-ADE5-09C6-F179E19C28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5400000">
                <a:off x="2390" y="240"/>
                <a:ext cx="95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3572" name="Group 110">
              <a:extLst>
                <a:ext uri="{FF2B5EF4-FFF2-40B4-BE49-F238E27FC236}">
                  <a16:creationId xmlns:a16="http://schemas.microsoft.com/office/drawing/2014/main" id="{9D0D9BEA-4422-88E7-62D7-0434557D757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62" y="2578"/>
              <a:ext cx="219" cy="316"/>
              <a:chOff x="2208" y="1968"/>
              <a:chExt cx="336" cy="480"/>
            </a:xfrm>
          </p:grpSpPr>
          <p:sp>
            <p:nvSpPr>
              <p:cNvPr id="23579" name="AutoShape 111">
                <a:extLst>
                  <a:ext uri="{FF2B5EF4-FFF2-40B4-BE49-F238E27FC236}">
                    <a16:creationId xmlns:a16="http://schemas.microsoft.com/office/drawing/2014/main" id="{8842337B-BD26-8C34-584A-C0CA3393FB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08" y="2160"/>
                <a:ext cx="336" cy="288"/>
              </a:xfrm>
              <a:prstGeom prst="can">
                <a:avLst>
                  <a:gd name="adj" fmla="val 25000"/>
                </a:avLst>
              </a:prstGeom>
              <a:gradFill rotWithShape="1">
                <a:gsLst>
                  <a:gs pos="0">
                    <a:srgbClr val="FFCCFF"/>
                  </a:gs>
                  <a:gs pos="100000">
                    <a:schemeClr val="tx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vi-VN" altLang="en-US" sz="28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3580" name="Line 112">
                <a:extLst>
                  <a:ext uri="{FF2B5EF4-FFF2-40B4-BE49-F238E27FC236}">
                    <a16:creationId xmlns:a16="http://schemas.microsoft.com/office/drawing/2014/main" id="{7386B51B-6B56-2099-74F3-E940095136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74" y="1968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3573" name="Group 113">
              <a:extLst>
                <a:ext uri="{FF2B5EF4-FFF2-40B4-BE49-F238E27FC236}">
                  <a16:creationId xmlns:a16="http://schemas.microsoft.com/office/drawing/2014/main" id="{8739B11C-25FB-6E9E-2348-9B25408D23E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16" y="2167"/>
              <a:ext cx="94" cy="419"/>
              <a:chOff x="2352" y="1235"/>
              <a:chExt cx="144" cy="637"/>
            </a:xfrm>
          </p:grpSpPr>
          <p:sp>
            <p:nvSpPr>
              <p:cNvPr id="23576" name="Freeform 114">
                <a:extLst>
                  <a:ext uri="{FF2B5EF4-FFF2-40B4-BE49-F238E27FC236}">
                    <a16:creationId xmlns:a16="http://schemas.microsoft.com/office/drawing/2014/main" id="{1353A230-DEBF-5BCD-63E9-0FF6522B0EEE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2401" y="1806"/>
                <a:ext cx="62" cy="69"/>
              </a:xfrm>
              <a:custGeom>
                <a:avLst/>
                <a:gdLst>
                  <a:gd name="T0" fmla="*/ 1 w 158"/>
                  <a:gd name="T1" fmla="*/ 3 h 115"/>
                  <a:gd name="T2" fmla="*/ 0 w 158"/>
                  <a:gd name="T3" fmla="*/ 0 h 115"/>
                  <a:gd name="T4" fmla="*/ 0 w 158"/>
                  <a:gd name="T5" fmla="*/ 1 h 115"/>
                  <a:gd name="T6" fmla="*/ 0 w 158"/>
                  <a:gd name="T7" fmla="*/ 4 h 115"/>
                  <a:gd name="T8" fmla="*/ 0 w 158"/>
                  <a:gd name="T9" fmla="*/ 5 h 1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8" h="115">
                    <a:moveTo>
                      <a:pt x="158" y="64"/>
                    </a:moveTo>
                    <a:cubicBezTo>
                      <a:pt x="122" y="11"/>
                      <a:pt x="114" y="18"/>
                      <a:pt x="55" y="0"/>
                    </a:cubicBezTo>
                    <a:cubicBezTo>
                      <a:pt x="42" y="4"/>
                      <a:pt x="26" y="3"/>
                      <a:pt x="17" y="12"/>
                    </a:cubicBezTo>
                    <a:cubicBezTo>
                      <a:pt x="0" y="29"/>
                      <a:pt x="0" y="72"/>
                      <a:pt x="17" y="89"/>
                    </a:cubicBezTo>
                    <a:cubicBezTo>
                      <a:pt x="30" y="102"/>
                      <a:pt x="55" y="102"/>
                      <a:pt x="68" y="115"/>
                    </a:cubicBezTo>
                  </a:path>
                </a:pathLst>
              </a:custGeom>
              <a:noFill/>
              <a:ln w="381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77" name="Line 115">
                <a:extLst>
                  <a:ext uri="{FF2B5EF4-FFF2-40B4-BE49-F238E27FC236}">
                    <a16:creationId xmlns:a16="http://schemas.microsoft.com/office/drawing/2014/main" id="{DAECE4F1-A569-ADF7-3A09-0F53C3F8D9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35" y="1235"/>
                <a:ext cx="0" cy="57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78" name="Line 116">
                <a:extLst>
                  <a:ext uri="{FF2B5EF4-FFF2-40B4-BE49-F238E27FC236}">
                    <a16:creationId xmlns:a16="http://schemas.microsoft.com/office/drawing/2014/main" id="{FFF5AD67-06E6-9607-89E1-EFED75CD85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52" y="1296"/>
                <a:ext cx="144" cy="0"/>
              </a:xfrm>
              <a:prstGeom prst="line">
                <a:avLst/>
              </a:prstGeom>
              <a:noFill/>
              <a:ln w="57150">
                <a:solidFill>
                  <a:srgbClr val="CC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3574" name="Freeform 117">
              <a:extLst>
                <a:ext uri="{FF2B5EF4-FFF2-40B4-BE49-F238E27FC236}">
                  <a16:creationId xmlns:a16="http://schemas.microsoft.com/office/drawing/2014/main" id="{40E5CD52-B165-1D8C-86D2-76F2F4A1FDE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4" y="1662"/>
              <a:ext cx="219" cy="884"/>
            </a:xfrm>
            <a:custGeom>
              <a:avLst/>
              <a:gdLst>
                <a:gd name="T0" fmla="*/ 0 w 336"/>
                <a:gd name="T1" fmla="*/ 109 h 1344"/>
                <a:gd name="T2" fmla="*/ 0 w 336"/>
                <a:gd name="T3" fmla="*/ 0 h 1344"/>
                <a:gd name="T4" fmla="*/ 26 w 336"/>
                <a:gd name="T5" fmla="*/ 0 h 1344"/>
                <a:gd name="T6" fmla="*/ 26 w 336"/>
                <a:gd name="T7" fmla="*/ 109 h 134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36" h="1344">
                  <a:moveTo>
                    <a:pt x="0" y="1344"/>
                  </a:moveTo>
                  <a:lnTo>
                    <a:pt x="0" y="0"/>
                  </a:lnTo>
                  <a:lnTo>
                    <a:pt x="336" y="0"/>
                  </a:lnTo>
                  <a:lnTo>
                    <a:pt x="336" y="134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5" name="Text Box 118">
              <a:extLst>
                <a:ext uri="{FF2B5EF4-FFF2-40B4-BE49-F238E27FC236}">
                  <a16:creationId xmlns:a16="http://schemas.microsoft.com/office/drawing/2014/main" id="{CC271C8F-FC1B-C1C3-3606-7EC4A2223B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72" y="2073"/>
              <a:ext cx="37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b="1">
                  <a:latin typeface="Times New Roman" panose="02020603050405020304" pitchFamily="18" charset="0"/>
                </a:rPr>
                <a:t>P</a:t>
              </a:r>
              <a:r>
                <a:rPr lang="en-US" altLang="en-US" sz="2400" b="1" baseline="-25000">
                  <a:latin typeface="Times New Roman" panose="02020603050405020304" pitchFamily="18" charset="0"/>
                </a:rPr>
                <a:t>1</a:t>
              </a:r>
              <a:endParaRPr lang="en-US" altLang="en-US" sz="2400" b="1">
                <a:latin typeface="Times New Roman" panose="02020603050405020304" pitchFamily="18" charset="0"/>
              </a:endParaRPr>
            </a:p>
          </p:txBody>
        </p:sp>
      </p:grpSp>
      <p:sp>
        <p:nvSpPr>
          <p:cNvPr id="23558" name="AutoShape 121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4645B5A6-6FEE-6679-CC42-80004B0ED8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5872490"/>
            <a:ext cx="1143000" cy="523220"/>
          </a:xfrm>
          <a:prstGeom prst="actionButtonForwardNext">
            <a:avLst/>
          </a:prstGeom>
          <a:noFill/>
          <a:ln w="9525">
            <a:solidFill>
              <a:srgbClr val="9900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en-US" sz="28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4" grpId="0"/>
      <p:bldP spid="5120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5">
            <a:extLst>
              <a:ext uri="{FF2B5EF4-FFF2-40B4-BE49-F238E27FC236}">
                <a16:creationId xmlns:a16="http://schemas.microsoft.com/office/drawing/2014/main" id="{13B303A7-C739-EA62-18C9-417DF5B138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104776"/>
            <a:ext cx="838200" cy="51911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10.5</a:t>
            </a:r>
          </a:p>
        </p:txBody>
      </p:sp>
      <p:grpSp>
        <p:nvGrpSpPr>
          <p:cNvPr id="24579" name="Group 114">
            <a:extLst>
              <a:ext uri="{FF2B5EF4-FFF2-40B4-BE49-F238E27FC236}">
                <a16:creationId xmlns:a16="http://schemas.microsoft.com/office/drawing/2014/main" id="{9FA9DECC-1C51-5251-CA66-BF9ACB180F03}"/>
              </a:ext>
            </a:extLst>
          </p:cNvPr>
          <p:cNvGrpSpPr>
            <a:grpSpLocks/>
          </p:cNvGrpSpPr>
          <p:nvPr/>
        </p:nvGrpSpPr>
        <p:grpSpPr bwMode="auto">
          <a:xfrm>
            <a:off x="1600200" y="838200"/>
            <a:ext cx="4953000" cy="3200400"/>
            <a:chOff x="48" y="1632"/>
            <a:chExt cx="3552" cy="2400"/>
          </a:xfrm>
        </p:grpSpPr>
        <p:sp>
          <p:nvSpPr>
            <p:cNvPr id="24586" name="Freeform 8">
              <a:extLst>
                <a:ext uri="{FF2B5EF4-FFF2-40B4-BE49-F238E27FC236}">
                  <a16:creationId xmlns:a16="http://schemas.microsoft.com/office/drawing/2014/main" id="{294A64C3-E951-93D3-C396-9D62442A219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" y="3024"/>
              <a:ext cx="3552" cy="1008"/>
            </a:xfrm>
            <a:custGeom>
              <a:avLst/>
              <a:gdLst>
                <a:gd name="T0" fmla="*/ 0 w 5328"/>
                <a:gd name="T1" fmla="*/ 44 h 1872"/>
                <a:gd name="T2" fmla="*/ 127 w 5328"/>
                <a:gd name="T3" fmla="*/ 0 h 1872"/>
                <a:gd name="T4" fmla="*/ 468 w 5328"/>
                <a:gd name="T5" fmla="*/ 0 h 1872"/>
                <a:gd name="T6" fmla="*/ 345 w 5328"/>
                <a:gd name="T7" fmla="*/ 46 h 1872"/>
                <a:gd name="T8" fmla="*/ 0 w 5328"/>
                <a:gd name="T9" fmla="*/ 44 h 18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28" h="1872">
                  <a:moveTo>
                    <a:pt x="0" y="1824"/>
                  </a:moveTo>
                  <a:lnTo>
                    <a:pt x="1440" y="0"/>
                  </a:lnTo>
                  <a:lnTo>
                    <a:pt x="5328" y="0"/>
                  </a:lnTo>
                  <a:lnTo>
                    <a:pt x="3936" y="1872"/>
                  </a:lnTo>
                  <a:lnTo>
                    <a:pt x="0" y="1824"/>
                  </a:lnTo>
                  <a:close/>
                </a:path>
              </a:pathLst>
            </a:custGeom>
            <a:gradFill rotWithShape="1">
              <a:gsLst>
                <a:gs pos="0">
                  <a:srgbClr val="FFCC66"/>
                </a:gs>
                <a:gs pos="100000">
                  <a:srgbClr val="CCCC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87" name="Line 9">
              <a:extLst>
                <a:ext uri="{FF2B5EF4-FFF2-40B4-BE49-F238E27FC236}">
                  <a16:creationId xmlns:a16="http://schemas.microsoft.com/office/drawing/2014/main" id="{DFF82DF0-D37D-F4E9-CE2E-DE705ADD60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3" y="2453"/>
              <a:ext cx="23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88" name="Line 10">
              <a:extLst>
                <a:ext uri="{FF2B5EF4-FFF2-40B4-BE49-F238E27FC236}">
                  <a16:creationId xmlns:a16="http://schemas.microsoft.com/office/drawing/2014/main" id="{83E224D6-0A27-30E9-AC3E-3854D268DD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3" y="2295"/>
              <a:ext cx="23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4589" name="Group 11">
              <a:extLst>
                <a:ext uri="{FF2B5EF4-FFF2-40B4-BE49-F238E27FC236}">
                  <a16:creationId xmlns:a16="http://schemas.microsoft.com/office/drawing/2014/main" id="{9D299375-B6F0-7F57-C4BD-8D9EFEC7F4B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08" y="1727"/>
              <a:ext cx="94" cy="684"/>
              <a:chOff x="2352" y="192"/>
              <a:chExt cx="144" cy="1040"/>
            </a:xfrm>
          </p:grpSpPr>
          <p:sp>
            <p:nvSpPr>
              <p:cNvPr id="24656" name="Line 12">
                <a:extLst>
                  <a:ext uri="{FF2B5EF4-FFF2-40B4-BE49-F238E27FC236}">
                    <a16:creationId xmlns:a16="http://schemas.microsoft.com/office/drawing/2014/main" id="{E53A556E-E782-DBC8-8795-A8BDFB99C7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 flipV="1">
                <a:off x="2376" y="1170"/>
                <a:ext cx="39" cy="8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57" name="Line 13">
                <a:extLst>
                  <a:ext uri="{FF2B5EF4-FFF2-40B4-BE49-F238E27FC236}">
                    <a16:creationId xmlns:a16="http://schemas.microsoft.com/office/drawing/2014/main" id="{6D56967E-5B9F-2B75-759B-E402D1C0D8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 flipV="1">
                <a:off x="2397" y="1092"/>
                <a:ext cx="56" cy="14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58" name="Line 14">
                <a:extLst>
                  <a:ext uri="{FF2B5EF4-FFF2-40B4-BE49-F238E27FC236}">
                    <a16:creationId xmlns:a16="http://schemas.microsoft.com/office/drawing/2014/main" id="{6AA8CA5A-8BD1-4AA8-829C-0CB590195D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 flipV="1">
                <a:off x="2397" y="1037"/>
                <a:ext cx="56" cy="14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59" name="Line 15">
                <a:extLst>
                  <a:ext uri="{FF2B5EF4-FFF2-40B4-BE49-F238E27FC236}">
                    <a16:creationId xmlns:a16="http://schemas.microsoft.com/office/drawing/2014/main" id="{52AFD46F-CC80-451D-19A8-F31A99E083A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 flipV="1">
                <a:off x="2396" y="980"/>
                <a:ext cx="57" cy="14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60" name="Line 16">
                <a:extLst>
                  <a:ext uri="{FF2B5EF4-FFF2-40B4-BE49-F238E27FC236}">
                    <a16:creationId xmlns:a16="http://schemas.microsoft.com/office/drawing/2014/main" id="{29F524BA-3098-4D73-1CF1-8A2AAA3C8A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 flipV="1">
                <a:off x="2397" y="923"/>
                <a:ext cx="56" cy="14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61" name="Line 17">
                <a:extLst>
                  <a:ext uri="{FF2B5EF4-FFF2-40B4-BE49-F238E27FC236}">
                    <a16:creationId xmlns:a16="http://schemas.microsoft.com/office/drawing/2014/main" id="{15B06485-1F67-0C3C-B8A3-0F2134C9BA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 flipV="1">
                <a:off x="2396" y="867"/>
                <a:ext cx="57" cy="14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62" name="Line 18">
                <a:extLst>
                  <a:ext uri="{FF2B5EF4-FFF2-40B4-BE49-F238E27FC236}">
                    <a16:creationId xmlns:a16="http://schemas.microsoft.com/office/drawing/2014/main" id="{F4CCF045-67A8-C69C-575D-DE3B57A569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 flipV="1">
                <a:off x="2396" y="810"/>
                <a:ext cx="57" cy="14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63" name="Line 19">
                <a:extLst>
                  <a:ext uri="{FF2B5EF4-FFF2-40B4-BE49-F238E27FC236}">
                    <a16:creationId xmlns:a16="http://schemas.microsoft.com/office/drawing/2014/main" id="{9A93F954-7914-D275-3A9C-2CDCE063D4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 flipV="1">
                <a:off x="2396" y="753"/>
                <a:ext cx="57" cy="14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64" name="Line 20">
                <a:extLst>
                  <a:ext uri="{FF2B5EF4-FFF2-40B4-BE49-F238E27FC236}">
                    <a16:creationId xmlns:a16="http://schemas.microsoft.com/office/drawing/2014/main" id="{AA7A9F9B-F7D8-E75F-373E-0E6FA1AACC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 flipV="1">
                <a:off x="2397" y="696"/>
                <a:ext cx="56" cy="14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65" name="Line 21">
                <a:extLst>
                  <a:ext uri="{FF2B5EF4-FFF2-40B4-BE49-F238E27FC236}">
                    <a16:creationId xmlns:a16="http://schemas.microsoft.com/office/drawing/2014/main" id="{092556D5-495E-8E2A-E69B-C38F082402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 flipV="1">
                <a:off x="2396" y="640"/>
                <a:ext cx="57" cy="14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66" name="Line 22">
                <a:extLst>
                  <a:ext uri="{FF2B5EF4-FFF2-40B4-BE49-F238E27FC236}">
                    <a16:creationId xmlns:a16="http://schemas.microsoft.com/office/drawing/2014/main" id="{3DBDF97B-76D4-51DD-A51B-8E33065CE2D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 flipV="1">
                <a:off x="2396" y="583"/>
                <a:ext cx="57" cy="14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67" name="Line 23">
                <a:extLst>
                  <a:ext uri="{FF2B5EF4-FFF2-40B4-BE49-F238E27FC236}">
                    <a16:creationId xmlns:a16="http://schemas.microsoft.com/office/drawing/2014/main" id="{84E38CAD-1944-888C-563B-C62C07C562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 flipV="1">
                <a:off x="2396" y="526"/>
                <a:ext cx="56" cy="14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68" name="Line 24">
                <a:extLst>
                  <a:ext uri="{FF2B5EF4-FFF2-40B4-BE49-F238E27FC236}">
                    <a16:creationId xmlns:a16="http://schemas.microsoft.com/office/drawing/2014/main" id="{6C856A35-90FF-5F50-FDFC-A753AFFDAE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 flipV="1">
                <a:off x="2395" y="470"/>
                <a:ext cx="57" cy="14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69" name="Line 25">
                <a:extLst>
                  <a:ext uri="{FF2B5EF4-FFF2-40B4-BE49-F238E27FC236}">
                    <a16:creationId xmlns:a16="http://schemas.microsoft.com/office/drawing/2014/main" id="{09CD1BE2-9010-C7CC-D9DF-3F32ECDBB8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 flipV="1">
                <a:off x="2395" y="413"/>
                <a:ext cx="57" cy="14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70" name="Line 26">
                <a:extLst>
                  <a:ext uri="{FF2B5EF4-FFF2-40B4-BE49-F238E27FC236}">
                    <a16:creationId xmlns:a16="http://schemas.microsoft.com/office/drawing/2014/main" id="{A8B770E0-42E4-4FB2-E950-69C9D8702B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 flipV="1">
                <a:off x="2396" y="356"/>
                <a:ext cx="56" cy="14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71" name="Line 27">
                <a:extLst>
                  <a:ext uri="{FF2B5EF4-FFF2-40B4-BE49-F238E27FC236}">
                    <a16:creationId xmlns:a16="http://schemas.microsoft.com/office/drawing/2014/main" id="{EB253D0F-E8D2-D8E9-247B-2296325C22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 flipV="1">
                <a:off x="2395" y="300"/>
                <a:ext cx="57" cy="14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72" name="Line 28">
                <a:extLst>
                  <a:ext uri="{FF2B5EF4-FFF2-40B4-BE49-F238E27FC236}">
                    <a16:creationId xmlns:a16="http://schemas.microsoft.com/office/drawing/2014/main" id="{C0B0F41F-067F-E878-BF9F-48CF2BCF46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 flipV="1">
                <a:off x="2396" y="244"/>
                <a:ext cx="56" cy="14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73" name="Line 29">
                <a:extLst>
                  <a:ext uri="{FF2B5EF4-FFF2-40B4-BE49-F238E27FC236}">
                    <a16:creationId xmlns:a16="http://schemas.microsoft.com/office/drawing/2014/main" id="{7D3FE4BF-6945-1DB7-C5CD-C02E8E2642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5400000">
                <a:off x="2425" y="1121"/>
                <a:ext cx="0" cy="14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74" name="Line 30">
                <a:extLst>
                  <a:ext uri="{FF2B5EF4-FFF2-40B4-BE49-F238E27FC236}">
                    <a16:creationId xmlns:a16="http://schemas.microsoft.com/office/drawing/2014/main" id="{55C16E76-9F9D-2771-9E09-110824A5793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5400000">
                <a:off x="2425" y="1065"/>
                <a:ext cx="0" cy="14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75" name="Line 31">
                <a:extLst>
                  <a:ext uri="{FF2B5EF4-FFF2-40B4-BE49-F238E27FC236}">
                    <a16:creationId xmlns:a16="http://schemas.microsoft.com/office/drawing/2014/main" id="{ADF3FA8A-5020-3884-164F-893EF502AC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5400000">
                <a:off x="2425" y="1009"/>
                <a:ext cx="0" cy="14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76" name="Line 32">
                <a:extLst>
                  <a:ext uri="{FF2B5EF4-FFF2-40B4-BE49-F238E27FC236}">
                    <a16:creationId xmlns:a16="http://schemas.microsoft.com/office/drawing/2014/main" id="{1AB7BB84-4E90-7728-8344-E05A66E50D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5400000">
                <a:off x="2425" y="952"/>
                <a:ext cx="0" cy="14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77" name="Line 33">
                <a:extLst>
                  <a:ext uri="{FF2B5EF4-FFF2-40B4-BE49-F238E27FC236}">
                    <a16:creationId xmlns:a16="http://schemas.microsoft.com/office/drawing/2014/main" id="{09F4A0C2-DA4D-3B1B-BF97-16536C8CCA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5400000">
                <a:off x="2425" y="896"/>
                <a:ext cx="0" cy="14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78" name="Line 34">
                <a:extLst>
                  <a:ext uri="{FF2B5EF4-FFF2-40B4-BE49-F238E27FC236}">
                    <a16:creationId xmlns:a16="http://schemas.microsoft.com/office/drawing/2014/main" id="{E12AC221-5CAF-9007-071F-30A5E6E5A5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5400000">
                <a:off x="2425" y="839"/>
                <a:ext cx="0" cy="14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79" name="Line 35">
                <a:extLst>
                  <a:ext uri="{FF2B5EF4-FFF2-40B4-BE49-F238E27FC236}">
                    <a16:creationId xmlns:a16="http://schemas.microsoft.com/office/drawing/2014/main" id="{B4D6D9BA-D846-9959-59B8-CD150F2BE6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5400000">
                <a:off x="2425" y="782"/>
                <a:ext cx="0" cy="14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80" name="Line 36">
                <a:extLst>
                  <a:ext uri="{FF2B5EF4-FFF2-40B4-BE49-F238E27FC236}">
                    <a16:creationId xmlns:a16="http://schemas.microsoft.com/office/drawing/2014/main" id="{48D01D08-C691-53EF-DF9E-478D39C83D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5400000">
                <a:off x="2425" y="725"/>
                <a:ext cx="0" cy="14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81" name="Line 37">
                <a:extLst>
                  <a:ext uri="{FF2B5EF4-FFF2-40B4-BE49-F238E27FC236}">
                    <a16:creationId xmlns:a16="http://schemas.microsoft.com/office/drawing/2014/main" id="{E64AF592-CEA6-D15D-88FA-55FD84C969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5400000">
                <a:off x="2425" y="669"/>
                <a:ext cx="0" cy="14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82" name="Line 38">
                <a:extLst>
                  <a:ext uri="{FF2B5EF4-FFF2-40B4-BE49-F238E27FC236}">
                    <a16:creationId xmlns:a16="http://schemas.microsoft.com/office/drawing/2014/main" id="{7FF71DE5-A820-597D-4F8F-2B92446090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5400000">
                <a:off x="2425" y="612"/>
                <a:ext cx="0" cy="14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83" name="Line 39">
                <a:extLst>
                  <a:ext uri="{FF2B5EF4-FFF2-40B4-BE49-F238E27FC236}">
                    <a16:creationId xmlns:a16="http://schemas.microsoft.com/office/drawing/2014/main" id="{A58B32AB-6666-D356-76C0-2EB3634467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5400000">
                <a:off x="2424" y="555"/>
                <a:ext cx="0" cy="14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84" name="Line 40">
                <a:extLst>
                  <a:ext uri="{FF2B5EF4-FFF2-40B4-BE49-F238E27FC236}">
                    <a16:creationId xmlns:a16="http://schemas.microsoft.com/office/drawing/2014/main" id="{18BBB317-7811-2562-4D0F-60B24073854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5400000">
                <a:off x="2424" y="499"/>
                <a:ext cx="0" cy="14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85" name="Line 41">
                <a:extLst>
                  <a:ext uri="{FF2B5EF4-FFF2-40B4-BE49-F238E27FC236}">
                    <a16:creationId xmlns:a16="http://schemas.microsoft.com/office/drawing/2014/main" id="{2C1F9AE7-653F-F5B6-ACFF-3B00E70E3F6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5400000">
                <a:off x="2424" y="442"/>
                <a:ext cx="0" cy="14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86" name="Line 42">
                <a:extLst>
                  <a:ext uri="{FF2B5EF4-FFF2-40B4-BE49-F238E27FC236}">
                    <a16:creationId xmlns:a16="http://schemas.microsoft.com/office/drawing/2014/main" id="{5F57E458-B8C5-3E2F-EF6E-AB567ABAC2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5400000">
                <a:off x="2424" y="385"/>
                <a:ext cx="0" cy="14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87" name="Line 43">
                <a:extLst>
                  <a:ext uri="{FF2B5EF4-FFF2-40B4-BE49-F238E27FC236}">
                    <a16:creationId xmlns:a16="http://schemas.microsoft.com/office/drawing/2014/main" id="{527C6093-F4BD-D3F6-7A4A-893C6A863C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5400000">
                <a:off x="2424" y="329"/>
                <a:ext cx="0" cy="14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88" name="Line 44">
                <a:extLst>
                  <a:ext uri="{FF2B5EF4-FFF2-40B4-BE49-F238E27FC236}">
                    <a16:creationId xmlns:a16="http://schemas.microsoft.com/office/drawing/2014/main" id="{DCF56644-45C9-CC27-2907-21A87C98F9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5400000">
                <a:off x="2424" y="272"/>
                <a:ext cx="0" cy="14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89" name="Line 45">
                <a:extLst>
                  <a:ext uri="{FF2B5EF4-FFF2-40B4-BE49-F238E27FC236}">
                    <a16:creationId xmlns:a16="http://schemas.microsoft.com/office/drawing/2014/main" id="{AB133F5B-07C2-7428-786C-E5D9FCCBEF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5400000">
                <a:off x="2395" y="245"/>
                <a:ext cx="0" cy="8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90" name="Line 46">
                <a:extLst>
                  <a:ext uri="{FF2B5EF4-FFF2-40B4-BE49-F238E27FC236}">
                    <a16:creationId xmlns:a16="http://schemas.microsoft.com/office/drawing/2014/main" id="{D3202820-692A-1DCF-ABE1-8F19E61925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5400000">
                <a:off x="2390" y="240"/>
                <a:ext cx="95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4590" name="Group 47">
              <a:extLst>
                <a:ext uri="{FF2B5EF4-FFF2-40B4-BE49-F238E27FC236}">
                  <a16:creationId xmlns:a16="http://schemas.microsoft.com/office/drawing/2014/main" id="{2BFDE0E3-FCE5-35E2-3F1F-5AD525A60CB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6" y="1632"/>
              <a:ext cx="1034" cy="2002"/>
              <a:chOff x="625" y="48"/>
              <a:chExt cx="2159" cy="3187"/>
            </a:xfrm>
          </p:grpSpPr>
          <p:sp>
            <p:nvSpPr>
              <p:cNvPr id="24653" name="Rectangle 48">
                <a:extLst>
                  <a:ext uri="{FF2B5EF4-FFF2-40B4-BE49-F238E27FC236}">
                    <a16:creationId xmlns:a16="http://schemas.microsoft.com/office/drawing/2014/main" id="{F02C7135-66C6-F4C3-449C-FBAE55E233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864" y="144"/>
                <a:ext cx="1920" cy="4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vi-VN" altLang="en-US" sz="28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654" name="AutoShape 49">
                <a:extLst>
                  <a:ext uri="{FF2B5EF4-FFF2-40B4-BE49-F238E27FC236}">
                    <a16:creationId xmlns:a16="http://schemas.microsoft.com/office/drawing/2014/main" id="{31B36EAA-4CC3-F26A-BD55-7F3851E7B7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73901">
                <a:off x="625" y="2851"/>
                <a:ext cx="1248" cy="384"/>
              </a:xfrm>
              <a:prstGeom prst="parallelogram">
                <a:avLst>
                  <a:gd name="adj" fmla="val 81250"/>
                </a:avLst>
              </a:prstGeom>
              <a:solidFill>
                <a:schemeClr val="accent1"/>
              </a:solidFill>
              <a:ln w="9525">
                <a:miter lim="800000"/>
                <a:headEnd/>
                <a:tailEnd/>
              </a:ln>
              <a:effectLst/>
              <a:scene3d>
                <a:camera prst="legacyPerspectiveFront">
                  <a:rot lat="20099989" lon="20099989" rev="0"/>
                </a:camera>
                <a:lightRig rig="legacyFlat2" dir="t"/>
              </a:scene3d>
              <a:sp3d extrusionH="430200" prstMaterial="legacyMatte">
                <a:bevelT w="13500" h="13500" prst="angle"/>
                <a:bevelB w="13500" h="13500" prst="angle"/>
                <a:extrusionClr>
                  <a:schemeClr val="accent1"/>
                </a:extrusionClr>
                <a:contourClr>
                  <a:schemeClr val="accent1"/>
                </a:contour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vi-VN" altLang="en-US" sz="28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655" name="Rectangle 50">
                <a:extLst>
                  <a:ext uri="{FF2B5EF4-FFF2-40B4-BE49-F238E27FC236}">
                    <a16:creationId xmlns:a16="http://schemas.microsoft.com/office/drawing/2014/main" id="{B498498C-D620-E7E9-6C12-548AAA5458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6" y="48"/>
                <a:ext cx="48" cy="292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vi-VN" altLang="en-US" sz="280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24591" name="Group 51">
              <a:extLst>
                <a:ext uri="{FF2B5EF4-FFF2-40B4-BE49-F238E27FC236}">
                  <a16:creationId xmlns:a16="http://schemas.microsoft.com/office/drawing/2014/main" id="{FD8EB30A-256C-77BA-36A1-AF45F5F5040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45" y="2832"/>
              <a:ext cx="220" cy="316"/>
              <a:chOff x="2208" y="1968"/>
              <a:chExt cx="336" cy="480"/>
            </a:xfrm>
          </p:grpSpPr>
          <p:sp>
            <p:nvSpPr>
              <p:cNvPr id="24651" name="AutoShape 52">
                <a:extLst>
                  <a:ext uri="{FF2B5EF4-FFF2-40B4-BE49-F238E27FC236}">
                    <a16:creationId xmlns:a16="http://schemas.microsoft.com/office/drawing/2014/main" id="{22ADA286-6BDF-01C7-39AB-353C9972A5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08" y="2160"/>
                <a:ext cx="336" cy="288"/>
              </a:xfrm>
              <a:prstGeom prst="can">
                <a:avLst>
                  <a:gd name="adj" fmla="val 25000"/>
                </a:avLst>
              </a:prstGeom>
              <a:gradFill rotWithShape="1">
                <a:gsLst>
                  <a:gs pos="0">
                    <a:srgbClr val="FFCCFF"/>
                  </a:gs>
                  <a:gs pos="100000">
                    <a:schemeClr val="tx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vi-VN" altLang="en-US" sz="28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652" name="Line 53">
                <a:extLst>
                  <a:ext uri="{FF2B5EF4-FFF2-40B4-BE49-F238E27FC236}">
                    <a16:creationId xmlns:a16="http://schemas.microsoft.com/office/drawing/2014/main" id="{209B9162-6A72-5C6C-396A-600969F080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74" y="1968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4592" name="Freeform 54">
              <a:extLst>
                <a:ext uri="{FF2B5EF4-FFF2-40B4-BE49-F238E27FC236}">
                  <a16:creationId xmlns:a16="http://schemas.microsoft.com/office/drawing/2014/main" id="{DE6E5470-CC36-CFE3-40FB-81715960C9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5" y="1758"/>
              <a:ext cx="220" cy="885"/>
            </a:xfrm>
            <a:custGeom>
              <a:avLst/>
              <a:gdLst>
                <a:gd name="T0" fmla="*/ 0 w 336"/>
                <a:gd name="T1" fmla="*/ 110 h 1344"/>
                <a:gd name="T2" fmla="*/ 0 w 336"/>
                <a:gd name="T3" fmla="*/ 0 h 1344"/>
                <a:gd name="T4" fmla="*/ 27 w 336"/>
                <a:gd name="T5" fmla="*/ 0 h 1344"/>
                <a:gd name="T6" fmla="*/ 27 w 336"/>
                <a:gd name="T7" fmla="*/ 110 h 134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36" h="1344">
                  <a:moveTo>
                    <a:pt x="0" y="1344"/>
                  </a:moveTo>
                  <a:lnTo>
                    <a:pt x="0" y="0"/>
                  </a:lnTo>
                  <a:lnTo>
                    <a:pt x="336" y="0"/>
                  </a:lnTo>
                  <a:lnTo>
                    <a:pt x="336" y="134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4593" name="Group 55">
              <a:extLst>
                <a:ext uri="{FF2B5EF4-FFF2-40B4-BE49-F238E27FC236}">
                  <a16:creationId xmlns:a16="http://schemas.microsoft.com/office/drawing/2014/main" id="{CBEC7DBA-DAC3-A66B-A1C1-593C24B1358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08" y="2413"/>
              <a:ext cx="94" cy="419"/>
              <a:chOff x="2352" y="1235"/>
              <a:chExt cx="144" cy="637"/>
            </a:xfrm>
          </p:grpSpPr>
          <p:sp>
            <p:nvSpPr>
              <p:cNvPr id="24648" name="Freeform 56">
                <a:extLst>
                  <a:ext uri="{FF2B5EF4-FFF2-40B4-BE49-F238E27FC236}">
                    <a16:creationId xmlns:a16="http://schemas.microsoft.com/office/drawing/2014/main" id="{3D644FA7-1D04-FA4C-C670-91D4FDA343B7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2401" y="1806"/>
                <a:ext cx="62" cy="69"/>
              </a:xfrm>
              <a:custGeom>
                <a:avLst/>
                <a:gdLst>
                  <a:gd name="T0" fmla="*/ 1 w 158"/>
                  <a:gd name="T1" fmla="*/ 3 h 115"/>
                  <a:gd name="T2" fmla="*/ 0 w 158"/>
                  <a:gd name="T3" fmla="*/ 0 h 115"/>
                  <a:gd name="T4" fmla="*/ 0 w 158"/>
                  <a:gd name="T5" fmla="*/ 1 h 115"/>
                  <a:gd name="T6" fmla="*/ 0 w 158"/>
                  <a:gd name="T7" fmla="*/ 4 h 115"/>
                  <a:gd name="T8" fmla="*/ 0 w 158"/>
                  <a:gd name="T9" fmla="*/ 5 h 1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8" h="115">
                    <a:moveTo>
                      <a:pt x="158" y="64"/>
                    </a:moveTo>
                    <a:cubicBezTo>
                      <a:pt x="122" y="11"/>
                      <a:pt x="114" y="18"/>
                      <a:pt x="55" y="0"/>
                    </a:cubicBezTo>
                    <a:cubicBezTo>
                      <a:pt x="42" y="4"/>
                      <a:pt x="26" y="3"/>
                      <a:pt x="17" y="12"/>
                    </a:cubicBezTo>
                    <a:cubicBezTo>
                      <a:pt x="0" y="29"/>
                      <a:pt x="0" y="72"/>
                      <a:pt x="17" y="89"/>
                    </a:cubicBezTo>
                    <a:cubicBezTo>
                      <a:pt x="30" y="102"/>
                      <a:pt x="55" y="102"/>
                      <a:pt x="68" y="115"/>
                    </a:cubicBezTo>
                  </a:path>
                </a:pathLst>
              </a:custGeom>
              <a:noFill/>
              <a:ln w="381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49" name="Line 57">
                <a:extLst>
                  <a:ext uri="{FF2B5EF4-FFF2-40B4-BE49-F238E27FC236}">
                    <a16:creationId xmlns:a16="http://schemas.microsoft.com/office/drawing/2014/main" id="{28B7EFA9-80A8-DE7C-1292-7740B87CFB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35" y="1235"/>
                <a:ext cx="0" cy="57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50" name="Line 58">
                <a:extLst>
                  <a:ext uri="{FF2B5EF4-FFF2-40B4-BE49-F238E27FC236}">
                    <a16:creationId xmlns:a16="http://schemas.microsoft.com/office/drawing/2014/main" id="{C3C960E3-E511-A0EC-1F02-BB04BDF634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52" y="1296"/>
                <a:ext cx="144" cy="0"/>
              </a:xfrm>
              <a:prstGeom prst="line">
                <a:avLst/>
              </a:prstGeom>
              <a:noFill/>
              <a:ln w="57150">
                <a:solidFill>
                  <a:srgbClr val="CC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4594" name="Text Box 59">
              <a:extLst>
                <a:ext uri="{FF2B5EF4-FFF2-40B4-BE49-F238E27FC236}">
                  <a16:creationId xmlns:a16="http://schemas.microsoft.com/office/drawing/2014/main" id="{BD9A3515-E4D7-46D7-C609-D147FD414B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7" y="2303"/>
              <a:ext cx="190" cy="3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b="1">
                  <a:latin typeface="Times New Roman" panose="02020603050405020304" pitchFamily="18" charset="0"/>
                </a:rPr>
                <a:t>P</a:t>
              </a:r>
            </a:p>
          </p:txBody>
        </p:sp>
        <p:grpSp>
          <p:nvGrpSpPr>
            <p:cNvPr id="24595" name="Group 60">
              <a:extLst>
                <a:ext uri="{FF2B5EF4-FFF2-40B4-BE49-F238E27FC236}">
                  <a16:creationId xmlns:a16="http://schemas.microsoft.com/office/drawing/2014/main" id="{1664F8F6-176C-523B-C9B9-ADAD3BF72C7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41" y="1632"/>
              <a:ext cx="1033" cy="2002"/>
              <a:chOff x="625" y="48"/>
              <a:chExt cx="2159" cy="3187"/>
            </a:xfrm>
          </p:grpSpPr>
          <p:sp>
            <p:nvSpPr>
              <p:cNvPr id="24645" name="Rectangle 61">
                <a:extLst>
                  <a:ext uri="{FF2B5EF4-FFF2-40B4-BE49-F238E27FC236}">
                    <a16:creationId xmlns:a16="http://schemas.microsoft.com/office/drawing/2014/main" id="{A8160C89-2437-4167-5EC2-D2E78E54BF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864" y="144"/>
                <a:ext cx="1920" cy="4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vi-VN" altLang="en-US" sz="28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646" name="AutoShape 62">
                <a:extLst>
                  <a:ext uri="{FF2B5EF4-FFF2-40B4-BE49-F238E27FC236}">
                    <a16:creationId xmlns:a16="http://schemas.microsoft.com/office/drawing/2014/main" id="{CA070673-10BB-F2E6-1F76-8773DAB810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73901">
                <a:off x="625" y="2851"/>
                <a:ext cx="1248" cy="384"/>
              </a:xfrm>
              <a:prstGeom prst="parallelogram">
                <a:avLst>
                  <a:gd name="adj" fmla="val 81250"/>
                </a:avLst>
              </a:prstGeom>
              <a:solidFill>
                <a:schemeClr val="accent1"/>
              </a:solidFill>
              <a:ln w="9525">
                <a:miter lim="800000"/>
                <a:headEnd/>
                <a:tailEnd/>
              </a:ln>
              <a:effectLst/>
              <a:scene3d>
                <a:camera prst="legacyPerspectiveFront">
                  <a:rot lat="20099989" lon="20099989" rev="0"/>
                </a:camera>
                <a:lightRig rig="legacyFlat2" dir="t"/>
              </a:scene3d>
              <a:sp3d extrusionH="430200" prstMaterial="legacyMatte">
                <a:bevelT w="13500" h="13500" prst="angle"/>
                <a:bevelB w="13500" h="13500" prst="angle"/>
                <a:extrusionClr>
                  <a:schemeClr val="accent1"/>
                </a:extrusionClr>
                <a:contourClr>
                  <a:schemeClr val="accent1"/>
                </a:contour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vi-VN" altLang="en-US" sz="28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647" name="Rectangle 63">
                <a:extLst>
                  <a:ext uri="{FF2B5EF4-FFF2-40B4-BE49-F238E27FC236}">
                    <a16:creationId xmlns:a16="http://schemas.microsoft.com/office/drawing/2014/main" id="{0E3B573F-A80D-FC60-C5ED-81DC2DC806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6" y="48"/>
                <a:ext cx="48" cy="292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vi-VN" altLang="en-US" sz="2800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24596" name="AutoShape 64">
              <a:extLst>
                <a:ext uri="{FF2B5EF4-FFF2-40B4-BE49-F238E27FC236}">
                  <a16:creationId xmlns:a16="http://schemas.microsoft.com/office/drawing/2014/main" id="{504C6A3A-63A5-1242-B42E-39E8A1AD96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8" y="3053"/>
              <a:ext cx="783" cy="726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rgbClr val="FFCC66"/>
                </a:gs>
                <a:gs pos="100000">
                  <a:srgbClr val="FFCCFF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vi-VN" altLang="en-US" sz="2800">
                <a:latin typeface="Times New Roman" panose="02020603050405020304" pitchFamily="18" charset="0"/>
              </a:endParaRPr>
            </a:p>
          </p:txBody>
        </p:sp>
        <p:grpSp>
          <p:nvGrpSpPr>
            <p:cNvPr id="24597" name="Group 65">
              <a:extLst>
                <a:ext uri="{FF2B5EF4-FFF2-40B4-BE49-F238E27FC236}">
                  <a16:creationId xmlns:a16="http://schemas.microsoft.com/office/drawing/2014/main" id="{ECB97832-AEDA-FED8-0EAB-DD24BAAB813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42" y="2484"/>
              <a:ext cx="595" cy="727"/>
              <a:chOff x="3360" y="1920"/>
              <a:chExt cx="912" cy="1104"/>
            </a:xfrm>
          </p:grpSpPr>
          <p:sp>
            <p:nvSpPr>
              <p:cNvPr id="24643" name="AutoShape 66">
                <a:extLst>
                  <a:ext uri="{FF2B5EF4-FFF2-40B4-BE49-F238E27FC236}">
                    <a16:creationId xmlns:a16="http://schemas.microsoft.com/office/drawing/2014/main" id="{CCB5AA4B-C4ED-8FE6-D62C-C731B689B4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2016"/>
                <a:ext cx="912" cy="1008"/>
              </a:xfrm>
              <a:prstGeom prst="flowChartMagneticDisk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rgbClr val="82C9EC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rgbClr val="82C9E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vi-VN" altLang="en-US" sz="28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644" name="AutoShape 67">
                <a:extLst>
                  <a:ext uri="{FF2B5EF4-FFF2-40B4-BE49-F238E27FC236}">
                    <a16:creationId xmlns:a16="http://schemas.microsoft.com/office/drawing/2014/main" id="{D5D0FBBF-AB64-F7F0-7F27-1BEB1B52D3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1920"/>
                <a:ext cx="912" cy="1104"/>
              </a:xfrm>
              <a:prstGeom prst="flowChartMagneticDisk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vi-VN" altLang="en-US" sz="280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24598" name="Group 68">
              <a:extLst>
                <a:ext uri="{FF2B5EF4-FFF2-40B4-BE49-F238E27FC236}">
                  <a16:creationId xmlns:a16="http://schemas.microsoft.com/office/drawing/2014/main" id="{C8B57921-987E-2580-96EA-1DBB9CE47FB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92" y="1727"/>
              <a:ext cx="94" cy="536"/>
              <a:chOff x="2352" y="192"/>
              <a:chExt cx="144" cy="1040"/>
            </a:xfrm>
          </p:grpSpPr>
          <p:sp>
            <p:nvSpPr>
              <p:cNvPr id="24608" name="Line 69">
                <a:extLst>
                  <a:ext uri="{FF2B5EF4-FFF2-40B4-BE49-F238E27FC236}">
                    <a16:creationId xmlns:a16="http://schemas.microsoft.com/office/drawing/2014/main" id="{47D05F86-3AA3-E00E-A62E-43F726633F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 flipV="1">
                <a:off x="2376" y="1170"/>
                <a:ext cx="39" cy="8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09" name="Line 70">
                <a:extLst>
                  <a:ext uri="{FF2B5EF4-FFF2-40B4-BE49-F238E27FC236}">
                    <a16:creationId xmlns:a16="http://schemas.microsoft.com/office/drawing/2014/main" id="{8C1988E4-B1B5-6137-9011-131F5DFF58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 flipV="1">
                <a:off x="2397" y="1092"/>
                <a:ext cx="56" cy="14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10" name="Line 71">
                <a:extLst>
                  <a:ext uri="{FF2B5EF4-FFF2-40B4-BE49-F238E27FC236}">
                    <a16:creationId xmlns:a16="http://schemas.microsoft.com/office/drawing/2014/main" id="{BBA682C6-1965-922A-952B-A29DBB61FD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 flipV="1">
                <a:off x="2397" y="1037"/>
                <a:ext cx="56" cy="14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11" name="Line 72">
                <a:extLst>
                  <a:ext uri="{FF2B5EF4-FFF2-40B4-BE49-F238E27FC236}">
                    <a16:creationId xmlns:a16="http://schemas.microsoft.com/office/drawing/2014/main" id="{2C77A0F2-B865-CBF5-7753-025746B294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 flipV="1">
                <a:off x="2396" y="980"/>
                <a:ext cx="57" cy="14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12" name="Line 73">
                <a:extLst>
                  <a:ext uri="{FF2B5EF4-FFF2-40B4-BE49-F238E27FC236}">
                    <a16:creationId xmlns:a16="http://schemas.microsoft.com/office/drawing/2014/main" id="{B56DB168-B2E7-E723-902A-7A38FD3DFA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 flipV="1">
                <a:off x="2397" y="923"/>
                <a:ext cx="56" cy="14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13" name="Line 74">
                <a:extLst>
                  <a:ext uri="{FF2B5EF4-FFF2-40B4-BE49-F238E27FC236}">
                    <a16:creationId xmlns:a16="http://schemas.microsoft.com/office/drawing/2014/main" id="{8D4B62E5-9277-BD80-0AF8-F7F3DD4DB2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 flipV="1">
                <a:off x="2396" y="867"/>
                <a:ext cx="57" cy="14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14" name="Line 75">
                <a:extLst>
                  <a:ext uri="{FF2B5EF4-FFF2-40B4-BE49-F238E27FC236}">
                    <a16:creationId xmlns:a16="http://schemas.microsoft.com/office/drawing/2014/main" id="{288C4D4E-DBC3-0DED-1E01-6087FD064A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 flipV="1">
                <a:off x="2396" y="810"/>
                <a:ext cx="57" cy="14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15" name="Line 76">
                <a:extLst>
                  <a:ext uri="{FF2B5EF4-FFF2-40B4-BE49-F238E27FC236}">
                    <a16:creationId xmlns:a16="http://schemas.microsoft.com/office/drawing/2014/main" id="{57F66CD5-1C67-B5C1-4353-F6958FCBF2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 flipV="1">
                <a:off x="2396" y="753"/>
                <a:ext cx="57" cy="14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16" name="Line 77">
                <a:extLst>
                  <a:ext uri="{FF2B5EF4-FFF2-40B4-BE49-F238E27FC236}">
                    <a16:creationId xmlns:a16="http://schemas.microsoft.com/office/drawing/2014/main" id="{76FB7E67-17B7-1078-78FF-0BB5CEF4FA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 flipV="1">
                <a:off x="2397" y="696"/>
                <a:ext cx="56" cy="14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17" name="Line 78">
                <a:extLst>
                  <a:ext uri="{FF2B5EF4-FFF2-40B4-BE49-F238E27FC236}">
                    <a16:creationId xmlns:a16="http://schemas.microsoft.com/office/drawing/2014/main" id="{CB2CB871-92A9-3183-0DC6-A90B6EECE5F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 flipV="1">
                <a:off x="2396" y="640"/>
                <a:ext cx="57" cy="14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18" name="Line 79">
                <a:extLst>
                  <a:ext uri="{FF2B5EF4-FFF2-40B4-BE49-F238E27FC236}">
                    <a16:creationId xmlns:a16="http://schemas.microsoft.com/office/drawing/2014/main" id="{6353712B-7B71-CD48-26C5-51BB8F47CA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 flipV="1">
                <a:off x="2396" y="583"/>
                <a:ext cx="57" cy="14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19" name="Line 80">
                <a:extLst>
                  <a:ext uri="{FF2B5EF4-FFF2-40B4-BE49-F238E27FC236}">
                    <a16:creationId xmlns:a16="http://schemas.microsoft.com/office/drawing/2014/main" id="{053B2D92-AB4E-DAC0-AC26-5B316D6882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 flipV="1">
                <a:off x="2396" y="526"/>
                <a:ext cx="56" cy="14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20" name="Line 81">
                <a:extLst>
                  <a:ext uri="{FF2B5EF4-FFF2-40B4-BE49-F238E27FC236}">
                    <a16:creationId xmlns:a16="http://schemas.microsoft.com/office/drawing/2014/main" id="{491A7282-6C5C-440D-5E4B-985C724559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 flipV="1">
                <a:off x="2395" y="470"/>
                <a:ext cx="57" cy="14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21" name="Line 82">
                <a:extLst>
                  <a:ext uri="{FF2B5EF4-FFF2-40B4-BE49-F238E27FC236}">
                    <a16:creationId xmlns:a16="http://schemas.microsoft.com/office/drawing/2014/main" id="{1AB94870-14CD-EB35-6C62-57581C9EC2F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 flipV="1">
                <a:off x="2395" y="413"/>
                <a:ext cx="57" cy="14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22" name="Line 83">
                <a:extLst>
                  <a:ext uri="{FF2B5EF4-FFF2-40B4-BE49-F238E27FC236}">
                    <a16:creationId xmlns:a16="http://schemas.microsoft.com/office/drawing/2014/main" id="{CDBCF409-C01E-6DB9-7FB9-81A5D7C6E8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 flipV="1">
                <a:off x="2396" y="356"/>
                <a:ext cx="56" cy="14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23" name="Line 84">
                <a:extLst>
                  <a:ext uri="{FF2B5EF4-FFF2-40B4-BE49-F238E27FC236}">
                    <a16:creationId xmlns:a16="http://schemas.microsoft.com/office/drawing/2014/main" id="{27E8D994-694C-C220-F603-A1800B5254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 flipV="1">
                <a:off x="2395" y="300"/>
                <a:ext cx="57" cy="14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24" name="Line 85">
                <a:extLst>
                  <a:ext uri="{FF2B5EF4-FFF2-40B4-BE49-F238E27FC236}">
                    <a16:creationId xmlns:a16="http://schemas.microsoft.com/office/drawing/2014/main" id="{B0D70D5C-F975-1D75-8672-ECD65412F4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 flipV="1">
                <a:off x="2396" y="244"/>
                <a:ext cx="56" cy="14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25" name="Line 86">
                <a:extLst>
                  <a:ext uri="{FF2B5EF4-FFF2-40B4-BE49-F238E27FC236}">
                    <a16:creationId xmlns:a16="http://schemas.microsoft.com/office/drawing/2014/main" id="{F0385F8F-9BFA-BAEF-3724-1B3D0BF37B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5400000">
                <a:off x="2425" y="1121"/>
                <a:ext cx="0" cy="14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26" name="Line 87">
                <a:extLst>
                  <a:ext uri="{FF2B5EF4-FFF2-40B4-BE49-F238E27FC236}">
                    <a16:creationId xmlns:a16="http://schemas.microsoft.com/office/drawing/2014/main" id="{BBC62E2B-68B6-3524-B674-ACE3CD652C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5400000">
                <a:off x="2425" y="1065"/>
                <a:ext cx="0" cy="14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27" name="Line 88">
                <a:extLst>
                  <a:ext uri="{FF2B5EF4-FFF2-40B4-BE49-F238E27FC236}">
                    <a16:creationId xmlns:a16="http://schemas.microsoft.com/office/drawing/2014/main" id="{5FDA819F-15C5-FC28-734A-697E0A76246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5400000">
                <a:off x="2425" y="1009"/>
                <a:ext cx="0" cy="14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28" name="Line 89">
                <a:extLst>
                  <a:ext uri="{FF2B5EF4-FFF2-40B4-BE49-F238E27FC236}">
                    <a16:creationId xmlns:a16="http://schemas.microsoft.com/office/drawing/2014/main" id="{178948E6-5EDC-550B-4488-B6A9C0EAE3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5400000">
                <a:off x="2425" y="952"/>
                <a:ext cx="0" cy="14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29" name="Line 90">
                <a:extLst>
                  <a:ext uri="{FF2B5EF4-FFF2-40B4-BE49-F238E27FC236}">
                    <a16:creationId xmlns:a16="http://schemas.microsoft.com/office/drawing/2014/main" id="{01BC97A7-48F9-CBA9-69F0-1EA5BAE7D0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5400000">
                <a:off x="2425" y="896"/>
                <a:ext cx="0" cy="14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30" name="Line 91">
                <a:extLst>
                  <a:ext uri="{FF2B5EF4-FFF2-40B4-BE49-F238E27FC236}">
                    <a16:creationId xmlns:a16="http://schemas.microsoft.com/office/drawing/2014/main" id="{DD2F00C5-0435-36AD-E054-AB291C3D36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5400000">
                <a:off x="2425" y="839"/>
                <a:ext cx="0" cy="14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31" name="Line 92">
                <a:extLst>
                  <a:ext uri="{FF2B5EF4-FFF2-40B4-BE49-F238E27FC236}">
                    <a16:creationId xmlns:a16="http://schemas.microsoft.com/office/drawing/2014/main" id="{8CA790C1-3275-080B-7C80-8C34C07B52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5400000">
                <a:off x="2425" y="782"/>
                <a:ext cx="0" cy="14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32" name="Line 93">
                <a:extLst>
                  <a:ext uri="{FF2B5EF4-FFF2-40B4-BE49-F238E27FC236}">
                    <a16:creationId xmlns:a16="http://schemas.microsoft.com/office/drawing/2014/main" id="{4A96A924-9601-AA7A-7B33-027BC73F72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5400000">
                <a:off x="2425" y="725"/>
                <a:ext cx="0" cy="14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33" name="Line 94">
                <a:extLst>
                  <a:ext uri="{FF2B5EF4-FFF2-40B4-BE49-F238E27FC236}">
                    <a16:creationId xmlns:a16="http://schemas.microsoft.com/office/drawing/2014/main" id="{3BBA82C2-0D46-DF0E-6E6C-5AF994E3A9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5400000">
                <a:off x="2425" y="669"/>
                <a:ext cx="0" cy="14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34" name="Line 95">
                <a:extLst>
                  <a:ext uri="{FF2B5EF4-FFF2-40B4-BE49-F238E27FC236}">
                    <a16:creationId xmlns:a16="http://schemas.microsoft.com/office/drawing/2014/main" id="{047376EF-3F0C-9A26-90BF-A5D7D92C07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5400000">
                <a:off x="2425" y="612"/>
                <a:ext cx="0" cy="14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35" name="Line 96">
                <a:extLst>
                  <a:ext uri="{FF2B5EF4-FFF2-40B4-BE49-F238E27FC236}">
                    <a16:creationId xmlns:a16="http://schemas.microsoft.com/office/drawing/2014/main" id="{BB0144FE-63E2-6F3E-10F5-03BD447FCF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5400000">
                <a:off x="2424" y="555"/>
                <a:ext cx="0" cy="14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36" name="Line 97">
                <a:extLst>
                  <a:ext uri="{FF2B5EF4-FFF2-40B4-BE49-F238E27FC236}">
                    <a16:creationId xmlns:a16="http://schemas.microsoft.com/office/drawing/2014/main" id="{E4E73080-A930-06D3-FC75-49692A74ED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5400000">
                <a:off x="2424" y="499"/>
                <a:ext cx="0" cy="14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37" name="Line 98">
                <a:extLst>
                  <a:ext uri="{FF2B5EF4-FFF2-40B4-BE49-F238E27FC236}">
                    <a16:creationId xmlns:a16="http://schemas.microsoft.com/office/drawing/2014/main" id="{7C5FEB41-292E-D9AC-453B-6A8BF9C384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5400000">
                <a:off x="2424" y="442"/>
                <a:ext cx="0" cy="14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38" name="Line 99">
                <a:extLst>
                  <a:ext uri="{FF2B5EF4-FFF2-40B4-BE49-F238E27FC236}">
                    <a16:creationId xmlns:a16="http://schemas.microsoft.com/office/drawing/2014/main" id="{DA2A3DF2-DEE1-672F-6C99-19D82D0ED8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5400000">
                <a:off x="2424" y="385"/>
                <a:ext cx="0" cy="14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39" name="Line 100">
                <a:extLst>
                  <a:ext uri="{FF2B5EF4-FFF2-40B4-BE49-F238E27FC236}">
                    <a16:creationId xmlns:a16="http://schemas.microsoft.com/office/drawing/2014/main" id="{0EEEBAF1-1EDD-448C-C33E-0C97C374D2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5400000">
                <a:off x="2424" y="329"/>
                <a:ext cx="0" cy="14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40" name="Line 101">
                <a:extLst>
                  <a:ext uri="{FF2B5EF4-FFF2-40B4-BE49-F238E27FC236}">
                    <a16:creationId xmlns:a16="http://schemas.microsoft.com/office/drawing/2014/main" id="{479309E1-35A4-3701-E6F8-14F083B421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5400000">
                <a:off x="2424" y="272"/>
                <a:ext cx="0" cy="14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41" name="Line 102">
                <a:extLst>
                  <a:ext uri="{FF2B5EF4-FFF2-40B4-BE49-F238E27FC236}">
                    <a16:creationId xmlns:a16="http://schemas.microsoft.com/office/drawing/2014/main" id="{4F33BFA7-808E-5D7A-4BE1-337C5D0D84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5400000">
                <a:off x="2395" y="245"/>
                <a:ext cx="0" cy="8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42" name="Line 103">
                <a:extLst>
                  <a:ext uri="{FF2B5EF4-FFF2-40B4-BE49-F238E27FC236}">
                    <a16:creationId xmlns:a16="http://schemas.microsoft.com/office/drawing/2014/main" id="{CD11CFF4-9345-DA69-AB3E-4AC715D666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5400000">
                <a:off x="2390" y="240"/>
                <a:ext cx="95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4599" name="Group 104">
              <a:extLst>
                <a:ext uri="{FF2B5EF4-FFF2-40B4-BE49-F238E27FC236}">
                  <a16:creationId xmlns:a16="http://schemas.microsoft.com/office/drawing/2014/main" id="{3E6B9C49-CAF2-AA27-1FC4-DD5A3CDA7E2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38" y="2674"/>
              <a:ext cx="219" cy="316"/>
              <a:chOff x="2208" y="1968"/>
              <a:chExt cx="336" cy="480"/>
            </a:xfrm>
          </p:grpSpPr>
          <p:sp>
            <p:nvSpPr>
              <p:cNvPr id="24606" name="AutoShape 105">
                <a:extLst>
                  <a:ext uri="{FF2B5EF4-FFF2-40B4-BE49-F238E27FC236}">
                    <a16:creationId xmlns:a16="http://schemas.microsoft.com/office/drawing/2014/main" id="{77093025-09BD-1CED-E220-9EB033EA37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08" y="2160"/>
                <a:ext cx="336" cy="288"/>
              </a:xfrm>
              <a:prstGeom prst="can">
                <a:avLst>
                  <a:gd name="adj" fmla="val 25000"/>
                </a:avLst>
              </a:prstGeom>
              <a:gradFill rotWithShape="1">
                <a:gsLst>
                  <a:gs pos="0">
                    <a:srgbClr val="FFCCFF"/>
                  </a:gs>
                  <a:gs pos="100000">
                    <a:schemeClr val="tx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vi-VN" altLang="en-US" sz="28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607" name="Line 106">
                <a:extLst>
                  <a:ext uri="{FF2B5EF4-FFF2-40B4-BE49-F238E27FC236}">
                    <a16:creationId xmlns:a16="http://schemas.microsoft.com/office/drawing/2014/main" id="{6CEB950F-9612-CCB9-AF85-8E33EB8137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74" y="1968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4600" name="Group 107">
              <a:extLst>
                <a:ext uri="{FF2B5EF4-FFF2-40B4-BE49-F238E27FC236}">
                  <a16:creationId xmlns:a16="http://schemas.microsoft.com/office/drawing/2014/main" id="{918DC4B9-FAA7-9BB8-7E4C-D7653395881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92" y="2263"/>
              <a:ext cx="94" cy="419"/>
              <a:chOff x="2352" y="1235"/>
              <a:chExt cx="144" cy="637"/>
            </a:xfrm>
          </p:grpSpPr>
          <p:sp>
            <p:nvSpPr>
              <p:cNvPr id="24603" name="Freeform 108">
                <a:extLst>
                  <a:ext uri="{FF2B5EF4-FFF2-40B4-BE49-F238E27FC236}">
                    <a16:creationId xmlns:a16="http://schemas.microsoft.com/office/drawing/2014/main" id="{5A0AB47C-5455-91D7-72CF-D5A78C967A9C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2401" y="1806"/>
                <a:ext cx="62" cy="69"/>
              </a:xfrm>
              <a:custGeom>
                <a:avLst/>
                <a:gdLst>
                  <a:gd name="T0" fmla="*/ 1 w 158"/>
                  <a:gd name="T1" fmla="*/ 3 h 115"/>
                  <a:gd name="T2" fmla="*/ 0 w 158"/>
                  <a:gd name="T3" fmla="*/ 0 h 115"/>
                  <a:gd name="T4" fmla="*/ 0 w 158"/>
                  <a:gd name="T5" fmla="*/ 1 h 115"/>
                  <a:gd name="T6" fmla="*/ 0 w 158"/>
                  <a:gd name="T7" fmla="*/ 4 h 115"/>
                  <a:gd name="T8" fmla="*/ 0 w 158"/>
                  <a:gd name="T9" fmla="*/ 5 h 1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8" h="115">
                    <a:moveTo>
                      <a:pt x="158" y="64"/>
                    </a:moveTo>
                    <a:cubicBezTo>
                      <a:pt x="122" y="11"/>
                      <a:pt x="114" y="18"/>
                      <a:pt x="55" y="0"/>
                    </a:cubicBezTo>
                    <a:cubicBezTo>
                      <a:pt x="42" y="4"/>
                      <a:pt x="26" y="3"/>
                      <a:pt x="17" y="12"/>
                    </a:cubicBezTo>
                    <a:cubicBezTo>
                      <a:pt x="0" y="29"/>
                      <a:pt x="0" y="72"/>
                      <a:pt x="17" y="89"/>
                    </a:cubicBezTo>
                    <a:cubicBezTo>
                      <a:pt x="30" y="102"/>
                      <a:pt x="55" y="102"/>
                      <a:pt x="68" y="115"/>
                    </a:cubicBezTo>
                  </a:path>
                </a:pathLst>
              </a:custGeom>
              <a:noFill/>
              <a:ln w="381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04" name="Line 109">
                <a:extLst>
                  <a:ext uri="{FF2B5EF4-FFF2-40B4-BE49-F238E27FC236}">
                    <a16:creationId xmlns:a16="http://schemas.microsoft.com/office/drawing/2014/main" id="{828CCED2-74CD-F8AC-42E7-BDA153C890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35" y="1235"/>
                <a:ext cx="0" cy="57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05" name="Line 110">
                <a:extLst>
                  <a:ext uri="{FF2B5EF4-FFF2-40B4-BE49-F238E27FC236}">
                    <a16:creationId xmlns:a16="http://schemas.microsoft.com/office/drawing/2014/main" id="{08768545-901C-2C8D-9B85-AEDBE74AF6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52" y="1296"/>
                <a:ext cx="144" cy="0"/>
              </a:xfrm>
              <a:prstGeom prst="line">
                <a:avLst/>
              </a:prstGeom>
              <a:noFill/>
              <a:ln w="57150">
                <a:solidFill>
                  <a:srgbClr val="CC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4601" name="Freeform 111">
              <a:extLst>
                <a:ext uri="{FF2B5EF4-FFF2-40B4-BE49-F238E27FC236}">
                  <a16:creationId xmlns:a16="http://schemas.microsoft.com/office/drawing/2014/main" id="{B71BD9FB-4FC3-8730-3074-DA327242CA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0" y="1758"/>
              <a:ext cx="219" cy="884"/>
            </a:xfrm>
            <a:custGeom>
              <a:avLst/>
              <a:gdLst>
                <a:gd name="T0" fmla="*/ 0 w 336"/>
                <a:gd name="T1" fmla="*/ 109 h 1344"/>
                <a:gd name="T2" fmla="*/ 0 w 336"/>
                <a:gd name="T3" fmla="*/ 0 h 1344"/>
                <a:gd name="T4" fmla="*/ 26 w 336"/>
                <a:gd name="T5" fmla="*/ 0 h 1344"/>
                <a:gd name="T6" fmla="*/ 26 w 336"/>
                <a:gd name="T7" fmla="*/ 109 h 134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36" h="1344">
                  <a:moveTo>
                    <a:pt x="0" y="1344"/>
                  </a:moveTo>
                  <a:lnTo>
                    <a:pt x="0" y="0"/>
                  </a:lnTo>
                  <a:lnTo>
                    <a:pt x="336" y="0"/>
                  </a:lnTo>
                  <a:lnTo>
                    <a:pt x="336" y="134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02" name="Text Box 112">
              <a:extLst>
                <a:ext uri="{FF2B5EF4-FFF2-40B4-BE49-F238E27FC236}">
                  <a16:creationId xmlns:a16="http://schemas.microsoft.com/office/drawing/2014/main" id="{88C433CF-CB5E-BD38-58DC-18AA3E9B93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48" y="2169"/>
              <a:ext cx="376" cy="3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b="1">
                  <a:latin typeface="Times New Roman" panose="02020603050405020304" pitchFamily="18" charset="0"/>
                </a:rPr>
                <a:t>P</a:t>
              </a:r>
              <a:r>
                <a:rPr lang="en-US" altLang="en-US" sz="2400" b="1" baseline="-25000">
                  <a:latin typeface="Times New Roman" panose="02020603050405020304" pitchFamily="18" charset="0"/>
                </a:rPr>
                <a:t>1</a:t>
              </a:r>
              <a:endParaRPr lang="en-US" altLang="en-US" sz="2400" b="1">
                <a:latin typeface="Times New Roman" panose="02020603050405020304" pitchFamily="18" charset="0"/>
              </a:endParaRPr>
            </a:p>
          </p:txBody>
        </p:sp>
      </p:grpSp>
      <p:sp>
        <p:nvSpPr>
          <p:cNvPr id="53363" name="Text Box 115">
            <a:extLst>
              <a:ext uri="{FF2B5EF4-FFF2-40B4-BE49-F238E27FC236}">
                <a16:creationId xmlns:a16="http://schemas.microsoft.com/office/drawing/2014/main" id="{7CE0FF44-3F7A-0931-906A-8100C8C4BF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304800"/>
            <a:ext cx="3124200" cy="1792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50000"/>
              </a:spcBef>
              <a:buFontTx/>
              <a:buNone/>
            </a:pPr>
            <a:r>
              <a:rPr lang="en-US" altLang="en-US" sz="2800" i="1" u="sng">
                <a:latin typeface="Times New Roman" panose="02020603050405020304" pitchFamily="18" charset="0"/>
              </a:rPr>
              <a:t>Đề cho :</a:t>
            </a:r>
          </a:p>
          <a:p>
            <a:pPr eaLnBrk="1" hangingPunct="1">
              <a:lnSpc>
                <a:spcPct val="60000"/>
              </a:lnSpc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P = 100N</a:t>
            </a:r>
          </a:p>
          <a:p>
            <a:pPr eaLnBrk="1" hangingPunct="1">
              <a:lnSpc>
                <a:spcPct val="60000"/>
              </a:lnSpc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P</a:t>
            </a:r>
            <a:r>
              <a:rPr lang="en-US" altLang="en-US" sz="2800" baseline="-25000">
                <a:latin typeface="Times New Roman" panose="02020603050405020304" pitchFamily="18" charset="0"/>
              </a:rPr>
              <a:t>1</a:t>
            </a:r>
            <a:r>
              <a:rPr lang="en-US" altLang="en-US" sz="2800">
                <a:latin typeface="Times New Roman" panose="02020603050405020304" pitchFamily="18" charset="0"/>
              </a:rPr>
              <a:t> = 80N</a:t>
            </a:r>
          </a:p>
          <a:p>
            <a:pPr eaLnBrk="1" hangingPunct="1">
              <a:lnSpc>
                <a:spcPct val="60000"/>
              </a:lnSpc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F</a:t>
            </a:r>
            <a:r>
              <a:rPr lang="en-US" altLang="en-US" sz="2800" baseline="-25000">
                <a:latin typeface="Times New Roman" panose="02020603050405020304" pitchFamily="18" charset="0"/>
              </a:rPr>
              <a:t>A</a:t>
            </a:r>
            <a:r>
              <a:rPr lang="en-US" altLang="en-US" sz="2800">
                <a:latin typeface="Times New Roman" panose="02020603050405020304" pitchFamily="18" charset="0"/>
              </a:rPr>
              <a:t> = ? ; V = ?</a:t>
            </a:r>
          </a:p>
        </p:txBody>
      </p:sp>
      <p:sp>
        <p:nvSpPr>
          <p:cNvPr id="53364" name="Text Box 116">
            <a:extLst>
              <a:ext uri="{FF2B5EF4-FFF2-40B4-BE49-F238E27FC236}">
                <a16:creationId xmlns:a16="http://schemas.microsoft.com/office/drawing/2014/main" id="{AA526868-0289-9E4B-BFDA-C83DE338E0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2209801"/>
            <a:ext cx="3733800" cy="2255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en-US" altLang="en-US" sz="2800" i="1" u="sng">
                <a:latin typeface="Times New Roman" panose="02020603050405020304" pitchFamily="18" charset="0"/>
              </a:rPr>
              <a:t>Giải :</a:t>
            </a:r>
            <a:r>
              <a:rPr lang="en-US" altLang="en-US" sz="2800" u="sng">
                <a:latin typeface="Times New Roman" panose="02020603050405020304" pitchFamily="18" charset="0"/>
              </a:rPr>
              <a:t> 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Lực đẩy Ác-si-mét của nước tác dụng vào vật :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CC3300"/>
                </a:solidFill>
                <a:latin typeface="Times New Roman" panose="02020603050405020304" pitchFamily="18" charset="0"/>
              </a:rPr>
              <a:t>F</a:t>
            </a:r>
            <a:r>
              <a:rPr lang="en-US" altLang="en-US" sz="2800" b="1" baseline="-25000">
                <a:solidFill>
                  <a:srgbClr val="CC3300"/>
                </a:solidFill>
                <a:latin typeface="Times New Roman" panose="02020603050405020304" pitchFamily="18" charset="0"/>
              </a:rPr>
              <a:t>A</a:t>
            </a:r>
            <a:r>
              <a:rPr lang="en-US" altLang="en-US" sz="2800" b="1">
                <a:solidFill>
                  <a:srgbClr val="CC3300"/>
                </a:solidFill>
                <a:latin typeface="Times New Roman" panose="02020603050405020304" pitchFamily="18" charset="0"/>
              </a:rPr>
              <a:t> = P – P</a:t>
            </a:r>
            <a:r>
              <a:rPr lang="en-US" altLang="en-US" sz="2800" b="1" baseline="-25000">
                <a:solidFill>
                  <a:srgbClr val="CC3300"/>
                </a:solidFill>
                <a:latin typeface="Times New Roman" panose="02020603050405020304" pitchFamily="18" charset="0"/>
              </a:rPr>
              <a:t>1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F</a:t>
            </a:r>
            <a:r>
              <a:rPr lang="en-US" altLang="en-US" sz="2800" baseline="-25000">
                <a:latin typeface="Times New Roman" panose="02020603050405020304" pitchFamily="18" charset="0"/>
              </a:rPr>
              <a:t>A</a:t>
            </a:r>
            <a:r>
              <a:rPr lang="en-US" altLang="en-US" sz="2800">
                <a:latin typeface="Times New Roman" panose="02020603050405020304" pitchFamily="18" charset="0"/>
              </a:rPr>
              <a:t> = 100N – 80N = </a:t>
            </a:r>
            <a:r>
              <a:rPr lang="en-US" altLang="en-US" sz="2800" u="sng">
                <a:latin typeface="Times New Roman" panose="02020603050405020304" pitchFamily="18" charset="0"/>
              </a:rPr>
              <a:t>20N</a:t>
            </a:r>
          </a:p>
        </p:txBody>
      </p:sp>
      <p:sp>
        <p:nvSpPr>
          <p:cNvPr id="53365" name="Text Box 117">
            <a:extLst>
              <a:ext uri="{FF2B5EF4-FFF2-40B4-BE49-F238E27FC236}">
                <a16:creationId xmlns:a16="http://schemas.microsoft.com/office/drawing/2014/main" id="{D8E606FD-EAD8-2684-CF15-FCCAF62B3C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4800601"/>
            <a:ext cx="6705600" cy="195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Ta có : </a:t>
            </a:r>
            <a:r>
              <a:rPr lang="en-US" altLang="en-US" sz="2800">
                <a:solidFill>
                  <a:srgbClr val="CC3300"/>
                </a:solidFill>
                <a:latin typeface="Times New Roman" panose="02020603050405020304" pitchFamily="18" charset="0"/>
              </a:rPr>
              <a:t>F</a:t>
            </a:r>
            <a:r>
              <a:rPr lang="en-US" altLang="en-US" sz="2800" baseline="-25000">
                <a:solidFill>
                  <a:srgbClr val="CC3300"/>
                </a:solidFill>
                <a:latin typeface="Times New Roman" panose="02020603050405020304" pitchFamily="18" charset="0"/>
              </a:rPr>
              <a:t>A</a:t>
            </a:r>
            <a:r>
              <a:rPr lang="en-US" altLang="en-US" sz="2800">
                <a:solidFill>
                  <a:srgbClr val="CC3300"/>
                </a:solidFill>
                <a:latin typeface="Times New Roman" panose="02020603050405020304" pitchFamily="18" charset="0"/>
              </a:rPr>
              <a:t> = d.V </a:t>
            </a:r>
            <a:r>
              <a:rPr lang="en-US" altLang="en-US" sz="2800">
                <a:solidFill>
                  <a:srgbClr val="CC33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==&gt; V = F</a:t>
            </a:r>
            <a:r>
              <a:rPr lang="en-US" altLang="en-US" sz="2800" baseline="-25000">
                <a:solidFill>
                  <a:srgbClr val="CC33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A</a:t>
            </a:r>
            <a:r>
              <a:rPr lang="en-US" altLang="en-US" sz="2800">
                <a:solidFill>
                  <a:srgbClr val="CC33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/d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  <a:sym typeface="Wingdings" panose="05000000000000000000" pitchFamily="2" charset="2"/>
              </a:rPr>
              <a:t>Thể tích của vật là : 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  <a:sym typeface="Wingdings" panose="05000000000000000000" pitchFamily="2" charset="2"/>
              </a:rPr>
              <a:t>      V = F</a:t>
            </a:r>
            <a:r>
              <a:rPr lang="en-US" altLang="en-US" sz="2800" baseline="-25000">
                <a:latin typeface="Times New Roman" panose="02020603050405020304" pitchFamily="18" charset="0"/>
                <a:sym typeface="Wingdings" panose="05000000000000000000" pitchFamily="2" charset="2"/>
              </a:rPr>
              <a:t>A</a:t>
            </a:r>
            <a:r>
              <a:rPr lang="en-US" altLang="en-US" sz="2800">
                <a:latin typeface="Times New Roman" panose="02020603050405020304" pitchFamily="18" charset="0"/>
                <a:sym typeface="Wingdings" panose="05000000000000000000" pitchFamily="2" charset="2"/>
              </a:rPr>
              <a:t>/d = 20/10000 = 0,002(m</a:t>
            </a:r>
            <a:r>
              <a:rPr lang="en-US" altLang="en-US" sz="2800" baseline="30000">
                <a:latin typeface="Times New Roman" panose="02020603050405020304" pitchFamily="18" charset="0"/>
                <a:sym typeface="Wingdings" panose="05000000000000000000" pitchFamily="2" charset="2"/>
              </a:rPr>
              <a:t>3</a:t>
            </a:r>
            <a:r>
              <a:rPr lang="en-US" altLang="en-US" sz="2800">
                <a:latin typeface="Times New Roman" panose="02020603050405020304" pitchFamily="18" charset="0"/>
                <a:sym typeface="Wingdings" panose="05000000000000000000" pitchFamily="2" charset="2"/>
              </a:rPr>
              <a:t>)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  <a:sym typeface="Wingdings" panose="05000000000000000000" pitchFamily="2" charset="2"/>
              </a:rPr>
              <a:t>                                        = 2dm</a:t>
            </a:r>
            <a:r>
              <a:rPr lang="en-US" altLang="en-US" sz="2800" baseline="30000">
                <a:latin typeface="Times New Roman" panose="02020603050405020304" pitchFamily="18" charset="0"/>
                <a:sym typeface="Wingdings" panose="05000000000000000000" pitchFamily="2" charset="2"/>
              </a:rPr>
              <a:t>3</a:t>
            </a:r>
            <a:r>
              <a:rPr lang="en-US" altLang="en-US" sz="2800" u="sng">
                <a:latin typeface="Times New Roman" panose="02020603050405020304" pitchFamily="18" charset="0"/>
                <a:sym typeface="Wingdings" panose="05000000000000000000" pitchFamily="2" charset="2"/>
              </a:rPr>
              <a:t>  </a:t>
            </a:r>
          </a:p>
        </p:txBody>
      </p:sp>
      <p:graphicFrame>
        <p:nvGraphicFramePr>
          <p:cNvPr id="24583" name="Object 118">
            <a:extLst>
              <a:ext uri="{FF2B5EF4-FFF2-40B4-BE49-F238E27FC236}">
                <a16:creationId xmlns:a16="http://schemas.microsoft.com/office/drawing/2014/main" id="{2E230AE5-AF88-5878-9F2E-477CA6CACFD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38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4151" imgH="215619" progId="Equation.3">
                  <p:embed/>
                </p:oleObj>
              </mc:Choice>
              <mc:Fallback>
                <p:oleObj name="Equation" r:id="rId2" imgW="114151" imgH="215619" progId="Equation.3">
                  <p:embed/>
                  <p:pic>
                    <p:nvPicPr>
                      <p:cNvPr id="24583" name="Object 118">
                        <a:extLst>
                          <a:ext uri="{FF2B5EF4-FFF2-40B4-BE49-F238E27FC236}">
                            <a16:creationId xmlns:a16="http://schemas.microsoft.com/office/drawing/2014/main" id="{2E230AE5-AF88-5878-9F2E-477CA6CACFD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8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4" name="Object 119">
            <a:extLst>
              <a:ext uri="{FF2B5EF4-FFF2-40B4-BE49-F238E27FC236}">
                <a16:creationId xmlns:a16="http://schemas.microsoft.com/office/drawing/2014/main" id="{6981B34A-8FD1-4D95-EB6D-E106FAC05AA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38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4151" imgH="215619" progId="Equation.3">
                  <p:embed/>
                </p:oleObj>
              </mc:Choice>
              <mc:Fallback>
                <p:oleObj name="Equation" r:id="rId4" imgW="114151" imgH="215619" progId="Equation.3">
                  <p:embed/>
                  <p:pic>
                    <p:nvPicPr>
                      <p:cNvPr id="24584" name="Object 119">
                        <a:extLst>
                          <a:ext uri="{FF2B5EF4-FFF2-40B4-BE49-F238E27FC236}">
                            <a16:creationId xmlns:a16="http://schemas.microsoft.com/office/drawing/2014/main" id="{6981B34A-8FD1-4D95-EB6D-E106FAC05AA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8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5" name="AutoShape 123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0C0938FF-2AB3-FEB1-C1DC-C9878D63E3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5796290"/>
            <a:ext cx="838200" cy="523220"/>
          </a:xfrm>
          <a:prstGeom prst="actionButtonHome">
            <a:avLst/>
          </a:prstGeom>
          <a:noFill/>
          <a:ln w="9525">
            <a:solidFill>
              <a:srgbClr val="9900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en-US" sz="28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53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0"/>
                                        <p:tgtEl>
                                          <p:spTgt spid="53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0"/>
                                        <p:tgtEl>
                                          <p:spTgt spid="53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363" grpId="0"/>
      <p:bldP spid="53364" grpId="0"/>
      <p:bldP spid="5336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Text Box 4">
            <a:extLst>
              <a:ext uri="{FF2B5EF4-FFF2-40B4-BE49-F238E27FC236}">
                <a16:creationId xmlns:a16="http://schemas.microsoft.com/office/drawing/2014/main" id="{9BAFEB4C-6D6E-6CD5-8FF2-DE7DDB0DEE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152401"/>
            <a:ext cx="5638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▼ III. V</a:t>
            </a:r>
            <a:r>
              <a:rPr lang="en-US" altLang="en-US" sz="2800" b="1">
                <a:latin typeface="Times New Roman" panose="02020603050405020304" pitchFamily="18" charset="0"/>
              </a:rPr>
              <a:t>ận dụng</a:t>
            </a:r>
          </a:p>
        </p:txBody>
      </p:sp>
      <p:sp>
        <p:nvSpPr>
          <p:cNvPr id="16389" name="Text Box 5">
            <a:extLst>
              <a:ext uri="{FF2B5EF4-FFF2-40B4-BE49-F238E27FC236}">
                <a16:creationId xmlns:a16="http://schemas.microsoft.com/office/drawing/2014/main" id="{AA329530-5BC3-8341-0CEA-DF9BA7863D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685801"/>
            <a:ext cx="609600" cy="51911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C4</a:t>
            </a:r>
          </a:p>
        </p:txBody>
      </p:sp>
      <p:sp>
        <p:nvSpPr>
          <p:cNvPr id="16390" name="Text Box 6">
            <a:extLst>
              <a:ext uri="{FF2B5EF4-FFF2-40B4-BE49-F238E27FC236}">
                <a16:creationId xmlns:a16="http://schemas.microsoft.com/office/drawing/2014/main" id="{1D0D02B2-8004-B196-53E1-E1095CB33E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1143000"/>
            <a:ext cx="81534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  Vì khi ở trong nước, gàu nước chịu lực đẩy Ac-si-mét của nước tác dụng lên </a:t>
            </a:r>
            <a:r>
              <a:rPr lang="vi-VN" altLang="en-US" sz="2800">
                <a:latin typeface="Times New Roman" panose="02020603050405020304" pitchFamily="18" charset="0"/>
              </a:rPr>
              <a:t>gàu.</a:t>
            </a:r>
            <a:endParaRPr lang="en-US" altLang="en-US" sz="2800">
              <a:latin typeface="Times New Roman" panose="02020603050405020304" pitchFamily="18" charset="0"/>
            </a:endParaRPr>
          </a:p>
        </p:txBody>
      </p:sp>
      <p:sp>
        <p:nvSpPr>
          <p:cNvPr id="16391" name="Text Box 7">
            <a:extLst>
              <a:ext uri="{FF2B5EF4-FFF2-40B4-BE49-F238E27FC236}">
                <a16:creationId xmlns:a16="http://schemas.microsoft.com/office/drawing/2014/main" id="{BF6FF98E-5C84-2E75-F4E6-D9FEA06E2A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2071688"/>
            <a:ext cx="609600" cy="519112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C5</a:t>
            </a:r>
          </a:p>
        </p:txBody>
      </p:sp>
      <p:sp>
        <p:nvSpPr>
          <p:cNvPr id="16392" name="Text Box 8">
            <a:extLst>
              <a:ext uri="{FF2B5EF4-FFF2-40B4-BE49-F238E27FC236}">
                <a16:creationId xmlns:a16="http://schemas.microsoft.com/office/drawing/2014/main" id="{812DA08F-CA03-28F0-8E73-A245A59ACF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2438400"/>
            <a:ext cx="4495800" cy="158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Lực đẩy Ác-si-mét của nước tác dụng lên thỏi nhôm 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    F</a:t>
            </a:r>
            <a:r>
              <a:rPr lang="en-US" altLang="en-US" sz="2800" baseline="-25000">
                <a:latin typeface="Times New Roman" panose="02020603050405020304" pitchFamily="18" charset="0"/>
              </a:rPr>
              <a:t>A1 </a:t>
            </a:r>
            <a:r>
              <a:rPr lang="en-US" altLang="en-US" sz="2800">
                <a:latin typeface="Times New Roman" panose="02020603050405020304" pitchFamily="18" charset="0"/>
              </a:rPr>
              <a:t>= d .V</a:t>
            </a:r>
            <a:r>
              <a:rPr lang="en-US" altLang="en-US" sz="2800" baseline="-25000">
                <a:latin typeface="Times New Roman" panose="02020603050405020304" pitchFamily="18" charset="0"/>
              </a:rPr>
              <a:t>1</a:t>
            </a:r>
            <a:endParaRPr lang="en-US" altLang="en-US" sz="2800">
              <a:latin typeface="Times New Roman" panose="02020603050405020304" pitchFamily="18" charset="0"/>
            </a:endParaRPr>
          </a:p>
        </p:txBody>
      </p:sp>
      <p:sp>
        <p:nvSpPr>
          <p:cNvPr id="16393" name="Text Box 9">
            <a:extLst>
              <a:ext uri="{FF2B5EF4-FFF2-40B4-BE49-F238E27FC236}">
                <a16:creationId xmlns:a16="http://schemas.microsoft.com/office/drawing/2014/main" id="{E683F6A7-0144-6B63-3496-48172E9C6A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3962400"/>
            <a:ext cx="4419600" cy="201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Lực đẩy Ác-si-mét của nước tác dụng lên thỏi thép 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    F</a:t>
            </a:r>
            <a:r>
              <a:rPr lang="en-US" altLang="en-US" sz="2800" baseline="-25000">
                <a:latin typeface="Times New Roman" panose="02020603050405020304" pitchFamily="18" charset="0"/>
              </a:rPr>
              <a:t>A2 </a:t>
            </a:r>
            <a:r>
              <a:rPr lang="en-US" altLang="en-US" sz="2800">
                <a:latin typeface="Times New Roman" panose="02020603050405020304" pitchFamily="18" charset="0"/>
              </a:rPr>
              <a:t>= d .V</a:t>
            </a:r>
            <a:r>
              <a:rPr lang="en-US" altLang="en-US" sz="2800" baseline="-25000">
                <a:latin typeface="Times New Roman" panose="02020603050405020304" pitchFamily="18" charset="0"/>
              </a:rPr>
              <a:t>2   </a:t>
            </a:r>
            <a:r>
              <a:rPr lang="en-US" altLang="en-US" sz="2800">
                <a:latin typeface="Times New Roman" panose="02020603050405020304" pitchFamily="18" charset="0"/>
              </a:rPr>
              <a:t>(d là trọng lượng riêng của nước)</a:t>
            </a:r>
            <a:endParaRPr lang="en-US" altLang="en-US" sz="2800" baseline="-25000">
              <a:latin typeface="Times New Roman" panose="02020603050405020304" pitchFamily="18" charset="0"/>
            </a:endParaRPr>
          </a:p>
        </p:txBody>
      </p:sp>
      <p:sp>
        <p:nvSpPr>
          <p:cNvPr id="16394" name="Text Box 10">
            <a:extLst>
              <a:ext uri="{FF2B5EF4-FFF2-40B4-BE49-F238E27FC236}">
                <a16:creationId xmlns:a16="http://schemas.microsoft.com/office/drawing/2014/main" id="{672E197C-E97C-D304-09A6-2FA1FF644F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6034088"/>
            <a:ext cx="6019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Mà V</a:t>
            </a:r>
            <a:r>
              <a:rPr lang="en-US" altLang="en-US" sz="2800" baseline="-25000">
                <a:latin typeface="Times New Roman" panose="02020603050405020304" pitchFamily="18" charset="0"/>
              </a:rPr>
              <a:t>1</a:t>
            </a:r>
            <a:r>
              <a:rPr lang="en-US" altLang="en-US" sz="2800">
                <a:latin typeface="Times New Roman" panose="02020603050405020304" pitchFamily="18" charset="0"/>
              </a:rPr>
              <a:t> = V</a:t>
            </a:r>
            <a:r>
              <a:rPr lang="en-US" altLang="en-US" sz="2800" baseline="-25000">
                <a:latin typeface="Times New Roman" panose="02020603050405020304" pitchFamily="18" charset="0"/>
              </a:rPr>
              <a:t>2         </a:t>
            </a:r>
            <a:r>
              <a:rPr lang="en-US" altLang="en-US" sz="2800">
                <a:latin typeface="Times New Roman" panose="02020603050405020304" pitchFamily="18" charset="0"/>
              </a:rPr>
              <a:t> =&gt;         F</a:t>
            </a:r>
            <a:r>
              <a:rPr lang="en-US" altLang="en-US" sz="2800" baseline="-25000">
                <a:latin typeface="Times New Roman" panose="02020603050405020304" pitchFamily="18" charset="0"/>
              </a:rPr>
              <a:t>A1</a:t>
            </a:r>
            <a:r>
              <a:rPr lang="en-US" altLang="en-US" sz="2800">
                <a:latin typeface="Times New Roman" panose="02020603050405020304" pitchFamily="18" charset="0"/>
              </a:rPr>
              <a:t> = F</a:t>
            </a:r>
            <a:r>
              <a:rPr lang="en-US" altLang="en-US" sz="2800" baseline="-25000">
                <a:latin typeface="Times New Roman" panose="02020603050405020304" pitchFamily="18" charset="0"/>
              </a:rPr>
              <a:t>A2</a:t>
            </a:r>
            <a:endParaRPr lang="en-US" altLang="en-US" sz="2800">
              <a:latin typeface="Times New Roman" panose="02020603050405020304" pitchFamily="18" charset="0"/>
            </a:endParaRPr>
          </a:p>
        </p:txBody>
      </p:sp>
      <p:sp>
        <p:nvSpPr>
          <p:cNvPr id="16395" name="Freeform 11">
            <a:extLst>
              <a:ext uri="{FF2B5EF4-FFF2-40B4-BE49-F238E27FC236}">
                <a16:creationId xmlns:a16="http://schemas.microsoft.com/office/drawing/2014/main" id="{D39A0572-3DE0-A92A-15C5-4EF9F7EBC539}"/>
              </a:ext>
            </a:extLst>
          </p:cNvPr>
          <p:cNvSpPr>
            <a:spLocks/>
          </p:cNvSpPr>
          <p:nvPr/>
        </p:nvSpPr>
        <p:spPr bwMode="auto">
          <a:xfrm>
            <a:off x="6629400" y="2667000"/>
            <a:ext cx="3581400" cy="369332"/>
          </a:xfrm>
          <a:custGeom>
            <a:avLst/>
            <a:gdLst>
              <a:gd name="T0" fmla="*/ 0 w 2256"/>
              <a:gd name="T1" fmla="*/ 2147483646 h 1296"/>
              <a:gd name="T2" fmla="*/ 0 w 2256"/>
              <a:gd name="T3" fmla="*/ 2147483646 h 1296"/>
              <a:gd name="T4" fmla="*/ 2147483646 w 2256"/>
              <a:gd name="T5" fmla="*/ 2147483646 h 1296"/>
              <a:gd name="T6" fmla="*/ 2147483646 w 2256"/>
              <a:gd name="T7" fmla="*/ 0 h 129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256" h="1296">
                <a:moveTo>
                  <a:pt x="0" y="96"/>
                </a:moveTo>
                <a:lnTo>
                  <a:pt x="0" y="1296"/>
                </a:lnTo>
                <a:lnTo>
                  <a:pt x="2256" y="1296"/>
                </a:lnTo>
                <a:lnTo>
                  <a:pt x="2256" y="0"/>
                </a:lnTo>
              </a:path>
            </a:pathLst>
          </a:custGeom>
          <a:noFill/>
          <a:ln w="5715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6396" name="Rectangle 12">
            <a:extLst>
              <a:ext uri="{FF2B5EF4-FFF2-40B4-BE49-F238E27FC236}">
                <a16:creationId xmlns:a16="http://schemas.microsoft.com/office/drawing/2014/main" id="{E3047A26-B803-5144-7C10-8316B09A4F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7500" y="3777734"/>
            <a:ext cx="3505200" cy="369332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0" scaled="1"/>
          </a:gradFill>
          <a:ln w="952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endParaRPr lang="vi-VN"/>
          </a:p>
        </p:txBody>
      </p:sp>
      <p:sp>
        <p:nvSpPr>
          <p:cNvPr id="16397" name="Rectangle 13">
            <a:extLst>
              <a:ext uri="{FF2B5EF4-FFF2-40B4-BE49-F238E27FC236}">
                <a16:creationId xmlns:a16="http://schemas.microsoft.com/office/drawing/2014/main" id="{168E0EA3-3403-17F6-4C76-AE95A85375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39201" y="4196834"/>
            <a:ext cx="184731" cy="369332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50000">
                <a:srgbClr val="FFFFFF"/>
              </a:gs>
              <a:gs pos="100000">
                <a:schemeClr val="tx1"/>
              </a:gs>
            </a:gsLst>
            <a:lin ang="0" scaled="1"/>
          </a:gradFill>
          <a:ln w="952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endParaRPr lang="vi-VN"/>
          </a:p>
        </p:txBody>
      </p:sp>
      <p:sp>
        <p:nvSpPr>
          <p:cNvPr id="16398" name="Rectangle 14">
            <a:extLst>
              <a:ext uri="{FF2B5EF4-FFF2-40B4-BE49-F238E27FC236}">
                <a16:creationId xmlns:a16="http://schemas.microsoft.com/office/drawing/2014/main" id="{C0735F48-CB4B-AD1E-4364-E3B25DE6C5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1" y="4119890"/>
            <a:ext cx="184731" cy="523220"/>
          </a:xfrm>
          <a:prstGeom prst="rect">
            <a:avLst/>
          </a:prstGeom>
          <a:gradFill rotWithShape="1">
            <a:gsLst>
              <a:gs pos="0">
                <a:srgbClr val="996633"/>
              </a:gs>
              <a:gs pos="50000">
                <a:srgbClr val="FFFFFF"/>
              </a:gs>
              <a:gs pos="100000">
                <a:srgbClr val="996633"/>
              </a:gs>
            </a:gsLst>
            <a:lin ang="0" scaled="1"/>
          </a:gradFill>
          <a:ln w="9525" algn="ctr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en-US" sz="2800">
              <a:latin typeface="Times New Roman" panose="02020603050405020304" pitchFamily="18" charset="0"/>
            </a:endParaRPr>
          </a:p>
        </p:txBody>
      </p:sp>
      <p:sp>
        <p:nvSpPr>
          <p:cNvPr id="16399" name="Line 15">
            <a:extLst>
              <a:ext uri="{FF2B5EF4-FFF2-40B4-BE49-F238E27FC236}">
                <a16:creationId xmlns:a16="http://schemas.microsoft.com/office/drawing/2014/main" id="{5B3E7BF8-2ACC-54D4-B3D6-821B9F46627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696200" y="3733800"/>
            <a:ext cx="0" cy="609600"/>
          </a:xfrm>
          <a:prstGeom prst="line">
            <a:avLst/>
          </a:prstGeom>
          <a:noFill/>
          <a:ln w="57150">
            <a:solidFill>
              <a:srgbClr val="CC3300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6400" name="Text Box 16">
            <a:extLst>
              <a:ext uri="{FF2B5EF4-FFF2-40B4-BE49-F238E27FC236}">
                <a16:creationId xmlns:a16="http://schemas.microsoft.com/office/drawing/2014/main" id="{5C1E3ACC-AC64-69AB-CC11-F50A06B46C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3352801"/>
            <a:ext cx="838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F</a:t>
            </a:r>
            <a:r>
              <a:rPr lang="en-US" altLang="en-US" sz="2800" baseline="-25000">
                <a:latin typeface="Times New Roman" panose="02020603050405020304" pitchFamily="18" charset="0"/>
              </a:rPr>
              <a:t>A1</a:t>
            </a:r>
            <a:endParaRPr lang="en-US" altLang="en-US" sz="2800">
              <a:latin typeface="Times New Roman" panose="02020603050405020304" pitchFamily="18" charset="0"/>
            </a:endParaRPr>
          </a:p>
        </p:txBody>
      </p:sp>
      <p:sp>
        <p:nvSpPr>
          <p:cNvPr id="16401" name="Line 17">
            <a:extLst>
              <a:ext uri="{FF2B5EF4-FFF2-40B4-BE49-F238E27FC236}">
                <a16:creationId xmlns:a16="http://schemas.microsoft.com/office/drawing/2014/main" id="{485F3A4D-20A2-D4A2-B1D8-0A6FC397EC4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220200" y="3733800"/>
            <a:ext cx="0" cy="609600"/>
          </a:xfrm>
          <a:prstGeom prst="line">
            <a:avLst/>
          </a:prstGeom>
          <a:noFill/>
          <a:ln w="57150">
            <a:solidFill>
              <a:srgbClr val="CC3300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6402" name="Text Box 18">
            <a:extLst>
              <a:ext uri="{FF2B5EF4-FFF2-40B4-BE49-F238E27FC236}">
                <a16:creationId xmlns:a16="http://schemas.microsoft.com/office/drawing/2014/main" id="{964679B1-D815-4EAF-7AFF-6DB8B82E9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4400" y="3352801"/>
            <a:ext cx="838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F</a:t>
            </a:r>
            <a:r>
              <a:rPr lang="en-US" altLang="en-US" sz="2800" baseline="-25000">
                <a:latin typeface="Times New Roman" panose="02020603050405020304" pitchFamily="18" charset="0"/>
              </a:rPr>
              <a:t>A2</a:t>
            </a:r>
            <a:endParaRPr lang="en-US" altLang="en-US" sz="28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6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6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6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6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20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20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/>
      <p:bldP spid="16389" grpId="0" animBg="1"/>
      <p:bldP spid="16390" grpId="0"/>
      <p:bldP spid="16391" grpId="0" animBg="1"/>
      <p:bldP spid="16392" grpId="0"/>
      <p:bldP spid="16393" grpId="0"/>
      <p:bldP spid="16394" grpId="0"/>
      <p:bldP spid="16396" grpId="0" animBg="1"/>
      <p:bldP spid="16397" grpId="0" animBg="1"/>
      <p:bldP spid="16398" grpId="0" animBg="1"/>
      <p:bldP spid="16400" grpId="0"/>
      <p:bldP spid="1640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iua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5010" y="1049310"/>
            <a:ext cx="1261981" cy="1676545"/>
          </a:xfrm>
          <a:prstGeom prst="rect">
            <a:avLst/>
          </a:prstGeom>
        </p:spPr>
      </p:pic>
      <p:pic>
        <p:nvPicPr>
          <p:cNvPr id="5" name="tha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811" y="762773"/>
            <a:ext cx="1261981" cy="1963082"/>
          </a:xfrm>
          <a:prstGeom prst="rect">
            <a:avLst/>
          </a:prstGeom>
        </p:spPr>
      </p:pic>
      <p:pic>
        <p:nvPicPr>
          <p:cNvPr id="6" name="thua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9492" y="1203652"/>
            <a:ext cx="780356" cy="1414395"/>
          </a:xfrm>
          <a:prstGeom prst="rect">
            <a:avLst/>
          </a:prstGeom>
        </p:spPr>
      </p:pic>
      <p:pic>
        <p:nvPicPr>
          <p:cNvPr id="7" name="bo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2402" y="3446826"/>
            <a:ext cx="591363" cy="591363"/>
          </a:xfrm>
          <a:prstGeom prst="rect">
            <a:avLst/>
          </a:prstGeom>
        </p:spPr>
      </p:pic>
      <p:sp>
        <p:nvSpPr>
          <p:cNvPr id="8" name="cauhoi"/>
          <p:cNvSpPr/>
          <p:nvPr/>
        </p:nvSpPr>
        <p:spPr>
          <a:xfrm>
            <a:off x="0" y="3800872"/>
            <a:ext cx="11978640" cy="1038499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en-US" sz="2200" b="0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Câu</a:t>
            </a:r>
            <a:r>
              <a:rPr kumimoji="0" lang="en-US" sz="22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 </a:t>
            </a:r>
            <a:r>
              <a:rPr kumimoji="0" lang="vi-VN" sz="22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1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: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Chất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lỏng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và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chất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khí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gây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ra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áp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suất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như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thế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nào</a:t>
            </a:r>
            <a:r>
              <a:rPr lang="en-US" sz="2400" dirty="0">
                <a:solidFill>
                  <a:srgbClr val="0000FF"/>
                </a:solidFill>
                <a:latin typeface=".VnTime" pitchFamily="34" charset="0"/>
              </a:rPr>
              <a:t>?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</p:txBody>
      </p:sp>
      <p:sp>
        <p:nvSpPr>
          <p:cNvPr id="9" name="1"/>
          <p:cNvSpPr/>
          <p:nvPr/>
        </p:nvSpPr>
        <p:spPr>
          <a:xfrm>
            <a:off x="106679" y="4843924"/>
            <a:ext cx="5693639" cy="89067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A. </a:t>
            </a:r>
            <a:r>
              <a:rPr lang="en-US" sz="2200" dirty="0">
                <a:solidFill>
                  <a:prstClr val="whit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Theo </a:t>
            </a:r>
            <a:r>
              <a:rPr lang="en-US" sz="2200" dirty="0" err="1">
                <a:solidFill>
                  <a:prstClr val="whit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2200" dirty="0">
                <a:solidFill>
                  <a:prstClr val="whit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solidFill>
                  <a:prstClr val="whit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phương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</p:txBody>
      </p:sp>
      <p:sp>
        <p:nvSpPr>
          <p:cNvPr id="10" name="3"/>
          <p:cNvSpPr/>
          <p:nvPr/>
        </p:nvSpPr>
        <p:spPr>
          <a:xfrm>
            <a:off x="106678" y="5884597"/>
            <a:ext cx="5693639" cy="89067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C. Theo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phương</a:t>
            </a:r>
            <a:r>
              <a:rPr kumimoji="0" lang="en-US" sz="2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 </a:t>
            </a:r>
            <a:r>
              <a:rPr kumimoji="0" lang="en-US" sz="2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ngang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</p:txBody>
      </p:sp>
      <p:sp>
        <p:nvSpPr>
          <p:cNvPr id="11" name="2"/>
          <p:cNvSpPr/>
          <p:nvPr/>
        </p:nvSpPr>
        <p:spPr>
          <a:xfrm>
            <a:off x="6391680" y="4843924"/>
            <a:ext cx="5693639" cy="89067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B. </a:t>
            </a:r>
            <a:r>
              <a:rPr lang="en-US" sz="2200" dirty="0">
                <a:solidFill>
                  <a:prstClr val="whit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Theo </a:t>
            </a:r>
            <a:r>
              <a:rPr lang="en-US" sz="2200" dirty="0" err="1">
                <a:solidFill>
                  <a:prstClr val="whit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mọi</a:t>
            </a:r>
            <a:r>
              <a:rPr lang="en-US" sz="2200" dirty="0">
                <a:solidFill>
                  <a:prstClr val="whit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solidFill>
                  <a:prstClr val="whit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phương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</p:txBody>
      </p:sp>
      <p:sp>
        <p:nvSpPr>
          <p:cNvPr id="12" name="4"/>
          <p:cNvSpPr/>
          <p:nvPr/>
        </p:nvSpPr>
        <p:spPr>
          <a:xfrm>
            <a:off x="6391679" y="5861774"/>
            <a:ext cx="5693639" cy="89067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D. Theo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phương</a:t>
            </a:r>
            <a:r>
              <a:rPr kumimoji="0" lang="en-US" sz="2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 </a:t>
            </a:r>
            <a:r>
              <a:rPr kumimoji="0" lang="en-US" sz="2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dọc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8945" y="13194"/>
            <a:ext cx="2889754" cy="1414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35606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0.10833 -0.23241 " pathEditMode="relative" rAng="0" ptsTypes="AA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17" y="-1162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-0.16432 -1.48148E-6 " pathEditMode="relative" rAng="0" ptsTypes="AA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16" y="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800000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"/>
                            </p:stCondLst>
                            <p:childTnLst>
                              <p:par>
                                <p:cTn id="26" presetID="26" presetClass="emph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3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50"/>
                            </p:stCondLst>
                            <p:childTnLst>
                              <p:par>
                                <p:cTn id="4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0.16549 -0.30856 " pathEditMode="relative" rAng="0" ptsTypes="AA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68" y="-1544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13932 -0.02338 " pathEditMode="relative" rAng="0" ptsTypes="AA">
                                      <p:cBhvr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66" y="-1181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250"/>
                            </p:stCondLst>
                            <p:childTnLst>
                              <p:par>
                                <p:cTn id="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25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eah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6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50"/>
                            </p:stCondLst>
                            <p:childTnLst>
                              <p:par>
                                <p:cTn id="72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-0.04102 -0.24514 " pathEditMode="relative" rAng="0" ptsTypes="AA">
                                      <p:cBhvr>
                                        <p:cTn id="7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7" y="-1226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5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7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-0.16315 0.00208 " pathEditMode="relative" rAng="0" ptsTypes="AA">
                                      <p:cBhvr>
                                        <p:cTn id="7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64" y="93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800000">
                                      <p:cBhvr>
                                        <p:cTn id="8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250"/>
                            </p:stCondLst>
                            <p:childTnLst>
                              <p:par>
                                <p:cTn id="8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250"/>
                            </p:stCondLst>
                            <p:childTnLst>
                              <p:par>
                                <p:cTn id="88" presetID="26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3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0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750"/>
                            </p:stCondLst>
                            <p:childTnLst>
                              <p:par>
                                <p:cTn id="103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0.18073 -0.43449 " pathEditMode="relative" rAng="0" ptsTypes="AA">
                                      <p:cBhvr>
                                        <p:cTn id="10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36" y="-2173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5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18073 -0.43449 L 0.18073 -0.22824 " pathEditMode="relative" rAng="0" ptsTypes="AA">
                                      <p:cBhvr>
                                        <p:cTn id="10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301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8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0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-0.16432 -0.00231 " pathEditMode="relative" rAng="0" ptsTypes="AA">
                                      <p:cBhvr>
                                        <p:cTn id="1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16" y="-116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800000">
                                      <p:cBhvr>
                                        <p:cTn id="1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500"/>
                            </p:stCondLst>
                            <p:childTnLst>
                              <p:par>
                                <p:cTn id="120" presetID="26" presetClass="emph" presetSubtype="0" repeatCount="3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2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5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1" grpId="1" animBg="1"/>
      <p:bldP spid="11" grpId="2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4">
            <a:extLst>
              <a:ext uri="{FF2B5EF4-FFF2-40B4-BE49-F238E27FC236}">
                <a16:creationId xmlns:a16="http://schemas.microsoft.com/office/drawing/2014/main" id="{BDB9F632-0E73-75FF-047D-2707718A14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304801"/>
            <a:ext cx="6934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altLang="en-US" sz="2000" b="1" u="sng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r>
              <a:rPr lang="en-US" altLang="en-US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</p:txBody>
      </p:sp>
      <p:sp>
        <p:nvSpPr>
          <p:cNvPr id="52229" name="Text Box 5">
            <a:extLst>
              <a:ext uri="{FF2B5EF4-FFF2-40B4-BE49-F238E27FC236}">
                <a16:creationId xmlns:a16="http://schemas.microsoft.com/office/drawing/2014/main" id="{8F4623D4-F59E-4FAF-E0D3-1958B6EBE2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762000"/>
            <a:ext cx="8458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400" b="1" i="1" u="sng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C6</a:t>
            </a: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Hai thỏi đồng có thể tích bằng nhau, một thỏi được nhúng chìm trong nước, một thỏi được nhúng chìm trong dầu. Thỏi nào chịu lực đẩy Ac-si-mét lớn hơn?</a:t>
            </a:r>
          </a:p>
        </p:txBody>
      </p:sp>
      <p:sp>
        <p:nvSpPr>
          <p:cNvPr id="52230" name="Text Box 6">
            <a:extLst>
              <a:ext uri="{FF2B5EF4-FFF2-40B4-BE49-F238E27FC236}">
                <a16:creationId xmlns:a16="http://schemas.microsoft.com/office/drawing/2014/main" id="{554DA03E-06D1-0B09-7D41-1024362758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2057400"/>
            <a:ext cx="78486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 Thỏi nhúng chìm trong nước chịu tác dụng lực đẩy Ác-si-mét lớn hơn thỏi nhúng chìm trong dẩu.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 Vì lực đẩy Ác-si-mét chỉ phụ thược vào trọng lượng riêng của chất lỏng mà d</a:t>
            </a:r>
            <a:r>
              <a:rPr lang="en-US" altLang="en-US" sz="24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&gt; d</a:t>
            </a:r>
            <a:r>
              <a:rPr lang="en-US" altLang="en-US" sz="24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dầu</a:t>
            </a: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 F</a:t>
            </a:r>
            <a:r>
              <a:rPr lang="en-US" altLang="en-US" sz="24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Anước</a:t>
            </a: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&gt; F</a:t>
            </a:r>
            <a:r>
              <a:rPr lang="en-US" altLang="en-US" sz="24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Adầu</a:t>
            </a: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400" baseline="-250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2231" name="Picture 7" descr="Hinh2">
            <a:extLst>
              <a:ext uri="{FF2B5EF4-FFF2-40B4-BE49-F238E27FC236}">
                <a16:creationId xmlns:a16="http://schemas.microsoft.com/office/drawing/2014/main" id="{01D563B5-5773-0D61-F1DE-1281EC6EA903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19600" y="4038601"/>
            <a:ext cx="3263900" cy="215741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52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2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9" grpId="0"/>
      <p:bldP spid="5223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B3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9050"/>
            <a:ext cx="12192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2099" name="Text Box 3"/>
          <p:cNvSpPr txBox="1">
            <a:spLocks noChangeArrowheads="1"/>
          </p:cNvSpPr>
          <p:nvPr/>
        </p:nvSpPr>
        <p:spPr bwMode="auto">
          <a:xfrm>
            <a:off x="4468091" y="828386"/>
            <a:ext cx="3969327" cy="57943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vi-V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DẶN DÒ</a:t>
            </a:r>
          </a:p>
        </p:txBody>
      </p:sp>
      <p:sp>
        <p:nvSpPr>
          <p:cNvPr id="32772" name="Text Box 8"/>
          <p:cNvSpPr txBox="1">
            <a:spLocks noChangeArrowheads="1"/>
          </p:cNvSpPr>
          <p:nvPr/>
        </p:nvSpPr>
        <p:spPr bwMode="auto">
          <a:xfrm>
            <a:off x="2214418" y="1548246"/>
            <a:ext cx="81280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en-US" altLang="vi-VN" sz="2800" dirty="0">
                <a:solidFill>
                  <a:srgbClr val="1107D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dirty="0" err="1">
                <a:solidFill>
                  <a:srgbClr val="1107DD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vi-VN" sz="2800" dirty="0">
                <a:solidFill>
                  <a:srgbClr val="1107D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dirty="0" err="1">
                <a:solidFill>
                  <a:srgbClr val="1107DD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altLang="vi-VN" sz="2800" dirty="0">
                <a:solidFill>
                  <a:srgbClr val="1107D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dirty="0" err="1">
                <a:solidFill>
                  <a:srgbClr val="1107DD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altLang="vi-VN" sz="2800" dirty="0">
                <a:solidFill>
                  <a:srgbClr val="1107D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dirty="0" err="1">
                <a:solidFill>
                  <a:srgbClr val="1107DD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altLang="vi-VN" sz="2800" dirty="0">
                <a:solidFill>
                  <a:srgbClr val="1107DD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altLang="vi-VN" sz="2800" dirty="0" err="1">
                <a:solidFill>
                  <a:srgbClr val="1107DD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altLang="vi-VN" sz="2800" dirty="0">
                <a:solidFill>
                  <a:srgbClr val="1107D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dirty="0" err="1">
                <a:solidFill>
                  <a:srgbClr val="1107DD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vi-VN" sz="2800" dirty="0">
                <a:solidFill>
                  <a:srgbClr val="1107D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dirty="0" err="1">
                <a:solidFill>
                  <a:srgbClr val="1107DD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altLang="vi-VN" sz="2800" dirty="0">
                <a:solidFill>
                  <a:srgbClr val="1107D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vi-VN" sz="2800" dirty="0">
                <a:solidFill>
                  <a:srgbClr val="1107DD"/>
                </a:solidFill>
                <a:latin typeface="Times New Roman" pitchFamily="18" charset="0"/>
                <a:cs typeface="Times New Roman" pitchFamily="18" charset="0"/>
              </a:rPr>
              <a:t>SBT.</a:t>
            </a:r>
            <a:endParaRPr lang="en-US" altLang="vi-VN" sz="2800" dirty="0">
              <a:solidFill>
                <a:srgbClr val="1107DD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altLang="vi-VN" sz="2800" dirty="0" err="1">
                <a:solidFill>
                  <a:srgbClr val="1107DD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altLang="vi-VN" sz="2800" dirty="0">
                <a:solidFill>
                  <a:srgbClr val="1107D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dirty="0" err="1">
                <a:solidFill>
                  <a:srgbClr val="1107DD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altLang="vi-VN" sz="2800" dirty="0">
                <a:solidFill>
                  <a:srgbClr val="1107D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dirty="0" err="1">
                <a:solidFill>
                  <a:srgbClr val="1107DD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altLang="vi-VN" sz="2800" dirty="0">
                <a:solidFill>
                  <a:srgbClr val="1107DD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altLang="vi-VN" sz="2800" dirty="0" err="1">
                <a:solidFill>
                  <a:srgbClr val="1107DD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vi-VN" sz="2800" dirty="0">
                <a:solidFill>
                  <a:srgbClr val="1107DD"/>
                </a:solidFill>
                <a:latin typeface="Times New Roman" pitchFamily="18" charset="0"/>
                <a:cs typeface="Times New Roman" pitchFamily="18" charset="0"/>
              </a:rPr>
              <a:t> “ </a:t>
            </a:r>
            <a:r>
              <a:rPr lang="en-US" altLang="vi-VN" sz="2800" dirty="0" err="1">
                <a:solidFill>
                  <a:srgbClr val="1107DD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altLang="vi-VN" sz="2800" dirty="0">
                <a:solidFill>
                  <a:srgbClr val="1107D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dirty="0" err="1">
                <a:solidFill>
                  <a:srgbClr val="1107DD"/>
                </a:solidFill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altLang="vi-VN" sz="2800" dirty="0">
                <a:solidFill>
                  <a:srgbClr val="1107DD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iua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5010" y="1049310"/>
            <a:ext cx="1261981" cy="1676545"/>
          </a:xfrm>
          <a:prstGeom prst="rect">
            <a:avLst/>
          </a:prstGeom>
        </p:spPr>
      </p:pic>
      <p:pic>
        <p:nvPicPr>
          <p:cNvPr id="5" name="tha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209" y="762773"/>
            <a:ext cx="1261981" cy="1963082"/>
          </a:xfrm>
          <a:prstGeom prst="rect">
            <a:avLst/>
          </a:prstGeom>
        </p:spPr>
      </p:pic>
      <p:pic>
        <p:nvPicPr>
          <p:cNvPr id="6" name="thua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753" y="1311460"/>
            <a:ext cx="780356" cy="1414395"/>
          </a:xfrm>
          <a:prstGeom prst="rect">
            <a:avLst/>
          </a:prstGeom>
        </p:spPr>
      </p:pic>
      <p:pic>
        <p:nvPicPr>
          <p:cNvPr id="7" name="bo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0318" y="3446826"/>
            <a:ext cx="591363" cy="591363"/>
          </a:xfrm>
          <a:prstGeom prst="rect">
            <a:avLst/>
          </a:prstGeom>
        </p:spPr>
      </p:pic>
      <p:sp>
        <p:nvSpPr>
          <p:cNvPr id="8" name="cauhoi"/>
          <p:cNvSpPr/>
          <p:nvPr/>
        </p:nvSpPr>
        <p:spPr>
          <a:xfrm>
            <a:off x="106679" y="3720661"/>
            <a:ext cx="11978640" cy="1038499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u="sng" dirty="0" err="1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2200" u="sng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2200" u="sng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sz="2200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lang="en-US" alt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Công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alt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alt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alt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alt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P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alt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alt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alt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alt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alt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US" alt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d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alt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alt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V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alt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alt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200" dirty="0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1"/>
          <p:cNvSpPr/>
          <p:nvPr/>
        </p:nvSpPr>
        <p:spPr>
          <a:xfrm>
            <a:off x="106679" y="4843924"/>
            <a:ext cx="5693639" cy="89067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A. P = </a:t>
            </a:r>
            <a:r>
              <a:rPr lang="en-US" sz="2200" dirty="0" err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d.V</a:t>
            </a:r>
            <a:r>
              <a:rPr lang="en-US" sz="2200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10" name="3"/>
          <p:cNvSpPr/>
          <p:nvPr/>
        </p:nvSpPr>
        <p:spPr>
          <a:xfrm>
            <a:off x="106678" y="5884597"/>
            <a:ext cx="5693639" cy="89067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C. P = V/d</a:t>
            </a:r>
          </a:p>
        </p:txBody>
      </p:sp>
      <p:sp>
        <p:nvSpPr>
          <p:cNvPr id="11" name="2"/>
          <p:cNvSpPr/>
          <p:nvPr/>
        </p:nvSpPr>
        <p:spPr>
          <a:xfrm>
            <a:off x="6391680" y="4843924"/>
            <a:ext cx="5693639" cy="89067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B. P = d/V</a:t>
            </a:r>
          </a:p>
        </p:txBody>
      </p:sp>
      <p:sp>
        <p:nvSpPr>
          <p:cNvPr id="12" name="4"/>
          <p:cNvSpPr/>
          <p:nvPr/>
        </p:nvSpPr>
        <p:spPr>
          <a:xfrm>
            <a:off x="6391679" y="5861774"/>
            <a:ext cx="5693639" cy="89067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D. P = d - V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445" y="55575"/>
            <a:ext cx="2889754" cy="1414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28691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-0.12383 -0.31643 " pathEditMode="relative" rAng="0" ptsTypes="AA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98" y="-1583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-0.1625 -0.02106 " pathEditMode="relative" rAng="0" ptsTypes="AA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25" y="-1065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800000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eah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3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50"/>
                            </p:stCondLst>
                            <p:childTnLst>
                              <p:par>
                                <p:cTn id="4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-0.12734 -0.24768 " pathEditMode="relative" rAng="0" ptsTypes="AA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67" y="-1238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17539 -0.02454 " pathEditMode="relative" rAng="0" ptsTypes="AA">
                                      <p:cBhvr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63" y="-1227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250"/>
                            </p:stCondLst>
                            <p:childTnLst>
                              <p:par>
                                <p:cTn id="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250"/>
                            </p:stCondLst>
                            <p:childTnLst>
                              <p:par>
                                <p:cTn id="57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2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6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50"/>
                            </p:stCondLst>
                            <p:childTnLst>
                              <p:par>
                                <p:cTn id="72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-0.01589 -0.22523 " pathEditMode="relative" rAng="0" ptsTypes="AA">
                                      <p:cBhvr>
                                        <p:cTn id="7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4" y="-1127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5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17578 -0.02592 " pathEditMode="relative" rAng="0" ptsTypes="AA">
                                      <p:cBhvr>
                                        <p:cTn id="7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89" y="-1296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8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250"/>
                            </p:stCondLst>
                            <p:childTnLst>
                              <p:par>
                                <p:cTn id="8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250"/>
                            </p:stCondLst>
                            <p:childTnLst>
                              <p:par>
                                <p:cTn id="88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3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0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750"/>
                            </p:stCondLst>
                            <p:childTnLst>
                              <p:par>
                                <p:cTn id="103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-0.17643 -0.44676 " pathEditMode="relative" rAng="0" ptsTypes="AA">
                                      <p:cBhvr>
                                        <p:cTn id="10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80" y="-2173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5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17643 -0.44676 L -0.17422 -0.22824 " pathEditMode="relative" rAng="0" ptsTypes="AA">
                                      <p:cBhvr>
                                        <p:cTn id="10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10926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8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0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1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17734 -0.02592 " pathEditMode="relative" rAng="0" ptsTypes="AA">
                                      <p:cBhvr>
                                        <p:cTn id="1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67" y="-1296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1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500"/>
                            </p:stCondLst>
                            <p:childTnLst>
                              <p:par>
                                <p:cTn id="120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5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iua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5010" y="1049310"/>
            <a:ext cx="1261981" cy="1676545"/>
          </a:xfrm>
          <a:prstGeom prst="rect">
            <a:avLst/>
          </a:prstGeom>
        </p:spPr>
      </p:pic>
      <p:pic>
        <p:nvPicPr>
          <p:cNvPr id="5" name="tha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91" y="829448"/>
            <a:ext cx="1261981" cy="1963082"/>
          </a:xfrm>
          <a:prstGeom prst="rect">
            <a:avLst/>
          </a:prstGeom>
        </p:spPr>
      </p:pic>
      <p:pic>
        <p:nvPicPr>
          <p:cNvPr id="6" name="thua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813" y="1261646"/>
            <a:ext cx="780356" cy="1414395"/>
          </a:xfrm>
          <a:prstGeom prst="rect">
            <a:avLst/>
          </a:prstGeom>
        </p:spPr>
      </p:pic>
      <p:pic>
        <p:nvPicPr>
          <p:cNvPr id="7" name="bo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0318" y="3446826"/>
            <a:ext cx="591363" cy="591363"/>
          </a:xfrm>
          <a:prstGeom prst="rect">
            <a:avLst/>
          </a:prstGeom>
        </p:spPr>
      </p:pic>
      <p:sp>
        <p:nvSpPr>
          <p:cNvPr id="8" name="cauhoi"/>
          <p:cNvSpPr/>
          <p:nvPr/>
        </p:nvSpPr>
        <p:spPr>
          <a:xfrm>
            <a:off x="106679" y="3720661"/>
            <a:ext cx="11978640" cy="1038499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Câu</a:t>
            </a:r>
            <a:r>
              <a:rPr kumimoji="0" lang="en-US" sz="220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 3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: Khi</a:t>
            </a:r>
            <a:r>
              <a:rPr kumimoji="0" lang="en-US" sz="2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 </a:t>
            </a:r>
            <a:r>
              <a:rPr kumimoji="0" lang="en-US" sz="2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kéo</a:t>
            </a:r>
            <a:r>
              <a:rPr kumimoji="0" lang="en-US" sz="2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 1 </a:t>
            </a:r>
            <a:r>
              <a:rPr kumimoji="0" lang="en-US" sz="2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vật</a:t>
            </a:r>
            <a:r>
              <a:rPr kumimoji="0" lang="en-US" sz="2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 </a:t>
            </a:r>
            <a:r>
              <a:rPr kumimoji="0" lang="en-US" sz="2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theo</a:t>
            </a:r>
            <a:r>
              <a:rPr kumimoji="0" lang="en-US" sz="2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 </a:t>
            </a:r>
            <a:r>
              <a:rPr kumimoji="0" lang="en-US" sz="2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phươn</a:t>
            </a:r>
            <a:r>
              <a:rPr lang="en-US" sz="2200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g </a:t>
            </a:r>
            <a:r>
              <a:rPr lang="en-US" sz="2200" dirty="0" err="1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thẳng</a:t>
            </a:r>
            <a:r>
              <a:rPr lang="en-US" sz="2200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đứng</a:t>
            </a:r>
            <a:r>
              <a:rPr lang="en-US" sz="2200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ngoài</a:t>
            </a:r>
            <a:r>
              <a:rPr lang="en-US" sz="2200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2200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khí</a:t>
            </a:r>
            <a:r>
              <a:rPr lang="en-US" sz="2200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ta </a:t>
            </a:r>
            <a:r>
              <a:rPr lang="en-US" sz="2200" dirty="0" err="1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cần</a:t>
            </a:r>
            <a:r>
              <a:rPr lang="en-US" sz="2200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dùng</a:t>
            </a:r>
            <a:r>
              <a:rPr lang="en-US" sz="2200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1 </a:t>
            </a:r>
            <a:r>
              <a:rPr lang="en-US" sz="2200" dirty="0" err="1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lực</a:t>
            </a:r>
            <a:r>
              <a:rPr lang="en-US" sz="2200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2200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giá</a:t>
            </a:r>
            <a:r>
              <a:rPr lang="en-US" sz="2200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trị</a:t>
            </a:r>
            <a:r>
              <a:rPr lang="en-US" sz="2200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bằng</a:t>
            </a:r>
            <a:r>
              <a:rPr lang="en-US" sz="2200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bao</a:t>
            </a:r>
            <a:r>
              <a:rPr lang="en-US" sz="2200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nhiêu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 ?</a:t>
            </a:r>
          </a:p>
        </p:txBody>
      </p:sp>
      <p:sp>
        <p:nvSpPr>
          <p:cNvPr id="9" name="1"/>
          <p:cNvSpPr/>
          <p:nvPr/>
        </p:nvSpPr>
        <p:spPr>
          <a:xfrm>
            <a:off x="106679" y="4843924"/>
            <a:ext cx="5693639" cy="89067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A. F</a:t>
            </a:r>
            <a:r>
              <a:rPr lang="en-US" sz="1500" dirty="0">
                <a:solidFill>
                  <a:prstClr val="whit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k</a:t>
            </a:r>
            <a:r>
              <a:rPr kumimoji="0" lang="en-US" sz="2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 &lt; P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</p:txBody>
      </p:sp>
      <p:sp>
        <p:nvSpPr>
          <p:cNvPr id="10" name="3"/>
          <p:cNvSpPr/>
          <p:nvPr/>
        </p:nvSpPr>
        <p:spPr>
          <a:xfrm>
            <a:off x="106678" y="5884597"/>
            <a:ext cx="5693639" cy="89067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C. </a:t>
            </a:r>
            <a:r>
              <a:rPr lang="en-US" sz="2200" dirty="0" err="1">
                <a:solidFill>
                  <a:prstClr val="whit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F</a:t>
            </a:r>
            <a:r>
              <a:rPr lang="en-US" sz="1500" dirty="0" err="1">
                <a:solidFill>
                  <a:prstClr val="whit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k</a:t>
            </a:r>
            <a:r>
              <a:rPr lang="en-US" sz="2200" dirty="0">
                <a:solidFill>
                  <a:prstClr val="whit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= P/2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11" name="2"/>
          <p:cNvSpPr/>
          <p:nvPr/>
        </p:nvSpPr>
        <p:spPr>
          <a:xfrm>
            <a:off x="6391680" y="4843924"/>
            <a:ext cx="5693639" cy="89067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B. </a:t>
            </a:r>
            <a:r>
              <a:rPr lang="en-US" sz="2200" dirty="0" err="1">
                <a:solidFill>
                  <a:prstClr val="whit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F</a:t>
            </a:r>
            <a:r>
              <a:rPr lang="en-US" sz="1500" dirty="0" err="1">
                <a:solidFill>
                  <a:prstClr val="whit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k</a:t>
            </a:r>
            <a:r>
              <a:rPr lang="en-US" sz="1500" dirty="0">
                <a:solidFill>
                  <a:prstClr val="whit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>
                <a:solidFill>
                  <a:prstClr val="whit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= 0 ( N )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4"/>
              <p:cNvSpPr/>
              <p:nvPr/>
            </p:nvSpPr>
            <p:spPr>
              <a:xfrm>
                <a:off x="6391679" y="5861774"/>
                <a:ext cx="5693639" cy="890674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defRPr/>
                </a:pPr>
                <a:r>
                  <a:rPr kumimoji="0" 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+mn-ea"/>
                    <a:cs typeface="Tahoma" panose="020B0604030504040204" pitchFamily="34" charset="0"/>
                  </a:rPr>
                  <a:t>D</a:t>
                </a:r>
                <a:r>
                  <a:rPr lang="en-US" sz="2200" dirty="0">
                    <a:solidFill>
                      <a:prstClr val="white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2200" dirty="0" err="1">
                    <a:solidFill>
                      <a:prstClr val="white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F</a:t>
                </a:r>
                <a:r>
                  <a:rPr lang="en-US" sz="1500" dirty="0" err="1">
                    <a:solidFill>
                      <a:prstClr val="white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k</a:t>
                </a:r>
                <a14:m>
                  <m:oMath xmlns:m="http://schemas.openxmlformats.org/officeDocument/2006/math">
                    <m:r>
                      <a:rPr lang="en-US" sz="2200" i="1" smtClean="0">
                        <a:solidFill>
                          <a:prstClr val="white"/>
                        </a:solidFill>
                        <a:latin typeface="Cambria Math"/>
                        <a:ea typeface="Cambria Math"/>
                        <a:cs typeface="Tahoma" panose="020B0604030504040204" pitchFamily="34" charset="0"/>
                      </a:rPr>
                      <m:t>≥</m:t>
                    </m:r>
                  </m:oMath>
                </a14:m>
                <a:r>
                  <a:rPr kumimoji="0" 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+mn-ea"/>
                    <a:cs typeface="Tahoma" panose="020B0604030504040204" pitchFamily="34" charset="0"/>
                  </a:rPr>
                  <a:t> P </a:t>
                </a:r>
              </a:p>
            </p:txBody>
          </p:sp>
        </mc:Choice>
        <mc:Fallback xmlns="">
          <p:sp>
            <p:nvSpPr>
              <p:cNvPr id="12" name="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1679" y="5861774"/>
                <a:ext cx="5693639" cy="890674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794" y="122250"/>
            <a:ext cx="2889754" cy="1414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40402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-0.0332 -0.45 " pathEditMode="relative" rAng="0" ptsTypes="AA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7" y="-225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332 -0.45 L -0.04271 -0.2419 " pathEditMode="relative" rAng="0" ptsTypes="AA">
                                      <p:cBhvr>
                                        <p:cTn id="1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2" y="10394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05169 -0.00579 " pathEditMode="relative" rAng="0" ptsTypes="AA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8" y="-301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6" presetClass="emph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3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50"/>
                            </p:stCondLst>
                            <p:childTnLst>
                              <p:par>
                                <p:cTn id="42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0.16797 -0.24143 " pathEditMode="relative" rAng="0" ptsTypes="AA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98" y="-1208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05169 -0.00717 " pathEditMode="relative" rAng="0" ptsTypes="AA">
                                      <p:cBhvr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8" y="-370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50"/>
                            </p:stCondLst>
                            <p:childTnLst>
                              <p:par>
                                <p:cTn id="5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250"/>
                            </p:stCondLst>
                            <p:childTnLst>
                              <p:par>
                                <p:cTn id="58" presetID="26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3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50"/>
                            </p:stCondLst>
                            <p:childTnLst>
                              <p:par>
                                <p:cTn id="73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-0.07305 -0.23287 " pathEditMode="relative" rAng="0" ptsTypes="AA">
                                      <p:cBhvr>
                                        <p:cTn id="7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9" y="-116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6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7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05169 -0.00995 " pathEditMode="relative" rAng="0" ptsTypes="AA">
                                      <p:cBhvr>
                                        <p:cTn id="8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8" y="-509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8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250"/>
                            </p:stCondLst>
                            <p:childTnLst>
                              <p:par>
                                <p:cTn id="8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250"/>
                            </p:stCondLst>
                            <p:childTnLst>
                              <p:par>
                                <p:cTn id="89" presetID="26" presetClass="emph" presetSubtype="0" repeatCount="3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4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0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750"/>
                            </p:stCondLst>
                            <p:childTnLst>
                              <p:par>
                                <p:cTn id="104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0.12773 -0.3081 " pathEditMode="relative" rAng="0" ptsTypes="AA">
                                      <p:cBhvr>
                                        <p:cTn id="10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80" y="-1541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7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  <p:par>
                                <p:cTn id="10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0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09128 0.0081 " pathEditMode="relative" rAng="0" ptsTypes="AA">
                                      <p:cBhvr>
                                        <p:cTn id="1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57" y="394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1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eah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2" grpId="1" animBg="1"/>
      <p:bldP spid="12" grpId="2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iua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5010" y="1049310"/>
            <a:ext cx="1261981" cy="1676545"/>
          </a:xfrm>
          <a:prstGeom prst="rect">
            <a:avLst/>
          </a:prstGeom>
        </p:spPr>
      </p:pic>
      <p:pic>
        <p:nvPicPr>
          <p:cNvPr id="5" name="tha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970" y="762773"/>
            <a:ext cx="1261981" cy="1963082"/>
          </a:xfrm>
          <a:prstGeom prst="rect">
            <a:avLst/>
          </a:prstGeom>
        </p:spPr>
      </p:pic>
      <p:pic>
        <p:nvPicPr>
          <p:cNvPr id="6" name="thua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753" y="1311460"/>
            <a:ext cx="780356" cy="1414395"/>
          </a:xfrm>
          <a:prstGeom prst="rect">
            <a:avLst/>
          </a:prstGeom>
        </p:spPr>
      </p:pic>
      <p:pic>
        <p:nvPicPr>
          <p:cNvPr id="7" name="bo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0318" y="3446826"/>
            <a:ext cx="591363" cy="591363"/>
          </a:xfrm>
          <a:prstGeom prst="rect">
            <a:avLst/>
          </a:prstGeom>
        </p:spPr>
      </p:pic>
      <p:sp>
        <p:nvSpPr>
          <p:cNvPr id="8" name="cauhoi"/>
          <p:cNvSpPr/>
          <p:nvPr/>
        </p:nvSpPr>
        <p:spPr>
          <a:xfrm>
            <a:off x="106679" y="3720661"/>
            <a:ext cx="11978640" cy="1038499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Câu</a:t>
            </a:r>
            <a:r>
              <a:rPr kumimoji="0" lang="en-US" sz="22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4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Thả</a:t>
            </a:r>
            <a:r>
              <a:rPr kumimoji="0" lang="en-US" sz="2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rắn</a:t>
            </a:r>
            <a:r>
              <a:rPr lang="en-US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thấm</a:t>
            </a:r>
            <a:r>
              <a:rPr lang="en-US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tràn</a:t>
            </a:r>
            <a:r>
              <a:rPr lang="en-US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tràn</a:t>
            </a:r>
            <a:r>
              <a:rPr lang="en-US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….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9" name="1"/>
          <p:cNvSpPr/>
          <p:nvPr/>
        </p:nvSpPr>
        <p:spPr>
          <a:xfrm>
            <a:off x="106679" y="4843924"/>
            <a:ext cx="5693639" cy="89067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A. </a:t>
            </a:r>
            <a:r>
              <a:rPr lang="en-US" sz="2200" dirty="0" err="1">
                <a:solidFill>
                  <a:prstClr val="whit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Bình</a:t>
            </a:r>
            <a:r>
              <a:rPr lang="en-US" sz="2200" dirty="0">
                <a:solidFill>
                  <a:prstClr val="whit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solidFill>
                  <a:prstClr val="whit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tràn</a:t>
            </a:r>
            <a:r>
              <a:rPr lang="en-US" sz="2200" dirty="0">
                <a:solidFill>
                  <a:prstClr val="whit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	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</p:txBody>
      </p:sp>
      <p:sp>
        <p:nvSpPr>
          <p:cNvPr id="10" name="3"/>
          <p:cNvSpPr/>
          <p:nvPr/>
        </p:nvSpPr>
        <p:spPr>
          <a:xfrm>
            <a:off x="106678" y="5884597"/>
            <a:ext cx="5693639" cy="89067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C. </a:t>
            </a:r>
            <a:r>
              <a:rPr lang="en-US" sz="2200" dirty="0" err="1">
                <a:solidFill>
                  <a:prstClr val="whit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Vật</a:t>
            </a:r>
            <a:r>
              <a:rPr lang="en-US" sz="2200" dirty="0">
                <a:solidFill>
                  <a:prstClr val="whit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solidFill>
                  <a:prstClr val="whit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rắn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</p:txBody>
      </p:sp>
      <p:sp>
        <p:nvSpPr>
          <p:cNvPr id="11" name="2"/>
          <p:cNvSpPr/>
          <p:nvPr/>
        </p:nvSpPr>
        <p:spPr>
          <a:xfrm>
            <a:off x="6391680" y="4843924"/>
            <a:ext cx="5693639" cy="89067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B. </a:t>
            </a:r>
            <a:r>
              <a:rPr lang="en-US" sz="2200" dirty="0" err="1">
                <a:solidFill>
                  <a:prstClr val="whit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Tay</a:t>
            </a:r>
            <a:r>
              <a:rPr lang="en-US" sz="2200" dirty="0">
                <a:solidFill>
                  <a:prstClr val="whit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solidFill>
                  <a:prstClr val="whit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người</a:t>
            </a:r>
            <a:r>
              <a:rPr lang="en-US" sz="2200" dirty="0">
                <a:solidFill>
                  <a:prstClr val="whit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solidFill>
                  <a:prstClr val="whit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thả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</p:txBody>
      </p:sp>
      <p:sp>
        <p:nvSpPr>
          <p:cNvPr id="12" name="4"/>
          <p:cNvSpPr/>
          <p:nvPr/>
        </p:nvSpPr>
        <p:spPr>
          <a:xfrm>
            <a:off x="6391679" y="5861774"/>
            <a:ext cx="5693639" cy="89067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D. </a:t>
            </a:r>
            <a:r>
              <a:rPr lang="en-US" sz="2200" dirty="0" err="1">
                <a:solidFill>
                  <a:prstClr val="whit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Bình</a:t>
            </a:r>
            <a:r>
              <a:rPr lang="en-US" sz="2200" dirty="0">
                <a:solidFill>
                  <a:prstClr val="whit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solidFill>
                  <a:prstClr val="whit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tràn</a:t>
            </a:r>
            <a:r>
              <a:rPr lang="en-US" sz="2200" dirty="0">
                <a:solidFill>
                  <a:prstClr val="whit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solidFill>
                  <a:prstClr val="whit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2200" dirty="0">
                <a:solidFill>
                  <a:prstClr val="whit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solidFill>
                  <a:prstClr val="whit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vật</a:t>
            </a:r>
            <a:r>
              <a:rPr lang="en-US" sz="2200" dirty="0">
                <a:solidFill>
                  <a:prstClr val="whit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solidFill>
                  <a:prstClr val="whit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rắn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701" y="329919"/>
            <a:ext cx="2889754" cy="1414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08147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0.02422 -0.41019 " pathEditMode="relative" rAng="0" ptsTypes="AA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1" y="-2048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2422 -0.41018 L 0.02422 -0.24143 " pathEditMode="relative" rAng="0" ptsTypes="AA">
                                      <p:cBhvr>
                                        <p:cTn id="1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426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43200000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17539 -0.02454 " pathEditMode="relative" rAng="0" ptsTypes="AA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63" y="-1227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6" presetClass="emph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3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50"/>
                            </p:stCondLst>
                            <p:childTnLst>
                              <p:par>
                                <p:cTn id="42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-0.05169 -0.23866 " pathEditMode="relative" rAng="0" ptsTypes="AA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1" y="-119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43200000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17578 -0.02592 " pathEditMode="relative" rAng="0" ptsTypes="AA">
                                      <p:cBhvr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89" y="-1296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50"/>
                            </p:stCondLst>
                            <p:childTnLst>
                              <p:par>
                                <p:cTn id="5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250"/>
                            </p:stCondLst>
                            <p:childTnLst>
                              <p:par>
                                <p:cTn id="58" presetID="26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3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50"/>
                            </p:stCondLst>
                            <p:childTnLst>
                              <p:par>
                                <p:cTn id="73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-0.04167 -0.31481 " pathEditMode="relative" rAng="0" ptsTypes="AA">
                                      <p:cBhvr>
                                        <p:cTn id="7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3" y="-1574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6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43200000">
                                      <p:cBhvr>
                                        <p:cTn id="7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-0.075 -0.00231 " pathEditMode="relative" rAng="0" ptsTypes="AA">
                                      <p:cBhvr>
                                        <p:cTn id="8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50" y="-116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800000">
                                      <p:cBhvr>
                                        <p:cTn id="8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250"/>
                            </p:stCondLst>
                            <p:childTnLst>
                              <p:par>
                                <p:cTn id="8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250"/>
                            </p:stCondLst>
                            <p:childTnLst>
                              <p:par>
                                <p:cTn id="8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eah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0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750"/>
                            </p:stCondLst>
                            <p:childTnLst>
                              <p:par>
                                <p:cTn id="104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-0.17148 -0.24305 " pathEditMode="relative" rAng="0" ptsTypes="AA">
                                      <p:cBhvr>
                                        <p:cTn id="10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81" y="-1215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7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0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43200000">
                                      <p:cBhvr>
                                        <p:cTn id="10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17734 -0.02592 " pathEditMode="relative" rAng="0" ptsTypes="AA">
                                      <p:cBhvr>
                                        <p:cTn id="1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67" y="-1296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1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250"/>
                            </p:stCondLst>
                            <p:childTnLst>
                              <p:par>
                                <p:cTn id="120" presetID="26" presetClass="emph" presetSubtype="0" repeatCount="3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2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5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0" grpId="1" animBg="1"/>
      <p:bldP spid="10" grpId="2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Picture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42401" y="1066800"/>
            <a:ext cx="2815167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62" name="Text Box 6"/>
          <p:cNvSpPr txBox="1">
            <a:spLocks noChangeArrowheads="1"/>
          </p:cNvSpPr>
          <p:nvPr/>
        </p:nvSpPr>
        <p:spPr bwMode="auto">
          <a:xfrm>
            <a:off x="1556084" y="4239126"/>
            <a:ext cx="69088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Tl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: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Khi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gàu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còn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ngập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trong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nước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thì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kéo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nhẹ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hơn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2261938" y="0"/>
            <a:ext cx="6400800" cy="4154905"/>
          </a:xfrm>
          <a:prstGeom prst="cloudCallout">
            <a:avLst>
              <a:gd name="adj1" fmla="val 65712"/>
              <a:gd name="adj2" fmla="val 77540"/>
            </a:avLst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6200000" scaled="1"/>
            <a:tileRect/>
          </a:gra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</a:pP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Khi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kéo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gàu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nước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từ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dưới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giếng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lên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trong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hai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trường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hợp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sau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:</a:t>
            </a:r>
          </a:p>
          <a:p>
            <a:pPr>
              <a:spcBef>
                <a:spcPct val="50000"/>
              </a:spcBef>
              <a:buFont typeface="Wingdings" pitchFamily="2" charset="2"/>
              <a:buChar char="v"/>
            </a:pP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Gàu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ngập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trong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nước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  <a:p>
            <a:pPr>
              <a:spcBef>
                <a:spcPct val="50000"/>
              </a:spcBef>
              <a:buFont typeface="Wingdings" pitchFamily="2" charset="2"/>
              <a:buChar char="v"/>
            </a:pP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Gàu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đã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lên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khỏi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mặt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nước</a:t>
            </a:r>
            <a:endParaRPr lang="en-US" sz="2400" dirty="0">
              <a:solidFill>
                <a:srgbClr val="0000FF"/>
              </a:solidFill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Thì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trường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hợp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nào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kéo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gàu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nhẹ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hơn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?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0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bject 3">
            <a:extLst>
              <a:ext uri="{FF2B5EF4-FFF2-40B4-BE49-F238E27FC236}">
                <a16:creationId xmlns:a16="http://schemas.microsoft.com/office/drawing/2014/main" id="{35D17188-138F-AC7D-494D-CB52E8D080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048565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/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1F146AF2-FBD5-8FED-1165-3FC1F703F3B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467100" y="2196890"/>
            <a:ext cx="6949888" cy="467147"/>
          </a:xfrm>
        </p:spPr>
        <p:txBody>
          <a:bodyPr vert="horz" wrap="square" lIns="0" tIns="10001" rIns="0" bIns="0" rtlCol="0" anchor="ctr">
            <a:spAutoFit/>
          </a:bodyPr>
          <a:lstStyle/>
          <a:p>
            <a:pPr marL="9525">
              <a:spcBef>
                <a:spcPts val="79"/>
              </a:spcBef>
              <a:defRPr/>
            </a:pPr>
            <a:r>
              <a:rPr sz="3300" b="1" dirty="0">
                <a:solidFill>
                  <a:srgbClr val="538235"/>
                </a:solidFill>
                <a:latin typeface="Times New Roman"/>
                <a:cs typeface="Times New Roman"/>
              </a:rPr>
              <a:t>TIẾT </a:t>
            </a:r>
            <a:r>
              <a:rPr lang="vi-VN" sz="3300" b="1" dirty="0">
                <a:solidFill>
                  <a:srgbClr val="538235"/>
                </a:solidFill>
                <a:latin typeface="Times New Roman"/>
                <a:cs typeface="Times New Roman"/>
              </a:rPr>
              <a:t>13: </a:t>
            </a:r>
            <a:r>
              <a:rPr sz="3300" b="1" dirty="0">
                <a:solidFill>
                  <a:srgbClr val="538235"/>
                </a:solidFill>
                <a:latin typeface="Times New Roman"/>
                <a:cs typeface="Times New Roman"/>
              </a:rPr>
              <a:t>BÀI</a:t>
            </a:r>
            <a:r>
              <a:rPr sz="3300" b="1" spc="-124" dirty="0">
                <a:solidFill>
                  <a:srgbClr val="538235"/>
                </a:solidFill>
                <a:latin typeface="Times New Roman"/>
                <a:cs typeface="Times New Roman"/>
              </a:rPr>
              <a:t> </a:t>
            </a:r>
            <a:r>
              <a:rPr lang="vi-VN" sz="3300" b="1" spc="-124" dirty="0">
                <a:solidFill>
                  <a:srgbClr val="538235"/>
                </a:solidFill>
                <a:latin typeface="Times New Roman"/>
                <a:cs typeface="Times New Roman"/>
              </a:rPr>
              <a:t>10</a:t>
            </a:r>
            <a:r>
              <a:rPr sz="3300" b="1" dirty="0">
                <a:solidFill>
                  <a:srgbClr val="538235"/>
                </a:solidFill>
                <a:latin typeface="Times New Roman"/>
                <a:cs typeface="Times New Roman"/>
              </a:rPr>
              <a:t>:</a:t>
            </a:r>
            <a:endParaRPr sz="3300" dirty="0">
              <a:latin typeface="Times New Roman"/>
              <a:cs typeface="Times New Roman"/>
            </a:endParaRPr>
          </a:p>
        </p:txBody>
      </p:sp>
      <p:sp>
        <p:nvSpPr>
          <p:cNvPr id="7172" name="TextBox 7">
            <a:extLst>
              <a:ext uri="{FF2B5EF4-FFF2-40B4-BE49-F238E27FC236}">
                <a16:creationId xmlns:a16="http://schemas.microsoft.com/office/drawing/2014/main" id="{DD0E3EA7-0D82-65E6-E8B9-332F738E5D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2765426"/>
            <a:ext cx="6553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 ĐẨY ÁC-SI-MÉT (T1 CĐ)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1" name="Freeform 49">
            <a:extLst>
              <a:ext uri="{FF2B5EF4-FFF2-40B4-BE49-F238E27FC236}">
                <a16:creationId xmlns:a16="http://schemas.microsoft.com/office/drawing/2014/main" id="{0751A1AD-7C5D-F35B-D569-2E5063D1B347}"/>
              </a:ext>
            </a:extLst>
          </p:cNvPr>
          <p:cNvSpPr>
            <a:spLocks/>
          </p:cNvSpPr>
          <p:nvPr/>
        </p:nvSpPr>
        <p:spPr bwMode="auto">
          <a:xfrm>
            <a:off x="1524000" y="3733800"/>
            <a:ext cx="9220200" cy="2971800"/>
          </a:xfrm>
          <a:custGeom>
            <a:avLst/>
            <a:gdLst>
              <a:gd name="T0" fmla="*/ 0 w 5328"/>
              <a:gd name="T1" fmla="*/ 2147483646 h 1872"/>
              <a:gd name="T2" fmla="*/ 2147483646 w 5328"/>
              <a:gd name="T3" fmla="*/ 0 h 1872"/>
              <a:gd name="T4" fmla="*/ 2147483646 w 5328"/>
              <a:gd name="T5" fmla="*/ 0 h 1872"/>
              <a:gd name="T6" fmla="*/ 2147483646 w 5328"/>
              <a:gd name="T7" fmla="*/ 2147483646 h 1872"/>
              <a:gd name="T8" fmla="*/ 0 w 5328"/>
              <a:gd name="T9" fmla="*/ 2147483646 h 187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328" h="1872">
                <a:moveTo>
                  <a:pt x="0" y="1824"/>
                </a:moveTo>
                <a:lnTo>
                  <a:pt x="1440" y="0"/>
                </a:lnTo>
                <a:lnTo>
                  <a:pt x="5328" y="0"/>
                </a:lnTo>
                <a:lnTo>
                  <a:pt x="3936" y="1872"/>
                </a:lnTo>
                <a:lnTo>
                  <a:pt x="0" y="1824"/>
                </a:lnTo>
                <a:close/>
              </a:path>
            </a:pathLst>
          </a:custGeom>
          <a:gradFill rotWithShape="1">
            <a:gsLst>
              <a:gs pos="0">
                <a:srgbClr val="FFCC66"/>
              </a:gs>
              <a:gs pos="100000">
                <a:srgbClr val="CCCC0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30" name="Line 58">
            <a:extLst>
              <a:ext uri="{FF2B5EF4-FFF2-40B4-BE49-F238E27FC236}">
                <a16:creationId xmlns:a16="http://schemas.microsoft.com/office/drawing/2014/main" id="{899835B4-7D32-687D-CC98-C91B5B41AED8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2895600"/>
            <a:ext cx="5715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34" name="Line 162">
            <a:extLst>
              <a:ext uri="{FF2B5EF4-FFF2-40B4-BE49-F238E27FC236}">
                <a16:creationId xmlns:a16="http://schemas.microsoft.com/office/drawing/2014/main" id="{D8F7FB7F-470B-282F-B3A4-3090FCC85439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2514600"/>
            <a:ext cx="5715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35" name="Text Box 163">
            <a:extLst>
              <a:ext uri="{FF2B5EF4-FFF2-40B4-BE49-F238E27FC236}">
                <a16:creationId xmlns:a16="http://schemas.microsoft.com/office/drawing/2014/main" id="{5E6A346B-D82A-9D62-9B42-6B9C2DDE74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76201"/>
            <a:ext cx="8763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I. Tác dụng của chất lỏng lên vật nhúng chìm trong nó</a:t>
            </a:r>
          </a:p>
        </p:txBody>
      </p:sp>
      <p:grpSp>
        <p:nvGrpSpPr>
          <p:cNvPr id="3238" name="Group 166">
            <a:extLst>
              <a:ext uri="{FF2B5EF4-FFF2-40B4-BE49-F238E27FC236}">
                <a16:creationId xmlns:a16="http://schemas.microsoft.com/office/drawing/2014/main" id="{A0EC24E3-CE4E-844E-66FC-DA0CD73438AE}"/>
              </a:ext>
            </a:extLst>
          </p:cNvPr>
          <p:cNvGrpSpPr>
            <a:grpSpLocks/>
          </p:cNvGrpSpPr>
          <p:nvPr/>
        </p:nvGrpSpPr>
        <p:grpSpPr bwMode="auto">
          <a:xfrm>
            <a:off x="2516188" y="914401"/>
            <a:ext cx="2513012" cy="4830763"/>
            <a:chOff x="625" y="576"/>
            <a:chExt cx="1583" cy="3043"/>
          </a:xfrm>
        </p:grpSpPr>
        <p:grpSp>
          <p:nvGrpSpPr>
            <p:cNvPr id="8253" name="Group 60">
              <a:extLst>
                <a:ext uri="{FF2B5EF4-FFF2-40B4-BE49-F238E27FC236}">
                  <a16:creationId xmlns:a16="http://schemas.microsoft.com/office/drawing/2014/main" id="{60AB0565-7762-0BE7-8621-6AE698D3C39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76" y="720"/>
              <a:ext cx="144" cy="1040"/>
              <a:chOff x="2352" y="192"/>
              <a:chExt cx="144" cy="1040"/>
            </a:xfrm>
          </p:grpSpPr>
          <p:sp>
            <p:nvSpPr>
              <p:cNvPr id="8267" name="Line 8">
                <a:extLst>
                  <a:ext uri="{FF2B5EF4-FFF2-40B4-BE49-F238E27FC236}">
                    <a16:creationId xmlns:a16="http://schemas.microsoft.com/office/drawing/2014/main" id="{A31BBAB8-1DBF-D75A-419A-6AE1BDF5E5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 flipV="1">
                <a:off x="2376" y="1170"/>
                <a:ext cx="39" cy="8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68" name="Line 9">
                <a:extLst>
                  <a:ext uri="{FF2B5EF4-FFF2-40B4-BE49-F238E27FC236}">
                    <a16:creationId xmlns:a16="http://schemas.microsoft.com/office/drawing/2014/main" id="{9D71BCF3-AC19-3562-E041-D838837ABC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 flipV="1">
                <a:off x="2397" y="1092"/>
                <a:ext cx="56" cy="14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69" name="Line 10">
                <a:extLst>
                  <a:ext uri="{FF2B5EF4-FFF2-40B4-BE49-F238E27FC236}">
                    <a16:creationId xmlns:a16="http://schemas.microsoft.com/office/drawing/2014/main" id="{5CC113F5-885B-F0C8-6755-9371625348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 flipV="1">
                <a:off x="2397" y="1037"/>
                <a:ext cx="56" cy="14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70" name="Line 11">
                <a:extLst>
                  <a:ext uri="{FF2B5EF4-FFF2-40B4-BE49-F238E27FC236}">
                    <a16:creationId xmlns:a16="http://schemas.microsoft.com/office/drawing/2014/main" id="{C3FAD3F4-C24C-035A-946D-22BC79684A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 flipV="1">
                <a:off x="2396" y="980"/>
                <a:ext cx="57" cy="14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71" name="Line 12">
                <a:extLst>
                  <a:ext uri="{FF2B5EF4-FFF2-40B4-BE49-F238E27FC236}">
                    <a16:creationId xmlns:a16="http://schemas.microsoft.com/office/drawing/2014/main" id="{E53E871E-B957-E23D-A0FE-CF149A4EA4C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 flipV="1">
                <a:off x="2397" y="923"/>
                <a:ext cx="56" cy="14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72" name="Line 13">
                <a:extLst>
                  <a:ext uri="{FF2B5EF4-FFF2-40B4-BE49-F238E27FC236}">
                    <a16:creationId xmlns:a16="http://schemas.microsoft.com/office/drawing/2014/main" id="{514742F4-77E8-63B7-2228-044A046B10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 flipV="1">
                <a:off x="2396" y="867"/>
                <a:ext cx="57" cy="14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73" name="Line 14">
                <a:extLst>
                  <a:ext uri="{FF2B5EF4-FFF2-40B4-BE49-F238E27FC236}">
                    <a16:creationId xmlns:a16="http://schemas.microsoft.com/office/drawing/2014/main" id="{36D4BBA1-3D6E-651C-D264-9830799CE7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 flipV="1">
                <a:off x="2396" y="810"/>
                <a:ext cx="57" cy="14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74" name="Line 15">
                <a:extLst>
                  <a:ext uri="{FF2B5EF4-FFF2-40B4-BE49-F238E27FC236}">
                    <a16:creationId xmlns:a16="http://schemas.microsoft.com/office/drawing/2014/main" id="{E6005456-7996-41C3-B9FA-3338EDB2A9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 flipV="1">
                <a:off x="2396" y="753"/>
                <a:ext cx="57" cy="14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75" name="Line 16">
                <a:extLst>
                  <a:ext uri="{FF2B5EF4-FFF2-40B4-BE49-F238E27FC236}">
                    <a16:creationId xmlns:a16="http://schemas.microsoft.com/office/drawing/2014/main" id="{38A3A169-93B6-DF22-C28F-49B8983441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 flipV="1">
                <a:off x="2397" y="696"/>
                <a:ext cx="56" cy="14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76" name="Line 17">
                <a:extLst>
                  <a:ext uri="{FF2B5EF4-FFF2-40B4-BE49-F238E27FC236}">
                    <a16:creationId xmlns:a16="http://schemas.microsoft.com/office/drawing/2014/main" id="{BBAD3E96-86CF-C95C-CF2D-3803E0564F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 flipV="1">
                <a:off x="2396" y="640"/>
                <a:ext cx="57" cy="14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77" name="Line 18">
                <a:extLst>
                  <a:ext uri="{FF2B5EF4-FFF2-40B4-BE49-F238E27FC236}">
                    <a16:creationId xmlns:a16="http://schemas.microsoft.com/office/drawing/2014/main" id="{E0963CA2-A372-36BB-688C-F4D1CD1DC9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 flipV="1">
                <a:off x="2396" y="583"/>
                <a:ext cx="57" cy="14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78" name="Line 19">
                <a:extLst>
                  <a:ext uri="{FF2B5EF4-FFF2-40B4-BE49-F238E27FC236}">
                    <a16:creationId xmlns:a16="http://schemas.microsoft.com/office/drawing/2014/main" id="{D3A057FD-18B1-5401-39BD-68EEAFF2A1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 flipV="1">
                <a:off x="2396" y="526"/>
                <a:ext cx="56" cy="14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79" name="Line 20">
                <a:extLst>
                  <a:ext uri="{FF2B5EF4-FFF2-40B4-BE49-F238E27FC236}">
                    <a16:creationId xmlns:a16="http://schemas.microsoft.com/office/drawing/2014/main" id="{54C99CC4-748A-7D91-D79E-6774F83C1E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 flipV="1">
                <a:off x="2395" y="470"/>
                <a:ext cx="57" cy="14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80" name="Line 21">
                <a:extLst>
                  <a:ext uri="{FF2B5EF4-FFF2-40B4-BE49-F238E27FC236}">
                    <a16:creationId xmlns:a16="http://schemas.microsoft.com/office/drawing/2014/main" id="{026BD16A-79A6-C4F5-BD17-90F08DA0D2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 flipV="1">
                <a:off x="2395" y="413"/>
                <a:ext cx="57" cy="14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81" name="Line 22">
                <a:extLst>
                  <a:ext uri="{FF2B5EF4-FFF2-40B4-BE49-F238E27FC236}">
                    <a16:creationId xmlns:a16="http://schemas.microsoft.com/office/drawing/2014/main" id="{852AC1FC-F1EC-42F6-DCF4-D7F88925D9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 flipV="1">
                <a:off x="2396" y="356"/>
                <a:ext cx="56" cy="14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82" name="Line 23">
                <a:extLst>
                  <a:ext uri="{FF2B5EF4-FFF2-40B4-BE49-F238E27FC236}">
                    <a16:creationId xmlns:a16="http://schemas.microsoft.com/office/drawing/2014/main" id="{F6FC43CB-42C3-72F2-750E-361AF61612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 flipV="1">
                <a:off x="2395" y="300"/>
                <a:ext cx="57" cy="14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83" name="Line 24">
                <a:extLst>
                  <a:ext uri="{FF2B5EF4-FFF2-40B4-BE49-F238E27FC236}">
                    <a16:creationId xmlns:a16="http://schemas.microsoft.com/office/drawing/2014/main" id="{0EBC8E2D-1CDE-F770-0309-2314E0E64A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 flipV="1">
                <a:off x="2396" y="244"/>
                <a:ext cx="56" cy="14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84" name="Line 25">
                <a:extLst>
                  <a:ext uri="{FF2B5EF4-FFF2-40B4-BE49-F238E27FC236}">
                    <a16:creationId xmlns:a16="http://schemas.microsoft.com/office/drawing/2014/main" id="{AC5E1F2B-8CC3-2A9B-C6CE-8920020FED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5400000">
                <a:off x="2425" y="1121"/>
                <a:ext cx="0" cy="14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85" name="Line 26">
                <a:extLst>
                  <a:ext uri="{FF2B5EF4-FFF2-40B4-BE49-F238E27FC236}">
                    <a16:creationId xmlns:a16="http://schemas.microsoft.com/office/drawing/2014/main" id="{D4CC3D53-FE1B-9C36-2FEA-3B473DE972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5400000">
                <a:off x="2425" y="1065"/>
                <a:ext cx="0" cy="14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86" name="Line 27">
                <a:extLst>
                  <a:ext uri="{FF2B5EF4-FFF2-40B4-BE49-F238E27FC236}">
                    <a16:creationId xmlns:a16="http://schemas.microsoft.com/office/drawing/2014/main" id="{97B9F7B9-32B3-8D51-1EEB-A6E6094B56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5400000">
                <a:off x="2425" y="1009"/>
                <a:ext cx="0" cy="14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87" name="Line 28">
                <a:extLst>
                  <a:ext uri="{FF2B5EF4-FFF2-40B4-BE49-F238E27FC236}">
                    <a16:creationId xmlns:a16="http://schemas.microsoft.com/office/drawing/2014/main" id="{50AC88C0-2498-34FB-98B8-201E6B8F81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5400000">
                <a:off x="2425" y="952"/>
                <a:ext cx="0" cy="14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88" name="Line 29">
                <a:extLst>
                  <a:ext uri="{FF2B5EF4-FFF2-40B4-BE49-F238E27FC236}">
                    <a16:creationId xmlns:a16="http://schemas.microsoft.com/office/drawing/2014/main" id="{65A6E562-3978-4289-4803-C033F87CF8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5400000">
                <a:off x="2425" y="896"/>
                <a:ext cx="0" cy="14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89" name="Line 30">
                <a:extLst>
                  <a:ext uri="{FF2B5EF4-FFF2-40B4-BE49-F238E27FC236}">
                    <a16:creationId xmlns:a16="http://schemas.microsoft.com/office/drawing/2014/main" id="{7BC4D91D-16BD-46A9-9412-7C85B51085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5400000">
                <a:off x="2425" y="839"/>
                <a:ext cx="0" cy="14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90" name="Line 31">
                <a:extLst>
                  <a:ext uri="{FF2B5EF4-FFF2-40B4-BE49-F238E27FC236}">
                    <a16:creationId xmlns:a16="http://schemas.microsoft.com/office/drawing/2014/main" id="{4AA29B03-4EB1-518C-466C-3D62F6DA24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5400000">
                <a:off x="2425" y="782"/>
                <a:ext cx="0" cy="14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91" name="Line 32">
                <a:extLst>
                  <a:ext uri="{FF2B5EF4-FFF2-40B4-BE49-F238E27FC236}">
                    <a16:creationId xmlns:a16="http://schemas.microsoft.com/office/drawing/2014/main" id="{67190F56-848F-5A42-D03F-748A29FF8D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5400000">
                <a:off x="2425" y="725"/>
                <a:ext cx="0" cy="14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92" name="Line 33">
                <a:extLst>
                  <a:ext uri="{FF2B5EF4-FFF2-40B4-BE49-F238E27FC236}">
                    <a16:creationId xmlns:a16="http://schemas.microsoft.com/office/drawing/2014/main" id="{190A2B30-E95D-8DCA-EC3A-744FDB7834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5400000">
                <a:off x="2425" y="669"/>
                <a:ext cx="0" cy="14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93" name="Line 34">
                <a:extLst>
                  <a:ext uri="{FF2B5EF4-FFF2-40B4-BE49-F238E27FC236}">
                    <a16:creationId xmlns:a16="http://schemas.microsoft.com/office/drawing/2014/main" id="{457E201C-68F0-2D8A-6F2A-DCF31ED311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5400000">
                <a:off x="2425" y="612"/>
                <a:ext cx="0" cy="14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94" name="Line 35">
                <a:extLst>
                  <a:ext uri="{FF2B5EF4-FFF2-40B4-BE49-F238E27FC236}">
                    <a16:creationId xmlns:a16="http://schemas.microsoft.com/office/drawing/2014/main" id="{FED6E45E-8FA5-EB47-7445-9E36C01689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5400000">
                <a:off x="2424" y="555"/>
                <a:ext cx="0" cy="14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95" name="Line 36">
                <a:extLst>
                  <a:ext uri="{FF2B5EF4-FFF2-40B4-BE49-F238E27FC236}">
                    <a16:creationId xmlns:a16="http://schemas.microsoft.com/office/drawing/2014/main" id="{CC235AEE-1170-8254-76FA-350FEB66B9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5400000">
                <a:off x="2424" y="499"/>
                <a:ext cx="0" cy="14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96" name="Line 37">
                <a:extLst>
                  <a:ext uri="{FF2B5EF4-FFF2-40B4-BE49-F238E27FC236}">
                    <a16:creationId xmlns:a16="http://schemas.microsoft.com/office/drawing/2014/main" id="{B5F8C4CB-0D3C-B44E-7523-70F2401D46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5400000">
                <a:off x="2424" y="442"/>
                <a:ext cx="0" cy="14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97" name="Line 38">
                <a:extLst>
                  <a:ext uri="{FF2B5EF4-FFF2-40B4-BE49-F238E27FC236}">
                    <a16:creationId xmlns:a16="http://schemas.microsoft.com/office/drawing/2014/main" id="{76918A81-BD25-D749-C151-1705F36017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5400000">
                <a:off x="2424" y="385"/>
                <a:ext cx="0" cy="14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98" name="Line 39">
                <a:extLst>
                  <a:ext uri="{FF2B5EF4-FFF2-40B4-BE49-F238E27FC236}">
                    <a16:creationId xmlns:a16="http://schemas.microsoft.com/office/drawing/2014/main" id="{E0765FB3-0CFD-DD65-8061-724B9EE07AA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5400000">
                <a:off x="2424" y="329"/>
                <a:ext cx="0" cy="14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99" name="Line 40">
                <a:extLst>
                  <a:ext uri="{FF2B5EF4-FFF2-40B4-BE49-F238E27FC236}">
                    <a16:creationId xmlns:a16="http://schemas.microsoft.com/office/drawing/2014/main" id="{139794FC-DD3C-CFDF-0E87-1680B563F8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5400000">
                <a:off x="2424" y="272"/>
                <a:ext cx="0" cy="14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00" name="Line 41">
                <a:extLst>
                  <a:ext uri="{FF2B5EF4-FFF2-40B4-BE49-F238E27FC236}">
                    <a16:creationId xmlns:a16="http://schemas.microsoft.com/office/drawing/2014/main" id="{A55F2B3B-6B34-22D0-0529-67500DC0DC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5400000">
                <a:off x="2395" y="245"/>
                <a:ext cx="0" cy="8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01" name="Line 42">
                <a:extLst>
                  <a:ext uri="{FF2B5EF4-FFF2-40B4-BE49-F238E27FC236}">
                    <a16:creationId xmlns:a16="http://schemas.microsoft.com/office/drawing/2014/main" id="{DE1EB10D-E4CF-94CD-FD1E-E727582740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5400000">
                <a:off x="2390" y="240"/>
                <a:ext cx="95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254" name="Group 61">
              <a:extLst>
                <a:ext uri="{FF2B5EF4-FFF2-40B4-BE49-F238E27FC236}">
                  <a16:creationId xmlns:a16="http://schemas.microsoft.com/office/drawing/2014/main" id="{ED7FC63E-83F1-914B-EE07-B2A1AA5F811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25" y="576"/>
              <a:ext cx="1583" cy="3043"/>
              <a:chOff x="625" y="48"/>
              <a:chExt cx="2159" cy="3187"/>
            </a:xfrm>
          </p:grpSpPr>
          <p:sp>
            <p:nvSpPr>
              <p:cNvPr id="8264" name="Rectangle 6">
                <a:extLst>
                  <a:ext uri="{FF2B5EF4-FFF2-40B4-BE49-F238E27FC236}">
                    <a16:creationId xmlns:a16="http://schemas.microsoft.com/office/drawing/2014/main" id="{26044DF8-06E6-A223-EF79-1D85FDBF0D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864" y="144"/>
                <a:ext cx="1920" cy="4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vi-VN" altLang="en-US" sz="28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265" name="AutoShape 50">
                <a:extLst>
                  <a:ext uri="{FF2B5EF4-FFF2-40B4-BE49-F238E27FC236}">
                    <a16:creationId xmlns:a16="http://schemas.microsoft.com/office/drawing/2014/main" id="{9BDB61DE-CE64-23AE-4D24-596029DAFD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73901">
                <a:off x="625" y="2851"/>
                <a:ext cx="1248" cy="384"/>
              </a:xfrm>
              <a:prstGeom prst="parallelogram">
                <a:avLst>
                  <a:gd name="adj" fmla="val 81250"/>
                </a:avLst>
              </a:prstGeom>
              <a:solidFill>
                <a:schemeClr val="accent1"/>
              </a:solidFill>
              <a:ln w="9525">
                <a:miter lim="800000"/>
                <a:headEnd/>
                <a:tailEnd/>
              </a:ln>
              <a:effectLst/>
              <a:scene3d>
                <a:camera prst="legacyPerspectiveFront">
                  <a:rot lat="20099989" lon="20099989" rev="0"/>
                </a:camera>
                <a:lightRig rig="legacyFlat2" dir="t"/>
              </a:scene3d>
              <a:sp3d extrusionH="430200" prstMaterial="legacyMatte">
                <a:bevelT w="13500" h="13500" prst="angle"/>
                <a:bevelB w="13500" h="13500" prst="angle"/>
                <a:extrusionClr>
                  <a:schemeClr val="accent1"/>
                </a:extrusionClr>
                <a:contourClr>
                  <a:schemeClr val="accent1"/>
                </a:contour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vi-VN" altLang="en-US" sz="28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266" name="Rectangle 51">
                <a:extLst>
                  <a:ext uri="{FF2B5EF4-FFF2-40B4-BE49-F238E27FC236}">
                    <a16:creationId xmlns:a16="http://schemas.microsoft.com/office/drawing/2014/main" id="{64C97F02-6C16-6EA1-38AB-DC069E60D6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6" y="48"/>
                <a:ext cx="48" cy="292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vi-VN" altLang="en-US" sz="280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8255" name="Group 55">
              <a:extLst>
                <a:ext uri="{FF2B5EF4-FFF2-40B4-BE49-F238E27FC236}">
                  <a16:creationId xmlns:a16="http://schemas.microsoft.com/office/drawing/2014/main" id="{06DADCA1-D79C-EAEB-C368-053B029DB65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80" y="2400"/>
              <a:ext cx="336" cy="480"/>
              <a:chOff x="2208" y="1968"/>
              <a:chExt cx="336" cy="480"/>
            </a:xfrm>
          </p:grpSpPr>
          <p:sp>
            <p:nvSpPr>
              <p:cNvPr id="8262" name="AutoShape 53">
                <a:extLst>
                  <a:ext uri="{FF2B5EF4-FFF2-40B4-BE49-F238E27FC236}">
                    <a16:creationId xmlns:a16="http://schemas.microsoft.com/office/drawing/2014/main" id="{20F7CE81-A268-660C-C02D-663D69663A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08" y="2160"/>
                <a:ext cx="336" cy="288"/>
              </a:xfrm>
              <a:prstGeom prst="can">
                <a:avLst>
                  <a:gd name="adj" fmla="val 25000"/>
                </a:avLst>
              </a:prstGeom>
              <a:gradFill rotWithShape="1">
                <a:gsLst>
                  <a:gs pos="0">
                    <a:srgbClr val="FFCCFF"/>
                  </a:gs>
                  <a:gs pos="100000">
                    <a:schemeClr val="tx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vi-VN" altLang="en-US" sz="28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263" name="Line 54">
                <a:extLst>
                  <a:ext uri="{FF2B5EF4-FFF2-40B4-BE49-F238E27FC236}">
                    <a16:creationId xmlns:a16="http://schemas.microsoft.com/office/drawing/2014/main" id="{EFE40A54-EB14-DFC2-0B19-40688B42E0A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74" y="1968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256" name="Freeform 56">
              <a:extLst>
                <a:ext uri="{FF2B5EF4-FFF2-40B4-BE49-F238E27FC236}">
                  <a16:creationId xmlns:a16="http://schemas.microsoft.com/office/drawing/2014/main" id="{F226B59A-0568-732B-B0B6-8853277199F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0" y="768"/>
              <a:ext cx="336" cy="1344"/>
            </a:xfrm>
            <a:custGeom>
              <a:avLst/>
              <a:gdLst>
                <a:gd name="T0" fmla="*/ 0 w 336"/>
                <a:gd name="T1" fmla="*/ 1344 h 1344"/>
                <a:gd name="T2" fmla="*/ 0 w 336"/>
                <a:gd name="T3" fmla="*/ 0 h 1344"/>
                <a:gd name="T4" fmla="*/ 336 w 336"/>
                <a:gd name="T5" fmla="*/ 0 h 1344"/>
                <a:gd name="T6" fmla="*/ 336 w 336"/>
                <a:gd name="T7" fmla="*/ 1344 h 134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36" h="1344">
                  <a:moveTo>
                    <a:pt x="0" y="1344"/>
                  </a:moveTo>
                  <a:lnTo>
                    <a:pt x="0" y="0"/>
                  </a:lnTo>
                  <a:lnTo>
                    <a:pt x="336" y="0"/>
                  </a:lnTo>
                  <a:lnTo>
                    <a:pt x="336" y="134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8257" name="Group 59">
              <a:extLst>
                <a:ext uri="{FF2B5EF4-FFF2-40B4-BE49-F238E27FC236}">
                  <a16:creationId xmlns:a16="http://schemas.microsoft.com/office/drawing/2014/main" id="{103B3FFB-E056-0D39-7D44-7F1C184CB88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76" y="1763"/>
              <a:ext cx="144" cy="637"/>
              <a:chOff x="2352" y="1235"/>
              <a:chExt cx="144" cy="637"/>
            </a:xfrm>
          </p:grpSpPr>
          <p:sp>
            <p:nvSpPr>
              <p:cNvPr id="8259" name="Freeform 43">
                <a:extLst>
                  <a:ext uri="{FF2B5EF4-FFF2-40B4-BE49-F238E27FC236}">
                    <a16:creationId xmlns:a16="http://schemas.microsoft.com/office/drawing/2014/main" id="{A5FA656D-7BE4-DD7B-F083-B1F45088E953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2401" y="1806"/>
                <a:ext cx="62" cy="69"/>
              </a:xfrm>
              <a:custGeom>
                <a:avLst/>
                <a:gdLst>
                  <a:gd name="T0" fmla="*/ 1 w 158"/>
                  <a:gd name="T1" fmla="*/ 3 h 115"/>
                  <a:gd name="T2" fmla="*/ 0 w 158"/>
                  <a:gd name="T3" fmla="*/ 0 h 115"/>
                  <a:gd name="T4" fmla="*/ 0 w 158"/>
                  <a:gd name="T5" fmla="*/ 1 h 115"/>
                  <a:gd name="T6" fmla="*/ 0 w 158"/>
                  <a:gd name="T7" fmla="*/ 4 h 115"/>
                  <a:gd name="T8" fmla="*/ 0 w 158"/>
                  <a:gd name="T9" fmla="*/ 5 h 1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8" h="115">
                    <a:moveTo>
                      <a:pt x="158" y="64"/>
                    </a:moveTo>
                    <a:cubicBezTo>
                      <a:pt x="122" y="11"/>
                      <a:pt x="114" y="18"/>
                      <a:pt x="55" y="0"/>
                    </a:cubicBezTo>
                    <a:cubicBezTo>
                      <a:pt x="42" y="4"/>
                      <a:pt x="26" y="3"/>
                      <a:pt x="17" y="12"/>
                    </a:cubicBezTo>
                    <a:cubicBezTo>
                      <a:pt x="0" y="29"/>
                      <a:pt x="0" y="72"/>
                      <a:pt x="17" y="89"/>
                    </a:cubicBezTo>
                    <a:cubicBezTo>
                      <a:pt x="30" y="102"/>
                      <a:pt x="55" y="102"/>
                      <a:pt x="68" y="115"/>
                    </a:cubicBezTo>
                  </a:path>
                </a:pathLst>
              </a:custGeom>
              <a:noFill/>
              <a:ln w="381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60" name="Line 52">
                <a:extLst>
                  <a:ext uri="{FF2B5EF4-FFF2-40B4-BE49-F238E27FC236}">
                    <a16:creationId xmlns:a16="http://schemas.microsoft.com/office/drawing/2014/main" id="{2B394B08-12CD-BDE7-BD3D-B2F7DDB3D6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35" y="1235"/>
                <a:ext cx="0" cy="57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61" name="Line 57">
                <a:extLst>
                  <a:ext uri="{FF2B5EF4-FFF2-40B4-BE49-F238E27FC236}">
                    <a16:creationId xmlns:a16="http://schemas.microsoft.com/office/drawing/2014/main" id="{FAABB887-3EB8-7073-2FFE-63AF8326CE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52" y="1296"/>
                <a:ext cx="144" cy="0"/>
              </a:xfrm>
              <a:prstGeom prst="line">
                <a:avLst/>
              </a:prstGeom>
              <a:noFill/>
              <a:ln w="57150">
                <a:solidFill>
                  <a:srgbClr val="CC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258" name="Text Box 164">
              <a:extLst>
                <a:ext uri="{FF2B5EF4-FFF2-40B4-BE49-F238E27FC236}">
                  <a16:creationId xmlns:a16="http://schemas.microsoft.com/office/drawing/2014/main" id="{24E4D264-F6D6-0EC0-4C58-8BFA7EE4CE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0" y="1632"/>
              <a:ext cx="28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>
                  <a:latin typeface="Times New Roman" panose="02020603050405020304" pitchFamily="18" charset="0"/>
                </a:rPr>
                <a:t>P</a:t>
              </a:r>
            </a:p>
          </p:txBody>
        </p:sp>
      </p:grpSp>
      <p:grpSp>
        <p:nvGrpSpPr>
          <p:cNvPr id="3239" name="Group 167">
            <a:extLst>
              <a:ext uri="{FF2B5EF4-FFF2-40B4-BE49-F238E27FC236}">
                <a16:creationId xmlns:a16="http://schemas.microsoft.com/office/drawing/2014/main" id="{245DEE21-D127-7648-1F68-9A2DD7160E0B}"/>
              </a:ext>
            </a:extLst>
          </p:cNvPr>
          <p:cNvGrpSpPr>
            <a:grpSpLocks/>
          </p:cNvGrpSpPr>
          <p:nvPr/>
        </p:nvGrpSpPr>
        <p:grpSpPr bwMode="auto">
          <a:xfrm>
            <a:off x="5640388" y="914400"/>
            <a:ext cx="2894012" cy="5181600"/>
            <a:chOff x="2593" y="576"/>
            <a:chExt cx="1823" cy="3264"/>
          </a:xfrm>
        </p:grpSpPr>
        <p:grpSp>
          <p:nvGrpSpPr>
            <p:cNvPr id="8200" name="Group 101">
              <a:extLst>
                <a:ext uri="{FF2B5EF4-FFF2-40B4-BE49-F238E27FC236}">
                  <a16:creationId xmlns:a16="http://schemas.microsoft.com/office/drawing/2014/main" id="{ADCE141B-F4A4-59E8-FDC3-63788595FAE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93" y="576"/>
              <a:ext cx="1583" cy="3043"/>
              <a:chOff x="625" y="48"/>
              <a:chExt cx="2159" cy="3187"/>
            </a:xfrm>
          </p:grpSpPr>
          <p:sp>
            <p:nvSpPr>
              <p:cNvPr id="8250" name="Rectangle 102">
                <a:extLst>
                  <a:ext uri="{FF2B5EF4-FFF2-40B4-BE49-F238E27FC236}">
                    <a16:creationId xmlns:a16="http://schemas.microsoft.com/office/drawing/2014/main" id="{70CF9397-3DD4-7324-5CDA-CC9146331D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864" y="144"/>
                <a:ext cx="1920" cy="4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vi-VN" altLang="en-US" sz="28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251" name="AutoShape 103">
                <a:extLst>
                  <a:ext uri="{FF2B5EF4-FFF2-40B4-BE49-F238E27FC236}">
                    <a16:creationId xmlns:a16="http://schemas.microsoft.com/office/drawing/2014/main" id="{74062463-D4B4-092B-69EB-E4631E90ED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73901">
                <a:off x="625" y="2851"/>
                <a:ext cx="1248" cy="384"/>
              </a:xfrm>
              <a:prstGeom prst="parallelogram">
                <a:avLst>
                  <a:gd name="adj" fmla="val 81250"/>
                </a:avLst>
              </a:prstGeom>
              <a:solidFill>
                <a:schemeClr val="accent1"/>
              </a:solidFill>
              <a:ln w="9525">
                <a:miter lim="800000"/>
                <a:headEnd/>
                <a:tailEnd/>
              </a:ln>
              <a:effectLst/>
              <a:scene3d>
                <a:camera prst="legacyPerspectiveFront">
                  <a:rot lat="20099989" lon="20099989" rev="0"/>
                </a:camera>
                <a:lightRig rig="legacyFlat2" dir="t"/>
              </a:scene3d>
              <a:sp3d extrusionH="430200" prstMaterial="legacyMatte">
                <a:bevelT w="13500" h="13500" prst="angle"/>
                <a:bevelB w="13500" h="13500" prst="angle"/>
                <a:extrusionClr>
                  <a:schemeClr val="accent1"/>
                </a:extrusionClr>
                <a:contourClr>
                  <a:schemeClr val="accent1"/>
                </a:contour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vi-VN" altLang="en-US" sz="28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252" name="Rectangle 104">
                <a:extLst>
                  <a:ext uri="{FF2B5EF4-FFF2-40B4-BE49-F238E27FC236}">
                    <a16:creationId xmlns:a16="http://schemas.microsoft.com/office/drawing/2014/main" id="{C2BFB908-C1BD-A428-7BFC-6D53852774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6" y="48"/>
                <a:ext cx="48" cy="292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vi-VN" altLang="en-US" sz="2800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8201" name="AutoShape 113">
              <a:extLst>
                <a:ext uri="{FF2B5EF4-FFF2-40B4-BE49-F238E27FC236}">
                  <a16:creationId xmlns:a16="http://schemas.microsoft.com/office/drawing/2014/main" id="{5D94213B-6F42-63B3-6078-B8919CBEC5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6" y="2736"/>
              <a:ext cx="1200" cy="1104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rgbClr val="FFCC66"/>
                </a:gs>
                <a:gs pos="100000">
                  <a:srgbClr val="FFCCFF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vi-VN" altLang="en-US" sz="2800">
                <a:latin typeface="Times New Roman" panose="02020603050405020304" pitchFamily="18" charset="0"/>
              </a:endParaRPr>
            </a:p>
          </p:txBody>
        </p:sp>
        <p:grpSp>
          <p:nvGrpSpPr>
            <p:cNvPr id="8202" name="Group 115">
              <a:extLst>
                <a:ext uri="{FF2B5EF4-FFF2-40B4-BE49-F238E27FC236}">
                  <a16:creationId xmlns:a16="http://schemas.microsoft.com/office/drawing/2014/main" id="{B7B76820-0751-B111-1B47-9EF83C82C3C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60" y="1872"/>
              <a:ext cx="912" cy="1104"/>
              <a:chOff x="3360" y="1920"/>
              <a:chExt cx="912" cy="1104"/>
            </a:xfrm>
          </p:grpSpPr>
          <p:sp>
            <p:nvSpPr>
              <p:cNvPr id="8248" name="AutoShape 116">
                <a:extLst>
                  <a:ext uri="{FF2B5EF4-FFF2-40B4-BE49-F238E27FC236}">
                    <a16:creationId xmlns:a16="http://schemas.microsoft.com/office/drawing/2014/main" id="{06B4A9FE-16FF-5F4A-703F-A20098E588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2016"/>
                <a:ext cx="912" cy="1008"/>
              </a:xfrm>
              <a:prstGeom prst="flowChartMagneticDisk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rgbClr val="82C9EC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rgbClr val="82C9E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vi-VN" altLang="en-US" sz="28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249" name="AutoShape 117">
                <a:extLst>
                  <a:ext uri="{FF2B5EF4-FFF2-40B4-BE49-F238E27FC236}">
                    <a16:creationId xmlns:a16="http://schemas.microsoft.com/office/drawing/2014/main" id="{66E69336-0BD7-4885-679F-86D4A05E99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1920"/>
                <a:ext cx="912" cy="1104"/>
              </a:xfrm>
              <a:prstGeom prst="flowChartMagneticDisk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vi-VN" altLang="en-US" sz="280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8203" name="Group 118">
              <a:extLst>
                <a:ext uri="{FF2B5EF4-FFF2-40B4-BE49-F238E27FC236}">
                  <a16:creationId xmlns:a16="http://schemas.microsoft.com/office/drawing/2014/main" id="{42BF6C5D-E95D-C08E-2D11-AD9A74622F4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44" y="720"/>
              <a:ext cx="144" cy="816"/>
              <a:chOff x="2352" y="192"/>
              <a:chExt cx="144" cy="1040"/>
            </a:xfrm>
          </p:grpSpPr>
          <p:sp>
            <p:nvSpPr>
              <p:cNvPr id="8213" name="Line 119">
                <a:extLst>
                  <a:ext uri="{FF2B5EF4-FFF2-40B4-BE49-F238E27FC236}">
                    <a16:creationId xmlns:a16="http://schemas.microsoft.com/office/drawing/2014/main" id="{7BA7D504-25F5-DB48-BA22-CA4F11064D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 flipV="1">
                <a:off x="2376" y="1170"/>
                <a:ext cx="39" cy="8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14" name="Line 120">
                <a:extLst>
                  <a:ext uri="{FF2B5EF4-FFF2-40B4-BE49-F238E27FC236}">
                    <a16:creationId xmlns:a16="http://schemas.microsoft.com/office/drawing/2014/main" id="{29899170-F095-8A76-D947-DDDA8696B4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 flipV="1">
                <a:off x="2397" y="1092"/>
                <a:ext cx="56" cy="14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15" name="Line 121">
                <a:extLst>
                  <a:ext uri="{FF2B5EF4-FFF2-40B4-BE49-F238E27FC236}">
                    <a16:creationId xmlns:a16="http://schemas.microsoft.com/office/drawing/2014/main" id="{8164027F-B4FA-D542-5B0B-906EBD44D9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 flipV="1">
                <a:off x="2397" y="1037"/>
                <a:ext cx="56" cy="14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16" name="Line 122">
                <a:extLst>
                  <a:ext uri="{FF2B5EF4-FFF2-40B4-BE49-F238E27FC236}">
                    <a16:creationId xmlns:a16="http://schemas.microsoft.com/office/drawing/2014/main" id="{5DCD26A6-D8B3-63FE-41F0-9CB768977D5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 flipV="1">
                <a:off x="2396" y="980"/>
                <a:ext cx="57" cy="14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17" name="Line 123">
                <a:extLst>
                  <a:ext uri="{FF2B5EF4-FFF2-40B4-BE49-F238E27FC236}">
                    <a16:creationId xmlns:a16="http://schemas.microsoft.com/office/drawing/2014/main" id="{B428F864-DEFF-DA02-1A48-7A5F284ABE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 flipV="1">
                <a:off x="2397" y="923"/>
                <a:ext cx="56" cy="14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18" name="Line 124">
                <a:extLst>
                  <a:ext uri="{FF2B5EF4-FFF2-40B4-BE49-F238E27FC236}">
                    <a16:creationId xmlns:a16="http://schemas.microsoft.com/office/drawing/2014/main" id="{2F9996E5-1EFA-A094-F2C8-F31101F84B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 flipV="1">
                <a:off x="2396" y="867"/>
                <a:ext cx="57" cy="14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19" name="Line 125">
                <a:extLst>
                  <a:ext uri="{FF2B5EF4-FFF2-40B4-BE49-F238E27FC236}">
                    <a16:creationId xmlns:a16="http://schemas.microsoft.com/office/drawing/2014/main" id="{FAA15D56-8F1A-2474-9913-E8B5423BA9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 flipV="1">
                <a:off x="2396" y="810"/>
                <a:ext cx="57" cy="14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20" name="Line 126">
                <a:extLst>
                  <a:ext uri="{FF2B5EF4-FFF2-40B4-BE49-F238E27FC236}">
                    <a16:creationId xmlns:a16="http://schemas.microsoft.com/office/drawing/2014/main" id="{979FE7B3-237F-F5A8-1479-C766A58C97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 flipV="1">
                <a:off x="2396" y="753"/>
                <a:ext cx="57" cy="14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21" name="Line 127">
                <a:extLst>
                  <a:ext uri="{FF2B5EF4-FFF2-40B4-BE49-F238E27FC236}">
                    <a16:creationId xmlns:a16="http://schemas.microsoft.com/office/drawing/2014/main" id="{516320FD-5111-DA15-1298-FB9890A52F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 flipV="1">
                <a:off x="2397" y="696"/>
                <a:ext cx="56" cy="14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22" name="Line 128">
                <a:extLst>
                  <a:ext uri="{FF2B5EF4-FFF2-40B4-BE49-F238E27FC236}">
                    <a16:creationId xmlns:a16="http://schemas.microsoft.com/office/drawing/2014/main" id="{506E3A34-6E8D-D47E-5C19-2EF8120258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 flipV="1">
                <a:off x="2396" y="640"/>
                <a:ext cx="57" cy="14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23" name="Line 129">
                <a:extLst>
                  <a:ext uri="{FF2B5EF4-FFF2-40B4-BE49-F238E27FC236}">
                    <a16:creationId xmlns:a16="http://schemas.microsoft.com/office/drawing/2014/main" id="{ED75AB42-620C-2C7D-7ABD-053345A3FF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 flipV="1">
                <a:off x="2396" y="583"/>
                <a:ext cx="57" cy="14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24" name="Line 130">
                <a:extLst>
                  <a:ext uri="{FF2B5EF4-FFF2-40B4-BE49-F238E27FC236}">
                    <a16:creationId xmlns:a16="http://schemas.microsoft.com/office/drawing/2014/main" id="{9A293A09-B56A-F6A1-5504-E266919020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 flipV="1">
                <a:off x="2396" y="526"/>
                <a:ext cx="56" cy="14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25" name="Line 131">
                <a:extLst>
                  <a:ext uri="{FF2B5EF4-FFF2-40B4-BE49-F238E27FC236}">
                    <a16:creationId xmlns:a16="http://schemas.microsoft.com/office/drawing/2014/main" id="{198D40F2-5A80-74D5-D4BD-02436194AB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 flipV="1">
                <a:off x="2395" y="470"/>
                <a:ext cx="57" cy="14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26" name="Line 132">
                <a:extLst>
                  <a:ext uri="{FF2B5EF4-FFF2-40B4-BE49-F238E27FC236}">
                    <a16:creationId xmlns:a16="http://schemas.microsoft.com/office/drawing/2014/main" id="{B0F433B6-9443-5D42-FBA5-3CEE3C87BD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 flipV="1">
                <a:off x="2395" y="413"/>
                <a:ext cx="57" cy="14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27" name="Line 133">
                <a:extLst>
                  <a:ext uri="{FF2B5EF4-FFF2-40B4-BE49-F238E27FC236}">
                    <a16:creationId xmlns:a16="http://schemas.microsoft.com/office/drawing/2014/main" id="{B74DF91E-42B6-D504-D3CC-070D9D8C18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 flipV="1">
                <a:off x="2396" y="356"/>
                <a:ext cx="56" cy="14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28" name="Line 134">
                <a:extLst>
                  <a:ext uri="{FF2B5EF4-FFF2-40B4-BE49-F238E27FC236}">
                    <a16:creationId xmlns:a16="http://schemas.microsoft.com/office/drawing/2014/main" id="{B9AB1DF8-1428-2AA8-3172-09A906152E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 flipV="1">
                <a:off x="2395" y="300"/>
                <a:ext cx="57" cy="14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29" name="Line 135">
                <a:extLst>
                  <a:ext uri="{FF2B5EF4-FFF2-40B4-BE49-F238E27FC236}">
                    <a16:creationId xmlns:a16="http://schemas.microsoft.com/office/drawing/2014/main" id="{4B5B42AC-C079-3139-D99F-2FA6A5F63D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 flipV="1">
                <a:off x="2396" y="244"/>
                <a:ext cx="56" cy="14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0" name="Line 136">
                <a:extLst>
                  <a:ext uri="{FF2B5EF4-FFF2-40B4-BE49-F238E27FC236}">
                    <a16:creationId xmlns:a16="http://schemas.microsoft.com/office/drawing/2014/main" id="{FFDCA30E-9CEB-9B34-3515-F98BBF5EEC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5400000">
                <a:off x="2425" y="1121"/>
                <a:ext cx="0" cy="14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1" name="Line 137">
                <a:extLst>
                  <a:ext uri="{FF2B5EF4-FFF2-40B4-BE49-F238E27FC236}">
                    <a16:creationId xmlns:a16="http://schemas.microsoft.com/office/drawing/2014/main" id="{13A7D7DC-AF10-DD3E-3698-9C81EF21DF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5400000">
                <a:off x="2425" y="1065"/>
                <a:ext cx="0" cy="14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2" name="Line 138">
                <a:extLst>
                  <a:ext uri="{FF2B5EF4-FFF2-40B4-BE49-F238E27FC236}">
                    <a16:creationId xmlns:a16="http://schemas.microsoft.com/office/drawing/2014/main" id="{DA206285-D9EC-A9AA-313B-87FBDB9AF2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5400000">
                <a:off x="2425" y="1009"/>
                <a:ext cx="0" cy="14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3" name="Line 139">
                <a:extLst>
                  <a:ext uri="{FF2B5EF4-FFF2-40B4-BE49-F238E27FC236}">
                    <a16:creationId xmlns:a16="http://schemas.microsoft.com/office/drawing/2014/main" id="{BC60EDC9-5C6D-B6D8-68B3-C9D20FC45D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5400000">
                <a:off x="2425" y="952"/>
                <a:ext cx="0" cy="14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4" name="Line 140">
                <a:extLst>
                  <a:ext uri="{FF2B5EF4-FFF2-40B4-BE49-F238E27FC236}">
                    <a16:creationId xmlns:a16="http://schemas.microsoft.com/office/drawing/2014/main" id="{76438AD7-4822-964F-50DF-64B342FB42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5400000">
                <a:off x="2425" y="896"/>
                <a:ext cx="0" cy="14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5" name="Line 141">
                <a:extLst>
                  <a:ext uri="{FF2B5EF4-FFF2-40B4-BE49-F238E27FC236}">
                    <a16:creationId xmlns:a16="http://schemas.microsoft.com/office/drawing/2014/main" id="{094334F9-6902-821B-6839-829FFD5F7B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5400000">
                <a:off x="2425" y="839"/>
                <a:ext cx="0" cy="14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6" name="Line 142">
                <a:extLst>
                  <a:ext uri="{FF2B5EF4-FFF2-40B4-BE49-F238E27FC236}">
                    <a16:creationId xmlns:a16="http://schemas.microsoft.com/office/drawing/2014/main" id="{FB12542A-1BC4-9D62-634E-19128CEB6F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5400000">
                <a:off x="2425" y="782"/>
                <a:ext cx="0" cy="14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7" name="Line 143">
                <a:extLst>
                  <a:ext uri="{FF2B5EF4-FFF2-40B4-BE49-F238E27FC236}">
                    <a16:creationId xmlns:a16="http://schemas.microsoft.com/office/drawing/2014/main" id="{C12E6B14-91D4-30D6-9889-D6899B1E0E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5400000">
                <a:off x="2425" y="725"/>
                <a:ext cx="0" cy="14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8" name="Line 144">
                <a:extLst>
                  <a:ext uri="{FF2B5EF4-FFF2-40B4-BE49-F238E27FC236}">
                    <a16:creationId xmlns:a16="http://schemas.microsoft.com/office/drawing/2014/main" id="{5DAC17DD-8AF2-D526-72A3-729A72ED5B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5400000">
                <a:off x="2425" y="669"/>
                <a:ext cx="0" cy="14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9" name="Line 145">
                <a:extLst>
                  <a:ext uri="{FF2B5EF4-FFF2-40B4-BE49-F238E27FC236}">
                    <a16:creationId xmlns:a16="http://schemas.microsoft.com/office/drawing/2014/main" id="{0CCF7CD8-8F94-61D7-88CA-F650B781EA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5400000">
                <a:off x="2425" y="612"/>
                <a:ext cx="0" cy="14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0" name="Line 146">
                <a:extLst>
                  <a:ext uri="{FF2B5EF4-FFF2-40B4-BE49-F238E27FC236}">
                    <a16:creationId xmlns:a16="http://schemas.microsoft.com/office/drawing/2014/main" id="{D8738570-1DD4-BCBB-535B-A32D1A7FDD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5400000">
                <a:off x="2424" y="555"/>
                <a:ext cx="0" cy="14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1" name="Line 147">
                <a:extLst>
                  <a:ext uri="{FF2B5EF4-FFF2-40B4-BE49-F238E27FC236}">
                    <a16:creationId xmlns:a16="http://schemas.microsoft.com/office/drawing/2014/main" id="{767A870A-1030-1E5E-563F-404157FCD4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5400000">
                <a:off x="2424" y="499"/>
                <a:ext cx="0" cy="14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2" name="Line 148">
                <a:extLst>
                  <a:ext uri="{FF2B5EF4-FFF2-40B4-BE49-F238E27FC236}">
                    <a16:creationId xmlns:a16="http://schemas.microsoft.com/office/drawing/2014/main" id="{D49A189F-680B-8365-3F63-44892377F4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5400000">
                <a:off x="2424" y="442"/>
                <a:ext cx="0" cy="14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3" name="Line 149">
                <a:extLst>
                  <a:ext uri="{FF2B5EF4-FFF2-40B4-BE49-F238E27FC236}">
                    <a16:creationId xmlns:a16="http://schemas.microsoft.com/office/drawing/2014/main" id="{84030938-A7E4-84E8-4F65-20D3EF7426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5400000">
                <a:off x="2424" y="385"/>
                <a:ext cx="0" cy="14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4" name="Line 150">
                <a:extLst>
                  <a:ext uri="{FF2B5EF4-FFF2-40B4-BE49-F238E27FC236}">
                    <a16:creationId xmlns:a16="http://schemas.microsoft.com/office/drawing/2014/main" id="{79AB3118-0497-5616-AF01-73060E3DAD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5400000">
                <a:off x="2424" y="329"/>
                <a:ext cx="0" cy="14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5" name="Line 151">
                <a:extLst>
                  <a:ext uri="{FF2B5EF4-FFF2-40B4-BE49-F238E27FC236}">
                    <a16:creationId xmlns:a16="http://schemas.microsoft.com/office/drawing/2014/main" id="{873D172B-73F2-060F-612B-CD25C958F0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5400000">
                <a:off x="2424" y="272"/>
                <a:ext cx="0" cy="14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6" name="Line 152">
                <a:extLst>
                  <a:ext uri="{FF2B5EF4-FFF2-40B4-BE49-F238E27FC236}">
                    <a16:creationId xmlns:a16="http://schemas.microsoft.com/office/drawing/2014/main" id="{209C129D-E612-C2AB-60EF-0AE1DEE085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5400000">
                <a:off x="2395" y="245"/>
                <a:ext cx="0" cy="8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7" name="Line 153">
                <a:extLst>
                  <a:ext uri="{FF2B5EF4-FFF2-40B4-BE49-F238E27FC236}">
                    <a16:creationId xmlns:a16="http://schemas.microsoft.com/office/drawing/2014/main" id="{88C43D07-34E2-A43A-C5DF-8BA52776D7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5400000">
                <a:off x="2390" y="240"/>
                <a:ext cx="95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204" name="Group 154">
              <a:extLst>
                <a:ext uri="{FF2B5EF4-FFF2-40B4-BE49-F238E27FC236}">
                  <a16:creationId xmlns:a16="http://schemas.microsoft.com/office/drawing/2014/main" id="{BF433101-091C-9124-865E-18EFF2E70EA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61" y="2160"/>
              <a:ext cx="336" cy="480"/>
              <a:chOff x="2208" y="1968"/>
              <a:chExt cx="336" cy="480"/>
            </a:xfrm>
          </p:grpSpPr>
          <p:sp>
            <p:nvSpPr>
              <p:cNvPr id="8211" name="AutoShape 155">
                <a:extLst>
                  <a:ext uri="{FF2B5EF4-FFF2-40B4-BE49-F238E27FC236}">
                    <a16:creationId xmlns:a16="http://schemas.microsoft.com/office/drawing/2014/main" id="{72494CAB-FD44-B50A-D93E-63147DCB77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08" y="2160"/>
                <a:ext cx="336" cy="288"/>
              </a:xfrm>
              <a:prstGeom prst="can">
                <a:avLst>
                  <a:gd name="adj" fmla="val 25000"/>
                </a:avLst>
              </a:prstGeom>
              <a:gradFill rotWithShape="1">
                <a:gsLst>
                  <a:gs pos="0">
                    <a:srgbClr val="FFCCFF"/>
                  </a:gs>
                  <a:gs pos="100000">
                    <a:schemeClr val="tx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vi-VN" altLang="en-US" sz="28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212" name="Line 156">
                <a:extLst>
                  <a:ext uri="{FF2B5EF4-FFF2-40B4-BE49-F238E27FC236}">
                    <a16:creationId xmlns:a16="http://schemas.microsoft.com/office/drawing/2014/main" id="{BEC93F76-789F-05CC-39B9-0FFCEFF235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74" y="1968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205" name="Group 157">
              <a:extLst>
                <a:ext uri="{FF2B5EF4-FFF2-40B4-BE49-F238E27FC236}">
                  <a16:creationId xmlns:a16="http://schemas.microsoft.com/office/drawing/2014/main" id="{A0D3D0BC-76D4-9F7D-FA26-0BC33320266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44" y="1536"/>
              <a:ext cx="144" cy="637"/>
              <a:chOff x="2352" y="1235"/>
              <a:chExt cx="144" cy="637"/>
            </a:xfrm>
          </p:grpSpPr>
          <p:sp>
            <p:nvSpPr>
              <p:cNvPr id="8208" name="Freeform 158">
                <a:extLst>
                  <a:ext uri="{FF2B5EF4-FFF2-40B4-BE49-F238E27FC236}">
                    <a16:creationId xmlns:a16="http://schemas.microsoft.com/office/drawing/2014/main" id="{8854949D-49FB-5539-778A-815A57FF5532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2401" y="1806"/>
                <a:ext cx="62" cy="69"/>
              </a:xfrm>
              <a:custGeom>
                <a:avLst/>
                <a:gdLst>
                  <a:gd name="T0" fmla="*/ 1 w 158"/>
                  <a:gd name="T1" fmla="*/ 3 h 115"/>
                  <a:gd name="T2" fmla="*/ 0 w 158"/>
                  <a:gd name="T3" fmla="*/ 0 h 115"/>
                  <a:gd name="T4" fmla="*/ 0 w 158"/>
                  <a:gd name="T5" fmla="*/ 1 h 115"/>
                  <a:gd name="T6" fmla="*/ 0 w 158"/>
                  <a:gd name="T7" fmla="*/ 4 h 115"/>
                  <a:gd name="T8" fmla="*/ 0 w 158"/>
                  <a:gd name="T9" fmla="*/ 5 h 1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8" h="115">
                    <a:moveTo>
                      <a:pt x="158" y="64"/>
                    </a:moveTo>
                    <a:cubicBezTo>
                      <a:pt x="122" y="11"/>
                      <a:pt x="114" y="18"/>
                      <a:pt x="55" y="0"/>
                    </a:cubicBezTo>
                    <a:cubicBezTo>
                      <a:pt x="42" y="4"/>
                      <a:pt x="26" y="3"/>
                      <a:pt x="17" y="12"/>
                    </a:cubicBezTo>
                    <a:cubicBezTo>
                      <a:pt x="0" y="29"/>
                      <a:pt x="0" y="72"/>
                      <a:pt x="17" y="89"/>
                    </a:cubicBezTo>
                    <a:cubicBezTo>
                      <a:pt x="30" y="102"/>
                      <a:pt x="55" y="102"/>
                      <a:pt x="68" y="115"/>
                    </a:cubicBezTo>
                  </a:path>
                </a:pathLst>
              </a:custGeom>
              <a:noFill/>
              <a:ln w="381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9" name="Line 159">
                <a:extLst>
                  <a:ext uri="{FF2B5EF4-FFF2-40B4-BE49-F238E27FC236}">
                    <a16:creationId xmlns:a16="http://schemas.microsoft.com/office/drawing/2014/main" id="{DB1797AA-536B-988A-AE5A-14F5F8D9AA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35" y="1235"/>
                <a:ext cx="0" cy="57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10" name="Line 160">
                <a:extLst>
                  <a:ext uri="{FF2B5EF4-FFF2-40B4-BE49-F238E27FC236}">
                    <a16:creationId xmlns:a16="http://schemas.microsoft.com/office/drawing/2014/main" id="{767AC95C-5D9B-E549-DCB1-3710C1D803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52" y="1296"/>
                <a:ext cx="144" cy="0"/>
              </a:xfrm>
              <a:prstGeom prst="line">
                <a:avLst/>
              </a:prstGeom>
              <a:noFill/>
              <a:ln w="57150">
                <a:solidFill>
                  <a:srgbClr val="CC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206" name="Freeform 161">
              <a:extLst>
                <a:ext uri="{FF2B5EF4-FFF2-40B4-BE49-F238E27FC236}">
                  <a16:creationId xmlns:a16="http://schemas.microsoft.com/office/drawing/2014/main" id="{C6F47F0D-2D87-28E0-8B60-2E5A472166F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8" y="768"/>
              <a:ext cx="336" cy="1344"/>
            </a:xfrm>
            <a:custGeom>
              <a:avLst/>
              <a:gdLst>
                <a:gd name="T0" fmla="*/ 0 w 336"/>
                <a:gd name="T1" fmla="*/ 1344 h 1344"/>
                <a:gd name="T2" fmla="*/ 0 w 336"/>
                <a:gd name="T3" fmla="*/ 0 h 1344"/>
                <a:gd name="T4" fmla="*/ 336 w 336"/>
                <a:gd name="T5" fmla="*/ 0 h 1344"/>
                <a:gd name="T6" fmla="*/ 336 w 336"/>
                <a:gd name="T7" fmla="*/ 1344 h 134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36" h="1344">
                  <a:moveTo>
                    <a:pt x="0" y="1344"/>
                  </a:moveTo>
                  <a:lnTo>
                    <a:pt x="0" y="0"/>
                  </a:lnTo>
                  <a:lnTo>
                    <a:pt x="336" y="0"/>
                  </a:lnTo>
                  <a:lnTo>
                    <a:pt x="336" y="134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7" name="Text Box 165">
              <a:extLst>
                <a:ext uri="{FF2B5EF4-FFF2-40B4-BE49-F238E27FC236}">
                  <a16:creationId xmlns:a16="http://schemas.microsoft.com/office/drawing/2014/main" id="{A76B34F6-4977-0BC9-29B9-090AD715A8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84" y="1392"/>
              <a:ext cx="33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>
                  <a:latin typeface="Times New Roman" panose="02020603050405020304" pitchFamily="18" charset="0"/>
                </a:rPr>
                <a:t>P</a:t>
              </a:r>
              <a:r>
                <a:rPr lang="en-US" altLang="en-US" sz="2800" baseline="-25000">
                  <a:latin typeface="Times New Roman" panose="02020603050405020304" pitchFamily="18" charset="0"/>
                </a:rPr>
                <a:t>1</a:t>
              </a:r>
              <a:endParaRPr lang="en-US" altLang="en-US" sz="2800">
                <a:latin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 spd="med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3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3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3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3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3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2000"/>
                                        <p:tgtEl>
                                          <p:spTgt spid="3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2000"/>
                                        <p:tgtEl>
                                          <p:spTgt spid="3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3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THENA.CUSTOMXMLID" val="{18A8B0A1-AC38-41FA-89BF-49D02721ACAA}"/>
  <p:tag name="ATHENA.CUSTOMXMLCONTENT" val="&lt;?xml version=&quot;1.0&quot;?&gt;&lt;athena xmlns=&quot;http://schemas.microsoft.com/edu/athena&quot; version=&quot;0.1.3885.0&quot;&gt;&lt;timings duration=&quot;23247&quot;&gt;&lt;event time=&quot;1359&quot; type=&quot;OnNext&quot; clickIndex=&quot;1&quot; wacClickIndex=&quot;1&quot;/&gt;&lt;/timings&gt;&lt;/athena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733</TotalTime>
  <Words>1792</Words>
  <Application>Microsoft Office PowerPoint</Application>
  <PresentationFormat>Widescreen</PresentationFormat>
  <Paragraphs>207</Paragraphs>
  <Slides>31</Slides>
  <Notes>3</Notes>
  <HiddenSlides>0</HiddenSlides>
  <MMClips>1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3" baseType="lpstr">
      <vt:lpstr>Calibri Light</vt:lpstr>
      <vt:lpstr>Segoe UI Symbol</vt:lpstr>
      <vt:lpstr>.VnTime</vt:lpstr>
      <vt:lpstr>Times New Roman</vt:lpstr>
      <vt:lpstr>Cambria Math</vt:lpstr>
      <vt:lpstr>Calibri</vt:lpstr>
      <vt:lpstr>Wingdings</vt:lpstr>
      <vt:lpstr>Tahoma</vt:lpstr>
      <vt:lpstr>Arial</vt:lpstr>
      <vt:lpstr>Office Theme</vt:lpstr>
      <vt:lpstr>1_Office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TIẾT 13: BÀI 10: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Lực đẩy Ác-si-mét của chất lỏng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TRO GIANG</dc:creator>
  <cp:lastModifiedBy>vanthudo1123@gmail.com</cp:lastModifiedBy>
  <cp:revision>119</cp:revision>
  <dcterms:created xsi:type="dcterms:W3CDTF">2018-11-15T08:37:31Z</dcterms:created>
  <dcterms:modified xsi:type="dcterms:W3CDTF">2023-07-11T13:13:08Z</dcterms:modified>
</cp:coreProperties>
</file>