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0" r:id="rId2"/>
    <p:sldId id="293" r:id="rId3"/>
    <p:sldId id="257" r:id="rId4"/>
    <p:sldId id="282" r:id="rId5"/>
    <p:sldId id="295" r:id="rId6"/>
    <p:sldId id="294" r:id="rId7"/>
    <p:sldId id="296" r:id="rId8"/>
    <p:sldId id="297" r:id="rId9"/>
    <p:sldId id="298" r:id="rId10"/>
    <p:sldId id="299" r:id="rId11"/>
    <p:sldId id="300" r:id="rId12"/>
    <p:sldId id="301" r:id="rId13"/>
    <p:sldId id="302" r:id="rId14"/>
    <p:sldId id="303" r:id="rId15"/>
    <p:sldId id="304" r:id="rId16"/>
    <p:sldId id="305" r:id="rId17"/>
    <p:sldId id="307"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2022/10/7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2022/10/7</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2022/10/7</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6.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15.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9.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jpeg"/><Relationship Id="rId10" Type="http://schemas.openxmlformats.org/officeDocument/2006/relationships/image" Target="../media/image25.jpg"/><Relationship Id="rId4" Type="http://schemas.openxmlformats.org/officeDocument/2006/relationships/notesSlide" Target="../notesSlides/notesSlide8.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smtClean="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smtClean="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đều</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692408" y="82693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1. </a:t>
            </a:r>
            <a:r>
              <a:rPr lang="en-US" sz="2400" dirty="0" err="1">
                <a:solidFill>
                  <a:srgbClr val="FF0000"/>
                </a:solidFill>
                <a:latin typeface="Times New Roman" panose="02020603050405020304" pitchFamily="18" charset="0"/>
                <a:cs typeface="Times New Roman" panose="02020603050405020304" pitchFamily="18" charset="0"/>
              </a:rPr>
              <a:t>Khái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niệm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9" name="TextBox 18"/>
          <p:cNvSpPr txBox="1"/>
          <p:nvPr/>
        </p:nvSpPr>
        <p:spPr>
          <a:xfrm>
            <a:off x="7679345" y="4630484"/>
            <a:ext cx="262764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938992"/>
          </a:xfrm>
          <a:prstGeom prst="rect">
            <a:avLst/>
          </a:prstGeom>
          <a:noFill/>
        </p:spPr>
        <p:txBody>
          <a:bodyPr wrap="square" rtlCol="0">
            <a:spAutoFit/>
          </a:bodyPr>
          <a:lstStyle/>
          <a:p>
            <a:pPr marL="285750" indent="-285750">
              <a:buFontTx/>
              <a:buChar char="-"/>
            </a:pPr>
            <a:r>
              <a:rPr lang="vi-VN" sz="2400" dirty="0" smtClean="0">
                <a:latin typeface="Times New Roman" panose="02020603050405020304" pitchFamily="18" charset="0"/>
                <a:cs typeface="Times New Roman" panose="02020603050405020304" pitchFamily="18" charset="0"/>
              </a:rPr>
              <a:t>Bản </a:t>
            </a:r>
            <a:r>
              <a:rPr lang="vi-VN" sz="2400" dirty="0">
                <a:latin typeface="Times New Roman" panose="02020603050405020304" pitchFamily="18" charset="0"/>
                <a:cs typeface="Times New Roman" panose="02020603050405020304" pitchFamily="18" charset="0"/>
              </a:rPr>
              <a:t>đồ là hình vẽ thu nhỏ một </a:t>
            </a:r>
            <a:r>
              <a:rPr lang="vi-VN" sz="2400" dirty="0" smtClean="0">
                <a:latin typeface="Times New Roman" panose="02020603050405020304" pitchFamily="18" charset="0"/>
                <a:cs typeface="Times New Roman" panose="02020603050405020304" pitchFamily="18" charset="0"/>
              </a:rPr>
              <a:t>phần </a:t>
            </a:r>
            <a:r>
              <a:rPr lang="vi-VN" sz="2400" dirty="0">
                <a:latin typeface="Times New Roman" panose="02020603050405020304" pitchFamily="18" charset="0"/>
                <a:cs typeface="Times New Roman" panose="02020603050405020304" pitchFamily="18" charset="0"/>
              </a:rPr>
              <a:t>hay toàn bộ bề mặt Trái Đất lên mặt </a:t>
            </a:r>
            <a:r>
              <a:rPr lang="vi-VN" sz="2400" dirty="0" smtClean="0">
                <a:latin typeface="Times New Roman" panose="02020603050405020304" pitchFamily="18" charset="0"/>
                <a:cs typeface="Times New Roman" panose="02020603050405020304" pitchFamily="18" charset="0"/>
              </a:rPr>
              <a:t>phăng </a:t>
            </a:r>
            <a:r>
              <a:rPr lang="vi-VN" sz="2400" dirty="0">
                <a:latin typeface="Times New Roman" panose="02020603050405020304" pitchFamily="18" charset="0"/>
                <a:cs typeface="Times New Roman" panose="02020603050405020304" pitchFamily="18" charset="0"/>
              </a:rPr>
              <a:t>trên cơ sở toán học, trên đó </a:t>
            </a:r>
            <a:r>
              <a:rPr lang="vi-VN" sz="2400" dirty="0" smtClean="0">
                <a:latin typeface="Times New Roman" panose="02020603050405020304" pitchFamily="18" charset="0"/>
                <a:cs typeface="Times New Roman" panose="02020603050405020304" pitchFamily="18" charset="0"/>
              </a:rPr>
              <a:t>các đối </a:t>
            </a:r>
            <a:r>
              <a:rPr lang="vi-VN" sz="2400" dirty="0">
                <a:latin typeface="Times New Roman" panose="02020603050405020304" pitchFamily="18" charset="0"/>
                <a:cs typeface="Times New Roman" panose="02020603050405020304" pitchFamily="18" charset="0"/>
              </a:rPr>
              <a:t>tượng địa lí được thể hiện bằng các kí hiệu bản đồ.</a:t>
            </a:r>
            <a:endParaRPr lang="en-US"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909325" y="3642408"/>
            <a:ext cx="6815532" cy="2677656"/>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 Vai </a:t>
            </a:r>
            <a:r>
              <a:rPr lang="vi-VN" sz="2800" dirty="0">
                <a:latin typeface="Times New Roman" panose="02020603050405020304" pitchFamily="18" charset="0"/>
                <a:cs typeface="Times New Roman" panose="02020603050405020304" pitchFamily="18" charset="0"/>
              </a:rPr>
              <a:t>trò của bản đồ trong học tập và đời sống: bản đồ để khai thác kiến thức môn Lịch sử và Địa lí; </a:t>
            </a:r>
            <a:r>
              <a:rPr lang="vi-VN" sz="2800" dirty="0" smtClean="0">
                <a:latin typeface="Times New Roman" panose="02020603050405020304" pitchFamily="18" charset="0"/>
                <a:cs typeface="Times New Roman" panose="02020603050405020304" pitchFamily="18" charset="0"/>
              </a:rPr>
              <a:t>bản </a:t>
            </a:r>
            <a:r>
              <a:rPr lang="vi-VN" sz="2800" dirty="0">
                <a:latin typeface="Times New Roman" panose="02020603050405020304" pitchFamily="18" charset="0"/>
                <a:cs typeface="Times New Roman" panose="02020603050405020304" pitchFamily="18" charset="0"/>
              </a:rPr>
              <a:t>đổ để xác định vị trí và tìm đường đi; bản đồ để dự báo và thể hiện các hiện tượng tự nhiên (bão, gió,...), bản đổ để tác chiến trong quân sự.</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smtClean="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3456"/>
            <a:ext cx="12191980" cy="6857990"/>
          </a:xfrm>
          <a:prstGeom prst="rect">
            <a:avLst/>
          </a:prstGeom>
        </p:spPr>
      </p:pic>
      <p:sp>
        <p:nvSpPr>
          <p:cNvPr id="2" name="Rounded Rectangle 1"/>
          <p:cNvSpPr/>
          <p:nvPr/>
        </p:nvSpPr>
        <p:spPr>
          <a:xfrm>
            <a:off x="372005"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1. Khái niệm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2. Một </a:t>
            </a:r>
            <a:r>
              <a:rPr lang="vi-VN" sz="2400" dirty="0">
                <a:solidFill>
                  <a:srgbClr val="FF0000"/>
                </a:solidFill>
                <a:latin typeface="Times New Roman" panose="02020603050405020304" pitchFamily="18" charset="0"/>
                <a:cs typeface="Times New Roman" panose="02020603050405020304" pitchFamily="18" charset="0"/>
              </a:rPr>
              <a:t>số lưới kinh, vĩ tuyến của bản đồ </a:t>
            </a:r>
            <a:endParaRPr lang="vi-VN" sz="2400" dirty="0" smtClean="0">
              <a:solidFill>
                <a:srgbClr val="FF0000"/>
              </a:solidFill>
              <a:latin typeface="Times New Roman" panose="02020603050405020304" pitchFamily="18" charset="0"/>
              <a:cs typeface="Times New Roman" panose="02020603050405020304" pitchFamily="18" charset="0"/>
            </a:endParaRPr>
          </a:p>
          <a:p>
            <a:r>
              <a:rPr lang="vi-VN" sz="2400" dirty="0" smtClean="0">
                <a:solidFill>
                  <a:srgbClr val="FF0000"/>
                </a:solidFill>
                <a:latin typeface="Times New Roman" panose="02020603050405020304" pitchFamily="18" charset="0"/>
                <a:cs typeface="Times New Roman" panose="02020603050405020304" pitchFamily="18" charset="0"/>
              </a:rPr>
              <a:t>thế </a:t>
            </a:r>
            <a:r>
              <a:rPr lang="vi-VN" sz="2400" dirty="0">
                <a:solidFill>
                  <a:srgbClr val="FF0000"/>
                </a:solidFill>
                <a:latin typeface="Times New Roman" panose="02020603050405020304" pitchFamily="18" charset="0"/>
                <a:cs typeface="Times New Roman" panose="02020603050405020304" pitchFamily="18" charset="0"/>
              </a:rPr>
              <a:t>giới</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Em </a:t>
            </a:r>
            <a:r>
              <a:rPr lang="vi-VN" dirty="0">
                <a:latin typeface="Times New Roman" panose="02020603050405020304" pitchFamily="18" charset="0"/>
                <a:cs typeface="Times New Roman" panose="02020603050405020304" pitchFamily="18" charset="0"/>
              </a:rPr>
              <a:t>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Bản đồ thế giới theo lưới chiếu hình nón: Kinh tuyến là những đoạn </a:t>
            </a:r>
            <a:r>
              <a:rPr lang="vi-VN" sz="2400" dirty="0" smtClean="0">
                <a:latin typeface="Times New Roman" panose="02020603050405020304" pitchFamily="18" charset="0"/>
                <a:cs typeface="Times New Roman" panose="02020603050405020304" pitchFamily="18" charset="0"/>
              </a:rPr>
              <a:t>thẳng đồng </a:t>
            </a:r>
            <a:r>
              <a:rPr lang="vi-VN" sz="2400" dirty="0">
                <a:latin typeface="Times New Roman" panose="02020603050405020304" pitchFamily="18" charset="0"/>
                <a:cs typeface="Times New Roman" panose="02020603050405020304" pitchFamily="18" charset="0"/>
              </a:rPr>
              <a:t>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09900" y="3897760"/>
            <a:ext cx="5057763" cy="1569660"/>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 Bản </a:t>
            </a:r>
            <a:r>
              <a:rPr lang="vi-VN" sz="2400" dirty="0">
                <a:latin typeface="Times New Roman" panose="02020603050405020304" pitchFamily="18" charset="0"/>
                <a:cs typeface="Times New Roman" panose="02020603050405020304" pitchFamily="18" charset="0"/>
              </a:rPr>
              <a:t>đồ thế giới theo lưới chiếu hình trụ đứng đồng góc </a:t>
            </a:r>
            <a:r>
              <a:rPr lang="vi-VN" sz="2400" dirty="0" smtClean="0">
                <a:latin typeface="Times New Roman" panose="02020603050405020304" pitchFamily="18" charset="0"/>
                <a:cs typeface="Times New Roman" panose="02020603050405020304" pitchFamily="18" charset="0"/>
              </a:rPr>
              <a:t>–Mercator</a:t>
            </a:r>
            <a:r>
              <a:rPr lang="vi-VN" sz="2400" dirty="0">
                <a:latin typeface="Times New Roman" panose="02020603050405020304" pitchFamily="18" charset="0"/>
                <a:cs typeface="Times New Roman" panose="02020603050405020304" pitchFamily="18" charset="0"/>
              </a:rPr>
              <a:t>: Hệ thống kinh, vĩ tuyến đều là </a:t>
            </a:r>
            <a:r>
              <a:rPr lang="vi-VN" sz="2400" dirty="0" smtClean="0">
                <a:latin typeface="Times New Roman" panose="02020603050405020304" pitchFamily="18" charset="0"/>
                <a:cs typeface="Times New Roman" panose="02020603050405020304" pitchFamily="18" charset="0"/>
              </a:rPr>
              <a:t>những </a:t>
            </a:r>
            <a:r>
              <a:rPr lang="vi-VN" sz="2400" dirty="0">
                <a:latin typeface="Times New Roman" panose="02020603050405020304" pitchFamily="18" charset="0"/>
                <a:cs typeface="Times New Roman" panose="02020603050405020304" pitchFamily="18" charset="0"/>
              </a:rPr>
              <a:t>đường thẳng song song và vuông góc với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60965" y="660549"/>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1. Khái niệm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2. Một </a:t>
            </a:r>
            <a:r>
              <a:rPr lang="vi-VN" sz="2400" dirty="0">
                <a:solidFill>
                  <a:srgbClr val="FF0000"/>
                </a:solidFill>
                <a:latin typeface="Times New Roman" panose="02020603050405020304" pitchFamily="18" charset="0"/>
                <a:cs typeface="Times New Roman" panose="02020603050405020304" pitchFamily="18" charset="0"/>
              </a:rPr>
              <a:t>số lưới kinh, vĩ tuyến của bản đồ </a:t>
            </a:r>
            <a:endParaRPr lang="vi-VN" sz="2400" dirty="0" smtClean="0">
              <a:solidFill>
                <a:srgbClr val="FF0000"/>
              </a:solidFill>
              <a:latin typeface="Times New Roman" panose="02020603050405020304" pitchFamily="18" charset="0"/>
              <a:cs typeface="Times New Roman" panose="02020603050405020304" pitchFamily="18" charset="0"/>
            </a:endParaRPr>
          </a:p>
          <a:p>
            <a:r>
              <a:rPr lang="vi-VN" sz="2400" dirty="0" smtClean="0">
                <a:solidFill>
                  <a:srgbClr val="FF0000"/>
                </a:solidFill>
                <a:latin typeface="Times New Roman" panose="02020603050405020304" pitchFamily="18" charset="0"/>
                <a:cs typeface="Times New Roman" panose="02020603050405020304" pitchFamily="18" charset="0"/>
              </a:rPr>
              <a:t>thế </a:t>
            </a:r>
            <a:r>
              <a:rPr lang="vi-VN" sz="2400" dirty="0">
                <a:solidFill>
                  <a:srgbClr val="FF0000"/>
                </a:solidFill>
                <a:latin typeface="Times New Roman" panose="02020603050405020304" pitchFamily="18" charset="0"/>
                <a:cs typeface="Times New Roman" panose="02020603050405020304" pitchFamily="18" charset="0"/>
              </a:rPr>
              <a:t>giới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3.Phương </a:t>
            </a:r>
            <a:r>
              <a:rPr lang="vi-VN" sz="2400" dirty="0">
                <a:solidFill>
                  <a:srgbClr val="FF0000"/>
                </a:solidFill>
                <a:latin typeface="Times New Roman" panose="02020603050405020304" pitchFamily="18" charset="0"/>
                <a:cs typeface="Times New Roman" panose="02020603050405020304" pitchFamily="18" charset="0"/>
              </a:rPr>
              <a:t>hướng trên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6876306" cy="1815882"/>
          </a:xfrm>
          <a:prstGeom prst="rect">
            <a:avLst/>
          </a:prstGeom>
          <a:noFill/>
        </p:spPr>
        <p:txBody>
          <a:bodyPr wrap="none" rtlCol="0">
            <a:spAutoFit/>
          </a:bodyPr>
          <a:lstStyle/>
          <a:p>
            <a:pPr marL="285750" indent="-285750">
              <a:buFontTx/>
              <a:buChar char="-"/>
            </a:pPr>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trên của các kinh tuyến chỉ hướng bắc</a:t>
            </a:r>
            <a:r>
              <a:rPr lang="vi-VN"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sz="2800" dirty="0" smtClean="0">
                <a:latin typeface="Times New Roman" panose="02020603050405020304" pitchFamily="18" charset="0"/>
                <a:cs typeface="Times New Roman" panose="02020603050405020304" pitchFamily="18" charset="0"/>
              </a:rPr>
              <a:t>Đẩu </a:t>
            </a:r>
            <a:r>
              <a:rPr lang="vi-VN" sz="2800" dirty="0">
                <a:latin typeface="Times New Roman" panose="02020603050405020304" pitchFamily="18" charset="0"/>
                <a:cs typeface="Times New Roman" panose="02020603050405020304" pitchFamily="18" charset="0"/>
              </a:rPr>
              <a:t>bên trái của các vĩ tuyến chỉ hướng tây, </a:t>
            </a:r>
            <a:endParaRPr lang="vi-VN" sz="2800" dirty="0" smtClean="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bên phải chỉ hướng đông</a:t>
            </a:r>
          </a:p>
        </p:txBody>
      </p:sp>
      <p:sp>
        <p:nvSpPr>
          <p:cNvPr id="17" name="TextBox 16"/>
          <p:cNvSpPr txBox="1"/>
          <p:nvPr/>
        </p:nvSpPr>
        <p:spPr>
          <a:xfrm>
            <a:off x="498266" y="4590869"/>
            <a:ext cx="6591100" cy="830997"/>
          </a:xfrm>
          <a:prstGeom prst="rect">
            <a:avLst/>
          </a:prstGeom>
          <a:noFill/>
        </p:spPr>
        <p:txBody>
          <a:bodyPr wrap="none" rtlCol="0">
            <a:spAutoFit/>
          </a:bodyPr>
          <a:lstStyle/>
          <a:p>
            <a:pPr marL="285750" indent="-285750">
              <a:buFontTx/>
              <a:buChar char="-"/>
            </a:pPr>
            <a:r>
              <a:rPr lang="vi-VN" sz="2400" dirty="0" smtClean="0">
                <a:latin typeface="Times New Roman" panose="02020603050405020304" pitchFamily="18" charset="0"/>
                <a:cs typeface="Times New Roman" panose="02020603050405020304" pitchFamily="18" charset="0"/>
              </a:rPr>
              <a:t>Bên cạnh 4 hướng Đông,Tây, Nam, Bắc ta còn có</a:t>
            </a:r>
          </a:p>
          <a:p>
            <a:r>
              <a:rPr lang="vi-VN" sz="2400" dirty="0" smtClean="0">
                <a:latin typeface="Times New Roman" panose="02020603050405020304" pitchFamily="18" charset="0"/>
                <a:cs typeface="Times New Roman" panose="02020603050405020304" pitchFamily="18" charset="0"/>
              </a:rPr>
              <a:t>Đông Bắc, Đông Nam, Tây Nam, Tây Bắc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barn(inVertical)">
                                      <p:cBhvr>
                                        <p:cTn id="15" dur="500"/>
                                        <p:tgtEl>
                                          <p:spTgt spid="1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barn(inVertical)">
                                      <p:cBhvr>
                                        <p:cTn id="18" dur="500"/>
                                        <p:tgtEl>
                                          <p:spTgt spid="1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barn(inVertical)">
                                      <p:cBhvr>
                                        <p:cTn id="21" dur="500"/>
                                        <p:tgtEl>
                                          <p:spTgt spid="1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a:t>
              </a:r>
              <a:r>
                <a:rPr lang="vi-VN" sz="2000" dirty="0" smtClean="0">
                  <a:solidFill>
                    <a:srgbClr val="FF0000"/>
                  </a:solidFill>
                  <a:latin typeface="Times New Roman" panose="02020603050405020304" pitchFamily="18" charset="0"/>
                  <a:cs typeface="Times New Roman" panose="02020603050405020304" pitchFamily="18" charset="0"/>
                </a:rPr>
                <a:t>TUYẾN.PHƯƠNG </a:t>
              </a:r>
              <a:r>
                <a:rPr lang="vi-VN" sz="2000" dirty="0">
                  <a:solidFill>
                    <a:srgbClr val="FF0000"/>
                  </a:solidFill>
                  <a:latin typeface="Times New Roman" panose="02020603050405020304" pitchFamily="18" charset="0"/>
                  <a:cs typeface="Times New Roman" panose="02020603050405020304" pitchFamily="18" charset="0"/>
                </a:rPr>
                <a:t>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1. Khái niệm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2. Một </a:t>
            </a:r>
            <a:r>
              <a:rPr lang="vi-VN" sz="2400" dirty="0">
                <a:solidFill>
                  <a:srgbClr val="FF0000"/>
                </a:solidFill>
                <a:latin typeface="Times New Roman" panose="02020603050405020304" pitchFamily="18" charset="0"/>
                <a:cs typeface="Times New Roman" panose="02020603050405020304" pitchFamily="18" charset="0"/>
              </a:rPr>
              <a:t>số lưới kinh, vĩ tuyến của bản đồ </a:t>
            </a:r>
            <a:endParaRPr lang="vi-VN" sz="2400" dirty="0" smtClean="0">
              <a:solidFill>
                <a:srgbClr val="FF0000"/>
              </a:solidFill>
              <a:latin typeface="Times New Roman" panose="02020603050405020304" pitchFamily="18" charset="0"/>
              <a:cs typeface="Times New Roman" panose="02020603050405020304" pitchFamily="18" charset="0"/>
            </a:endParaRPr>
          </a:p>
          <a:p>
            <a:r>
              <a:rPr lang="vi-VN" sz="2400" dirty="0" smtClean="0">
                <a:solidFill>
                  <a:srgbClr val="FF0000"/>
                </a:solidFill>
                <a:latin typeface="Times New Roman" panose="02020603050405020304" pitchFamily="18" charset="0"/>
                <a:cs typeface="Times New Roman" panose="02020603050405020304" pitchFamily="18" charset="0"/>
              </a:rPr>
              <a:t>thế </a:t>
            </a:r>
            <a:r>
              <a:rPr lang="vi-VN" sz="2400" dirty="0">
                <a:solidFill>
                  <a:srgbClr val="FF0000"/>
                </a:solidFill>
                <a:latin typeface="Times New Roman" panose="02020603050405020304" pitchFamily="18" charset="0"/>
                <a:cs typeface="Times New Roman" panose="02020603050405020304" pitchFamily="18" charset="0"/>
              </a:rPr>
              <a:t>giới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smtClean="0">
                <a:solidFill>
                  <a:srgbClr val="FF0000"/>
                </a:solidFill>
                <a:latin typeface="Times New Roman" panose="02020603050405020304" pitchFamily="18" charset="0"/>
                <a:cs typeface="Times New Roman" panose="02020603050405020304" pitchFamily="18" charset="0"/>
              </a:rPr>
              <a:t>3.Phương </a:t>
            </a:r>
            <a:r>
              <a:rPr lang="vi-VN" sz="2400" dirty="0">
                <a:solidFill>
                  <a:srgbClr val="FF0000"/>
                </a:solidFill>
                <a:latin typeface="Times New Roman" panose="02020603050405020304" pitchFamily="18" charset="0"/>
                <a:cs typeface="Times New Roman" panose="02020603050405020304" pitchFamily="18" charset="0"/>
              </a:rPr>
              <a:t>hướng trên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trên của các kinh tuyến chỉ hướng bắc</a:t>
            </a:r>
            <a:r>
              <a:rPr lang="vi-VN" dirty="0" smtClean="0">
                <a:latin typeface="Times New Roman" panose="02020603050405020304" pitchFamily="18" charset="0"/>
                <a:cs typeface="Times New Roman" panose="02020603050405020304" pitchFamily="18" charset="0"/>
              </a:rPr>
              <a:t>,</a:t>
            </a:r>
          </a:p>
          <a:p>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đẩu dưới chỉ hướng nam.</a:t>
            </a:r>
          </a:p>
          <a:p>
            <a:pPr marL="285750" indent="-285750">
              <a:buFontTx/>
              <a:buChar char="-"/>
            </a:pPr>
            <a:r>
              <a:rPr lang="vi-VN" dirty="0" smtClean="0">
                <a:latin typeface="Times New Roman" panose="02020603050405020304" pitchFamily="18" charset="0"/>
                <a:cs typeface="Times New Roman" panose="02020603050405020304" pitchFamily="18" charset="0"/>
              </a:rPr>
              <a:t>Đẩu </a:t>
            </a:r>
            <a:r>
              <a:rPr lang="vi-VN" dirty="0">
                <a:latin typeface="Times New Roman" panose="02020603050405020304" pitchFamily="18" charset="0"/>
                <a:cs typeface="Times New Roman" panose="02020603050405020304" pitchFamily="18" charset="0"/>
              </a:rPr>
              <a:t>bên trái của các vĩ tuyến chỉ hướng tây,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đầu </a:t>
            </a:r>
            <a:r>
              <a:rPr lang="vi-VN" dirty="0">
                <a:latin typeface="Times New Roman" panose="02020603050405020304" pitchFamily="18" charset="0"/>
                <a:cs typeface="Times New Roman" panose="02020603050405020304" pitchFamily="18" charset="0"/>
              </a:rPr>
              <a:t>bên phải chỉ hướng </a:t>
            </a:r>
            <a:r>
              <a:rPr lang="vi-VN" dirty="0" smtClean="0">
                <a:latin typeface="Times New Roman" panose="02020603050405020304" pitchFamily="18" charset="0"/>
                <a:cs typeface="Times New Roman" panose="02020603050405020304" pitchFamily="18" charset="0"/>
              </a:rPr>
              <a:t>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 Bên </a:t>
            </a:r>
            <a:r>
              <a:rPr lang="vi-VN" dirty="0">
                <a:latin typeface="Times New Roman" panose="02020603050405020304" pitchFamily="18" charset="0"/>
                <a:cs typeface="Times New Roman" panose="02020603050405020304" pitchFamily="18" charset="0"/>
              </a:rPr>
              <a:t>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smtClean="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ũng không có la bàn thì làm gì để xác định </a:t>
            </a:r>
          </a:p>
          <a:p>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29734" y="4675637"/>
            <a:ext cx="5889754" cy="830997"/>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 Xác định phương hướng trên bản đồ dựa vào</a:t>
            </a:r>
          </a:p>
          <a:p>
            <a:r>
              <a:rPr lang="vi-VN" sz="2400" dirty="0" smtClean="0">
                <a:latin typeface="Times New Roman" panose="02020603050405020304" pitchFamily="18" charset="0"/>
                <a:cs typeface="Times New Roman" panose="02020603050405020304" pitchFamily="18" charset="0"/>
              </a:rPr>
              <a:t>La bàn hoặc mũi tên chỉ hướng Bắc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1383</Words>
  <Application>Microsoft Office PowerPoint</Application>
  <PresentationFormat>Widescreen</PresentationFormat>
  <Paragraphs>136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宋体</vt:lpstr>
      <vt:lpstr>Arial</vt:lpstr>
      <vt:lpstr>Calibri</vt:lpstr>
      <vt:lpstr>等线</vt:lpstr>
      <vt:lpstr>黑体</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HP</cp:lastModifiedBy>
  <cp:revision>134</cp:revision>
  <dcterms:created xsi:type="dcterms:W3CDTF">2017-05-08T08:38:07Z</dcterms:created>
  <dcterms:modified xsi:type="dcterms:W3CDTF">2022-10-07T03:26:19Z</dcterms:modified>
</cp:coreProperties>
</file>