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c2d954590b8641af" Type="http://schemas.microsoft.com/office/2007/relationships/ui/extensibility" Target="customUI/customUI14.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notesMasterIdLst>
    <p:notesMasterId r:id="rId32"/>
  </p:notesMasterIdLst>
  <p:sldIdLst>
    <p:sldId id="629" r:id="rId2"/>
    <p:sldId id="631" r:id="rId3"/>
    <p:sldId id="625" r:id="rId4"/>
    <p:sldId id="605" r:id="rId5"/>
    <p:sldId id="263" r:id="rId6"/>
    <p:sldId id="632" r:id="rId7"/>
    <p:sldId id="633" r:id="rId8"/>
    <p:sldId id="635" r:id="rId9"/>
    <p:sldId id="606" r:id="rId10"/>
    <p:sldId id="607" r:id="rId11"/>
    <p:sldId id="638" r:id="rId12"/>
    <p:sldId id="646" r:id="rId13"/>
    <p:sldId id="637" r:id="rId14"/>
    <p:sldId id="608" r:id="rId15"/>
    <p:sldId id="624" r:id="rId16"/>
    <p:sldId id="640" r:id="rId17"/>
    <p:sldId id="639" r:id="rId18"/>
    <p:sldId id="647" r:id="rId19"/>
    <p:sldId id="645" r:id="rId20"/>
    <p:sldId id="621" r:id="rId21"/>
    <p:sldId id="648" r:id="rId22"/>
    <p:sldId id="611" r:id="rId23"/>
    <p:sldId id="641" r:id="rId24"/>
    <p:sldId id="644" r:id="rId25"/>
    <p:sldId id="643" r:id="rId26"/>
    <p:sldId id="616" r:id="rId27"/>
    <p:sldId id="612" r:id="rId28"/>
    <p:sldId id="613" r:id="rId29"/>
    <p:sldId id="636" r:id="rId30"/>
    <p:sldId id="344" r:id="rId3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 id="3" name="Admin" initials="A" lastIdx="3" clrIdx="2">
    <p:extLst>
      <p:ext uri="{19B8F6BF-5375-455C-9EA6-DF929625EA0E}">
        <p15:presenceInfo xmlns:p15="http://schemas.microsoft.com/office/powerpoint/2012/main" userId="af5733f6af535ab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E4654"/>
    <a:srgbClr val="00FFFF"/>
    <a:srgbClr val="FFCCFF"/>
    <a:srgbClr val="99FF99"/>
    <a:srgbClr val="FFFFCC"/>
    <a:srgbClr val="71FFFF"/>
    <a:srgbClr val="231DA3"/>
    <a:srgbClr val="8BCD43"/>
    <a:srgbClr val="5430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09" autoAdjust="0"/>
    <p:restoredTop sz="84802" autoAdjust="0"/>
  </p:normalViewPr>
  <p:slideViewPr>
    <p:cSldViewPr>
      <p:cViewPr varScale="1">
        <p:scale>
          <a:sx n="78" d="100"/>
          <a:sy n="78" d="100"/>
        </p:scale>
        <p:origin x="332"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2-07-12T22:00:25.294" idx="3">
    <p:pos x="10" y="10"/>
    <p:text>Bổ sung thêm hướng dẫn sử dụng trò chơi vào phần Notes để GV còn biết dùng. Ví dụ clik vào rác để chọn câu hỏi. Trả lời xong và đung clik vào để dọn rác...</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2.wmf"/><Relationship Id="rId4"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2.wmf"/><Relationship Id="rId1" Type="http://schemas.openxmlformats.org/officeDocument/2006/relationships/image" Target="../media/image12.wmf"/><Relationship Id="rId5" Type="http://schemas.openxmlformats.org/officeDocument/2006/relationships/image" Target="../media/image24.wmf"/><Relationship Id="rId4"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11/24/2022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3</a:t>
            </a:fld>
            <a:endParaRPr lang="en-US"/>
          </a:p>
        </p:txBody>
      </p:sp>
    </p:spTree>
    <p:extLst>
      <p:ext uri="{BB962C8B-B14F-4D97-AF65-F5344CB8AC3E}">
        <p14:creationId xmlns:p14="http://schemas.microsoft.com/office/powerpoint/2010/main" val="285708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latin typeface="+mj-lt"/>
            </a:endParaRPr>
          </a:p>
        </p:txBody>
      </p:sp>
      <p:sp>
        <p:nvSpPr>
          <p:cNvPr id="4" name="Slide Number Placeholder 3"/>
          <p:cNvSpPr>
            <a:spLocks noGrp="1"/>
          </p:cNvSpPr>
          <p:nvPr>
            <p:ph type="sldNum" sz="quarter" idx="10"/>
          </p:nvPr>
        </p:nvSpPr>
        <p:spPr/>
        <p:txBody>
          <a:bodyPr/>
          <a:lstStyle/>
          <a:p>
            <a:fld id="{D2986841-B6E9-4602-99D2-E5DE711450F7}" type="slidenum">
              <a:rPr lang="en-US" smtClean="0"/>
              <a:t>12</a:t>
            </a:fld>
            <a:endParaRPr lang="en-US"/>
          </a:p>
        </p:txBody>
      </p:sp>
    </p:spTree>
    <p:extLst>
      <p:ext uri="{BB962C8B-B14F-4D97-AF65-F5344CB8AC3E}">
        <p14:creationId xmlns:p14="http://schemas.microsoft.com/office/powerpoint/2010/main" val="92797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latin typeface="+mj-lt"/>
            </a:endParaRPr>
          </a:p>
        </p:txBody>
      </p:sp>
      <p:sp>
        <p:nvSpPr>
          <p:cNvPr id="4" name="Slide Number Placeholder 3"/>
          <p:cNvSpPr>
            <a:spLocks noGrp="1"/>
          </p:cNvSpPr>
          <p:nvPr>
            <p:ph type="sldNum" sz="quarter" idx="10"/>
          </p:nvPr>
        </p:nvSpPr>
        <p:spPr/>
        <p:txBody>
          <a:bodyPr/>
          <a:lstStyle/>
          <a:p>
            <a:fld id="{D2986841-B6E9-4602-99D2-E5DE711450F7}" type="slidenum">
              <a:rPr lang="en-US" smtClean="0"/>
              <a:t>13</a:t>
            </a:fld>
            <a:endParaRPr lang="en-US"/>
          </a:p>
        </p:txBody>
      </p:sp>
    </p:spTree>
    <p:extLst>
      <p:ext uri="{BB962C8B-B14F-4D97-AF65-F5344CB8AC3E}">
        <p14:creationId xmlns:p14="http://schemas.microsoft.com/office/powerpoint/2010/main" val="4053849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14</a:t>
            </a:fld>
            <a:endParaRPr lang="en-US"/>
          </a:p>
        </p:txBody>
      </p:sp>
    </p:spTree>
    <p:extLst>
      <p:ext uri="{BB962C8B-B14F-4D97-AF65-F5344CB8AC3E}">
        <p14:creationId xmlns:p14="http://schemas.microsoft.com/office/powerpoint/2010/main" val="2566016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20</a:t>
            </a:fld>
            <a:endParaRPr lang="en-US"/>
          </a:p>
        </p:txBody>
      </p:sp>
    </p:spTree>
    <p:extLst>
      <p:ext uri="{BB962C8B-B14F-4D97-AF65-F5344CB8AC3E}">
        <p14:creationId xmlns:p14="http://schemas.microsoft.com/office/powerpoint/2010/main" val="2885734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22</a:t>
            </a:fld>
            <a:endParaRPr lang="en-US"/>
          </a:p>
        </p:txBody>
      </p:sp>
    </p:spTree>
    <p:extLst>
      <p:ext uri="{BB962C8B-B14F-4D97-AF65-F5344CB8AC3E}">
        <p14:creationId xmlns:p14="http://schemas.microsoft.com/office/powerpoint/2010/main" val="1221091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23</a:t>
            </a:fld>
            <a:endParaRPr lang="en-US"/>
          </a:p>
        </p:txBody>
      </p:sp>
    </p:spTree>
    <p:extLst>
      <p:ext uri="{BB962C8B-B14F-4D97-AF65-F5344CB8AC3E}">
        <p14:creationId xmlns:p14="http://schemas.microsoft.com/office/powerpoint/2010/main" val="3836269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24</a:t>
            </a:fld>
            <a:endParaRPr lang="en-US"/>
          </a:p>
        </p:txBody>
      </p:sp>
    </p:spTree>
    <p:extLst>
      <p:ext uri="{BB962C8B-B14F-4D97-AF65-F5344CB8AC3E}">
        <p14:creationId xmlns:p14="http://schemas.microsoft.com/office/powerpoint/2010/main" val="1490624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25</a:t>
            </a:fld>
            <a:endParaRPr lang="en-US"/>
          </a:p>
        </p:txBody>
      </p:sp>
    </p:spTree>
    <p:extLst>
      <p:ext uri="{BB962C8B-B14F-4D97-AF65-F5344CB8AC3E}">
        <p14:creationId xmlns:p14="http://schemas.microsoft.com/office/powerpoint/2010/main" val="3288081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26</a:t>
            </a:fld>
            <a:endParaRPr lang="en-US"/>
          </a:p>
        </p:txBody>
      </p:sp>
    </p:spTree>
    <p:extLst>
      <p:ext uri="{BB962C8B-B14F-4D97-AF65-F5344CB8AC3E}">
        <p14:creationId xmlns:p14="http://schemas.microsoft.com/office/powerpoint/2010/main" val="700174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Nhấn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vào</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đồng</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hồ</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để</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đếm</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thời</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gian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hoạt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động</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27</a:t>
            </a:fld>
            <a:endParaRPr lang="en-US"/>
          </a:p>
        </p:txBody>
      </p:sp>
    </p:spTree>
    <p:extLst>
      <p:ext uri="{BB962C8B-B14F-4D97-AF65-F5344CB8AC3E}">
        <p14:creationId xmlns:p14="http://schemas.microsoft.com/office/powerpoint/2010/main" val="3145708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rác để chọn câu hỏi. Trả lời xong và nhấn điểm ngắm vào để dọn rác...</a:t>
            </a:r>
          </a:p>
          <a:p>
            <a:r>
              <a:rPr lang="en-US"/>
              <a:t>Nhấn vào biểu tượng nhà để chuyển sang slide kết thúc trò chơi</a:t>
            </a:r>
            <a:endParaRPr lang="en-US" dirty="0"/>
          </a:p>
        </p:txBody>
      </p:sp>
      <p:sp>
        <p:nvSpPr>
          <p:cNvPr id="4" name="Slide Number Placeholder 3"/>
          <p:cNvSpPr>
            <a:spLocks noGrp="1"/>
          </p:cNvSpPr>
          <p:nvPr>
            <p:ph type="sldNum" sz="quarter" idx="5"/>
          </p:nvPr>
        </p:nvSpPr>
        <p:spPr/>
        <p:txBody>
          <a:bodyPr/>
          <a:lstStyle/>
          <a:p>
            <a:fld id="{55F11574-EF26-4E2A-AE6D-376A5D71A626}" type="slidenum">
              <a:rPr lang="zh-CN" altLang="en-US" smtClean="0"/>
              <a:pPr/>
              <a:t>4</a:t>
            </a:fld>
            <a:endParaRPr lang="zh-CN" altLang="en-US" dirty="0"/>
          </a:p>
        </p:txBody>
      </p:sp>
    </p:spTree>
    <p:extLst>
      <p:ext uri="{BB962C8B-B14F-4D97-AF65-F5344CB8AC3E}">
        <p14:creationId xmlns:p14="http://schemas.microsoft.com/office/powerpoint/2010/main" val="3814132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28</a:t>
            </a:fld>
            <a:endParaRPr lang="en-US"/>
          </a:p>
        </p:txBody>
      </p:sp>
    </p:spTree>
    <p:extLst>
      <p:ext uri="{BB962C8B-B14F-4D97-AF65-F5344CB8AC3E}">
        <p14:creationId xmlns:p14="http://schemas.microsoft.com/office/powerpoint/2010/main" val="434531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5</a:t>
            </a:fld>
            <a:endParaRPr lang="en-US"/>
          </a:p>
        </p:txBody>
      </p:sp>
    </p:spTree>
    <p:extLst>
      <p:ext uri="{BB962C8B-B14F-4D97-AF65-F5344CB8AC3E}">
        <p14:creationId xmlns:p14="http://schemas.microsoft.com/office/powerpoint/2010/main" val="404759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6</a:t>
            </a:fld>
            <a:endParaRPr lang="en-US"/>
          </a:p>
        </p:txBody>
      </p:sp>
    </p:spTree>
    <p:extLst>
      <p:ext uri="{BB962C8B-B14F-4D97-AF65-F5344CB8AC3E}">
        <p14:creationId xmlns:p14="http://schemas.microsoft.com/office/powerpoint/2010/main" val="2747128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7</a:t>
            </a:fld>
            <a:endParaRPr lang="en-US"/>
          </a:p>
        </p:txBody>
      </p:sp>
    </p:spTree>
    <p:extLst>
      <p:ext uri="{BB962C8B-B14F-4D97-AF65-F5344CB8AC3E}">
        <p14:creationId xmlns:p14="http://schemas.microsoft.com/office/powerpoint/2010/main" val="2004692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8</a:t>
            </a:fld>
            <a:endParaRPr lang="en-US"/>
          </a:p>
        </p:txBody>
      </p:sp>
    </p:spTree>
    <p:extLst>
      <p:ext uri="{BB962C8B-B14F-4D97-AF65-F5344CB8AC3E}">
        <p14:creationId xmlns:p14="http://schemas.microsoft.com/office/powerpoint/2010/main" val="100978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9</a:t>
            </a:fld>
            <a:endParaRPr lang="en-US"/>
          </a:p>
        </p:txBody>
      </p:sp>
    </p:spTree>
    <p:extLst>
      <p:ext uri="{BB962C8B-B14F-4D97-AF65-F5344CB8AC3E}">
        <p14:creationId xmlns:p14="http://schemas.microsoft.com/office/powerpoint/2010/main" val="155274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latin typeface="+mj-lt"/>
            </a:endParaRPr>
          </a:p>
        </p:txBody>
      </p:sp>
      <p:sp>
        <p:nvSpPr>
          <p:cNvPr id="4" name="Slide Number Placeholder 3"/>
          <p:cNvSpPr>
            <a:spLocks noGrp="1"/>
          </p:cNvSpPr>
          <p:nvPr>
            <p:ph type="sldNum" sz="quarter" idx="10"/>
          </p:nvPr>
        </p:nvSpPr>
        <p:spPr/>
        <p:txBody>
          <a:bodyPr/>
          <a:lstStyle/>
          <a:p>
            <a:fld id="{D2986841-B6E9-4602-99D2-E5DE711450F7}" type="slidenum">
              <a:rPr lang="en-US" smtClean="0"/>
              <a:t>10</a:t>
            </a:fld>
            <a:endParaRPr lang="en-US"/>
          </a:p>
        </p:txBody>
      </p:sp>
    </p:spTree>
    <p:extLst>
      <p:ext uri="{BB962C8B-B14F-4D97-AF65-F5344CB8AC3E}">
        <p14:creationId xmlns:p14="http://schemas.microsoft.com/office/powerpoint/2010/main" val="2167476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latin typeface="+mj-lt"/>
            </a:endParaRPr>
          </a:p>
        </p:txBody>
      </p:sp>
      <p:sp>
        <p:nvSpPr>
          <p:cNvPr id="4" name="Slide Number Placeholder 3"/>
          <p:cNvSpPr>
            <a:spLocks noGrp="1"/>
          </p:cNvSpPr>
          <p:nvPr>
            <p:ph type="sldNum" sz="quarter" idx="10"/>
          </p:nvPr>
        </p:nvSpPr>
        <p:spPr/>
        <p:txBody>
          <a:bodyPr/>
          <a:lstStyle/>
          <a:p>
            <a:fld id="{D2986841-B6E9-4602-99D2-E5DE711450F7}" type="slidenum">
              <a:rPr lang="en-US" smtClean="0"/>
              <a:t>11</a:t>
            </a:fld>
            <a:endParaRPr lang="en-US"/>
          </a:p>
        </p:txBody>
      </p:sp>
    </p:spTree>
    <p:extLst>
      <p:ext uri="{BB962C8B-B14F-4D97-AF65-F5344CB8AC3E}">
        <p14:creationId xmlns:p14="http://schemas.microsoft.com/office/powerpoint/2010/main" val="3284359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38DDCE-A2E0-4ED5-91D6-A39DA716103D}"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07356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38DDCE-A2E0-4ED5-91D6-A39DA716103D}"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411049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38DDCE-A2E0-4ED5-91D6-A39DA716103D}"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428460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4813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38DDCE-A2E0-4ED5-91D6-A39DA716103D}"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973020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53238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38DDCE-A2E0-4ED5-91D6-A39DA716103D}"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07325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38DDCE-A2E0-4ED5-91D6-A39DA716103D}" type="datetimeFigureOut">
              <a:rPr lang="en-US" smtClean="0"/>
              <a:t>11/24/2022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43450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38DDCE-A2E0-4ED5-91D6-A39DA716103D}" type="datetimeFigureOut">
              <a:rPr lang="en-US" smtClean="0"/>
              <a:t>11/24/2022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920117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11/24/2022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434442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04801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9251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C38DDCE-A2E0-4ED5-91D6-A39DA716103D}" type="datetimeFigureOut">
              <a:rPr lang="en-US" smtClean="0"/>
              <a:t>11/24/2022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46572405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image" Target="../media/image360.png"/><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9.wmf"/><Relationship Id="rId5" Type="http://schemas.openxmlformats.org/officeDocument/2006/relationships/oleObject" Target="../embeddings/oleObject16.bin"/><Relationship Id="rId4" Type="http://schemas.openxmlformats.org/officeDocument/2006/relationships/image" Target="../media/image380.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oleObject" Target="../embeddings/oleObject18.bin"/><Relationship Id="rId3" Type="http://schemas.openxmlformats.org/officeDocument/2006/relationships/notesSlide" Target="../notesSlides/notesSlide13.xml"/><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4.png"/><Relationship Id="rId2" Type="http://schemas.openxmlformats.org/officeDocument/2006/relationships/slideLayout" Target="../slideLayouts/slideLayout2.xml"/><Relationship Id="rId16" Type="http://schemas.openxmlformats.org/officeDocument/2006/relationships/image" Target="../media/image42.wmf"/><Relationship Id="rId1" Type="http://schemas.openxmlformats.org/officeDocument/2006/relationships/vmlDrawing" Target="../drawings/vmlDrawing6.vml"/><Relationship Id="rId6" Type="http://schemas.openxmlformats.org/officeDocument/2006/relationships/image" Target="../media/image45.png"/><Relationship Id="rId11" Type="http://schemas.openxmlformats.org/officeDocument/2006/relationships/image" Target="../media/image52.png"/><Relationship Id="rId5" Type="http://schemas.openxmlformats.org/officeDocument/2006/relationships/image" Target="../media/image47.png"/><Relationship Id="rId15" Type="http://schemas.openxmlformats.org/officeDocument/2006/relationships/oleObject" Target="../embeddings/oleObject19.bin"/><Relationship Id="rId10" Type="http://schemas.openxmlformats.org/officeDocument/2006/relationships/image" Target="../media/image51.png"/><Relationship Id="rId4" Type="http://schemas.openxmlformats.org/officeDocument/2006/relationships/image" Target="../media/image43.png"/><Relationship Id="rId9" Type="http://schemas.openxmlformats.org/officeDocument/2006/relationships/image" Target="../media/image50.png"/><Relationship Id="rId14" Type="http://schemas.openxmlformats.org/officeDocument/2006/relationships/image" Target="../media/image41.wmf"/></Relationships>
</file>

<file path=ppt/slides/_rels/slide2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8.pn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6.png"/><Relationship Id="rId5" Type="http://schemas.openxmlformats.org/officeDocument/2006/relationships/image" Target="../media/image540.png"/><Relationship Id="rId4"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90.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png"/><Relationship Id="rId18" Type="http://schemas.openxmlformats.org/officeDocument/2006/relationships/image" Target="../media/image8.png"/><Relationship Id="rId3" Type="http://schemas.openxmlformats.org/officeDocument/2006/relationships/image" Target="../media/image1.jpg"/><Relationship Id="rId21"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slide" Target="slide8.xml"/><Relationship Id="rId17" Type="http://schemas.microsoft.com/office/2007/relationships/hdphoto" Target="../media/hdphoto9.wdp"/><Relationship Id="rId2" Type="http://schemas.openxmlformats.org/officeDocument/2006/relationships/notesSlide" Target="../notesSlides/notesSlide2.xml"/><Relationship Id="rId16" Type="http://schemas.openxmlformats.org/officeDocument/2006/relationships/image" Target="../media/image7.png"/><Relationship Id="rId20"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slide" Target="slide6.xml"/><Relationship Id="rId11" Type="http://schemas.microsoft.com/office/2007/relationships/hdphoto" Target="../media/hdphoto7.wdp"/><Relationship Id="rId5" Type="http://schemas.microsoft.com/office/2007/relationships/hdphoto" Target="../media/hdphoto1.wdp"/><Relationship Id="rId15" Type="http://schemas.openxmlformats.org/officeDocument/2006/relationships/slide" Target="slide5.xml"/><Relationship Id="rId10" Type="http://schemas.openxmlformats.org/officeDocument/2006/relationships/image" Target="../media/image4.png"/><Relationship Id="rId19" Type="http://schemas.openxmlformats.org/officeDocument/2006/relationships/slide" Target="slide9.xml"/><Relationship Id="rId4" Type="http://schemas.openxmlformats.org/officeDocument/2006/relationships/image" Target="../media/image2.png"/><Relationship Id="rId9" Type="http://schemas.openxmlformats.org/officeDocument/2006/relationships/slide" Target="slide7.xml"/><Relationship Id="rId14" Type="http://schemas.microsoft.com/office/2007/relationships/hdphoto" Target="../media/hdphoto8.wdp"/><Relationship Id="rId22"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1.emf"/><Relationship Id="rId18" Type="http://schemas.openxmlformats.org/officeDocument/2006/relationships/image" Target="../media/image18.png"/><Relationship Id="rId3" Type="http://schemas.openxmlformats.org/officeDocument/2006/relationships/audio" Target="../media/media1.mp3"/><Relationship Id="rId7" Type="http://schemas.openxmlformats.org/officeDocument/2006/relationships/audio" Target="../media/audio2.wav"/><Relationship Id="rId12" Type="http://schemas.openxmlformats.org/officeDocument/2006/relationships/oleObject" Target="../embeddings/oleObject1.bin"/><Relationship Id="rId17" Type="http://schemas.openxmlformats.org/officeDocument/2006/relationships/image" Target="../media/image17.png"/><Relationship Id="rId2" Type="http://schemas.microsoft.com/office/2007/relationships/media" Target="../media/media1.mp3"/><Relationship Id="rId16" Type="http://schemas.openxmlformats.org/officeDocument/2006/relationships/image" Target="../media/image16.png"/><Relationship Id="rId20" Type="http://schemas.openxmlformats.org/officeDocument/2006/relationships/image" Target="../media/image13.wmf"/><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image" Target="../media/image16.gif"/><Relationship Id="rId5" Type="http://schemas.openxmlformats.org/officeDocument/2006/relationships/notesSlide" Target="../notesSlides/notesSlide3.xml"/><Relationship Id="rId15" Type="http://schemas.openxmlformats.org/officeDocument/2006/relationships/image" Target="../media/image12.wmf"/><Relationship Id="rId10" Type="http://schemas.openxmlformats.org/officeDocument/2006/relationships/slide" Target="slide4.xml"/><Relationship Id="rId19" Type="http://schemas.openxmlformats.org/officeDocument/2006/relationships/oleObject" Target="../embeddings/oleObject3.bin"/><Relationship Id="rId4" Type="http://schemas.openxmlformats.org/officeDocument/2006/relationships/slideLayout" Target="../slideLayouts/slideLayout7.xml"/><Relationship Id="rId9" Type="http://schemas.openxmlformats.org/officeDocument/2006/relationships/image" Target="../media/image15.png"/><Relationship Id="rId1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2.wmf"/><Relationship Id="rId18" Type="http://schemas.openxmlformats.org/officeDocument/2006/relationships/image" Target="../media/image18.wmf"/><Relationship Id="rId3" Type="http://schemas.openxmlformats.org/officeDocument/2006/relationships/audio" Target="../media/media1.mp3"/><Relationship Id="rId21" Type="http://schemas.openxmlformats.org/officeDocument/2006/relationships/oleObject" Target="../embeddings/oleObject7.bin"/><Relationship Id="rId7" Type="http://schemas.openxmlformats.org/officeDocument/2006/relationships/audio" Target="../media/audio1.wav"/><Relationship Id="rId12" Type="http://schemas.openxmlformats.org/officeDocument/2006/relationships/oleObject" Target="../embeddings/oleObject4.bin"/><Relationship Id="rId17" Type="http://schemas.openxmlformats.org/officeDocument/2006/relationships/oleObject" Target="../embeddings/oleObject6.bin"/><Relationship Id="rId2" Type="http://schemas.microsoft.com/office/2007/relationships/media" Target="../media/media1.mp3"/><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vmlDrawing" Target="../drawings/vmlDrawing2.vml"/><Relationship Id="rId6" Type="http://schemas.openxmlformats.org/officeDocument/2006/relationships/audio" Target="../media/audio2.wav"/><Relationship Id="rId11" Type="http://schemas.openxmlformats.org/officeDocument/2006/relationships/image" Target="../media/image16.gif"/><Relationship Id="rId5" Type="http://schemas.openxmlformats.org/officeDocument/2006/relationships/notesSlide" Target="../notesSlides/notesSlide4.xml"/><Relationship Id="rId15" Type="http://schemas.openxmlformats.org/officeDocument/2006/relationships/image" Target="../media/image17.wmf"/><Relationship Id="rId10" Type="http://schemas.openxmlformats.org/officeDocument/2006/relationships/slide" Target="slide4.xml"/><Relationship Id="rId19" Type="http://schemas.openxmlformats.org/officeDocument/2006/relationships/image" Target="../media/image21.png"/><Relationship Id="rId4" Type="http://schemas.openxmlformats.org/officeDocument/2006/relationships/slideLayout" Target="../slideLayouts/slideLayout7.xml"/><Relationship Id="rId9" Type="http://schemas.openxmlformats.org/officeDocument/2006/relationships/image" Target="../media/image15.png"/><Relationship Id="rId14" Type="http://schemas.openxmlformats.org/officeDocument/2006/relationships/oleObject" Target="../embeddings/oleObject5.bin"/><Relationship Id="rId22" Type="http://schemas.openxmlformats.org/officeDocument/2006/relationships/image" Target="../media/image19.wmf"/></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2.wmf"/><Relationship Id="rId18" Type="http://schemas.openxmlformats.org/officeDocument/2006/relationships/image" Target="../media/image27.png"/><Relationship Id="rId3" Type="http://schemas.openxmlformats.org/officeDocument/2006/relationships/audio" Target="../media/media1.mp3"/><Relationship Id="rId21" Type="http://schemas.openxmlformats.org/officeDocument/2006/relationships/image" Target="../media/image21.wmf"/><Relationship Id="rId7" Type="http://schemas.openxmlformats.org/officeDocument/2006/relationships/audio" Target="../media/audio1.wav"/><Relationship Id="rId12" Type="http://schemas.openxmlformats.org/officeDocument/2006/relationships/oleObject" Target="../embeddings/oleObject8.bin"/><Relationship Id="rId17" Type="http://schemas.openxmlformats.org/officeDocument/2006/relationships/image" Target="../media/image26.png"/><Relationship Id="rId2" Type="http://schemas.microsoft.com/office/2007/relationships/media" Target="../media/media1.mp3"/><Relationship Id="rId16" Type="http://schemas.openxmlformats.org/officeDocument/2006/relationships/image" Target="../media/image25.png"/><Relationship Id="rId20" Type="http://schemas.openxmlformats.org/officeDocument/2006/relationships/oleObject" Target="../embeddings/oleObject10.bin"/><Relationship Id="rId1" Type="http://schemas.openxmlformats.org/officeDocument/2006/relationships/vmlDrawing" Target="../drawings/vmlDrawing3.vml"/><Relationship Id="rId6" Type="http://schemas.openxmlformats.org/officeDocument/2006/relationships/audio" Target="../media/audio2.wav"/><Relationship Id="rId11" Type="http://schemas.openxmlformats.org/officeDocument/2006/relationships/image" Target="../media/image16.gif"/><Relationship Id="rId24" Type="http://schemas.openxmlformats.org/officeDocument/2006/relationships/image" Target="../media/image31.png"/><Relationship Id="rId5" Type="http://schemas.openxmlformats.org/officeDocument/2006/relationships/notesSlide" Target="../notesSlides/notesSlide5.xml"/><Relationship Id="rId15" Type="http://schemas.openxmlformats.org/officeDocument/2006/relationships/image" Target="../media/image20.wmf"/><Relationship Id="rId23" Type="http://schemas.openxmlformats.org/officeDocument/2006/relationships/image" Target="../media/image30.png"/><Relationship Id="rId10" Type="http://schemas.openxmlformats.org/officeDocument/2006/relationships/slide" Target="slide4.xml"/><Relationship Id="rId19"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image" Target="../media/image15.png"/><Relationship Id="rId14" Type="http://schemas.openxmlformats.org/officeDocument/2006/relationships/oleObject" Target="../embeddings/oleObject9.bin"/><Relationship Id="rId22"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2.wmf"/><Relationship Id="rId18" Type="http://schemas.openxmlformats.org/officeDocument/2006/relationships/oleObject" Target="../embeddings/oleObject14.bin"/><Relationship Id="rId3" Type="http://schemas.openxmlformats.org/officeDocument/2006/relationships/audio" Target="../media/media1.mp3"/><Relationship Id="rId21" Type="http://schemas.openxmlformats.org/officeDocument/2006/relationships/oleObject" Target="../embeddings/oleObject15.bin"/><Relationship Id="rId7" Type="http://schemas.openxmlformats.org/officeDocument/2006/relationships/audio" Target="../media/audio1.wav"/><Relationship Id="rId12" Type="http://schemas.openxmlformats.org/officeDocument/2006/relationships/oleObject" Target="../embeddings/oleObject11.bin"/><Relationship Id="rId17" Type="http://schemas.openxmlformats.org/officeDocument/2006/relationships/image" Target="../media/image21.wmf"/><Relationship Id="rId2" Type="http://schemas.microsoft.com/office/2007/relationships/media" Target="../media/media1.mp3"/><Relationship Id="rId16" Type="http://schemas.openxmlformats.org/officeDocument/2006/relationships/oleObject" Target="../embeddings/oleObject13.bin"/><Relationship Id="rId20" Type="http://schemas.openxmlformats.org/officeDocument/2006/relationships/image" Target="../media/image35.png"/><Relationship Id="rId1" Type="http://schemas.openxmlformats.org/officeDocument/2006/relationships/vmlDrawing" Target="../drawings/vmlDrawing4.vml"/><Relationship Id="rId6" Type="http://schemas.openxmlformats.org/officeDocument/2006/relationships/audio" Target="../media/audio2.wav"/><Relationship Id="rId11" Type="http://schemas.openxmlformats.org/officeDocument/2006/relationships/image" Target="../media/image16.gif"/><Relationship Id="rId5" Type="http://schemas.openxmlformats.org/officeDocument/2006/relationships/notesSlide" Target="../notesSlides/notesSlide6.xml"/><Relationship Id="rId15" Type="http://schemas.openxmlformats.org/officeDocument/2006/relationships/image" Target="../media/image22.wmf"/><Relationship Id="rId10" Type="http://schemas.openxmlformats.org/officeDocument/2006/relationships/slide" Target="slide4.xml"/><Relationship Id="rId19" Type="http://schemas.openxmlformats.org/officeDocument/2006/relationships/image" Target="../media/image23.wmf"/><Relationship Id="rId4" Type="http://schemas.openxmlformats.org/officeDocument/2006/relationships/slideLayout" Target="../slideLayouts/slideLayout7.xml"/><Relationship Id="rId9" Type="http://schemas.openxmlformats.org/officeDocument/2006/relationships/image" Target="../media/image15.png"/><Relationship Id="rId14" Type="http://schemas.openxmlformats.org/officeDocument/2006/relationships/oleObject" Target="../embeddings/oleObject12.bin"/><Relationship Id="rId22" Type="http://schemas.openxmlformats.org/officeDocument/2006/relationships/image" Target="../media/image24.wmf"/></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895350"/>
            <a:ext cx="7812232" cy="3433980"/>
          </a:xfrm>
          <a:solidFill>
            <a:srgbClr val="FFFF00"/>
          </a:solidFill>
        </p:spPr>
        <p:txBody>
          <a:bodyPr>
            <a:normAutofit fontScale="90000"/>
          </a:bodyPr>
          <a:lstStyle/>
          <a:p>
            <a:r>
              <a:rPr lang="en-US" sz="2400" b="1" dirty="0">
                <a:solidFill>
                  <a:srgbClr val="FF0000"/>
                </a:solidFill>
              </a:rPr>
              <a:t/>
            </a:r>
            <a:br>
              <a:rPr lang="en-US" sz="2400" b="1" dirty="0">
                <a:solidFill>
                  <a:srgbClr val="FF0000"/>
                </a:solidFill>
              </a:rPr>
            </a:br>
            <a:r>
              <a:rPr lang="en-US" sz="2400" b="1" dirty="0">
                <a:solidFill>
                  <a:srgbClr val="FF0000"/>
                </a:solidFill>
              </a:rPr>
              <a:t/>
            </a:r>
            <a:br>
              <a:rPr lang="en-US" sz="2400" b="1" dirty="0">
                <a:solidFill>
                  <a:srgbClr val="FF0000"/>
                </a:solidFill>
              </a:rPr>
            </a:br>
            <a:r>
              <a:rPr lang="en-US" sz="2400" b="1" dirty="0">
                <a:solidFill>
                  <a:srgbClr val="FF0000"/>
                </a:solidFill>
              </a:rPr>
              <a:t/>
            </a:r>
            <a:br>
              <a:rPr lang="en-US" sz="2400" b="1" dirty="0">
                <a:solidFill>
                  <a:srgbClr val="FF0000"/>
                </a:solidFill>
              </a:rPr>
            </a:br>
            <a:r>
              <a:rPr lang="en-US" sz="4400" b="1" dirty="0">
                <a:solidFill>
                  <a:srgbClr val="FF0000"/>
                </a:solidFill>
              </a:rPr>
              <a:t>CHUYÊN ĐỀ</a:t>
            </a:r>
            <a:r>
              <a:rPr lang="en-US" sz="4400" b="1" dirty="0" smtClean="0">
                <a:solidFill>
                  <a:srgbClr val="FF0000"/>
                </a:solidFill>
              </a:rPr>
              <a:t>: DÃY TỈ SỐ BẰNG NHAU</a:t>
            </a:r>
            <a:r>
              <a:rPr lang="en-US" sz="4400" b="1" dirty="0">
                <a:solidFill>
                  <a:srgbClr val="FF0000"/>
                </a:solidFill>
              </a:rPr>
              <a:t/>
            </a:r>
            <a:br>
              <a:rPr lang="en-US" sz="4400" b="1" dirty="0">
                <a:solidFill>
                  <a:srgbClr val="FF0000"/>
                </a:solidFill>
              </a:rPr>
            </a:br>
            <a:r>
              <a:rPr lang="en-US" sz="4400" dirty="0">
                <a:solidFill>
                  <a:srgbClr val="0070C0"/>
                </a:solidFill>
              </a:rPr>
              <a:t/>
            </a:r>
            <a:br>
              <a:rPr lang="en-US" sz="4400" dirty="0">
                <a:solidFill>
                  <a:srgbClr val="0070C0"/>
                </a:solidFill>
              </a:rPr>
            </a:br>
            <a:r>
              <a:rPr lang="en-US" sz="4400" b="1" dirty="0" err="1">
                <a:solidFill>
                  <a:srgbClr val="0070C0"/>
                </a:solidFill>
                <a:latin typeface="Time s New Roman"/>
              </a:rPr>
              <a:t>Trường</a:t>
            </a:r>
            <a:r>
              <a:rPr lang="en-US" sz="4400" b="1" dirty="0">
                <a:solidFill>
                  <a:srgbClr val="0070C0"/>
                </a:solidFill>
                <a:latin typeface="Time s New Roman"/>
              </a:rPr>
              <a:t>: THCS </a:t>
            </a:r>
            <a:r>
              <a:rPr lang="en-US" sz="4400" b="1" dirty="0" err="1">
                <a:solidFill>
                  <a:srgbClr val="0070C0"/>
                </a:solidFill>
                <a:latin typeface="Time s New Roman"/>
              </a:rPr>
              <a:t>Gia</a:t>
            </a:r>
            <a:r>
              <a:rPr lang="en-US" sz="4400" b="1" dirty="0">
                <a:solidFill>
                  <a:srgbClr val="0070C0"/>
                </a:solidFill>
                <a:latin typeface="Time s New Roman"/>
              </a:rPr>
              <a:t> </a:t>
            </a:r>
            <a:r>
              <a:rPr lang="en-US" sz="4400" b="1" dirty="0" err="1">
                <a:solidFill>
                  <a:srgbClr val="0070C0"/>
                </a:solidFill>
                <a:latin typeface="Time s New Roman"/>
              </a:rPr>
              <a:t>Quất</a:t>
            </a:r>
            <a:r>
              <a:rPr lang="en-US" sz="4400" b="1" dirty="0">
                <a:solidFill>
                  <a:srgbClr val="0070C0"/>
                </a:solidFill>
                <a:latin typeface="Time s New Roman"/>
              </a:rPr>
              <a:t/>
            </a:r>
            <a:br>
              <a:rPr lang="en-US" sz="4400" b="1" dirty="0">
                <a:solidFill>
                  <a:srgbClr val="0070C0"/>
                </a:solidFill>
                <a:latin typeface="Time s New Roman"/>
              </a:rPr>
            </a:br>
            <a:r>
              <a:rPr lang="en-US" sz="4400" b="1" dirty="0">
                <a:solidFill>
                  <a:srgbClr val="0070C0"/>
                </a:solidFill>
                <a:latin typeface="Time s New Roman"/>
              </a:rPr>
              <a:t>LỚP </a:t>
            </a:r>
            <a:r>
              <a:rPr lang="en-US" sz="4400" b="1" dirty="0" smtClean="0">
                <a:solidFill>
                  <a:srgbClr val="0070C0"/>
                </a:solidFill>
                <a:latin typeface="Time s New Roman"/>
              </a:rPr>
              <a:t>7A1</a:t>
            </a:r>
            <a:r>
              <a:rPr lang="en-US" sz="4400" b="1" dirty="0">
                <a:solidFill>
                  <a:srgbClr val="0070C0"/>
                </a:solidFill>
                <a:latin typeface="Time s New Roman"/>
              </a:rPr>
              <a:t/>
            </a:r>
            <a:br>
              <a:rPr lang="en-US" sz="4400" b="1" dirty="0">
                <a:solidFill>
                  <a:srgbClr val="0070C0"/>
                </a:solidFill>
                <a:latin typeface="Time s New Roman"/>
              </a:rPr>
            </a:br>
            <a:r>
              <a:rPr lang="en-US" sz="4400" b="1" dirty="0">
                <a:solidFill>
                  <a:srgbClr val="0070C0"/>
                </a:solidFill>
                <a:latin typeface="Time s New Roman"/>
              </a:rPr>
              <a:t>GV: </a:t>
            </a:r>
            <a:r>
              <a:rPr lang="en-US" sz="4400" b="1" dirty="0" err="1">
                <a:solidFill>
                  <a:srgbClr val="0070C0"/>
                </a:solidFill>
                <a:latin typeface="Time s New Roman"/>
              </a:rPr>
              <a:t>Nguyễn</a:t>
            </a:r>
            <a:r>
              <a:rPr lang="en-US" sz="4400" b="1" dirty="0">
                <a:solidFill>
                  <a:srgbClr val="0070C0"/>
                </a:solidFill>
                <a:latin typeface="Time s New Roman"/>
              </a:rPr>
              <a:t> </a:t>
            </a:r>
            <a:r>
              <a:rPr lang="en-US" sz="4400" b="1" dirty="0" err="1">
                <a:solidFill>
                  <a:srgbClr val="0070C0"/>
                </a:solidFill>
                <a:latin typeface="Time s New Roman"/>
              </a:rPr>
              <a:t>Thùy</a:t>
            </a:r>
            <a:r>
              <a:rPr lang="en-US" sz="4400" b="1" dirty="0">
                <a:solidFill>
                  <a:srgbClr val="0070C0"/>
                </a:solidFill>
                <a:latin typeface="Time s New Roman"/>
              </a:rPr>
              <a:t> Dung</a:t>
            </a:r>
            <a:r>
              <a:rPr lang="en-US" sz="2400" dirty="0">
                <a:solidFill>
                  <a:srgbClr val="0070C0"/>
                </a:solidFill>
              </a:rPr>
              <a:t/>
            </a:r>
            <a:br>
              <a:rPr lang="en-US" sz="2400" dirty="0">
                <a:solidFill>
                  <a:srgbClr val="0070C0"/>
                </a:solidFill>
              </a:rPr>
            </a:br>
            <a:endParaRPr lang="en-US" sz="2400" b="1" dirty="0">
              <a:solidFill>
                <a:srgbClr val="FF0000"/>
              </a:solidFill>
            </a:endParaRPr>
          </a:p>
        </p:txBody>
      </p:sp>
      <p:sp>
        <p:nvSpPr>
          <p:cNvPr id="3" name="Subtitle 2"/>
          <p:cNvSpPr>
            <a:spLocks noGrp="1"/>
          </p:cNvSpPr>
          <p:nvPr>
            <p:ph type="subTitle" idx="1"/>
          </p:nvPr>
        </p:nvSpPr>
        <p:spPr/>
        <p:txBody>
          <a:bodyPr/>
          <a:lstStyle/>
          <a:p>
            <a:endParaRPr lang="en-US" dirty="0">
              <a:solidFill>
                <a:srgbClr val="0070C0"/>
              </a:solidFill>
            </a:endParaRPr>
          </a:p>
        </p:txBody>
      </p:sp>
    </p:spTree>
    <p:extLst>
      <p:ext uri="{BB962C8B-B14F-4D97-AF65-F5344CB8AC3E}">
        <p14:creationId xmlns:p14="http://schemas.microsoft.com/office/powerpoint/2010/main" val="12032727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583814" y="2419350"/>
                <a:ext cx="8229600" cy="1384995"/>
              </a:xfrm>
              <a:prstGeom prst="rect">
                <a:avLst/>
              </a:prstGeom>
              <a:solidFill>
                <a:schemeClr val="bg2"/>
              </a:solidFill>
            </p:spPr>
            <p:txBody>
              <a:bodyPr wrap="square" rtlCol="0">
                <a:spAutoFit/>
              </a:bodyPr>
              <a:lstStyle/>
              <a:p>
                <a:pPr algn="just"/>
                <a:r>
                  <a:rPr lang="vi-VN" sz="2800" b="1" dirty="0" smtClean="0">
                    <a:solidFill>
                      <a:srgbClr val="002060"/>
                    </a:solidFill>
                    <a:latin typeface="+mj-lt"/>
                    <a:cs typeface="Times New Roman" panose="02020603050405020304" pitchFamily="18" charset="0"/>
                  </a:rPr>
                  <a:t>Một </a:t>
                </a:r>
                <a:r>
                  <a:rPr lang="vi-VN" sz="2800" b="1" dirty="0">
                    <a:solidFill>
                      <a:srgbClr val="002060"/>
                    </a:solidFill>
                    <a:latin typeface="+mj-lt"/>
                    <a:cs typeface="Times New Roman" panose="02020603050405020304" pitchFamily="18" charset="0"/>
                  </a:rPr>
                  <a:t>công ty chi </a:t>
                </a:r>
                <a14:m>
                  <m:oMath xmlns:m="http://schemas.openxmlformats.org/officeDocument/2006/math">
                    <m:r>
                      <a:rPr lang="vi-VN" sz="2800" b="1" i="1" dirty="0" smtClean="0">
                        <a:solidFill>
                          <a:srgbClr val="002060"/>
                        </a:solidFill>
                        <a:latin typeface="Cambria Math" panose="02040503050406030204" pitchFamily="18" charset="0"/>
                        <a:cs typeface="Times New Roman" panose="02020603050405020304" pitchFamily="18" charset="0"/>
                      </a:rPr>
                      <m:t>𝟏𝟔𝟖</m:t>
                    </m:r>
                  </m:oMath>
                </a14:m>
                <a:r>
                  <a:rPr lang="vi-VN" sz="2800" b="1" dirty="0">
                    <a:solidFill>
                      <a:srgbClr val="002060"/>
                    </a:solidFill>
                    <a:latin typeface="+mj-lt"/>
                    <a:cs typeface="Times New Roman" panose="02020603050405020304" pitchFamily="18" charset="0"/>
                  </a:rPr>
                  <a:t> triệu đồng để thưởng cuối năm cho nhân viên </a:t>
                </a:r>
                <a:r>
                  <a:rPr lang="vi-VN" sz="2800" b="1" dirty="0" smtClean="0">
                    <a:solidFill>
                      <a:srgbClr val="002060"/>
                    </a:solidFill>
                    <a:latin typeface="+mj-lt"/>
                    <a:cs typeface="Times New Roman" panose="02020603050405020304" pitchFamily="18" charset="0"/>
                  </a:rPr>
                  <a:t>ở        . </a:t>
                </a:r>
                <a:r>
                  <a:rPr lang="vi-VN" sz="2800" b="1" dirty="0">
                    <a:solidFill>
                      <a:srgbClr val="002060"/>
                    </a:solidFill>
                    <a:latin typeface="+mj-lt"/>
                    <a:cs typeface="Times New Roman" panose="02020603050405020304" pitchFamily="18" charset="0"/>
                  </a:rPr>
                  <a:t>Số tiền thưởng của ba tổ tỉ lệ với ba số </a:t>
                </a:r>
                <a14:m>
                  <m:oMath xmlns:m="http://schemas.openxmlformats.org/officeDocument/2006/math">
                    <m:r>
                      <a:rPr lang="vi-VN" sz="2800" b="1" i="1" dirty="0" smtClean="0">
                        <a:solidFill>
                          <a:srgbClr val="002060"/>
                        </a:solidFill>
                        <a:latin typeface="Cambria Math" panose="02040503050406030204" pitchFamily="18" charset="0"/>
                        <a:cs typeface="Times New Roman" panose="02020603050405020304" pitchFamily="18" charset="0"/>
                      </a:rPr>
                      <m:t>𝟑</m:t>
                    </m:r>
                    <m:r>
                      <a:rPr lang="vi-VN" sz="2800" b="1" i="1" dirty="0" smtClean="0">
                        <a:solidFill>
                          <a:srgbClr val="002060"/>
                        </a:solidFill>
                        <a:latin typeface="Cambria Math" panose="02040503050406030204" pitchFamily="18" charset="0"/>
                        <a:cs typeface="Times New Roman" panose="02020603050405020304" pitchFamily="18" charset="0"/>
                      </a:rPr>
                      <m:t>;</m:t>
                    </m:r>
                    <m:r>
                      <a:rPr lang="vi-VN" sz="2800" b="1" i="1" dirty="0" smtClean="0">
                        <a:solidFill>
                          <a:srgbClr val="002060"/>
                        </a:solidFill>
                        <a:latin typeface="Cambria Math" panose="02040503050406030204" pitchFamily="18" charset="0"/>
                        <a:cs typeface="Times New Roman" panose="02020603050405020304" pitchFamily="18" charset="0"/>
                      </a:rPr>
                      <m:t>𝟓</m:t>
                    </m:r>
                    <m:r>
                      <a:rPr lang="vi-VN" sz="2800" b="1" i="1" dirty="0" smtClean="0">
                        <a:solidFill>
                          <a:srgbClr val="002060"/>
                        </a:solidFill>
                        <a:latin typeface="Cambria Math" panose="02040503050406030204" pitchFamily="18" charset="0"/>
                        <a:cs typeface="Times New Roman" panose="02020603050405020304" pitchFamily="18" charset="0"/>
                      </a:rPr>
                      <m:t>;</m:t>
                    </m:r>
                    <m:r>
                      <a:rPr lang="vi-VN" sz="2800" b="1" i="1" dirty="0" smtClean="0">
                        <a:solidFill>
                          <a:srgbClr val="002060"/>
                        </a:solidFill>
                        <a:latin typeface="Cambria Math" panose="02040503050406030204" pitchFamily="18" charset="0"/>
                        <a:cs typeface="Times New Roman" panose="02020603050405020304" pitchFamily="18" charset="0"/>
                      </a:rPr>
                      <m:t>𝟔</m:t>
                    </m:r>
                  </m:oMath>
                </a14:m>
                <a:r>
                  <a:rPr lang="vi-VN" sz="2800" b="1" dirty="0">
                    <a:solidFill>
                      <a:srgbClr val="002060"/>
                    </a:solidFill>
                    <a:latin typeface="+mj-lt"/>
                    <a:cs typeface="Times New Roman" panose="02020603050405020304" pitchFamily="18" charset="0"/>
                  </a:rPr>
                  <a:t>. </a:t>
                </a:r>
              </a:p>
            </p:txBody>
          </p:sp>
        </mc:Choice>
        <mc:Fallback xmlns="">
          <p:sp>
            <p:nvSpPr>
              <p:cNvPr id="2" name="TextBox 1"/>
              <p:cNvSpPr txBox="1">
                <a:spLocks noRot="1" noChangeAspect="1" noMove="1" noResize="1" noEditPoints="1" noAdjustHandles="1" noChangeArrowheads="1" noChangeShapeType="1" noTextEdit="1"/>
              </p:cNvSpPr>
              <p:nvPr/>
            </p:nvSpPr>
            <p:spPr>
              <a:xfrm>
                <a:off x="583814" y="2419350"/>
                <a:ext cx="8229600" cy="1384995"/>
              </a:xfrm>
              <a:prstGeom prst="rect">
                <a:avLst/>
              </a:prstGeom>
              <a:blipFill rotWithShape="0">
                <a:blip r:embed="rId3"/>
                <a:stretch>
                  <a:fillRect l="-1556" t="-4846" r="-1481" b="-11454"/>
                </a:stretch>
              </a:blipFill>
            </p:spPr>
            <p:txBody>
              <a:bodyPr/>
              <a:lstStyle/>
              <a:p>
                <a:r>
                  <a:rPr lang="en-US">
                    <a:noFill/>
                  </a:rPr>
                  <a:t> </a:t>
                </a:r>
              </a:p>
            </p:txBody>
          </p:sp>
        </mc:Fallback>
      </mc:AlternateContent>
      <p:pic>
        <p:nvPicPr>
          <p:cNvPr id="8" name="Picture 7">
            <a:extLst>
              <a:ext uri="{FF2B5EF4-FFF2-40B4-BE49-F238E27FC236}">
                <a16:creationId xmlns="" xmlns:a16="http://schemas.microsoft.com/office/drawing/2014/main" id="{F5F0387D-CEB3-4D01-B097-E93181CF9E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47" y="532676"/>
            <a:ext cx="662354" cy="662354"/>
          </a:xfrm>
          <a:prstGeom prst="rect">
            <a:avLst/>
          </a:prstGeom>
        </p:spPr>
      </p:pic>
      <p:sp>
        <p:nvSpPr>
          <p:cNvPr id="6" name="Rectangle 11">
            <a:extLst>
              <a:ext uri="{FF2B5EF4-FFF2-40B4-BE49-F238E27FC236}">
                <a16:creationId xmlns="" xmlns:a16="http://schemas.microsoft.com/office/drawing/2014/main" id="{ADFF0770-50EC-0A72-DA16-9351BF935528}"/>
              </a:ext>
            </a:extLst>
          </p:cNvPr>
          <p:cNvSpPr/>
          <p:nvPr/>
        </p:nvSpPr>
        <p:spPr>
          <a:xfrm>
            <a:off x="1741362" y="33345"/>
            <a:ext cx="5914504" cy="95410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32 </a:t>
            </a:r>
          </a:p>
          <a:p>
            <a:pPr algn="ctr"/>
            <a:r>
              <a:rPr lang="en-US"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6. DÃY TỈ SỐ BẰNG NHAU (TIẾT 2)</a:t>
            </a:r>
          </a:p>
        </p:txBody>
      </p:sp>
      <p:sp>
        <p:nvSpPr>
          <p:cNvPr id="7" name="Rectangle 6">
            <a:extLst>
              <a:ext uri="{FF2B5EF4-FFF2-40B4-BE49-F238E27FC236}">
                <a16:creationId xmlns="" xmlns:a16="http://schemas.microsoft.com/office/drawing/2014/main" id="{A5CB222B-7570-CE8C-1710-3B7C38CAB4DE}"/>
              </a:ext>
            </a:extLst>
          </p:cNvPr>
          <p:cNvSpPr/>
          <p:nvPr/>
        </p:nvSpPr>
        <p:spPr>
          <a:xfrm>
            <a:off x="457200" y="1396025"/>
            <a:ext cx="2819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Times New Roman" panose="02020603050405020304" pitchFamily="18" charset="0"/>
                <a:cs typeface="Times New Roman" panose="02020603050405020304" pitchFamily="18" charset="0"/>
              </a:rPr>
              <a:t>III. ỨNG DỤNG</a:t>
            </a:r>
          </a:p>
        </p:txBody>
      </p:sp>
      <p:sp>
        <p:nvSpPr>
          <p:cNvPr id="4" name="TextBox 3"/>
          <p:cNvSpPr txBox="1"/>
          <p:nvPr/>
        </p:nvSpPr>
        <p:spPr>
          <a:xfrm>
            <a:off x="583814" y="1957685"/>
            <a:ext cx="3378586" cy="461665"/>
          </a:xfrm>
          <a:prstGeom prst="rect">
            <a:avLst/>
          </a:prstGeom>
          <a:noFill/>
        </p:spPr>
        <p:txBody>
          <a:bodyPr wrap="square" rtlCol="0">
            <a:spAutoFit/>
          </a:bodyPr>
          <a:lstStyle/>
          <a:p>
            <a:r>
              <a:rPr lang="vi-VN" sz="2400" b="1" dirty="0" smtClean="0"/>
              <a:t>Ví </a:t>
            </a:r>
            <a:r>
              <a:rPr lang="vi-VN" sz="2400" b="1" smtClean="0"/>
              <a:t>dụ 5 – SGK tr 57 </a:t>
            </a:r>
            <a:endParaRPr lang="en-US" sz="2400" b="1" dirty="0"/>
          </a:p>
        </p:txBody>
      </p:sp>
      <p:sp>
        <p:nvSpPr>
          <p:cNvPr id="9" name="Rectangle 8"/>
          <p:cNvSpPr/>
          <p:nvPr/>
        </p:nvSpPr>
        <p:spPr>
          <a:xfrm>
            <a:off x="3223422" y="3285123"/>
            <a:ext cx="4990469" cy="523220"/>
          </a:xfrm>
          <a:prstGeom prst="rect">
            <a:avLst/>
          </a:prstGeom>
        </p:spPr>
        <p:txBody>
          <a:bodyPr wrap="none">
            <a:spAutoFit/>
          </a:bodyPr>
          <a:lstStyle/>
          <a:p>
            <a:pPr algn="just"/>
            <a:r>
              <a:rPr lang="vi-VN" sz="2800" b="1" dirty="0">
                <a:solidFill>
                  <a:srgbClr val="002060"/>
                </a:solidFill>
                <a:latin typeface="+mj-lt"/>
                <a:cs typeface="Times New Roman" panose="02020603050405020304" pitchFamily="18" charset="0"/>
              </a:rPr>
              <a:t>Tính số tiền thưởng của mỗi tổ</a:t>
            </a:r>
            <a:r>
              <a:rPr lang="vi-VN" sz="2800" b="1" dirty="0">
                <a:solidFill>
                  <a:srgbClr val="002060"/>
                </a:solidFill>
                <a:latin typeface="Time s New Roman"/>
                <a:cs typeface="Times New Roman" panose="02020603050405020304" pitchFamily="18" charset="0"/>
              </a:rPr>
              <a:t>.</a:t>
            </a:r>
          </a:p>
        </p:txBody>
      </p:sp>
      <p:sp>
        <p:nvSpPr>
          <p:cNvPr id="10" name="Rectangle 9"/>
          <p:cNvSpPr/>
          <p:nvPr/>
        </p:nvSpPr>
        <p:spPr>
          <a:xfrm>
            <a:off x="3168993" y="2881916"/>
            <a:ext cx="954107" cy="523220"/>
          </a:xfrm>
          <a:prstGeom prst="rect">
            <a:avLst/>
          </a:prstGeom>
        </p:spPr>
        <p:txBody>
          <a:bodyPr wrap="none">
            <a:spAutoFit/>
          </a:bodyPr>
          <a:lstStyle/>
          <a:p>
            <a:r>
              <a:rPr lang="vi-VN" sz="2800" b="1" dirty="0">
                <a:solidFill>
                  <a:srgbClr val="002060"/>
                </a:solidFill>
                <a:latin typeface="+mj-lt"/>
                <a:cs typeface="Times New Roman" panose="02020603050405020304" pitchFamily="18" charset="0"/>
              </a:rPr>
              <a:t>ba tổ</a:t>
            </a:r>
            <a:endParaRPr lang="en-US" sz="2800" dirty="0">
              <a:latin typeface="+mj-lt"/>
            </a:endParaRPr>
          </a:p>
        </p:txBody>
      </p:sp>
    </p:spTree>
    <p:extLst>
      <p:ext uri="{BB962C8B-B14F-4D97-AF65-F5344CB8AC3E}">
        <p14:creationId xmlns:p14="http://schemas.microsoft.com/office/powerpoint/2010/main" val="1902466502"/>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p:cNvSpPr txBox="1"/>
              <p:nvPr/>
            </p:nvSpPr>
            <p:spPr>
              <a:xfrm>
                <a:off x="583814" y="2419350"/>
                <a:ext cx="8229600" cy="1384995"/>
              </a:xfrm>
              <a:prstGeom prst="rect">
                <a:avLst/>
              </a:prstGeom>
              <a:solidFill>
                <a:schemeClr val="bg2"/>
              </a:solidFill>
            </p:spPr>
            <p:txBody>
              <a:bodyPr wrap="square" rtlCol="0">
                <a:spAutoFit/>
              </a:bodyPr>
              <a:lstStyle/>
              <a:p>
                <a:pPr algn="just"/>
                <a:r>
                  <a:rPr lang="vi-VN" sz="2800" b="1" dirty="0" smtClean="0">
                    <a:solidFill>
                      <a:schemeClr val="tx1"/>
                    </a:solidFill>
                    <a:latin typeface="+mj-lt"/>
                    <a:cs typeface="Times New Roman" panose="02020603050405020304" pitchFamily="18" charset="0"/>
                  </a:rPr>
                  <a:t>Một </a:t>
                </a:r>
                <a:r>
                  <a:rPr lang="vi-VN" sz="2800" b="1" dirty="0">
                    <a:solidFill>
                      <a:schemeClr val="tx1"/>
                    </a:solidFill>
                    <a:latin typeface="+mj-lt"/>
                    <a:cs typeface="Times New Roman" panose="02020603050405020304" pitchFamily="18" charset="0"/>
                  </a:rPr>
                  <a:t>công ty chi </a:t>
                </a:r>
                <a14:m>
                  <m:oMath xmlns:m="http://schemas.openxmlformats.org/officeDocument/2006/math">
                    <m:r>
                      <a:rPr lang="vi-VN" sz="2800" b="1" i="1" dirty="0" smtClean="0">
                        <a:solidFill>
                          <a:schemeClr val="tx1"/>
                        </a:solidFill>
                        <a:latin typeface="Cambria Math" panose="02040503050406030204" pitchFamily="18" charset="0"/>
                        <a:cs typeface="Times New Roman" panose="02020603050405020304" pitchFamily="18" charset="0"/>
                      </a:rPr>
                      <m:t>𝟏𝟔𝟖</m:t>
                    </m:r>
                  </m:oMath>
                </a14:m>
                <a:r>
                  <a:rPr lang="vi-VN" sz="2800" b="1" dirty="0">
                    <a:solidFill>
                      <a:schemeClr val="tx1"/>
                    </a:solidFill>
                    <a:latin typeface="+mj-lt"/>
                    <a:cs typeface="Times New Roman" panose="02020603050405020304" pitchFamily="18" charset="0"/>
                  </a:rPr>
                  <a:t> triệu đồng </a:t>
                </a:r>
                <a:r>
                  <a:rPr lang="vi-VN" sz="2800" b="1" dirty="0">
                    <a:solidFill>
                      <a:srgbClr val="002060"/>
                    </a:solidFill>
                    <a:latin typeface="+mj-lt"/>
                    <a:cs typeface="Times New Roman" panose="02020603050405020304" pitchFamily="18" charset="0"/>
                  </a:rPr>
                  <a:t>để thưởng cuối năm cho nhân viên </a:t>
                </a:r>
                <a:r>
                  <a:rPr lang="vi-VN" sz="2800" b="1" dirty="0" smtClean="0">
                    <a:solidFill>
                      <a:srgbClr val="002060"/>
                    </a:solidFill>
                    <a:latin typeface="+mj-lt"/>
                    <a:cs typeface="Times New Roman" panose="02020603050405020304" pitchFamily="18" charset="0"/>
                  </a:rPr>
                  <a:t>ở </a:t>
                </a:r>
                <a:r>
                  <a:rPr lang="vi-VN" sz="2800" b="1" dirty="0" smtClean="0">
                    <a:latin typeface="+mj-lt"/>
                    <a:cs typeface="Times New Roman" panose="02020603050405020304" pitchFamily="18" charset="0"/>
                  </a:rPr>
                  <a:t>        </a:t>
                </a:r>
                <a:r>
                  <a:rPr lang="vi-VN" sz="2800" b="1" dirty="0" smtClean="0">
                    <a:solidFill>
                      <a:srgbClr val="0000FF"/>
                    </a:solidFill>
                    <a:latin typeface="+mj-lt"/>
                    <a:cs typeface="Times New Roman" panose="02020603050405020304" pitchFamily="18" charset="0"/>
                  </a:rPr>
                  <a:t> </a:t>
                </a:r>
                <a:r>
                  <a:rPr lang="vi-VN" sz="2800" b="1" dirty="0" smtClean="0">
                    <a:solidFill>
                      <a:srgbClr val="002060"/>
                    </a:solidFill>
                    <a:latin typeface="+mj-lt"/>
                    <a:cs typeface="Times New Roman" panose="02020603050405020304" pitchFamily="18" charset="0"/>
                  </a:rPr>
                  <a:t>. </a:t>
                </a:r>
                <a:r>
                  <a:rPr lang="vi-VN" sz="2800" b="1" dirty="0" smtClean="0">
                    <a:solidFill>
                      <a:schemeClr val="tx1"/>
                    </a:solidFill>
                    <a:latin typeface="+mj-lt"/>
                    <a:cs typeface="Times New Roman" panose="02020603050405020304" pitchFamily="18" charset="0"/>
                  </a:rPr>
                  <a:t>Số tiền thưởng của ba tổ tỉ lệ với ba số </a:t>
                </a:r>
                <a14:m>
                  <m:oMath xmlns:m="http://schemas.openxmlformats.org/officeDocument/2006/math">
                    <m:r>
                      <a:rPr lang="vi-VN" sz="2800" b="1" i="1" dirty="0" smtClean="0">
                        <a:solidFill>
                          <a:schemeClr val="tx1"/>
                        </a:solidFill>
                        <a:latin typeface="Cambria Math" panose="02040503050406030204" pitchFamily="18" charset="0"/>
                        <a:cs typeface="Times New Roman" panose="02020603050405020304" pitchFamily="18" charset="0"/>
                      </a:rPr>
                      <m:t>𝟑</m:t>
                    </m:r>
                    <m:r>
                      <a:rPr lang="vi-VN" sz="2800" b="1" i="1" dirty="0" smtClean="0">
                        <a:solidFill>
                          <a:schemeClr val="tx1"/>
                        </a:solidFill>
                        <a:latin typeface="Cambria Math" panose="02040503050406030204" pitchFamily="18" charset="0"/>
                        <a:cs typeface="Times New Roman" panose="02020603050405020304" pitchFamily="18" charset="0"/>
                      </a:rPr>
                      <m:t>;</m:t>
                    </m:r>
                    <m:r>
                      <a:rPr lang="vi-VN" sz="2800" b="1" i="1" dirty="0" smtClean="0">
                        <a:solidFill>
                          <a:schemeClr val="tx1"/>
                        </a:solidFill>
                        <a:latin typeface="Cambria Math" panose="02040503050406030204" pitchFamily="18" charset="0"/>
                        <a:cs typeface="Times New Roman" panose="02020603050405020304" pitchFamily="18" charset="0"/>
                      </a:rPr>
                      <m:t>𝟓</m:t>
                    </m:r>
                    <m:r>
                      <a:rPr lang="vi-VN" sz="2800" b="1" i="1" dirty="0" smtClean="0">
                        <a:solidFill>
                          <a:schemeClr val="tx1"/>
                        </a:solidFill>
                        <a:latin typeface="Cambria Math" panose="02040503050406030204" pitchFamily="18" charset="0"/>
                        <a:cs typeface="Times New Roman" panose="02020603050405020304" pitchFamily="18" charset="0"/>
                      </a:rPr>
                      <m:t>;</m:t>
                    </m:r>
                    <m:r>
                      <a:rPr lang="vi-VN" sz="2800" b="1" i="1" dirty="0" smtClean="0">
                        <a:solidFill>
                          <a:schemeClr val="tx1"/>
                        </a:solidFill>
                        <a:latin typeface="Cambria Math" panose="02040503050406030204" pitchFamily="18" charset="0"/>
                        <a:cs typeface="Times New Roman" panose="02020603050405020304" pitchFamily="18" charset="0"/>
                      </a:rPr>
                      <m:t>𝟔</m:t>
                    </m:r>
                  </m:oMath>
                </a14:m>
                <a:r>
                  <a:rPr lang="vi-VN" sz="2800" b="1" dirty="0">
                    <a:solidFill>
                      <a:schemeClr val="tx1"/>
                    </a:solidFill>
                    <a:latin typeface="+mj-lt"/>
                    <a:cs typeface="Times New Roman" panose="02020603050405020304" pitchFamily="18" charset="0"/>
                  </a:rPr>
                  <a:t>. </a:t>
                </a:r>
                <a:endParaRPr lang="vi-VN" sz="2800" b="1" dirty="0">
                  <a:solidFill>
                    <a:srgbClr val="002060"/>
                  </a:solidFill>
                  <a:latin typeface="+mj-lt"/>
                  <a:cs typeface="Times New Roman" panose="02020603050405020304" pitchFamily="18" charset="0"/>
                </a:endParaRPr>
              </a:p>
            </p:txBody>
          </p:sp>
        </mc:Choice>
        <mc:Fallback>
          <p:sp>
            <p:nvSpPr>
              <p:cNvPr id="2" name="TextBox 1"/>
              <p:cNvSpPr txBox="1">
                <a:spLocks noRot="1" noChangeAspect="1" noMove="1" noResize="1" noEditPoints="1" noAdjustHandles="1" noChangeArrowheads="1" noChangeShapeType="1" noTextEdit="1"/>
              </p:cNvSpPr>
              <p:nvPr/>
            </p:nvSpPr>
            <p:spPr>
              <a:xfrm>
                <a:off x="583814" y="2419350"/>
                <a:ext cx="8229600" cy="1384995"/>
              </a:xfrm>
              <a:prstGeom prst="rect">
                <a:avLst/>
              </a:prstGeom>
              <a:blipFill rotWithShape="0">
                <a:blip r:embed="rId3"/>
                <a:stretch>
                  <a:fillRect l="-1556" t="-4846" r="-1481" b="-11454"/>
                </a:stretch>
              </a:blipFill>
            </p:spPr>
            <p:txBody>
              <a:bodyPr/>
              <a:lstStyle/>
              <a:p>
                <a:r>
                  <a:rPr lang="en-US">
                    <a:noFill/>
                  </a:rPr>
                  <a:t> </a:t>
                </a:r>
              </a:p>
            </p:txBody>
          </p:sp>
        </mc:Fallback>
      </mc:AlternateContent>
      <p:pic>
        <p:nvPicPr>
          <p:cNvPr id="8" name="Picture 7">
            <a:extLst>
              <a:ext uri="{FF2B5EF4-FFF2-40B4-BE49-F238E27FC236}">
                <a16:creationId xmlns="" xmlns:a16="http://schemas.microsoft.com/office/drawing/2014/main" id="{F5F0387D-CEB3-4D01-B097-E93181CF9E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47" y="532676"/>
            <a:ext cx="662354" cy="662354"/>
          </a:xfrm>
          <a:prstGeom prst="rect">
            <a:avLst/>
          </a:prstGeom>
        </p:spPr>
      </p:pic>
      <p:sp>
        <p:nvSpPr>
          <p:cNvPr id="6" name="Rectangle 11">
            <a:extLst>
              <a:ext uri="{FF2B5EF4-FFF2-40B4-BE49-F238E27FC236}">
                <a16:creationId xmlns="" xmlns:a16="http://schemas.microsoft.com/office/drawing/2014/main" id="{ADFF0770-50EC-0A72-DA16-9351BF935528}"/>
              </a:ext>
            </a:extLst>
          </p:cNvPr>
          <p:cNvSpPr/>
          <p:nvPr/>
        </p:nvSpPr>
        <p:spPr>
          <a:xfrm>
            <a:off x="1741362" y="33345"/>
            <a:ext cx="5914504" cy="95410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32 </a:t>
            </a:r>
          </a:p>
          <a:p>
            <a:pPr algn="ctr"/>
            <a:r>
              <a:rPr lang="en-US"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6. DÃY TỈ SỐ BẰNG NHAU (TIẾT 2)</a:t>
            </a:r>
          </a:p>
        </p:txBody>
      </p:sp>
      <p:sp>
        <p:nvSpPr>
          <p:cNvPr id="7" name="Rectangle 6">
            <a:extLst>
              <a:ext uri="{FF2B5EF4-FFF2-40B4-BE49-F238E27FC236}">
                <a16:creationId xmlns="" xmlns:a16="http://schemas.microsoft.com/office/drawing/2014/main" id="{A5CB222B-7570-CE8C-1710-3B7C38CAB4DE}"/>
              </a:ext>
            </a:extLst>
          </p:cNvPr>
          <p:cNvSpPr/>
          <p:nvPr/>
        </p:nvSpPr>
        <p:spPr>
          <a:xfrm>
            <a:off x="457200" y="1396025"/>
            <a:ext cx="2819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Times New Roman" panose="02020603050405020304" pitchFamily="18" charset="0"/>
                <a:cs typeface="Times New Roman" panose="02020603050405020304" pitchFamily="18" charset="0"/>
              </a:rPr>
              <a:t>III. ỨNG DỤNG</a:t>
            </a:r>
          </a:p>
        </p:txBody>
      </p:sp>
      <p:sp>
        <p:nvSpPr>
          <p:cNvPr id="4" name="TextBox 3"/>
          <p:cNvSpPr txBox="1"/>
          <p:nvPr/>
        </p:nvSpPr>
        <p:spPr>
          <a:xfrm>
            <a:off x="583814" y="1957685"/>
            <a:ext cx="3378586" cy="461665"/>
          </a:xfrm>
          <a:prstGeom prst="rect">
            <a:avLst/>
          </a:prstGeom>
          <a:noFill/>
        </p:spPr>
        <p:txBody>
          <a:bodyPr wrap="square" rtlCol="0">
            <a:spAutoFit/>
          </a:bodyPr>
          <a:lstStyle/>
          <a:p>
            <a:r>
              <a:rPr lang="vi-VN" sz="2400" b="1" dirty="0" smtClean="0"/>
              <a:t>Ví </a:t>
            </a:r>
            <a:r>
              <a:rPr lang="vi-VN" sz="2400" b="1" smtClean="0"/>
              <a:t>dụ 5 – SGK tr 57 </a:t>
            </a:r>
            <a:endParaRPr lang="en-US" sz="2400" b="1" dirty="0"/>
          </a:p>
        </p:txBody>
      </p:sp>
      <p:sp>
        <p:nvSpPr>
          <p:cNvPr id="9" name="Rectangle 8"/>
          <p:cNvSpPr/>
          <p:nvPr/>
        </p:nvSpPr>
        <p:spPr>
          <a:xfrm>
            <a:off x="3124200" y="3264795"/>
            <a:ext cx="4988785" cy="523220"/>
          </a:xfrm>
          <a:prstGeom prst="rect">
            <a:avLst/>
          </a:prstGeom>
        </p:spPr>
        <p:txBody>
          <a:bodyPr wrap="square">
            <a:spAutoFit/>
          </a:bodyPr>
          <a:lstStyle/>
          <a:p>
            <a:pPr algn="just"/>
            <a:r>
              <a:rPr lang="vi-VN" sz="2800" b="1" dirty="0">
                <a:solidFill>
                  <a:srgbClr val="0000FF"/>
                </a:solidFill>
                <a:latin typeface="+mj-lt"/>
                <a:cs typeface="Times New Roman" panose="02020603050405020304" pitchFamily="18" charset="0"/>
              </a:rPr>
              <a:t>Tính số tiền thưởng của mỗi tổ.</a:t>
            </a:r>
          </a:p>
        </p:txBody>
      </p:sp>
      <p:sp>
        <p:nvSpPr>
          <p:cNvPr id="10" name="Rectangle 9"/>
          <p:cNvSpPr/>
          <p:nvPr/>
        </p:nvSpPr>
        <p:spPr>
          <a:xfrm>
            <a:off x="3124200" y="2850237"/>
            <a:ext cx="954107" cy="523220"/>
          </a:xfrm>
          <a:prstGeom prst="rect">
            <a:avLst/>
          </a:prstGeom>
        </p:spPr>
        <p:txBody>
          <a:bodyPr wrap="none">
            <a:spAutoFit/>
          </a:bodyPr>
          <a:lstStyle/>
          <a:p>
            <a:r>
              <a:rPr lang="vi-VN" sz="2800" b="1" dirty="0">
                <a:latin typeface="+mj-lt"/>
                <a:cs typeface="Times New Roman" panose="02020603050405020304" pitchFamily="18" charset="0"/>
              </a:rPr>
              <a:t>ba tổ</a:t>
            </a:r>
            <a:endParaRPr lang="en-US" sz="2800" dirty="0">
              <a:latin typeface="+mj-lt"/>
            </a:endParaRPr>
          </a:p>
        </p:txBody>
      </p:sp>
    </p:spTree>
    <p:extLst>
      <p:ext uri="{BB962C8B-B14F-4D97-AF65-F5344CB8AC3E}">
        <p14:creationId xmlns:p14="http://schemas.microsoft.com/office/powerpoint/2010/main" val="3309537957"/>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p:cNvSpPr txBox="1"/>
              <p:nvPr/>
            </p:nvSpPr>
            <p:spPr>
              <a:xfrm>
                <a:off x="583814" y="2419350"/>
                <a:ext cx="8229600" cy="1384995"/>
              </a:xfrm>
              <a:prstGeom prst="rect">
                <a:avLst/>
              </a:prstGeom>
              <a:solidFill>
                <a:schemeClr val="bg2"/>
              </a:solidFill>
            </p:spPr>
            <p:txBody>
              <a:bodyPr wrap="square" rtlCol="0">
                <a:spAutoFit/>
              </a:bodyPr>
              <a:lstStyle/>
              <a:p>
                <a:pPr algn="just"/>
                <a:r>
                  <a:rPr lang="vi-VN" sz="2800" b="1" dirty="0" smtClean="0">
                    <a:solidFill>
                      <a:schemeClr val="tx1"/>
                    </a:solidFill>
                    <a:latin typeface="+mj-lt"/>
                    <a:cs typeface="Times New Roman" panose="02020603050405020304" pitchFamily="18" charset="0"/>
                  </a:rPr>
                  <a:t>Một </a:t>
                </a:r>
                <a:r>
                  <a:rPr lang="vi-VN" sz="2800" b="1" dirty="0">
                    <a:solidFill>
                      <a:schemeClr val="tx1"/>
                    </a:solidFill>
                    <a:latin typeface="+mj-lt"/>
                    <a:cs typeface="Times New Roman" panose="02020603050405020304" pitchFamily="18" charset="0"/>
                  </a:rPr>
                  <a:t>công ty chi </a:t>
                </a:r>
                <a14:m>
                  <m:oMath xmlns:m="http://schemas.openxmlformats.org/officeDocument/2006/math">
                    <m:r>
                      <a:rPr lang="vi-VN" sz="2800" b="1" i="1" dirty="0" smtClean="0">
                        <a:solidFill>
                          <a:schemeClr val="tx1"/>
                        </a:solidFill>
                        <a:latin typeface="Cambria Math" panose="02040503050406030204" pitchFamily="18" charset="0"/>
                        <a:cs typeface="Times New Roman" panose="02020603050405020304" pitchFamily="18" charset="0"/>
                      </a:rPr>
                      <m:t>𝟏𝟔𝟖</m:t>
                    </m:r>
                  </m:oMath>
                </a14:m>
                <a:r>
                  <a:rPr lang="vi-VN" sz="2800" b="1" dirty="0">
                    <a:solidFill>
                      <a:schemeClr val="tx1"/>
                    </a:solidFill>
                    <a:latin typeface="+mj-lt"/>
                    <a:cs typeface="Times New Roman" panose="02020603050405020304" pitchFamily="18" charset="0"/>
                  </a:rPr>
                  <a:t> triệu đồng </a:t>
                </a:r>
                <a:r>
                  <a:rPr lang="vi-VN" sz="2800" b="1" dirty="0">
                    <a:solidFill>
                      <a:srgbClr val="002060"/>
                    </a:solidFill>
                    <a:latin typeface="+mj-lt"/>
                    <a:cs typeface="Times New Roman" panose="02020603050405020304" pitchFamily="18" charset="0"/>
                  </a:rPr>
                  <a:t>để thưởng cuối năm cho nhân viên </a:t>
                </a:r>
                <a:r>
                  <a:rPr lang="vi-VN" sz="2800" b="1" dirty="0" smtClean="0">
                    <a:solidFill>
                      <a:srgbClr val="002060"/>
                    </a:solidFill>
                    <a:latin typeface="+mj-lt"/>
                    <a:cs typeface="Times New Roman" panose="02020603050405020304" pitchFamily="18" charset="0"/>
                  </a:rPr>
                  <a:t>ở </a:t>
                </a:r>
                <a:r>
                  <a:rPr lang="vi-VN" sz="2800" b="1" u="sng" dirty="0" smtClean="0">
                    <a:latin typeface="+mj-lt"/>
                    <a:cs typeface="Times New Roman" panose="02020603050405020304" pitchFamily="18" charset="0"/>
                  </a:rPr>
                  <a:t>        </a:t>
                </a:r>
                <a:r>
                  <a:rPr lang="vi-VN" sz="2800" b="1" dirty="0" smtClean="0">
                    <a:solidFill>
                      <a:srgbClr val="0000FF"/>
                    </a:solidFill>
                    <a:latin typeface="+mj-lt"/>
                    <a:cs typeface="Times New Roman" panose="02020603050405020304" pitchFamily="18" charset="0"/>
                  </a:rPr>
                  <a:t> </a:t>
                </a:r>
                <a:r>
                  <a:rPr lang="vi-VN" sz="2800" b="1" dirty="0" smtClean="0">
                    <a:solidFill>
                      <a:srgbClr val="002060"/>
                    </a:solidFill>
                    <a:latin typeface="+mj-lt"/>
                    <a:cs typeface="Times New Roman" panose="02020603050405020304" pitchFamily="18" charset="0"/>
                  </a:rPr>
                  <a:t>. </a:t>
                </a:r>
                <a:r>
                  <a:rPr lang="vi-VN" sz="2800" b="1" dirty="0" smtClean="0">
                    <a:solidFill>
                      <a:schemeClr val="tx1"/>
                    </a:solidFill>
                    <a:latin typeface="+mj-lt"/>
                    <a:cs typeface="Times New Roman" panose="02020603050405020304" pitchFamily="18" charset="0"/>
                  </a:rPr>
                  <a:t>Số tiền thưởng của ba tổ tỉ lệ với ba số </a:t>
                </a:r>
                <a14:m>
                  <m:oMath xmlns:m="http://schemas.openxmlformats.org/officeDocument/2006/math">
                    <m:r>
                      <a:rPr lang="vi-VN" sz="2800" b="1" i="1" dirty="0" smtClean="0">
                        <a:solidFill>
                          <a:schemeClr val="tx1"/>
                        </a:solidFill>
                        <a:latin typeface="Cambria Math" panose="02040503050406030204" pitchFamily="18" charset="0"/>
                        <a:cs typeface="Times New Roman" panose="02020603050405020304" pitchFamily="18" charset="0"/>
                      </a:rPr>
                      <m:t>𝟑</m:t>
                    </m:r>
                    <m:r>
                      <a:rPr lang="vi-VN" sz="2800" b="1" i="1" dirty="0" smtClean="0">
                        <a:solidFill>
                          <a:schemeClr val="tx1"/>
                        </a:solidFill>
                        <a:latin typeface="Cambria Math" panose="02040503050406030204" pitchFamily="18" charset="0"/>
                        <a:cs typeface="Times New Roman" panose="02020603050405020304" pitchFamily="18" charset="0"/>
                      </a:rPr>
                      <m:t>;</m:t>
                    </m:r>
                    <m:r>
                      <a:rPr lang="vi-VN" sz="2800" b="1" i="1" dirty="0" smtClean="0">
                        <a:solidFill>
                          <a:schemeClr val="tx1"/>
                        </a:solidFill>
                        <a:latin typeface="Cambria Math" panose="02040503050406030204" pitchFamily="18" charset="0"/>
                        <a:cs typeface="Times New Roman" panose="02020603050405020304" pitchFamily="18" charset="0"/>
                      </a:rPr>
                      <m:t>𝟓</m:t>
                    </m:r>
                    <m:r>
                      <a:rPr lang="vi-VN" sz="2800" b="1" i="1" dirty="0" smtClean="0">
                        <a:solidFill>
                          <a:schemeClr val="tx1"/>
                        </a:solidFill>
                        <a:latin typeface="Cambria Math" panose="02040503050406030204" pitchFamily="18" charset="0"/>
                        <a:cs typeface="Times New Roman" panose="02020603050405020304" pitchFamily="18" charset="0"/>
                      </a:rPr>
                      <m:t>;</m:t>
                    </m:r>
                    <m:r>
                      <a:rPr lang="vi-VN" sz="2800" b="1" i="1" dirty="0" smtClean="0">
                        <a:solidFill>
                          <a:schemeClr val="tx1"/>
                        </a:solidFill>
                        <a:latin typeface="Cambria Math" panose="02040503050406030204" pitchFamily="18" charset="0"/>
                        <a:cs typeface="Times New Roman" panose="02020603050405020304" pitchFamily="18" charset="0"/>
                      </a:rPr>
                      <m:t>𝟔</m:t>
                    </m:r>
                  </m:oMath>
                </a14:m>
                <a:r>
                  <a:rPr lang="vi-VN" sz="2800" b="1" dirty="0">
                    <a:solidFill>
                      <a:schemeClr val="tx1"/>
                    </a:solidFill>
                    <a:latin typeface="+mj-lt"/>
                    <a:cs typeface="Times New Roman" panose="02020603050405020304" pitchFamily="18" charset="0"/>
                  </a:rPr>
                  <a:t>. </a:t>
                </a:r>
                <a:endParaRPr lang="vi-VN" sz="2800" b="1" dirty="0">
                  <a:solidFill>
                    <a:srgbClr val="002060"/>
                  </a:solidFill>
                  <a:latin typeface="+mj-lt"/>
                  <a:cs typeface="Times New Roman" panose="02020603050405020304" pitchFamily="18" charset="0"/>
                </a:endParaRPr>
              </a:p>
            </p:txBody>
          </p:sp>
        </mc:Choice>
        <mc:Fallback>
          <p:sp>
            <p:nvSpPr>
              <p:cNvPr id="2" name="TextBox 1"/>
              <p:cNvSpPr txBox="1">
                <a:spLocks noRot="1" noChangeAspect="1" noMove="1" noResize="1" noEditPoints="1" noAdjustHandles="1" noChangeArrowheads="1" noChangeShapeType="1" noTextEdit="1"/>
              </p:cNvSpPr>
              <p:nvPr/>
            </p:nvSpPr>
            <p:spPr>
              <a:xfrm>
                <a:off x="583814" y="2419350"/>
                <a:ext cx="8229600" cy="1384995"/>
              </a:xfrm>
              <a:prstGeom prst="rect">
                <a:avLst/>
              </a:prstGeom>
              <a:blipFill rotWithShape="0">
                <a:blip r:embed="rId3"/>
                <a:stretch>
                  <a:fillRect l="-1556" t="-4846" r="-1481" b="-11454"/>
                </a:stretch>
              </a:blipFill>
            </p:spPr>
            <p:txBody>
              <a:bodyPr/>
              <a:lstStyle/>
              <a:p>
                <a:r>
                  <a:rPr lang="en-US">
                    <a:noFill/>
                  </a:rPr>
                  <a:t> </a:t>
                </a:r>
              </a:p>
            </p:txBody>
          </p:sp>
        </mc:Fallback>
      </mc:AlternateContent>
      <p:pic>
        <p:nvPicPr>
          <p:cNvPr id="8" name="Picture 7">
            <a:extLst>
              <a:ext uri="{FF2B5EF4-FFF2-40B4-BE49-F238E27FC236}">
                <a16:creationId xmlns="" xmlns:a16="http://schemas.microsoft.com/office/drawing/2014/main" id="{F5F0387D-CEB3-4D01-B097-E93181CF9E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47" y="532676"/>
            <a:ext cx="662354" cy="662354"/>
          </a:xfrm>
          <a:prstGeom prst="rect">
            <a:avLst/>
          </a:prstGeom>
        </p:spPr>
      </p:pic>
      <p:sp>
        <p:nvSpPr>
          <p:cNvPr id="6" name="Rectangle 11">
            <a:extLst>
              <a:ext uri="{FF2B5EF4-FFF2-40B4-BE49-F238E27FC236}">
                <a16:creationId xmlns="" xmlns:a16="http://schemas.microsoft.com/office/drawing/2014/main" id="{ADFF0770-50EC-0A72-DA16-9351BF935528}"/>
              </a:ext>
            </a:extLst>
          </p:cNvPr>
          <p:cNvSpPr/>
          <p:nvPr/>
        </p:nvSpPr>
        <p:spPr>
          <a:xfrm>
            <a:off x="1741362" y="33345"/>
            <a:ext cx="5914504" cy="95410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32 </a:t>
            </a:r>
          </a:p>
          <a:p>
            <a:pPr algn="ctr"/>
            <a:r>
              <a:rPr lang="en-US"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6. DÃY TỈ SỐ BẰNG NHAU (TIẾT 2)</a:t>
            </a:r>
          </a:p>
        </p:txBody>
      </p:sp>
      <p:sp>
        <p:nvSpPr>
          <p:cNvPr id="7" name="Rectangle 6">
            <a:extLst>
              <a:ext uri="{FF2B5EF4-FFF2-40B4-BE49-F238E27FC236}">
                <a16:creationId xmlns="" xmlns:a16="http://schemas.microsoft.com/office/drawing/2014/main" id="{A5CB222B-7570-CE8C-1710-3B7C38CAB4DE}"/>
              </a:ext>
            </a:extLst>
          </p:cNvPr>
          <p:cNvSpPr/>
          <p:nvPr/>
        </p:nvSpPr>
        <p:spPr>
          <a:xfrm>
            <a:off x="457200" y="1396025"/>
            <a:ext cx="2819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Times New Roman" panose="02020603050405020304" pitchFamily="18" charset="0"/>
                <a:cs typeface="Times New Roman" panose="02020603050405020304" pitchFamily="18" charset="0"/>
              </a:rPr>
              <a:t>III. ỨNG DỤNG</a:t>
            </a:r>
          </a:p>
        </p:txBody>
      </p:sp>
      <p:sp>
        <p:nvSpPr>
          <p:cNvPr id="4" name="TextBox 3"/>
          <p:cNvSpPr txBox="1"/>
          <p:nvPr/>
        </p:nvSpPr>
        <p:spPr>
          <a:xfrm>
            <a:off x="583814" y="1957685"/>
            <a:ext cx="3378586" cy="461665"/>
          </a:xfrm>
          <a:prstGeom prst="rect">
            <a:avLst/>
          </a:prstGeom>
          <a:noFill/>
        </p:spPr>
        <p:txBody>
          <a:bodyPr wrap="square" rtlCol="0">
            <a:spAutoFit/>
          </a:bodyPr>
          <a:lstStyle/>
          <a:p>
            <a:r>
              <a:rPr lang="vi-VN" sz="2400" b="1" dirty="0" smtClean="0"/>
              <a:t>Ví </a:t>
            </a:r>
            <a:r>
              <a:rPr lang="vi-VN" sz="2400" b="1" smtClean="0"/>
              <a:t>dụ 5 – SGK tr 57 </a:t>
            </a:r>
            <a:endParaRPr lang="en-US" sz="2400" b="1" dirty="0"/>
          </a:p>
        </p:txBody>
      </p:sp>
      <p:sp>
        <p:nvSpPr>
          <p:cNvPr id="9" name="Rectangle 8"/>
          <p:cNvSpPr/>
          <p:nvPr/>
        </p:nvSpPr>
        <p:spPr>
          <a:xfrm>
            <a:off x="3124200" y="3264795"/>
            <a:ext cx="4988785" cy="523220"/>
          </a:xfrm>
          <a:prstGeom prst="rect">
            <a:avLst/>
          </a:prstGeom>
        </p:spPr>
        <p:txBody>
          <a:bodyPr wrap="square">
            <a:spAutoFit/>
          </a:bodyPr>
          <a:lstStyle/>
          <a:p>
            <a:pPr algn="just"/>
            <a:r>
              <a:rPr lang="vi-VN" sz="2800" b="1" dirty="0">
                <a:solidFill>
                  <a:srgbClr val="0000FF"/>
                </a:solidFill>
                <a:latin typeface="+mj-lt"/>
                <a:cs typeface="Times New Roman" panose="02020603050405020304" pitchFamily="18" charset="0"/>
              </a:rPr>
              <a:t>Tính số tiền thưởng của mỗi tổ.</a:t>
            </a:r>
          </a:p>
        </p:txBody>
      </p:sp>
      <p:sp>
        <p:nvSpPr>
          <p:cNvPr id="10" name="Rectangle 9"/>
          <p:cNvSpPr/>
          <p:nvPr/>
        </p:nvSpPr>
        <p:spPr>
          <a:xfrm>
            <a:off x="3124200" y="2850237"/>
            <a:ext cx="954107" cy="523220"/>
          </a:xfrm>
          <a:prstGeom prst="rect">
            <a:avLst/>
          </a:prstGeom>
        </p:spPr>
        <p:txBody>
          <a:bodyPr wrap="none">
            <a:spAutoFit/>
          </a:bodyPr>
          <a:lstStyle/>
          <a:p>
            <a:r>
              <a:rPr lang="vi-VN" sz="2800" b="1" dirty="0">
                <a:latin typeface="+mj-lt"/>
                <a:cs typeface="Times New Roman" panose="02020603050405020304" pitchFamily="18" charset="0"/>
              </a:rPr>
              <a:t>ba tổ</a:t>
            </a:r>
            <a:endParaRPr lang="en-US" sz="2800" dirty="0">
              <a:latin typeface="+mj-lt"/>
            </a:endParaRPr>
          </a:p>
        </p:txBody>
      </p:sp>
    </p:spTree>
    <p:extLst>
      <p:ext uri="{BB962C8B-B14F-4D97-AF65-F5344CB8AC3E}">
        <p14:creationId xmlns:p14="http://schemas.microsoft.com/office/powerpoint/2010/main" val="2567187377"/>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583814" y="2419350"/>
                <a:ext cx="8229600" cy="1384995"/>
              </a:xfrm>
              <a:prstGeom prst="rect">
                <a:avLst/>
              </a:prstGeom>
              <a:solidFill>
                <a:schemeClr val="bg2"/>
              </a:solidFill>
            </p:spPr>
            <p:txBody>
              <a:bodyPr wrap="square" rtlCol="0">
                <a:spAutoFit/>
              </a:bodyPr>
              <a:lstStyle/>
              <a:p>
                <a:pPr algn="just"/>
                <a:r>
                  <a:rPr lang="vi-VN" sz="2800" b="1" dirty="0" smtClean="0">
                    <a:latin typeface="+mj-lt"/>
                    <a:cs typeface="Times New Roman" panose="02020603050405020304" pitchFamily="18" charset="0"/>
                  </a:rPr>
                  <a:t>Một </a:t>
                </a:r>
                <a:r>
                  <a:rPr lang="vi-VN" sz="2800" b="1" dirty="0">
                    <a:latin typeface="+mj-lt"/>
                    <a:cs typeface="Times New Roman" panose="02020603050405020304" pitchFamily="18" charset="0"/>
                  </a:rPr>
                  <a:t>công ty </a:t>
                </a:r>
                <a:r>
                  <a:rPr lang="vi-VN" sz="2800" b="1" u="sng" dirty="0">
                    <a:solidFill>
                      <a:srgbClr val="FF0000"/>
                    </a:solidFill>
                    <a:latin typeface="+mj-lt"/>
                    <a:cs typeface="Times New Roman" panose="02020603050405020304" pitchFamily="18" charset="0"/>
                  </a:rPr>
                  <a:t>chi </a:t>
                </a:r>
                <a14:m>
                  <m:oMath xmlns:m="http://schemas.openxmlformats.org/officeDocument/2006/math">
                    <m:r>
                      <a:rPr lang="vi-VN" sz="2800" b="1" i="1" u="sng" dirty="0" smtClean="0">
                        <a:solidFill>
                          <a:srgbClr val="FF0000"/>
                        </a:solidFill>
                        <a:latin typeface="Cambria Math" panose="02040503050406030204" pitchFamily="18" charset="0"/>
                        <a:cs typeface="Times New Roman" panose="02020603050405020304" pitchFamily="18" charset="0"/>
                      </a:rPr>
                      <m:t>𝟏𝟔𝟖</m:t>
                    </m:r>
                  </m:oMath>
                </a14:m>
                <a:r>
                  <a:rPr lang="vi-VN" sz="2800" b="1" u="sng" dirty="0">
                    <a:solidFill>
                      <a:srgbClr val="FF0000"/>
                    </a:solidFill>
                    <a:latin typeface="+mj-lt"/>
                    <a:cs typeface="Times New Roman" panose="02020603050405020304" pitchFamily="18" charset="0"/>
                  </a:rPr>
                  <a:t> triệu đồng </a:t>
                </a:r>
                <a:r>
                  <a:rPr lang="vi-VN" sz="2800" b="1" dirty="0">
                    <a:solidFill>
                      <a:srgbClr val="002060"/>
                    </a:solidFill>
                    <a:latin typeface="+mj-lt"/>
                    <a:cs typeface="Times New Roman" panose="02020603050405020304" pitchFamily="18" charset="0"/>
                  </a:rPr>
                  <a:t>để thưởng cuối năm cho nhân viên </a:t>
                </a:r>
                <a:r>
                  <a:rPr lang="vi-VN" sz="2800" b="1" dirty="0" smtClean="0">
                    <a:solidFill>
                      <a:srgbClr val="002060"/>
                    </a:solidFill>
                    <a:latin typeface="+mj-lt"/>
                    <a:cs typeface="Times New Roman" panose="02020603050405020304" pitchFamily="18" charset="0"/>
                  </a:rPr>
                  <a:t>ở          . </a:t>
                </a:r>
                <a:r>
                  <a:rPr lang="vi-VN" sz="2800" b="1" u="sng" dirty="0" smtClean="0">
                    <a:solidFill>
                      <a:srgbClr val="FF0000"/>
                    </a:solidFill>
                    <a:latin typeface="+mj-lt"/>
                    <a:cs typeface="Times New Roman" panose="02020603050405020304" pitchFamily="18" charset="0"/>
                  </a:rPr>
                  <a:t>Số tiền thưởng của ba tổ tỉ lệ với ba số </a:t>
                </a:r>
                <a14:m>
                  <m:oMath xmlns:m="http://schemas.openxmlformats.org/officeDocument/2006/math">
                    <m:r>
                      <a:rPr lang="vi-VN" sz="2800" b="1" i="1" u="sng" dirty="0" smtClean="0">
                        <a:solidFill>
                          <a:srgbClr val="FF0000"/>
                        </a:solidFill>
                        <a:latin typeface="Cambria Math" panose="02040503050406030204" pitchFamily="18" charset="0"/>
                        <a:cs typeface="Times New Roman" panose="02020603050405020304" pitchFamily="18" charset="0"/>
                      </a:rPr>
                      <m:t>𝟑</m:t>
                    </m:r>
                    <m:r>
                      <a:rPr lang="vi-VN" sz="2800" b="1" i="1" u="sng" dirty="0" smtClean="0">
                        <a:solidFill>
                          <a:srgbClr val="FF0000"/>
                        </a:solidFill>
                        <a:latin typeface="Cambria Math" panose="02040503050406030204" pitchFamily="18" charset="0"/>
                        <a:cs typeface="Times New Roman" panose="02020603050405020304" pitchFamily="18" charset="0"/>
                      </a:rPr>
                      <m:t>;</m:t>
                    </m:r>
                    <m:r>
                      <a:rPr lang="vi-VN" sz="2800" b="1" i="1" u="sng" dirty="0" smtClean="0">
                        <a:solidFill>
                          <a:srgbClr val="FF0000"/>
                        </a:solidFill>
                        <a:latin typeface="Cambria Math" panose="02040503050406030204" pitchFamily="18" charset="0"/>
                        <a:cs typeface="Times New Roman" panose="02020603050405020304" pitchFamily="18" charset="0"/>
                      </a:rPr>
                      <m:t>𝟓</m:t>
                    </m:r>
                    <m:r>
                      <a:rPr lang="vi-VN" sz="2800" b="1" i="1" u="sng" dirty="0" smtClean="0">
                        <a:solidFill>
                          <a:srgbClr val="FF0000"/>
                        </a:solidFill>
                        <a:latin typeface="Cambria Math" panose="02040503050406030204" pitchFamily="18" charset="0"/>
                        <a:cs typeface="Times New Roman" panose="02020603050405020304" pitchFamily="18" charset="0"/>
                      </a:rPr>
                      <m:t>;</m:t>
                    </m:r>
                    <m:r>
                      <a:rPr lang="vi-VN" sz="2800" b="1" i="1" u="sng" dirty="0" smtClean="0">
                        <a:solidFill>
                          <a:srgbClr val="FF0000"/>
                        </a:solidFill>
                        <a:latin typeface="Cambria Math" panose="02040503050406030204" pitchFamily="18" charset="0"/>
                        <a:cs typeface="Times New Roman" panose="02020603050405020304" pitchFamily="18" charset="0"/>
                      </a:rPr>
                      <m:t>𝟔</m:t>
                    </m:r>
                  </m:oMath>
                </a14:m>
                <a:r>
                  <a:rPr lang="vi-VN" sz="2800" b="1" u="sng" dirty="0">
                    <a:solidFill>
                      <a:srgbClr val="002060"/>
                    </a:solidFill>
                    <a:latin typeface="+mj-lt"/>
                    <a:cs typeface="Times New Roman" panose="02020603050405020304" pitchFamily="18" charset="0"/>
                  </a:rPr>
                  <a:t>.</a:t>
                </a:r>
                <a:r>
                  <a:rPr lang="vi-VN" sz="2800" b="1" dirty="0">
                    <a:solidFill>
                      <a:srgbClr val="002060"/>
                    </a:solidFill>
                    <a:latin typeface="+mj-lt"/>
                    <a:cs typeface="Times New Roman" panose="02020603050405020304" pitchFamily="18" charset="0"/>
                  </a:rPr>
                  <a:t> </a:t>
                </a:r>
              </a:p>
            </p:txBody>
          </p:sp>
        </mc:Choice>
        <mc:Fallback xmlns="">
          <p:sp>
            <p:nvSpPr>
              <p:cNvPr id="2" name="TextBox 1"/>
              <p:cNvSpPr txBox="1">
                <a:spLocks noRot="1" noChangeAspect="1" noMove="1" noResize="1" noEditPoints="1" noAdjustHandles="1" noChangeArrowheads="1" noChangeShapeType="1" noTextEdit="1"/>
              </p:cNvSpPr>
              <p:nvPr/>
            </p:nvSpPr>
            <p:spPr>
              <a:xfrm>
                <a:off x="583814" y="2419350"/>
                <a:ext cx="8229600" cy="1384995"/>
              </a:xfrm>
              <a:prstGeom prst="rect">
                <a:avLst/>
              </a:prstGeom>
              <a:blipFill rotWithShape="0">
                <a:blip r:embed="rId3"/>
                <a:stretch>
                  <a:fillRect l="-1556" t="-4846" r="-1481" b="-11454"/>
                </a:stretch>
              </a:blipFill>
            </p:spPr>
            <p:txBody>
              <a:bodyPr/>
              <a:lstStyle/>
              <a:p>
                <a:r>
                  <a:rPr lang="en-US">
                    <a:noFill/>
                  </a:rPr>
                  <a:t> </a:t>
                </a:r>
              </a:p>
            </p:txBody>
          </p:sp>
        </mc:Fallback>
      </mc:AlternateContent>
      <p:pic>
        <p:nvPicPr>
          <p:cNvPr id="8" name="Picture 7">
            <a:extLst>
              <a:ext uri="{FF2B5EF4-FFF2-40B4-BE49-F238E27FC236}">
                <a16:creationId xmlns="" xmlns:a16="http://schemas.microsoft.com/office/drawing/2014/main" id="{F5F0387D-CEB3-4D01-B097-E93181CF9E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47" y="532676"/>
            <a:ext cx="662354" cy="662354"/>
          </a:xfrm>
          <a:prstGeom prst="rect">
            <a:avLst/>
          </a:prstGeom>
        </p:spPr>
      </p:pic>
      <p:sp>
        <p:nvSpPr>
          <p:cNvPr id="6" name="Rectangle 11">
            <a:extLst>
              <a:ext uri="{FF2B5EF4-FFF2-40B4-BE49-F238E27FC236}">
                <a16:creationId xmlns="" xmlns:a16="http://schemas.microsoft.com/office/drawing/2014/main" id="{ADFF0770-50EC-0A72-DA16-9351BF935528}"/>
              </a:ext>
            </a:extLst>
          </p:cNvPr>
          <p:cNvSpPr/>
          <p:nvPr/>
        </p:nvSpPr>
        <p:spPr>
          <a:xfrm>
            <a:off x="1741362" y="33345"/>
            <a:ext cx="5914504" cy="95410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Tiết</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32 </a:t>
            </a:r>
          </a:p>
          <a:p>
            <a:pPr algn="ctr"/>
            <a:r>
              <a:rPr lang="en-US"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6. DÃY TỈ SỐ BẰNG NHAU (TIẾT 2)</a:t>
            </a:r>
          </a:p>
        </p:txBody>
      </p:sp>
      <p:sp>
        <p:nvSpPr>
          <p:cNvPr id="7" name="Rectangle 6">
            <a:extLst>
              <a:ext uri="{FF2B5EF4-FFF2-40B4-BE49-F238E27FC236}">
                <a16:creationId xmlns="" xmlns:a16="http://schemas.microsoft.com/office/drawing/2014/main" id="{A5CB222B-7570-CE8C-1710-3B7C38CAB4DE}"/>
              </a:ext>
            </a:extLst>
          </p:cNvPr>
          <p:cNvSpPr/>
          <p:nvPr/>
        </p:nvSpPr>
        <p:spPr>
          <a:xfrm>
            <a:off x="457200" y="1396025"/>
            <a:ext cx="2819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Times New Roman" panose="02020603050405020304" pitchFamily="18" charset="0"/>
                <a:cs typeface="Times New Roman" panose="02020603050405020304" pitchFamily="18" charset="0"/>
              </a:rPr>
              <a:t>III. ỨNG DỤNG</a:t>
            </a:r>
          </a:p>
        </p:txBody>
      </p:sp>
      <p:sp>
        <p:nvSpPr>
          <p:cNvPr id="4" name="TextBox 3"/>
          <p:cNvSpPr txBox="1"/>
          <p:nvPr/>
        </p:nvSpPr>
        <p:spPr>
          <a:xfrm>
            <a:off x="583814" y="1957685"/>
            <a:ext cx="3378586" cy="461665"/>
          </a:xfrm>
          <a:prstGeom prst="rect">
            <a:avLst/>
          </a:prstGeom>
          <a:noFill/>
        </p:spPr>
        <p:txBody>
          <a:bodyPr wrap="square" rtlCol="0">
            <a:spAutoFit/>
          </a:bodyPr>
          <a:lstStyle/>
          <a:p>
            <a:r>
              <a:rPr lang="vi-VN" sz="2400" b="1" dirty="0" smtClean="0"/>
              <a:t>Ví </a:t>
            </a:r>
            <a:r>
              <a:rPr lang="vi-VN" sz="2400" b="1" smtClean="0"/>
              <a:t>dụ 5 – SGK tr 57 </a:t>
            </a:r>
            <a:endParaRPr lang="en-US" sz="2400" b="1" dirty="0"/>
          </a:p>
        </p:txBody>
      </p:sp>
      <p:sp>
        <p:nvSpPr>
          <p:cNvPr id="9" name="Rectangle 8"/>
          <p:cNvSpPr/>
          <p:nvPr/>
        </p:nvSpPr>
        <p:spPr>
          <a:xfrm>
            <a:off x="3124200" y="3270338"/>
            <a:ext cx="4980851" cy="523220"/>
          </a:xfrm>
          <a:prstGeom prst="rect">
            <a:avLst/>
          </a:prstGeom>
        </p:spPr>
        <p:txBody>
          <a:bodyPr wrap="none">
            <a:spAutoFit/>
          </a:bodyPr>
          <a:lstStyle/>
          <a:p>
            <a:pPr algn="just"/>
            <a:r>
              <a:rPr lang="vi-VN" sz="2800" b="1" dirty="0">
                <a:solidFill>
                  <a:srgbClr val="0000FF"/>
                </a:solidFill>
                <a:latin typeface="+mj-lt"/>
                <a:cs typeface="Times New Roman" panose="02020603050405020304" pitchFamily="18" charset="0"/>
              </a:rPr>
              <a:t>Tính số tiền thưởng của mỗi tổ.</a:t>
            </a:r>
          </a:p>
        </p:txBody>
      </p:sp>
      <p:sp>
        <p:nvSpPr>
          <p:cNvPr id="10" name="Rectangle 9"/>
          <p:cNvSpPr/>
          <p:nvPr/>
        </p:nvSpPr>
        <p:spPr>
          <a:xfrm>
            <a:off x="3223422" y="2850237"/>
            <a:ext cx="954107" cy="523220"/>
          </a:xfrm>
          <a:prstGeom prst="rect">
            <a:avLst/>
          </a:prstGeom>
        </p:spPr>
        <p:txBody>
          <a:bodyPr wrap="none">
            <a:spAutoFit/>
          </a:bodyPr>
          <a:lstStyle/>
          <a:p>
            <a:r>
              <a:rPr lang="vi-VN" sz="2800" b="1" dirty="0">
                <a:solidFill>
                  <a:srgbClr val="002060"/>
                </a:solidFill>
                <a:latin typeface="+mj-lt"/>
                <a:cs typeface="Times New Roman" panose="02020603050405020304" pitchFamily="18" charset="0"/>
              </a:rPr>
              <a:t>ba tổ</a:t>
            </a:r>
            <a:endParaRPr lang="en-US" sz="2800" dirty="0">
              <a:latin typeface="+mj-lt"/>
            </a:endParaRPr>
          </a:p>
        </p:txBody>
      </p:sp>
    </p:spTree>
    <p:extLst>
      <p:ext uri="{BB962C8B-B14F-4D97-AF65-F5344CB8AC3E}">
        <p14:creationId xmlns:p14="http://schemas.microsoft.com/office/powerpoint/2010/main" val="1957542660"/>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p:cNvSpPr txBox="1"/>
              <p:nvPr/>
            </p:nvSpPr>
            <p:spPr>
              <a:xfrm>
                <a:off x="228600" y="133350"/>
                <a:ext cx="8765721" cy="5039328"/>
              </a:xfrm>
              <a:prstGeom prst="rect">
                <a:avLst/>
              </a:prstGeom>
              <a:solidFill>
                <a:schemeClr val="accent3">
                  <a:lumMod val="40000"/>
                  <a:lumOff val="60000"/>
                </a:schemeClr>
              </a:solidFill>
            </p:spPr>
            <p:txBody>
              <a:bodyPr wrap="square" rtlCol="0">
                <a:spAutoFit/>
              </a:bodyPr>
              <a:lstStyle/>
              <a:p>
                <a:r>
                  <a:rPr lang="vi-VN" sz="2400" b="1" u="sng" dirty="0" smtClean="0">
                    <a:solidFill>
                      <a:srgbClr val="FF0000"/>
                    </a:solidFill>
                    <a:latin typeface="+mj-lt"/>
                    <a:cs typeface="Times New Roman" panose="02020603050405020304" pitchFamily="18" charset="0"/>
                  </a:rPr>
                  <a:t>Lời giải:</a:t>
                </a:r>
              </a:p>
              <a:p>
                <a:r>
                  <a:rPr lang="en-US" sz="2400" dirty="0" smtClean="0">
                    <a:solidFill>
                      <a:srgbClr val="002060"/>
                    </a:solidFill>
                    <a:latin typeface="Time s New Roman"/>
                    <a:cs typeface="Times New Roman" panose="02020603050405020304" pitchFamily="18" charset="0"/>
                  </a:rPr>
                  <a:t> </a:t>
                </a:r>
                <a:r>
                  <a:rPr lang="vi-VN" sz="2400" b="1" dirty="0" smtClean="0">
                    <a:solidFill>
                      <a:srgbClr val="002060"/>
                    </a:solidFill>
                    <a:latin typeface="Time s New Roman"/>
                    <a:cs typeface="Times New Roman" panose="02020603050405020304" pitchFamily="18" charset="0"/>
                  </a:rPr>
                  <a:t>Gọi </a:t>
                </a:r>
                <a:r>
                  <a:rPr lang="vi-VN" sz="2400" b="1" dirty="0">
                    <a:solidFill>
                      <a:srgbClr val="002060"/>
                    </a:solidFill>
                    <a:latin typeface="Time s New Roman"/>
                    <a:cs typeface="Times New Roman" panose="02020603050405020304" pitchFamily="18" charset="0"/>
                  </a:rPr>
                  <a:t>số tiền thưởng của mỗi tổ lần lượt là </a:t>
                </a:r>
                <a14:m>
                  <m:oMath xmlns:m="http://schemas.openxmlformats.org/officeDocument/2006/math">
                    <m:r>
                      <a:rPr lang="vi-VN" sz="2400" b="1" i="1" dirty="0" smtClean="0">
                        <a:solidFill>
                          <a:srgbClr val="002060"/>
                        </a:solidFill>
                        <a:latin typeface="Cambria Math" panose="02040503050406030204" pitchFamily="18" charset="0"/>
                        <a:cs typeface="Times New Roman" panose="02020603050405020304" pitchFamily="18" charset="0"/>
                      </a:rPr>
                      <m:t>𝒙</m:t>
                    </m:r>
                    <m:r>
                      <a:rPr lang="vi-VN" sz="2400" b="1" i="1" dirty="0" smtClean="0">
                        <a:solidFill>
                          <a:srgbClr val="002060"/>
                        </a:solidFill>
                        <a:latin typeface="Cambria Math" panose="02040503050406030204" pitchFamily="18" charset="0"/>
                        <a:cs typeface="Times New Roman" panose="02020603050405020304" pitchFamily="18" charset="0"/>
                      </a:rPr>
                      <m:t> </m:t>
                    </m:r>
                  </m:oMath>
                </a14:m>
                <a:r>
                  <a:rPr lang="vi-VN" sz="2400" b="1" dirty="0">
                    <a:solidFill>
                      <a:srgbClr val="002060"/>
                    </a:solidFill>
                    <a:latin typeface="Time s New Roman"/>
                    <a:cs typeface="Times New Roman" panose="02020603050405020304" pitchFamily="18" charset="0"/>
                  </a:rPr>
                  <a:t>(triệu đồng); </a:t>
                </a:r>
                <a14:m>
                  <m:oMath xmlns:m="http://schemas.openxmlformats.org/officeDocument/2006/math">
                    <m:r>
                      <a:rPr lang="vi-VN" sz="2400" b="1" i="1" dirty="0" smtClean="0">
                        <a:solidFill>
                          <a:srgbClr val="002060"/>
                        </a:solidFill>
                        <a:latin typeface="Cambria Math" panose="02040503050406030204" pitchFamily="18" charset="0"/>
                        <a:cs typeface="Times New Roman" panose="02020603050405020304" pitchFamily="18" charset="0"/>
                      </a:rPr>
                      <m:t>𝒚</m:t>
                    </m:r>
                    <m:r>
                      <a:rPr lang="vi-VN" sz="2400" b="1" i="1" dirty="0" smtClean="0">
                        <a:solidFill>
                          <a:srgbClr val="002060"/>
                        </a:solidFill>
                        <a:latin typeface="Cambria Math" panose="02040503050406030204" pitchFamily="18" charset="0"/>
                        <a:cs typeface="Times New Roman" panose="02020603050405020304" pitchFamily="18" charset="0"/>
                      </a:rPr>
                      <m:t> </m:t>
                    </m:r>
                    <m:r>
                      <m:rPr>
                        <m:nor/>
                      </m:rPr>
                      <a:rPr lang="vi-VN" sz="2400" b="1" dirty="0">
                        <a:solidFill>
                          <a:srgbClr val="002060"/>
                        </a:solidFill>
                        <a:latin typeface="Time s New Roman"/>
                        <a:cs typeface="Times New Roman" panose="02020603050405020304" pitchFamily="18" charset="0"/>
                      </a:rPr>
                      <m:t>(</m:t>
                    </m:r>
                    <m:r>
                      <m:rPr>
                        <m:nor/>
                      </m:rPr>
                      <a:rPr lang="vi-VN" sz="2400" b="1" dirty="0">
                        <a:solidFill>
                          <a:srgbClr val="002060"/>
                        </a:solidFill>
                        <a:latin typeface="Time s New Roman"/>
                        <a:cs typeface="Times New Roman" panose="02020603050405020304" pitchFamily="18" charset="0"/>
                      </a:rPr>
                      <m:t>tri</m:t>
                    </m:r>
                    <m:r>
                      <m:rPr>
                        <m:nor/>
                      </m:rPr>
                      <a:rPr lang="vi-VN" sz="2400" b="1" dirty="0">
                        <a:solidFill>
                          <a:srgbClr val="002060"/>
                        </a:solidFill>
                        <a:latin typeface="Time s New Roman"/>
                        <a:cs typeface="Times New Roman" panose="02020603050405020304" pitchFamily="18" charset="0"/>
                      </a:rPr>
                      <m:t>ệ</m:t>
                    </m:r>
                    <m:r>
                      <m:rPr>
                        <m:nor/>
                      </m:rPr>
                      <a:rPr lang="vi-VN" sz="2400" b="1" dirty="0">
                        <a:solidFill>
                          <a:srgbClr val="002060"/>
                        </a:solidFill>
                        <a:latin typeface="Time s New Roman"/>
                        <a:cs typeface="Times New Roman" panose="02020603050405020304" pitchFamily="18" charset="0"/>
                      </a:rPr>
                      <m:t>u</m:t>
                    </m:r>
                    <m:r>
                      <m:rPr>
                        <m:nor/>
                      </m:rPr>
                      <a:rPr lang="vi-VN" sz="2400" b="1" dirty="0">
                        <a:solidFill>
                          <a:srgbClr val="002060"/>
                        </a:solidFill>
                        <a:latin typeface="Time s New Roman"/>
                        <a:cs typeface="Times New Roman" panose="02020603050405020304" pitchFamily="18" charset="0"/>
                      </a:rPr>
                      <m:t> đồ</m:t>
                    </m:r>
                    <m:r>
                      <m:rPr>
                        <m:nor/>
                      </m:rPr>
                      <a:rPr lang="vi-VN" sz="2400" b="1" dirty="0">
                        <a:solidFill>
                          <a:srgbClr val="002060"/>
                        </a:solidFill>
                        <a:latin typeface="Time s New Roman"/>
                        <a:cs typeface="Times New Roman" panose="02020603050405020304" pitchFamily="18" charset="0"/>
                      </a:rPr>
                      <m:t>ng</m:t>
                    </m:r>
                    <m:r>
                      <m:rPr>
                        <m:nor/>
                      </m:rPr>
                      <a:rPr lang="vi-VN" sz="2400" b="1" dirty="0">
                        <a:solidFill>
                          <a:srgbClr val="002060"/>
                        </a:solidFill>
                        <a:latin typeface="Time s New Roman"/>
                        <a:cs typeface="Times New Roman" panose="02020603050405020304" pitchFamily="18" charset="0"/>
                      </a:rPr>
                      <m:t>)</m:t>
                    </m:r>
                  </m:oMath>
                </a14:m>
                <a:r>
                  <a:rPr lang="vi-VN" sz="2400" b="1" dirty="0">
                    <a:solidFill>
                      <a:srgbClr val="002060"/>
                    </a:solidFill>
                    <a:latin typeface="Time s New Roman"/>
                    <a:cs typeface="Times New Roman" panose="02020603050405020304" pitchFamily="18" charset="0"/>
                  </a:rPr>
                  <a:t>; </a:t>
                </a:r>
                <a14:m>
                  <m:oMath xmlns:m="http://schemas.openxmlformats.org/officeDocument/2006/math">
                    <m:r>
                      <a:rPr lang="vi-VN" sz="2400" b="1" i="1" dirty="0" smtClean="0">
                        <a:solidFill>
                          <a:srgbClr val="002060"/>
                        </a:solidFill>
                        <a:latin typeface="Cambria Math" panose="02040503050406030204" pitchFamily="18" charset="0"/>
                        <a:cs typeface="Times New Roman" panose="02020603050405020304" pitchFamily="18" charset="0"/>
                      </a:rPr>
                      <m:t>𝒛</m:t>
                    </m:r>
                  </m:oMath>
                </a14:m>
                <a:r>
                  <a:rPr lang="vi-VN" sz="2400" b="1" dirty="0">
                    <a:solidFill>
                      <a:srgbClr val="002060"/>
                    </a:solidFill>
                    <a:latin typeface="Time s New Roman"/>
                    <a:cs typeface="Times New Roman" panose="02020603050405020304" pitchFamily="18" charset="0"/>
                  </a:rPr>
                  <a:t> (triệu đồng).</a:t>
                </a:r>
              </a:p>
              <a:p>
                <a:r>
                  <a:rPr lang="en-US" sz="2400" b="1" dirty="0" smtClean="0">
                    <a:solidFill>
                      <a:srgbClr val="002060"/>
                    </a:solidFill>
                    <a:latin typeface="Time s New Roman"/>
                    <a:cs typeface="Times New Roman" panose="02020603050405020304" pitchFamily="18" charset="0"/>
                  </a:rPr>
                  <a:t>+)</a:t>
                </a:r>
                <a:r>
                  <a:rPr lang="vi-VN" sz="2400" b="1" dirty="0" smtClean="0">
                    <a:solidFill>
                      <a:srgbClr val="002060"/>
                    </a:solidFill>
                    <a:latin typeface="Time s New Roman"/>
                    <a:cs typeface="Times New Roman" panose="02020603050405020304" pitchFamily="18" charset="0"/>
                  </a:rPr>
                  <a:t> T</a:t>
                </a:r>
                <a:r>
                  <a:rPr lang="en-US" sz="2400" b="1" dirty="0" err="1" smtClean="0">
                    <a:solidFill>
                      <a:srgbClr val="002060"/>
                    </a:solidFill>
                    <a:latin typeface="Time s New Roman"/>
                    <a:cs typeface="Times New Roman" panose="02020603050405020304" pitchFamily="18" charset="0"/>
                  </a:rPr>
                  <a:t>heo</a:t>
                </a:r>
                <a:r>
                  <a:rPr lang="en-US" sz="2400" b="1" dirty="0" smtClean="0">
                    <a:solidFill>
                      <a:srgbClr val="002060"/>
                    </a:solidFill>
                    <a:latin typeface="Time s New Roman"/>
                    <a:cs typeface="Times New Roman" panose="02020603050405020304" pitchFamily="18" charset="0"/>
                  </a:rPr>
                  <a:t> </a:t>
                </a:r>
                <a:r>
                  <a:rPr lang="en-US" sz="2400" b="1" dirty="0" err="1" smtClean="0">
                    <a:solidFill>
                      <a:srgbClr val="002060"/>
                    </a:solidFill>
                    <a:latin typeface="Time s New Roman"/>
                    <a:cs typeface="Times New Roman" panose="02020603050405020304" pitchFamily="18" charset="0"/>
                  </a:rPr>
                  <a:t>đề</a:t>
                </a:r>
                <a:r>
                  <a:rPr lang="en-US" sz="2400" b="1" dirty="0" smtClean="0">
                    <a:solidFill>
                      <a:srgbClr val="002060"/>
                    </a:solidFill>
                    <a:latin typeface="Time s New Roman"/>
                    <a:cs typeface="Times New Roman" panose="02020603050405020304" pitchFamily="18" charset="0"/>
                  </a:rPr>
                  <a:t> </a:t>
                </a:r>
                <a:r>
                  <a:rPr lang="en-US" sz="2400" b="1" dirty="0" err="1" smtClean="0">
                    <a:solidFill>
                      <a:srgbClr val="002060"/>
                    </a:solidFill>
                    <a:latin typeface="Time s New Roman"/>
                    <a:cs typeface="Times New Roman" panose="02020603050405020304" pitchFamily="18" charset="0"/>
                  </a:rPr>
                  <a:t>bài</a:t>
                </a:r>
                <a:r>
                  <a:rPr lang="en-US" sz="2400" b="1" dirty="0" smtClean="0">
                    <a:solidFill>
                      <a:srgbClr val="002060"/>
                    </a:solidFill>
                    <a:latin typeface="Time s New Roman"/>
                    <a:cs typeface="Times New Roman" panose="02020603050405020304" pitchFamily="18" charset="0"/>
                  </a:rPr>
                  <a:t> ta </a:t>
                </a:r>
                <a:r>
                  <a:rPr lang="en-US" sz="2400" b="1" dirty="0" err="1" smtClean="0">
                    <a:solidFill>
                      <a:srgbClr val="002060"/>
                    </a:solidFill>
                    <a:latin typeface="Time s New Roman"/>
                    <a:cs typeface="Times New Roman" panose="02020603050405020304" pitchFamily="18" charset="0"/>
                  </a:rPr>
                  <a:t>có</a:t>
                </a:r>
                <a:r>
                  <a:rPr lang="vi-VN" sz="2400" b="1" dirty="0" smtClean="0">
                    <a:solidFill>
                      <a:srgbClr val="002060"/>
                    </a:solidFill>
                    <a:latin typeface="Time s New Roman"/>
                    <a:cs typeface="Times New Roman" panose="02020603050405020304" pitchFamily="18" charset="0"/>
                  </a:rPr>
                  <a:t>:</a:t>
                </a:r>
                <a:endParaRPr lang="vi-VN" sz="2400" b="1" dirty="0">
                  <a:solidFill>
                    <a:srgbClr val="002060"/>
                  </a:solidFill>
                  <a:latin typeface="Time s New Roman"/>
                  <a:cs typeface="Times New Roman" panose="02020603050405020304" pitchFamily="18" charset="0"/>
                </a:endParaRPr>
              </a:p>
              <a:p>
                <a:r>
                  <a:rPr lang="vi-VN" sz="2400" b="1" dirty="0">
                    <a:solidFill>
                      <a:srgbClr val="002060"/>
                    </a:solidFill>
                    <a:latin typeface="Time s New Roman"/>
                    <a:cs typeface="Times New Roman" panose="02020603050405020304" pitchFamily="18" charset="0"/>
                  </a:rPr>
                  <a:t>	</a:t>
                </a:r>
                <a:r>
                  <a:rPr lang="vi-VN" sz="2800" b="1" dirty="0">
                    <a:solidFill>
                      <a:srgbClr val="002060"/>
                    </a:solidFill>
                    <a:latin typeface="Time s New Roman"/>
                    <a:cs typeface="Times New Roman" panose="02020603050405020304" pitchFamily="18" charset="0"/>
                  </a:rPr>
                  <a:t>     </a:t>
                </a:r>
                <a14:m>
                  <m:oMath xmlns:m="http://schemas.openxmlformats.org/officeDocument/2006/math">
                    <m:f>
                      <m:fPr>
                        <m:ctrlPr>
                          <a:rPr lang="vi-VN" sz="2800" b="1" i="1">
                            <a:solidFill>
                              <a:srgbClr val="002060"/>
                            </a:solidFill>
                            <a:latin typeface="Cambria Math" panose="02040503050406030204" pitchFamily="18" charset="0"/>
                            <a:cs typeface="Times New Roman" panose="02020603050405020304" pitchFamily="18" charset="0"/>
                          </a:rPr>
                        </m:ctrlPr>
                      </m:fPr>
                      <m:num>
                        <m:r>
                          <a:rPr lang="vi-VN" sz="2800" b="1" i="1">
                            <a:solidFill>
                              <a:srgbClr val="002060"/>
                            </a:solidFill>
                            <a:latin typeface="Cambria Math" panose="02040503050406030204" pitchFamily="18" charset="0"/>
                            <a:cs typeface="Times New Roman" panose="02020603050405020304" pitchFamily="18" charset="0"/>
                          </a:rPr>
                          <m:t>𝒙</m:t>
                        </m:r>
                      </m:num>
                      <m:den>
                        <m:r>
                          <a:rPr lang="vi-VN" sz="2800" b="1" i="1">
                            <a:solidFill>
                              <a:srgbClr val="002060"/>
                            </a:solidFill>
                            <a:latin typeface="Cambria Math" panose="02040503050406030204" pitchFamily="18" charset="0"/>
                            <a:cs typeface="Times New Roman" panose="02020603050405020304" pitchFamily="18" charset="0"/>
                          </a:rPr>
                          <m:t>𝟑</m:t>
                        </m:r>
                      </m:den>
                    </m:f>
                    <m:r>
                      <a:rPr lang="vi-VN" sz="2800" b="1" i="1">
                        <a:solidFill>
                          <a:srgbClr val="002060"/>
                        </a:solidFill>
                        <a:latin typeface="Cambria Math" panose="02040503050406030204" pitchFamily="18" charset="0"/>
                        <a:cs typeface="Times New Roman" panose="02020603050405020304" pitchFamily="18" charset="0"/>
                      </a:rPr>
                      <m:t>=</m:t>
                    </m:r>
                    <m:f>
                      <m:fPr>
                        <m:ctrlPr>
                          <a:rPr lang="vi-VN" sz="2800" b="1" i="1">
                            <a:solidFill>
                              <a:srgbClr val="002060"/>
                            </a:solidFill>
                            <a:latin typeface="Cambria Math" panose="02040503050406030204" pitchFamily="18" charset="0"/>
                            <a:cs typeface="Times New Roman" panose="02020603050405020304" pitchFamily="18" charset="0"/>
                          </a:rPr>
                        </m:ctrlPr>
                      </m:fPr>
                      <m:num>
                        <m:r>
                          <a:rPr lang="vi-VN" sz="2800" b="1" i="1">
                            <a:solidFill>
                              <a:srgbClr val="002060"/>
                            </a:solidFill>
                            <a:latin typeface="Cambria Math" panose="02040503050406030204" pitchFamily="18" charset="0"/>
                            <a:cs typeface="Times New Roman" panose="02020603050405020304" pitchFamily="18" charset="0"/>
                          </a:rPr>
                          <m:t>𝒚</m:t>
                        </m:r>
                      </m:num>
                      <m:den>
                        <m:r>
                          <a:rPr lang="vi-VN" sz="2800" b="1" i="1">
                            <a:solidFill>
                              <a:srgbClr val="002060"/>
                            </a:solidFill>
                            <a:latin typeface="Cambria Math" panose="02040503050406030204" pitchFamily="18" charset="0"/>
                            <a:cs typeface="Times New Roman" panose="02020603050405020304" pitchFamily="18" charset="0"/>
                          </a:rPr>
                          <m:t>𝟓</m:t>
                        </m:r>
                      </m:den>
                    </m:f>
                    <m:r>
                      <a:rPr lang="vi-VN" sz="2800" b="1" i="1">
                        <a:solidFill>
                          <a:srgbClr val="002060"/>
                        </a:solidFill>
                        <a:latin typeface="Cambria Math" panose="02040503050406030204" pitchFamily="18" charset="0"/>
                        <a:cs typeface="Times New Roman" panose="02020603050405020304" pitchFamily="18" charset="0"/>
                      </a:rPr>
                      <m:t>=</m:t>
                    </m:r>
                    <m:f>
                      <m:fPr>
                        <m:ctrlPr>
                          <a:rPr lang="vi-VN" sz="2800" b="1" i="1">
                            <a:solidFill>
                              <a:srgbClr val="002060"/>
                            </a:solidFill>
                            <a:latin typeface="Cambria Math" panose="02040503050406030204" pitchFamily="18" charset="0"/>
                            <a:cs typeface="Times New Roman" panose="02020603050405020304" pitchFamily="18" charset="0"/>
                          </a:rPr>
                        </m:ctrlPr>
                      </m:fPr>
                      <m:num>
                        <m:r>
                          <a:rPr lang="vi-VN" sz="2800" b="1" i="1">
                            <a:solidFill>
                              <a:srgbClr val="002060"/>
                            </a:solidFill>
                            <a:latin typeface="Cambria Math" panose="02040503050406030204" pitchFamily="18" charset="0"/>
                            <a:cs typeface="Times New Roman" panose="02020603050405020304" pitchFamily="18" charset="0"/>
                          </a:rPr>
                          <m:t>𝒛</m:t>
                        </m:r>
                      </m:num>
                      <m:den>
                        <m:r>
                          <a:rPr lang="vi-VN" sz="2800" b="1" i="1">
                            <a:solidFill>
                              <a:srgbClr val="002060"/>
                            </a:solidFill>
                            <a:latin typeface="Cambria Math" panose="02040503050406030204" pitchFamily="18" charset="0"/>
                            <a:cs typeface="Times New Roman" panose="02020603050405020304" pitchFamily="18" charset="0"/>
                          </a:rPr>
                          <m:t>𝟔</m:t>
                        </m:r>
                      </m:den>
                    </m:f>
                  </m:oMath>
                </a14:m>
                <a:r>
                  <a:rPr lang="vi-VN" sz="2400" b="1" dirty="0">
                    <a:solidFill>
                      <a:srgbClr val="002060"/>
                    </a:solidFill>
                    <a:latin typeface="Time s New Roman"/>
                    <a:cs typeface="Times New Roman" panose="02020603050405020304" pitchFamily="18" charset="0"/>
                  </a:rPr>
                  <a:t> và </a:t>
                </a:r>
                <a14:m>
                  <m:oMath xmlns:m="http://schemas.openxmlformats.org/officeDocument/2006/math">
                    <m:r>
                      <a:rPr lang="vi-VN" sz="2400" b="1" i="1" dirty="0" smtClean="0">
                        <a:solidFill>
                          <a:srgbClr val="002060"/>
                        </a:solidFill>
                        <a:latin typeface="Cambria Math" panose="02040503050406030204" pitchFamily="18" charset="0"/>
                        <a:cs typeface="Times New Roman" panose="02020603050405020304" pitchFamily="18" charset="0"/>
                      </a:rPr>
                      <m:t>𝒙</m:t>
                    </m:r>
                    <m:r>
                      <a:rPr lang="vi-VN" sz="2400" b="1" i="1" dirty="0" smtClean="0">
                        <a:solidFill>
                          <a:srgbClr val="002060"/>
                        </a:solidFill>
                        <a:latin typeface="Cambria Math" panose="02040503050406030204" pitchFamily="18" charset="0"/>
                        <a:cs typeface="Times New Roman" panose="02020603050405020304" pitchFamily="18" charset="0"/>
                      </a:rPr>
                      <m:t>+</m:t>
                    </m:r>
                    <m:r>
                      <a:rPr lang="vi-VN" sz="2400" b="1" i="1" dirty="0" smtClean="0">
                        <a:solidFill>
                          <a:srgbClr val="002060"/>
                        </a:solidFill>
                        <a:latin typeface="Cambria Math" panose="02040503050406030204" pitchFamily="18" charset="0"/>
                        <a:cs typeface="Times New Roman" panose="02020603050405020304" pitchFamily="18" charset="0"/>
                      </a:rPr>
                      <m:t>𝒚</m:t>
                    </m:r>
                    <m:r>
                      <a:rPr lang="vi-VN" sz="2400" b="1" i="1" dirty="0" smtClean="0">
                        <a:solidFill>
                          <a:srgbClr val="002060"/>
                        </a:solidFill>
                        <a:latin typeface="Cambria Math" panose="02040503050406030204" pitchFamily="18" charset="0"/>
                        <a:cs typeface="Times New Roman" panose="02020603050405020304" pitchFamily="18" charset="0"/>
                      </a:rPr>
                      <m:t>+</m:t>
                    </m:r>
                    <m:r>
                      <a:rPr lang="vi-VN" sz="2400" b="1" i="1" dirty="0" smtClean="0">
                        <a:solidFill>
                          <a:srgbClr val="002060"/>
                        </a:solidFill>
                        <a:latin typeface="Cambria Math" panose="02040503050406030204" pitchFamily="18" charset="0"/>
                        <a:cs typeface="Times New Roman" panose="02020603050405020304" pitchFamily="18" charset="0"/>
                      </a:rPr>
                      <m:t>𝒛</m:t>
                    </m:r>
                    <m:r>
                      <a:rPr lang="vi-VN" sz="2400" b="1" i="1" dirty="0" smtClean="0">
                        <a:solidFill>
                          <a:srgbClr val="002060"/>
                        </a:solidFill>
                        <a:latin typeface="Cambria Math" panose="02040503050406030204" pitchFamily="18" charset="0"/>
                        <a:cs typeface="Times New Roman" panose="02020603050405020304" pitchFamily="18" charset="0"/>
                      </a:rPr>
                      <m:t>=</m:t>
                    </m:r>
                    <m:r>
                      <a:rPr lang="vi-VN" sz="2400" b="1" i="1" dirty="0" smtClean="0">
                        <a:solidFill>
                          <a:srgbClr val="002060"/>
                        </a:solidFill>
                        <a:latin typeface="Cambria Math" panose="02040503050406030204" pitchFamily="18" charset="0"/>
                        <a:cs typeface="Times New Roman" panose="02020603050405020304" pitchFamily="18" charset="0"/>
                      </a:rPr>
                      <m:t>𝟏𝟔𝟖</m:t>
                    </m:r>
                  </m:oMath>
                </a14:m>
                <a:r>
                  <a:rPr lang="vi-VN" sz="2400" b="1" dirty="0">
                    <a:solidFill>
                      <a:srgbClr val="002060"/>
                    </a:solidFill>
                    <a:latin typeface="Time s New Roman"/>
                    <a:cs typeface="Times New Roman" panose="02020603050405020304" pitchFamily="18" charset="0"/>
                  </a:rPr>
                  <a:t>.</a:t>
                </a:r>
              </a:p>
              <a:p>
                <a:r>
                  <a:rPr lang="en-US" sz="2400" b="1" dirty="0" smtClean="0">
                    <a:solidFill>
                      <a:srgbClr val="002060"/>
                    </a:solidFill>
                    <a:latin typeface="Time s New Roman"/>
                    <a:cs typeface="Times New Roman" panose="02020603050405020304" pitchFamily="18" charset="0"/>
                  </a:rPr>
                  <a:t>+)</a:t>
                </a:r>
                <a:r>
                  <a:rPr lang="vi-VN" sz="2400" b="1" dirty="0" smtClean="0">
                    <a:solidFill>
                      <a:srgbClr val="002060"/>
                    </a:solidFill>
                    <a:latin typeface="Time s New Roman"/>
                    <a:cs typeface="Times New Roman" panose="02020603050405020304" pitchFamily="18" charset="0"/>
                  </a:rPr>
                  <a:t> Áp </a:t>
                </a:r>
                <a:r>
                  <a:rPr lang="vi-VN" sz="2400" b="1" dirty="0">
                    <a:solidFill>
                      <a:srgbClr val="002060"/>
                    </a:solidFill>
                    <a:latin typeface="Time s New Roman"/>
                    <a:cs typeface="Times New Roman" panose="02020603050405020304" pitchFamily="18" charset="0"/>
                  </a:rPr>
                  <a:t>dụng tính chất của dãy tỉ số bằng nhau, ta có:</a:t>
                </a:r>
              </a:p>
              <a:p>
                <a:r>
                  <a:rPr lang="vi-VN" sz="2400" b="1" dirty="0">
                    <a:solidFill>
                      <a:srgbClr val="002060"/>
                    </a:solidFill>
                    <a:latin typeface="Time s New Roman"/>
                    <a:cs typeface="Times New Roman" panose="02020603050405020304" pitchFamily="18" charset="0"/>
                  </a:rPr>
                  <a:t>	     </a:t>
                </a:r>
                <a14:m>
                  <m:oMath xmlns:m="http://schemas.openxmlformats.org/officeDocument/2006/math">
                    <m:f>
                      <m:fPr>
                        <m:ctrlPr>
                          <a:rPr lang="vi-VN" sz="2800" b="1" i="1">
                            <a:solidFill>
                              <a:srgbClr val="002060"/>
                            </a:solidFill>
                            <a:latin typeface="Cambria Math" panose="02040503050406030204" pitchFamily="18" charset="0"/>
                            <a:cs typeface="Times New Roman" panose="02020603050405020304" pitchFamily="18" charset="0"/>
                          </a:rPr>
                        </m:ctrlPr>
                      </m:fPr>
                      <m:num>
                        <m:r>
                          <a:rPr lang="vi-VN" sz="2800" b="1" i="1">
                            <a:solidFill>
                              <a:srgbClr val="002060"/>
                            </a:solidFill>
                            <a:latin typeface="Cambria Math" panose="02040503050406030204" pitchFamily="18" charset="0"/>
                            <a:cs typeface="Times New Roman" panose="02020603050405020304" pitchFamily="18" charset="0"/>
                          </a:rPr>
                          <m:t>𝒙</m:t>
                        </m:r>
                      </m:num>
                      <m:den>
                        <m:r>
                          <a:rPr lang="vi-VN" sz="2800" b="1" i="1">
                            <a:solidFill>
                              <a:srgbClr val="002060"/>
                            </a:solidFill>
                            <a:latin typeface="Cambria Math" panose="02040503050406030204" pitchFamily="18" charset="0"/>
                            <a:cs typeface="Times New Roman" panose="02020603050405020304" pitchFamily="18" charset="0"/>
                          </a:rPr>
                          <m:t>𝟑</m:t>
                        </m:r>
                      </m:den>
                    </m:f>
                    <m:r>
                      <a:rPr lang="vi-VN" sz="2800" b="1" i="1">
                        <a:solidFill>
                          <a:srgbClr val="002060"/>
                        </a:solidFill>
                        <a:latin typeface="Cambria Math" panose="02040503050406030204" pitchFamily="18" charset="0"/>
                        <a:cs typeface="Times New Roman" panose="02020603050405020304" pitchFamily="18" charset="0"/>
                      </a:rPr>
                      <m:t>=</m:t>
                    </m:r>
                    <m:f>
                      <m:fPr>
                        <m:ctrlPr>
                          <a:rPr lang="vi-VN" sz="2800" b="1" i="1">
                            <a:solidFill>
                              <a:srgbClr val="002060"/>
                            </a:solidFill>
                            <a:latin typeface="Cambria Math" panose="02040503050406030204" pitchFamily="18" charset="0"/>
                            <a:cs typeface="Times New Roman" panose="02020603050405020304" pitchFamily="18" charset="0"/>
                          </a:rPr>
                        </m:ctrlPr>
                      </m:fPr>
                      <m:num>
                        <m:r>
                          <a:rPr lang="vi-VN" sz="2800" b="1" i="1">
                            <a:solidFill>
                              <a:srgbClr val="002060"/>
                            </a:solidFill>
                            <a:latin typeface="Cambria Math" panose="02040503050406030204" pitchFamily="18" charset="0"/>
                            <a:cs typeface="Times New Roman" panose="02020603050405020304" pitchFamily="18" charset="0"/>
                          </a:rPr>
                          <m:t>𝒚</m:t>
                        </m:r>
                      </m:num>
                      <m:den>
                        <m:r>
                          <a:rPr lang="vi-VN" sz="2800" b="1" i="1">
                            <a:solidFill>
                              <a:srgbClr val="002060"/>
                            </a:solidFill>
                            <a:latin typeface="Cambria Math" panose="02040503050406030204" pitchFamily="18" charset="0"/>
                            <a:cs typeface="Times New Roman" panose="02020603050405020304" pitchFamily="18" charset="0"/>
                          </a:rPr>
                          <m:t>𝟓</m:t>
                        </m:r>
                      </m:den>
                    </m:f>
                    <m:r>
                      <a:rPr lang="vi-VN" sz="2800" b="1" i="1">
                        <a:solidFill>
                          <a:srgbClr val="002060"/>
                        </a:solidFill>
                        <a:latin typeface="Cambria Math" panose="02040503050406030204" pitchFamily="18" charset="0"/>
                        <a:cs typeface="Times New Roman" panose="02020603050405020304" pitchFamily="18" charset="0"/>
                      </a:rPr>
                      <m:t>=</m:t>
                    </m:r>
                    <m:f>
                      <m:fPr>
                        <m:ctrlPr>
                          <a:rPr lang="vi-VN" sz="2800" b="1" i="1">
                            <a:solidFill>
                              <a:srgbClr val="002060"/>
                            </a:solidFill>
                            <a:latin typeface="Cambria Math" panose="02040503050406030204" pitchFamily="18" charset="0"/>
                            <a:cs typeface="Times New Roman" panose="02020603050405020304" pitchFamily="18" charset="0"/>
                          </a:rPr>
                        </m:ctrlPr>
                      </m:fPr>
                      <m:num>
                        <m:r>
                          <a:rPr lang="vi-VN" sz="2800" b="1" i="1">
                            <a:solidFill>
                              <a:srgbClr val="002060"/>
                            </a:solidFill>
                            <a:latin typeface="Cambria Math" panose="02040503050406030204" pitchFamily="18" charset="0"/>
                            <a:cs typeface="Times New Roman" panose="02020603050405020304" pitchFamily="18" charset="0"/>
                          </a:rPr>
                          <m:t>𝒛</m:t>
                        </m:r>
                      </m:num>
                      <m:den>
                        <m:r>
                          <a:rPr lang="vi-VN" sz="2800" b="1" i="1">
                            <a:solidFill>
                              <a:srgbClr val="002060"/>
                            </a:solidFill>
                            <a:latin typeface="Cambria Math" panose="02040503050406030204" pitchFamily="18" charset="0"/>
                            <a:cs typeface="Times New Roman" panose="02020603050405020304" pitchFamily="18" charset="0"/>
                          </a:rPr>
                          <m:t>𝟔</m:t>
                        </m:r>
                      </m:den>
                    </m:f>
                    <m:r>
                      <a:rPr lang="vi-VN" sz="2800" b="1" i="1" smtClean="0">
                        <a:solidFill>
                          <a:srgbClr val="002060"/>
                        </a:solidFill>
                        <a:latin typeface="Cambria Math" panose="02040503050406030204" pitchFamily="18" charset="0"/>
                        <a:cs typeface="Times New Roman" panose="02020603050405020304" pitchFamily="18" charset="0"/>
                      </a:rPr>
                      <m:t>=</m:t>
                    </m:r>
                    <m:f>
                      <m:fPr>
                        <m:ctrlPr>
                          <a:rPr lang="vi-VN" sz="2800" b="1" i="1">
                            <a:solidFill>
                              <a:srgbClr val="002060"/>
                            </a:solidFill>
                            <a:latin typeface="Cambria Math" panose="02040503050406030204" pitchFamily="18" charset="0"/>
                            <a:cs typeface="Times New Roman" panose="02020603050405020304" pitchFamily="18" charset="0"/>
                          </a:rPr>
                        </m:ctrlPr>
                      </m:fPr>
                      <m:num>
                        <m:r>
                          <a:rPr lang="vi-VN" sz="2800" b="1" i="1">
                            <a:solidFill>
                              <a:srgbClr val="002060"/>
                            </a:solidFill>
                            <a:latin typeface="Cambria Math" panose="02040503050406030204" pitchFamily="18" charset="0"/>
                            <a:cs typeface="Times New Roman" panose="02020603050405020304" pitchFamily="18" charset="0"/>
                          </a:rPr>
                          <m:t>𝒙</m:t>
                        </m:r>
                        <m:r>
                          <a:rPr lang="vi-VN" sz="2800" b="1" i="1" smtClean="0">
                            <a:solidFill>
                              <a:srgbClr val="002060"/>
                            </a:solidFill>
                            <a:latin typeface="Cambria Math" panose="02040503050406030204" pitchFamily="18" charset="0"/>
                            <a:cs typeface="Times New Roman" panose="02020603050405020304" pitchFamily="18" charset="0"/>
                          </a:rPr>
                          <m:t>+</m:t>
                        </m:r>
                        <m:r>
                          <a:rPr lang="vi-VN" sz="2800" b="1" i="1" smtClean="0">
                            <a:solidFill>
                              <a:srgbClr val="002060"/>
                            </a:solidFill>
                            <a:latin typeface="Cambria Math" panose="02040503050406030204" pitchFamily="18" charset="0"/>
                            <a:cs typeface="Times New Roman" panose="02020603050405020304" pitchFamily="18" charset="0"/>
                          </a:rPr>
                          <m:t>𝒚</m:t>
                        </m:r>
                        <m:r>
                          <a:rPr lang="vi-VN" sz="2800" b="1" i="1" smtClean="0">
                            <a:solidFill>
                              <a:srgbClr val="002060"/>
                            </a:solidFill>
                            <a:latin typeface="Cambria Math" panose="02040503050406030204" pitchFamily="18" charset="0"/>
                            <a:cs typeface="Times New Roman" panose="02020603050405020304" pitchFamily="18" charset="0"/>
                          </a:rPr>
                          <m:t>+</m:t>
                        </m:r>
                        <m:r>
                          <a:rPr lang="vi-VN" sz="2800" b="1" i="1" smtClean="0">
                            <a:solidFill>
                              <a:srgbClr val="002060"/>
                            </a:solidFill>
                            <a:latin typeface="Cambria Math" panose="02040503050406030204" pitchFamily="18" charset="0"/>
                            <a:cs typeface="Times New Roman" panose="02020603050405020304" pitchFamily="18" charset="0"/>
                          </a:rPr>
                          <m:t>𝒛</m:t>
                        </m:r>
                      </m:num>
                      <m:den>
                        <m:r>
                          <a:rPr lang="vi-VN" sz="2800" b="1" i="1">
                            <a:solidFill>
                              <a:srgbClr val="002060"/>
                            </a:solidFill>
                            <a:latin typeface="Cambria Math" panose="02040503050406030204" pitchFamily="18" charset="0"/>
                            <a:cs typeface="Times New Roman" panose="02020603050405020304" pitchFamily="18" charset="0"/>
                          </a:rPr>
                          <m:t>𝟑</m:t>
                        </m:r>
                        <m:r>
                          <a:rPr lang="vi-VN" sz="2800" b="1" i="1" smtClean="0">
                            <a:solidFill>
                              <a:srgbClr val="002060"/>
                            </a:solidFill>
                            <a:latin typeface="Cambria Math" panose="02040503050406030204" pitchFamily="18" charset="0"/>
                            <a:cs typeface="Times New Roman" panose="02020603050405020304" pitchFamily="18" charset="0"/>
                          </a:rPr>
                          <m:t>+</m:t>
                        </m:r>
                        <m:r>
                          <a:rPr lang="vi-VN" sz="2800" b="1" i="1" smtClean="0">
                            <a:solidFill>
                              <a:srgbClr val="002060"/>
                            </a:solidFill>
                            <a:latin typeface="Cambria Math" panose="02040503050406030204" pitchFamily="18" charset="0"/>
                            <a:cs typeface="Times New Roman" panose="02020603050405020304" pitchFamily="18" charset="0"/>
                          </a:rPr>
                          <m:t>𝟓</m:t>
                        </m:r>
                        <m:r>
                          <a:rPr lang="vi-VN" sz="2800" b="1" i="1" smtClean="0">
                            <a:solidFill>
                              <a:srgbClr val="002060"/>
                            </a:solidFill>
                            <a:latin typeface="Cambria Math" panose="02040503050406030204" pitchFamily="18" charset="0"/>
                            <a:cs typeface="Times New Roman" panose="02020603050405020304" pitchFamily="18" charset="0"/>
                          </a:rPr>
                          <m:t>+</m:t>
                        </m:r>
                        <m:r>
                          <a:rPr lang="vi-VN" sz="2800" b="1" i="1" smtClean="0">
                            <a:solidFill>
                              <a:srgbClr val="002060"/>
                            </a:solidFill>
                            <a:latin typeface="Cambria Math" panose="02040503050406030204" pitchFamily="18" charset="0"/>
                            <a:cs typeface="Times New Roman" panose="02020603050405020304" pitchFamily="18" charset="0"/>
                          </a:rPr>
                          <m:t>𝟔</m:t>
                        </m:r>
                      </m:den>
                    </m:f>
                    <m:r>
                      <a:rPr lang="vi-VN" sz="2800" b="1" i="1">
                        <a:solidFill>
                          <a:srgbClr val="002060"/>
                        </a:solidFill>
                        <a:latin typeface="Cambria Math" panose="02040503050406030204" pitchFamily="18" charset="0"/>
                        <a:cs typeface="Times New Roman" panose="02020603050405020304" pitchFamily="18" charset="0"/>
                      </a:rPr>
                      <m:t>=</m:t>
                    </m:r>
                    <m:f>
                      <m:fPr>
                        <m:ctrlPr>
                          <a:rPr lang="vi-VN" sz="2800" b="1" i="1">
                            <a:solidFill>
                              <a:srgbClr val="002060"/>
                            </a:solidFill>
                            <a:latin typeface="Cambria Math" panose="02040503050406030204" pitchFamily="18" charset="0"/>
                            <a:cs typeface="Times New Roman" panose="02020603050405020304" pitchFamily="18" charset="0"/>
                          </a:rPr>
                        </m:ctrlPr>
                      </m:fPr>
                      <m:num>
                        <m:r>
                          <a:rPr lang="vi-VN" sz="2800" b="1" i="1" smtClean="0">
                            <a:solidFill>
                              <a:srgbClr val="002060"/>
                            </a:solidFill>
                            <a:latin typeface="Cambria Math" panose="02040503050406030204" pitchFamily="18" charset="0"/>
                            <a:cs typeface="Times New Roman" panose="02020603050405020304" pitchFamily="18" charset="0"/>
                          </a:rPr>
                          <m:t>𝟏𝟔𝟖</m:t>
                        </m:r>
                      </m:num>
                      <m:den>
                        <m:r>
                          <a:rPr lang="vi-VN" sz="2800" b="1" i="1" smtClean="0">
                            <a:solidFill>
                              <a:srgbClr val="002060"/>
                            </a:solidFill>
                            <a:latin typeface="Cambria Math" panose="02040503050406030204" pitchFamily="18" charset="0"/>
                            <a:cs typeface="Times New Roman" panose="02020603050405020304" pitchFamily="18" charset="0"/>
                          </a:rPr>
                          <m:t>𝟏𝟒</m:t>
                        </m:r>
                      </m:den>
                    </m:f>
                    <m:r>
                      <a:rPr lang="vi-VN" sz="2800" b="1" i="1" smtClean="0">
                        <a:solidFill>
                          <a:srgbClr val="002060"/>
                        </a:solidFill>
                        <a:latin typeface="Cambria Math" panose="02040503050406030204" pitchFamily="18" charset="0"/>
                        <a:cs typeface="Times New Roman" panose="02020603050405020304" pitchFamily="18" charset="0"/>
                      </a:rPr>
                      <m:t>=</m:t>
                    </m:r>
                    <m:r>
                      <a:rPr lang="vi-VN" sz="2800" b="1" i="1" smtClean="0">
                        <a:solidFill>
                          <a:srgbClr val="002060"/>
                        </a:solidFill>
                        <a:latin typeface="Cambria Math" panose="02040503050406030204" pitchFamily="18" charset="0"/>
                        <a:cs typeface="Times New Roman" panose="02020603050405020304" pitchFamily="18" charset="0"/>
                      </a:rPr>
                      <m:t>𝟏𝟐</m:t>
                    </m:r>
                  </m:oMath>
                </a14:m>
                <a:r>
                  <a:rPr lang="vi-VN" sz="2400" b="1" dirty="0">
                    <a:solidFill>
                      <a:srgbClr val="002060"/>
                    </a:solidFill>
                    <a:latin typeface="Time s New Roman"/>
                    <a:cs typeface="Times New Roman" panose="02020603050405020304" pitchFamily="18" charset="0"/>
                  </a:rPr>
                  <a:t>.</a:t>
                </a:r>
              </a:p>
              <a:p>
                <a:r>
                  <a:rPr lang="en-US" sz="2400" b="1" dirty="0" smtClean="0">
                    <a:solidFill>
                      <a:srgbClr val="002060"/>
                    </a:solidFill>
                    <a:latin typeface="Time s New Roman"/>
                    <a:cs typeface="Times New Roman" pitchFamily="18" charset="0"/>
                  </a:rPr>
                  <a:t> </a:t>
                </a:r>
                <a14:m>
                  <m:oMath xmlns:m="http://schemas.openxmlformats.org/officeDocument/2006/math">
                    <m:r>
                      <a:rPr lang="en-US" sz="2400" b="1" i="0" dirty="0" smtClean="0">
                        <a:solidFill>
                          <a:srgbClr val="002060"/>
                        </a:solidFill>
                        <a:latin typeface="Cambria Math" panose="02040503050406030204" pitchFamily="18" charset="0"/>
                        <a:cs typeface="Times New Roman" panose="02020603050405020304" pitchFamily="18" charset="0"/>
                      </a:rPr>
                      <m:t>⇒</m:t>
                    </m:r>
                    <m:r>
                      <a:rPr lang="vi-VN" sz="2400" b="1" i="1" dirty="0" smtClean="0">
                        <a:solidFill>
                          <a:srgbClr val="002060"/>
                        </a:solidFill>
                        <a:latin typeface="Cambria Math" panose="02040503050406030204" pitchFamily="18" charset="0"/>
                        <a:cs typeface="Times New Roman" panose="02020603050405020304" pitchFamily="18" charset="0"/>
                      </a:rPr>
                      <m:t>𝒙</m:t>
                    </m:r>
                    <m:r>
                      <a:rPr lang="vi-VN" sz="2400" b="1" i="1" dirty="0" smtClean="0">
                        <a:solidFill>
                          <a:srgbClr val="002060"/>
                        </a:solidFill>
                        <a:latin typeface="Cambria Math" panose="02040503050406030204" pitchFamily="18" charset="0"/>
                        <a:cs typeface="Times New Roman" panose="02020603050405020304" pitchFamily="18" charset="0"/>
                      </a:rPr>
                      <m:t>=</m:t>
                    </m:r>
                    <m:r>
                      <a:rPr lang="vi-VN" sz="2400" b="1" i="1" dirty="0" smtClean="0">
                        <a:solidFill>
                          <a:srgbClr val="002060"/>
                        </a:solidFill>
                        <a:latin typeface="Cambria Math" panose="02040503050406030204" pitchFamily="18" charset="0"/>
                        <a:cs typeface="Times New Roman" panose="02020603050405020304" pitchFamily="18" charset="0"/>
                      </a:rPr>
                      <m:t>𝟑</m:t>
                    </m:r>
                    <m:r>
                      <a:rPr lang="vi-VN" sz="2400" b="1" i="1" dirty="0" smtClean="0">
                        <a:solidFill>
                          <a:srgbClr val="002060"/>
                        </a:solidFill>
                        <a:latin typeface="Cambria Math" panose="02040503050406030204" pitchFamily="18" charset="0"/>
                        <a:cs typeface="Times New Roman" panose="02020603050405020304" pitchFamily="18" charset="0"/>
                      </a:rPr>
                      <m:t>.</m:t>
                    </m:r>
                    <m:r>
                      <a:rPr lang="vi-VN" sz="2400" b="1" i="1" dirty="0" smtClean="0">
                        <a:solidFill>
                          <a:srgbClr val="002060"/>
                        </a:solidFill>
                        <a:latin typeface="Cambria Math" panose="02040503050406030204" pitchFamily="18" charset="0"/>
                        <a:cs typeface="Times New Roman" panose="02020603050405020304" pitchFamily="18" charset="0"/>
                      </a:rPr>
                      <m:t>𝟏𝟐</m:t>
                    </m:r>
                    <m:r>
                      <a:rPr lang="vi-VN" sz="2400" b="1" i="1" dirty="0" smtClean="0">
                        <a:solidFill>
                          <a:srgbClr val="002060"/>
                        </a:solidFill>
                        <a:latin typeface="Cambria Math" panose="02040503050406030204" pitchFamily="18" charset="0"/>
                        <a:cs typeface="Times New Roman" panose="02020603050405020304" pitchFamily="18" charset="0"/>
                      </a:rPr>
                      <m:t>=</m:t>
                    </m:r>
                    <m:r>
                      <a:rPr lang="vi-VN" sz="2400" b="1" i="1" dirty="0" smtClean="0">
                        <a:solidFill>
                          <a:srgbClr val="002060"/>
                        </a:solidFill>
                        <a:latin typeface="Cambria Math" panose="02040503050406030204" pitchFamily="18" charset="0"/>
                        <a:cs typeface="Times New Roman" panose="02020603050405020304" pitchFamily="18" charset="0"/>
                      </a:rPr>
                      <m:t>𝟑𝟔</m:t>
                    </m:r>
                    <m:r>
                      <m:rPr>
                        <m:nor/>
                      </m:rPr>
                      <a:rPr lang="vi-VN" sz="2400" b="1" i="0" dirty="0" smtClean="0">
                        <a:solidFill>
                          <a:srgbClr val="002060"/>
                        </a:solidFill>
                        <a:latin typeface="Cambria Math" panose="02040503050406030204" pitchFamily="18" charset="0"/>
                        <a:cs typeface="Times New Roman" panose="02020603050405020304" pitchFamily="18" charset="0"/>
                      </a:rPr>
                      <m:t> </m:t>
                    </m:r>
                    <m:r>
                      <m:rPr>
                        <m:nor/>
                      </m:rPr>
                      <a:rPr lang="vi-VN" sz="2400" b="1" dirty="0">
                        <a:solidFill>
                          <a:srgbClr val="002060"/>
                        </a:solidFill>
                        <a:latin typeface="Time s New Roman"/>
                        <a:cs typeface="Times New Roman" panose="02020603050405020304" pitchFamily="18" charset="0"/>
                      </a:rPr>
                      <m:t>(</m:t>
                    </m:r>
                    <m:r>
                      <m:rPr>
                        <m:nor/>
                      </m:rPr>
                      <a:rPr lang="vi-VN" sz="2400" b="1" dirty="0">
                        <a:solidFill>
                          <a:srgbClr val="002060"/>
                        </a:solidFill>
                        <a:latin typeface="Time s New Roman"/>
                        <a:cs typeface="Times New Roman" panose="02020603050405020304" pitchFamily="18" charset="0"/>
                      </a:rPr>
                      <m:t>tri</m:t>
                    </m:r>
                    <m:r>
                      <m:rPr>
                        <m:nor/>
                      </m:rPr>
                      <a:rPr lang="vi-VN" sz="2400" b="1" dirty="0">
                        <a:solidFill>
                          <a:srgbClr val="002060"/>
                        </a:solidFill>
                        <a:latin typeface="Time s New Roman"/>
                        <a:cs typeface="Times New Roman" panose="02020603050405020304" pitchFamily="18" charset="0"/>
                      </a:rPr>
                      <m:t>ệ</m:t>
                    </m:r>
                    <m:r>
                      <m:rPr>
                        <m:nor/>
                      </m:rPr>
                      <a:rPr lang="vi-VN" sz="2400" b="1" dirty="0">
                        <a:solidFill>
                          <a:srgbClr val="002060"/>
                        </a:solidFill>
                        <a:latin typeface="Time s New Roman"/>
                        <a:cs typeface="Times New Roman" panose="02020603050405020304" pitchFamily="18" charset="0"/>
                      </a:rPr>
                      <m:t>u</m:t>
                    </m:r>
                    <m:r>
                      <m:rPr>
                        <m:nor/>
                      </m:rPr>
                      <a:rPr lang="vi-VN" sz="2400" b="1" dirty="0">
                        <a:solidFill>
                          <a:srgbClr val="002060"/>
                        </a:solidFill>
                        <a:latin typeface="Time s New Roman"/>
                        <a:cs typeface="Times New Roman" panose="02020603050405020304" pitchFamily="18" charset="0"/>
                      </a:rPr>
                      <m:t> đồ</m:t>
                    </m:r>
                    <m:r>
                      <m:rPr>
                        <m:nor/>
                      </m:rPr>
                      <a:rPr lang="vi-VN" sz="2400" b="1" dirty="0">
                        <a:solidFill>
                          <a:srgbClr val="002060"/>
                        </a:solidFill>
                        <a:latin typeface="Time s New Roman"/>
                        <a:cs typeface="Times New Roman" panose="02020603050405020304" pitchFamily="18" charset="0"/>
                      </a:rPr>
                      <m:t>ng</m:t>
                    </m:r>
                    <m:r>
                      <m:rPr>
                        <m:nor/>
                      </m:rPr>
                      <a:rPr lang="vi-VN" sz="2400" b="1" dirty="0">
                        <a:solidFill>
                          <a:srgbClr val="002060"/>
                        </a:solidFill>
                        <a:latin typeface="Time s New Roman"/>
                        <a:cs typeface="Times New Roman" panose="02020603050405020304" pitchFamily="18" charset="0"/>
                      </a:rPr>
                      <m:t>)</m:t>
                    </m:r>
                  </m:oMath>
                </a14:m>
                <a:endParaRPr lang="en-US" sz="2400" b="1" dirty="0" smtClean="0">
                  <a:solidFill>
                    <a:srgbClr val="002060"/>
                  </a:solidFill>
                  <a:latin typeface="Time s New Roman"/>
                  <a:cs typeface="Times New Roman" panose="02020603050405020304" pitchFamily="18" charset="0"/>
                </a:endParaRPr>
              </a:p>
              <a:p>
                <a:r>
                  <a:rPr lang="en-US" sz="2400" b="1" dirty="0" smtClean="0">
                    <a:solidFill>
                      <a:srgbClr val="002060"/>
                    </a:solidFill>
                    <a:latin typeface="Time s New Roman"/>
                    <a:cs typeface="Times New Roman" panose="02020603050405020304" pitchFamily="18" charset="0"/>
                  </a:rPr>
                  <a:t> </a:t>
                </a:r>
                <a14:m>
                  <m:oMath xmlns:m="http://schemas.openxmlformats.org/officeDocument/2006/math">
                    <m:r>
                      <a:rPr lang="en-US" sz="2400" b="1" dirty="0">
                        <a:solidFill>
                          <a:srgbClr val="002060"/>
                        </a:solidFill>
                        <a:latin typeface="Cambria Math" panose="02040503050406030204" pitchFamily="18" charset="0"/>
                        <a:cs typeface="Times New Roman" panose="02020603050405020304" pitchFamily="18" charset="0"/>
                      </a:rPr>
                      <m:t>⇒</m:t>
                    </m:r>
                  </m:oMath>
                </a14:m>
                <a:r>
                  <a:rPr lang="en-US" sz="2400" b="1" dirty="0" smtClean="0">
                    <a:solidFill>
                      <a:srgbClr val="002060"/>
                    </a:solidFill>
                    <a:latin typeface="Time s New Roman"/>
                    <a:cs typeface="Times New Roman" panose="02020603050405020304" pitchFamily="18" charset="0"/>
                  </a:rPr>
                  <a:t> </a:t>
                </a:r>
                <a14:m>
                  <m:oMath xmlns:m="http://schemas.openxmlformats.org/officeDocument/2006/math">
                    <m:r>
                      <a:rPr lang="vi-VN" sz="2400" b="1" i="1" dirty="0" smtClean="0">
                        <a:solidFill>
                          <a:srgbClr val="002060"/>
                        </a:solidFill>
                        <a:latin typeface="Cambria Math" panose="02040503050406030204" pitchFamily="18" charset="0"/>
                        <a:cs typeface="Times New Roman" panose="02020603050405020304" pitchFamily="18" charset="0"/>
                      </a:rPr>
                      <m:t>𝒚</m:t>
                    </m:r>
                    <m:r>
                      <a:rPr lang="vi-VN" sz="2400" b="1" i="1" dirty="0" smtClean="0">
                        <a:solidFill>
                          <a:srgbClr val="002060"/>
                        </a:solidFill>
                        <a:latin typeface="Cambria Math" panose="02040503050406030204" pitchFamily="18" charset="0"/>
                        <a:cs typeface="Times New Roman" panose="02020603050405020304" pitchFamily="18" charset="0"/>
                      </a:rPr>
                      <m:t>=</m:t>
                    </m:r>
                    <m:r>
                      <a:rPr lang="vi-VN" sz="2400" b="1" i="1" dirty="0" smtClean="0">
                        <a:solidFill>
                          <a:srgbClr val="002060"/>
                        </a:solidFill>
                        <a:latin typeface="Cambria Math" panose="02040503050406030204" pitchFamily="18" charset="0"/>
                        <a:cs typeface="Times New Roman" panose="02020603050405020304" pitchFamily="18" charset="0"/>
                      </a:rPr>
                      <m:t>𝟓</m:t>
                    </m:r>
                    <m:r>
                      <a:rPr lang="vi-VN" sz="2400" b="1" i="1" dirty="0" smtClean="0">
                        <a:solidFill>
                          <a:srgbClr val="002060"/>
                        </a:solidFill>
                        <a:latin typeface="Cambria Math" panose="02040503050406030204" pitchFamily="18" charset="0"/>
                        <a:cs typeface="Times New Roman" panose="02020603050405020304" pitchFamily="18" charset="0"/>
                      </a:rPr>
                      <m:t>.</m:t>
                    </m:r>
                    <m:r>
                      <a:rPr lang="vi-VN" sz="2400" b="1" i="1" dirty="0" smtClean="0">
                        <a:solidFill>
                          <a:srgbClr val="002060"/>
                        </a:solidFill>
                        <a:latin typeface="Cambria Math" panose="02040503050406030204" pitchFamily="18" charset="0"/>
                        <a:cs typeface="Times New Roman" panose="02020603050405020304" pitchFamily="18" charset="0"/>
                      </a:rPr>
                      <m:t>𝟏𝟐</m:t>
                    </m:r>
                    <m:r>
                      <a:rPr lang="vi-VN" sz="2400" b="1" i="1" dirty="0" smtClean="0">
                        <a:solidFill>
                          <a:srgbClr val="002060"/>
                        </a:solidFill>
                        <a:latin typeface="Cambria Math" panose="02040503050406030204" pitchFamily="18" charset="0"/>
                        <a:cs typeface="Times New Roman" panose="02020603050405020304" pitchFamily="18" charset="0"/>
                      </a:rPr>
                      <m:t>=</m:t>
                    </m:r>
                    <m:r>
                      <a:rPr lang="vi-VN" sz="2400" b="1" i="1" dirty="0" smtClean="0">
                        <a:solidFill>
                          <a:srgbClr val="002060"/>
                        </a:solidFill>
                        <a:latin typeface="Cambria Math" panose="02040503050406030204" pitchFamily="18" charset="0"/>
                        <a:cs typeface="Times New Roman" panose="02020603050405020304" pitchFamily="18" charset="0"/>
                      </a:rPr>
                      <m:t>𝟔𝟎</m:t>
                    </m:r>
                    <m:r>
                      <a:rPr lang="vi-VN" sz="2400" b="1" i="1" dirty="0" smtClean="0">
                        <a:solidFill>
                          <a:srgbClr val="002060"/>
                        </a:solidFill>
                        <a:latin typeface="Cambria Math" panose="02040503050406030204" pitchFamily="18" charset="0"/>
                        <a:cs typeface="Times New Roman" panose="02020603050405020304" pitchFamily="18" charset="0"/>
                      </a:rPr>
                      <m:t> </m:t>
                    </m:r>
                  </m:oMath>
                </a14:m>
                <a:r>
                  <a:rPr lang="vi-VN" sz="2400" b="1" dirty="0">
                    <a:solidFill>
                      <a:srgbClr val="002060"/>
                    </a:solidFill>
                    <a:latin typeface="Time s New Roman"/>
                    <a:cs typeface="Times New Roman" panose="02020603050405020304" pitchFamily="18" charset="0"/>
                  </a:rPr>
                  <a:t>(triệ</a:t>
                </a:r>
                <a:r>
                  <a:rPr lang="vi-VN" sz="2400" b="1" dirty="0" smtClean="0">
                    <a:solidFill>
                      <a:srgbClr val="002060"/>
                    </a:solidFill>
                    <a:latin typeface="Time s New Roman"/>
                    <a:cs typeface="Times New Roman" panose="02020603050405020304" pitchFamily="18" charset="0"/>
                  </a:rPr>
                  <a:t>u đồng</a:t>
                </a:r>
                <a:r>
                  <a:rPr lang="en-US" sz="2400" b="1" dirty="0" smtClean="0">
                    <a:solidFill>
                      <a:srgbClr val="002060"/>
                    </a:solidFill>
                    <a:latin typeface="Time s New Roman"/>
                    <a:cs typeface="Times New Roman" panose="02020603050405020304" pitchFamily="18" charset="0"/>
                  </a:rPr>
                  <a:t>)</a:t>
                </a:r>
              </a:p>
              <a:p>
                <a:r>
                  <a:rPr lang="en-US" sz="2400" b="1" dirty="0">
                    <a:solidFill>
                      <a:srgbClr val="002060"/>
                    </a:solidFill>
                    <a:latin typeface="Time s New Roman"/>
                    <a:cs typeface="Times New Roman" panose="02020603050405020304" pitchFamily="18" charset="0"/>
                  </a:rPr>
                  <a:t> </a:t>
                </a:r>
                <a14:m>
                  <m:oMath xmlns:m="http://schemas.openxmlformats.org/officeDocument/2006/math">
                    <m:r>
                      <a:rPr lang="en-US" sz="2400" b="1" dirty="0">
                        <a:solidFill>
                          <a:srgbClr val="002060"/>
                        </a:solidFill>
                        <a:latin typeface="Cambria Math" panose="02040503050406030204" pitchFamily="18" charset="0"/>
                        <a:cs typeface="Times New Roman" panose="02020603050405020304" pitchFamily="18" charset="0"/>
                      </a:rPr>
                      <m:t>⇒</m:t>
                    </m:r>
                  </m:oMath>
                </a14:m>
                <a:r>
                  <a:rPr lang="en-US" sz="2400" b="1" dirty="0" smtClean="0">
                    <a:solidFill>
                      <a:srgbClr val="002060"/>
                    </a:solidFill>
                    <a:latin typeface="Time s New Roman"/>
                    <a:cs typeface="Times New Roman" panose="02020603050405020304" pitchFamily="18" charset="0"/>
                  </a:rPr>
                  <a:t>  </a:t>
                </a:r>
                <a14:m>
                  <m:oMath xmlns:m="http://schemas.openxmlformats.org/officeDocument/2006/math">
                    <m:r>
                      <a:rPr lang="vi-VN" sz="2400" b="1" i="1" dirty="0" smtClean="0">
                        <a:solidFill>
                          <a:srgbClr val="002060"/>
                        </a:solidFill>
                        <a:latin typeface="Cambria Math" panose="02040503050406030204" pitchFamily="18" charset="0"/>
                        <a:cs typeface="Times New Roman" panose="02020603050405020304" pitchFamily="18" charset="0"/>
                      </a:rPr>
                      <m:t>𝒛</m:t>
                    </m:r>
                    <m:r>
                      <a:rPr lang="vi-VN" sz="2400" b="1" i="1" dirty="0" smtClean="0">
                        <a:solidFill>
                          <a:srgbClr val="002060"/>
                        </a:solidFill>
                        <a:latin typeface="Cambria Math" panose="02040503050406030204" pitchFamily="18" charset="0"/>
                        <a:cs typeface="Times New Roman" panose="02020603050405020304" pitchFamily="18" charset="0"/>
                      </a:rPr>
                      <m:t>=</m:t>
                    </m:r>
                    <m:r>
                      <a:rPr lang="vi-VN" sz="2400" b="1" i="1" dirty="0" smtClean="0">
                        <a:solidFill>
                          <a:srgbClr val="002060"/>
                        </a:solidFill>
                        <a:latin typeface="Cambria Math" panose="02040503050406030204" pitchFamily="18" charset="0"/>
                        <a:cs typeface="Times New Roman" panose="02020603050405020304" pitchFamily="18" charset="0"/>
                      </a:rPr>
                      <m:t>𝟔</m:t>
                    </m:r>
                    <m:r>
                      <a:rPr lang="vi-VN" sz="2400" b="1" i="1" dirty="0" smtClean="0">
                        <a:solidFill>
                          <a:srgbClr val="002060"/>
                        </a:solidFill>
                        <a:latin typeface="Cambria Math" panose="02040503050406030204" pitchFamily="18" charset="0"/>
                        <a:cs typeface="Times New Roman" panose="02020603050405020304" pitchFamily="18" charset="0"/>
                      </a:rPr>
                      <m:t>.</m:t>
                    </m:r>
                    <m:r>
                      <a:rPr lang="vi-VN" sz="2400" b="1" i="1" dirty="0" smtClean="0">
                        <a:solidFill>
                          <a:srgbClr val="002060"/>
                        </a:solidFill>
                        <a:latin typeface="Cambria Math" panose="02040503050406030204" pitchFamily="18" charset="0"/>
                        <a:cs typeface="Times New Roman" panose="02020603050405020304" pitchFamily="18" charset="0"/>
                      </a:rPr>
                      <m:t>𝟏𝟐</m:t>
                    </m:r>
                    <m:r>
                      <a:rPr lang="vi-VN" sz="2400" b="1" i="1" dirty="0" smtClean="0">
                        <a:solidFill>
                          <a:srgbClr val="002060"/>
                        </a:solidFill>
                        <a:latin typeface="Cambria Math" panose="02040503050406030204" pitchFamily="18" charset="0"/>
                        <a:cs typeface="Times New Roman" panose="02020603050405020304" pitchFamily="18" charset="0"/>
                      </a:rPr>
                      <m:t>=</m:t>
                    </m:r>
                    <m:r>
                      <a:rPr lang="vi-VN" sz="2400" b="1" i="1" dirty="0" smtClean="0">
                        <a:solidFill>
                          <a:srgbClr val="002060"/>
                        </a:solidFill>
                        <a:latin typeface="Cambria Math" panose="02040503050406030204" pitchFamily="18" charset="0"/>
                        <a:cs typeface="Times New Roman" panose="02020603050405020304" pitchFamily="18" charset="0"/>
                      </a:rPr>
                      <m:t>𝟕𝟐</m:t>
                    </m:r>
                    <m:r>
                      <m:rPr>
                        <m:nor/>
                      </m:rPr>
                      <a:rPr lang="vi-VN" sz="2400" b="1" i="0" dirty="0" smtClean="0">
                        <a:solidFill>
                          <a:srgbClr val="002060"/>
                        </a:solidFill>
                        <a:latin typeface="Cambria Math" panose="02040503050406030204" pitchFamily="18" charset="0"/>
                        <a:cs typeface="Times New Roman" panose="02020603050405020304" pitchFamily="18" charset="0"/>
                      </a:rPr>
                      <m:t> </m:t>
                    </m:r>
                    <m:r>
                      <m:rPr>
                        <m:nor/>
                      </m:rPr>
                      <a:rPr lang="vi-VN" sz="2400" b="1" dirty="0">
                        <a:solidFill>
                          <a:srgbClr val="002060"/>
                        </a:solidFill>
                        <a:latin typeface="Time s New Roman"/>
                        <a:cs typeface="Times New Roman" panose="02020603050405020304" pitchFamily="18" charset="0"/>
                      </a:rPr>
                      <m:t>(</m:t>
                    </m:r>
                    <m:r>
                      <m:rPr>
                        <m:nor/>
                      </m:rPr>
                      <a:rPr lang="vi-VN" sz="2400" b="1" dirty="0">
                        <a:solidFill>
                          <a:srgbClr val="002060"/>
                        </a:solidFill>
                        <a:latin typeface="Time s New Roman"/>
                        <a:cs typeface="Times New Roman" panose="02020603050405020304" pitchFamily="18" charset="0"/>
                      </a:rPr>
                      <m:t>tri</m:t>
                    </m:r>
                    <m:r>
                      <m:rPr>
                        <m:nor/>
                      </m:rPr>
                      <a:rPr lang="vi-VN" sz="2400" b="1" dirty="0">
                        <a:solidFill>
                          <a:srgbClr val="002060"/>
                        </a:solidFill>
                        <a:latin typeface="Time s New Roman"/>
                        <a:cs typeface="Times New Roman" panose="02020603050405020304" pitchFamily="18" charset="0"/>
                      </a:rPr>
                      <m:t>ệ</m:t>
                    </m:r>
                    <m:r>
                      <m:rPr>
                        <m:nor/>
                      </m:rPr>
                      <a:rPr lang="vi-VN" sz="2400" b="1" dirty="0">
                        <a:solidFill>
                          <a:srgbClr val="002060"/>
                        </a:solidFill>
                        <a:latin typeface="Time s New Roman"/>
                        <a:cs typeface="Times New Roman" panose="02020603050405020304" pitchFamily="18" charset="0"/>
                      </a:rPr>
                      <m:t>u</m:t>
                    </m:r>
                    <m:r>
                      <m:rPr>
                        <m:nor/>
                      </m:rPr>
                      <a:rPr lang="vi-VN" sz="2400" b="1" dirty="0">
                        <a:solidFill>
                          <a:srgbClr val="002060"/>
                        </a:solidFill>
                        <a:latin typeface="Time s New Roman"/>
                        <a:cs typeface="Times New Roman" panose="02020603050405020304" pitchFamily="18" charset="0"/>
                      </a:rPr>
                      <m:t> đồ</m:t>
                    </m:r>
                    <m:r>
                      <m:rPr>
                        <m:nor/>
                      </m:rPr>
                      <a:rPr lang="vi-VN" sz="2400" b="1" dirty="0">
                        <a:solidFill>
                          <a:srgbClr val="002060"/>
                        </a:solidFill>
                        <a:latin typeface="Time s New Roman"/>
                        <a:cs typeface="Times New Roman" panose="02020603050405020304" pitchFamily="18" charset="0"/>
                      </a:rPr>
                      <m:t>ng</m:t>
                    </m:r>
                    <m:r>
                      <m:rPr>
                        <m:nor/>
                      </m:rPr>
                      <a:rPr lang="vi-VN" sz="2400" b="1" dirty="0">
                        <a:solidFill>
                          <a:srgbClr val="002060"/>
                        </a:solidFill>
                        <a:latin typeface="Time s New Roman"/>
                        <a:cs typeface="Times New Roman" panose="02020603050405020304" pitchFamily="18" charset="0"/>
                      </a:rPr>
                      <m:t>)</m:t>
                    </m:r>
                  </m:oMath>
                </a14:m>
                <a:endParaRPr lang="en-US" sz="2400" b="1" dirty="0" smtClean="0">
                  <a:solidFill>
                    <a:srgbClr val="002060"/>
                  </a:solidFill>
                  <a:latin typeface="Time s New Roman"/>
                  <a:cs typeface="Times New Roman" panose="02020603050405020304" pitchFamily="18" charset="0"/>
                </a:endParaRPr>
              </a:p>
              <a:p>
                <a:r>
                  <a:rPr lang="vi-VN" sz="2400" b="1" dirty="0" smtClean="0">
                    <a:solidFill>
                      <a:srgbClr val="002060"/>
                    </a:solidFill>
                    <a:latin typeface="Time s New Roman"/>
                    <a:cs typeface="Times New Roman" panose="02020603050405020304" pitchFamily="18" charset="0"/>
                  </a:rPr>
                  <a:t>Vậy </a:t>
                </a:r>
                <a:r>
                  <a:rPr lang="vi-VN" sz="2400" b="1" dirty="0">
                    <a:solidFill>
                      <a:srgbClr val="002060"/>
                    </a:solidFill>
                    <a:latin typeface="Time s New Roman"/>
                    <a:cs typeface="Times New Roman" panose="02020603050405020304" pitchFamily="18" charset="0"/>
                  </a:rPr>
                  <a:t>số tiền thưởng của mỗi tổ lần lượt là </a:t>
                </a:r>
                <a14:m>
                  <m:oMath xmlns:m="http://schemas.openxmlformats.org/officeDocument/2006/math">
                    <m:r>
                      <a:rPr lang="vi-VN" sz="2400" b="1" i="1" dirty="0" smtClean="0">
                        <a:solidFill>
                          <a:srgbClr val="002060"/>
                        </a:solidFill>
                        <a:latin typeface="Cambria Math" panose="02040503050406030204" pitchFamily="18" charset="0"/>
                        <a:cs typeface="Times New Roman" panose="02020603050405020304" pitchFamily="18" charset="0"/>
                      </a:rPr>
                      <m:t>𝟑𝟔</m:t>
                    </m:r>
                  </m:oMath>
                </a14:m>
                <a:r>
                  <a:rPr lang="vi-VN" sz="2400" b="1" dirty="0">
                    <a:solidFill>
                      <a:srgbClr val="002060"/>
                    </a:solidFill>
                    <a:latin typeface="Time s New Roman"/>
                    <a:cs typeface="Times New Roman" panose="02020603050405020304" pitchFamily="18" charset="0"/>
                  </a:rPr>
                  <a:t> triệu đồng, </a:t>
                </a:r>
                <a14:m>
                  <m:oMath xmlns:m="http://schemas.openxmlformats.org/officeDocument/2006/math">
                    <m:r>
                      <a:rPr lang="vi-VN" sz="2400" b="1" i="1" dirty="0" smtClean="0">
                        <a:solidFill>
                          <a:srgbClr val="002060"/>
                        </a:solidFill>
                        <a:latin typeface="Cambria Math" panose="02040503050406030204" pitchFamily="18" charset="0"/>
                        <a:cs typeface="Times New Roman" panose="02020603050405020304" pitchFamily="18" charset="0"/>
                      </a:rPr>
                      <m:t>𝟔𝟎</m:t>
                    </m:r>
                  </m:oMath>
                </a14:m>
                <a:r>
                  <a:rPr lang="vi-VN" sz="2400" b="1" dirty="0">
                    <a:solidFill>
                      <a:srgbClr val="002060"/>
                    </a:solidFill>
                    <a:latin typeface="Time s New Roman"/>
                    <a:cs typeface="Times New Roman" panose="02020603050405020304" pitchFamily="18" charset="0"/>
                  </a:rPr>
                  <a:t> triệu đồng, </a:t>
                </a:r>
                <a14:m>
                  <m:oMath xmlns:m="http://schemas.openxmlformats.org/officeDocument/2006/math">
                    <m:r>
                      <a:rPr lang="vi-VN" sz="2400" b="1" i="1" dirty="0" smtClean="0">
                        <a:solidFill>
                          <a:srgbClr val="002060"/>
                        </a:solidFill>
                        <a:latin typeface="Cambria Math" panose="02040503050406030204" pitchFamily="18" charset="0"/>
                        <a:cs typeface="Times New Roman" panose="02020603050405020304" pitchFamily="18" charset="0"/>
                      </a:rPr>
                      <m:t>𝟕𝟐</m:t>
                    </m:r>
                  </m:oMath>
                </a14:m>
                <a:r>
                  <a:rPr lang="vi-VN" sz="2400" b="1" dirty="0">
                    <a:solidFill>
                      <a:srgbClr val="002060"/>
                    </a:solidFill>
                    <a:latin typeface="Time s New Roman"/>
                    <a:cs typeface="Times New Roman" panose="02020603050405020304" pitchFamily="18" charset="0"/>
                  </a:rPr>
                  <a:t> triệu đồng.</a:t>
                </a:r>
              </a:p>
            </p:txBody>
          </p:sp>
        </mc:Choice>
        <mc:Fallback>
          <p:sp>
            <p:nvSpPr>
              <p:cNvPr id="2" name="TextBox 1"/>
              <p:cNvSpPr txBox="1">
                <a:spLocks noRot="1" noChangeAspect="1" noMove="1" noResize="1" noEditPoints="1" noAdjustHandles="1" noChangeArrowheads="1" noChangeShapeType="1" noTextEdit="1"/>
              </p:cNvSpPr>
              <p:nvPr/>
            </p:nvSpPr>
            <p:spPr>
              <a:xfrm>
                <a:off x="228600" y="133350"/>
                <a:ext cx="8765721" cy="5039328"/>
              </a:xfrm>
              <a:prstGeom prst="rect">
                <a:avLst/>
              </a:prstGeom>
              <a:blipFill rotWithShape="0">
                <a:blip r:embed="rId3"/>
                <a:stretch>
                  <a:fillRect l="-1113" t="-967" b="-1814"/>
                </a:stretch>
              </a:blipFill>
            </p:spPr>
            <p:txBody>
              <a:bodyPr/>
              <a:lstStyle/>
              <a:p>
                <a:r>
                  <a:rPr lang="en-US">
                    <a:noFill/>
                  </a:rPr>
                  <a:t> </a:t>
                </a:r>
              </a:p>
            </p:txBody>
          </p:sp>
        </mc:Fallback>
      </mc:AlternateContent>
    </p:spTree>
    <p:extLst>
      <p:ext uri="{BB962C8B-B14F-4D97-AF65-F5344CB8AC3E}">
        <p14:creationId xmlns:p14="http://schemas.microsoft.com/office/powerpoint/2010/main" val="591199970"/>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763000" cy="1733550"/>
          </a:xfrm>
          <a:solidFill>
            <a:schemeClr val="accent3">
              <a:lumMod val="20000"/>
              <a:lumOff val="80000"/>
            </a:schemeClr>
          </a:solidFill>
        </p:spPr>
        <p:txBody>
          <a:bodyPr>
            <a:normAutofit/>
          </a:bodyPr>
          <a:lstStyle/>
          <a:p>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1- </a:t>
            </a:r>
            <a:r>
              <a:rPr lang="en-US" sz="2800" b="1" dirty="0" err="1" smtClean="0">
                <a:latin typeface="Times New Roman" panose="02020603050405020304" pitchFamily="18" charset="0"/>
                <a:cs typeface="Times New Roman" panose="02020603050405020304" pitchFamily="18" charset="0"/>
              </a:rPr>
              <a:t>Phiếu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tập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a:t>
            </a:r>
            <a:r>
              <a:rPr lang="en-US" sz="2800" b="1" dirty="0" smtClean="0">
                <a:latin typeface="Times New Roman" panose="02020603050405020304" pitchFamily="18" charset="0"/>
                <a:cs typeface="Times New Roman" panose="02020603050405020304" pitchFamily="18" charset="0"/>
              </a:rPr>
              <a:t> 1</a:t>
            </a:r>
            <a:br>
              <a:rPr lang="en-US" sz="2800" b="1" dirty="0" smtClean="0">
                <a:latin typeface="Times New Roman" panose="02020603050405020304" pitchFamily="18" charset="0"/>
                <a:cs typeface="Times New Roman" panose="02020603050405020304" pitchFamily="18" charset="0"/>
              </a:rPr>
            </a:b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thức</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đôi</a:t>
            </a:r>
            <a:r>
              <a:rPr lang="en-US" sz="2800" b="1" dirty="0" smtClean="0">
                <a:latin typeface="Times New Roman" panose="02020603050405020304" pitchFamily="18" charset="0"/>
                <a:cs typeface="Times New Roman" panose="02020603050405020304" pitchFamily="18" charset="0"/>
              </a:rPr>
              <a:t/>
            </a:r>
            <a:br>
              <a:rPr lang="en-US" sz="2800" b="1" dirty="0" smtClean="0">
                <a:latin typeface="Times New Roman" panose="02020603050405020304" pitchFamily="18" charset="0"/>
                <a:cs typeface="Times New Roman" panose="02020603050405020304" pitchFamily="18" charset="0"/>
              </a:rPr>
            </a:b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b="1"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5 </a:t>
            </a:r>
            <a:r>
              <a:rPr lang="en-US" sz="2800" dirty="0" err="1" smtClean="0">
                <a:latin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381000" y="1733550"/>
            <a:ext cx="8763000" cy="1815882"/>
          </a:xfrm>
          <a:prstGeom prst="rect">
            <a:avLst/>
          </a:prstGeom>
          <a:solidFill>
            <a:schemeClr val="accent5">
              <a:lumMod val="60000"/>
              <a:lumOff val="40000"/>
            </a:schemeClr>
          </a:solidFill>
          <a:ln>
            <a:solidFill>
              <a:schemeClr val="accent1">
                <a:lumMod val="60000"/>
                <a:lumOff val="40000"/>
              </a:schemeClr>
            </a:solidFill>
          </a:ln>
        </p:spPr>
        <p:txBody>
          <a:bodyPr wrap="square">
            <a:spAutoFit/>
          </a:bodyPr>
          <a:lstStyle/>
          <a:p>
            <a:r>
              <a:rPr lang="vi-VN" sz="2800" dirty="0">
                <a:latin typeface="+mj-lt"/>
              </a:rPr>
              <a:t>Ở vườn rau nhà bạn Hoa, diện tích </a:t>
            </a:r>
            <a:r>
              <a:rPr lang="vi-VN" sz="2800" dirty="0" smtClean="0">
                <a:latin typeface="+mj-lt"/>
              </a:rPr>
              <a:t>trồng </a:t>
            </a:r>
            <a:r>
              <a:rPr lang="vi-VN" sz="2800" dirty="0">
                <a:latin typeface="+mj-lt"/>
              </a:rPr>
              <a:t>bắp cải, diện tích trồng su hào, diện tích trồng cà chua lần lượt tỉ lệ với ba số 10; 6; 5. Diện tích trồng bắp cải nhiều hơn diện tích trồng su hào là </a:t>
            </a:r>
            <a:r>
              <a:rPr lang="vi-VN" sz="2800" dirty="0" smtClean="0">
                <a:latin typeface="+mj-lt"/>
              </a:rPr>
              <a:t>80. </a:t>
            </a:r>
            <a:r>
              <a:rPr lang="vi-VN" sz="2800" dirty="0">
                <a:latin typeface="+mj-lt"/>
              </a:rPr>
              <a:t>Tính diện tích vườn rau nhà bạn Hoa.</a:t>
            </a:r>
            <a:endParaRPr lang="en-US" sz="2800" dirty="0">
              <a:latin typeface="+mj-lt"/>
            </a:endParaRPr>
          </a:p>
        </p:txBody>
      </p:sp>
    </p:spTree>
    <p:extLst>
      <p:ext uri="{BB962C8B-B14F-4D97-AF65-F5344CB8AC3E}">
        <p14:creationId xmlns:p14="http://schemas.microsoft.com/office/powerpoint/2010/main" val="1529016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763000" cy="1733550"/>
          </a:xfrm>
          <a:solidFill>
            <a:schemeClr val="accent3">
              <a:lumMod val="20000"/>
              <a:lumOff val="80000"/>
            </a:schemeClr>
          </a:solidFill>
        </p:spPr>
        <p:txBody>
          <a:bodyPr>
            <a:normAutofit/>
          </a:bodyPr>
          <a:lstStyle/>
          <a:p>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1- </a:t>
            </a:r>
            <a:r>
              <a:rPr lang="en-US" sz="2800" b="1" dirty="0" err="1" smtClean="0">
                <a:latin typeface="Times New Roman" panose="02020603050405020304" pitchFamily="18" charset="0"/>
                <a:cs typeface="Times New Roman" panose="02020603050405020304" pitchFamily="18" charset="0"/>
              </a:rPr>
              <a:t>Phiếu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tập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a:t>
            </a:r>
            <a:r>
              <a:rPr lang="en-US" sz="2800" b="1" dirty="0" smtClean="0">
                <a:latin typeface="Times New Roman" panose="02020603050405020304" pitchFamily="18" charset="0"/>
                <a:cs typeface="Times New Roman" panose="02020603050405020304" pitchFamily="18" charset="0"/>
              </a:rPr>
              <a:t> 1</a:t>
            </a:r>
            <a:br>
              <a:rPr lang="en-US" sz="2800" b="1" dirty="0" smtClean="0">
                <a:latin typeface="Times New Roman" panose="02020603050405020304" pitchFamily="18" charset="0"/>
                <a:cs typeface="Times New Roman" panose="02020603050405020304" pitchFamily="18" charset="0"/>
              </a:rPr>
            </a:b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thức</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đôi</a:t>
            </a:r>
            <a:r>
              <a:rPr lang="en-US" sz="2800" b="1" dirty="0" smtClean="0">
                <a:latin typeface="Times New Roman" panose="02020603050405020304" pitchFamily="18" charset="0"/>
                <a:cs typeface="Times New Roman" panose="02020603050405020304" pitchFamily="18" charset="0"/>
              </a:rPr>
              <a:t/>
            </a:r>
            <a:br>
              <a:rPr lang="en-US" sz="2800" b="1" dirty="0" smtClean="0">
                <a:latin typeface="Times New Roman" panose="02020603050405020304" pitchFamily="18" charset="0"/>
                <a:cs typeface="Times New Roman" panose="02020603050405020304" pitchFamily="18" charset="0"/>
              </a:rPr>
            </a:b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b="1"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5 </a:t>
            </a:r>
            <a:r>
              <a:rPr lang="en-US" sz="2800" dirty="0" err="1" smtClean="0">
                <a:latin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381000" y="1733550"/>
            <a:ext cx="8763000" cy="1815882"/>
          </a:xfrm>
          <a:prstGeom prst="rect">
            <a:avLst/>
          </a:prstGeom>
          <a:solidFill>
            <a:schemeClr val="accent5">
              <a:lumMod val="60000"/>
              <a:lumOff val="40000"/>
            </a:schemeClr>
          </a:solidFill>
          <a:ln>
            <a:solidFill>
              <a:schemeClr val="accent1">
                <a:lumMod val="60000"/>
                <a:lumOff val="40000"/>
              </a:schemeClr>
            </a:solidFill>
          </a:ln>
        </p:spPr>
        <p:txBody>
          <a:bodyPr wrap="square">
            <a:spAutoFit/>
          </a:bodyPr>
          <a:lstStyle/>
          <a:p>
            <a:r>
              <a:rPr lang="vi-VN" sz="2800" dirty="0">
                <a:latin typeface="+mj-lt"/>
              </a:rPr>
              <a:t>Ở vườn rau nhà bạn Hoa, diện tích </a:t>
            </a:r>
            <a:r>
              <a:rPr lang="vi-VN" sz="2800" dirty="0">
                <a:latin typeface="+mj-lt"/>
              </a:rPr>
              <a:t>trồng</a:t>
            </a:r>
            <a:r>
              <a:rPr lang="vi-VN" sz="2800" dirty="0"/>
              <a:t> </a:t>
            </a:r>
            <a:r>
              <a:rPr lang="vi-VN" sz="2800" dirty="0" smtClean="0">
                <a:latin typeface="+mj-lt"/>
              </a:rPr>
              <a:t>bắp </a:t>
            </a:r>
            <a:r>
              <a:rPr lang="vi-VN" sz="2800" dirty="0">
                <a:latin typeface="+mj-lt"/>
              </a:rPr>
              <a:t>cải, diện tích trồng su hào, diện tích trồng cà chua </a:t>
            </a:r>
            <a:r>
              <a:rPr lang="vi-VN" sz="2800" dirty="0" smtClean="0">
                <a:latin typeface="+mj-lt"/>
              </a:rPr>
              <a:t>lần </a:t>
            </a:r>
            <a:r>
              <a:rPr lang="vi-VN" sz="2800" dirty="0">
                <a:latin typeface="+mj-lt"/>
              </a:rPr>
              <a:t>lượt tỉ lệ với ba số 10; 6; 5. </a:t>
            </a:r>
            <a:r>
              <a:rPr lang="vi-VN" sz="2800" dirty="0" smtClean="0">
                <a:latin typeface="+mj-lt"/>
              </a:rPr>
              <a:t>Biết diện </a:t>
            </a:r>
            <a:r>
              <a:rPr lang="vi-VN" sz="2800" dirty="0">
                <a:latin typeface="+mj-lt"/>
              </a:rPr>
              <a:t>tích trồng bắp cải nhiều hơn diện tích trồng su hào là </a:t>
            </a:r>
            <a:r>
              <a:rPr lang="vi-VN" sz="2800" dirty="0" smtClean="0">
                <a:latin typeface="+mj-lt"/>
              </a:rPr>
              <a:t>80. </a:t>
            </a:r>
            <a:r>
              <a:rPr lang="vi-VN" sz="2800" dirty="0">
                <a:solidFill>
                  <a:srgbClr val="FFFF00"/>
                </a:solidFill>
                <a:latin typeface="+mj-lt"/>
              </a:rPr>
              <a:t>Tính diện tích vườn rau nhà bạn Hoa.</a:t>
            </a:r>
            <a:endParaRPr lang="en-US" sz="2800" dirty="0">
              <a:solidFill>
                <a:srgbClr val="FFFF00"/>
              </a:solidFill>
              <a:latin typeface="+mj-lt"/>
            </a:endParaRPr>
          </a:p>
        </p:txBody>
      </p:sp>
    </p:spTree>
    <p:extLst>
      <p:ext uri="{BB962C8B-B14F-4D97-AF65-F5344CB8AC3E}">
        <p14:creationId xmlns:p14="http://schemas.microsoft.com/office/powerpoint/2010/main" val="28055961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763000" cy="1733550"/>
          </a:xfrm>
          <a:solidFill>
            <a:schemeClr val="accent3">
              <a:lumMod val="20000"/>
              <a:lumOff val="80000"/>
            </a:schemeClr>
          </a:solidFill>
        </p:spPr>
        <p:txBody>
          <a:bodyPr>
            <a:normAutofit/>
          </a:bodyPr>
          <a:lstStyle/>
          <a:p>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1- </a:t>
            </a:r>
            <a:r>
              <a:rPr lang="en-US" sz="2800" b="1" dirty="0" err="1" smtClean="0">
                <a:latin typeface="Times New Roman" panose="02020603050405020304" pitchFamily="18" charset="0"/>
                <a:cs typeface="Times New Roman" panose="02020603050405020304" pitchFamily="18" charset="0"/>
              </a:rPr>
              <a:t>Phiếu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tập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a:t>
            </a:r>
            <a:r>
              <a:rPr lang="en-US" sz="2800" b="1" dirty="0" smtClean="0">
                <a:latin typeface="Times New Roman" panose="02020603050405020304" pitchFamily="18" charset="0"/>
                <a:cs typeface="Times New Roman" panose="02020603050405020304" pitchFamily="18" charset="0"/>
              </a:rPr>
              <a:t> 1</a:t>
            </a:r>
            <a:br>
              <a:rPr lang="en-US" sz="2800" b="1" dirty="0" smtClean="0">
                <a:latin typeface="Times New Roman" panose="02020603050405020304" pitchFamily="18" charset="0"/>
                <a:cs typeface="Times New Roman" panose="02020603050405020304" pitchFamily="18" charset="0"/>
              </a:rPr>
            </a:b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thức</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đôi</a:t>
            </a:r>
            <a:r>
              <a:rPr lang="en-US" sz="2800" b="1" dirty="0" smtClean="0">
                <a:latin typeface="Times New Roman" panose="02020603050405020304" pitchFamily="18" charset="0"/>
                <a:cs typeface="Times New Roman" panose="02020603050405020304" pitchFamily="18" charset="0"/>
              </a:rPr>
              <a:t/>
            </a:r>
            <a:br>
              <a:rPr lang="en-US" sz="2800" b="1" dirty="0" smtClean="0">
                <a:latin typeface="Times New Roman" panose="02020603050405020304" pitchFamily="18" charset="0"/>
                <a:cs typeface="Times New Roman" panose="02020603050405020304" pitchFamily="18" charset="0"/>
              </a:rPr>
            </a:b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b="1"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5 </a:t>
            </a:r>
            <a:r>
              <a:rPr lang="en-US" sz="2800" dirty="0" err="1" smtClean="0">
                <a:latin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p:txBody>
      </p:sp>
      <p:pic>
        <p:nvPicPr>
          <p:cNvPr id="4" name="Đồng hồ đếm ngược 5 phút có âm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15200" y="3790950"/>
            <a:ext cx="1385231" cy="779192"/>
          </a:xfrm>
          <a:prstGeom prst="rect">
            <a:avLst/>
          </a:prstGeom>
        </p:spPr>
      </p:pic>
      <p:sp>
        <p:nvSpPr>
          <p:cNvPr id="7" name="Rectangle 6"/>
          <p:cNvSpPr/>
          <p:nvPr/>
        </p:nvSpPr>
        <p:spPr>
          <a:xfrm>
            <a:off x="381000" y="1733550"/>
            <a:ext cx="8763000" cy="1815882"/>
          </a:xfrm>
          <a:prstGeom prst="rect">
            <a:avLst/>
          </a:prstGeom>
          <a:solidFill>
            <a:schemeClr val="accent5">
              <a:lumMod val="60000"/>
              <a:lumOff val="40000"/>
            </a:schemeClr>
          </a:solidFill>
          <a:ln>
            <a:solidFill>
              <a:schemeClr val="accent1">
                <a:lumMod val="60000"/>
                <a:lumOff val="40000"/>
              </a:schemeClr>
            </a:solidFill>
          </a:ln>
        </p:spPr>
        <p:txBody>
          <a:bodyPr wrap="square">
            <a:spAutoFit/>
          </a:bodyPr>
          <a:lstStyle/>
          <a:p>
            <a:r>
              <a:rPr lang="vi-VN" sz="2800" dirty="0">
                <a:latin typeface="+mj-lt"/>
              </a:rPr>
              <a:t>Ở vườn rau nhà bạn Hoa, diện tích </a:t>
            </a:r>
            <a:r>
              <a:rPr lang="vi-VN" sz="2800" dirty="0" smtClean="0">
                <a:latin typeface="+mj-lt"/>
              </a:rPr>
              <a:t>trồng </a:t>
            </a:r>
            <a:r>
              <a:rPr lang="vi-VN" sz="2800" dirty="0">
                <a:latin typeface="+mj-lt"/>
              </a:rPr>
              <a:t>bắp cải, diện tích trồng su hào, diện tích trồng cà chua </a:t>
            </a:r>
            <a:r>
              <a:rPr lang="vi-VN" sz="2800" u="sng" dirty="0">
                <a:solidFill>
                  <a:srgbClr val="FF0000"/>
                </a:solidFill>
                <a:latin typeface="+mj-lt"/>
              </a:rPr>
              <a:t>lần lượt tỉ lệ với ba số 10; 6; 5</a:t>
            </a:r>
            <a:r>
              <a:rPr lang="vi-VN" sz="2800" dirty="0">
                <a:solidFill>
                  <a:srgbClr val="FF0000"/>
                </a:solidFill>
                <a:latin typeface="+mj-lt"/>
              </a:rPr>
              <a:t>. </a:t>
            </a:r>
            <a:r>
              <a:rPr lang="vi-VN" sz="2800" dirty="0" smtClean="0">
                <a:latin typeface="+mj-lt"/>
              </a:rPr>
              <a:t>Biết diện </a:t>
            </a:r>
            <a:r>
              <a:rPr lang="vi-VN" sz="2800" dirty="0">
                <a:latin typeface="+mj-lt"/>
              </a:rPr>
              <a:t>tích trồng bắp cải nhiều hơn diện tích trồng su hào là </a:t>
            </a:r>
            <a:r>
              <a:rPr lang="vi-VN" sz="2800" dirty="0" smtClean="0">
                <a:latin typeface="+mj-lt"/>
              </a:rPr>
              <a:t>80. </a:t>
            </a:r>
            <a:r>
              <a:rPr lang="vi-VN" sz="2800" dirty="0">
                <a:solidFill>
                  <a:srgbClr val="FFFF00"/>
                </a:solidFill>
                <a:latin typeface="+mj-lt"/>
              </a:rPr>
              <a:t>Tính diện tích vườn rau nhà bạn Hoa</a:t>
            </a:r>
            <a:r>
              <a:rPr lang="vi-VN" sz="2800" dirty="0">
                <a:solidFill>
                  <a:srgbClr val="FF0000"/>
                </a:solidFill>
                <a:latin typeface="+mj-lt"/>
              </a:rPr>
              <a:t>.</a:t>
            </a:r>
            <a:endParaRPr lang="en-US" sz="2800" dirty="0">
              <a:solidFill>
                <a:srgbClr val="FF0000"/>
              </a:solidFill>
              <a:latin typeface="+mj-lt"/>
            </a:endParaRPr>
          </a:p>
        </p:txBody>
      </p:sp>
    </p:spTree>
    <p:extLst>
      <p:ext uri="{BB962C8B-B14F-4D97-AF65-F5344CB8AC3E}">
        <p14:creationId xmlns:p14="http://schemas.microsoft.com/office/powerpoint/2010/main" val="2794083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763000" cy="1733550"/>
          </a:xfrm>
          <a:solidFill>
            <a:schemeClr val="accent3">
              <a:lumMod val="20000"/>
              <a:lumOff val="80000"/>
            </a:schemeClr>
          </a:solidFill>
        </p:spPr>
        <p:txBody>
          <a:bodyPr>
            <a:normAutofit/>
          </a:bodyPr>
          <a:lstStyle/>
          <a:p>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1- </a:t>
            </a:r>
            <a:r>
              <a:rPr lang="en-US" sz="2800" b="1" dirty="0" err="1" smtClean="0">
                <a:latin typeface="Times New Roman" panose="02020603050405020304" pitchFamily="18" charset="0"/>
                <a:cs typeface="Times New Roman" panose="02020603050405020304" pitchFamily="18" charset="0"/>
              </a:rPr>
              <a:t>Phiếu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tập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a:t>
            </a:r>
            <a:r>
              <a:rPr lang="en-US" sz="2800" b="1" dirty="0" smtClean="0">
                <a:latin typeface="Times New Roman" panose="02020603050405020304" pitchFamily="18" charset="0"/>
                <a:cs typeface="Times New Roman" panose="02020603050405020304" pitchFamily="18" charset="0"/>
              </a:rPr>
              <a:t> 1</a:t>
            </a:r>
            <a:br>
              <a:rPr lang="en-US" sz="2800" b="1" dirty="0" smtClean="0">
                <a:latin typeface="Times New Roman" panose="02020603050405020304" pitchFamily="18" charset="0"/>
                <a:cs typeface="Times New Roman" panose="02020603050405020304" pitchFamily="18" charset="0"/>
              </a:rPr>
            </a:b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thức</a:t>
            </a:r>
            <a:r>
              <a:rPr lang="en-US" sz="2800" b="1"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đôi</a:t>
            </a:r>
            <a:r>
              <a:rPr lang="en-US" sz="2800" b="1" dirty="0" smtClean="0">
                <a:latin typeface="Times New Roman" panose="02020603050405020304" pitchFamily="18" charset="0"/>
                <a:cs typeface="Times New Roman" panose="02020603050405020304" pitchFamily="18" charset="0"/>
              </a:rPr>
              <a:t/>
            </a:r>
            <a:br>
              <a:rPr lang="en-US" sz="2800" b="1" dirty="0" smtClean="0">
                <a:latin typeface="Times New Roman" panose="02020603050405020304" pitchFamily="18" charset="0"/>
                <a:cs typeface="Times New Roman" panose="02020603050405020304" pitchFamily="18" charset="0"/>
              </a:rPr>
            </a:b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b="1"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5 </a:t>
            </a:r>
            <a:r>
              <a:rPr lang="en-US" sz="2800" dirty="0" err="1" smtClean="0">
                <a:latin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p:txBody>
      </p:sp>
      <p:pic>
        <p:nvPicPr>
          <p:cNvPr id="4" name="Đồng hồ đếm ngược 5 phút có âm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15200" y="3790950"/>
            <a:ext cx="1385231" cy="779192"/>
          </a:xfrm>
          <a:prstGeom prst="rect">
            <a:avLst/>
          </a:prstGeom>
        </p:spPr>
      </p:pic>
      <p:sp>
        <p:nvSpPr>
          <p:cNvPr id="7" name="Rectangle 6"/>
          <p:cNvSpPr/>
          <p:nvPr/>
        </p:nvSpPr>
        <p:spPr>
          <a:xfrm>
            <a:off x="381000" y="1733550"/>
            <a:ext cx="8763000" cy="1815882"/>
          </a:xfrm>
          <a:prstGeom prst="rect">
            <a:avLst/>
          </a:prstGeom>
          <a:solidFill>
            <a:schemeClr val="accent5">
              <a:lumMod val="60000"/>
              <a:lumOff val="40000"/>
            </a:schemeClr>
          </a:solidFill>
          <a:ln>
            <a:solidFill>
              <a:schemeClr val="accent1">
                <a:lumMod val="60000"/>
                <a:lumOff val="40000"/>
              </a:schemeClr>
            </a:solidFill>
          </a:ln>
        </p:spPr>
        <p:txBody>
          <a:bodyPr wrap="square">
            <a:spAutoFit/>
          </a:bodyPr>
          <a:lstStyle/>
          <a:p>
            <a:r>
              <a:rPr lang="vi-VN" sz="2800" dirty="0">
                <a:latin typeface="+mj-lt"/>
              </a:rPr>
              <a:t>Ở vườn rau nhà bạn Hoa, diện tích </a:t>
            </a:r>
            <a:r>
              <a:rPr lang="vi-VN" sz="2800" dirty="0" smtClean="0">
                <a:latin typeface="+mj-lt"/>
              </a:rPr>
              <a:t>trồng </a:t>
            </a:r>
            <a:r>
              <a:rPr lang="vi-VN" sz="2800" dirty="0">
                <a:latin typeface="+mj-lt"/>
              </a:rPr>
              <a:t>bắp cải, diện tích trồng su hào, diện tích trồng cà chua </a:t>
            </a:r>
            <a:r>
              <a:rPr lang="vi-VN" sz="2800" u="sng" dirty="0">
                <a:solidFill>
                  <a:srgbClr val="FF0000"/>
                </a:solidFill>
                <a:latin typeface="+mj-lt"/>
              </a:rPr>
              <a:t>lần lượt tỉ lệ với ba số 10; 6; 5</a:t>
            </a:r>
            <a:r>
              <a:rPr lang="vi-VN" sz="2800" dirty="0">
                <a:solidFill>
                  <a:srgbClr val="FF0000"/>
                </a:solidFill>
                <a:latin typeface="+mj-lt"/>
              </a:rPr>
              <a:t>.</a:t>
            </a:r>
            <a:r>
              <a:rPr lang="vi-VN" sz="2800" dirty="0">
                <a:latin typeface="+mj-lt"/>
              </a:rPr>
              <a:t> </a:t>
            </a:r>
            <a:r>
              <a:rPr lang="vi-VN" sz="2800" dirty="0" smtClean="0">
                <a:latin typeface="+mj-lt"/>
              </a:rPr>
              <a:t>Biết </a:t>
            </a:r>
            <a:r>
              <a:rPr lang="vi-VN" sz="2800" u="sng" dirty="0" smtClean="0">
                <a:solidFill>
                  <a:srgbClr val="FF0000"/>
                </a:solidFill>
                <a:latin typeface="+mj-lt"/>
              </a:rPr>
              <a:t>diện </a:t>
            </a:r>
            <a:r>
              <a:rPr lang="vi-VN" sz="2800" u="sng" dirty="0">
                <a:solidFill>
                  <a:srgbClr val="FF0000"/>
                </a:solidFill>
                <a:latin typeface="+mj-lt"/>
              </a:rPr>
              <a:t>tích trồng bắp cải nhiều hơn diện tích trồng su hào là </a:t>
            </a:r>
            <a:r>
              <a:rPr lang="vi-VN" sz="2800" u="sng" dirty="0" smtClean="0">
                <a:solidFill>
                  <a:srgbClr val="FF0000"/>
                </a:solidFill>
                <a:latin typeface="+mj-lt"/>
              </a:rPr>
              <a:t>80</a:t>
            </a:r>
            <a:r>
              <a:rPr lang="vi-VN" sz="2800" dirty="0" smtClean="0">
                <a:latin typeface="+mj-lt"/>
              </a:rPr>
              <a:t>. </a:t>
            </a:r>
            <a:r>
              <a:rPr lang="vi-VN" sz="2800" dirty="0">
                <a:solidFill>
                  <a:srgbClr val="FFFF00"/>
                </a:solidFill>
                <a:latin typeface="+mj-lt"/>
              </a:rPr>
              <a:t>Tính diện tích vườn rau nhà bạn Hoa</a:t>
            </a:r>
            <a:r>
              <a:rPr lang="vi-VN" sz="2800" dirty="0">
                <a:solidFill>
                  <a:srgbClr val="FF0000"/>
                </a:solidFill>
                <a:latin typeface="+mj-lt"/>
              </a:rPr>
              <a:t>.</a:t>
            </a:r>
            <a:endParaRPr lang="en-US" sz="2800" dirty="0">
              <a:solidFill>
                <a:srgbClr val="FF0000"/>
              </a:solidFill>
              <a:latin typeface="+mj-lt"/>
            </a:endParaRPr>
          </a:p>
        </p:txBody>
      </p:sp>
    </p:spTree>
    <p:extLst>
      <p:ext uri="{BB962C8B-B14F-4D97-AF65-F5344CB8AC3E}">
        <p14:creationId xmlns:p14="http://schemas.microsoft.com/office/powerpoint/2010/main" val="4027717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 xmlns:a16="http://schemas.microsoft.com/office/drawing/2014/main" xmlns:a14="http://schemas.microsoft.com/office/drawing/2010/main" xmlns:mc="http://schemas.openxmlformats.org/markup-compatibility/2006" id="{14D61191-822A-A107-C66A-AC6A4F0479F1}"/>
              </a:ext>
            </a:extLst>
          </p:cNvPr>
          <p:cNvSpPr txBox="1">
            <a:spLocks noGrp="1"/>
          </p:cNvSpPr>
          <p:nvPr>
            <p:ph idx="1"/>
          </p:nvPr>
        </p:nvSpPr>
        <p:spPr>
          <a:xfrm>
            <a:off x="609600" y="1380322"/>
            <a:ext cx="7543800" cy="818173"/>
          </a:xfrm>
          <a:prstGeom prst="rect">
            <a:avLst/>
          </a:prstGeom>
          <a:noFill/>
        </p:spPr>
        <p:txBody>
          <a:bodyPr wrap="square">
            <a:spAutoFit/>
          </a:bodyPr>
          <a:lstStyle/>
          <a:p>
            <a:pPr marL="0" indent="0">
              <a:buNone/>
            </a:pPr>
            <a:r>
              <a:rPr lang="en-US" sz="2200" dirty="0" smtClean="0">
                <a:solidFill>
                  <a:srgbClr val="002060"/>
                </a:solidFill>
                <a:latin typeface="Times New Roman" panose="02020603050405020304" pitchFamily="18" charset="0"/>
                <a:cs typeface="Times New Roman" panose="02020603050405020304" pitchFamily="18" charset="0"/>
              </a:rPr>
              <a:t>+)Theo </a:t>
            </a:r>
            <a:r>
              <a:rPr lang="en-US" sz="2200" dirty="0" err="1" smtClean="0">
                <a:solidFill>
                  <a:srgbClr val="002060"/>
                </a:solidFill>
                <a:latin typeface="Times New Roman" panose="02020603050405020304" pitchFamily="18" charset="0"/>
                <a:cs typeface="Times New Roman" panose="02020603050405020304" pitchFamily="18" charset="0"/>
              </a:rPr>
              <a:t>đề</a:t>
            </a:r>
            <a:r>
              <a:rPr lang="en-US" sz="2200"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bài</a:t>
            </a:r>
            <a:r>
              <a:rPr lang="en-US" sz="2200" dirty="0" smtClean="0">
                <a:solidFill>
                  <a:srgbClr val="002060"/>
                </a:solidFill>
                <a:latin typeface="Times New Roman" panose="02020603050405020304" pitchFamily="18" charset="0"/>
                <a:cs typeface="Times New Roman" panose="02020603050405020304" pitchFamily="18" charset="0"/>
              </a:rPr>
              <a:t> ta </a:t>
            </a:r>
            <a:r>
              <a:rPr lang="en-US" sz="2200" dirty="0" err="1" smtClean="0">
                <a:solidFill>
                  <a:srgbClr val="002060"/>
                </a:solidFill>
                <a:latin typeface="Times New Roman" panose="02020603050405020304" pitchFamily="18" charset="0"/>
                <a:cs typeface="Times New Roman" panose="02020603050405020304" pitchFamily="18" charset="0"/>
              </a:rPr>
              <a:t>có</a:t>
            </a:r>
            <a:endParaRPr lang="en-US" sz="2200" dirty="0" smtClean="0">
              <a:solidFill>
                <a:srgbClr val="002060"/>
              </a:solidFill>
              <a:latin typeface="Times New Roman" panose="02020603050405020304" pitchFamily="18" charset="0"/>
              <a:cs typeface="Times New Roman" panose="02020603050405020304" pitchFamily="18" charset="0"/>
            </a:endParaRPr>
          </a:p>
          <a:p>
            <a:pPr marL="257175" indent="-257175">
              <a:buFontTx/>
              <a:buChar char="-"/>
            </a:pPr>
            <a:endParaRPr lang="vi-VN" sz="2100" dirty="0">
              <a:solidFill>
                <a:srgbClr val="002060"/>
              </a:solidFill>
              <a:latin typeface="+mj-lt"/>
              <a:cs typeface="Times New Roman" panose="02020603050405020304" pitchFamily="18" charset="0"/>
            </a:endParaRPr>
          </a:p>
        </p:txBody>
      </p:sp>
      <p:sp>
        <p:nvSpPr>
          <p:cNvPr id="5" name="TextBox 4">
            <a:extLst>
              <a:ext uri="{FF2B5EF4-FFF2-40B4-BE49-F238E27FC236}">
                <a16:creationId xmlns="" xmlns:a16="http://schemas.microsoft.com/office/drawing/2014/main" id="{DBC6BFF8-2033-E7CC-121C-C956917B3A20}"/>
              </a:ext>
            </a:extLst>
          </p:cNvPr>
          <p:cNvSpPr txBox="1"/>
          <p:nvPr/>
        </p:nvSpPr>
        <p:spPr>
          <a:xfrm>
            <a:off x="638856" y="652151"/>
            <a:ext cx="8244599" cy="738664"/>
          </a:xfrm>
          <a:prstGeom prst="rect">
            <a:avLst/>
          </a:prstGeom>
          <a:noFill/>
        </p:spPr>
        <p:txBody>
          <a:bodyPr wrap="square">
            <a:spAutoFit/>
          </a:bodyPr>
          <a:lstStyle/>
          <a:p>
            <a:r>
              <a:rPr lang="vi-VN" sz="2100" dirty="0" smtClean="0">
                <a:solidFill>
                  <a:srgbClr val="002060"/>
                </a:solidFill>
                <a:latin typeface="+mj-lt"/>
                <a:cs typeface="Times New Roman" panose="02020603050405020304" pitchFamily="18" charset="0"/>
              </a:rPr>
              <a:t>Gọi </a:t>
            </a:r>
            <a:r>
              <a:rPr lang="vi-VN" sz="2100" dirty="0">
                <a:solidFill>
                  <a:srgbClr val="002060"/>
                </a:solidFill>
                <a:latin typeface="+mj-lt"/>
                <a:cs typeface="Times New Roman" panose="02020603050405020304" pitchFamily="18" charset="0"/>
              </a:rPr>
              <a:t>diện tích trồng bắp cải, diện tích trồng su hào, diện tích trồng cà chua lần lượt là:</a:t>
            </a:r>
            <a:endParaRPr lang="vi-VN" sz="2100" dirty="0"/>
          </a:p>
        </p:txBody>
      </p:sp>
      <p:sp>
        <p:nvSpPr>
          <p:cNvPr id="6" name="TextBox 5">
            <a:extLst>
              <a:ext uri="{FF2B5EF4-FFF2-40B4-BE49-F238E27FC236}">
                <a16:creationId xmlns="" xmlns:a16="http://schemas.microsoft.com/office/drawing/2014/main" id="{E6350C71-4113-4B17-283C-A2866D5C997E}"/>
              </a:ext>
            </a:extLst>
          </p:cNvPr>
          <p:cNvSpPr txBox="1"/>
          <p:nvPr/>
        </p:nvSpPr>
        <p:spPr>
          <a:xfrm>
            <a:off x="1813999" y="945866"/>
            <a:ext cx="3600450" cy="415498"/>
          </a:xfrm>
          <a:prstGeom prst="rect">
            <a:avLst/>
          </a:prstGeom>
          <a:noFill/>
        </p:spPr>
        <p:txBody>
          <a:bodyPr wrap="square" rtlCol="0">
            <a:spAutoFit/>
          </a:bodyPr>
          <a:lstStyle/>
          <a:p>
            <a:r>
              <a:rPr lang="vi-VN" sz="2100" dirty="0">
                <a:latin typeface="+mj-lt"/>
              </a:rPr>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 xmlns:a16="http://schemas.microsoft.com/office/drawing/2014/main" id="{71973930-EDBE-051F-18AC-FE1D9952A8C6}"/>
                  </a:ext>
                </a:extLst>
              </p:cNvPr>
              <p:cNvSpPr txBox="1"/>
              <p:nvPr/>
            </p:nvSpPr>
            <p:spPr>
              <a:xfrm>
                <a:off x="1879580" y="1887766"/>
                <a:ext cx="4629150" cy="485646"/>
              </a:xfrm>
              <a:prstGeom prst="rect">
                <a:avLst/>
              </a:prstGeom>
              <a:noFill/>
            </p:spPr>
            <p:txBody>
              <a:bodyPr wrap="square">
                <a:spAutoFit/>
              </a:bodyPr>
              <a:lstStyle/>
              <a:p>
                <a:r>
                  <a:rPr lang="vi-VN" sz="2100" dirty="0" smtClean="0">
                    <a:solidFill>
                      <a:srgbClr val="002060"/>
                    </a:solidFill>
                    <a:latin typeface="+mj-lt"/>
                    <a:cs typeface="Times New Roman" panose="02020603050405020304" pitchFamily="18" charset="0"/>
                  </a:rPr>
                  <a:t> </a:t>
                </a:r>
                <a14:m>
                  <m:oMath xmlns:m="http://schemas.openxmlformats.org/officeDocument/2006/math">
                    <m:f>
                      <m:fPr>
                        <m:ctrlPr>
                          <a:rPr lang="vi-VN" sz="2100" i="1">
                            <a:solidFill>
                              <a:srgbClr val="002060"/>
                            </a:solidFill>
                            <a:latin typeface="Cambria Math" panose="02040503050406030204" pitchFamily="18" charset="0"/>
                            <a:cs typeface="Times New Roman" panose="02020603050405020304" pitchFamily="18" charset="0"/>
                          </a:rPr>
                        </m:ctrlPr>
                      </m:fPr>
                      <m:num>
                        <m:r>
                          <a:rPr lang="vi-VN" sz="2100" i="1">
                            <a:solidFill>
                              <a:srgbClr val="002060"/>
                            </a:solidFill>
                            <a:latin typeface="Cambria Math"/>
                            <a:cs typeface="Times New Roman" panose="02020603050405020304" pitchFamily="18" charset="0"/>
                          </a:rPr>
                          <m:t>……</m:t>
                        </m:r>
                      </m:num>
                      <m:den>
                        <m:r>
                          <a:rPr lang="en-US" sz="2100" b="0" i="1" smtClean="0">
                            <a:solidFill>
                              <a:srgbClr val="002060"/>
                            </a:solidFill>
                            <a:latin typeface="Cambria Math" panose="02040503050406030204" pitchFamily="18" charset="0"/>
                            <a:cs typeface="Times New Roman" panose="02020603050405020304" pitchFamily="18" charset="0"/>
                          </a:rPr>
                          <m:t>10</m:t>
                        </m:r>
                      </m:den>
                    </m:f>
                    <m:r>
                      <a:rPr lang="vi-VN" sz="2100" i="1">
                        <a:solidFill>
                          <a:srgbClr val="002060"/>
                        </a:solidFill>
                        <a:latin typeface="Cambria Math"/>
                        <a:cs typeface="Times New Roman" panose="02020603050405020304" pitchFamily="18" charset="0"/>
                      </a:rPr>
                      <m:t>=</m:t>
                    </m:r>
                    <m:f>
                      <m:fPr>
                        <m:ctrlPr>
                          <a:rPr lang="vi-VN" sz="2100" i="1">
                            <a:solidFill>
                              <a:srgbClr val="002060"/>
                            </a:solidFill>
                            <a:latin typeface="Cambria Math" panose="02040503050406030204" pitchFamily="18" charset="0"/>
                            <a:cs typeface="Times New Roman" panose="02020603050405020304" pitchFamily="18" charset="0"/>
                          </a:rPr>
                        </m:ctrlPr>
                      </m:fPr>
                      <m:num>
                        <m:r>
                          <a:rPr lang="vi-VN" sz="2100" i="1">
                            <a:solidFill>
                              <a:srgbClr val="002060"/>
                            </a:solidFill>
                            <a:latin typeface="Cambria Math"/>
                            <a:cs typeface="Times New Roman" panose="02020603050405020304" pitchFamily="18" charset="0"/>
                          </a:rPr>
                          <m:t>……..</m:t>
                        </m:r>
                      </m:num>
                      <m:den>
                        <m:r>
                          <a:rPr lang="en-US" sz="2100" b="0" i="1" smtClean="0">
                            <a:solidFill>
                              <a:srgbClr val="002060"/>
                            </a:solidFill>
                            <a:latin typeface="Cambria Math" panose="02040503050406030204" pitchFamily="18" charset="0"/>
                            <a:cs typeface="Times New Roman" panose="02020603050405020304" pitchFamily="18" charset="0"/>
                          </a:rPr>
                          <m:t>6</m:t>
                        </m:r>
                      </m:den>
                    </m:f>
                    <m:r>
                      <a:rPr lang="vi-VN" sz="2100" i="1">
                        <a:solidFill>
                          <a:srgbClr val="002060"/>
                        </a:solidFill>
                        <a:latin typeface="Cambria Math"/>
                        <a:cs typeface="Times New Roman" panose="02020603050405020304" pitchFamily="18" charset="0"/>
                      </a:rPr>
                      <m:t>=</m:t>
                    </m:r>
                    <m:f>
                      <m:fPr>
                        <m:ctrlPr>
                          <a:rPr lang="vi-VN" sz="2100" i="1">
                            <a:solidFill>
                              <a:srgbClr val="002060"/>
                            </a:solidFill>
                            <a:latin typeface="Cambria Math" panose="02040503050406030204" pitchFamily="18" charset="0"/>
                            <a:cs typeface="Times New Roman" panose="02020603050405020304" pitchFamily="18" charset="0"/>
                          </a:rPr>
                        </m:ctrlPr>
                      </m:fPr>
                      <m:num>
                        <m:r>
                          <a:rPr lang="vi-VN" sz="2100" i="1">
                            <a:solidFill>
                              <a:srgbClr val="002060"/>
                            </a:solidFill>
                            <a:latin typeface="Cambria Math"/>
                            <a:cs typeface="Times New Roman" panose="02020603050405020304" pitchFamily="18" charset="0"/>
                          </a:rPr>
                          <m:t>……</m:t>
                        </m:r>
                      </m:num>
                      <m:den>
                        <m:r>
                          <a:rPr lang="en-US" sz="2100" b="0" i="1" smtClean="0">
                            <a:solidFill>
                              <a:srgbClr val="002060"/>
                            </a:solidFill>
                            <a:latin typeface="Cambria Math" panose="02040503050406030204" pitchFamily="18" charset="0"/>
                            <a:cs typeface="Times New Roman" panose="02020603050405020304" pitchFamily="18" charset="0"/>
                          </a:rPr>
                          <m:t>5</m:t>
                        </m:r>
                      </m:den>
                    </m:f>
                  </m:oMath>
                </a14:m>
                <a:r>
                  <a:rPr lang="vi-VN" sz="2100" dirty="0">
                    <a:solidFill>
                      <a:srgbClr val="002060"/>
                    </a:solidFill>
                    <a:latin typeface="+mj-lt"/>
                    <a:cs typeface="Times New Roman" panose="02020603050405020304" pitchFamily="18" charset="0"/>
                  </a:rPr>
                  <a:t> và </a:t>
                </a:r>
                <a14:m>
                  <m:oMath xmlns:m="http://schemas.openxmlformats.org/officeDocument/2006/math">
                    <m:r>
                      <a:rPr lang="vi-VN" sz="2100" i="1" dirty="0">
                        <a:solidFill>
                          <a:srgbClr val="002060"/>
                        </a:solidFill>
                        <a:latin typeface="Cambria Math"/>
                        <a:cs typeface="Times New Roman" panose="02020603050405020304" pitchFamily="18" charset="0"/>
                      </a:rPr>
                      <m:t>……</m:t>
                    </m:r>
                    <m:r>
                      <a:rPr lang="vi-VN" sz="2100" i="1" dirty="0">
                        <a:solidFill>
                          <a:srgbClr val="002060"/>
                        </a:solidFill>
                        <a:latin typeface="Cambria Math" panose="02040503050406030204" pitchFamily="18" charset="0"/>
                        <a:cs typeface="Times New Roman" panose="02020603050405020304" pitchFamily="18" charset="0"/>
                      </a:rPr>
                      <m:t>….</m:t>
                    </m:r>
                    <m:r>
                      <a:rPr lang="vi-VN" sz="2100" i="1" dirty="0">
                        <a:solidFill>
                          <a:srgbClr val="002060"/>
                        </a:solidFill>
                        <a:latin typeface="Cambria Math"/>
                        <a:cs typeface="Times New Roman" panose="02020603050405020304" pitchFamily="18" charset="0"/>
                      </a:rPr>
                      <m:t>=</m:t>
                    </m:r>
                    <m:r>
                      <a:rPr lang="en-US" sz="2100" b="0" i="1" dirty="0" smtClean="0">
                        <a:solidFill>
                          <a:srgbClr val="002060"/>
                        </a:solidFill>
                        <a:latin typeface="Cambria Math" panose="02040503050406030204" pitchFamily="18" charset="0"/>
                        <a:cs typeface="Times New Roman" panose="02020603050405020304" pitchFamily="18" charset="0"/>
                      </a:rPr>
                      <m:t>80</m:t>
                    </m:r>
                  </m:oMath>
                </a14:m>
                <a:r>
                  <a:rPr lang="vi-VN" sz="2100" dirty="0">
                    <a:solidFill>
                      <a:srgbClr val="002060"/>
                    </a:solidFill>
                    <a:latin typeface="+mj-lt"/>
                    <a:cs typeface="Times New Roman" panose="02020603050405020304" pitchFamily="18" charset="0"/>
                  </a:rPr>
                  <a:t>.</a:t>
                </a:r>
                <a:endParaRPr lang="vi-VN" sz="2100" dirty="0">
                  <a:latin typeface="+mj-lt"/>
                </a:endParaRPr>
              </a:p>
            </p:txBody>
          </p:sp>
        </mc:Choice>
        <mc:Fallback xmlns="">
          <p:sp>
            <p:nvSpPr>
              <p:cNvPr id="10" name="TextBox 9">
                <a:extLst>
                  <a:ext uri="{FF2B5EF4-FFF2-40B4-BE49-F238E27FC236}">
                    <a16:creationId xmlns:a16="http://schemas.microsoft.com/office/drawing/2014/main" xmlns="" xmlns:a14="http://schemas.microsoft.com/office/drawing/2010/main" id="{71973930-EDBE-051F-18AC-FE1D9952A8C6}"/>
                  </a:ext>
                </a:extLst>
              </p:cNvPr>
              <p:cNvSpPr txBox="1">
                <a:spLocks noRot="1" noChangeAspect="1" noMove="1" noResize="1" noEditPoints="1" noAdjustHandles="1" noChangeArrowheads="1" noChangeShapeType="1" noTextEdit="1"/>
              </p:cNvSpPr>
              <p:nvPr/>
            </p:nvSpPr>
            <p:spPr>
              <a:xfrm>
                <a:off x="1879580" y="1887766"/>
                <a:ext cx="4629150" cy="485646"/>
              </a:xfrm>
              <a:prstGeom prst="rect">
                <a:avLst/>
              </a:prstGeom>
              <a:blipFill rotWithShape="0">
                <a:blip r:embed="rId3"/>
                <a:stretch>
                  <a:fillRect t="-8861" b="-10127"/>
                </a:stretch>
              </a:blipFill>
            </p:spPr>
            <p:txBody>
              <a:bodyPr/>
              <a:lstStyle/>
              <a:p>
                <a:r>
                  <a:rPr lang="en-US">
                    <a:noFill/>
                  </a:rPr>
                  <a:t> </a:t>
                </a:r>
              </a:p>
            </p:txBody>
          </p:sp>
        </mc:Fallback>
      </mc:AlternateContent>
      <p:sp>
        <p:nvSpPr>
          <p:cNvPr id="19" name="Rectangle 18"/>
          <p:cNvSpPr/>
          <p:nvPr/>
        </p:nvSpPr>
        <p:spPr>
          <a:xfrm>
            <a:off x="565377" y="2330175"/>
            <a:ext cx="5700600" cy="415498"/>
          </a:xfrm>
          <a:prstGeom prst="rect">
            <a:avLst/>
          </a:prstGeom>
        </p:spPr>
        <p:txBody>
          <a:bodyPr wrap="none">
            <a:spAutoFit/>
          </a:bodyPr>
          <a:lstStyle/>
          <a:p>
            <a:r>
              <a:rPr lang="en-US" sz="2100" dirty="0" smtClean="0">
                <a:solidFill>
                  <a:srgbClr val="002060"/>
                </a:solidFill>
                <a:latin typeface="Times New Roman" panose="02020603050405020304" pitchFamily="18" charset="0"/>
                <a:cs typeface="Times New Roman" panose="02020603050405020304" pitchFamily="18" charset="0"/>
              </a:rPr>
              <a:t>+)</a:t>
            </a:r>
            <a:r>
              <a:rPr lang="vi-VN" sz="2100" dirty="0" smtClean="0">
                <a:solidFill>
                  <a:srgbClr val="002060"/>
                </a:solidFill>
                <a:latin typeface="Times New Roman" panose="02020603050405020304" pitchFamily="18" charset="0"/>
                <a:cs typeface="Times New Roman" panose="02020603050405020304" pitchFamily="18" charset="0"/>
              </a:rPr>
              <a:t>Áp </a:t>
            </a:r>
            <a:r>
              <a:rPr lang="vi-VN" sz="2100" dirty="0">
                <a:solidFill>
                  <a:srgbClr val="002060"/>
                </a:solidFill>
                <a:latin typeface="Times New Roman" panose="02020603050405020304" pitchFamily="18" charset="0"/>
                <a:cs typeface="Times New Roman" panose="02020603050405020304" pitchFamily="18" charset="0"/>
              </a:rPr>
              <a:t>dụng tính chất của dãy tỉ số bằng nhau, ta có:</a:t>
            </a:r>
          </a:p>
        </p:txBody>
      </p:sp>
      <mc:AlternateContent xmlns:mc="http://schemas.openxmlformats.org/markup-compatibility/2006" xmlns:a14="http://schemas.microsoft.com/office/drawing/2010/main">
        <mc:Choice Requires="a14">
          <p:sp>
            <p:nvSpPr>
              <p:cNvPr id="20" name="Rectangle 19"/>
              <p:cNvSpPr/>
              <p:nvPr/>
            </p:nvSpPr>
            <p:spPr>
              <a:xfrm>
                <a:off x="1182216" y="2854552"/>
                <a:ext cx="3658054" cy="525016"/>
              </a:xfrm>
              <a:prstGeom prst="rect">
                <a:avLst/>
              </a:prstGeom>
            </p:spPr>
            <p:txBody>
              <a:bodyPr wrap="none">
                <a:spAutoFit/>
              </a:bodyPr>
              <a:lstStyle/>
              <a:p>
                <a:pPr algn="ctr"/>
                <a:r>
                  <a:rPr lang="vi-VN" sz="1350" dirty="0" smtClean="0">
                    <a:solidFill>
                      <a:srgbClr val="002060"/>
                    </a:solidFill>
                    <a:cs typeface="Times New Roman" panose="02020603050405020304" pitchFamily="18" charset="0"/>
                  </a:rPr>
                  <a:t> </a:t>
                </a:r>
                <a14:m>
                  <m:oMath xmlns:m="http://schemas.openxmlformats.org/officeDocument/2006/math">
                    <m:f>
                      <m:fPr>
                        <m:ctrlPr>
                          <a:rPr lang="vi-VN" sz="2100" i="1">
                            <a:solidFill>
                              <a:srgbClr val="002060"/>
                            </a:solidFill>
                            <a:latin typeface="Cambria Math" panose="02040503050406030204" pitchFamily="18" charset="0"/>
                            <a:cs typeface="Times New Roman" panose="02020603050405020304" pitchFamily="18" charset="0"/>
                          </a:rPr>
                        </m:ctrlPr>
                      </m:fPr>
                      <m:num>
                        <m:r>
                          <a:rPr lang="vi-VN" sz="2100" i="1">
                            <a:solidFill>
                              <a:srgbClr val="002060"/>
                            </a:solidFill>
                            <a:latin typeface="Cambria Math"/>
                            <a:cs typeface="Times New Roman" panose="02020603050405020304" pitchFamily="18" charset="0"/>
                          </a:rPr>
                          <m:t>𝑥</m:t>
                        </m:r>
                      </m:num>
                      <m:den>
                        <m:r>
                          <a:rPr lang="en-US" sz="2100" b="0" i="1" smtClean="0">
                            <a:solidFill>
                              <a:srgbClr val="002060"/>
                            </a:solidFill>
                            <a:latin typeface="Cambria Math" panose="02040503050406030204" pitchFamily="18" charset="0"/>
                            <a:cs typeface="Times New Roman" panose="02020603050405020304" pitchFamily="18" charset="0"/>
                          </a:rPr>
                          <m:t>10</m:t>
                        </m:r>
                      </m:den>
                    </m:f>
                    <m:r>
                      <a:rPr lang="vi-VN" sz="2100" i="1">
                        <a:solidFill>
                          <a:srgbClr val="002060"/>
                        </a:solidFill>
                        <a:latin typeface="Cambria Math"/>
                        <a:cs typeface="Times New Roman" panose="02020603050405020304" pitchFamily="18" charset="0"/>
                      </a:rPr>
                      <m:t>=</m:t>
                    </m:r>
                    <m:f>
                      <m:fPr>
                        <m:ctrlPr>
                          <a:rPr lang="vi-VN" sz="2100" i="1">
                            <a:solidFill>
                              <a:srgbClr val="002060"/>
                            </a:solidFill>
                            <a:latin typeface="Cambria Math" panose="02040503050406030204" pitchFamily="18" charset="0"/>
                            <a:cs typeface="Times New Roman" panose="02020603050405020304" pitchFamily="18" charset="0"/>
                          </a:rPr>
                        </m:ctrlPr>
                      </m:fPr>
                      <m:num>
                        <m:r>
                          <a:rPr lang="en-US" sz="2100" b="0" i="1" smtClean="0">
                            <a:solidFill>
                              <a:srgbClr val="002060"/>
                            </a:solidFill>
                            <a:latin typeface="Cambria Math" panose="02040503050406030204" pitchFamily="18" charset="0"/>
                            <a:cs typeface="Times New Roman" panose="02020603050405020304" pitchFamily="18" charset="0"/>
                          </a:rPr>
                          <m:t>𝑦</m:t>
                        </m:r>
                      </m:num>
                      <m:den>
                        <m:r>
                          <a:rPr lang="en-US" sz="2100" b="0" i="1" smtClean="0">
                            <a:solidFill>
                              <a:srgbClr val="002060"/>
                            </a:solidFill>
                            <a:latin typeface="Cambria Math" panose="02040503050406030204" pitchFamily="18" charset="0"/>
                            <a:cs typeface="Times New Roman" panose="02020603050405020304" pitchFamily="18" charset="0"/>
                          </a:rPr>
                          <m:t>6</m:t>
                        </m:r>
                      </m:den>
                    </m:f>
                    <m:r>
                      <a:rPr lang="en-US" sz="2100" b="0" i="1" smtClean="0">
                        <a:solidFill>
                          <a:srgbClr val="002060"/>
                        </a:solidFill>
                        <a:latin typeface="Cambria Math" panose="02040503050406030204" pitchFamily="18" charset="0"/>
                        <a:cs typeface="Times New Roman" panose="02020603050405020304" pitchFamily="18" charset="0"/>
                      </a:rPr>
                      <m:t>=</m:t>
                    </m:r>
                    <m:f>
                      <m:fPr>
                        <m:ctrlPr>
                          <a:rPr lang="vi-VN" sz="2100" i="1">
                            <a:solidFill>
                              <a:srgbClr val="002060"/>
                            </a:solidFill>
                            <a:latin typeface="Cambria Math" panose="02040503050406030204" pitchFamily="18" charset="0"/>
                            <a:cs typeface="Times New Roman" panose="02020603050405020304" pitchFamily="18" charset="0"/>
                          </a:rPr>
                        </m:ctrlPr>
                      </m:fPr>
                      <m:num>
                        <m:r>
                          <a:rPr lang="vi-VN" sz="2100" i="1">
                            <a:solidFill>
                              <a:srgbClr val="002060"/>
                            </a:solidFill>
                            <a:latin typeface="Cambria Math"/>
                            <a:cs typeface="Times New Roman" panose="02020603050405020304" pitchFamily="18" charset="0"/>
                          </a:rPr>
                          <m:t>𝑧</m:t>
                        </m:r>
                      </m:num>
                      <m:den>
                        <m:r>
                          <a:rPr lang="en-US" sz="2100" b="0" i="1" smtClean="0">
                            <a:solidFill>
                              <a:srgbClr val="002060"/>
                            </a:solidFill>
                            <a:latin typeface="Cambria Math" panose="02040503050406030204" pitchFamily="18" charset="0"/>
                            <a:cs typeface="Times New Roman" panose="02020603050405020304" pitchFamily="18" charset="0"/>
                          </a:rPr>
                          <m:t>5</m:t>
                        </m:r>
                      </m:den>
                    </m:f>
                    <m:r>
                      <a:rPr lang="vi-VN" sz="2100" i="1">
                        <a:solidFill>
                          <a:srgbClr val="002060"/>
                        </a:solidFill>
                        <a:latin typeface="Cambria Math"/>
                        <a:cs typeface="Times New Roman" panose="02020603050405020304" pitchFamily="18" charset="0"/>
                      </a:rPr>
                      <m:t>=</m:t>
                    </m:r>
                    <m:f>
                      <m:fPr>
                        <m:ctrlPr>
                          <a:rPr lang="vi-VN" sz="2100" i="1">
                            <a:solidFill>
                              <a:srgbClr val="002060"/>
                            </a:solidFill>
                            <a:latin typeface="Cambria Math" panose="02040503050406030204" pitchFamily="18" charset="0"/>
                            <a:cs typeface="Times New Roman" panose="02020603050405020304" pitchFamily="18" charset="0"/>
                          </a:rPr>
                        </m:ctrlPr>
                      </m:fPr>
                      <m:num>
                        <m:r>
                          <a:rPr lang="vi-VN" sz="2100" i="1">
                            <a:solidFill>
                              <a:srgbClr val="002060"/>
                            </a:solidFill>
                            <a:latin typeface="Cambria Math"/>
                            <a:cs typeface="Times New Roman" panose="02020603050405020304" pitchFamily="18" charset="0"/>
                          </a:rPr>
                          <m:t>𝑥</m:t>
                        </m:r>
                        <m:r>
                          <a:rPr lang="vi-VN" sz="2100" i="1">
                            <a:solidFill>
                              <a:srgbClr val="002060"/>
                            </a:solidFill>
                            <a:latin typeface="Cambria Math"/>
                            <a:cs typeface="Times New Roman" panose="02020603050405020304" pitchFamily="18" charset="0"/>
                          </a:rPr>
                          <m:t>−</m:t>
                        </m:r>
                        <m:r>
                          <a:rPr lang="en-US" sz="2100" b="0" i="1" smtClean="0">
                            <a:solidFill>
                              <a:srgbClr val="002060"/>
                            </a:solidFill>
                            <a:latin typeface="Cambria Math" panose="02040503050406030204" pitchFamily="18" charset="0"/>
                            <a:cs typeface="Times New Roman" panose="02020603050405020304" pitchFamily="18" charset="0"/>
                          </a:rPr>
                          <m:t>𝑦</m:t>
                        </m:r>
                      </m:num>
                      <m:den>
                        <m:r>
                          <a:rPr lang="vi-VN" sz="2100" i="1">
                            <a:solidFill>
                              <a:srgbClr val="002060"/>
                            </a:solidFill>
                            <a:latin typeface="Cambria Math" panose="02040503050406030204" pitchFamily="18" charset="0"/>
                            <a:cs typeface="Times New Roman" panose="02020603050405020304" pitchFamily="18" charset="0"/>
                          </a:rPr>
                          <m:t>…</m:t>
                        </m:r>
                        <m:r>
                          <a:rPr lang="en-US" sz="2100" b="0" i="1" smtClean="0">
                            <a:solidFill>
                              <a:srgbClr val="002060"/>
                            </a:solidFill>
                            <a:latin typeface="Cambria Math" panose="02040503050406030204" pitchFamily="18" charset="0"/>
                            <a:cs typeface="Times New Roman" panose="02020603050405020304" pitchFamily="18" charset="0"/>
                          </a:rPr>
                          <m:t>……..</m:t>
                        </m:r>
                        <m:r>
                          <a:rPr lang="vi-VN" sz="2100" i="1">
                            <a:solidFill>
                              <a:srgbClr val="002060"/>
                            </a:solidFill>
                            <a:latin typeface="Cambria Math" panose="02040503050406030204" pitchFamily="18" charset="0"/>
                            <a:cs typeface="Times New Roman" panose="02020603050405020304" pitchFamily="18" charset="0"/>
                          </a:rPr>
                          <m:t>…</m:t>
                        </m:r>
                      </m:den>
                    </m:f>
                    <m:r>
                      <a:rPr lang="vi-VN" sz="2100" i="1">
                        <a:solidFill>
                          <a:srgbClr val="002060"/>
                        </a:solidFill>
                        <a:latin typeface="Cambria Math"/>
                        <a:cs typeface="Times New Roman" panose="02020603050405020304" pitchFamily="18" charset="0"/>
                      </a:rPr>
                      <m:t>=</m:t>
                    </m:r>
                    <m:f>
                      <m:fPr>
                        <m:ctrlPr>
                          <a:rPr lang="vi-VN" sz="2100" i="1">
                            <a:solidFill>
                              <a:srgbClr val="002060"/>
                            </a:solidFill>
                            <a:latin typeface="Cambria Math" panose="02040503050406030204" pitchFamily="18" charset="0"/>
                            <a:cs typeface="Times New Roman" panose="02020603050405020304" pitchFamily="18" charset="0"/>
                          </a:rPr>
                        </m:ctrlPr>
                      </m:fPr>
                      <m:num>
                        <m:r>
                          <a:rPr lang="vi-VN" sz="2100" i="1">
                            <a:solidFill>
                              <a:srgbClr val="002060"/>
                            </a:solidFill>
                            <a:latin typeface="Cambria Math" panose="02040503050406030204" pitchFamily="18" charset="0"/>
                            <a:cs typeface="Times New Roman" panose="02020603050405020304" pitchFamily="18" charset="0"/>
                          </a:rPr>
                          <m:t>……</m:t>
                        </m:r>
                      </m:num>
                      <m:den>
                        <m:r>
                          <a:rPr lang="en-US" sz="2100" b="0" i="1" smtClean="0">
                            <a:solidFill>
                              <a:srgbClr val="002060"/>
                            </a:solidFill>
                            <a:latin typeface="Cambria Math" panose="02040503050406030204" pitchFamily="18" charset="0"/>
                            <a:cs typeface="Times New Roman" panose="02020603050405020304" pitchFamily="18" charset="0"/>
                          </a:rPr>
                          <m:t>4</m:t>
                        </m:r>
                      </m:den>
                    </m:f>
                    <m:r>
                      <a:rPr lang="vi-VN" sz="2100" i="1">
                        <a:solidFill>
                          <a:srgbClr val="002060"/>
                        </a:solidFill>
                        <a:latin typeface="Cambria Math"/>
                        <a:cs typeface="Times New Roman" panose="02020603050405020304" pitchFamily="18" charset="0"/>
                      </a:rPr>
                      <m:t>=</m:t>
                    </m:r>
                    <m:r>
                      <a:rPr lang="vi-VN" sz="2100" i="1">
                        <a:solidFill>
                          <a:srgbClr val="002060"/>
                        </a:solidFill>
                        <a:latin typeface="Cambria Math" panose="02040503050406030204" pitchFamily="18" charset="0"/>
                        <a:cs typeface="Times New Roman" panose="02020603050405020304" pitchFamily="18" charset="0"/>
                      </a:rPr>
                      <m:t>…</m:t>
                    </m:r>
                  </m:oMath>
                </a14:m>
                <a:endParaRPr lang="vi-VN" sz="2100" dirty="0">
                  <a:solidFill>
                    <a:srgbClr val="002060"/>
                  </a:solidFill>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182216" y="2854552"/>
                <a:ext cx="3658054" cy="525016"/>
              </a:xfrm>
              <a:prstGeom prst="rect">
                <a:avLst/>
              </a:prstGeom>
              <a:blipFill rotWithShape="0">
                <a:blip r:embed="rId4"/>
                <a:stretch>
                  <a:fillRect b="-3488"/>
                </a:stretch>
              </a:blipFill>
            </p:spPr>
            <p:txBody>
              <a:bodyPr/>
              <a:lstStyle/>
              <a:p>
                <a:r>
                  <a:rPr lang="en-US">
                    <a:noFill/>
                  </a:rPr>
                  <a:t> </a:t>
                </a:r>
              </a:p>
            </p:txBody>
          </p:sp>
        </mc:Fallback>
      </mc:AlternateContent>
      <p:sp>
        <p:nvSpPr>
          <p:cNvPr id="25" name="Rectangle 2"/>
          <p:cNvSpPr>
            <a:spLocks noChangeArrowheads="1"/>
          </p:cNvSpPr>
          <p:nvPr/>
        </p:nvSpPr>
        <p:spPr bwMode="auto">
          <a:xfrm>
            <a:off x="794694" y="341323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6" name="Object 25"/>
          <p:cNvGraphicFramePr>
            <a:graphicFrameLocks noChangeAspect="1"/>
          </p:cNvGraphicFramePr>
          <p:nvPr>
            <p:extLst/>
          </p:nvPr>
        </p:nvGraphicFramePr>
        <p:xfrm>
          <a:off x="690563" y="3448050"/>
          <a:ext cx="2379662" cy="979488"/>
        </p:xfrm>
        <a:graphic>
          <a:graphicData uri="http://schemas.openxmlformats.org/presentationml/2006/ole">
            <mc:AlternateContent xmlns:mc="http://schemas.openxmlformats.org/markup-compatibility/2006">
              <mc:Choice xmlns:v="urn:schemas-microsoft-com:vml" Requires="v">
                <p:oleObj spid="_x0000_s30730" name="Equation" r:id="rId5" imgW="1726920" imgH="711000" progId="Equation.DSMT4">
                  <p:embed/>
                </p:oleObj>
              </mc:Choice>
              <mc:Fallback>
                <p:oleObj name="Equation" r:id="rId5" imgW="1726920" imgH="711000" progId="Equation.DSMT4">
                  <p:embed/>
                  <p:pic>
                    <p:nvPicPr>
                      <p:cNvPr id="0" name=""/>
                      <p:cNvPicPr>
                        <a:picLocks noChangeAspect="1" noChangeArrowheads="1"/>
                      </p:cNvPicPr>
                      <p:nvPr/>
                    </p:nvPicPr>
                    <p:blipFill>
                      <a:blip r:embed="rId6"/>
                      <a:srcRect/>
                      <a:stretch>
                        <a:fillRect/>
                      </a:stretch>
                    </p:blipFill>
                    <p:spPr bwMode="auto">
                      <a:xfrm>
                        <a:off x="690563" y="3448050"/>
                        <a:ext cx="2379662" cy="979488"/>
                      </a:xfrm>
                      <a:prstGeom prst="rect">
                        <a:avLst/>
                      </a:prstGeom>
                      <a:noFill/>
                    </p:spPr>
                  </p:pic>
                </p:oleObj>
              </mc:Fallback>
            </mc:AlternateContent>
          </a:graphicData>
        </a:graphic>
      </p:graphicFrame>
      <p:sp>
        <p:nvSpPr>
          <p:cNvPr id="27" name="Rectangle 26"/>
          <p:cNvSpPr/>
          <p:nvPr/>
        </p:nvSpPr>
        <p:spPr>
          <a:xfrm>
            <a:off x="609600" y="4430068"/>
            <a:ext cx="5562600" cy="369332"/>
          </a:xfrm>
          <a:prstGeom prst="rect">
            <a:avLst/>
          </a:prstGeom>
        </p:spPr>
        <p:txBody>
          <a:bodyPr wrap="square">
            <a:spAutoFit/>
          </a:bodyPr>
          <a:lstStyle/>
          <a:p>
            <a:r>
              <a:rPr lang="vi-VN" dirty="0" smtClean="0">
                <a:solidFill>
                  <a:srgbClr val="002060"/>
                </a:solidFill>
                <a:cs typeface="Times New Roman" panose="02020603050405020304" pitchFamily="18" charset="0"/>
              </a:rPr>
              <a:t>Vậy </a:t>
            </a:r>
            <a:r>
              <a:rPr lang="vi-VN" dirty="0">
                <a:solidFill>
                  <a:srgbClr val="002060"/>
                </a:solidFill>
                <a:cs typeface="Times New Roman" panose="02020603050405020304" pitchFamily="18" charset="0"/>
              </a:rPr>
              <a:t>diện tích vườn rau nhà bạn </a:t>
            </a:r>
            <a:r>
              <a:rPr lang="vi-VN" dirty="0" smtClean="0">
                <a:solidFill>
                  <a:srgbClr val="002060"/>
                </a:solidFill>
                <a:cs typeface="Times New Roman" panose="02020603050405020304" pitchFamily="18" charset="0"/>
              </a:rPr>
              <a:t>H</a:t>
            </a:r>
            <a:r>
              <a:rPr lang="en-US" dirty="0" err="1" smtClean="0">
                <a:solidFill>
                  <a:srgbClr val="002060"/>
                </a:solidFill>
                <a:cs typeface="Times New Roman" panose="02020603050405020304" pitchFamily="18" charset="0"/>
              </a:rPr>
              <a:t>oa</a:t>
            </a:r>
            <a:r>
              <a:rPr lang="en-US" dirty="0" smtClean="0">
                <a:solidFill>
                  <a:srgbClr val="002060"/>
                </a:solidFill>
                <a:cs typeface="Times New Roman" panose="02020603050405020304" pitchFamily="18" charset="0"/>
              </a:rPr>
              <a:t> </a:t>
            </a:r>
            <a:r>
              <a:rPr lang="vi-VN" dirty="0" smtClean="0">
                <a:solidFill>
                  <a:srgbClr val="002060"/>
                </a:solidFill>
                <a:cs typeface="Times New Roman" panose="02020603050405020304" pitchFamily="18" charset="0"/>
              </a:rPr>
              <a:t>là:</a:t>
            </a:r>
            <a:endParaRPr lang="vi-VN" dirty="0">
              <a:solidFill>
                <a:srgbClr val="002060"/>
              </a:solidFill>
              <a:cs typeface="Times New Roman" panose="02020603050405020304" pitchFamily="18" charset="0"/>
            </a:endParaRPr>
          </a:p>
        </p:txBody>
      </p:sp>
      <p:sp>
        <p:nvSpPr>
          <p:cNvPr id="30" name="Rectangle 4"/>
          <p:cNvSpPr>
            <a:spLocks noChangeArrowheads="1"/>
          </p:cNvSpPr>
          <p:nvPr/>
        </p:nvSpPr>
        <p:spPr bwMode="auto">
          <a:xfrm>
            <a:off x="5715000" y="431409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1" name="Object 30"/>
          <p:cNvGraphicFramePr>
            <a:graphicFrameLocks noChangeAspect="1"/>
          </p:cNvGraphicFramePr>
          <p:nvPr>
            <p:extLst/>
          </p:nvPr>
        </p:nvGraphicFramePr>
        <p:xfrm>
          <a:off x="5053013" y="4386263"/>
          <a:ext cx="3900487" cy="379412"/>
        </p:xfrm>
        <a:graphic>
          <a:graphicData uri="http://schemas.openxmlformats.org/presentationml/2006/ole">
            <mc:AlternateContent xmlns:mc="http://schemas.openxmlformats.org/markup-compatibility/2006">
              <mc:Choice xmlns:v="urn:schemas-microsoft-com:vml" Requires="v">
                <p:oleObj spid="_x0000_s30731" name="Equation" r:id="rId7" imgW="2476440" imgH="241200" progId="Equation.DSMT4">
                  <p:embed/>
                </p:oleObj>
              </mc:Choice>
              <mc:Fallback>
                <p:oleObj name="Equation" r:id="rId7" imgW="2476440" imgH="241200" progId="Equation.DSMT4">
                  <p:embed/>
                  <p:pic>
                    <p:nvPicPr>
                      <p:cNvPr id="0" name=""/>
                      <p:cNvPicPr>
                        <a:picLocks noChangeAspect="1" noChangeArrowheads="1"/>
                      </p:cNvPicPr>
                      <p:nvPr/>
                    </p:nvPicPr>
                    <p:blipFill>
                      <a:blip r:embed="rId8"/>
                      <a:srcRect/>
                      <a:stretch>
                        <a:fillRect/>
                      </a:stretch>
                    </p:blipFill>
                    <p:spPr bwMode="auto">
                      <a:xfrm>
                        <a:off x="5053013" y="4386263"/>
                        <a:ext cx="3900487" cy="379412"/>
                      </a:xfrm>
                      <a:prstGeom prst="rect">
                        <a:avLst/>
                      </a:prstGeom>
                      <a:noFill/>
                    </p:spPr>
                  </p:pic>
                </p:oleObj>
              </mc:Fallback>
            </mc:AlternateContent>
          </a:graphicData>
        </a:graphic>
      </p:graphicFrame>
      <p:sp>
        <p:nvSpPr>
          <p:cNvPr id="13" name="Title 3">
            <a:extLst>
              <a:ext uri="{FF2B5EF4-FFF2-40B4-BE49-F238E27FC236}">
                <a16:creationId xmlns="" xmlns:a16="http://schemas.microsoft.com/office/drawing/2014/main" id="{D418914B-7441-24EE-E91A-2D7ABCABD2EC}"/>
              </a:ext>
            </a:extLst>
          </p:cNvPr>
          <p:cNvSpPr>
            <a:spLocks noGrp="1"/>
          </p:cNvSpPr>
          <p:nvPr>
            <p:ph type="title"/>
          </p:nvPr>
        </p:nvSpPr>
        <p:spPr>
          <a:xfrm>
            <a:off x="574221" y="85257"/>
            <a:ext cx="1406979" cy="4662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Time s New Roman"/>
              </a:rPr>
              <a:t>Bài</a:t>
            </a:r>
            <a:r>
              <a:rPr lang="en-US" sz="2400" b="1" dirty="0" smtClean="0">
                <a:latin typeface="Time s New Roman"/>
              </a:rPr>
              <a:t> 1</a:t>
            </a:r>
            <a:endParaRPr lang="vi-VN" sz="2400" b="1" dirty="0">
              <a:latin typeface="Time s New Roman"/>
            </a:endParaRPr>
          </a:p>
        </p:txBody>
      </p:sp>
    </p:spTree>
    <p:extLst>
      <p:ext uri="{BB962C8B-B14F-4D97-AF65-F5344CB8AC3E}">
        <p14:creationId xmlns:p14="http://schemas.microsoft.com/office/powerpoint/2010/main" val="11631315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0548"/>
          <a:stretch/>
        </p:blipFill>
        <p:spPr>
          <a:xfrm>
            <a:off x="153403" y="220480"/>
            <a:ext cx="9144000" cy="5282464"/>
          </a:xfrm>
          <a:prstGeom prst="rect">
            <a:avLst/>
          </a:pr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3718" b="90000" l="40700" r="80900">
                        <a14:foregroundMark x1="52300" y1="71538" x2="52300" y2="71538"/>
                        <a14:backgroundMark x1="43700" y1="71282" x2="43700" y2="71282"/>
                        <a14:backgroundMark x1="47900" y1="78590" x2="47900" y2="78590"/>
                        <a14:backgroundMark x1="56200" y1="70897" x2="56200" y2="70897"/>
                        <a14:backgroundMark x1="60100" y1="72564" x2="60100" y2="72564"/>
                        <a14:backgroundMark x1="65700" y1="71282" x2="65700" y2="71282"/>
                        <a14:backgroundMark x1="66200" y1="76410" x2="66200" y2="76410"/>
                        <a14:backgroundMark x1="61400" y1="73077" x2="61400" y2="73077"/>
                        <a14:backgroundMark x1="69800" y1="71923" x2="69800" y2="71923"/>
                        <a14:backgroundMark x1="69500" y1="72436" x2="69500" y2="72436"/>
                        <a14:backgroundMark x1="68600" y1="68974" x2="68600" y2="68974"/>
                        <a14:backgroundMark x1="69800" y1="72564" x2="69800" y2="72564"/>
                        <a14:backgroundMark x1="55900" y1="71667" x2="55900" y2="71667"/>
                        <a14:backgroundMark x1="77700" y1="67564" x2="77700" y2="67564"/>
                        <a14:backgroundMark x1="76800" y1="68462" x2="76800" y2="68462"/>
                      </a14:backgroundRemoval>
                    </a14:imgEffect>
                  </a14:imgLayer>
                </a14:imgProps>
              </a:ext>
              <a:ext uri="{28A0092B-C50C-407E-A947-70E740481C1C}">
                <a14:useLocalDpi xmlns:a14="http://schemas.microsoft.com/office/drawing/2010/main" val="0"/>
              </a:ext>
            </a:extLst>
          </a:blip>
          <a:srcRect l="41333" t="26370" r="21111" b="18963"/>
          <a:stretch/>
        </p:blipFill>
        <p:spPr>
          <a:xfrm>
            <a:off x="5647016" y="2486310"/>
            <a:ext cx="2261179" cy="2567308"/>
          </a:xfrm>
          <a:prstGeom prst="rect">
            <a:avLst/>
          </a:prstGeom>
        </p:spPr>
      </p:pic>
      <p:pic>
        <p:nvPicPr>
          <p:cNvPr id="7" name="Picture 6"/>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109205" y="3769964"/>
            <a:ext cx="383499" cy="403802"/>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8966" b="88966" l="2273" r="97273"/>
                    </a14:imgEffect>
                  </a14:imgLayer>
                </a14:imgProps>
              </a:ext>
            </a:extLst>
          </a:blip>
          <a:stretch>
            <a:fillRect/>
          </a:stretch>
        </p:blipFill>
        <p:spPr>
          <a:xfrm>
            <a:off x="1435948" y="4092284"/>
            <a:ext cx="662995" cy="436974"/>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8537" b="100000" l="0" r="98985">
                        <a14:backgroundMark x1="47716" y1="88415" x2="47716" y2="88415"/>
                      </a14:backgroundRemoval>
                    </a14:imgEffect>
                  </a14:imgLayer>
                </a14:imgProps>
              </a:ext>
            </a:extLst>
          </a:blip>
          <a:stretch>
            <a:fillRect/>
          </a:stretch>
        </p:blipFill>
        <p:spPr>
          <a:xfrm>
            <a:off x="4979288" y="3796093"/>
            <a:ext cx="422279" cy="351542"/>
          </a:xfrm>
          <a:prstGeom prst="rect">
            <a:avLst/>
          </a:prstGeom>
        </p:spPr>
      </p:pic>
      <p:pic>
        <p:nvPicPr>
          <p:cNvPr id="7170" name="Picture 2" descr="Kết quả hình ảnh cho mạng nhện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96691" y="651213"/>
            <a:ext cx="846536" cy="8148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a:extLst>
              <a:ext uri="{BEBA8EAE-BF5A-486C-A8C5-ECC9F3942E4B}">
                <a14:imgProps xmlns:a14="http://schemas.microsoft.com/office/drawing/2010/main">
                  <a14:imgLayer r:embed="rId13">
                    <a14:imgEffect>
                      <a14:backgroundRemoval t="9890" b="97253" l="9605" r="89831">
                        <a14:foregroundMark x1="54237" y1="70330" x2="54237" y2="70330"/>
                        <a14:foregroundMark x1="29944" y1="75275" x2="29944" y2="75275"/>
                        <a14:foregroundMark x1="45198" y1="87363" x2="45763" y2="86813"/>
                        <a14:foregroundMark x1="58192" y1="79121" x2="58192" y2="75824"/>
                        <a14:foregroundMark x1="61017" y1="67033" x2="59887" y2="64286"/>
                        <a14:foregroundMark x1="57062" y1="58791" x2="57062" y2="58791"/>
                        <a14:foregroundMark x1="48023" y1="66484" x2="48023" y2="66484"/>
                        <a14:foregroundMark x1="51977" y1="63187" x2="33333" y2="80220"/>
                        <a14:foregroundMark x1="56497" y1="85165" x2="56497" y2="85165"/>
                        <a14:foregroundMark x1="54237" y1="87363" x2="54237" y2="87363"/>
                        <a14:foregroundMark x1="37288" y1="86264" x2="37288" y2="86264"/>
                        <a14:foregroundMark x1="45198" y1="90659" x2="45198" y2="90659"/>
                        <a14:foregroundMark x1="48588" y1="90659" x2="48588" y2="90659"/>
                      </a14:backgroundRemoval>
                    </a14:imgEffect>
                  </a14:imgLayer>
                </a14:imgProps>
              </a:ext>
            </a:extLst>
          </a:blip>
          <a:stretch>
            <a:fillRect/>
          </a:stretch>
        </p:blipFill>
        <p:spPr>
          <a:xfrm>
            <a:off x="1616362" y="2861713"/>
            <a:ext cx="566897" cy="582911"/>
          </a:xfrm>
          <a:prstGeom prst="rect">
            <a:avLst/>
          </a:prstGeom>
        </p:spPr>
      </p:pic>
      <p:sp>
        <p:nvSpPr>
          <p:cNvPr id="14" name="Rectangle 13"/>
          <p:cNvSpPr/>
          <p:nvPr/>
        </p:nvSpPr>
        <p:spPr>
          <a:xfrm>
            <a:off x="1859402" y="1438426"/>
            <a:ext cx="5631040" cy="692497"/>
          </a:xfrm>
          <a:prstGeom prst="rect">
            <a:avLst/>
          </a:prstGeom>
          <a:solidFill>
            <a:srgbClr val="FF0000"/>
          </a:solidFill>
        </p:spPr>
        <p:txBody>
          <a:bodyPr wrap="square" lIns="68580" tIns="34290" rIns="68580" bIns="34290">
            <a:spAutoFit/>
          </a:bodyPr>
          <a:lstStyle/>
          <a:p>
            <a:pPr algn="ctr"/>
            <a:r>
              <a:rPr lang="en-US" sz="405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LÀM SẠCH LỚP HỌC</a:t>
            </a:r>
          </a:p>
        </p:txBody>
      </p:sp>
    </p:spTree>
    <p:extLst>
      <p:ext uri="{BB962C8B-B14F-4D97-AF65-F5344CB8AC3E}">
        <p14:creationId xmlns:p14="http://schemas.microsoft.com/office/powerpoint/2010/main" val="2876073828"/>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D418914B-7441-24EE-E91A-2D7ABCABD2EC}"/>
              </a:ext>
            </a:extLst>
          </p:cNvPr>
          <p:cNvSpPr>
            <a:spLocks noGrp="1"/>
          </p:cNvSpPr>
          <p:nvPr>
            <p:ph type="title"/>
          </p:nvPr>
        </p:nvSpPr>
        <p:spPr>
          <a:xfrm>
            <a:off x="914400" y="45004"/>
            <a:ext cx="1226858" cy="4662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latin typeface="Time s New Roman"/>
              </a:rPr>
              <a:t>Bài</a:t>
            </a:r>
            <a:r>
              <a:rPr lang="en-US" sz="2400" b="1" dirty="0" smtClean="0">
                <a:latin typeface="Time s New Roman"/>
              </a:rPr>
              <a:t> 1</a:t>
            </a:r>
            <a:endParaRPr lang="vi-VN" sz="2400" b="1" dirty="0">
              <a:latin typeface="Time s New Roman"/>
            </a:endParaRPr>
          </a:p>
        </p:txBody>
      </p:sp>
      <p:sp>
        <p:nvSpPr>
          <p:cNvPr id="9" name="Content Placeholder 8">
            <a:extLst>
              <a:ext uri="{FF2B5EF4-FFF2-40B4-BE49-F238E27FC236}">
                <a16:creationId xmlns="" xmlns:a16="http://schemas.microsoft.com/office/drawing/2014/main" xmlns:a14="http://schemas.microsoft.com/office/drawing/2010/main" xmlns:mc="http://schemas.openxmlformats.org/markup-compatibility/2006" id="{14D61191-822A-A107-C66A-AC6A4F0479F1}"/>
              </a:ext>
            </a:extLst>
          </p:cNvPr>
          <p:cNvSpPr txBox="1">
            <a:spLocks noGrp="1"/>
          </p:cNvSpPr>
          <p:nvPr>
            <p:ph idx="1"/>
          </p:nvPr>
        </p:nvSpPr>
        <p:spPr>
          <a:xfrm>
            <a:off x="609600" y="1384301"/>
            <a:ext cx="7757160" cy="859723"/>
          </a:xfrm>
          <a:prstGeom prst="rect">
            <a:avLst/>
          </a:prstGeom>
          <a:noFill/>
        </p:spPr>
        <p:txBody>
          <a:bodyPr wrap="square">
            <a:spAutoFit/>
          </a:bodyPr>
          <a:lstStyle/>
          <a:p>
            <a:pPr marL="0" indent="0">
              <a:buNone/>
            </a:pPr>
            <a:r>
              <a:rPr lang="en-US" sz="2400" dirty="0" smtClean="0">
                <a:solidFill>
                  <a:srgbClr val="002060"/>
                </a:solidFill>
                <a:latin typeface="Time s New Roman"/>
                <a:cs typeface="Times New Roman" panose="02020603050405020304" pitchFamily="18" charset="0"/>
              </a:rPr>
              <a:t>+) Theo </a:t>
            </a:r>
            <a:r>
              <a:rPr lang="en-US" sz="2400" dirty="0" err="1" smtClean="0">
                <a:solidFill>
                  <a:srgbClr val="002060"/>
                </a:solidFill>
                <a:latin typeface="Time s New Roman"/>
                <a:cs typeface="Times New Roman" panose="02020603050405020304" pitchFamily="18" charset="0"/>
              </a:rPr>
              <a:t>đề</a:t>
            </a:r>
            <a:r>
              <a:rPr lang="en-US" sz="2400" dirty="0" smtClean="0">
                <a:solidFill>
                  <a:srgbClr val="002060"/>
                </a:solidFill>
                <a:latin typeface="Time s New Roman"/>
                <a:cs typeface="Times New Roman" panose="02020603050405020304" pitchFamily="18" charset="0"/>
              </a:rPr>
              <a:t> </a:t>
            </a:r>
            <a:r>
              <a:rPr lang="en-US" sz="2400" dirty="0" err="1" smtClean="0">
                <a:solidFill>
                  <a:srgbClr val="002060"/>
                </a:solidFill>
                <a:latin typeface="Time s New Roman"/>
                <a:cs typeface="Times New Roman" panose="02020603050405020304" pitchFamily="18" charset="0"/>
              </a:rPr>
              <a:t>bài</a:t>
            </a:r>
            <a:r>
              <a:rPr lang="en-US" sz="2400" dirty="0" smtClean="0">
                <a:solidFill>
                  <a:srgbClr val="002060"/>
                </a:solidFill>
                <a:latin typeface="Time s New Roman"/>
                <a:cs typeface="Times New Roman" panose="02020603050405020304" pitchFamily="18" charset="0"/>
              </a:rPr>
              <a:t> ta </a:t>
            </a:r>
            <a:r>
              <a:rPr lang="en-US" sz="2400" dirty="0" err="1" smtClean="0">
                <a:solidFill>
                  <a:srgbClr val="002060"/>
                </a:solidFill>
                <a:latin typeface="Time s New Roman"/>
                <a:cs typeface="Times New Roman" panose="02020603050405020304" pitchFamily="18" charset="0"/>
              </a:rPr>
              <a:t>có</a:t>
            </a:r>
            <a:endParaRPr lang="en-US" sz="2400" dirty="0" smtClean="0">
              <a:solidFill>
                <a:srgbClr val="002060"/>
              </a:solidFill>
              <a:latin typeface="Time s New Roman"/>
              <a:cs typeface="Times New Roman" panose="02020603050405020304" pitchFamily="18" charset="0"/>
            </a:endParaRPr>
          </a:p>
          <a:p>
            <a:pPr marL="257175" indent="-257175">
              <a:buFontTx/>
              <a:buChar char="-"/>
            </a:pPr>
            <a:endParaRPr lang="vi-VN" sz="2400" dirty="0">
              <a:solidFill>
                <a:srgbClr val="002060"/>
              </a:solidFill>
              <a:latin typeface="Time s New Roman"/>
              <a:cs typeface="Times New Roman" panose="02020603050405020304" pitchFamily="18" charset="0"/>
            </a:endParaRPr>
          </a:p>
        </p:txBody>
      </p:sp>
      <p:sp>
        <p:nvSpPr>
          <p:cNvPr id="5" name="TextBox 4">
            <a:extLst>
              <a:ext uri="{FF2B5EF4-FFF2-40B4-BE49-F238E27FC236}">
                <a16:creationId xmlns="" xmlns:a16="http://schemas.microsoft.com/office/drawing/2014/main" id="{DBC6BFF8-2033-E7CC-121C-C956917B3A20}"/>
              </a:ext>
            </a:extLst>
          </p:cNvPr>
          <p:cNvSpPr txBox="1"/>
          <p:nvPr/>
        </p:nvSpPr>
        <p:spPr>
          <a:xfrm>
            <a:off x="609600" y="618484"/>
            <a:ext cx="8244599" cy="830997"/>
          </a:xfrm>
          <a:prstGeom prst="rect">
            <a:avLst/>
          </a:prstGeom>
          <a:noFill/>
        </p:spPr>
        <p:txBody>
          <a:bodyPr wrap="square">
            <a:spAutoFit/>
          </a:bodyPr>
          <a:lstStyle/>
          <a:p>
            <a:r>
              <a:rPr lang="vi-VN" sz="2400" dirty="0" smtClean="0">
                <a:solidFill>
                  <a:srgbClr val="002060"/>
                </a:solidFill>
                <a:latin typeface="Time s New Roman"/>
                <a:cs typeface="Times New Roman" panose="02020603050405020304" pitchFamily="18" charset="0"/>
              </a:rPr>
              <a:t> </a:t>
            </a:r>
            <a:r>
              <a:rPr lang="vi-VN" sz="2400" dirty="0">
                <a:solidFill>
                  <a:srgbClr val="002060"/>
                </a:solidFill>
                <a:latin typeface="Time s New Roman"/>
                <a:cs typeface="Times New Roman" panose="02020603050405020304" pitchFamily="18" charset="0"/>
              </a:rPr>
              <a:t>Gọi diện tích trồng bắp cải, diện tích trồng su hào, diện tích trồng cà chua lần lượt là:</a:t>
            </a:r>
            <a:endParaRPr lang="vi-VN" sz="2400" dirty="0">
              <a:latin typeface="Time s New Roman"/>
            </a:endParaRPr>
          </a:p>
        </p:txBody>
      </p:sp>
      <p:sp>
        <p:nvSpPr>
          <p:cNvPr id="6" name="TextBox 5">
            <a:extLst>
              <a:ext uri="{FF2B5EF4-FFF2-40B4-BE49-F238E27FC236}">
                <a16:creationId xmlns="" xmlns:a16="http://schemas.microsoft.com/office/drawing/2014/main" id="{E6350C71-4113-4B17-283C-A2866D5C997E}"/>
              </a:ext>
            </a:extLst>
          </p:cNvPr>
          <p:cNvSpPr txBox="1"/>
          <p:nvPr/>
        </p:nvSpPr>
        <p:spPr>
          <a:xfrm>
            <a:off x="4714265" y="1067031"/>
            <a:ext cx="3600450" cy="461665"/>
          </a:xfrm>
          <a:prstGeom prst="rect">
            <a:avLst/>
          </a:prstGeom>
          <a:noFill/>
        </p:spPr>
        <p:txBody>
          <a:bodyPr wrap="square" rtlCol="0">
            <a:spAutoFit/>
          </a:bodyPr>
          <a:lstStyle/>
          <a:p>
            <a:r>
              <a:rPr lang="vi-VN" sz="2400" dirty="0">
                <a:latin typeface="Time s New Roman"/>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 xmlns:a16="http://schemas.microsoft.com/office/drawing/2014/main" id="{FE8FE11B-A7B1-AD13-0632-8A78A9E7ECC7}"/>
                  </a:ext>
                </a:extLst>
              </p:cNvPr>
              <p:cNvSpPr txBox="1"/>
              <p:nvPr/>
            </p:nvSpPr>
            <p:spPr>
              <a:xfrm>
                <a:off x="4772365" y="962650"/>
                <a:ext cx="3542350" cy="839332"/>
              </a:xfrm>
              <a:prstGeom prst="rect">
                <a:avLst/>
              </a:prstGeom>
              <a:noFill/>
              <a:ln>
                <a:solidFill>
                  <a:srgbClr val="DE4654"/>
                </a:solidFill>
              </a:ln>
            </p:spPr>
            <p:txBody>
              <a:bodyPr wrap="square" rtlCol="0">
                <a:spAutoFit/>
              </a:bodyPr>
              <a:lstStyle/>
              <a:p>
                <a14:m>
                  <m:oMath xmlns:m="http://schemas.openxmlformats.org/officeDocument/2006/math">
                    <m:r>
                      <a:rPr lang="vi-VN" sz="2400" i="1" dirty="0" smtClean="0">
                        <a:solidFill>
                          <a:srgbClr val="FF0000"/>
                        </a:solidFill>
                        <a:latin typeface="Cambria Math" panose="02040503050406030204" pitchFamily="18" charset="0"/>
                        <a:cs typeface="Times New Roman" panose="02020603050405020304" pitchFamily="18" charset="0"/>
                      </a:rPr>
                      <m:t>𝑥</m:t>
                    </m:r>
                  </m:oMath>
                </a14:m>
                <a:r>
                  <a:rPr lang="vi-VN" sz="2400" dirty="0">
                    <a:solidFill>
                      <a:srgbClr val="FF0000"/>
                    </a:solidFill>
                    <a:latin typeface="Time s New Roman"/>
                    <a:cs typeface="Times New Roman" panose="02020603050405020304" pitchFamily="18" charset="0"/>
                  </a:rPr>
                  <a:t> </a:t>
                </a:r>
                <a14:m>
                  <m:oMath xmlns:m="http://schemas.openxmlformats.org/officeDocument/2006/math">
                    <m:r>
                      <a:rPr lang="vi-VN" sz="2400" i="1" dirty="0">
                        <a:solidFill>
                          <a:srgbClr val="FF0000"/>
                        </a:solidFill>
                        <a:latin typeface="Cambria Math" panose="02040503050406030204" pitchFamily="18" charset="0"/>
                        <a:cs typeface="Times New Roman" panose="02020603050405020304" pitchFamily="18" charset="0"/>
                      </a:rPr>
                      <m:t>(</m:t>
                    </m:r>
                    <m:sSup>
                      <m:sSupPr>
                        <m:ctrlPr>
                          <a:rPr lang="vi-VN" sz="2400" i="1" dirty="0">
                            <a:solidFill>
                              <a:srgbClr val="FF0000"/>
                            </a:solidFill>
                            <a:latin typeface="Cambria Math" panose="02040503050406030204" pitchFamily="18" charset="0"/>
                            <a:cs typeface="Times New Roman" panose="02020603050405020304" pitchFamily="18" charset="0"/>
                          </a:rPr>
                        </m:ctrlPr>
                      </m:sSupPr>
                      <m:e>
                        <m:r>
                          <a:rPr lang="vi-VN" sz="2400" i="1" dirty="0">
                            <a:solidFill>
                              <a:srgbClr val="FF0000"/>
                            </a:solidFill>
                            <a:latin typeface="Cambria Math" panose="02040503050406030204" pitchFamily="18" charset="0"/>
                            <a:cs typeface="Times New Roman" panose="02020603050405020304" pitchFamily="18" charset="0"/>
                          </a:rPr>
                          <m:t>𝑚</m:t>
                        </m:r>
                      </m:e>
                      <m:sup>
                        <m:r>
                          <a:rPr lang="vi-VN" sz="2400" i="1" dirty="0">
                            <a:solidFill>
                              <a:srgbClr val="FF0000"/>
                            </a:solidFill>
                            <a:latin typeface="Cambria Math" panose="02040503050406030204" pitchFamily="18" charset="0"/>
                            <a:cs typeface="Times New Roman" panose="02020603050405020304" pitchFamily="18" charset="0"/>
                          </a:rPr>
                          <m:t>2</m:t>
                        </m:r>
                      </m:sup>
                    </m:sSup>
                    <m:r>
                      <a:rPr lang="vi-VN" sz="2400" i="1" dirty="0">
                        <a:solidFill>
                          <a:srgbClr val="FF0000"/>
                        </a:solidFill>
                        <a:latin typeface="Cambria Math" panose="02040503050406030204" pitchFamily="18" charset="0"/>
                        <a:cs typeface="Times New Roman" panose="02020603050405020304" pitchFamily="18" charset="0"/>
                      </a:rPr>
                      <m:t>)</m:t>
                    </m:r>
                  </m:oMath>
                </a14:m>
                <a:r>
                  <a:rPr lang="vi-VN" sz="2400" dirty="0">
                    <a:solidFill>
                      <a:srgbClr val="FF0000"/>
                    </a:solidFill>
                    <a:latin typeface="Time s New Roman"/>
                    <a:cs typeface="Times New Roman" panose="02020603050405020304" pitchFamily="18" charset="0"/>
                  </a:rPr>
                  <a:t>, </a:t>
                </a:r>
                <a14:m>
                  <m:oMath xmlns:m="http://schemas.openxmlformats.org/officeDocument/2006/math">
                    <m:r>
                      <a:rPr lang="vi-VN" sz="2400" i="1" dirty="0">
                        <a:solidFill>
                          <a:srgbClr val="FF0000"/>
                        </a:solidFill>
                        <a:latin typeface="Cambria Math" panose="02040503050406030204" pitchFamily="18" charset="0"/>
                        <a:cs typeface="Times New Roman" panose="02020603050405020304" pitchFamily="18" charset="0"/>
                      </a:rPr>
                      <m:t>𝑦</m:t>
                    </m:r>
                  </m:oMath>
                </a14:m>
                <a:r>
                  <a:rPr lang="vi-VN" sz="2400" dirty="0">
                    <a:solidFill>
                      <a:srgbClr val="FF0000"/>
                    </a:solidFill>
                    <a:latin typeface="Time s New Roman"/>
                    <a:cs typeface="Times New Roman" panose="02020603050405020304" pitchFamily="18" charset="0"/>
                  </a:rPr>
                  <a:t> </a:t>
                </a:r>
                <a14:m>
                  <m:oMath xmlns:m="http://schemas.openxmlformats.org/officeDocument/2006/math">
                    <m:r>
                      <a:rPr lang="vi-VN" sz="2400" i="1" dirty="0">
                        <a:solidFill>
                          <a:srgbClr val="FF0000"/>
                        </a:solidFill>
                        <a:latin typeface="Cambria Math" panose="02040503050406030204" pitchFamily="18" charset="0"/>
                        <a:cs typeface="Times New Roman" panose="02020603050405020304" pitchFamily="18" charset="0"/>
                      </a:rPr>
                      <m:t>(</m:t>
                    </m:r>
                    <m:sSup>
                      <m:sSupPr>
                        <m:ctrlPr>
                          <a:rPr lang="vi-VN" sz="2400" i="1" dirty="0">
                            <a:solidFill>
                              <a:srgbClr val="FF0000"/>
                            </a:solidFill>
                            <a:latin typeface="Cambria Math" panose="02040503050406030204" pitchFamily="18" charset="0"/>
                            <a:cs typeface="Times New Roman" panose="02020603050405020304" pitchFamily="18" charset="0"/>
                          </a:rPr>
                        </m:ctrlPr>
                      </m:sSupPr>
                      <m:e>
                        <m:r>
                          <a:rPr lang="vi-VN" sz="2400" i="1" dirty="0">
                            <a:solidFill>
                              <a:srgbClr val="FF0000"/>
                            </a:solidFill>
                            <a:latin typeface="Cambria Math" panose="02040503050406030204" pitchFamily="18" charset="0"/>
                            <a:cs typeface="Times New Roman" panose="02020603050405020304" pitchFamily="18" charset="0"/>
                          </a:rPr>
                          <m:t>𝑚</m:t>
                        </m:r>
                      </m:e>
                      <m:sup>
                        <m:r>
                          <a:rPr lang="vi-VN" sz="2400" i="1" dirty="0">
                            <a:solidFill>
                              <a:srgbClr val="FF0000"/>
                            </a:solidFill>
                            <a:latin typeface="Cambria Math" panose="02040503050406030204" pitchFamily="18" charset="0"/>
                            <a:cs typeface="Times New Roman" panose="02020603050405020304" pitchFamily="18" charset="0"/>
                          </a:rPr>
                          <m:t>2</m:t>
                        </m:r>
                      </m:sup>
                    </m:sSup>
                    <m:r>
                      <a:rPr lang="vi-VN" sz="2400" i="1" dirty="0">
                        <a:solidFill>
                          <a:srgbClr val="FF0000"/>
                        </a:solidFill>
                        <a:latin typeface="Cambria Math" panose="02040503050406030204" pitchFamily="18" charset="0"/>
                        <a:cs typeface="Times New Roman" panose="02020603050405020304" pitchFamily="18" charset="0"/>
                      </a:rPr>
                      <m:t>)</m:t>
                    </m:r>
                  </m:oMath>
                </a14:m>
                <a:r>
                  <a:rPr lang="vi-VN" sz="2400" dirty="0">
                    <a:solidFill>
                      <a:srgbClr val="FF0000"/>
                    </a:solidFill>
                    <a:latin typeface="Time s New Roman"/>
                    <a:cs typeface="Times New Roman" panose="02020603050405020304" pitchFamily="18" charset="0"/>
                  </a:rPr>
                  <a:t>, </a:t>
                </a:r>
                <a14:m>
                  <m:oMath xmlns:m="http://schemas.openxmlformats.org/officeDocument/2006/math">
                    <m:r>
                      <a:rPr lang="vi-VN" sz="2400" i="1" dirty="0">
                        <a:solidFill>
                          <a:srgbClr val="FF0000"/>
                        </a:solidFill>
                        <a:latin typeface="Cambria Math" panose="02040503050406030204" pitchFamily="18" charset="0"/>
                        <a:cs typeface="Times New Roman" panose="02020603050405020304" pitchFamily="18" charset="0"/>
                      </a:rPr>
                      <m:t>𝑧</m:t>
                    </m:r>
                  </m:oMath>
                </a14:m>
                <a:r>
                  <a:rPr lang="vi-VN" sz="2400" dirty="0">
                    <a:solidFill>
                      <a:srgbClr val="FF0000"/>
                    </a:solidFill>
                    <a:latin typeface="Time s New Roman"/>
                    <a:cs typeface="Times New Roman" panose="02020603050405020304" pitchFamily="18" charset="0"/>
                  </a:rPr>
                  <a:t> </a:t>
                </a:r>
                <a14:m>
                  <m:oMath xmlns:m="http://schemas.openxmlformats.org/officeDocument/2006/math">
                    <m:r>
                      <a:rPr lang="vi-VN" sz="2400" i="1" dirty="0">
                        <a:solidFill>
                          <a:srgbClr val="FF0000"/>
                        </a:solidFill>
                        <a:latin typeface="Cambria Math" panose="02040503050406030204" pitchFamily="18" charset="0"/>
                        <a:cs typeface="Times New Roman" panose="02020603050405020304" pitchFamily="18" charset="0"/>
                      </a:rPr>
                      <m:t>(</m:t>
                    </m:r>
                    <m:sSup>
                      <m:sSupPr>
                        <m:ctrlPr>
                          <a:rPr lang="vi-VN" sz="2400" i="1" dirty="0">
                            <a:solidFill>
                              <a:srgbClr val="FF0000"/>
                            </a:solidFill>
                            <a:latin typeface="Cambria Math" panose="02040503050406030204" pitchFamily="18" charset="0"/>
                            <a:cs typeface="Times New Roman" panose="02020603050405020304" pitchFamily="18" charset="0"/>
                          </a:rPr>
                        </m:ctrlPr>
                      </m:sSupPr>
                      <m:e>
                        <m:r>
                          <a:rPr lang="vi-VN" sz="2400" i="1" dirty="0">
                            <a:solidFill>
                              <a:srgbClr val="FF0000"/>
                            </a:solidFill>
                            <a:latin typeface="Cambria Math" panose="02040503050406030204" pitchFamily="18" charset="0"/>
                            <a:cs typeface="Times New Roman" panose="02020603050405020304" pitchFamily="18" charset="0"/>
                          </a:rPr>
                          <m:t>𝑚</m:t>
                        </m:r>
                      </m:e>
                      <m:sup>
                        <m:r>
                          <a:rPr lang="vi-VN" sz="2400" i="1" dirty="0">
                            <a:solidFill>
                              <a:srgbClr val="FF0000"/>
                            </a:solidFill>
                            <a:latin typeface="Cambria Math" panose="02040503050406030204" pitchFamily="18" charset="0"/>
                            <a:cs typeface="Times New Roman" panose="02020603050405020304" pitchFamily="18" charset="0"/>
                          </a:rPr>
                          <m:t>2</m:t>
                        </m:r>
                      </m:sup>
                    </m:sSup>
                    <m:r>
                      <a:rPr lang="vi-VN" sz="2400" i="1" dirty="0">
                        <a:solidFill>
                          <a:srgbClr val="FF0000"/>
                        </a:solidFill>
                        <a:latin typeface="Cambria Math" panose="02040503050406030204" pitchFamily="18" charset="0"/>
                        <a:cs typeface="Times New Roman" panose="02020603050405020304" pitchFamily="18" charset="0"/>
                      </a:rPr>
                      <m:t>)</m:t>
                    </m:r>
                  </m:oMath>
                </a14:m>
                <a:endParaRPr lang="vi-VN" sz="2400" dirty="0">
                  <a:solidFill>
                    <a:srgbClr val="FF0000"/>
                  </a:solidFill>
                  <a:latin typeface="Time s New Roman"/>
                  <a:cs typeface="Times New Roman" panose="02020603050405020304" pitchFamily="18" charset="0"/>
                </a:endParaRPr>
              </a:p>
              <a:p>
                <a:endParaRPr lang="vi-VN" sz="2400" dirty="0">
                  <a:latin typeface="Time s New Roman"/>
                </a:endParaRPr>
              </a:p>
            </p:txBody>
          </p:sp>
        </mc:Choice>
        <mc:Fallback xmlns="">
          <p:sp>
            <p:nvSpPr>
              <p:cNvPr id="8" name="TextBox 7">
                <a:extLst>
                  <a:ext uri="{FF2B5EF4-FFF2-40B4-BE49-F238E27FC236}">
                    <a16:creationId xmlns:a16="http://schemas.microsoft.com/office/drawing/2014/main" xmlns="" xmlns:a14="http://schemas.microsoft.com/office/drawing/2010/main" id="{FE8FE11B-A7B1-AD13-0632-8A78A9E7ECC7}"/>
                  </a:ext>
                </a:extLst>
              </p:cNvPr>
              <p:cNvSpPr txBox="1">
                <a:spLocks noRot="1" noChangeAspect="1" noMove="1" noResize="1" noEditPoints="1" noAdjustHandles="1" noChangeArrowheads="1" noChangeShapeType="1" noTextEdit="1"/>
              </p:cNvSpPr>
              <p:nvPr/>
            </p:nvSpPr>
            <p:spPr>
              <a:xfrm>
                <a:off x="4772365" y="962650"/>
                <a:ext cx="3542350" cy="839332"/>
              </a:xfrm>
              <a:prstGeom prst="rect">
                <a:avLst/>
              </a:prstGeom>
              <a:blipFill rotWithShape="0">
                <a:blip r:embed="rId4"/>
                <a:stretch>
                  <a:fillRect t="-3571"/>
                </a:stretch>
              </a:blipFill>
              <a:ln>
                <a:solidFill>
                  <a:srgbClr val="DE465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 xmlns:a16="http://schemas.microsoft.com/office/drawing/2014/main" id="{71973930-EDBE-051F-18AC-FE1D9952A8C6}"/>
                  </a:ext>
                </a:extLst>
              </p:cNvPr>
              <p:cNvSpPr txBox="1"/>
              <p:nvPr/>
            </p:nvSpPr>
            <p:spPr>
              <a:xfrm>
                <a:off x="1963678" y="1844032"/>
                <a:ext cx="4629150" cy="616772"/>
              </a:xfrm>
              <a:prstGeom prst="rect">
                <a:avLst/>
              </a:prstGeom>
              <a:noFill/>
            </p:spPr>
            <p:txBody>
              <a:bodyPr wrap="square">
                <a:spAutoFit/>
              </a:bodyPr>
              <a:lstStyle/>
              <a:p>
                <a:r>
                  <a:rPr lang="vi-VN" sz="2800" dirty="0" smtClean="0">
                    <a:solidFill>
                      <a:srgbClr val="002060"/>
                    </a:solidFill>
                    <a:latin typeface="Time s New Roman"/>
                    <a:cs typeface="Times New Roman" panose="02020603050405020304" pitchFamily="18" charset="0"/>
                  </a:rPr>
                  <a:t> </a:t>
                </a:r>
                <a14:m>
                  <m:oMath xmlns:m="http://schemas.openxmlformats.org/officeDocument/2006/math">
                    <m:f>
                      <m:fPr>
                        <m:ctrlPr>
                          <a:rPr lang="vi-VN" sz="2800" i="1">
                            <a:solidFill>
                              <a:srgbClr val="002060"/>
                            </a:solidFill>
                            <a:latin typeface="Cambria Math" panose="02040503050406030204" pitchFamily="18" charset="0"/>
                            <a:cs typeface="Times New Roman" panose="02020603050405020304" pitchFamily="18" charset="0"/>
                          </a:rPr>
                        </m:ctrlPr>
                      </m:fPr>
                      <m:num>
                        <m:r>
                          <a:rPr lang="vi-VN" sz="2800" i="1">
                            <a:solidFill>
                              <a:srgbClr val="002060"/>
                            </a:solidFill>
                            <a:latin typeface="Cambria Math" panose="02040503050406030204" pitchFamily="18" charset="0"/>
                            <a:cs typeface="Times New Roman" panose="02020603050405020304" pitchFamily="18" charset="0"/>
                          </a:rPr>
                          <m:t>……</m:t>
                        </m:r>
                      </m:num>
                      <m:den>
                        <m:r>
                          <a:rPr lang="en-US" sz="2800" b="0" i="1" smtClean="0">
                            <a:solidFill>
                              <a:srgbClr val="002060"/>
                            </a:solidFill>
                            <a:latin typeface="Cambria Math" panose="02040503050406030204" pitchFamily="18" charset="0"/>
                            <a:cs typeface="Times New Roman" panose="02020603050405020304" pitchFamily="18" charset="0"/>
                          </a:rPr>
                          <m:t>10</m:t>
                        </m:r>
                      </m:den>
                    </m:f>
                    <m:r>
                      <a:rPr lang="vi-VN" sz="2800" i="1">
                        <a:solidFill>
                          <a:srgbClr val="002060"/>
                        </a:solidFill>
                        <a:latin typeface="Cambria Math" panose="02040503050406030204" pitchFamily="18" charset="0"/>
                        <a:cs typeface="Times New Roman" panose="02020603050405020304" pitchFamily="18" charset="0"/>
                      </a:rPr>
                      <m:t>=</m:t>
                    </m:r>
                    <m:f>
                      <m:fPr>
                        <m:ctrlPr>
                          <a:rPr lang="vi-VN" sz="2800" i="1">
                            <a:solidFill>
                              <a:srgbClr val="002060"/>
                            </a:solidFill>
                            <a:latin typeface="Cambria Math" panose="02040503050406030204" pitchFamily="18" charset="0"/>
                            <a:cs typeface="Times New Roman" panose="02020603050405020304" pitchFamily="18" charset="0"/>
                          </a:rPr>
                        </m:ctrlPr>
                      </m:fPr>
                      <m:num>
                        <m:r>
                          <a:rPr lang="vi-VN" sz="2800" i="1">
                            <a:solidFill>
                              <a:srgbClr val="002060"/>
                            </a:solidFill>
                            <a:latin typeface="Cambria Math" panose="02040503050406030204" pitchFamily="18" charset="0"/>
                            <a:cs typeface="Times New Roman" panose="02020603050405020304" pitchFamily="18" charset="0"/>
                          </a:rPr>
                          <m:t>……..</m:t>
                        </m:r>
                      </m:num>
                      <m:den>
                        <m:r>
                          <a:rPr lang="en-US" sz="2800" b="0" i="1" smtClean="0">
                            <a:solidFill>
                              <a:srgbClr val="002060"/>
                            </a:solidFill>
                            <a:latin typeface="Cambria Math" panose="02040503050406030204" pitchFamily="18" charset="0"/>
                            <a:cs typeface="Times New Roman" panose="02020603050405020304" pitchFamily="18" charset="0"/>
                          </a:rPr>
                          <m:t>6</m:t>
                        </m:r>
                      </m:den>
                    </m:f>
                    <m:r>
                      <a:rPr lang="vi-VN" sz="2800" i="1">
                        <a:solidFill>
                          <a:srgbClr val="002060"/>
                        </a:solidFill>
                        <a:latin typeface="Cambria Math" panose="02040503050406030204" pitchFamily="18" charset="0"/>
                        <a:cs typeface="Times New Roman" panose="02020603050405020304" pitchFamily="18" charset="0"/>
                      </a:rPr>
                      <m:t>=</m:t>
                    </m:r>
                    <m:f>
                      <m:fPr>
                        <m:ctrlPr>
                          <a:rPr lang="vi-VN" sz="2800" i="1">
                            <a:solidFill>
                              <a:srgbClr val="002060"/>
                            </a:solidFill>
                            <a:latin typeface="Cambria Math" panose="02040503050406030204" pitchFamily="18" charset="0"/>
                            <a:cs typeface="Times New Roman" panose="02020603050405020304" pitchFamily="18" charset="0"/>
                          </a:rPr>
                        </m:ctrlPr>
                      </m:fPr>
                      <m:num>
                        <m:r>
                          <a:rPr lang="vi-VN" sz="2800" i="1">
                            <a:solidFill>
                              <a:srgbClr val="002060"/>
                            </a:solidFill>
                            <a:latin typeface="Cambria Math" panose="02040503050406030204" pitchFamily="18" charset="0"/>
                            <a:cs typeface="Times New Roman" panose="02020603050405020304" pitchFamily="18" charset="0"/>
                          </a:rPr>
                          <m:t>……</m:t>
                        </m:r>
                      </m:num>
                      <m:den>
                        <m:r>
                          <a:rPr lang="en-US" sz="2800" b="0" i="1" smtClean="0">
                            <a:solidFill>
                              <a:srgbClr val="002060"/>
                            </a:solidFill>
                            <a:latin typeface="Cambria Math" panose="02040503050406030204" pitchFamily="18" charset="0"/>
                            <a:cs typeface="Times New Roman" panose="02020603050405020304" pitchFamily="18" charset="0"/>
                          </a:rPr>
                          <m:t>5</m:t>
                        </m:r>
                      </m:den>
                    </m:f>
                  </m:oMath>
                </a14:m>
                <a:r>
                  <a:rPr lang="vi-VN" sz="2400" dirty="0">
                    <a:solidFill>
                      <a:srgbClr val="002060"/>
                    </a:solidFill>
                    <a:latin typeface="Time s New Roman"/>
                    <a:cs typeface="Times New Roman" panose="02020603050405020304" pitchFamily="18" charset="0"/>
                  </a:rPr>
                  <a:t> và </a:t>
                </a:r>
                <a14:m>
                  <m:oMath xmlns:m="http://schemas.openxmlformats.org/officeDocument/2006/math">
                    <m:r>
                      <a:rPr lang="vi-VN" sz="2400" i="1" dirty="0">
                        <a:solidFill>
                          <a:srgbClr val="002060"/>
                        </a:solidFill>
                        <a:latin typeface="Cambria Math" panose="02040503050406030204" pitchFamily="18" charset="0"/>
                        <a:cs typeface="Times New Roman" panose="02020603050405020304" pitchFamily="18" charset="0"/>
                      </a:rPr>
                      <m:t>……….=</m:t>
                    </m:r>
                  </m:oMath>
                </a14:m>
                <a:endParaRPr lang="vi-VN" sz="2400" dirty="0">
                  <a:latin typeface="Time s New Roman"/>
                </a:endParaRPr>
              </a:p>
            </p:txBody>
          </p:sp>
        </mc:Choice>
        <mc:Fallback xmlns="">
          <p:sp>
            <p:nvSpPr>
              <p:cNvPr id="10" name="TextBox 9">
                <a:extLst>
                  <a:ext uri="{FF2B5EF4-FFF2-40B4-BE49-F238E27FC236}">
                    <a16:creationId xmlns="" xmlns:a16="http://schemas.microsoft.com/office/drawing/2014/main" xmlns:a14="http://schemas.microsoft.com/office/drawing/2010/main" id="{71973930-EDBE-051F-18AC-FE1D9952A8C6}"/>
                  </a:ext>
                </a:extLst>
              </p:cNvPr>
              <p:cNvSpPr txBox="1">
                <a:spLocks noRot="1" noChangeAspect="1" noMove="1" noResize="1" noEditPoints="1" noAdjustHandles="1" noChangeArrowheads="1" noChangeShapeType="1" noTextEdit="1"/>
              </p:cNvSpPr>
              <p:nvPr/>
            </p:nvSpPr>
            <p:spPr>
              <a:xfrm>
                <a:off x="1963678" y="1844032"/>
                <a:ext cx="4629150" cy="616772"/>
              </a:xfrm>
              <a:prstGeom prst="rect">
                <a:avLst/>
              </a:prstGeom>
              <a:blipFill rotWithShape="0">
                <a:blip r:embed="rId5"/>
                <a:stretch>
                  <a:fillRect b="-39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 xmlns:a16="http://schemas.microsoft.com/office/drawing/2014/main" id="{ECAFA4BA-B4C5-D810-A3EB-AF20DD144E2F}"/>
                  </a:ext>
                </a:extLst>
              </p:cNvPr>
              <p:cNvSpPr txBox="1"/>
              <p:nvPr/>
            </p:nvSpPr>
            <p:spPr>
              <a:xfrm>
                <a:off x="2141258" y="1635893"/>
                <a:ext cx="34290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sz="2400" i="1" dirty="0" smtClean="0">
                          <a:solidFill>
                            <a:srgbClr val="FF0000"/>
                          </a:solidFill>
                          <a:latin typeface="Cambria Math" panose="02040503050406030204" pitchFamily="18" charset="0"/>
                          <a:cs typeface="Times New Roman" panose="02020603050405020304" pitchFamily="18" charset="0"/>
                        </a:rPr>
                        <m:t>𝑥</m:t>
                      </m:r>
                    </m:oMath>
                  </m:oMathPara>
                </a14:m>
                <a:endParaRPr lang="vi-VN" sz="2400" dirty="0">
                  <a:solidFill>
                    <a:srgbClr val="FF0000"/>
                  </a:solidFill>
                  <a:latin typeface="Time s New Roman"/>
                </a:endParaRPr>
              </a:p>
            </p:txBody>
          </p:sp>
        </mc:Choice>
        <mc:Fallback xmlns="">
          <p:sp>
            <p:nvSpPr>
              <p:cNvPr id="14" name="TextBox 13">
                <a:extLst>
                  <a:ext uri="{FF2B5EF4-FFF2-40B4-BE49-F238E27FC236}">
                    <a16:creationId xmlns:a16="http://schemas.microsoft.com/office/drawing/2014/main" xmlns="" xmlns:a14="http://schemas.microsoft.com/office/drawing/2010/main" id="{ECAFA4BA-B4C5-D810-A3EB-AF20DD144E2F}"/>
                  </a:ext>
                </a:extLst>
              </p:cNvPr>
              <p:cNvSpPr txBox="1">
                <a:spLocks noRot="1" noChangeAspect="1" noMove="1" noResize="1" noEditPoints="1" noAdjustHandles="1" noChangeArrowheads="1" noChangeShapeType="1" noTextEdit="1"/>
              </p:cNvSpPr>
              <p:nvPr/>
            </p:nvSpPr>
            <p:spPr>
              <a:xfrm>
                <a:off x="2141258" y="1635893"/>
                <a:ext cx="342900" cy="46166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 xmlns:a16="http://schemas.microsoft.com/office/drawing/2014/main" id="{650BBA40-442F-768E-8E8F-173E73A2FE13}"/>
                  </a:ext>
                </a:extLst>
              </p:cNvPr>
              <p:cNvSpPr txBox="1"/>
              <p:nvPr/>
            </p:nvSpPr>
            <p:spPr>
              <a:xfrm>
                <a:off x="3066304" y="1586473"/>
                <a:ext cx="34290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sz="2400" i="1" dirty="0" smtClean="0">
                          <a:solidFill>
                            <a:srgbClr val="FF0000"/>
                          </a:solidFill>
                          <a:latin typeface="Cambria Math" panose="02040503050406030204" pitchFamily="18" charset="0"/>
                          <a:cs typeface="Times New Roman" panose="02020603050405020304" pitchFamily="18" charset="0"/>
                        </a:rPr>
                        <m:t>𝑦</m:t>
                      </m:r>
                    </m:oMath>
                  </m:oMathPara>
                </a14:m>
                <a:endParaRPr lang="vi-VN" sz="2400" dirty="0">
                  <a:solidFill>
                    <a:srgbClr val="FF0000"/>
                  </a:solidFill>
                  <a:latin typeface="Time s New Roman"/>
                </a:endParaRPr>
              </a:p>
            </p:txBody>
          </p:sp>
        </mc:Choice>
        <mc:Fallback xmlns="">
          <p:sp>
            <p:nvSpPr>
              <p:cNvPr id="15" name="TextBox 14">
                <a:extLst>
                  <a:ext uri="{FF2B5EF4-FFF2-40B4-BE49-F238E27FC236}">
                    <a16:creationId xmlns="" xmlns:a16="http://schemas.microsoft.com/office/drawing/2014/main" xmlns:a14="http://schemas.microsoft.com/office/drawing/2010/main" id="{650BBA40-442F-768E-8E8F-173E73A2FE13}"/>
                  </a:ext>
                </a:extLst>
              </p:cNvPr>
              <p:cNvSpPr txBox="1">
                <a:spLocks noRot="1" noChangeAspect="1" noMove="1" noResize="1" noEditPoints="1" noAdjustHandles="1" noChangeArrowheads="1" noChangeShapeType="1" noTextEdit="1"/>
              </p:cNvSpPr>
              <p:nvPr/>
            </p:nvSpPr>
            <p:spPr>
              <a:xfrm>
                <a:off x="3066304" y="1586473"/>
                <a:ext cx="342900" cy="461665"/>
              </a:xfrm>
              <a:prstGeom prst="rect">
                <a:avLst/>
              </a:prstGeom>
              <a:blipFill rotWithShape="0">
                <a:blip r:embed="rId7"/>
                <a:stretch>
                  <a:fillRect l="-5357" r="-8929" b="-1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 xmlns:a16="http://schemas.microsoft.com/office/drawing/2014/main" id="{9006047E-5EEF-E1E7-6FEB-409F9AF351B6}"/>
                  </a:ext>
                </a:extLst>
              </p:cNvPr>
              <p:cNvSpPr txBox="1"/>
              <p:nvPr/>
            </p:nvSpPr>
            <p:spPr>
              <a:xfrm>
                <a:off x="3991350" y="1586473"/>
                <a:ext cx="34290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sz="2400" i="1" dirty="0" smtClean="0">
                          <a:solidFill>
                            <a:srgbClr val="FF0000"/>
                          </a:solidFill>
                          <a:latin typeface="Cambria Math" panose="02040503050406030204" pitchFamily="18" charset="0"/>
                          <a:cs typeface="Times New Roman" panose="02020603050405020304" pitchFamily="18" charset="0"/>
                        </a:rPr>
                        <m:t>𝑧</m:t>
                      </m:r>
                    </m:oMath>
                  </m:oMathPara>
                </a14:m>
                <a:endParaRPr lang="vi-VN" sz="2400" dirty="0">
                  <a:solidFill>
                    <a:srgbClr val="FF0000"/>
                  </a:solidFill>
                  <a:latin typeface="Time s New Roman"/>
                </a:endParaRPr>
              </a:p>
            </p:txBody>
          </p:sp>
        </mc:Choice>
        <mc:Fallback xmlns="">
          <p:sp>
            <p:nvSpPr>
              <p:cNvPr id="16" name="TextBox 15">
                <a:extLst>
                  <a:ext uri="{FF2B5EF4-FFF2-40B4-BE49-F238E27FC236}">
                    <a16:creationId xmlns="" xmlns:a16="http://schemas.microsoft.com/office/drawing/2014/main" xmlns:a14="http://schemas.microsoft.com/office/drawing/2010/main" id="{9006047E-5EEF-E1E7-6FEB-409F9AF351B6}"/>
                  </a:ext>
                </a:extLst>
              </p:cNvPr>
              <p:cNvSpPr txBox="1">
                <a:spLocks noRot="1" noChangeAspect="1" noMove="1" noResize="1" noEditPoints="1" noAdjustHandles="1" noChangeArrowheads="1" noChangeShapeType="1" noTextEdit="1"/>
              </p:cNvSpPr>
              <p:nvPr/>
            </p:nvSpPr>
            <p:spPr>
              <a:xfrm>
                <a:off x="3991350" y="1586473"/>
                <a:ext cx="342900" cy="461665"/>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 xmlns:a16="http://schemas.microsoft.com/office/drawing/2014/main" id="{666F0702-8C0B-CA5B-7ACC-F6D5406B8D91}"/>
                  </a:ext>
                </a:extLst>
              </p:cNvPr>
              <p:cNvSpPr txBox="1"/>
              <p:nvPr/>
            </p:nvSpPr>
            <p:spPr>
              <a:xfrm>
                <a:off x="4772365" y="1796618"/>
                <a:ext cx="119584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sz="2400" i="1" dirty="0" smtClean="0">
                          <a:solidFill>
                            <a:srgbClr val="FF0000"/>
                          </a:solidFill>
                          <a:latin typeface="Cambria Math" panose="02040503050406030204" pitchFamily="18" charset="0"/>
                          <a:cs typeface="Times New Roman" panose="02020603050405020304" pitchFamily="18" charset="0"/>
                        </a:rPr>
                        <m:t>𝑥</m:t>
                      </m:r>
                      <m:r>
                        <a:rPr lang="vi-VN" sz="2400" i="1" dirty="0" smtClean="0">
                          <a:solidFill>
                            <a:srgbClr val="FF0000"/>
                          </a:solidFill>
                          <a:latin typeface="Cambria Math" panose="02040503050406030204" pitchFamily="18" charset="0"/>
                          <a:cs typeface="Times New Roman" panose="02020603050405020304" pitchFamily="18" charset="0"/>
                        </a:rPr>
                        <m:t>–</m:t>
                      </m:r>
                      <m:r>
                        <a:rPr lang="en-US" sz="2400" b="0" i="1" dirty="0" smtClean="0">
                          <a:solidFill>
                            <a:srgbClr val="FF0000"/>
                          </a:solidFill>
                          <a:latin typeface="Cambria Math" panose="02040503050406030204" pitchFamily="18" charset="0"/>
                          <a:cs typeface="Times New Roman" panose="02020603050405020304" pitchFamily="18" charset="0"/>
                        </a:rPr>
                        <m:t>𝑦</m:t>
                      </m:r>
                    </m:oMath>
                  </m:oMathPara>
                </a14:m>
                <a:endParaRPr lang="vi-VN" sz="2400" dirty="0">
                  <a:solidFill>
                    <a:srgbClr val="FF0000"/>
                  </a:solidFill>
                  <a:latin typeface="Time s New Roman"/>
                </a:endParaRPr>
              </a:p>
            </p:txBody>
          </p:sp>
        </mc:Choice>
        <mc:Fallback xmlns="">
          <p:sp>
            <p:nvSpPr>
              <p:cNvPr id="17" name="TextBox 16">
                <a:extLst>
                  <a:ext uri="{FF2B5EF4-FFF2-40B4-BE49-F238E27FC236}">
                    <a16:creationId xmlns="" xmlns:a16="http://schemas.microsoft.com/office/drawing/2014/main" xmlns:a14="http://schemas.microsoft.com/office/drawing/2010/main" id="{666F0702-8C0B-CA5B-7ACC-F6D5406B8D91}"/>
                  </a:ext>
                </a:extLst>
              </p:cNvPr>
              <p:cNvSpPr txBox="1">
                <a:spLocks noRot="1" noChangeAspect="1" noMove="1" noResize="1" noEditPoints="1" noAdjustHandles="1" noChangeArrowheads="1" noChangeShapeType="1" noTextEdit="1"/>
              </p:cNvSpPr>
              <p:nvPr/>
            </p:nvSpPr>
            <p:spPr>
              <a:xfrm>
                <a:off x="4772365" y="1796618"/>
                <a:ext cx="1195841" cy="461665"/>
              </a:xfrm>
              <a:prstGeom prst="rect">
                <a:avLst/>
              </a:prstGeom>
              <a:blipFill rotWithShape="0">
                <a:blip r:embed="rId9"/>
                <a:stretch>
                  <a:fillRect b="-13333"/>
                </a:stretch>
              </a:blipFill>
            </p:spPr>
            <p:txBody>
              <a:bodyPr/>
              <a:lstStyle/>
              <a:p>
                <a:r>
                  <a:rPr lang="en-US">
                    <a:noFill/>
                  </a:rPr>
                  <a:t> </a:t>
                </a:r>
              </a:p>
            </p:txBody>
          </p:sp>
        </mc:Fallback>
      </mc:AlternateContent>
      <p:sp>
        <p:nvSpPr>
          <p:cNvPr id="19" name="Rectangle 18"/>
          <p:cNvSpPr/>
          <p:nvPr/>
        </p:nvSpPr>
        <p:spPr>
          <a:xfrm>
            <a:off x="609600" y="2379708"/>
            <a:ext cx="7620000" cy="461665"/>
          </a:xfrm>
          <a:prstGeom prst="rect">
            <a:avLst/>
          </a:prstGeom>
        </p:spPr>
        <p:txBody>
          <a:bodyPr wrap="square">
            <a:spAutoFit/>
          </a:bodyPr>
          <a:lstStyle/>
          <a:p>
            <a:r>
              <a:rPr lang="en-US" sz="2400" dirty="0" smtClean="0">
                <a:solidFill>
                  <a:srgbClr val="002060"/>
                </a:solidFill>
                <a:latin typeface="Time s New Roman"/>
                <a:cs typeface="Times New Roman" panose="02020603050405020304" pitchFamily="18" charset="0"/>
              </a:rPr>
              <a:t>+)</a:t>
            </a:r>
            <a:r>
              <a:rPr lang="vi-VN" sz="2400" dirty="0" smtClean="0">
                <a:solidFill>
                  <a:srgbClr val="002060"/>
                </a:solidFill>
                <a:latin typeface="Time s New Roman"/>
                <a:cs typeface="Times New Roman" panose="02020603050405020304" pitchFamily="18" charset="0"/>
              </a:rPr>
              <a:t> </a:t>
            </a:r>
            <a:r>
              <a:rPr lang="vi-VN" sz="2400" dirty="0">
                <a:solidFill>
                  <a:srgbClr val="002060"/>
                </a:solidFill>
                <a:latin typeface="Time s New Roman"/>
                <a:cs typeface="Times New Roman" panose="02020603050405020304" pitchFamily="18" charset="0"/>
              </a:rPr>
              <a:t>Áp </a:t>
            </a:r>
            <a:r>
              <a:rPr lang="vi-VN" sz="2400" dirty="0" smtClean="0">
                <a:solidFill>
                  <a:srgbClr val="002060"/>
                </a:solidFill>
                <a:latin typeface="Time s New Roman"/>
                <a:cs typeface="Times New Roman" panose="02020603050405020304" pitchFamily="18" charset="0"/>
              </a:rPr>
              <a:t>dụng tính </a:t>
            </a:r>
            <a:r>
              <a:rPr lang="vi-VN" sz="2400" dirty="0">
                <a:solidFill>
                  <a:srgbClr val="002060"/>
                </a:solidFill>
                <a:latin typeface="Time s New Roman"/>
                <a:cs typeface="Times New Roman" panose="02020603050405020304" pitchFamily="18" charset="0"/>
              </a:rPr>
              <a:t>chất của dãy tỉ số bằng nhau, ta có:</a:t>
            </a:r>
          </a:p>
        </p:txBody>
      </p:sp>
      <mc:AlternateContent xmlns:mc="http://schemas.openxmlformats.org/markup-compatibility/2006" xmlns:a14="http://schemas.microsoft.com/office/drawing/2010/main">
        <mc:Choice Requires="a14">
          <p:sp>
            <p:nvSpPr>
              <p:cNvPr id="20" name="Rectangle 19"/>
              <p:cNvSpPr/>
              <p:nvPr/>
            </p:nvSpPr>
            <p:spPr>
              <a:xfrm>
                <a:off x="670237" y="2838809"/>
                <a:ext cx="6642225" cy="669222"/>
              </a:xfrm>
              <a:prstGeom prst="rect">
                <a:avLst/>
              </a:prstGeom>
            </p:spPr>
            <p:txBody>
              <a:bodyPr wrap="square">
                <a:spAutoFit/>
              </a:bodyPr>
              <a:lstStyle/>
              <a:p>
                <a:pPr algn="ctr"/>
                <a:r>
                  <a:rPr lang="vi-VN" sz="2800" dirty="0" smtClean="0">
                    <a:solidFill>
                      <a:srgbClr val="002060"/>
                    </a:solidFill>
                    <a:latin typeface="Time s New Roman"/>
                    <a:cs typeface="Times New Roman" panose="02020603050405020304" pitchFamily="18" charset="0"/>
                  </a:rPr>
                  <a:t> </a:t>
                </a:r>
                <a14:m>
                  <m:oMath xmlns:m="http://schemas.openxmlformats.org/officeDocument/2006/math">
                    <m:f>
                      <m:fPr>
                        <m:ctrlPr>
                          <a:rPr lang="vi-VN" sz="2800" i="1">
                            <a:solidFill>
                              <a:srgbClr val="002060"/>
                            </a:solidFill>
                            <a:latin typeface="Cambria Math" panose="02040503050406030204" pitchFamily="18" charset="0"/>
                            <a:cs typeface="Times New Roman" panose="02020603050405020304" pitchFamily="18" charset="0"/>
                          </a:rPr>
                        </m:ctrlPr>
                      </m:fPr>
                      <m:num>
                        <m:r>
                          <a:rPr lang="vi-VN" sz="2800" i="1">
                            <a:solidFill>
                              <a:srgbClr val="002060"/>
                            </a:solidFill>
                            <a:latin typeface="Cambria Math" panose="02040503050406030204" pitchFamily="18" charset="0"/>
                            <a:cs typeface="Times New Roman" panose="02020603050405020304" pitchFamily="18" charset="0"/>
                          </a:rPr>
                          <m:t>𝑥</m:t>
                        </m:r>
                      </m:num>
                      <m:den>
                        <m:r>
                          <a:rPr lang="en-US" sz="2800" b="0" i="1" smtClean="0">
                            <a:solidFill>
                              <a:srgbClr val="002060"/>
                            </a:solidFill>
                            <a:latin typeface="Cambria Math" panose="02040503050406030204" pitchFamily="18" charset="0"/>
                            <a:cs typeface="Times New Roman" panose="02020603050405020304" pitchFamily="18" charset="0"/>
                          </a:rPr>
                          <m:t>10</m:t>
                        </m:r>
                      </m:den>
                    </m:f>
                    <m:r>
                      <a:rPr lang="vi-VN" sz="2800" i="1">
                        <a:solidFill>
                          <a:srgbClr val="002060"/>
                        </a:solidFill>
                        <a:latin typeface="Cambria Math" panose="02040503050406030204" pitchFamily="18" charset="0"/>
                        <a:cs typeface="Times New Roman" panose="02020603050405020304" pitchFamily="18" charset="0"/>
                      </a:rPr>
                      <m:t>=</m:t>
                    </m:r>
                    <m:f>
                      <m:fPr>
                        <m:ctrlPr>
                          <a:rPr lang="vi-VN" sz="2800" i="1">
                            <a:solidFill>
                              <a:srgbClr val="002060"/>
                            </a:solidFill>
                            <a:latin typeface="Cambria Math" panose="02040503050406030204" pitchFamily="18" charset="0"/>
                            <a:cs typeface="Times New Roman" panose="02020603050405020304" pitchFamily="18" charset="0"/>
                          </a:rPr>
                        </m:ctrlPr>
                      </m:fPr>
                      <m:num>
                        <m:r>
                          <a:rPr lang="en-US" sz="2800" b="0" i="1" smtClean="0">
                            <a:solidFill>
                              <a:srgbClr val="002060"/>
                            </a:solidFill>
                            <a:latin typeface="Cambria Math" panose="02040503050406030204" pitchFamily="18" charset="0"/>
                            <a:cs typeface="Times New Roman" panose="02020603050405020304" pitchFamily="18" charset="0"/>
                          </a:rPr>
                          <m:t>𝑦</m:t>
                        </m:r>
                      </m:num>
                      <m:den>
                        <m:r>
                          <a:rPr lang="en-US" sz="2800" b="0" i="1" smtClean="0">
                            <a:solidFill>
                              <a:srgbClr val="002060"/>
                            </a:solidFill>
                            <a:latin typeface="Cambria Math" panose="02040503050406030204" pitchFamily="18" charset="0"/>
                            <a:cs typeface="Times New Roman" panose="02020603050405020304" pitchFamily="18" charset="0"/>
                          </a:rPr>
                          <m:t>6</m:t>
                        </m:r>
                      </m:den>
                    </m:f>
                    <m:r>
                      <a:rPr lang="en-US" sz="2800" b="0" i="1" smtClean="0">
                        <a:solidFill>
                          <a:srgbClr val="002060"/>
                        </a:solidFill>
                        <a:latin typeface="Cambria Math" panose="02040503050406030204" pitchFamily="18" charset="0"/>
                        <a:cs typeface="Times New Roman" panose="02020603050405020304" pitchFamily="18" charset="0"/>
                      </a:rPr>
                      <m:t>=</m:t>
                    </m:r>
                    <m:f>
                      <m:fPr>
                        <m:ctrlPr>
                          <a:rPr lang="vi-VN" sz="2800" i="1">
                            <a:solidFill>
                              <a:srgbClr val="002060"/>
                            </a:solidFill>
                            <a:latin typeface="Cambria Math" panose="02040503050406030204" pitchFamily="18" charset="0"/>
                            <a:cs typeface="Times New Roman" panose="02020603050405020304" pitchFamily="18" charset="0"/>
                          </a:rPr>
                        </m:ctrlPr>
                      </m:fPr>
                      <m:num>
                        <m:r>
                          <a:rPr lang="vi-VN" sz="2800" i="1">
                            <a:solidFill>
                              <a:srgbClr val="002060"/>
                            </a:solidFill>
                            <a:latin typeface="Cambria Math" panose="02040503050406030204" pitchFamily="18" charset="0"/>
                            <a:cs typeface="Times New Roman" panose="02020603050405020304" pitchFamily="18" charset="0"/>
                          </a:rPr>
                          <m:t>𝑧</m:t>
                        </m:r>
                      </m:num>
                      <m:den>
                        <m:r>
                          <a:rPr lang="en-US" sz="2800" b="0" i="1" smtClean="0">
                            <a:solidFill>
                              <a:srgbClr val="002060"/>
                            </a:solidFill>
                            <a:latin typeface="Cambria Math" panose="02040503050406030204" pitchFamily="18" charset="0"/>
                            <a:cs typeface="Times New Roman" panose="02020603050405020304" pitchFamily="18" charset="0"/>
                          </a:rPr>
                          <m:t>5</m:t>
                        </m:r>
                      </m:den>
                    </m:f>
                    <m:r>
                      <a:rPr lang="vi-VN" sz="2800" i="1">
                        <a:solidFill>
                          <a:srgbClr val="002060"/>
                        </a:solidFill>
                        <a:latin typeface="Cambria Math" panose="02040503050406030204" pitchFamily="18" charset="0"/>
                        <a:cs typeface="Times New Roman" panose="02020603050405020304" pitchFamily="18" charset="0"/>
                      </a:rPr>
                      <m:t>=</m:t>
                    </m:r>
                    <m:f>
                      <m:fPr>
                        <m:ctrlPr>
                          <a:rPr lang="vi-VN" sz="2800" i="1" smtClean="0">
                            <a:solidFill>
                              <a:srgbClr val="FF0000"/>
                            </a:solidFill>
                            <a:latin typeface="Cambria Math" panose="02040503050406030204" pitchFamily="18" charset="0"/>
                            <a:cs typeface="Times New Roman" panose="02020603050405020304" pitchFamily="18" charset="0"/>
                          </a:rPr>
                        </m:ctrlPr>
                      </m:fPr>
                      <m:num>
                        <m:r>
                          <a:rPr lang="vi-VN" sz="2800" i="1" smtClean="0">
                            <a:solidFill>
                              <a:schemeClr val="tx1"/>
                            </a:solidFill>
                            <a:latin typeface="Cambria Math" panose="02040503050406030204" pitchFamily="18" charset="0"/>
                            <a:cs typeface="Times New Roman" panose="02020603050405020304" pitchFamily="18" charset="0"/>
                          </a:rPr>
                          <m:t>𝑥</m:t>
                        </m:r>
                        <m:r>
                          <a:rPr lang="vi-VN" sz="2800" i="1" smtClean="0">
                            <a:solidFill>
                              <a:schemeClr val="tx1"/>
                            </a:solidFill>
                            <a:latin typeface="Cambria Math" panose="02040503050406030204" pitchFamily="18" charset="0"/>
                            <a:cs typeface="Times New Roman" panose="02020603050405020304" pitchFamily="18" charset="0"/>
                          </a:rPr>
                          <m:t>−</m:t>
                        </m:r>
                        <m:r>
                          <a:rPr lang="en-US" sz="2800" b="0" i="1" smtClean="0">
                            <a:solidFill>
                              <a:schemeClr val="tx1"/>
                            </a:solidFill>
                            <a:latin typeface="Cambria Math" panose="02040503050406030204" pitchFamily="18" charset="0"/>
                            <a:cs typeface="Times New Roman" panose="02020603050405020304" pitchFamily="18" charset="0"/>
                          </a:rPr>
                          <m:t>𝑦</m:t>
                        </m:r>
                      </m:num>
                      <m:den>
                        <m:r>
                          <a:rPr lang="vi-VN" sz="2800" i="1" smtClean="0">
                            <a:solidFill>
                              <a:srgbClr val="FF0000"/>
                            </a:solidFill>
                            <a:latin typeface="Cambria Math" panose="02040503050406030204" pitchFamily="18" charset="0"/>
                            <a:cs typeface="Times New Roman" panose="02020603050405020304" pitchFamily="18" charset="0"/>
                          </a:rPr>
                          <m:t>…</m:t>
                        </m:r>
                        <m:r>
                          <a:rPr lang="en-US" sz="2800" b="0" i="1" smtClean="0">
                            <a:solidFill>
                              <a:srgbClr val="FF0000"/>
                            </a:solidFill>
                            <a:latin typeface="Cambria Math" panose="02040503050406030204" pitchFamily="18" charset="0"/>
                            <a:cs typeface="Times New Roman" panose="02020603050405020304" pitchFamily="18" charset="0"/>
                          </a:rPr>
                          <m:t>10−6</m:t>
                        </m:r>
                        <m:r>
                          <a:rPr lang="vi-VN" sz="2800" i="1">
                            <a:solidFill>
                              <a:srgbClr val="FF0000"/>
                            </a:solidFill>
                            <a:latin typeface="Cambria Math" panose="02040503050406030204" pitchFamily="18" charset="0"/>
                            <a:cs typeface="Times New Roman" panose="02020603050405020304" pitchFamily="18" charset="0"/>
                          </a:rPr>
                          <m:t>……</m:t>
                        </m:r>
                      </m:den>
                    </m:f>
                    <m:r>
                      <a:rPr lang="vi-VN" sz="2800" i="1">
                        <a:solidFill>
                          <a:srgbClr val="002060"/>
                        </a:solidFill>
                        <a:latin typeface="Cambria Math" panose="02040503050406030204" pitchFamily="18" charset="0"/>
                        <a:cs typeface="Times New Roman" panose="02020603050405020304" pitchFamily="18" charset="0"/>
                      </a:rPr>
                      <m:t>=</m:t>
                    </m:r>
                    <m:f>
                      <m:fPr>
                        <m:ctrlPr>
                          <a:rPr lang="vi-VN" sz="2800" i="1">
                            <a:solidFill>
                              <a:srgbClr val="002060"/>
                            </a:solidFill>
                            <a:latin typeface="Cambria Math" panose="02040503050406030204" pitchFamily="18" charset="0"/>
                            <a:cs typeface="Times New Roman" panose="02020603050405020304" pitchFamily="18" charset="0"/>
                          </a:rPr>
                        </m:ctrlPr>
                      </m:fPr>
                      <m:num>
                        <m:r>
                          <a:rPr lang="vi-VN" sz="2800" i="1">
                            <a:solidFill>
                              <a:srgbClr val="002060"/>
                            </a:solidFill>
                            <a:latin typeface="Cambria Math" panose="02040503050406030204" pitchFamily="18" charset="0"/>
                            <a:cs typeface="Times New Roman" panose="02020603050405020304" pitchFamily="18" charset="0"/>
                          </a:rPr>
                          <m:t>……</m:t>
                        </m:r>
                      </m:num>
                      <m:den>
                        <m:r>
                          <a:rPr lang="en-US" sz="2800" b="0" i="1" smtClean="0">
                            <a:solidFill>
                              <a:srgbClr val="002060"/>
                            </a:solidFill>
                            <a:latin typeface="Cambria Math" panose="02040503050406030204" pitchFamily="18" charset="0"/>
                            <a:cs typeface="Times New Roman" panose="02020603050405020304" pitchFamily="18" charset="0"/>
                          </a:rPr>
                          <m:t>4</m:t>
                        </m:r>
                      </m:den>
                    </m:f>
                    <m:r>
                      <a:rPr lang="vi-VN" sz="2800" i="1">
                        <a:solidFill>
                          <a:srgbClr val="002060"/>
                        </a:solidFill>
                        <a:latin typeface="Cambria Math" panose="02040503050406030204" pitchFamily="18" charset="0"/>
                        <a:cs typeface="Times New Roman" panose="02020603050405020304" pitchFamily="18" charset="0"/>
                      </a:rPr>
                      <m:t>=…</m:t>
                    </m:r>
                  </m:oMath>
                </a14:m>
                <a:endParaRPr lang="vi-VN" sz="2800" dirty="0">
                  <a:solidFill>
                    <a:srgbClr val="002060"/>
                  </a:solidFill>
                  <a:latin typeface="Time s New Roman"/>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670237" y="2838809"/>
                <a:ext cx="6642225" cy="669222"/>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 xmlns:a16="http://schemas.microsoft.com/office/drawing/2014/main" id="{666F0702-8C0B-CA5B-7ACC-F6D5406B8D91}"/>
                  </a:ext>
                </a:extLst>
              </p:cNvPr>
              <p:cNvSpPr txBox="1"/>
              <p:nvPr/>
            </p:nvSpPr>
            <p:spPr>
              <a:xfrm>
                <a:off x="4982593" y="2684499"/>
                <a:ext cx="114300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FF0000"/>
                          </a:solidFill>
                          <a:latin typeface="Cambria Math" panose="02040503050406030204" pitchFamily="18" charset="0"/>
                        </a:rPr>
                        <m:t>8</m:t>
                      </m:r>
                      <m:r>
                        <a:rPr lang="en-US" sz="2400" i="1">
                          <a:solidFill>
                            <a:srgbClr val="FF0000"/>
                          </a:solidFill>
                          <a:latin typeface="Cambria Math" panose="02040503050406030204" pitchFamily="18" charset="0"/>
                        </a:rPr>
                        <m:t>0</m:t>
                      </m:r>
                    </m:oMath>
                  </m:oMathPara>
                </a14:m>
                <a:endParaRPr lang="vi-VN" sz="2400" dirty="0">
                  <a:solidFill>
                    <a:srgbClr val="FF0000"/>
                  </a:solidFill>
                  <a:latin typeface="Time s New Roman"/>
                </a:endParaRPr>
              </a:p>
            </p:txBody>
          </p:sp>
        </mc:Choice>
        <mc:Fallback xmlns="">
          <p:sp>
            <p:nvSpPr>
              <p:cNvPr id="21" name="TextBox 20">
                <a:extLst>
                  <a:ext uri="{FF2B5EF4-FFF2-40B4-BE49-F238E27FC236}">
                    <a16:creationId xmlns="" xmlns:a16="http://schemas.microsoft.com/office/drawing/2014/main" xmlns:a14="http://schemas.microsoft.com/office/drawing/2010/main" id="{666F0702-8C0B-CA5B-7ACC-F6D5406B8D91}"/>
                  </a:ext>
                </a:extLst>
              </p:cNvPr>
              <p:cNvSpPr txBox="1">
                <a:spLocks noRot="1" noChangeAspect="1" noMove="1" noResize="1" noEditPoints="1" noAdjustHandles="1" noChangeArrowheads="1" noChangeShapeType="1" noTextEdit="1"/>
              </p:cNvSpPr>
              <p:nvPr/>
            </p:nvSpPr>
            <p:spPr>
              <a:xfrm>
                <a:off x="4982593" y="2684499"/>
                <a:ext cx="1143000" cy="461665"/>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 xmlns:a16="http://schemas.microsoft.com/office/drawing/2014/main" id="{666F0702-8C0B-CA5B-7ACC-F6D5406B8D91}"/>
                  </a:ext>
                </a:extLst>
              </p:cNvPr>
              <p:cNvSpPr txBox="1"/>
              <p:nvPr/>
            </p:nvSpPr>
            <p:spPr>
              <a:xfrm>
                <a:off x="5772409" y="2798936"/>
                <a:ext cx="114300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FF0000"/>
                          </a:solidFill>
                          <a:latin typeface="Cambria Math" panose="02040503050406030204" pitchFamily="18" charset="0"/>
                        </a:rPr>
                        <m:t>20</m:t>
                      </m:r>
                    </m:oMath>
                  </m:oMathPara>
                </a14:m>
                <a:endParaRPr lang="vi-VN" sz="2400" dirty="0">
                  <a:solidFill>
                    <a:srgbClr val="FF0000"/>
                  </a:solidFill>
                  <a:latin typeface="Time s New Roman"/>
                </a:endParaRPr>
              </a:p>
            </p:txBody>
          </p:sp>
        </mc:Choice>
        <mc:Fallback xmlns="">
          <p:sp>
            <p:nvSpPr>
              <p:cNvPr id="23" name="TextBox 22">
                <a:extLst>
                  <a:ext uri="{FF2B5EF4-FFF2-40B4-BE49-F238E27FC236}">
                    <a16:creationId xmlns="" xmlns:a16="http://schemas.microsoft.com/office/drawing/2014/main" xmlns:a14="http://schemas.microsoft.com/office/drawing/2010/main" id="{666F0702-8C0B-CA5B-7ACC-F6D5406B8D91}"/>
                  </a:ext>
                </a:extLst>
              </p:cNvPr>
              <p:cNvSpPr txBox="1">
                <a:spLocks noRot="1" noChangeAspect="1" noMove="1" noResize="1" noEditPoints="1" noAdjustHandles="1" noChangeArrowheads="1" noChangeShapeType="1" noTextEdit="1"/>
              </p:cNvSpPr>
              <p:nvPr/>
            </p:nvSpPr>
            <p:spPr>
              <a:xfrm>
                <a:off x="5772409" y="2798936"/>
                <a:ext cx="1143000" cy="461665"/>
              </a:xfrm>
              <a:prstGeom prst="rect">
                <a:avLst/>
              </a:prstGeom>
              <a:blipFill rotWithShape="0">
                <a:blip r:embed="rId12"/>
                <a:stretch>
                  <a:fillRect/>
                </a:stretch>
              </a:blipFill>
            </p:spPr>
            <p:txBody>
              <a:bodyPr/>
              <a:lstStyle/>
              <a:p>
                <a:r>
                  <a:rPr lang="en-US">
                    <a:noFill/>
                  </a:rPr>
                  <a:t> </a:t>
                </a:r>
              </a:p>
            </p:txBody>
          </p:sp>
        </mc:Fallback>
      </mc:AlternateContent>
      <p:sp>
        <p:nvSpPr>
          <p:cNvPr id="25" name="Rectangle 2"/>
          <p:cNvSpPr>
            <a:spLocks noChangeArrowheads="1"/>
          </p:cNvSpPr>
          <p:nvPr/>
        </p:nvSpPr>
        <p:spPr bwMode="auto">
          <a:xfrm>
            <a:off x="794694" y="3182404"/>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400">
              <a:latin typeface="Time s New Roman"/>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3485857808"/>
              </p:ext>
            </p:extLst>
          </p:nvPr>
        </p:nvGraphicFramePr>
        <p:xfrm>
          <a:off x="794694" y="3546860"/>
          <a:ext cx="2338843" cy="1131698"/>
        </p:xfrm>
        <a:graphic>
          <a:graphicData uri="http://schemas.openxmlformats.org/presentationml/2006/ole">
            <mc:AlternateContent xmlns:mc="http://schemas.openxmlformats.org/markup-compatibility/2006">
              <mc:Choice xmlns:v="urn:schemas-microsoft-com:vml" Requires="v">
                <p:oleObj spid="_x0000_s25701" name="Equation" r:id="rId13" imgW="1574640" imgH="761760" progId="Equation.DSMT4">
                  <p:embed/>
                </p:oleObj>
              </mc:Choice>
              <mc:Fallback>
                <p:oleObj name="Equation" r:id="rId13" imgW="1574640" imgH="761760" progId="Equation.DSMT4">
                  <p:embed/>
                  <p:pic>
                    <p:nvPicPr>
                      <p:cNvPr id="0" name="Object 1"/>
                      <p:cNvPicPr>
                        <a:picLocks noChangeAspect="1" noChangeArrowheads="1"/>
                      </p:cNvPicPr>
                      <p:nvPr/>
                    </p:nvPicPr>
                    <p:blipFill>
                      <a:blip r:embed="rId14"/>
                      <a:srcRect/>
                      <a:stretch>
                        <a:fillRect/>
                      </a:stretch>
                    </p:blipFill>
                    <p:spPr bwMode="auto">
                      <a:xfrm>
                        <a:off x="794694" y="3546860"/>
                        <a:ext cx="2338843" cy="1131698"/>
                      </a:xfrm>
                      <a:prstGeom prst="rect">
                        <a:avLst/>
                      </a:prstGeom>
                      <a:solidFill>
                        <a:srgbClr val="FF0000"/>
                      </a:solidFill>
                      <a:ln>
                        <a:solidFill>
                          <a:srgbClr val="00FFFF"/>
                        </a:solidFill>
                      </a:ln>
                    </p:spPr>
                  </p:pic>
                </p:oleObj>
              </mc:Fallback>
            </mc:AlternateContent>
          </a:graphicData>
        </a:graphic>
      </p:graphicFrame>
      <p:sp>
        <p:nvSpPr>
          <p:cNvPr id="27" name="Rectangle 26"/>
          <p:cNvSpPr/>
          <p:nvPr/>
        </p:nvSpPr>
        <p:spPr>
          <a:xfrm>
            <a:off x="616269" y="4594087"/>
            <a:ext cx="5943600" cy="461665"/>
          </a:xfrm>
          <a:prstGeom prst="rect">
            <a:avLst/>
          </a:prstGeom>
        </p:spPr>
        <p:txBody>
          <a:bodyPr wrap="square">
            <a:spAutoFit/>
          </a:bodyPr>
          <a:lstStyle/>
          <a:p>
            <a:r>
              <a:rPr lang="en-US" sz="2400" dirty="0" smtClean="0">
                <a:solidFill>
                  <a:srgbClr val="002060"/>
                </a:solidFill>
                <a:latin typeface="Time s New Roman"/>
                <a:cs typeface="Times New Roman" panose="02020603050405020304" pitchFamily="18" charset="0"/>
              </a:rPr>
              <a:t> </a:t>
            </a:r>
            <a:r>
              <a:rPr lang="vi-VN" sz="2400" dirty="0" smtClean="0">
                <a:solidFill>
                  <a:srgbClr val="002060"/>
                </a:solidFill>
                <a:latin typeface="Time s New Roman"/>
                <a:cs typeface="Times New Roman" panose="02020603050405020304" pitchFamily="18" charset="0"/>
              </a:rPr>
              <a:t>Vậy </a:t>
            </a:r>
            <a:r>
              <a:rPr lang="vi-VN" sz="2400" dirty="0">
                <a:solidFill>
                  <a:srgbClr val="002060"/>
                </a:solidFill>
                <a:latin typeface="Time s New Roman"/>
                <a:cs typeface="Times New Roman" panose="02020603050405020304" pitchFamily="18" charset="0"/>
              </a:rPr>
              <a:t>diện tích vườn rau nhà bạn </a:t>
            </a:r>
            <a:r>
              <a:rPr lang="vi-VN" sz="2400" dirty="0" smtClean="0">
                <a:solidFill>
                  <a:srgbClr val="002060"/>
                </a:solidFill>
                <a:latin typeface="Time s New Roman"/>
                <a:cs typeface="Times New Roman" panose="02020603050405020304" pitchFamily="18" charset="0"/>
              </a:rPr>
              <a:t>H</a:t>
            </a:r>
            <a:r>
              <a:rPr lang="en-US" sz="2400" dirty="0" err="1" smtClean="0">
                <a:solidFill>
                  <a:srgbClr val="002060"/>
                </a:solidFill>
                <a:latin typeface="Time s New Roman"/>
                <a:cs typeface="Times New Roman" panose="02020603050405020304" pitchFamily="18" charset="0"/>
              </a:rPr>
              <a:t>oa</a:t>
            </a:r>
            <a:r>
              <a:rPr lang="vi-VN" sz="2400" dirty="0" smtClean="0">
                <a:solidFill>
                  <a:srgbClr val="002060"/>
                </a:solidFill>
                <a:latin typeface="Time s New Roman"/>
                <a:cs typeface="Times New Roman" panose="02020603050405020304" pitchFamily="18" charset="0"/>
              </a:rPr>
              <a:t> </a:t>
            </a:r>
            <a:r>
              <a:rPr lang="vi-VN" sz="2400" dirty="0">
                <a:solidFill>
                  <a:srgbClr val="002060"/>
                </a:solidFill>
                <a:latin typeface="Time s New Roman"/>
                <a:cs typeface="Times New Roman" panose="02020603050405020304" pitchFamily="18" charset="0"/>
              </a:rPr>
              <a:t>là</a:t>
            </a:r>
            <a:r>
              <a:rPr lang="vi-VN" sz="2400" dirty="0" smtClean="0">
                <a:solidFill>
                  <a:srgbClr val="002060"/>
                </a:solidFill>
                <a:latin typeface="Time s New Roman"/>
                <a:cs typeface="Times New Roman" panose="02020603050405020304" pitchFamily="18" charset="0"/>
              </a:rPr>
              <a:t>:</a:t>
            </a:r>
            <a:endParaRPr lang="vi-VN" sz="2400" dirty="0">
              <a:solidFill>
                <a:srgbClr val="002060"/>
              </a:solidFill>
              <a:latin typeface="Time s New Roman"/>
              <a:cs typeface="Times New Roman" panose="02020603050405020304" pitchFamily="18" charset="0"/>
            </a:endParaRPr>
          </a:p>
        </p:txBody>
      </p:sp>
      <p:sp>
        <p:nvSpPr>
          <p:cNvPr id="30" name="Rectangle 4"/>
          <p:cNvSpPr>
            <a:spLocks noChangeArrowheads="1"/>
          </p:cNvSpPr>
          <p:nvPr/>
        </p:nvSpPr>
        <p:spPr bwMode="auto">
          <a:xfrm>
            <a:off x="5715000" y="4083267"/>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400">
              <a:latin typeface="Time s New Roman"/>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4236266964"/>
              </p:ext>
            </p:extLst>
          </p:nvPr>
        </p:nvGraphicFramePr>
        <p:xfrm>
          <a:off x="6125852" y="4649903"/>
          <a:ext cx="2801201" cy="380163"/>
        </p:xfrm>
        <a:graphic>
          <a:graphicData uri="http://schemas.openxmlformats.org/presentationml/2006/ole">
            <mc:AlternateContent xmlns:mc="http://schemas.openxmlformats.org/markup-compatibility/2006">
              <mc:Choice xmlns:v="urn:schemas-microsoft-com:vml" Requires="v">
                <p:oleObj spid="_x0000_s25702" name="Equation" r:id="rId15" imgW="1777680" imgH="241200" progId="Equation.DSMT4">
                  <p:embed/>
                </p:oleObj>
              </mc:Choice>
              <mc:Fallback>
                <p:oleObj name="Equation" r:id="rId15" imgW="1777680" imgH="241200" progId="Equation.DSMT4">
                  <p:embed/>
                  <p:pic>
                    <p:nvPicPr>
                      <p:cNvPr id="0" name="Object 3"/>
                      <p:cNvPicPr>
                        <a:picLocks noChangeAspect="1" noChangeArrowheads="1"/>
                      </p:cNvPicPr>
                      <p:nvPr/>
                    </p:nvPicPr>
                    <p:blipFill>
                      <a:blip r:embed="rId16"/>
                      <a:srcRect/>
                      <a:stretch>
                        <a:fillRect/>
                      </a:stretch>
                    </p:blipFill>
                    <p:spPr bwMode="auto">
                      <a:xfrm>
                        <a:off x="6125852" y="4649903"/>
                        <a:ext cx="2801201" cy="380163"/>
                      </a:xfrm>
                      <a:prstGeom prst="rect">
                        <a:avLst/>
                      </a:prstGeom>
                      <a:solidFill>
                        <a:srgbClr val="FF0000"/>
                      </a:solidFill>
                    </p:spPr>
                  </p:pic>
                </p:oleObj>
              </mc:Fallback>
            </mc:AlternateContent>
          </a:graphicData>
        </a:graphic>
      </p:graphicFrame>
      <mc:AlternateContent xmlns:mc="http://schemas.openxmlformats.org/markup-compatibility/2006" xmlns:a14="http://schemas.microsoft.com/office/drawing/2010/main">
        <mc:Choice Requires="a14">
          <p:sp>
            <p:nvSpPr>
              <p:cNvPr id="22" name="TextBox 21">
                <a:extLst>
                  <a:ext uri="{FF2B5EF4-FFF2-40B4-BE49-F238E27FC236}">
                    <a16:creationId xmlns="" xmlns:a16="http://schemas.microsoft.com/office/drawing/2014/main" id="{666F0702-8C0B-CA5B-7ACC-F6D5406B8D91}"/>
                  </a:ext>
                </a:extLst>
              </p:cNvPr>
              <p:cNvSpPr txBox="1"/>
              <p:nvPr/>
            </p:nvSpPr>
            <p:spPr>
              <a:xfrm>
                <a:off x="5686373" y="1875250"/>
                <a:ext cx="114300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FF0000"/>
                          </a:solidFill>
                          <a:latin typeface="Cambria Math" panose="02040503050406030204" pitchFamily="18" charset="0"/>
                        </a:rPr>
                        <m:t>8</m:t>
                      </m:r>
                      <m:r>
                        <a:rPr lang="en-US" sz="2400" i="1">
                          <a:solidFill>
                            <a:srgbClr val="FF0000"/>
                          </a:solidFill>
                          <a:latin typeface="Cambria Math" panose="02040503050406030204" pitchFamily="18" charset="0"/>
                        </a:rPr>
                        <m:t>0</m:t>
                      </m:r>
                    </m:oMath>
                  </m:oMathPara>
                </a14:m>
                <a:endParaRPr lang="vi-VN" sz="2400" dirty="0">
                  <a:solidFill>
                    <a:srgbClr val="FF0000"/>
                  </a:solidFill>
                  <a:latin typeface="Time s New Roman"/>
                </a:endParaRPr>
              </a:p>
            </p:txBody>
          </p:sp>
        </mc:Choice>
        <mc:Fallback xmlns="">
          <p:sp>
            <p:nvSpPr>
              <p:cNvPr id="22" name="TextBox 21">
                <a:extLst>
                  <a:ext uri="{FF2B5EF4-FFF2-40B4-BE49-F238E27FC236}">
                    <a16:creationId xmlns="" xmlns:a16="http://schemas.microsoft.com/office/drawing/2014/main" xmlns:a14="http://schemas.microsoft.com/office/drawing/2010/main" id="{666F0702-8C0B-CA5B-7ACC-F6D5406B8D91}"/>
                  </a:ext>
                </a:extLst>
              </p:cNvPr>
              <p:cNvSpPr txBox="1">
                <a:spLocks noRot="1" noChangeAspect="1" noMove="1" noResize="1" noEditPoints="1" noAdjustHandles="1" noChangeArrowheads="1" noChangeShapeType="1" noTextEdit="1"/>
              </p:cNvSpPr>
              <p:nvPr/>
            </p:nvSpPr>
            <p:spPr>
              <a:xfrm>
                <a:off x="5686373" y="1875250"/>
                <a:ext cx="1143000" cy="461665"/>
              </a:xfrm>
              <a:prstGeom prst="rect">
                <a:avLst/>
              </a:prstGeom>
              <a:blipFill rotWithShape="0">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515878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
            <a:extLst>
              <a:ext uri="{FF2B5EF4-FFF2-40B4-BE49-F238E27FC236}">
                <a16:creationId xmlns:a16="http://schemas.microsoft.com/office/drawing/2014/main" xmlns="" id="{DB6034FA-9448-3137-B9E5-74A3B0A88AD8}"/>
              </a:ext>
            </a:extLst>
          </p:cNvPr>
          <p:cNvSpPr txBox="1"/>
          <p:nvPr/>
        </p:nvSpPr>
        <p:spPr>
          <a:xfrm>
            <a:off x="3235677" y="4027714"/>
            <a:ext cx="3129846" cy="584775"/>
          </a:xfrm>
          <a:prstGeom prst="rect">
            <a:avLst/>
          </a:prstGeom>
          <a:solidFill>
            <a:schemeClr val="accent1">
              <a:lumMod val="20000"/>
              <a:lumOff val="80000"/>
            </a:schemeClr>
          </a:solidFill>
          <a:ln w="28575" cmpd="dbl">
            <a:solidFill>
              <a:srgbClr val="FFC000"/>
            </a:solidFill>
          </a:ln>
        </p:spPr>
        <p:txBody>
          <a:bodyPr wrap="square">
            <a:spAutoFit/>
          </a:bodyPr>
          <a:lstStyle/>
          <a:p>
            <a:pPr algn="just">
              <a:spcBef>
                <a:spcPts val="300"/>
              </a:spcBef>
              <a:spcAft>
                <a:spcPts val="300"/>
              </a:spcAft>
            </a:pPr>
            <a:r>
              <a:rPr lang="vi-VN" sz="3200" b="1" dirty="0" smtClean="0">
                <a:latin typeface="Times New Roman" panose="02020603050405020304" pitchFamily="18" charset="0"/>
                <a:ea typeface="Times New Roman" panose="02020603050405020304" pitchFamily="18" charset="0"/>
              </a:rPr>
              <a:t>B4: Kết luận</a:t>
            </a:r>
            <a:r>
              <a:rPr lang="en-US" sz="3200" b="1" dirty="0" smtClean="0">
                <a:effectLst/>
                <a:latin typeface="Times New Roman" panose="02020603050405020304" pitchFamily="18" charset="0"/>
                <a:ea typeface="Times New Roman" panose="02020603050405020304" pitchFamily="18" charset="0"/>
              </a:rPr>
              <a:t> </a:t>
            </a:r>
            <a:endParaRPr lang="vi-VN" sz="3200" dirty="0">
              <a:effectLst/>
              <a:latin typeface="Times New Roman" panose="02020603050405020304" pitchFamily="18" charset="0"/>
              <a:ea typeface="Times New Roman" panose="02020603050405020304" pitchFamily="18" charset="0"/>
            </a:endParaRPr>
          </a:p>
        </p:txBody>
      </p:sp>
      <p:sp>
        <p:nvSpPr>
          <p:cNvPr id="5" name="C">
            <a:extLst>
              <a:ext uri="{FF2B5EF4-FFF2-40B4-BE49-F238E27FC236}">
                <a16:creationId xmlns:a16="http://schemas.microsoft.com/office/drawing/2014/main" xmlns="" id="{DB6034FA-9448-3137-B9E5-74A3B0A88AD8}"/>
              </a:ext>
            </a:extLst>
          </p:cNvPr>
          <p:cNvSpPr txBox="1"/>
          <p:nvPr/>
        </p:nvSpPr>
        <p:spPr>
          <a:xfrm>
            <a:off x="3213906" y="2612706"/>
            <a:ext cx="5603523" cy="1077218"/>
          </a:xfrm>
          <a:prstGeom prst="rect">
            <a:avLst/>
          </a:prstGeom>
          <a:solidFill>
            <a:schemeClr val="accent1">
              <a:lumMod val="20000"/>
              <a:lumOff val="80000"/>
            </a:schemeClr>
          </a:solidFill>
          <a:ln w="28575" cmpd="dbl">
            <a:solidFill>
              <a:srgbClr val="FFC000"/>
            </a:solidFill>
          </a:ln>
        </p:spPr>
        <p:txBody>
          <a:bodyPr wrap="square">
            <a:spAutoFit/>
          </a:bodyPr>
          <a:lstStyle/>
          <a:p>
            <a:pPr algn="just">
              <a:spcBef>
                <a:spcPts val="300"/>
              </a:spcBef>
              <a:spcAft>
                <a:spcPts val="300"/>
              </a:spcAft>
            </a:pPr>
            <a:r>
              <a:rPr lang="vi-VN" sz="3200" b="1" dirty="0" smtClean="0">
                <a:latin typeface="Times New Roman" panose="02020603050405020304" pitchFamily="18" charset="0"/>
                <a:ea typeface="Times New Roman" panose="02020603050405020304" pitchFamily="18" charset="0"/>
              </a:rPr>
              <a:t>B3: Áp dụng tính chất dãy tỉ số bằng nhau tìm ẩn </a:t>
            </a:r>
            <a:r>
              <a:rPr lang="en-US" sz="3200" b="1" dirty="0" smtClean="0">
                <a:effectLst/>
                <a:latin typeface="Times New Roman" panose="02020603050405020304" pitchFamily="18" charset="0"/>
                <a:ea typeface="Times New Roman" panose="02020603050405020304" pitchFamily="18" charset="0"/>
              </a:rPr>
              <a:t> </a:t>
            </a:r>
            <a:endParaRPr lang="vi-VN" sz="3200" dirty="0">
              <a:effectLst/>
              <a:latin typeface="Times New Roman" panose="02020603050405020304" pitchFamily="18" charset="0"/>
              <a:ea typeface="Times New Roman" panose="02020603050405020304" pitchFamily="18" charset="0"/>
            </a:endParaRPr>
          </a:p>
        </p:txBody>
      </p:sp>
      <p:sp>
        <p:nvSpPr>
          <p:cNvPr id="6" name="C">
            <a:extLst>
              <a:ext uri="{FF2B5EF4-FFF2-40B4-BE49-F238E27FC236}">
                <a16:creationId xmlns:a16="http://schemas.microsoft.com/office/drawing/2014/main" xmlns="" id="{DB6034FA-9448-3137-B9E5-74A3B0A88AD8}"/>
              </a:ext>
            </a:extLst>
          </p:cNvPr>
          <p:cNvSpPr txBox="1"/>
          <p:nvPr/>
        </p:nvSpPr>
        <p:spPr>
          <a:xfrm>
            <a:off x="3254829" y="1276350"/>
            <a:ext cx="5527323" cy="1077218"/>
          </a:xfrm>
          <a:prstGeom prst="rect">
            <a:avLst/>
          </a:prstGeom>
          <a:solidFill>
            <a:schemeClr val="accent1">
              <a:lumMod val="20000"/>
              <a:lumOff val="80000"/>
            </a:schemeClr>
          </a:solidFill>
          <a:ln w="28575" cmpd="dbl">
            <a:solidFill>
              <a:srgbClr val="FFC000"/>
            </a:solidFill>
          </a:ln>
        </p:spPr>
        <p:txBody>
          <a:bodyPr wrap="square">
            <a:spAutoFit/>
          </a:bodyPr>
          <a:lstStyle/>
          <a:p>
            <a:pPr algn="just">
              <a:spcBef>
                <a:spcPts val="300"/>
              </a:spcBef>
              <a:spcAft>
                <a:spcPts val="300"/>
              </a:spcAft>
            </a:pPr>
            <a:r>
              <a:rPr lang="vi-VN" sz="3200" b="1" dirty="0" smtClean="0">
                <a:latin typeface="Times New Roman" panose="02020603050405020304" pitchFamily="18" charset="0"/>
                <a:ea typeface="Times New Roman" panose="02020603050405020304" pitchFamily="18" charset="0"/>
              </a:rPr>
              <a:t>B2:Từ đề bài lập các biểu thức liên quan đến ẩn</a:t>
            </a:r>
            <a:r>
              <a:rPr lang="en-US" sz="3200" b="1" dirty="0" smtClean="0">
                <a:effectLst/>
                <a:latin typeface="Times New Roman" panose="02020603050405020304" pitchFamily="18" charset="0"/>
                <a:ea typeface="Times New Roman" panose="02020603050405020304" pitchFamily="18" charset="0"/>
              </a:rPr>
              <a:t> </a:t>
            </a:r>
            <a:endParaRPr lang="vi-VN" sz="3200" dirty="0">
              <a:effectLst/>
              <a:latin typeface="Times New Roman" panose="02020603050405020304" pitchFamily="18" charset="0"/>
              <a:ea typeface="Times New Roman" panose="02020603050405020304" pitchFamily="18" charset="0"/>
            </a:endParaRPr>
          </a:p>
        </p:txBody>
      </p:sp>
      <p:sp>
        <p:nvSpPr>
          <p:cNvPr id="7" name="C">
            <a:extLst>
              <a:ext uri="{FF2B5EF4-FFF2-40B4-BE49-F238E27FC236}">
                <a16:creationId xmlns:a16="http://schemas.microsoft.com/office/drawing/2014/main" xmlns="" id="{DB6034FA-9448-3137-B9E5-74A3B0A88AD8}"/>
              </a:ext>
            </a:extLst>
          </p:cNvPr>
          <p:cNvSpPr txBox="1"/>
          <p:nvPr/>
        </p:nvSpPr>
        <p:spPr>
          <a:xfrm>
            <a:off x="3265613" y="448765"/>
            <a:ext cx="5505552" cy="584775"/>
          </a:xfrm>
          <a:prstGeom prst="rect">
            <a:avLst/>
          </a:prstGeom>
          <a:solidFill>
            <a:schemeClr val="accent1">
              <a:lumMod val="20000"/>
              <a:lumOff val="80000"/>
            </a:schemeClr>
          </a:solidFill>
          <a:ln w="28575" cmpd="dbl">
            <a:solidFill>
              <a:srgbClr val="FFC000"/>
            </a:solidFill>
          </a:ln>
        </p:spPr>
        <p:txBody>
          <a:bodyPr wrap="square">
            <a:spAutoFit/>
          </a:bodyPr>
          <a:lstStyle/>
          <a:p>
            <a:pPr algn="just">
              <a:spcBef>
                <a:spcPts val="300"/>
              </a:spcBef>
              <a:spcAft>
                <a:spcPts val="300"/>
              </a:spcAft>
            </a:pPr>
            <a:r>
              <a:rPr lang="vi-VN" sz="3200" b="1" smtClean="0">
                <a:latin typeface="Times New Roman" panose="02020603050405020304" pitchFamily="18" charset="0"/>
                <a:ea typeface="Times New Roman" panose="02020603050405020304" pitchFamily="18" charset="0"/>
              </a:rPr>
              <a:t>B1: Gọi ẩn, đơn vị cho ẩn</a:t>
            </a:r>
            <a:r>
              <a:rPr lang="en-US" sz="3200" b="1" dirty="0" smtClean="0">
                <a:effectLst/>
                <a:latin typeface="Times New Roman" panose="02020603050405020304" pitchFamily="18" charset="0"/>
                <a:ea typeface="Times New Roman" panose="02020603050405020304" pitchFamily="18" charset="0"/>
              </a:rPr>
              <a:t> </a:t>
            </a:r>
            <a:endParaRPr lang="vi-VN" sz="3200" dirty="0">
              <a:effectLst/>
              <a:latin typeface="Times New Roman" panose="02020603050405020304" pitchFamily="18" charset="0"/>
              <a:ea typeface="Times New Roman" panose="02020603050405020304" pitchFamily="18" charset="0"/>
            </a:endParaRPr>
          </a:p>
        </p:txBody>
      </p:sp>
      <p:sp>
        <p:nvSpPr>
          <p:cNvPr id="8" name="C">
            <a:extLst>
              <a:ext uri="{FF2B5EF4-FFF2-40B4-BE49-F238E27FC236}">
                <a16:creationId xmlns:a16="http://schemas.microsoft.com/office/drawing/2014/main" xmlns="" id="{DB6034FA-9448-3137-B9E5-74A3B0A88AD8}"/>
              </a:ext>
            </a:extLst>
          </p:cNvPr>
          <p:cNvSpPr txBox="1"/>
          <p:nvPr/>
        </p:nvSpPr>
        <p:spPr>
          <a:xfrm>
            <a:off x="152400" y="1657350"/>
            <a:ext cx="2438400" cy="1569660"/>
          </a:xfrm>
          <a:prstGeom prst="rect">
            <a:avLst/>
          </a:prstGeom>
          <a:solidFill>
            <a:schemeClr val="accent1">
              <a:lumMod val="20000"/>
              <a:lumOff val="80000"/>
            </a:schemeClr>
          </a:solidFill>
          <a:ln w="28575" cmpd="dbl">
            <a:solidFill>
              <a:srgbClr val="FFC000"/>
            </a:solidFill>
          </a:ln>
        </p:spPr>
        <p:txBody>
          <a:bodyPr wrap="square">
            <a:spAutoFit/>
          </a:bodyPr>
          <a:lstStyle/>
          <a:p>
            <a:pPr algn="just">
              <a:spcBef>
                <a:spcPts val="300"/>
              </a:spcBef>
              <a:spcAft>
                <a:spcPts val="300"/>
              </a:spcAft>
            </a:pPr>
            <a:r>
              <a:rPr lang="vi-VN" sz="3200" b="1" dirty="0" smtClean="0">
                <a:effectLst/>
                <a:latin typeface="Times New Roman" panose="02020603050405020304" pitchFamily="18" charset="0"/>
                <a:ea typeface="Times New Roman" panose="02020603050405020304" pitchFamily="18" charset="0"/>
              </a:rPr>
              <a:t>Các bước giải toán có lời văn</a:t>
            </a:r>
            <a:endParaRPr lang="vi-VN"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923039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500"/>
                                  </p:stCondLst>
                                  <p:childTnLst>
                                    <p:animClr clrSpc="rgb" dir="cw">
                                      <p:cBhvr>
                                        <p:cTn id="6" dur="2000" fill="hold"/>
                                        <p:tgtEl>
                                          <p:spTgt spid="4"/>
                                        </p:tgtEl>
                                        <p:attrNameLst>
                                          <p:attrName>fillcolor</p:attrName>
                                        </p:attrNameLst>
                                      </p:cBhvr>
                                      <p:to>
                                        <a:srgbClr val="2FDF33"/>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500"/>
                                  </p:stCondLst>
                                  <p:childTnLst>
                                    <p:animClr clrSpc="rgb" dir="cw">
                                      <p:cBhvr>
                                        <p:cTn id="18" dur="2000" fill="hold"/>
                                        <p:tgtEl>
                                          <p:spTgt spid="5"/>
                                        </p:tgtEl>
                                        <p:attrNameLst>
                                          <p:attrName>fillcolor</p:attrName>
                                        </p:attrNameLst>
                                      </p:cBhvr>
                                      <p:to>
                                        <a:srgbClr val="2FDF33"/>
                                      </p:to>
                                    </p:animClr>
                                    <p:set>
                                      <p:cBhvr>
                                        <p:cTn id="19" dur="2000" fill="hold"/>
                                        <p:tgtEl>
                                          <p:spTgt spid="5"/>
                                        </p:tgtEl>
                                        <p:attrNameLst>
                                          <p:attrName>fill.type</p:attrName>
                                        </p:attrNameLst>
                                      </p:cBhvr>
                                      <p:to>
                                        <p:strVal val="solid"/>
                                      </p:to>
                                    </p:set>
                                    <p:set>
                                      <p:cBhvr>
                                        <p:cTn id="20" dur="2000" fill="hold"/>
                                        <p:tgtEl>
                                          <p:spTgt spid="5"/>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500"/>
                                  </p:stCondLst>
                                  <p:childTnLst>
                                    <p:animClr clrSpc="rgb" dir="cw">
                                      <p:cBhvr>
                                        <p:cTn id="30" dur="2000" fill="hold"/>
                                        <p:tgtEl>
                                          <p:spTgt spid="6"/>
                                        </p:tgtEl>
                                        <p:attrNameLst>
                                          <p:attrName>fillcolor</p:attrName>
                                        </p:attrNameLst>
                                      </p:cBhvr>
                                      <p:to>
                                        <a:srgbClr val="2FDF33"/>
                                      </p:to>
                                    </p:animClr>
                                    <p:set>
                                      <p:cBhvr>
                                        <p:cTn id="31" dur="2000" fill="hold"/>
                                        <p:tgtEl>
                                          <p:spTgt spid="6"/>
                                        </p:tgtEl>
                                        <p:attrNameLst>
                                          <p:attrName>fill.type</p:attrName>
                                        </p:attrNameLst>
                                      </p:cBhvr>
                                      <p:to>
                                        <p:strVal val="solid"/>
                                      </p:to>
                                    </p:set>
                                    <p:set>
                                      <p:cBhvr>
                                        <p:cTn id="32" dur="2000" fill="hold"/>
                                        <p:tgtEl>
                                          <p:spTgt spid="6"/>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5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500"/>
                                  </p:stCondLst>
                                  <p:childTnLst>
                                    <p:animClr clrSpc="rgb" dir="cw">
                                      <p:cBhvr>
                                        <p:cTn id="42" dur="2000" fill="hold"/>
                                        <p:tgtEl>
                                          <p:spTgt spid="7"/>
                                        </p:tgtEl>
                                        <p:attrNameLst>
                                          <p:attrName>fillcolor</p:attrName>
                                        </p:attrNameLst>
                                      </p:cBhvr>
                                      <p:to>
                                        <a:srgbClr val="2FDF33"/>
                                      </p:to>
                                    </p:animClr>
                                    <p:set>
                                      <p:cBhvr>
                                        <p:cTn id="43" dur="2000" fill="hold"/>
                                        <p:tgtEl>
                                          <p:spTgt spid="7"/>
                                        </p:tgtEl>
                                        <p:attrNameLst>
                                          <p:attrName>fill.type</p:attrName>
                                        </p:attrNameLst>
                                      </p:cBhvr>
                                      <p:to>
                                        <p:strVal val="solid"/>
                                      </p:to>
                                    </p:set>
                                    <p:set>
                                      <p:cBhvr>
                                        <p:cTn id="44" dur="20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applause.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50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subTnLst>
                                    <p:audio>
                                      <p:cMediaNode>
                                        <p:cTn display="0" masterRel="sameClick">
                                          <p:stCondLst>
                                            <p:cond evt="begin" delay="0">
                                              <p:tn val="4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500"/>
                                  </p:stCondLst>
                                  <p:childTnLst>
                                    <p:animClr clrSpc="rgb" dir="cw">
                                      <p:cBhvr>
                                        <p:cTn id="54" dur="2000" fill="hold"/>
                                        <p:tgtEl>
                                          <p:spTgt spid="8"/>
                                        </p:tgtEl>
                                        <p:attrNameLst>
                                          <p:attrName>fillcolor</p:attrName>
                                        </p:attrNameLst>
                                      </p:cBhvr>
                                      <p:to>
                                        <a:srgbClr val="2FDF33"/>
                                      </p:to>
                                    </p:animClr>
                                    <p:set>
                                      <p:cBhvr>
                                        <p:cTn id="55" dur="2000" fill="hold"/>
                                        <p:tgtEl>
                                          <p:spTgt spid="8"/>
                                        </p:tgtEl>
                                        <p:attrNameLst>
                                          <p:attrName>fill.type</p:attrName>
                                        </p:attrNameLst>
                                      </p:cBhvr>
                                      <p:to>
                                        <p:strVal val="solid"/>
                                      </p:to>
                                    </p:set>
                                    <p:set>
                                      <p:cBhvr>
                                        <p:cTn id="56" dur="2000" fill="hold"/>
                                        <p:tgtEl>
                                          <p:spTgt spid="8"/>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applaus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50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 xmlns:a16="http://schemas.microsoft.com/office/drawing/2014/main" id="{6437E96C-B4D7-4CA6-90EE-43A5C748EF9C}"/>
              </a:ext>
            </a:extLst>
          </p:cNvPr>
          <p:cNvSpPr/>
          <p:nvPr/>
        </p:nvSpPr>
        <p:spPr>
          <a:xfrm>
            <a:off x="685800" y="819150"/>
            <a:ext cx="3540579" cy="337748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 xmlns:a16="http://schemas.microsoft.com/office/drawing/2014/main" id="{B812FD0D-3345-4D97-BED4-5A0590056D2D}"/>
              </a:ext>
            </a:extLst>
          </p:cNvPr>
          <p:cNvSpPr txBox="1"/>
          <p:nvPr/>
        </p:nvSpPr>
        <p:spPr>
          <a:xfrm>
            <a:off x="5105400" y="922035"/>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r>
              <a:rPr lang="vi-VN" sz="4500" b="1" dirty="0">
                <a:solidFill>
                  <a:srgbClr val="FF0000"/>
                </a:solidFill>
                <a:latin typeface="Times New Roman" panose="02020603050405020304" pitchFamily="18" charset="0"/>
                <a:ea typeface="Calibri" panose="020F0502020204030204" pitchFamily="34" charset="0"/>
              </a:rPr>
              <a:t> </a:t>
            </a:r>
            <a:endParaRPr lang="en-US" sz="4500" dirty="0">
              <a:solidFill>
                <a:prstClr val="black"/>
              </a:solidFill>
            </a:endParaRPr>
          </a:p>
        </p:txBody>
      </p:sp>
      <p:pic>
        <p:nvPicPr>
          <p:cNvPr id="4" name="Hình ảnh 3">
            <a:extLst>
              <a:ext uri="{FF2B5EF4-FFF2-40B4-BE49-F238E27FC236}">
                <a16:creationId xmlns="" xmlns:a16="http://schemas.microsoft.com/office/drawing/2014/main" id="{65070DB6-3AAA-4E44-BD69-D8EC9843B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809750"/>
            <a:ext cx="4762500" cy="2857500"/>
          </a:xfrm>
          <a:prstGeom prst="rect">
            <a:avLst/>
          </a:prstGeom>
        </p:spPr>
      </p:pic>
    </p:spTree>
    <p:extLst>
      <p:ext uri="{BB962C8B-B14F-4D97-AF65-F5344CB8AC3E}">
        <p14:creationId xmlns:p14="http://schemas.microsoft.com/office/powerpoint/2010/main" val="16614591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200"/>
                            </p:stCondLst>
                            <p:childTnLst>
                              <p:par>
                                <p:cTn id="19" presetID="6" presetClass="entr" presetSubtype="16"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609600" y="102298"/>
            <a:ext cx="8534400" cy="1518653"/>
          </a:xfrm>
          <a:prstGeom prst="rect">
            <a:avLst/>
          </a:prstGeom>
          <a:solidFill>
            <a:schemeClr val="accent3">
              <a:lumMod val="40000"/>
              <a:lumOff val="60000"/>
            </a:schemeClr>
          </a:solidFill>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endParaRPr lang="en-US" sz="2800" b="1" dirty="0" smtClean="0">
              <a:solidFill>
                <a:srgbClr val="002060"/>
              </a:solidFill>
              <a:latin typeface="Times New Roman" panose="02020603050405020304" pitchFamily="18" charset="0"/>
              <a:cs typeface="Times New Roman" panose="02020603050405020304" pitchFamily="18" charset="0"/>
            </a:endParaRPr>
          </a:p>
          <a:p>
            <a:endParaRPr lang="en-US" sz="2800" b="1" dirty="0">
              <a:solidFill>
                <a:srgbClr val="002060"/>
              </a:solidFill>
              <a:latin typeface="Times New Roman" panose="02020603050405020304" pitchFamily="18" charset="0"/>
              <a:cs typeface="Times New Roman" panose="02020603050405020304" pitchFamily="18" charset="0"/>
            </a:endParaRPr>
          </a:p>
          <a:p>
            <a:endParaRPr lang="en-US" sz="2800" b="1" dirty="0">
              <a:solidFill>
                <a:srgbClr val="002060"/>
              </a:solidFill>
              <a:latin typeface="Times New Roman" panose="02020603050405020304" pitchFamily="18" charset="0"/>
              <a:cs typeface="Times New Roman" panose="02020603050405020304" pitchFamily="18" charset="0"/>
            </a:endParaRPr>
          </a:p>
          <a:p>
            <a:pPr algn="l"/>
            <a:r>
              <a:rPr lang="en-US" sz="2800" b="1" dirty="0" err="1" smtClean="0">
                <a:solidFill>
                  <a:srgbClr val="002060"/>
                </a:solidFill>
                <a:latin typeface="Times New Roman" panose="02020603050405020304" pitchFamily="18" charset="0"/>
                <a:cs typeface="Times New Roman" panose="02020603050405020304" pitchFamily="18" charset="0"/>
              </a:rPr>
              <a:t>Bài</a:t>
            </a:r>
            <a:r>
              <a:rPr lang="en-US" sz="2800" b="1" dirty="0" smtClean="0">
                <a:solidFill>
                  <a:srgbClr val="002060"/>
                </a:solidFill>
                <a:latin typeface="Times New Roman" panose="02020603050405020304" pitchFamily="18" charset="0"/>
                <a:cs typeface="Times New Roman" panose="02020603050405020304" pitchFamily="18" charset="0"/>
              </a:rPr>
              <a:t> </a:t>
            </a:r>
            <a:r>
              <a:rPr lang="vi-VN" sz="2800" b="1" dirty="0" smtClean="0">
                <a:solidFill>
                  <a:srgbClr val="002060"/>
                </a:solidFill>
                <a:latin typeface="Times New Roman" panose="02020603050405020304" pitchFamily="18" charset="0"/>
                <a:cs typeface="Times New Roman" panose="02020603050405020304" pitchFamily="18" charset="0"/>
              </a:rPr>
              <a:t>2 -</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Phiếu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học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tập</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số</a:t>
            </a:r>
            <a:r>
              <a:rPr lang="en-US" sz="2800" dirty="0" smtClean="0">
                <a:solidFill>
                  <a:srgbClr val="002060"/>
                </a:solidFill>
                <a:latin typeface="Times New Roman" panose="02020603050405020304" pitchFamily="18" charset="0"/>
                <a:cs typeface="Times New Roman" panose="02020603050405020304" pitchFamily="18" charset="0"/>
              </a:rPr>
              <a:t> 1</a:t>
            </a:r>
          </a:p>
          <a:p>
            <a:pPr algn="l"/>
            <a:r>
              <a:rPr lang="en-US" sz="2800" b="1" dirty="0" err="1" smtClean="0">
                <a:solidFill>
                  <a:srgbClr val="002060"/>
                </a:solidFill>
                <a:latin typeface="Times New Roman" panose="02020603050405020304" pitchFamily="18" charset="0"/>
                <a:cs typeface="Times New Roman" panose="02020603050405020304" pitchFamily="18" charset="0"/>
              </a:rPr>
              <a:t>Hình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thức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Hoạt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động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cá</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nhân</a:t>
            </a:r>
            <a:endParaRPr lang="en-US" sz="2800" dirty="0" smtClean="0">
              <a:solidFill>
                <a:srgbClr val="002060"/>
              </a:solidFill>
              <a:latin typeface="Times New Roman" panose="02020603050405020304" pitchFamily="18" charset="0"/>
              <a:cs typeface="Times New Roman" panose="02020603050405020304" pitchFamily="18" charset="0"/>
            </a:endParaRPr>
          </a:p>
          <a:p>
            <a:pPr algn="l"/>
            <a:r>
              <a:rPr lang="en-US" sz="2800" b="1" dirty="0" err="1" smtClean="0">
                <a:solidFill>
                  <a:srgbClr val="002060"/>
                </a:solidFill>
                <a:latin typeface="Times New Roman" panose="02020603050405020304" pitchFamily="18" charset="0"/>
                <a:cs typeface="Times New Roman" panose="02020603050405020304" pitchFamily="18" charset="0"/>
              </a:rPr>
              <a:t>Thời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gian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dirty="0" smtClean="0">
                <a:solidFill>
                  <a:srgbClr val="002060"/>
                </a:solidFill>
                <a:latin typeface="Times New Roman" panose="02020603050405020304" pitchFamily="18" charset="0"/>
                <a:cs typeface="Times New Roman" panose="02020603050405020304" pitchFamily="18" charset="0"/>
              </a:rPr>
              <a:t>5 </a:t>
            </a:r>
            <a:r>
              <a:rPr lang="en-US" sz="2800" dirty="0" err="1" smtClean="0">
                <a:solidFill>
                  <a:srgbClr val="002060"/>
                </a:solidFill>
                <a:latin typeface="Times New Roman" panose="02020603050405020304" pitchFamily="18" charset="0"/>
                <a:cs typeface="Times New Roman" panose="02020603050405020304" pitchFamily="18" charset="0"/>
              </a:rPr>
              <a:t>phút</a:t>
            </a:r>
            <a:endParaRPr lang="en-US" sz="2800" dirty="0" smtClean="0">
              <a:solidFill>
                <a:srgbClr val="002060"/>
              </a:solidFill>
              <a:latin typeface="Times New Roman" panose="02020603050405020304" pitchFamily="18" charset="0"/>
              <a:cs typeface="Times New Roman" panose="02020603050405020304" pitchFamily="18" charset="0"/>
            </a:endParaRPr>
          </a:p>
          <a:p>
            <a:endParaRPr lang="en-US" sz="2800" b="1" dirty="0" smtClean="0">
              <a:solidFill>
                <a:srgbClr val="002060"/>
              </a:solidFill>
              <a:latin typeface="Times New Roman" panose="02020603050405020304" pitchFamily="18" charset="0"/>
              <a:cs typeface="Times New Roman" panose="02020603050405020304" pitchFamily="18" charset="0"/>
            </a:endParaRPr>
          </a:p>
          <a:p>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8" name="직사각형 39"/>
          <p:cNvSpPr/>
          <p:nvPr/>
        </p:nvSpPr>
        <p:spPr>
          <a:xfrm>
            <a:off x="2509438" y="1262927"/>
            <a:ext cx="403184" cy="523220"/>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2800" b="1" dirty="0">
                <a:solidFill>
                  <a:schemeClr val="bg1"/>
                </a:solidFill>
                <a:latin typeface="Times New Roman" panose="02020603050405020304" pitchFamily="18" charset="0"/>
                <a:cs typeface="Times New Roman" panose="02020603050405020304" pitchFamily="18" charset="0"/>
              </a:rPr>
              <a:t> </a:t>
            </a:r>
            <a:endParaRPr lang="ko-KR" altLang="en-US" sz="2800" dirty="0">
              <a:solidFill>
                <a:schemeClr val="bg1"/>
              </a:solidFill>
              <a:latin typeface="Times New Roman" panose="02020603050405020304" pitchFamily="18" charset="0"/>
              <a:cs typeface="Times New Roman" panose="02020603050405020304" pitchFamily="18" charset="0"/>
            </a:endParaRPr>
          </a:p>
        </p:txBody>
      </p:sp>
      <p:sp>
        <p:nvSpPr>
          <p:cNvPr id="24" name="직사각형 39"/>
          <p:cNvSpPr/>
          <p:nvPr/>
        </p:nvSpPr>
        <p:spPr>
          <a:xfrm>
            <a:off x="2509438" y="2187449"/>
            <a:ext cx="403184" cy="523220"/>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2800" b="1" dirty="0">
                <a:solidFill>
                  <a:schemeClr val="bg1"/>
                </a:solidFill>
                <a:latin typeface="Times New Roman" panose="02020603050405020304" pitchFamily="18" charset="0"/>
                <a:cs typeface="Times New Roman" panose="02020603050405020304" pitchFamily="18" charset="0"/>
              </a:rPr>
              <a:t> </a:t>
            </a:r>
            <a:endParaRPr lang="ko-KR" altLang="en-US" sz="2800" dirty="0">
              <a:solidFill>
                <a:schemeClr val="bg1"/>
              </a:solidFill>
              <a:latin typeface="Times New Roman" panose="02020603050405020304" pitchFamily="18" charset="0"/>
              <a:cs typeface="Times New Roman" panose="02020603050405020304" pitchFamily="18" charset="0"/>
            </a:endParaRPr>
          </a:p>
        </p:txBody>
      </p:sp>
      <p:sp>
        <p:nvSpPr>
          <p:cNvPr id="28" name="직사각형 39"/>
          <p:cNvSpPr/>
          <p:nvPr/>
        </p:nvSpPr>
        <p:spPr>
          <a:xfrm>
            <a:off x="2509438" y="3111971"/>
            <a:ext cx="403184" cy="523220"/>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2800" b="1" dirty="0">
                <a:solidFill>
                  <a:schemeClr val="bg1"/>
                </a:solidFill>
                <a:latin typeface="Times New Roman" panose="02020603050405020304" pitchFamily="18" charset="0"/>
                <a:cs typeface="Times New Roman" panose="02020603050405020304" pitchFamily="18" charset="0"/>
              </a:rPr>
              <a:t> </a:t>
            </a:r>
            <a:endParaRPr lang="ko-KR" altLang="en-US" sz="2800" dirty="0">
              <a:solidFill>
                <a:schemeClr val="bg1"/>
              </a:solidFill>
              <a:latin typeface="Times New Roman" panose="02020603050405020304" pitchFamily="18" charset="0"/>
              <a:cs typeface="Times New Roman" panose="02020603050405020304" pitchFamily="18" charset="0"/>
            </a:endParaRPr>
          </a:p>
        </p:txBody>
      </p:sp>
      <p:sp>
        <p:nvSpPr>
          <p:cNvPr id="32" name="직사각형 39"/>
          <p:cNvSpPr/>
          <p:nvPr/>
        </p:nvSpPr>
        <p:spPr>
          <a:xfrm>
            <a:off x="2509438" y="4036493"/>
            <a:ext cx="403184" cy="523220"/>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2800" b="1" dirty="0">
                <a:solidFill>
                  <a:schemeClr val="bg1"/>
                </a:solidFill>
                <a:latin typeface="Times New Roman" panose="02020603050405020304" pitchFamily="18" charset="0"/>
                <a:cs typeface="Times New Roman" panose="02020603050405020304" pitchFamily="18" charset="0"/>
              </a:rPr>
              <a:t> </a:t>
            </a:r>
            <a:endParaRPr lang="ko-KR" altLang="en-US" sz="28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609600" y="1651777"/>
            <a:ext cx="8153400" cy="1376724"/>
          </a:xfrm>
          <a:prstGeom prst="rect">
            <a:avLst/>
          </a:prstGeom>
          <a:solidFill>
            <a:schemeClr val="accent5">
              <a:lumMod val="40000"/>
              <a:lumOff val="60000"/>
            </a:schemeClr>
          </a:solidFill>
        </p:spPr>
        <p:txBody>
          <a:bodyPr wrap="square">
            <a:spAutoFit/>
          </a:bodyPr>
          <a:lstStyle/>
          <a:p>
            <a:pPr algn="just">
              <a:lnSpc>
                <a:spcPct val="107000"/>
              </a:lnSpc>
              <a:spcBef>
                <a:spcPts val="300"/>
              </a:spcBef>
              <a:spcAft>
                <a:spcPts val="300"/>
              </a:spcAft>
            </a:pP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Ba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7A, 7B, 7C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giao</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nhiệm</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120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xanh</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rằng</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ba</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7A, 7B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7C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tỉ</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lệ</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7; 8; 9</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91434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609600" y="102298"/>
            <a:ext cx="8534400" cy="1518653"/>
          </a:xfrm>
          <a:prstGeom prst="rect">
            <a:avLst/>
          </a:prstGeom>
          <a:solidFill>
            <a:schemeClr val="accent3">
              <a:lumMod val="40000"/>
              <a:lumOff val="60000"/>
            </a:schemeClr>
          </a:solidFill>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endParaRPr lang="en-US" sz="2800" b="1" dirty="0" smtClean="0">
              <a:solidFill>
                <a:srgbClr val="002060"/>
              </a:solidFill>
              <a:latin typeface="Times New Roman" panose="02020603050405020304" pitchFamily="18" charset="0"/>
              <a:cs typeface="Times New Roman" panose="02020603050405020304" pitchFamily="18" charset="0"/>
            </a:endParaRPr>
          </a:p>
          <a:p>
            <a:endParaRPr lang="en-US" sz="2800" b="1" dirty="0">
              <a:solidFill>
                <a:srgbClr val="002060"/>
              </a:solidFill>
              <a:latin typeface="Times New Roman" panose="02020603050405020304" pitchFamily="18" charset="0"/>
              <a:cs typeface="Times New Roman" panose="02020603050405020304" pitchFamily="18" charset="0"/>
            </a:endParaRPr>
          </a:p>
          <a:p>
            <a:endParaRPr lang="en-US" sz="2800" b="1" dirty="0">
              <a:solidFill>
                <a:srgbClr val="002060"/>
              </a:solidFill>
              <a:latin typeface="Times New Roman" panose="02020603050405020304" pitchFamily="18" charset="0"/>
              <a:cs typeface="Times New Roman" panose="02020603050405020304" pitchFamily="18" charset="0"/>
            </a:endParaRPr>
          </a:p>
          <a:p>
            <a:pPr algn="l"/>
            <a:r>
              <a:rPr lang="en-US" sz="2800" b="1" dirty="0" err="1" smtClean="0">
                <a:solidFill>
                  <a:srgbClr val="002060"/>
                </a:solidFill>
                <a:latin typeface="Times New Roman" panose="02020603050405020304" pitchFamily="18" charset="0"/>
                <a:cs typeface="Times New Roman" panose="02020603050405020304" pitchFamily="18" charset="0"/>
              </a:rPr>
              <a:t>Bài</a:t>
            </a:r>
            <a:r>
              <a:rPr lang="en-US" sz="2800" b="1" dirty="0" smtClean="0">
                <a:solidFill>
                  <a:srgbClr val="002060"/>
                </a:solidFill>
                <a:latin typeface="Times New Roman" panose="02020603050405020304" pitchFamily="18" charset="0"/>
                <a:cs typeface="Times New Roman" panose="02020603050405020304" pitchFamily="18" charset="0"/>
              </a:rPr>
              <a:t> </a:t>
            </a:r>
            <a:r>
              <a:rPr lang="vi-VN" sz="2800" b="1" dirty="0" smtClean="0">
                <a:solidFill>
                  <a:srgbClr val="002060"/>
                </a:solidFill>
                <a:latin typeface="Times New Roman" panose="02020603050405020304" pitchFamily="18" charset="0"/>
                <a:cs typeface="Times New Roman" panose="02020603050405020304" pitchFamily="18" charset="0"/>
              </a:rPr>
              <a:t>2 -</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Phiếu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học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tập</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số</a:t>
            </a:r>
            <a:r>
              <a:rPr lang="en-US" sz="2800" dirty="0" smtClean="0">
                <a:solidFill>
                  <a:srgbClr val="002060"/>
                </a:solidFill>
                <a:latin typeface="Times New Roman" panose="02020603050405020304" pitchFamily="18" charset="0"/>
                <a:cs typeface="Times New Roman" panose="02020603050405020304" pitchFamily="18" charset="0"/>
              </a:rPr>
              <a:t> 1</a:t>
            </a:r>
          </a:p>
          <a:p>
            <a:pPr algn="l"/>
            <a:r>
              <a:rPr lang="en-US" sz="2800" b="1" dirty="0" err="1" smtClean="0">
                <a:solidFill>
                  <a:srgbClr val="002060"/>
                </a:solidFill>
                <a:latin typeface="Times New Roman" panose="02020603050405020304" pitchFamily="18" charset="0"/>
                <a:cs typeface="Times New Roman" panose="02020603050405020304" pitchFamily="18" charset="0"/>
              </a:rPr>
              <a:t>Hình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thức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Hoạt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động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cá</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nhân</a:t>
            </a:r>
            <a:endParaRPr lang="en-US" sz="2800" dirty="0" smtClean="0">
              <a:solidFill>
                <a:srgbClr val="002060"/>
              </a:solidFill>
              <a:latin typeface="Times New Roman" panose="02020603050405020304" pitchFamily="18" charset="0"/>
              <a:cs typeface="Times New Roman" panose="02020603050405020304" pitchFamily="18" charset="0"/>
            </a:endParaRPr>
          </a:p>
          <a:p>
            <a:pPr algn="l"/>
            <a:r>
              <a:rPr lang="en-US" sz="2800" b="1" dirty="0" err="1" smtClean="0">
                <a:solidFill>
                  <a:srgbClr val="002060"/>
                </a:solidFill>
                <a:latin typeface="Times New Roman" panose="02020603050405020304" pitchFamily="18" charset="0"/>
                <a:cs typeface="Times New Roman" panose="02020603050405020304" pitchFamily="18" charset="0"/>
              </a:rPr>
              <a:t>Thời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gian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dirty="0" smtClean="0">
                <a:solidFill>
                  <a:srgbClr val="002060"/>
                </a:solidFill>
                <a:latin typeface="Times New Roman" panose="02020603050405020304" pitchFamily="18" charset="0"/>
                <a:cs typeface="Times New Roman" panose="02020603050405020304" pitchFamily="18" charset="0"/>
              </a:rPr>
              <a:t>5 </a:t>
            </a:r>
            <a:r>
              <a:rPr lang="en-US" sz="2800" dirty="0" err="1" smtClean="0">
                <a:solidFill>
                  <a:srgbClr val="002060"/>
                </a:solidFill>
                <a:latin typeface="Times New Roman" panose="02020603050405020304" pitchFamily="18" charset="0"/>
                <a:cs typeface="Times New Roman" panose="02020603050405020304" pitchFamily="18" charset="0"/>
              </a:rPr>
              <a:t>phút</a:t>
            </a:r>
            <a:endParaRPr lang="en-US" sz="2800" dirty="0" smtClean="0">
              <a:solidFill>
                <a:srgbClr val="002060"/>
              </a:solidFill>
              <a:latin typeface="Times New Roman" panose="02020603050405020304" pitchFamily="18" charset="0"/>
              <a:cs typeface="Times New Roman" panose="02020603050405020304" pitchFamily="18" charset="0"/>
            </a:endParaRPr>
          </a:p>
          <a:p>
            <a:endParaRPr lang="en-US" sz="2800" b="1" dirty="0" smtClean="0">
              <a:solidFill>
                <a:srgbClr val="002060"/>
              </a:solidFill>
              <a:latin typeface="Times New Roman" panose="02020603050405020304" pitchFamily="18" charset="0"/>
              <a:cs typeface="Times New Roman" panose="02020603050405020304" pitchFamily="18" charset="0"/>
            </a:endParaRPr>
          </a:p>
          <a:p>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8" name="직사각형 39"/>
          <p:cNvSpPr/>
          <p:nvPr/>
        </p:nvSpPr>
        <p:spPr>
          <a:xfrm>
            <a:off x="2509438" y="1262927"/>
            <a:ext cx="403184" cy="523220"/>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2800" b="1" dirty="0">
                <a:solidFill>
                  <a:schemeClr val="bg1"/>
                </a:solidFill>
                <a:latin typeface="Times New Roman" panose="02020603050405020304" pitchFamily="18" charset="0"/>
                <a:cs typeface="Times New Roman" panose="02020603050405020304" pitchFamily="18" charset="0"/>
              </a:rPr>
              <a:t> </a:t>
            </a:r>
            <a:endParaRPr lang="ko-KR" altLang="en-US" sz="2800" dirty="0">
              <a:solidFill>
                <a:schemeClr val="bg1"/>
              </a:solidFill>
              <a:latin typeface="Times New Roman" panose="02020603050405020304" pitchFamily="18" charset="0"/>
              <a:cs typeface="Times New Roman" panose="02020603050405020304" pitchFamily="18" charset="0"/>
            </a:endParaRPr>
          </a:p>
        </p:txBody>
      </p:sp>
      <p:sp>
        <p:nvSpPr>
          <p:cNvPr id="24" name="직사각형 39"/>
          <p:cNvSpPr/>
          <p:nvPr/>
        </p:nvSpPr>
        <p:spPr>
          <a:xfrm>
            <a:off x="2509438" y="2187449"/>
            <a:ext cx="403184" cy="523220"/>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2800" b="1" dirty="0">
                <a:solidFill>
                  <a:schemeClr val="bg1"/>
                </a:solidFill>
                <a:latin typeface="Times New Roman" panose="02020603050405020304" pitchFamily="18" charset="0"/>
                <a:cs typeface="Times New Roman" panose="02020603050405020304" pitchFamily="18" charset="0"/>
              </a:rPr>
              <a:t> </a:t>
            </a:r>
            <a:endParaRPr lang="ko-KR" altLang="en-US" sz="2800" dirty="0">
              <a:solidFill>
                <a:schemeClr val="bg1"/>
              </a:solidFill>
              <a:latin typeface="Times New Roman" panose="02020603050405020304" pitchFamily="18" charset="0"/>
              <a:cs typeface="Times New Roman" panose="02020603050405020304" pitchFamily="18" charset="0"/>
            </a:endParaRPr>
          </a:p>
        </p:txBody>
      </p:sp>
      <p:sp>
        <p:nvSpPr>
          <p:cNvPr id="28" name="직사각형 39"/>
          <p:cNvSpPr/>
          <p:nvPr/>
        </p:nvSpPr>
        <p:spPr>
          <a:xfrm>
            <a:off x="2509438" y="3111971"/>
            <a:ext cx="403184" cy="523220"/>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2800" b="1" dirty="0">
                <a:solidFill>
                  <a:schemeClr val="bg1"/>
                </a:solidFill>
                <a:latin typeface="Times New Roman" panose="02020603050405020304" pitchFamily="18" charset="0"/>
                <a:cs typeface="Times New Roman" panose="02020603050405020304" pitchFamily="18" charset="0"/>
              </a:rPr>
              <a:t> </a:t>
            </a:r>
            <a:endParaRPr lang="ko-KR" altLang="en-US" sz="2800" dirty="0">
              <a:solidFill>
                <a:schemeClr val="bg1"/>
              </a:solidFill>
              <a:latin typeface="Times New Roman" panose="02020603050405020304" pitchFamily="18" charset="0"/>
              <a:cs typeface="Times New Roman" panose="02020603050405020304" pitchFamily="18" charset="0"/>
            </a:endParaRPr>
          </a:p>
        </p:txBody>
      </p:sp>
      <p:sp>
        <p:nvSpPr>
          <p:cNvPr id="32" name="직사각형 39"/>
          <p:cNvSpPr/>
          <p:nvPr/>
        </p:nvSpPr>
        <p:spPr>
          <a:xfrm>
            <a:off x="2509438" y="4036493"/>
            <a:ext cx="403184" cy="523220"/>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2800" b="1" dirty="0">
                <a:solidFill>
                  <a:schemeClr val="bg1"/>
                </a:solidFill>
                <a:latin typeface="Times New Roman" panose="02020603050405020304" pitchFamily="18" charset="0"/>
                <a:cs typeface="Times New Roman" panose="02020603050405020304" pitchFamily="18" charset="0"/>
              </a:rPr>
              <a:t> </a:t>
            </a:r>
            <a:endParaRPr lang="ko-KR" altLang="en-US" sz="28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609600" y="1770756"/>
            <a:ext cx="8229600" cy="1376724"/>
          </a:xfrm>
          <a:prstGeom prst="rect">
            <a:avLst/>
          </a:prstGeom>
          <a:solidFill>
            <a:schemeClr val="accent5">
              <a:lumMod val="40000"/>
              <a:lumOff val="60000"/>
            </a:schemeClr>
          </a:solidFill>
        </p:spPr>
        <p:txBody>
          <a:bodyPr wrap="square">
            <a:spAutoFit/>
          </a:bodyPr>
          <a:lstStyle/>
          <a:p>
            <a:pPr algn="just">
              <a:lnSpc>
                <a:spcPct val="107000"/>
              </a:lnSpc>
              <a:spcBef>
                <a:spcPts val="300"/>
              </a:spcBef>
              <a:spcAft>
                <a:spcPts val="300"/>
              </a:spcAft>
            </a:pP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Ba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7A, 7B, 7C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giao</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nhiệm</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120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xanh</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rằng</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ba</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7A, 7B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7C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tỉ</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lệ</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7; 8; 9</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09027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609600" y="102298"/>
            <a:ext cx="8534400" cy="1518653"/>
          </a:xfrm>
          <a:prstGeom prst="rect">
            <a:avLst/>
          </a:prstGeom>
          <a:solidFill>
            <a:schemeClr val="accent3">
              <a:lumMod val="40000"/>
              <a:lumOff val="60000"/>
            </a:schemeClr>
          </a:solidFill>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endParaRPr lang="en-US" sz="2800" b="1" dirty="0" smtClean="0">
              <a:solidFill>
                <a:srgbClr val="002060"/>
              </a:solidFill>
              <a:latin typeface="Times New Roman" panose="02020603050405020304" pitchFamily="18" charset="0"/>
              <a:cs typeface="Times New Roman" panose="02020603050405020304" pitchFamily="18" charset="0"/>
            </a:endParaRPr>
          </a:p>
          <a:p>
            <a:endParaRPr lang="en-US" sz="2800" b="1" dirty="0">
              <a:solidFill>
                <a:srgbClr val="002060"/>
              </a:solidFill>
              <a:latin typeface="Times New Roman" panose="02020603050405020304" pitchFamily="18" charset="0"/>
              <a:cs typeface="Times New Roman" panose="02020603050405020304" pitchFamily="18" charset="0"/>
            </a:endParaRPr>
          </a:p>
          <a:p>
            <a:endParaRPr lang="en-US" sz="2800" b="1" dirty="0">
              <a:solidFill>
                <a:srgbClr val="002060"/>
              </a:solidFill>
              <a:latin typeface="Times New Roman" panose="02020603050405020304" pitchFamily="18" charset="0"/>
              <a:cs typeface="Times New Roman" panose="02020603050405020304" pitchFamily="18" charset="0"/>
            </a:endParaRPr>
          </a:p>
          <a:p>
            <a:pPr algn="l"/>
            <a:r>
              <a:rPr lang="en-US" sz="2800" b="1" dirty="0" err="1" smtClean="0">
                <a:solidFill>
                  <a:srgbClr val="002060"/>
                </a:solidFill>
                <a:latin typeface="Times New Roman" panose="02020603050405020304" pitchFamily="18" charset="0"/>
                <a:cs typeface="Times New Roman" panose="02020603050405020304" pitchFamily="18" charset="0"/>
              </a:rPr>
              <a:t>Bài</a:t>
            </a:r>
            <a:r>
              <a:rPr lang="en-US" sz="2800" b="1" dirty="0" smtClean="0">
                <a:solidFill>
                  <a:srgbClr val="002060"/>
                </a:solidFill>
                <a:latin typeface="Times New Roman" panose="02020603050405020304" pitchFamily="18" charset="0"/>
                <a:cs typeface="Times New Roman" panose="02020603050405020304" pitchFamily="18" charset="0"/>
              </a:rPr>
              <a:t> </a:t>
            </a:r>
            <a:r>
              <a:rPr lang="vi-VN" sz="2800" b="1" dirty="0" smtClean="0">
                <a:solidFill>
                  <a:srgbClr val="002060"/>
                </a:solidFill>
                <a:latin typeface="Times New Roman" panose="02020603050405020304" pitchFamily="18" charset="0"/>
                <a:cs typeface="Times New Roman" panose="02020603050405020304" pitchFamily="18" charset="0"/>
              </a:rPr>
              <a:t>2 -</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Phiếu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học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tập</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số</a:t>
            </a:r>
            <a:r>
              <a:rPr lang="en-US" sz="2800" dirty="0" smtClean="0">
                <a:solidFill>
                  <a:srgbClr val="002060"/>
                </a:solidFill>
                <a:latin typeface="Times New Roman" panose="02020603050405020304" pitchFamily="18" charset="0"/>
                <a:cs typeface="Times New Roman" panose="02020603050405020304" pitchFamily="18" charset="0"/>
              </a:rPr>
              <a:t> 1</a:t>
            </a:r>
          </a:p>
          <a:p>
            <a:pPr algn="l"/>
            <a:r>
              <a:rPr lang="en-US" sz="2800" b="1" dirty="0" err="1" smtClean="0">
                <a:solidFill>
                  <a:srgbClr val="002060"/>
                </a:solidFill>
                <a:latin typeface="Times New Roman" panose="02020603050405020304" pitchFamily="18" charset="0"/>
                <a:cs typeface="Times New Roman" panose="02020603050405020304" pitchFamily="18" charset="0"/>
              </a:rPr>
              <a:t>Hình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thức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Hoạt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động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cá</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nhân</a:t>
            </a:r>
            <a:endParaRPr lang="en-US" sz="2800" dirty="0" smtClean="0">
              <a:solidFill>
                <a:srgbClr val="002060"/>
              </a:solidFill>
              <a:latin typeface="Times New Roman" panose="02020603050405020304" pitchFamily="18" charset="0"/>
              <a:cs typeface="Times New Roman" panose="02020603050405020304" pitchFamily="18" charset="0"/>
            </a:endParaRPr>
          </a:p>
          <a:p>
            <a:pPr algn="l"/>
            <a:r>
              <a:rPr lang="en-US" sz="2800" b="1" dirty="0" err="1" smtClean="0">
                <a:solidFill>
                  <a:srgbClr val="002060"/>
                </a:solidFill>
                <a:latin typeface="Times New Roman" panose="02020603050405020304" pitchFamily="18" charset="0"/>
                <a:cs typeface="Times New Roman" panose="02020603050405020304" pitchFamily="18" charset="0"/>
              </a:rPr>
              <a:t>Thời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gian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dirty="0" smtClean="0">
                <a:solidFill>
                  <a:srgbClr val="002060"/>
                </a:solidFill>
                <a:latin typeface="Times New Roman" panose="02020603050405020304" pitchFamily="18" charset="0"/>
                <a:cs typeface="Times New Roman" panose="02020603050405020304" pitchFamily="18" charset="0"/>
              </a:rPr>
              <a:t>5 </a:t>
            </a:r>
            <a:r>
              <a:rPr lang="en-US" sz="2800" dirty="0" err="1" smtClean="0">
                <a:solidFill>
                  <a:srgbClr val="002060"/>
                </a:solidFill>
                <a:latin typeface="Times New Roman" panose="02020603050405020304" pitchFamily="18" charset="0"/>
                <a:cs typeface="Times New Roman" panose="02020603050405020304" pitchFamily="18" charset="0"/>
              </a:rPr>
              <a:t>phút</a:t>
            </a:r>
            <a:endParaRPr lang="en-US" sz="2800" dirty="0" smtClean="0">
              <a:solidFill>
                <a:srgbClr val="002060"/>
              </a:solidFill>
              <a:latin typeface="Times New Roman" panose="02020603050405020304" pitchFamily="18" charset="0"/>
              <a:cs typeface="Times New Roman" panose="02020603050405020304" pitchFamily="18" charset="0"/>
            </a:endParaRPr>
          </a:p>
          <a:p>
            <a:endParaRPr lang="en-US" sz="2800" b="1" dirty="0" smtClean="0">
              <a:solidFill>
                <a:srgbClr val="002060"/>
              </a:solidFill>
              <a:latin typeface="Times New Roman" panose="02020603050405020304" pitchFamily="18" charset="0"/>
              <a:cs typeface="Times New Roman" panose="02020603050405020304" pitchFamily="18" charset="0"/>
            </a:endParaRPr>
          </a:p>
          <a:p>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8" name="직사각형 39"/>
          <p:cNvSpPr/>
          <p:nvPr/>
        </p:nvSpPr>
        <p:spPr>
          <a:xfrm>
            <a:off x="2509438" y="1262927"/>
            <a:ext cx="403184" cy="523220"/>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2800" b="1" dirty="0">
                <a:solidFill>
                  <a:schemeClr val="bg1"/>
                </a:solidFill>
                <a:latin typeface="Times New Roman" panose="02020603050405020304" pitchFamily="18" charset="0"/>
                <a:cs typeface="Times New Roman" panose="02020603050405020304" pitchFamily="18" charset="0"/>
              </a:rPr>
              <a:t> </a:t>
            </a:r>
            <a:endParaRPr lang="ko-KR" altLang="en-US" sz="2800" dirty="0">
              <a:solidFill>
                <a:schemeClr val="bg1"/>
              </a:solidFill>
              <a:latin typeface="Times New Roman" panose="02020603050405020304" pitchFamily="18" charset="0"/>
              <a:cs typeface="Times New Roman" panose="02020603050405020304" pitchFamily="18" charset="0"/>
            </a:endParaRPr>
          </a:p>
        </p:txBody>
      </p:sp>
      <p:sp>
        <p:nvSpPr>
          <p:cNvPr id="24" name="직사각형 39"/>
          <p:cNvSpPr/>
          <p:nvPr/>
        </p:nvSpPr>
        <p:spPr>
          <a:xfrm>
            <a:off x="2509438" y="2187449"/>
            <a:ext cx="403184" cy="523220"/>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2800" b="1" dirty="0">
                <a:solidFill>
                  <a:schemeClr val="bg1"/>
                </a:solidFill>
                <a:latin typeface="Times New Roman" panose="02020603050405020304" pitchFamily="18" charset="0"/>
                <a:cs typeface="Times New Roman" panose="02020603050405020304" pitchFamily="18" charset="0"/>
              </a:rPr>
              <a:t> </a:t>
            </a:r>
            <a:endParaRPr lang="ko-KR" altLang="en-US" sz="2800" dirty="0">
              <a:solidFill>
                <a:schemeClr val="bg1"/>
              </a:solidFill>
              <a:latin typeface="Times New Roman" panose="02020603050405020304" pitchFamily="18" charset="0"/>
              <a:cs typeface="Times New Roman" panose="02020603050405020304" pitchFamily="18" charset="0"/>
            </a:endParaRPr>
          </a:p>
        </p:txBody>
      </p:sp>
      <p:sp>
        <p:nvSpPr>
          <p:cNvPr id="28" name="직사각형 39"/>
          <p:cNvSpPr/>
          <p:nvPr/>
        </p:nvSpPr>
        <p:spPr>
          <a:xfrm>
            <a:off x="2509438" y="3111971"/>
            <a:ext cx="403184" cy="523220"/>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2800" b="1" dirty="0">
                <a:solidFill>
                  <a:schemeClr val="bg1"/>
                </a:solidFill>
                <a:latin typeface="Times New Roman" panose="02020603050405020304" pitchFamily="18" charset="0"/>
                <a:cs typeface="Times New Roman" panose="02020603050405020304" pitchFamily="18" charset="0"/>
              </a:rPr>
              <a:t> </a:t>
            </a:r>
            <a:endParaRPr lang="ko-KR" altLang="en-US" sz="2800" dirty="0">
              <a:solidFill>
                <a:schemeClr val="bg1"/>
              </a:solidFill>
              <a:latin typeface="Times New Roman" panose="02020603050405020304" pitchFamily="18" charset="0"/>
              <a:cs typeface="Times New Roman" panose="02020603050405020304" pitchFamily="18" charset="0"/>
            </a:endParaRPr>
          </a:p>
        </p:txBody>
      </p:sp>
      <p:sp>
        <p:nvSpPr>
          <p:cNvPr id="32" name="직사각형 39"/>
          <p:cNvSpPr/>
          <p:nvPr/>
        </p:nvSpPr>
        <p:spPr>
          <a:xfrm>
            <a:off x="2509438" y="4036493"/>
            <a:ext cx="403184" cy="523220"/>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2800" b="1" dirty="0">
                <a:solidFill>
                  <a:schemeClr val="bg1"/>
                </a:solidFill>
                <a:latin typeface="Times New Roman" panose="02020603050405020304" pitchFamily="18" charset="0"/>
                <a:cs typeface="Times New Roman" panose="02020603050405020304" pitchFamily="18" charset="0"/>
              </a:rPr>
              <a:t> </a:t>
            </a:r>
            <a:endParaRPr lang="ko-KR" altLang="en-US" sz="28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609600" y="1770756"/>
            <a:ext cx="8229600" cy="1376724"/>
          </a:xfrm>
          <a:prstGeom prst="rect">
            <a:avLst/>
          </a:prstGeom>
          <a:solidFill>
            <a:schemeClr val="accent5">
              <a:lumMod val="40000"/>
              <a:lumOff val="60000"/>
            </a:schemeClr>
          </a:solidFill>
        </p:spPr>
        <p:txBody>
          <a:bodyPr wrap="square">
            <a:spAutoFit/>
          </a:bodyPr>
          <a:lstStyle/>
          <a:p>
            <a:pPr algn="just">
              <a:lnSpc>
                <a:spcPct val="107000"/>
              </a:lnSpc>
              <a:spcBef>
                <a:spcPts val="300"/>
              </a:spcBef>
              <a:spcAft>
                <a:spcPts val="300"/>
              </a:spcAft>
            </a:pP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Ba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7A, 7B, 7C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giao</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nhiệm</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120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6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rằng</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trồng</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7A, 7B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7C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tỉ</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lệ</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7; 8; 9</a:t>
            </a:r>
            <a:endParaRPr lang="en-US"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Đồng hồ đếm ngược 5 phút có âm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10400" y="3780521"/>
            <a:ext cx="1385231" cy="779192"/>
          </a:xfrm>
          <a:prstGeom prst="rect">
            <a:avLst/>
          </a:prstGeom>
        </p:spPr>
      </p:pic>
    </p:spTree>
    <p:extLst>
      <p:ext uri="{BB962C8B-B14F-4D97-AF65-F5344CB8AC3E}">
        <p14:creationId xmlns:p14="http://schemas.microsoft.com/office/powerpoint/2010/main" val="32894096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flipH="1">
            <a:off x="7162800" y="2266950"/>
            <a:ext cx="1309316" cy="1309316"/>
          </a:xfrm>
          <a:prstGeom prst="rect">
            <a:avLst/>
          </a:prstGeom>
        </p:spPr>
      </p:pic>
      <mc:AlternateContent xmlns:mc="http://schemas.openxmlformats.org/markup-compatibility/2006">
        <mc:Choice xmlns:a14="http://schemas.microsoft.com/office/drawing/2010/main" Requires="a14">
          <p:sp>
            <p:nvSpPr>
              <p:cNvPr id="14" name="TextBox 13"/>
              <p:cNvSpPr txBox="1"/>
              <p:nvPr/>
            </p:nvSpPr>
            <p:spPr>
              <a:xfrm>
                <a:off x="304800" y="438150"/>
                <a:ext cx="8839200" cy="4389728"/>
              </a:xfrm>
              <a:prstGeom prst="rect">
                <a:avLst/>
              </a:prstGeom>
              <a:noFill/>
            </p:spPr>
            <p:txBody>
              <a:bodyPr wrap="square" rtlCol="0">
                <a:spAutoFit/>
              </a:bodyPr>
              <a:lstStyle/>
              <a:p>
                <a:r>
                  <a:rPr lang="vi-VN" sz="2400" b="1" u="sng" dirty="0" smtClean="0">
                    <a:solidFill>
                      <a:srgbClr val="FF0000"/>
                    </a:solidFill>
                    <a:latin typeface="Times New Roman" panose="02020603050405020304" pitchFamily="18" charset="0"/>
                    <a:cs typeface="Times New Roman" panose="02020603050405020304" pitchFamily="18" charset="0"/>
                  </a:rPr>
                  <a:t>Lời g</a:t>
                </a:r>
                <a:r>
                  <a:rPr lang="en-US" sz="2400" b="1" u="sng" dirty="0" err="1" smtClean="0">
                    <a:solidFill>
                      <a:srgbClr val="FF0000"/>
                    </a:solidFill>
                    <a:latin typeface="Times New Roman" panose="02020603050405020304" pitchFamily="18" charset="0"/>
                    <a:cs typeface="Times New Roman" panose="02020603050405020304" pitchFamily="18" charset="0"/>
                  </a:rPr>
                  <a:t>iải</a:t>
                </a:r>
                <a:r>
                  <a:rPr lang="en-US" sz="2400" b="1" u="sng" dirty="0" smtClean="0">
                    <a:solidFill>
                      <a:srgbClr val="FF0000"/>
                    </a:solidFill>
                    <a:latin typeface="Times New Roman" panose="02020603050405020304" pitchFamily="18" charset="0"/>
                    <a:cs typeface="Times New Roman" panose="02020603050405020304" pitchFamily="18" charset="0"/>
                  </a:rPr>
                  <a:t>:</a:t>
                </a:r>
                <a:r>
                  <a:rPr lang="vi-VN" sz="2400" b="1" u="sng" dirty="0">
                    <a:solidFill>
                      <a:srgbClr val="FF0000"/>
                    </a:solidFill>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Gọi </a:t>
                </a:r>
                <a:r>
                  <a:rPr lang="vi-VN" sz="2400" dirty="0">
                    <a:latin typeface="Times New Roman" panose="02020603050405020304" pitchFamily="18" charset="0"/>
                    <a:cs typeface="Times New Roman" panose="02020603050405020304" pitchFamily="18" charset="0"/>
                  </a:rPr>
                  <a:t>số cây trồng được của ba lớp </a:t>
                </a:r>
                <a14:m>
                  <m:oMath xmlns:m="http://schemas.openxmlformats.org/officeDocument/2006/math">
                    <m:r>
                      <a:rPr lang="vi-VN" altLang="ko-KR" sz="2400" i="1" dirty="0">
                        <a:solidFill>
                          <a:srgbClr val="002060"/>
                        </a:solidFill>
                        <a:latin typeface="Cambria Math" panose="02040503050406030204" pitchFamily="18" charset="0"/>
                        <a:cs typeface="Times New Roman" panose="02020603050405020304" pitchFamily="18" charset="0"/>
                      </a:rPr>
                      <m:t>7</m:t>
                    </m:r>
                    <m:r>
                      <a:rPr lang="vi-VN" altLang="ko-KR" sz="2400" i="1" dirty="0">
                        <a:solidFill>
                          <a:srgbClr val="002060"/>
                        </a:solidFill>
                        <a:latin typeface="Cambria Math" panose="02040503050406030204" pitchFamily="18" charset="0"/>
                        <a:cs typeface="Times New Roman" panose="02020603050405020304" pitchFamily="18" charset="0"/>
                      </a:rPr>
                      <m:t>𝐴</m:t>
                    </m:r>
                  </m:oMath>
                </a14:m>
                <a:r>
                  <a:rPr lang="vi-VN" altLang="ko-KR" sz="2400" dirty="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r>
                      <a:rPr lang="vi-VN" altLang="ko-KR" sz="2400" i="1" dirty="0">
                        <a:solidFill>
                          <a:srgbClr val="002060"/>
                        </a:solidFill>
                        <a:latin typeface="Cambria Math" panose="02040503050406030204" pitchFamily="18" charset="0"/>
                        <a:cs typeface="Times New Roman" panose="02020603050405020304" pitchFamily="18" charset="0"/>
                      </a:rPr>
                      <m:t>7</m:t>
                    </m:r>
                    <m:r>
                      <a:rPr lang="vi-VN" altLang="ko-KR" sz="2400" i="1" dirty="0">
                        <a:solidFill>
                          <a:srgbClr val="002060"/>
                        </a:solidFill>
                        <a:latin typeface="Cambria Math" panose="02040503050406030204" pitchFamily="18" charset="0"/>
                        <a:cs typeface="Times New Roman" panose="02020603050405020304" pitchFamily="18" charset="0"/>
                      </a:rPr>
                      <m:t>𝐵</m:t>
                    </m:r>
                    <m:r>
                      <a:rPr lang="vi-VN" altLang="ko-KR" sz="2400" i="1" dirty="0">
                        <a:solidFill>
                          <a:srgbClr val="002060"/>
                        </a:solidFill>
                        <a:latin typeface="Cambria Math" panose="02040503050406030204" pitchFamily="18" charset="0"/>
                        <a:cs typeface="Times New Roman" panose="02020603050405020304" pitchFamily="18" charset="0"/>
                      </a:rPr>
                      <m:t> </m:t>
                    </m:r>
                  </m:oMath>
                </a14:m>
                <a:r>
                  <a:rPr lang="vi-VN" altLang="ko-KR" sz="2400" dirty="0">
                    <a:solidFill>
                      <a:srgbClr val="002060"/>
                    </a:solidFill>
                    <a:latin typeface="Times New Roman" panose="02020603050405020304" pitchFamily="18" charset="0"/>
                    <a:cs typeface="Times New Roman" panose="02020603050405020304" pitchFamily="18" charset="0"/>
                  </a:rPr>
                  <a:t> và </a:t>
                </a:r>
                <a14:m>
                  <m:oMath xmlns:m="http://schemas.openxmlformats.org/officeDocument/2006/math">
                    <m:r>
                      <a:rPr lang="vi-VN" altLang="ko-KR" sz="2400" i="1" dirty="0">
                        <a:solidFill>
                          <a:srgbClr val="002060"/>
                        </a:solidFill>
                        <a:latin typeface="Cambria Math" panose="02040503050406030204" pitchFamily="18" charset="0"/>
                        <a:cs typeface="Times New Roman" panose="02020603050405020304" pitchFamily="18" charset="0"/>
                      </a:rPr>
                      <m:t>7</m:t>
                    </m:r>
                    <m:r>
                      <a:rPr lang="vi-VN" altLang="ko-KR" sz="2400" i="1" dirty="0">
                        <a:solidFill>
                          <a:srgbClr val="002060"/>
                        </a:solidFill>
                        <a:latin typeface="Cambria Math" panose="02040503050406030204" pitchFamily="18" charset="0"/>
                        <a:cs typeface="Times New Roman" panose="02020603050405020304" pitchFamily="18" charset="0"/>
                      </a:rPr>
                      <m:t>𝐶</m:t>
                    </m:r>
                  </m:oMath>
                </a14:m>
                <a:r>
                  <a:rPr lang="vi-VN" altLang="ko-KR" sz="2400" dirty="0">
                    <a:solidFill>
                      <a:srgbClr val="002060"/>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lần lượt </a:t>
                </a:r>
                <a:r>
                  <a:rPr lang="vi-VN" sz="2400" dirty="0" smtClean="0">
                    <a:latin typeface="Times New Roman" panose="02020603050405020304" pitchFamily="18" charset="0"/>
                    <a:cs typeface="Times New Roman" panose="02020603050405020304" pitchFamily="18" charset="0"/>
                  </a:rPr>
                  <a:t>là </a:t>
                </a:r>
                <a14:m>
                  <m:oMath xmlns:m="http://schemas.openxmlformats.org/officeDocument/2006/math">
                    <m:r>
                      <a:rPr lang="vi-VN" sz="2400" i="1" dirty="0" smtClean="0">
                        <a:latin typeface="Cambria Math" panose="02040503050406030204" pitchFamily="18" charset="0"/>
                        <a:cs typeface="Times New Roman" panose="02020603050405020304" pitchFamily="18" charset="0"/>
                      </a:rPr>
                      <m:t>𝑥</m:t>
                    </m:r>
                    <m:d>
                      <m:dPr>
                        <m:ctrlPr>
                          <a:rPr lang="en-US" sz="2400" b="0" i="1" dirty="0" smtClean="0">
                            <a:latin typeface="Cambria Math" panose="02040503050406030204" pitchFamily="18" charset="0"/>
                            <a:cs typeface="Times New Roman" panose="02020603050405020304" pitchFamily="18" charset="0"/>
                          </a:rPr>
                        </m:ctrlPr>
                      </m:dPr>
                      <m:e>
                        <m:r>
                          <a:rPr lang="en-US" sz="2400" b="0" i="1" dirty="0" smtClean="0">
                            <a:latin typeface="Cambria Math" panose="02040503050406030204" pitchFamily="18" charset="0"/>
                            <a:cs typeface="Times New Roman" panose="02020603050405020304" pitchFamily="18" charset="0"/>
                          </a:rPr>
                          <m:t> </m:t>
                        </m:r>
                        <m:r>
                          <a:rPr lang="en-US" sz="2400" b="0" i="1" dirty="0" smtClean="0">
                            <a:latin typeface="Cambria Math" panose="02040503050406030204" pitchFamily="18" charset="0"/>
                            <a:cs typeface="Times New Roman" panose="02020603050405020304" pitchFamily="18" charset="0"/>
                          </a:rPr>
                          <m:t>𝑐</m:t>
                        </m:r>
                        <m:r>
                          <a:rPr lang="en-US" sz="2400" b="0" i="1" dirty="0" smtClean="0">
                            <a:latin typeface="Cambria Math" panose="02040503050406030204" pitchFamily="18" charset="0"/>
                            <a:cs typeface="Times New Roman" panose="02020603050405020304" pitchFamily="18" charset="0"/>
                          </a:rPr>
                          <m:t>â</m:t>
                        </m:r>
                        <m:r>
                          <a:rPr lang="en-US" sz="2400" b="0" i="1" dirty="0" smtClean="0">
                            <a:latin typeface="Cambria Math" panose="02040503050406030204" pitchFamily="18" charset="0"/>
                            <a:cs typeface="Times New Roman" panose="02020603050405020304" pitchFamily="18" charset="0"/>
                          </a:rPr>
                          <m:t>𝑦</m:t>
                        </m:r>
                      </m:e>
                    </m:d>
                    <m:r>
                      <a:rPr lang="vi-VN" sz="2400" i="1" dirty="0" smtClean="0">
                        <a:latin typeface="Cambria Math" panose="02040503050406030204" pitchFamily="18" charset="0"/>
                        <a:cs typeface="Times New Roman" panose="02020603050405020304" pitchFamily="18" charset="0"/>
                      </a:rPr>
                      <m:t>;</m:t>
                    </m:r>
                    <m:r>
                      <a:rPr lang="vi-VN" sz="2400" i="1" dirty="0" smtClean="0">
                        <a:latin typeface="Cambria Math" panose="02040503050406030204" pitchFamily="18" charset="0"/>
                        <a:cs typeface="Times New Roman" panose="02020603050405020304" pitchFamily="18" charset="0"/>
                      </a:rPr>
                      <m:t>𝑦</m:t>
                    </m:r>
                    <m:r>
                      <a:rPr lang="en-US" sz="2400" b="0" i="1" dirty="0" smtClean="0">
                        <a:latin typeface="Cambria Math" panose="02040503050406030204" pitchFamily="18" charset="0"/>
                        <a:cs typeface="Times New Roman" panose="02020603050405020304" pitchFamily="18" charset="0"/>
                      </a:rPr>
                      <m:t> </m:t>
                    </m:r>
                    <m:d>
                      <m:dPr>
                        <m:ctrlPr>
                          <a:rPr lang="en-US" sz="2400" b="0" i="1" dirty="0" smtClean="0">
                            <a:latin typeface="Cambria Math" panose="02040503050406030204" pitchFamily="18" charset="0"/>
                            <a:cs typeface="Times New Roman" panose="02020603050405020304" pitchFamily="18" charset="0"/>
                          </a:rPr>
                        </m:ctrlPr>
                      </m:dPr>
                      <m:e>
                        <m:r>
                          <a:rPr lang="en-US" sz="2400" b="0" i="1" dirty="0" smtClean="0">
                            <a:latin typeface="Cambria Math" panose="02040503050406030204" pitchFamily="18" charset="0"/>
                            <a:cs typeface="Times New Roman" panose="02020603050405020304" pitchFamily="18" charset="0"/>
                          </a:rPr>
                          <m:t> </m:t>
                        </m:r>
                        <m:r>
                          <a:rPr lang="en-US" sz="2400" b="0" i="1" dirty="0" smtClean="0">
                            <a:latin typeface="Cambria Math" panose="02040503050406030204" pitchFamily="18" charset="0"/>
                            <a:cs typeface="Times New Roman" panose="02020603050405020304" pitchFamily="18" charset="0"/>
                          </a:rPr>
                          <m:t>𝑐</m:t>
                        </m:r>
                        <m:r>
                          <a:rPr lang="en-US" sz="2400" b="0" i="1" dirty="0" smtClean="0">
                            <a:latin typeface="Cambria Math" panose="02040503050406030204" pitchFamily="18" charset="0"/>
                            <a:cs typeface="Times New Roman" panose="02020603050405020304" pitchFamily="18" charset="0"/>
                          </a:rPr>
                          <m:t>â</m:t>
                        </m:r>
                        <m:r>
                          <a:rPr lang="en-US" sz="2400" b="0" i="1" dirty="0" smtClean="0">
                            <a:latin typeface="Cambria Math" panose="02040503050406030204" pitchFamily="18" charset="0"/>
                            <a:cs typeface="Times New Roman" panose="02020603050405020304" pitchFamily="18" charset="0"/>
                          </a:rPr>
                          <m:t>𝑦</m:t>
                        </m:r>
                      </m:e>
                    </m:d>
                    <m:r>
                      <a:rPr lang="vi-VN" sz="2400" i="1" dirty="0" smtClean="0">
                        <a:latin typeface="Cambria Math" panose="02040503050406030204" pitchFamily="18" charset="0"/>
                        <a:cs typeface="Times New Roman" panose="02020603050405020304" pitchFamily="18" charset="0"/>
                      </a:rPr>
                      <m:t>;</m:t>
                    </m:r>
                    <m:r>
                      <a:rPr lang="vi-VN" sz="2400" i="1" dirty="0" smtClean="0">
                        <a:latin typeface="Cambria Math" panose="02040503050406030204" pitchFamily="18" charset="0"/>
                        <a:cs typeface="Times New Roman" panose="02020603050405020304" pitchFamily="18" charset="0"/>
                      </a:rPr>
                      <m:t>𝑧</m:t>
                    </m:r>
                    <m:r>
                      <a:rPr lang="vi-VN" sz="2400" b="0" i="1" dirty="0" smtClean="0">
                        <a:latin typeface="Cambria Math" panose="02040503050406030204" pitchFamily="18" charset="0"/>
                        <a:cs typeface="Times New Roman" panose="02020603050405020304" pitchFamily="18" charset="0"/>
                      </a:rPr>
                      <m:t> </m:t>
                    </m:r>
                  </m:oMath>
                </a14:m>
                <a:r>
                  <a:rPr lang="vi-VN" sz="2400" dirty="0" smtClean="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cây</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+)Theo </a:t>
                </a:r>
                <a:r>
                  <a:rPr lang="en-US" sz="2400" dirty="0" err="1" smtClean="0">
                    <a:latin typeface="Times New Roman" panose="02020603050405020304" pitchFamily="18" charset="0"/>
                    <a:cs typeface="Times New Roman" panose="02020603050405020304" pitchFamily="18" charset="0"/>
                  </a:rPr>
                  <a:t>đề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a:t>
                </a:r>
                <a:r>
                  <a:rPr lang="en-US" sz="2400" dirty="0" smtClean="0">
                    <a:latin typeface="Times New Roman" panose="02020603050405020304" pitchFamily="18" charset="0"/>
                    <a:cs typeface="Times New Roman" panose="02020603050405020304" pitchFamily="18" charset="0"/>
                  </a:rPr>
                  <a:t>a </a:t>
                </a:r>
                <a:r>
                  <a:rPr lang="vi-VN" sz="2400" dirty="0" smtClean="0">
                    <a:latin typeface="Times New Roman" panose="02020603050405020304" pitchFamily="18" charset="0"/>
                    <a:cs typeface="Times New Roman" panose="02020603050405020304" pitchFamily="18" charset="0"/>
                  </a:rPr>
                  <a:t>có: </a:t>
                </a:r>
                <a14:m>
                  <m:oMath xmlns:m="http://schemas.openxmlformats.org/officeDocument/2006/math">
                    <m:f>
                      <m:fPr>
                        <m:ctrlPr>
                          <a:rPr lang="vi-VN" sz="2400" b="0" i="1" smtClean="0">
                            <a:latin typeface="Cambria Math" panose="02040503050406030204" pitchFamily="18" charset="0"/>
                            <a:cs typeface="Times New Roman" panose="02020603050405020304" pitchFamily="18" charset="0"/>
                          </a:rPr>
                        </m:ctrlPr>
                      </m:fPr>
                      <m:num>
                        <m:r>
                          <a:rPr lang="vi-VN" sz="2400" b="0" i="1" smtClean="0">
                            <a:latin typeface="Cambria Math" panose="02040503050406030204" pitchFamily="18" charset="0"/>
                            <a:cs typeface="Times New Roman" panose="02020603050405020304" pitchFamily="18" charset="0"/>
                          </a:rPr>
                          <m:t>𝑥</m:t>
                        </m:r>
                      </m:num>
                      <m:den>
                        <m:r>
                          <a:rPr lang="vi-VN" sz="2400" b="0" i="1" smtClean="0">
                            <a:latin typeface="Cambria Math" panose="02040503050406030204" pitchFamily="18" charset="0"/>
                            <a:cs typeface="Times New Roman" panose="02020603050405020304" pitchFamily="18" charset="0"/>
                          </a:rPr>
                          <m:t>7</m:t>
                        </m:r>
                      </m:den>
                    </m:f>
                    <m:r>
                      <a:rPr lang="vi-VN" sz="2400" b="0" i="1" smtClean="0">
                        <a:latin typeface="Cambria Math" panose="02040503050406030204" pitchFamily="18" charset="0"/>
                        <a:cs typeface="Times New Roman" panose="02020603050405020304" pitchFamily="18" charset="0"/>
                      </a:rPr>
                      <m:t>=</m:t>
                    </m:r>
                    <m:f>
                      <m:fPr>
                        <m:ctrlPr>
                          <a:rPr lang="vi-VN" sz="2400" b="0" i="1" smtClean="0">
                            <a:latin typeface="Cambria Math" panose="02040503050406030204" pitchFamily="18" charset="0"/>
                            <a:cs typeface="Times New Roman" panose="02020603050405020304" pitchFamily="18" charset="0"/>
                          </a:rPr>
                        </m:ctrlPr>
                      </m:fPr>
                      <m:num>
                        <m:r>
                          <a:rPr lang="vi-VN" sz="2400" b="0" i="1" smtClean="0">
                            <a:latin typeface="Cambria Math" panose="02040503050406030204" pitchFamily="18" charset="0"/>
                            <a:cs typeface="Times New Roman" panose="02020603050405020304" pitchFamily="18" charset="0"/>
                          </a:rPr>
                          <m:t>𝑦</m:t>
                        </m:r>
                      </m:num>
                      <m:den>
                        <m:r>
                          <a:rPr lang="vi-VN" sz="2400" b="0" i="1" smtClean="0">
                            <a:latin typeface="Cambria Math" panose="02040503050406030204" pitchFamily="18" charset="0"/>
                            <a:cs typeface="Times New Roman" panose="02020603050405020304" pitchFamily="18" charset="0"/>
                          </a:rPr>
                          <m:t>8</m:t>
                        </m:r>
                      </m:den>
                    </m:f>
                    <m:r>
                      <a:rPr lang="vi-VN" sz="2400" b="0" i="1" smtClean="0">
                        <a:latin typeface="Cambria Math" panose="02040503050406030204" pitchFamily="18" charset="0"/>
                        <a:cs typeface="Times New Roman" panose="02020603050405020304" pitchFamily="18" charset="0"/>
                      </a:rPr>
                      <m:t>=</m:t>
                    </m:r>
                    <m:f>
                      <m:fPr>
                        <m:ctrlPr>
                          <a:rPr lang="vi-VN" sz="2400" b="0" i="1" smtClean="0">
                            <a:latin typeface="Cambria Math" panose="02040503050406030204" pitchFamily="18" charset="0"/>
                            <a:cs typeface="Times New Roman" panose="02020603050405020304" pitchFamily="18" charset="0"/>
                          </a:rPr>
                        </m:ctrlPr>
                      </m:fPr>
                      <m:num>
                        <m:r>
                          <a:rPr lang="vi-VN" sz="2400" b="0" i="1" smtClean="0">
                            <a:latin typeface="Cambria Math" panose="02040503050406030204" pitchFamily="18" charset="0"/>
                            <a:cs typeface="Times New Roman" panose="02020603050405020304" pitchFamily="18" charset="0"/>
                          </a:rPr>
                          <m:t>𝑧</m:t>
                        </m:r>
                      </m:num>
                      <m:den>
                        <m:r>
                          <a:rPr lang="vi-VN" sz="2400" b="0" i="1" smtClean="0">
                            <a:latin typeface="Cambria Math" panose="02040503050406030204" pitchFamily="18" charset="0"/>
                            <a:cs typeface="Times New Roman" panose="02020603050405020304" pitchFamily="18" charset="0"/>
                          </a:rPr>
                          <m:t>9</m:t>
                        </m:r>
                      </m:den>
                    </m:f>
                  </m:oMath>
                </a14:m>
                <a:r>
                  <a:rPr lang="vi-VN" sz="2400" dirty="0">
                    <a:latin typeface="Times New Roman" panose="02020603050405020304" pitchFamily="18" charset="0"/>
                    <a:cs typeface="Times New Roman" panose="02020603050405020304" pitchFamily="18" charset="0"/>
                  </a:rPr>
                  <a:t> và </a:t>
                </a:r>
                <a14:m>
                  <m:oMath xmlns:m="http://schemas.openxmlformats.org/officeDocument/2006/math">
                    <m:r>
                      <a:rPr lang="vi-VN" sz="2400" i="1" dirty="0" smtClean="0">
                        <a:latin typeface="Cambria Math" panose="02040503050406030204" pitchFamily="18" charset="0"/>
                        <a:cs typeface="Times New Roman" panose="02020603050405020304" pitchFamily="18" charset="0"/>
                      </a:rPr>
                      <m:t>𝑥</m:t>
                    </m:r>
                    <m:r>
                      <a:rPr lang="vi-VN" sz="2400" i="1" dirty="0" smtClean="0">
                        <a:latin typeface="Cambria Math" panose="02040503050406030204" pitchFamily="18" charset="0"/>
                        <a:cs typeface="Times New Roman" panose="02020603050405020304" pitchFamily="18" charset="0"/>
                      </a:rPr>
                      <m:t>+</m:t>
                    </m:r>
                    <m:r>
                      <a:rPr lang="vi-VN" sz="2400" i="1" dirty="0" smtClean="0">
                        <a:latin typeface="Cambria Math" panose="02040503050406030204" pitchFamily="18" charset="0"/>
                        <a:cs typeface="Times New Roman" panose="02020603050405020304" pitchFamily="18" charset="0"/>
                      </a:rPr>
                      <m:t>𝑦</m:t>
                    </m:r>
                    <m:r>
                      <a:rPr lang="vi-VN" sz="2400" i="1" dirty="0" smtClean="0">
                        <a:latin typeface="Cambria Math" panose="02040503050406030204" pitchFamily="18" charset="0"/>
                        <a:cs typeface="Times New Roman" panose="02020603050405020304" pitchFamily="18" charset="0"/>
                      </a:rPr>
                      <m:t>+</m:t>
                    </m:r>
                    <m:r>
                      <a:rPr lang="vi-VN" sz="2400" i="1" dirty="0" smtClean="0">
                        <a:latin typeface="Cambria Math" panose="02040503050406030204" pitchFamily="18" charset="0"/>
                        <a:cs typeface="Times New Roman" panose="02020603050405020304" pitchFamily="18" charset="0"/>
                      </a:rPr>
                      <m:t>𝑧</m:t>
                    </m:r>
                    <m:r>
                      <a:rPr lang="vi-VN" sz="2400" i="1" dirty="0" smtClean="0">
                        <a:latin typeface="Cambria Math" panose="02040503050406030204" pitchFamily="18" charset="0"/>
                        <a:cs typeface="Times New Roman" panose="02020603050405020304" pitchFamily="18" charset="0"/>
                      </a:rPr>
                      <m:t>=120</m:t>
                    </m:r>
                  </m:oMath>
                </a14:m>
                <a:r>
                  <a:rPr lang="vi-VN" sz="2400" dirty="0">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Áp </a:t>
                </a:r>
                <a:r>
                  <a:rPr lang="vi-VN" sz="2400" dirty="0">
                    <a:latin typeface="Times New Roman" panose="02020603050405020304" pitchFamily="18" charset="0"/>
                    <a:cs typeface="Times New Roman" panose="02020603050405020304" pitchFamily="18" charset="0"/>
                  </a:rPr>
                  <a:t>dụng tính chất dãy tỉ  số bằng nhau, ta có:</a:t>
                </a:r>
              </a:p>
              <a:p>
                <a:r>
                  <a:rPr lang="vi-VN" sz="2400" dirty="0">
                    <a:cs typeface="Times New Roman" panose="02020603050405020304" pitchFamily="18" charset="0"/>
                  </a:rPr>
                  <a:t>	</a:t>
                </a:r>
                <a14:m>
                  <m:oMath xmlns:m="http://schemas.openxmlformats.org/officeDocument/2006/math">
                    <m:f>
                      <m:fPr>
                        <m:ctrlPr>
                          <a:rPr lang="vi-VN" sz="2400" i="1">
                            <a:latin typeface="Cambria Math" panose="02040503050406030204" pitchFamily="18" charset="0"/>
                            <a:cs typeface="Times New Roman" panose="02020603050405020304" pitchFamily="18" charset="0"/>
                          </a:rPr>
                        </m:ctrlPr>
                      </m:fPr>
                      <m:num>
                        <m:r>
                          <a:rPr lang="vi-VN" sz="2400" i="1">
                            <a:latin typeface="Cambria Math" panose="02040503050406030204" pitchFamily="18" charset="0"/>
                            <a:cs typeface="Times New Roman" panose="02020603050405020304" pitchFamily="18" charset="0"/>
                          </a:rPr>
                          <m:t>𝑥</m:t>
                        </m:r>
                      </m:num>
                      <m:den>
                        <m:r>
                          <a:rPr lang="vi-VN" sz="2400" i="1">
                            <a:latin typeface="Cambria Math" panose="02040503050406030204" pitchFamily="18" charset="0"/>
                            <a:cs typeface="Times New Roman" panose="02020603050405020304" pitchFamily="18" charset="0"/>
                          </a:rPr>
                          <m:t>7</m:t>
                        </m:r>
                      </m:den>
                    </m:f>
                    <m:r>
                      <a:rPr lang="vi-VN" sz="2400" i="1">
                        <a:latin typeface="Cambria Math" panose="02040503050406030204" pitchFamily="18" charset="0"/>
                        <a:cs typeface="Times New Roman" panose="02020603050405020304" pitchFamily="18" charset="0"/>
                      </a:rPr>
                      <m:t>=</m:t>
                    </m:r>
                    <m:f>
                      <m:fPr>
                        <m:ctrlPr>
                          <a:rPr lang="vi-VN" sz="2400" i="1">
                            <a:latin typeface="Cambria Math" panose="02040503050406030204" pitchFamily="18" charset="0"/>
                            <a:cs typeface="Times New Roman" panose="02020603050405020304" pitchFamily="18" charset="0"/>
                          </a:rPr>
                        </m:ctrlPr>
                      </m:fPr>
                      <m:num>
                        <m:r>
                          <a:rPr lang="vi-VN" sz="2400" i="1">
                            <a:latin typeface="Cambria Math" panose="02040503050406030204" pitchFamily="18" charset="0"/>
                            <a:cs typeface="Times New Roman" panose="02020603050405020304" pitchFamily="18" charset="0"/>
                          </a:rPr>
                          <m:t>𝑦</m:t>
                        </m:r>
                      </m:num>
                      <m:den>
                        <m:r>
                          <a:rPr lang="vi-VN" sz="2400" i="1">
                            <a:latin typeface="Cambria Math" panose="02040503050406030204" pitchFamily="18" charset="0"/>
                            <a:cs typeface="Times New Roman" panose="02020603050405020304" pitchFamily="18" charset="0"/>
                          </a:rPr>
                          <m:t>8</m:t>
                        </m:r>
                      </m:den>
                    </m:f>
                    <m:r>
                      <a:rPr lang="vi-VN" sz="2400" i="1">
                        <a:latin typeface="Cambria Math" panose="02040503050406030204" pitchFamily="18" charset="0"/>
                        <a:cs typeface="Times New Roman" panose="02020603050405020304" pitchFamily="18" charset="0"/>
                      </a:rPr>
                      <m:t>=</m:t>
                    </m:r>
                    <m:f>
                      <m:fPr>
                        <m:ctrlPr>
                          <a:rPr lang="vi-VN" sz="2400" i="1">
                            <a:latin typeface="Cambria Math" panose="02040503050406030204" pitchFamily="18" charset="0"/>
                            <a:cs typeface="Times New Roman" panose="02020603050405020304" pitchFamily="18" charset="0"/>
                          </a:rPr>
                        </m:ctrlPr>
                      </m:fPr>
                      <m:num>
                        <m:r>
                          <a:rPr lang="vi-VN" sz="2400" i="1">
                            <a:latin typeface="Cambria Math" panose="02040503050406030204" pitchFamily="18" charset="0"/>
                            <a:cs typeface="Times New Roman" panose="02020603050405020304" pitchFamily="18" charset="0"/>
                          </a:rPr>
                          <m:t>𝑧</m:t>
                        </m:r>
                      </m:num>
                      <m:den>
                        <m:r>
                          <a:rPr lang="vi-VN" sz="2400" i="1">
                            <a:latin typeface="Cambria Math" panose="02040503050406030204" pitchFamily="18" charset="0"/>
                            <a:cs typeface="Times New Roman" panose="02020603050405020304" pitchFamily="18" charset="0"/>
                          </a:rPr>
                          <m:t>9</m:t>
                        </m:r>
                      </m:den>
                    </m:f>
                    <m:r>
                      <a:rPr lang="vi-VN" sz="2400" b="0" i="1" smtClean="0">
                        <a:latin typeface="Cambria Math" panose="02040503050406030204" pitchFamily="18" charset="0"/>
                        <a:cs typeface="Times New Roman" panose="02020603050405020304" pitchFamily="18" charset="0"/>
                      </a:rPr>
                      <m:t>=</m:t>
                    </m:r>
                    <m:f>
                      <m:fPr>
                        <m:ctrlPr>
                          <a:rPr lang="vi-VN" sz="2400" i="1">
                            <a:latin typeface="Cambria Math" panose="02040503050406030204" pitchFamily="18" charset="0"/>
                            <a:cs typeface="Times New Roman" panose="02020603050405020304" pitchFamily="18" charset="0"/>
                          </a:rPr>
                        </m:ctrlPr>
                      </m:fPr>
                      <m:num>
                        <m:r>
                          <a:rPr lang="vi-VN" sz="2400" i="1" dirty="0">
                            <a:latin typeface="Cambria Math" panose="02040503050406030204" pitchFamily="18" charset="0"/>
                            <a:cs typeface="Times New Roman" panose="02020603050405020304" pitchFamily="18" charset="0"/>
                          </a:rPr>
                          <m:t>𝑥</m:t>
                        </m:r>
                        <m:r>
                          <a:rPr lang="vi-VN" sz="2400" i="1" dirty="0">
                            <a:latin typeface="Cambria Math" panose="02040503050406030204" pitchFamily="18" charset="0"/>
                            <a:cs typeface="Times New Roman" panose="02020603050405020304" pitchFamily="18" charset="0"/>
                          </a:rPr>
                          <m:t>+</m:t>
                        </m:r>
                        <m:r>
                          <a:rPr lang="vi-VN" sz="2400" i="1" dirty="0">
                            <a:latin typeface="Cambria Math" panose="02040503050406030204" pitchFamily="18" charset="0"/>
                            <a:cs typeface="Times New Roman" panose="02020603050405020304" pitchFamily="18" charset="0"/>
                          </a:rPr>
                          <m:t>𝑦</m:t>
                        </m:r>
                        <m:r>
                          <a:rPr lang="vi-VN" sz="2400" i="1" dirty="0">
                            <a:latin typeface="Cambria Math" panose="02040503050406030204" pitchFamily="18" charset="0"/>
                            <a:cs typeface="Times New Roman" panose="02020603050405020304" pitchFamily="18" charset="0"/>
                          </a:rPr>
                          <m:t>+</m:t>
                        </m:r>
                        <m:r>
                          <a:rPr lang="vi-VN" sz="2400" i="1" dirty="0">
                            <a:latin typeface="Cambria Math" panose="02040503050406030204" pitchFamily="18" charset="0"/>
                            <a:cs typeface="Times New Roman" panose="02020603050405020304" pitchFamily="18" charset="0"/>
                          </a:rPr>
                          <m:t>𝑧</m:t>
                        </m:r>
                      </m:num>
                      <m:den>
                        <m:r>
                          <a:rPr lang="vi-VN" sz="2400" b="0" i="1" smtClean="0">
                            <a:latin typeface="Cambria Math" panose="02040503050406030204" pitchFamily="18" charset="0"/>
                            <a:cs typeface="Times New Roman" panose="02020603050405020304" pitchFamily="18" charset="0"/>
                          </a:rPr>
                          <m:t>7+8+9</m:t>
                        </m:r>
                      </m:den>
                    </m:f>
                    <m:r>
                      <a:rPr lang="vi-VN" sz="2400" i="1">
                        <a:latin typeface="Cambria Math" panose="02040503050406030204" pitchFamily="18" charset="0"/>
                        <a:cs typeface="Times New Roman" panose="02020603050405020304" pitchFamily="18" charset="0"/>
                      </a:rPr>
                      <m:t>=</m:t>
                    </m:r>
                    <m:f>
                      <m:fPr>
                        <m:ctrlPr>
                          <a:rPr lang="vi-VN" sz="2400" i="1">
                            <a:latin typeface="Cambria Math" panose="02040503050406030204" pitchFamily="18" charset="0"/>
                            <a:cs typeface="Times New Roman" panose="02020603050405020304" pitchFamily="18" charset="0"/>
                          </a:rPr>
                        </m:ctrlPr>
                      </m:fPr>
                      <m:num>
                        <m:r>
                          <a:rPr lang="vi-VN" sz="2400" b="0" i="1" smtClean="0">
                            <a:latin typeface="Cambria Math" panose="02040503050406030204" pitchFamily="18" charset="0"/>
                            <a:cs typeface="Times New Roman" panose="02020603050405020304" pitchFamily="18" charset="0"/>
                          </a:rPr>
                          <m:t>120</m:t>
                        </m:r>
                      </m:num>
                      <m:den>
                        <m:r>
                          <a:rPr lang="vi-VN" sz="2400" b="0" i="1" smtClean="0">
                            <a:latin typeface="Cambria Math" panose="02040503050406030204" pitchFamily="18" charset="0"/>
                            <a:cs typeface="Times New Roman" panose="02020603050405020304" pitchFamily="18" charset="0"/>
                          </a:rPr>
                          <m:t>24</m:t>
                        </m:r>
                      </m:den>
                    </m:f>
                    <m:r>
                      <a:rPr lang="vi-VN" sz="2400" i="1">
                        <a:latin typeface="Cambria Math" panose="02040503050406030204" pitchFamily="18" charset="0"/>
                        <a:cs typeface="Times New Roman" panose="02020603050405020304" pitchFamily="18" charset="0"/>
                      </a:rPr>
                      <m:t>=</m:t>
                    </m:r>
                  </m:oMath>
                </a14:m>
                <a:r>
                  <a:rPr lang="vi-VN" sz="2400" dirty="0">
                    <a:latin typeface="Times New Roman" panose="02020603050405020304" pitchFamily="18" charset="0"/>
                    <a:cs typeface="Times New Roman" panose="02020603050405020304" pitchFamily="18" charset="0"/>
                  </a:rPr>
                  <a:t>5.</a:t>
                </a:r>
                <a:endParaRPr lang="vi-VN" sz="2400" dirty="0" smtClean="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S</a:t>
                </a:r>
                <a:r>
                  <a:rPr lang="vi-VN" sz="2400" dirty="0" smtClean="0">
                    <a:latin typeface="Times New Roman" panose="02020603050405020304" pitchFamily="18" charset="0"/>
                    <a:cs typeface="Times New Roman" panose="02020603050405020304" pitchFamily="18" charset="0"/>
                  </a:rPr>
                  <a:t>uy ra: </a:t>
                </a:r>
                <a14:m>
                  <m:oMath xmlns:m="http://schemas.openxmlformats.org/officeDocument/2006/math">
                    <m:r>
                      <a:rPr lang="vi-VN" sz="2400" i="1" dirty="0" smtClean="0">
                        <a:latin typeface="Cambria Math" panose="02040503050406030204" pitchFamily="18" charset="0"/>
                        <a:cs typeface="Times New Roman" panose="02020603050405020304" pitchFamily="18" charset="0"/>
                      </a:rPr>
                      <m:t>𝑥</m:t>
                    </m:r>
                    <m:r>
                      <a:rPr lang="vi-VN" sz="2400" i="1" dirty="0" smtClean="0">
                        <a:latin typeface="Cambria Math" panose="02040503050406030204" pitchFamily="18" charset="0"/>
                        <a:cs typeface="Times New Roman" panose="02020603050405020304" pitchFamily="18" charset="0"/>
                      </a:rPr>
                      <m:t>=7.5=35 </m:t>
                    </m:r>
                    <m:d>
                      <m:dPr>
                        <m:ctrlPr>
                          <a:rPr lang="en-US" sz="2400" b="0" i="1" dirty="0" smtClean="0">
                            <a:latin typeface="Cambria Math" panose="02040503050406030204" pitchFamily="18" charset="0"/>
                            <a:cs typeface="Times New Roman" panose="02020603050405020304" pitchFamily="18" charset="0"/>
                          </a:rPr>
                        </m:ctrlPr>
                      </m:dPr>
                      <m:e>
                        <m:r>
                          <a:rPr lang="en-US" sz="2400" b="0" i="1" dirty="0" smtClean="0">
                            <a:latin typeface="Cambria Math" panose="02040503050406030204" pitchFamily="18" charset="0"/>
                            <a:cs typeface="Times New Roman" panose="02020603050405020304" pitchFamily="18" charset="0"/>
                          </a:rPr>
                          <m:t>𝑐</m:t>
                        </m:r>
                        <m:r>
                          <a:rPr lang="en-US" sz="2400" b="0" i="1" dirty="0" smtClean="0">
                            <a:latin typeface="Cambria Math" panose="02040503050406030204" pitchFamily="18" charset="0"/>
                            <a:cs typeface="Times New Roman" panose="02020603050405020304" pitchFamily="18" charset="0"/>
                          </a:rPr>
                          <m:t>â</m:t>
                        </m:r>
                        <m:r>
                          <a:rPr lang="en-US" sz="2400" b="0" i="1" dirty="0" smtClean="0">
                            <a:latin typeface="Cambria Math" panose="02040503050406030204" pitchFamily="18" charset="0"/>
                            <a:cs typeface="Times New Roman" panose="02020603050405020304" pitchFamily="18" charset="0"/>
                          </a:rPr>
                          <m:t>𝑦</m:t>
                        </m:r>
                      </m:e>
                    </m:d>
                  </m:oMath>
                </a14:m>
                <a:r>
                  <a:rPr lang="en-US" sz="2400" b="0" i="1" dirty="0" smtClean="0">
                    <a:latin typeface="Cambria Math" panose="02040503050406030204" pitchFamily="18" charset="0"/>
                    <a:cs typeface="Times New Roman" panose="02020603050405020304" pitchFamily="18" charset="0"/>
                  </a:rPr>
                  <a:t>                                                                                                                                 </a:t>
                </a:r>
                <a:r>
                  <a:rPr lang="en-US" sz="2400" i="1" dirty="0">
                    <a:latin typeface="Cambria Math" panose="02040503050406030204" pitchFamily="18" charset="0"/>
                    <a:cs typeface="Times New Roman" panose="02020603050405020304" pitchFamily="18" charset="0"/>
                  </a:rPr>
                  <a:t> </a:t>
                </a:r>
                <a:r>
                  <a:rPr lang="en-US" sz="2400" i="1" dirty="0" smtClean="0">
                    <a:latin typeface="Cambria Math" panose="02040503050406030204" pitchFamily="18" charset="0"/>
                    <a:cs typeface="Times New Roman" panose="02020603050405020304" pitchFamily="18" charset="0"/>
                  </a:rPr>
                  <a:t>             </a:t>
                </a:r>
                <a14:m>
                  <m:oMath xmlns:m="http://schemas.openxmlformats.org/officeDocument/2006/math">
                    <m:r>
                      <a:rPr lang="en-US" sz="2400" b="0" i="1" dirty="0" smtClean="0">
                        <a:latin typeface="Cambria Math" panose="02040503050406030204" pitchFamily="18" charset="0"/>
                        <a:cs typeface="Times New Roman" panose="02020603050405020304" pitchFamily="18" charset="0"/>
                      </a:rPr>
                      <m:t>               </m:t>
                    </m:r>
                    <m:r>
                      <a:rPr lang="vi-VN" sz="2400" i="1" dirty="0" smtClean="0">
                        <a:latin typeface="Cambria Math" panose="02040503050406030204" pitchFamily="18" charset="0"/>
                        <a:cs typeface="Times New Roman" panose="02020603050405020304" pitchFamily="18" charset="0"/>
                      </a:rPr>
                      <m:t>𝑦</m:t>
                    </m:r>
                    <m:r>
                      <a:rPr lang="vi-VN" sz="2400" i="1" dirty="0" smtClean="0">
                        <a:latin typeface="Cambria Math" panose="02040503050406030204" pitchFamily="18" charset="0"/>
                        <a:cs typeface="Times New Roman" panose="02020603050405020304" pitchFamily="18" charset="0"/>
                      </a:rPr>
                      <m:t>=8.5=40</m:t>
                    </m:r>
                    <m:d>
                      <m:dPr>
                        <m:ctrlPr>
                          <a:rPr lang="en-US" sz="2400" b="0" i="1" dirty="0" smtClean="0">
                            <a:latin typeface="Cambria Math" panose="02040503050406030204" pitchFamily="18" charset="0"/>
                            <a:cs typeface="Times New Roman" panose="02020603050405020304" pitchFamily="18" charset="0"/>
                          </a:rPr>
                        </m:ctrlPr>
                      </m:dPr>
                      <m:e>
                        <m:r>
                          <a:rPr lang="en-US" sz="2400" b="0" i="1" dirty="0" smtClean="0">
                            <a:latin typeface="Cambria Math" panose="02040503050406030204" pitchFamily="18" charset="0"/>
                            <a:cs typeface="Times New Roman" panose="02020603050405020304" pitchFamily="18" charset="0"/>
                          </a:rPr>
                          <m:t> </m:t>
                        </m:r>
                        <m:r>
                          <a:rPr lang="en-US" sz="2400" b="0" i="1" dirty="0" smtClean="0">
                            <a:latin typeface="Cambria Math" panose="02040503050406030204" pitchFamily="18" charset="0"/>
                            <a:cs typeface="Times New Roman" panose="02020603050405020304" pitchFamily="18" charset="0"/>
                          </a:rPr>
                          <m:t>𝑐</m:t>
                        </m:r>
                        <m:r>
                          <a:rPr lang="en-US" sz="2400" b="0" i="1" dirty="0" smtClean="0">
                            <a:latin typeface="Cambria Math" panose="02040503050406030204" pitchFamily="18" charset="0"/>
                            <a:cs typeface="Times New Roman" panose="02020603050405020304" pitchFamily="18" charset="0"/>
                          </a:rPr>
                          <m:t>â</m:t>
                        </m:r>
                        <m:r>
                          <a:rPr lang="en-US" sz="2400" b="0" i="1" dirty="0" smtClean="0">
                            <a:latin typeface="Cambria Math" panose="02040503050406030204" pitchFamily="18" charset="0"/>
                            <a:cs typeface="Times New Roman" panose="02020603050405020304" pitchFamily="18" charset="0"/>
                          </a:rPr>
                          <m:t>𝑦</m:t>
                        </m:r>
                      </m:e>
                    </m:d>
                  </m:oMath>
                </a14:m>
                <a:endParaRPr lang="en-US" sz="2400" b="0" i="1" dirty="0" smtClean="0">
                  <a:latin typeface="Cambria Math" panose="02040503050406030204" pitchFamily="18" charset="0"/>
                  <a:cs typeface="Times New Roman" panose="02020603050405020304" pitchFamily="18" charset="0"/>
                </a:endParaRPr>
              </a:p>
              <a:p>
                <a:r>
                  <a:rPr lang="en-US" sz="2400" b="0" dirty="0" smtClean="0">
                    <a:latin typeface="Cambria Math" panose="02040503050406030204" pitchFamily="18" charset="0"/>
                    <a:cs typeface="Times New Roman" panose="02020603050405020304" pitchFamily="18" charset="0"/>
                  </a:rPr>
                  <a:t>               z</a:t>
                </a:r>
                <a:r>
                  <a:rPr lang="en-US" sz="2400" b="0" dirty="0" smtClean="0">
                    <a:latin typeface="Cambria Math" panose="02040503050406030204" pitchFamily="18" charset="0"/>
                    <a:cs typeface="Times New Roman" panose="02020603050405020304" pitchFamily="18" charset="0"/>
                  </a:rPr>
                  <a:t>= 9.5 =45 ( </a:t>
                </a:r>
                <a:r>
                  <a:rPr lang="en-US" sz="2400" b="0" dirty="0" err="1" smtClean="0">
                    <a:latin typeface="Cambria Math" panose="02040503050406030204" pitchFamily="18" charset="0"/>
                    <a:cs typeface="Times New Roman" panose="02020603050405020304" pitchFamily="18" charset="0"/>
                  </a:rPr>
                  <a:t>cây</a:t>
                </a:r>
                <a:r>
                  <a:rPr lang="en-US" sz="2400" b="0" dirty="0" smtClean="0">
                    <a:latin typeface="Cambria Math" panose="02040503050406030204" pitchFamily="18" charset="0"/>
                    <a:cs typeface="Times New Roman" panose="02020603050405020304" pitchFamily="18" charset="0"/>
                  </a:rPr>
                  <a:t> ) </a:t>
                </a:r>
              </a:p>
              <a:p>
                <a:r>
                  <a:rPr lang="vi-VN" sz="2400" dirty="0" smtClean="0">
                    <a:latin typeface="Times New Roman" panose="02020603050405020304" pitchFamily="18" charset="0"/>
                    <a:cs typeface="Times New Roman" panose="02020603050405020304" pitchFamily="18" charset="0"/>
                  </a:rPr>
                  <a:t>Vậy </a:t>
                </a:r>
                <a:r>
                  <a:rPr lang="vi-VN" sz="2400" dirty="0">
                    <a:latin typeface="Times New Roman" panose="02020603050405020304" pitchFamily="18" charset="0"/>
                    <a:cs typeface="Times New Roman" panose="02020603050405020304" pitchFamily="18" charset="0"/>
                  </a:rPr>
                  <a:t>số cây trồng được của ba lớp </a:t>
                </a:r>
                <a14:m>
                  <m:oMath xmlns:m="http://schemas.openxmlformats.org/officeDocument/2006/math">
                    <m:r>
                      <a:rPr lang="vi-VN" altLang="ko-KR" sz="2400" i="1" dirty="0">
                        <a:solidFill>
                          <a:srgbClr val="002060"/>
                        </a:solidFill>
                        <a:latin typeface="Cambria Math" panose="02040503050406030204" pitchFamily="18" charset="0"/>
                        <a:cs typeface="Times New Roman" panose="02020603050405020304" pitchFamily="18" charset="0"/>
                      </a:rPr>
                      <m:t>7</m:t>
                    </m:r>
                    <m:r>
                      <a:rPr lang="vi-VN" altLang="ko-KR" sz="2400" i="1" dirty="0">
                        <a:solidFill>
                          <a:srgbClr val="002060"/>
                        </a:solidFill>
                        <a:latin typeface="Cambria Math" panose="02040503050406030204" pitchFamily="18" charset="0"/>
                        <a:cs typeface="Times New Roman" panose="02020603050405020304" pitchFamily="18" charset="0"/>
                      </a:rPr>
                      <m:t>𝐴</m:t>
                    </m:r>
                  </m:oMath>
                </a14:m>
                <a:r>
                  <a:rPr lang="vi-VN" altLang="ko-KR" sz="2400" dirty="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r>
                      <a:rPr lang="vi-VN" altLang="ko-KR" sz="2400" i="1" dirty="0">
                        <a:solidFill>
                          <a:srgbClr val="002060"/>
                        </a:solidFill>
                        <a:latin typeface="Cambria Math" panose="02040503050406030204" pitchFamily="18" charset="0"/>
                        <a:cs typeface="Times New Roman" panose="02020603050405020304" pitchFamily="18" charset="0"/>
                      </a:rPr>
                      <m:t>7</m:t>
                    </m:r>
                    <m:r>
                      <a:rPr lang="vi-VN" altLang="ko-KR" sz="2400" i="1" dirty="0">
                        <a:solidFill>
                          <a:srgbClr val="002060"/>
                        </a:solidFill>
                        <a:latin typeface="Cambria Math" panose="02040503050406030204" pitchFamily="18" charset="0"/>
                        <a:cs typeface="Times New Roman" panose="02020603050405020304" pitchFamily="18" charset="0"/>
                      </a:rPr>
                      <m:t>𝐵</m:t>
                    </m:r>
                    <m:r>
                      <a:rPr lang="vi-VN" altLang="ko-KR" sz="2400" i="1" dirty="0">
                        <a:solidFill>
                          <a:srgbClr val="002060"/>
                        </a:solidFill>
                        <a:latin typeface="Cambria Math" panose="02040503050406030204" pitchFamily="18" charset="0"/>
                        <a:cs typeface="Times New Roman" panose="02020603050405020304" pitchFamily="18" charset="0"/>
                      </a:rPr>
                      <m:t> </m:t>
                    </m:r>
                  </m:oMath>
                </a14:m>
                <a:r>
                  <a:rPr lang="vi-VN" altLang="ko-KR" sz="2400" dirty="0" smtClean="0">
                    <a:solidFill>
                      <a:srgbClr val="002060"/>
                    </a:solidFill>
                    <a:latin typeface="Times New Roman" panose="02020603050405020304" pitchFamily="18" charset="0"/>
                    <a:cs typeface="Times New Roman" panose="02020603050405020304" pitchFamily="18" charset="0"/>
                  </a:rPr>
                  <a:t>và </a:t>
                </a:r>
                <a14:m>
                  <m:oMath xmlns:m="http://schemas.openxmlformats.org/officeDocument/2006/math">
                    <m:r>
                      <a:rPr lang="vi-VN" altLang="ko-KR" sz="2400" i="1" dirty="0">
                        <a:solidFill>
                          <a:srgbClr val="002060"/>
                        </a:solidFill>
                        <a:latin typeface="Cambria Math" panose="02040503050406030204" pitchFamily="18" charset="0"/>
                        <a:cs typeface="Times New Roman" panose="02020603050405020304" pitchFamily="18" charset="0"/>
                      </a:rPr>
                      <m:t>7</m:t>
                    </m:r>
                    <m:r>
                      <a:rPr lang="vi-VN" altLang="ko-KR" sz="2400" i="1" dirty="0">
                        <a:solidFill>
                          <a:srgbClr val="002060"/>
                        </a:solidFill>
                        <a:latin typeface="Cambria Math" panose="02040503050406030204" pitchFamily="18" charset="0"/>
                        <a:cs typeface="Times New Roman" panose="02020603050405020304" pitchFamily="18" charset="0"/>
                      </a:rPr>
                      <m:t>𝐶</m:t>
                    </m:r>
                  </m:oMath>
                </a14:m>
                <a:r>
                  <a:rPr lang="vi-VN" altLang="ko-KR" sz="2400" dirty="0">
                    <a:solidFill>
                      <a:srgbClr val="002060"/>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lần lượt là: </a:t>
                </a:r>
                <a14:m>
                  <m:oMath xmlns:m="http://schemas.openxmlformats.org/officeDocument/2006/math">
                    <m:r>
                      <a:rPr lang="vi-VN" sz="2400" i="1" dirty="0" smtClean="0">
                        <a:latin typeface="Cambria Math" panose="02040503050406030204" pitchFamily="18" charset="0"/>
                        <a:cs typeface="Times New Roman" panose="02020603050405020304" pitchFamily="18" charset="0"/>
                      </a:rPr>
                      <m:t>35</m:t>
                    </m:r>
                  </m:oMath>
                </a14:m>
                <a:r>
                  <a:rPr lang="vi-VN" sz="2400" dirty="0">
                    <a:latin typeface="Times New Roman" panose="02020603050405020304" pitchFamily="18" charset="0"/>
                    <a:cs typeface="Times New Roman" panose="02020603050405020304" pitchFamily="18" charset="0"/>
                  </a:rPr>
                  <a:t> cây; </a:t>
                </a:r>
                <a14:m>
                  <m:oMath xmlns:m="http://schemas.openxmlformats.org/officeDocument/2006/math">
                    <m:r>
                      <a:rPr lang="vi-VN" sz="2400" i="1" dirty="0" smtClean="0">
                        <a:latin typeface="Cambria Math" panose="02040503050406030204" pitchFamily="18" charset="0"/>
                        <a:cs typeface="Times New Roman" panose="02020603050405020304" pitchFamily="18" charset="0"/>
                      </a:rPr>
                      <m:t>40</m:t>
                    </m:r>
                  </m:oMath>
                </a14:m>
                <a:r>
                  <a:rPr lang="vi-VN" sz="2400" dirty="0">
                    <a:latin typeface="Times New Roman" panose="02020603050405020304" pitchFamily="18" charset="0"/>
                    <a:cs typeface="Times New Roman" panose="02020603050405020304" pitchFamily="18" charset="0"/>
                  </a:rPr>
                  <a:t> cây và </a:t>
                </a:r>
                <a14:m>
                  <m:oMath xmlns:m="http://schemas.openxmlformats.org/officeDocument/2006/math">
                    <m:r>
                      <a:rPr lang="vi-VN" sz="2400" i="1" dirty="0" smtClean="0">
                        <a:latin typeface="Cambria Math" panose="02040503050406030204" pitchFamily="18" charset="0"/>
                        <a:cs typeface="Times New Roman" panose="02020603050405020304" pitchFamily="18" charset="0"/>
                      </a:rPr>
                      <m:t>45</m:t>
                    </m:r>
                  </m:oMath>
                </a14:m>
                <a:r>
                  <a:rPr lang="vi-VN" sz="2400" dirty="0">
                    <a:latin typeface="Times New Roman" panose="02020603050405020304" pitchFamily="18" charset="0"/>
                    <a:cs typeface="Times New Roman" panose="02020603050405020304" pitchFamily="18" charset="0"/>
                  </a:rPr>
                  <a:t> cây.</a:t>
                </a:r>
                <a:endParaRPr lang="en-US" sz="2400" dirty="0">
                  <a:latin typeface="Times New Roman" panose="02020603050405020304" pitchFamily="18" charset="0"/>
                  <a:cs typeface="Times New Roman" panose="02020603050405020304" pitchFamily="18" charset="0"/>
                </a:endParaRPr>
              </a:p>
              <a:p>
                <a:endParaRPr lang="en-US" sz="2100" dirty="0">
                  <a:latin typeface="Times New Roman" panose="02020603050405020304" pitchFamily="18" charset="0"/>
                  <a:cs typeface="Times New Roman" panose="02020603050405020304" pitchFamily="18" charset="0"/>
                </a:endParaRPr>
              </a:p>
            </p:txBody>
          </p:sp>
        </mc:Choice>
        <mc:Fallback>
          <p:sp>
            <p:nvSpPr>
              <p:cNvPr id="14" name="TextBox 13"/>
              <p:cNvSpPr txBox="1">
                <a:spLocks noRot="1" noChangeAspect="1" noMove="1" noResize="1" noEditPoints="1" noAdjustHandles="1" noChangeArrowheads="1" noChangeShapeType="1" noTextEdit="1"/>
              </p:cNvSpPr>
              <p:nvPr/>
            </p:nvSpPr>
            <p:spPr>
              <a:xfrm>
                <a:off x="304800" y="438150"/>
                <a:ext cx="8839200" cy="4389728"/>
              </a:xfrm>
              <a:prstGeom prst="rect">
                <a:avLst/>
              </a:prstGeom>
              <a:blipFill rotWithShape="0">
                <a:blip r:embed="rId4"/>
                <a:stretch>
                  <a:fillRect l="-1034" t="-1111"/>
                </a:stretch>
              </a:blipFill>
            </p:spPr>
            <p:txBody>
              <a:bodyPr/>
              <a:lstStyle/>
              <a:p>
                <a:r>
                  <a:rPr lang="en-US">
                    <a:noFill/>
                  </a:rPr>
                  <a:t> </a:t>
                </a:r>
              </a:p>
            </p:txBody>
          </p:sp>
        </mc:Fallback>
      </mc:AlternateContent>
    </p:spTree>
    <p:extLst>
      <p:ext uri="{BB962C8B-B14F-4D97-AF65-F5344CB8AC3E}">
        <p14:creationId xmlns:p14="http://schemas.microsoft.com/office/powerpoint/2010/main" val="312072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 calcmode="lin" valueType="num">
                                      <p:cBhvr additive="base">
                                        <p:cTn id="25"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 calcmode="lin" valueType="num">
                                      <p:cBhvr additive="base">
                                        <p:cTn id="31"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xEl>
                                              <p:pRg st="5" end="5"/>
                                            </p:txEl>
                                          </p:spTgt>
                                        </p:tgtEl>
                                        <p:attrNameLst>
                                          <p:attrName>style.visibility</p:attrName>
                                        </p:attrNameLst>
                                      </p:cBhvr>
                                      <p:to>
                                        <p:strVal val="visible"/>
                                      </p:to>
                                    </p:set>
                                    <p:anim calcmode="lin" valueType="num">
                                      <p:cBhvr additive="base">
                                        <p:cTn id="37"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xEl>
                                              <p:pRg st="6" end="6"/>
                                            </p:txEl>
                                          </p:spTgt>
                                        </p:tgtEl>
                                        <p:attrNameLst>
                                          <p:attrName>style.visibility</p:attrName>
                                        </p:attrNameLst>
                                      </p:cBhvr>
                                      <p:to>
                                        <p:strVal val="visible"/>
                                      </p:to>
                                    </p:set>
                                    <p:anim calcmode="lin" valueType="num">
                                      <p:cBhvr additive="base">
                                        <p:cTn id="43"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457200" y="1809750"/>
                <a:ext cx="8458200" cy="2246769"/>
              </a:xfrm>
              <a:prstGeom prst="rect">
                <a:avLst/>
              </a:prstGeom>
              <a:solidFill>
                <a:schemeClr val="accent3">
                  <a:lumMod val="60000"/>
                  <a:lumOff val="40000"/>
                </a:schemeClr>
              </a:solidFill>
            </p:spPr>
            <p:txBody>
              <a:bodyPr wrap="square" rtlCol="0">
                <a:spAutoFit/>
              </a:bodyPr>
              <a:lstStyle/>
              <a:p>
                <a:r>
                  <a:rPr lang="en-US" sz="2800" dirty="0" smtClean="0">
                    <a:solidFill>
                      <a:srgbClr val="002060"/>
                    </a:solidFill>
                    <a:latin typeface="+mj-lt"/>
                    <a:cs typeface="Times New Roman" panose="02020603050405020304" pitchFamily="18" charset="0"/>
                  </a:rPr>
                  <a:t>  </a:t>
                </a:r>
                <a:r>
                  <a:rPr lang="vi-VN" sz="2800" dirty="0" smtClean="0">
                    <a:solidFill>
                      <a:srgbClr val="002060"/>
                    </a:solidFill>
                    <a:latin typeface="+mj-lt"/>
                    <a:cs typeface="Times New Roman" panose="02020603050405020304" pitchFamily="18" charset="0"/>
                  </a:rPr>
                  <a:t>Ba </a:t>
                </a:r>
                <a:r>
                  <a:rPr lang="vi-VN" sz="2800" dirty="0">
                    <a:solidFill>
                      <a:srgbClr val="002060"/>
                    </a:solidFill>
                    <a:latin typeface="+mj-lt"/>
                    <a:cs typeface="Times New Roman" panose="02020603050405020304" pitchFamily="18" charset="0"/>
                  </a:rPr>
                  <a:t>máy bơm cùng bơm nước vào một bể bơi không có nước, có dạng hình hộp chữ nhật, với các kích thước bể là:</a:t>
                </a:r>
                <a:r>
                  <a:rPr lang="vi-VN" sz="2800" dirty="0" smtClean="0">
                    <a:solidFill>
                      <a:srgbClr val="002060"/>
                    </a:solidFill>
                    <a:latin typeface="+mj-lt"/>
                    <a:cs typeface="Times New Roman" panose="02020603050405020304" pitchFamily="18" charset="0"/>
                  </a:rPr>
                  <a:t> </a:t>
                </a:r>
                <a14:m>
                  <m:oMath xmlns:m="http://schemas.openxmlformats.org/officeDocument/2006/math">
                    <m:r>
                      <a:rPr lang="vi-VN" sz="2800" i="1" dirty="0" smtClean="0">
                        <a:solidFill>
                          <a:srgbClr val="002060"/>
                        </a:solidFill>
                        <a:latin typeface="Cambria Math" panose="02040503050406030204" pitchFamily="18" charset="0"/>
                        <a:cs typeface="Times New Roman" panose="02020603050405020304" pitchFamily="18" charset="0"/>
                      </a:rPr>
                      <m:t>12</m:t>
                    </m:r>
                    <m:r>
                      <a:rPr lang="vi-VN" sz="2800" i="1" dirty="0" smtClean="0">
                        <a:solidFill>
                          <a:srgbClr val="002060"/>
                        </a:solidFill>
                        <a:latin typeface="Cambria Math" panose="02040503050406030204" pitchFamily="18" charset="0"/>
                        <a:cs typeface="Times New Roman" panose="02020603050405020304" pitchFamily="18" charset="0"/>
                      </a:rPr>
                      <m:t>𝑚</m:t>
                    </m:r>
                    <m:r>
                      <a:rPr lang="vi-VN" sz="2800" i="1" dirty="0" smtClean="0">
                        <a:solidFill>
                          <a:srgbClr val="002060"/>
                        </a:solidFill>
                        <a:latin typeface="Cambria Math" panose="02040503050406030204" pitchFamily="18" charset="0"/>
                        <a:cs typeface="Times New Roman" panose="02020603050405020304" pitchFamily="18" charset="0"/>
                      </a:rPr>
                      <m:t>:10</m:t>
                    </m:r>
                    <m:r>
                      <a:rPr lang="vi-VN" sz="2800" i="1" dirty="0" smtClean="0">
                        <a:solidFill>
                          <a:srgbClr val="002060"/>
                        </a:solidFill>
                        <a:latin typeface="Cambria Math" panose="02040503050406030204" pitchFamily="18" charset="0"/>
                        <a:cs typeface="Times New Roman" panose="02020603050405020304" pitchFamily="18" charset="0"/>
                      </a:rPr>
                      <m:t>𝑚</m:t>
                    </m:r>
                    <m:r>
                      <a:rPr lang="vi-VN" sz="2800" b="0" i="1" dirty="0" smtClean="0">
                        <a:solidFill>
                          <a:srgbClr val="002060"/>
                        </a:solidFill>
                        <a:latin typeface="Cambria Math" panose="02040503050406030204" pitchFamily="18" charset="0"/>
                        <a:cs typeface="Times New Roman" panose="02020603050405020304" pitchFamily="18" charset="0"/>
                      </a:rPr>
                      <m:t>:</m:t>
                    </m:r>
                    <m:r>
                      <a:rPr lang="vi-VN" sz="2800" i="1" dirty="0" smtClean="0">
                        <a:solidFill>
                          <a:srgbClr val="002060"/>
                        </a:solidFill>
                        <a:latin typeface="Cambria Math" panose="02040503050406030204" pitchFamily="18" charset="0"/>
                        <a:cs typeface="Times New Roman" panose="02020603050405020304" pitchFamily="18" charset="0"/>
                      </a:rPr>
                      <m:t>1,2</m:t>
                    </m:r>
                    <m:r>
                      <a:rPr lang="vi-VN" sz="2800" i="1" dirty="0" smtClean="0">
                        <a:solidFill>
                          <a:srgbClr val="002060"/>
                        </a:solidFill>
                        <a:latin typeface="Cambria Math" panose="02040503050406030204" pitchFamily="18" charset="0"/>
                        <a:cs typeface="Times New Roman" panose="02020603050405020304" pitchFamily="18" charset="0"/>
                      </a:rPr>
                      <m:t>𝑚</m:t>
                    </m:r>
                  </m:oMath>
                </a14:m>
                <a:r>
                  <a:rPr lang="vi-VN" sz="2800" dirty="0">
                    <a:solidFill>
                      <a:srgbClr val="002060"/>
                    </a:solidFill>
                    <a:latin typeface="+mj-lt"/>
                    <a:cs typeface="Times New Roman" panose="02020603050405020304" pitchFamily="18" charset="0"/>
                  </a:rPr>
                  <a:t>. Lượng nước mà ba máy bơm được tỉ lệ với ba số </a:t>
                </a:r>
                <a14:m>
                  <m:oMath xmlns:m="http://schemas.openxmlformats.org/officeDocument/2006/math">
                    <m:r>
                      <a:rPr lang="vi-VN" sz="2800" i="1" dirty="0" smtClean="0">
                        <a:solidFill>
                          <a:srgbClr val="002060"/>
                        </a:solidFill>
                        <a:latin typeface="Cambria Math" panose="02040503050406030204" pitchFamily="18" charset="0"/>
                        <a:cs typeface="Times New Roman" panose="02020603050405020304" pitchFamily="18" charset="0"/>
                      </a:rPr>
                      <m:t>7</m:t>
                    </m:r>
                    <m:r>
                      <a:rPr lang="vi-VN" sz="2800" b="0" i="1" dirty="0" smtClean="0">
                        <a:solidFill>
                          <a:srgbClr val="002060"/>
                        </a:solidFill>
                        <a:latin typeface="Cambria Math" panose="02040503050406030204" pitchFamily="18" charset="0"/>
                        <a:cs typeface="Times New Roman" panose="02020603050405020304" pitchFamily="18" charset="0"/>
                      </a:rPr>
                      <m:t>;</m:t>
                    </m:r>
                    <m:r>
                      <a:rPr lang="vi-VN" sz="2800" i="1" dirty="0" smtClean="0">
                        <a:solidFill>
                          <a:srgbClr val="002060"/>
                        </a:solidFill>
                        <a:latin typeface="Cambria Math" panose="02040503050406030204" pitchFamily="18" charset="0"/>
                        <a:cs typeface="Times New Roman" panose="02020603050405020304" pitchFamily="18" charset="0"/>
                      </a:rPr>
                      <m:t>8</m:t>
                    </m:r>
                    <m:r>
                      <a:rPr lang="vi-VN" sz="2800" b="0" i="1" dirty="0" smtClean="0">
                        <a:solidFill>
                          <a:srgbClr val="002060"/>
                        </a:solidFill>
                        <a:latin typeface="Cambria Math" panose="02040503050406030204" pitchFamily="18" charset="0"/>
                        <a:cs typeface="Times New Roman" panose="02020603050405020304" pitchFamily="18" charset="0"/>
                      </a:rPr>
                      <m:t>;</m:t>
                    </m:r>
                    <m:r>
                      <a:rPr lang="vi-VN" sz="2800" i="1" dirty="0" smtClean="0">
                        <a:solidFill>
                          <a:srgbClr val="002060"/>
                        </a:solidFill>
                        <a:latin typeface="Cambria Math" panose="02040503050406030204" pitchFamily="18" charset="0"/>
                        <a:cs typeface="Times New Roman" panose="02020603050405020304" pitchFamily="18" charset="0"/>
                      </a:rPr>
                      <m:t>9</m:t>
                    </m:r>
                  </m:oMath>
                </a14:m>
                <a:r>
                  <a:rPr lang="vi-VN" sz="2800" dirty="0">
                    <a:solidFill>
                      <a:srgbClr val="002060"/>
                    </a:solidFill>
                    <a:latin typeface="+mj-lt"/>
                    <a:cs typeface="Times New Roman" panose="02020603050405020304" pitchFamily="18" charset="0"/>
                  </a:rPr>
                  <a:t>. Mỗi máy cần bơm bao </a:t>
                </a:r>
                <a:endParaRPr lang="en-US" sz="2800" dirty="0" smtClean="0">
                  <a:solidFill>
                    <a:srgbClr val="002060"/>
                  </a:solidFill>
                  <a:latin typeface="+mj-lt"/>
                  <a:cs typeface="Times New Roman" panose="02020603050405020304" pitchFamily="18" charset="0"/>
                </a:endParaRPr>
              </a:p>
              <a:p>
                <a:r>
                  <a:rPr lang="vi-VN" sz="2800" dirty="0" smtClean="0">
                    <a:solidFill>
                      <a:srgbClr val="002060"/>
                    </a:solidFill>
                    <a:latin typeface="+mj-lt"/>
                    <a:cs typeface="Times New Roman" panose="02020603050405020304" pitchFamily="18" charset="0"/>
                  </a:rPr>
                  <a:t>nhiêu mét khối nước </a:t>
                </a:r>
                <a:r>
                  <a:rPr lang="vi-VN" sz="2800" dirty="0">
                    <a:solidFill>
                      <a:srgbClr val="002060"/>
                    </a:solidFill>
                    <a:latin typeface="+mj-lt"/>
                    <a:cs typeface="Times New Roman" panose="02020603050405020304" pitchFamily="18" charset="0"/>
                  </a:rPr>
                  <a:t>để đầy bể bơi ?</a:t>
                </a:r>
              </a:p>
            </p:txBody>
          </p:sp>
        </mc:Choice>
        <mc:Fallback xmlns="">
          <p:sp>
            <p:nvSpPr>
              <p:cNvPr id="2" name="TextBox 1"/>
              <p:cNvSpPr txBox="1">
                <a:spLocks noRot="1" noChangeAspect="1" noMove="1" noResize="1" noEditPoints="1" noAdjustHandles="1" noChangeArrowheads="1" noChangeShapeType="1" noTextEdit="1"/>
              </p:cNvSpPr>
              <p:nvPr/>
            </p:nvSpPr>
            <p:spPr>
              <a:xfrm>
                <a:off x="457200" y="1809750"/>
                <a:ext cx="8458200" cy="2246769"/>
              </a:xfrm>
              <a:prstGeom prst="rect">
                <a:avLst/>
              </a:prstGeom>
              <a:blipFill rotWithShape="0">
                <a:blip r:embed="rId5"/>
                <a:stretch>
                  <a:fillRect l="-1441" t="-3261" b="-6793"/>
                </a:stretch>
              </a:blipFill>
            </p:spPr>
            <p:txBody>
              <a:bodyPr/>
              <a:lstStyle/>
              <a:p>
                <a:r>
                  <a:rPr lang="en-US">
                    <a:noFill/>
                  </a:rPr>
                  <a:t> </a:t>
                </a:r>
              </a:p>
            </p:txBody>
          </p:sp>
        </mc:Fallback>
      </mc:AlternateContent>
      <p:pic>
        <p:nvPicPr>
          <p:cNvPr id="4" name="Picture 3">
            <a:extLst>
              <a:ext uri="{FF2B5EF4-FFF2-40B4-BE49-F238E27FC236}">
                <a16:creationId xmlns="" xmlns:a16="http://schemas.microsoft.com/office/drawing/2014/main" id="{453B174F-EE32-44C0-AEBD-2414C6D6BB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152400" y="275905"/>
            <a:ext cx="2022872" cy="1295400"/>
          </a:xfrm>
          <a:prstGeom prst="rect">
            <a:avLst/>
          </a:prstGeom>
        </p:spPr>
      </p:pic>
      <p:pic>
        <p:nvPicPr>
          <p:cNvPr id="5" name="Đồng hồ đếm ngược 5 phút có âm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858001" y="4294964"/>
            <a:ext cx="1385231" cy="779192"/>
          </a:xfrm>
          <a:prstGeom prst="rect">
            <a:avLst/>
          </a:prstGeom>
        </p:spPr>
      </p:pic>
      <p:sp>
        <p:nvSpPr>
          <p:cNvPr id="3" name="TextBox 2"/>
          <p:cNvSpPr txBox="1"/>
          <p:nvPr/>
        </p:nvSpPr>
        <p:spPr>
          <a:xfrm>
            <a:off x="1347107" y="332422"/>
            <a:ext cx="7543800" cy="1477328"/>
          </a:xfrm>
          <a:prstGeom prst="rect">
            <a:avLst/>
          </a:prstGeom>
          <a:solidFill>
            <a:schemeClr val="accent6">
              <a:lumMod val="60000"/>
              <a:lumOff val="40000"/>
            </a:schemeClr>
          </a:solid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Bài</a:t>
            </a:r>
            <a:r>
              <a:rPr lang="en-US" sz="2400" b="1" dirty="0" smtClean="0">
                <a:latin typeface="Times New Roman" panose="02020603050405020304" pitchFamily="18" charset="0"/>
                <a:cs typeface="Times New Roman" panose="02020603050405020304" pitchFamily="18" charset="0"/>
              </a:rPr>
              <a:t> 3(</a:t>
            </a:r>
            <a:r>
              <a:rPr lang="en-US" sz="2400" b="1" dirty="0" err="1" smtClean="0">
                <a:latin typeface="Times New Roman" panose="02020603050405020304" pitchFamily="18" charset="0"/>
                <a:cs typeface="Times New Roman" panose="02020603050405020304" pitchFamily="18" charset="0"/>
              </a:rPr>
              <a:t>Luyện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tập</a:t>
            </a:r>
            <a:r>
              <a:rPr lang="en-US" sz="2400" b="1" dirty="0" smtClean="0">
                <a:latin typeface="Times New Roman" panose="02020603050405020304" pitchFamily="18" charset="0"/>
                <a:cs typeface="Times New Roman" panose="02020603050405020304" pitchFamily="18" charset="0"/>
              </a:rPr>
              <a:t> 4-SGK- </a:t>
            </a:r>
            <a:r>
              <a:rPr lang="en-US" sz="2400" b="1" dirty="0" err="1" smtClean="0">
                <a:latin typeface="Times New Roman" panose="02020603050405020304" pitchFamily="18" charset="0"/>
                <a:cs typeface="Times New Roman" panose="02020603050405020304" pitchFamily="18" charset="0"/>
              </a:rPr>
              <a:t>tr</a:t>
            </a:r>
            <a:r>
              <a:rPr lang="en-US" sz="2400" b="1" dirty="0" smtClean="0">
                <a:latin typeface="Times New Roman" panose="02020603050405020304" pitchFamily="18" charset="0"/>
                <a:cs typeface="Times New Roman" panose="02020603050405020304" pitchFamily="18" charset="0"/>
              </a:rPr>
              <a:t> 57)</a:t>
            </a:r>
          </a:p>
          <a:p>
            <a:r>
              <a:rPr lang="en-US" sz="2400" b="1" dirty="0" err="1" smtClean="0">
                <a:latin typeface="Times New Roman" panose="02020603050405020304" pitchFamily="18" charset="0"/>
                <a:cs typeface="Times New Roman" panose="02020603050405020304" pitchFamily="18" charset="0"/>
              </a:rPr>
              <a:t>Hình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Thảo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luận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nhóm</a:t>
            </a:r>
            <a:r>
              <a:rPr lang="en-US" sz="2400" dirty="0" smtClean="0">
                <a:latin typeface="Times New Roman" panose="02020603050405020304" pitchFamily="18" charset="0"/>
                <a:cs typeface="Times New Roman" panose="02020603050405020304" pitchFamily="18" charset="0"/>
              </a:rPr>
              <a:t> </a:t>
            </a:r>
          </a:p>
          <a:p>
            <a:r>
              <a:rPr lang="en-US" sz="2400" b="1" dirty="0" err="1" smtClean="0">
                <a:latin typeface="Times New Roman" panose="02020603050405020304" pitchFamily="18" charset="0"/>
                <a:cs typeface="Times New Roman" panose="02020603050405020304" pitchFamily="18" charset="0"/>
              </a:rPr>
              <a:t>Thời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gian</a:t>
            </a:r>
            <a:r>
              <a:rPr lang="en-US" sz="2400" dirty="0" smtClean="0">
                <a:latin typeface="Times New Roman" panose="02020603050405020304" pitchFamily="18" charset="0"/>
                <a:cs typeface="Times New Roman" panose="02020603050405020304" pitchFamily="18" charset="0"/>
              </a:rPr>
              <a:t>: 5 </a:t>
            </a:r>
            <a:r>
              <a:rPr lang="en-US" sz="2400" dirty="0" err="1" smtClean="0">
                <a:latin typeface="Times New Roman" panose="02020603050405020304" pitchFamily="18" charset="0"/>
                <a:cs typeface="Times New Roman" panose="02020603050405020304" pitchFamily="18" charset="0"/>
              </a:rPr>
              <a:t>phút</a:t>
            </a:r>
            <a:endParaRPr lang="en-US" sz="2400" dirty="0" smtClean="0">
              <a:latin typeface="Times New Roman" panose="02020603050405020304" pitchFamily="18" charset="0"/>
              <a:cs typeface="Times New Roman" panose="02020603050405020304" pitchFamily="18" charset="0"/>
            </a:endParaRPr>
          </a:p>
          <a:p>
            <a:endParaRPr lang="en-US" dirty="0"/>
          </a:p>
        </p:txBody>
      </p:sp>
      <mc:AlternateContent xmlns:mc="http://schemas.openxmlformats.org/markup-compatibility/2006" xmlns:a14="http://schemas.microsoft.com/office/drawing/2010/main">
        <mc:Choice Requires="a14">
          <p:sp>
            <p:nvSpPr>
              <p:cNvPr id="6" name="Rectangle 5"/>
              <p:cNvSpPr/>
              <p:nvPr/>
            </p:nvSpPr>
            <p:spPr>
              <a:xfrm>
                <a:off x="886250" y="2671524"/>
                <a:ext cx="1847685"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vi-VN" sz="2800" i="1" dirty="0" smtClean="0">
                          <a:solidFill>
                            <a:srgbClr val="FFFF00"/>
                          </a:solidFill>
                          <a:latin typeface="Cambria Math" panose="02040503050406030204" pitchFamily="18" charset="0"/>
                          <a:cs typeface="Times New Roman" panose="02020603050405020304" pitchFamily="18" charset="0"/>
                        </a:rPr>
                        <m:t>12</m:t>
                      </m:r>
                      <m:r>
                        <a:rPr lang="vi-VN" sz="2800" i="1" dirty="0" smtClean="0">
                          <a:solidFill>
                            <a:srgbClr val="FFFF00"/>
                          </a:solidFill>
                          <a:latin typeface="Cambria Math" panose="02040503050406030204" pitchFamily="18" charset="0"/>
                          <a:cs typeface="Times New Roman" panose="02020603050405020304" pitchFamily="18" charset="0"/>
                        </a:rPr>
                        <m:t>𝑚</m:t>
                      </m:r>
                      <m:r>
                        <a:rPr lang="vi-VN" sz="2800" i="1" dirty="0" smtClean="0">
                          <a:solidFill>
                            <a:srgbClr val="FFFF00"/>
                          </a:solidFill>
                          <a:latin typeface="Cambria Math" panose="02040503050406030204" pitchFamily="18" charset="0"/>
                          <a:cs typeface="Times New Roman" panose="02020603050405020304" pitchFamily="18" charset="0"/>
                        </a:rPr>
                        <m:t>:10</m:t>
                      </m:r>
                      <m:r>
                        <a:rPr lang="vi-VN" sz="2800" i="1" dirty="0" smtClean="0">
                          <a:solidFill>
                            <a:srgbClr val="FFFF00"/>
                          </a:solidFill>
                          <a:latin typeface="Cambria Math" panose="02040503050406030204" pitchFamily="18" charset="0"/>
                          <a:cs typeface="Times New Roman" panose="02020603050405020304" pitchFamily="18" charset="0"/>
                        </a:rPr>
                        <m:t>𝑚</m:t>
                      </m:r>
                      <m:r>
                        <a:rPr lang="vi-VN" sz="2800" i="1" dirty="0" smtClean="0">
                          <a:solidFill>
                            <a:srgbClr val="FFFF00"/>
                          </a:solidFill>
                          <a:latin typeface="Cambria Math" panose="02040503050406030204" pitchFamily="18" charset="0"/>
                          <a:cs typeface="Times New Roman" panose="02020603050405020304" pitchFamily="18" charset="0"/>
                        </a:rPr>
                        <m:t>:1,2</m:t>
                      </m:r>
                      <m:r>
                        <a:rPr lang="vi-VN" sz="2800" i="1" dirty="0" smtClean="0">
                          <a:solidFill>
                            <a:srgbClr val="FFFF00"/>
                          </a:solidFill>
                          <a:latin typeface="Cambria Math" panose="02040503050406030204" pitchFamily="18" charset="0"/>
                          <a:cs typeface="Times New Roman" panose="02020603050405020304" pitchFamily="18" charset="0"/>
                        </a:rPr>
                        <m:t>𝑚</m:t>
                      </m:r>
                    </m:oMath>
                  </m:oMathPara>
                </a14:m>
                <a:endParaRPr lang="en-US" sz="2800" dirty="0">
                  <a:solidFill>
                    <a:srgbClr val="FFFF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886250" y="2671524"/>
                <a:ext cx="1847685" cy="523220"/>
              </a:xfrm>
              <a:prstGeom prst="rect">
                <a:avLst/>
              </a:prstGeom>
              <a:blipFill rotWithShape="0">
                <a:blip r:embed="rId8"/>
                <a:stretch>
                  <a:fillRect r="-38614"/>
                </a:stretch>
              </a:blipFill>
            </p:spPr>
            <p:txBody>
              <a:bodyPr/>
              <a:lstStyle/>
              <a:p>
                <a:r>
                  <a:rPr lang="en-US">
                    <a:noFill/>
                  </a:rPr>
                  <a:t> </a:t>
                </a:r>
              </a:p>
            </p:txBody>
          </p:sp>
        </mc:Fallback>
      </mc:AlternateContent>
      <p:sp>
        <p:nvSpPr>
          <p:cNvPr id="7" name="Rectangle 6"/>
          <p:cNvSpPr/>
          <p:nvPr/>
        </p:nvSpPr>
        <p:spPr>
          <a:xfrm>
            <a:off x="457200" y="3527855"/>
            <a:ext cx="2544536" cy="523220"/>
          </a:xfrm>
          <a:prstGeom prst="rect">
            <a:avLst/>
          </a:prstGeom>
        </p:spPr>
        <p:txBody>
          <a:bodyPr wrap="square">
            <a:spAutoFit/>
          </a:bodyPr>
          <a:lstStyle/>
          <a:p>
            <a:r>
              <a:rPr lang="vi-VN" sz="2800" dirty="0">
                <a:solidFill>
                  <a:srgbClr val="FFFF00"/>
                </a:solidFill>
                <a:latin typeface="+mj-lt"/>
                <a:cs typeface="Times New Roman" panose="02020603050405020304" pitchFamily="18" charset="0"/>
              </a:rPr>
              <a:t>nhiêu mét khối </a:t>
            </a:r>
            <a:endParaRPr lang="en-US" sz="2800" dirty="0">
              <a:solidFill>
                <a:srgbClr val="FFFF00"/>
              </a:solidFill>
              <a:latin typeface="+mj-lt"/>
            </a:endParaRPr>
          </a:p>
        </p:txBody>
      </p:sp>
    </p:spTree>
    <p:extLst>
      <p:ext uri="{BB962C8B-B14F-4D97-AF65-F5344CB8AC3E}">
        <p14:creationId xmlns:p14="http://schemas.microsoft.com/office/powerpoint/2010/main" val="18410687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5"/>
                                        </p:tgtEl>
                                      </p:cBhvr>
                                    </p:cmd>
                                  </p:childTnLst>
                                </p:cTn>
                              </p:par>
                            </p:childTnLst>
                          </p:cTn>
                        </p:par>
                      </p:childTnLst>
                    </p:cTn>
                  </p:par>
                </p:childTnLst>
              </p:cTn>
              <p:nextCondLst>
                <p:cond evt="onClick" delay="0">
                  <p:tgtEl>
                    <p:spTgt spid="5"/>
                  </p:tgtEl>
                </p:cond>
              </p:nextCondLst>
            </p:seq>
            <p:video>
              <p:cMediaNode vol="80000">
                <p:cTn id="28" fill="hold" display="0">
                  <p:stCondLst>
                    <p:cond delay="indefinite"/>
                  </p:stCondLst>
                </p:cTn>
                <p:tgtEl>
                  <p:spTgt spid="5"/>
                </p:tgtEl>
              </p:cMediaNode>
            </p:video>
          </p:childTnLst>
        </p:cTn>
      </p:par>
    </p:tnLst>
    <p:bldLst>
      <p:bldP spid="2" grpId="0" animBg="1"/>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 xmlns:a16="http://schemas.microsoft.com/office/drawing/2014/main" id="{653AC967-D76F-4BEA-9802-36BAE58E0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304800" y="61457"/>
                <a:ext cx="8362461" cy="4727897"/>
              </a:xfrm>
              <a:prstGeom prst="rect">
                <a:avLst/>
              </a:prstGeom>
              <a:noFill/>
            </p:spPr>
            <p:txBody>
              <a:bodyPr wrap="square" rtlCol="0">
                <a:spAutoFit/>
              </a:bodyPr>
              <a:lstStyle/>
              <a:p>
                <a:r>
                  <a:rPr lang="vi-VN" sz="2800" b="1" u="sng" dirty="0" smtClean="0">
                    <a:solidFill>
                      <a:srgbClr val="FF0000"/>
                    </a:solidFill>
                    <a:latin typeface="+mj-lt"/>
                    <a:cs typeface="Times New Roman" panose="02020603050405020304" pitchFamily="18" charset="0"/>
                  </a:rPr>
                  <a:t>Lời giải: </a:t>
                </a:r>
              </a:p>
              <a:p>
                <a:r>
                  <a:rPr lang="en-US" sz="2800" dirty="0" smtClean="0">
                    <a:solidFill>
                      <a:srgbClr val="002060"/>
                    </a:solidFill>
                    <a:latin typeface="+mj-lt"/>
                    <a:cs typeface="Times New Roman" panose="02020603050405020304" pitchFamily="18" charset="0"/>
                  </a:rPr>
                  <a:t>    </a:t>
                </a:r>
                <a:r>
                  <a:rPr lang="vi-VN" sz="2800" dirty="0" smtClean="0">
                    <a:solidFill>
                      <a:srgbClr val="002060"/>
                    </a:solidFill>
                    <a:latin typeface="+mj-lt"/>
                    <a:cs typeface="Times New Roman" panose="02020603050405020304" pitchFamily="18" charset="0"/>
                  </a:rPr>
                  <a:t>Thể </a:t>
                </a:r>
                <a:r>
                  <a:rPr lang="vi-VN" sz="2800" dirty="0">
                    <a:solidFill>
                      <a:srgbClr val="002060"/>
                    </a:solidFill>
                    <a:latin typeface="+mj-lt"/>
                    <a:cs typeface="Times New Roman" panose="02020603050405020304" pitchFamily="18" charset="0"/>
                  </a:rPr>
                  <a:t>tích bể bơi là: </a:t>
                </a:r>
                <a14:m>
                  <m:oMath xmlns:m="http://schemas.openxmlformats.org/officeDocument/2006/math">
                    <m:r>
                      <a:rPr lang="vi-VN" sz="2800" i="1" dirty="0" smtClean="0">
                        <a:solidFill>
                          <a:srgbClr val="002060"/>
                        </a:solidFill>
                        <a:latin typeface="Cambria Math" panose="02040503050406030204" pitchFamily="18" charset="0"/>
                        <a:cs typeface="Times New Roman" panose="02020603050405020304" pitchFamily="18" charset="0"/>
                      </a:rPr>
                      <m:t>12.10.1,2=144</m:t>
                    </m:r>
                  </m:oMath>
                </a14:m>
                <a:r>
                  <a:rPr lang="vi-VN" sz="2800" dirty="0">
                    <a:solidFill>
                      <a:srgbClr val="002060"/>
                    </a:solidFill>
                    <a:latin typeface="+mj-lt"/>
                    <a:cs typeface="Times New Roman" panose="02020603050405020304" pitchFamily="18" charset="0"/>
                  </a:rPr>
                  <a:t> </a:t>
                </a:r>
                <a14:m>
                  <m:oMath xmlns:m="http://schemas.openxmlformats.org/officeDocument/2006/math">
                    <m:d>
                      <m:dPr>
                        <m:ctrlPr>
                          <a:rPr lang="vi-VN" sz="2800" i="1" dirty="0">
                            <a:solidFill>
                              <a:srgbClr val="002060"/>
                            </a:solidFill>
                            <a:latin typeface="Cambria Math" panose="02040503050406030204" pitchFamily="18" charset="0"/>
                            <a:cs typeface="Times New Roman" panose="02020603050405020304" pitchFamily="18" charset="0"/>
                          </a:rPr>
                        </m:ctrlPr>
                      </m:dPr>
                      <m:e>
                        <m:r>
                          <a:rPr lang="vi-VN" sz="2800" i="1" dirty="0">
                            <a:solidFill>
                              <a:srgbClr val="002060"/>
                            </a:solidFill>
                            <a:latin typeface="Cambria Math" panose="02040503050406030204" pitchFamily="18" charset="0"/>
                            <a:cs typeface="Times New Roman" panose="02020603050405020304" pitchFamily="18" charset="0"/>
                          </a:rPr>
                          <m:t>𝑚</m:t>
                        </m:r>
                        <m:r>
                          <a:rPr lang="vi-VN" sz="2800" i="1" baseline="30000" dirty="0">
                            <a:solidFill>
                              <a:srgbClr val="002060"/>
                            </a:solidFill>
                            <a:latin typeface="Cambria Math" panose="02040503050406030204" pitchFamily="18" charset="0"/>
                            <a:cs typeface="Times New Roman" panose="02020603050405020304" pitchFamily="18" charset="0"/>
                          </a:rPr>
                          <m:t>3</m:t>
                        </m:r>
                      </m:e>
                    </m:d>
                  </m:oMath>
                </a14:m>
                <a:endParaRPr lang="vi-VN" sz="2800" dirty="0" smtClean="0">
                  <a:solidFill>
                    <a:srgbClr val="002060"/>
                  </a:solidFill>
                  <a:latin typeface="+mj-lt"/>
                  <a:cs typeface="Times New Roman" panose="02020603050405020304" pitchFamily="18" charset="0"/>
                </a:endParaRPr>
              </a:p>
              <a:p>
                <a:r>
                  <a:rPr lang="en-US" sz="2800" dirty="0" smtClean="0">
                    <a:solidFill>
                      <a:srgbClr val="002060"/>
                    </a:solidFill>
                    <a:latin typeface="+mj-lt"/>
                    <a:cs typeface="Times New Roman" panose="02020603050405020304" pitchFamily="18" charset="0"/>
                  </a:rPr>
                  <a:t>+) </a:t>
                </a:r>
                <a:r>
                  <a:rPr lang="vi-VN" sz="2800" dirty="0" smtClean="0">
                    <a:solidFill>
                      <a:srgbClr val="002060"/>
                    </a:solidFill>
                    <a:latin typeface="+mj-lt"/>
                    <a:cs typeface="Times New Roman" panose="02020603050405020304" pitchFamily="18" charset="0"/>
                  </a:rPr>
                  <a:t>Gọi </a:t>
                </a:r>
                <a:r>
                  <a:rPr lang="vi-VN" sz="2800" dirty="0">
                    <a:solidFill>
                      <a:srgbClr val="002060"/>
                    </a:solidFill>
                    <a:latin typeface="+mj-lt"/>
                    <a:cs typeface="Times New Roman" panose="02020603050405020304" pitchFamily="18" charset="0"/>
                  </a:rPr>
                  <a:t>số mét khối nước mà mỗi máy cần bơm để đầy bể bơi lần lượt là </a:t>
                </a:r>
                <a14:m>
                  <m:oMath xmlns:m="http://schemas.openxmlformats.org/officeDocument/2006/math">
                    <m:r>
                      <a:rPr lang="vi-VN" sz="2800" i="1" dirty="0">
                        <a:solidFill>
                          <a:srgbClr val="002060"/>
                        </a:solidFill>
                        <a:latin typeface="Cambria Math" panose="02040503050406030204" pitchFamily="18" charset="0"/>
                        <a:cs typeface="Times New Roman" panose="02020603050405020304" pitchFamily="18" charset="0"/>
                      </a:rPr>
                      <m:t>𝑥</m:t>
                    </m:r>
                  </m:oMath>
                </a14:m>
                <a:r>
                  <a:rPr lang="vi-VN" sz="2800" dirty="0">
                    <a:solidFill>
                      <a:srgbClr val="002060"/>
                    </a:solidFill>
                    <a:latin typeface="+mj-lt"/>
                    <a:cs typeface="Times New Roman" panose="02020603050405020304" pitchFamily="18" charset="0"/>
                  </a:rPr>
                  <a:t> </a:t>
                </a:r>
                <a14:m>
                  <m:oMath xmlns:m="http://schemas.openxmlformats.org/officeDocument/2006/math">
                    <m:r>
                      <a:rPr lang="vi-VN" sz="2800" i="1" dirty="0">
                        <a:solidFill>
                          <a:srgbClr val="002060"/>
                        </a:solidFill>
                        <a:latin typeface="Cambria Math" panose="02040503050406030204" pitchFamily="18" charset="0"/>
                        <a:cs typeface="Times New Roman" panose="02020603050405020304" pitchFamily="18" charset="0"/>
                      </a:rPr>
                      <m:t>(</m:t>
                    </m:r>
                    <m:sSup>
                      <m:sSupPr>
                        <m:ctrlPr>
                          <a:rPr lang="vi-VN" sz="2800" i="1" dirty="0">
                            <a:solidFill>
                              <a:srgbClr val="002060"/>
                            </a:solidFill>
                            <a:latin typeface="Cambria Math" panose="02040503050406030204" pitchFamily="18" charset="0"/>
                            <a:cs typeface="Times New Roman" panose="02020603050405020304" pitchFamily="18" charset="0"/>
                          </a:rPr>
                        </m:ctrlPr>
                      </m:sSupPr>
                      <m:e>
                        <m:r>
                          <a:rPr lang="vi-VN" sz="2800" i="1" dirty="0">
                            <a:solidFill>
                              <a:srgbClr val="002060"/>
                            </a:solidFill>
                            <a:latin typeface="Cambria Math" panose="02040503050406030204" pitchFamily="18" charset="0"/>
                            <a:cs typeface="Times New Roman" panose="02020603050405020304" pitchFamily="18" charset="0"/>
                          </a:rPr>
                          <m:t>𝑚</m:t>
                        </m:r>
                      </m:e>
                      <m:sup>
                        <m:r>
                          <a:rPr lang="vi-VN" sz="2800" b="0" i="1" dirty="0" smtClean="0">
                            <a:solidFill>
                              <a:srgbClr val="002060"/>
                            </a:solidFill>
                            <a:latin typeface="Cambria Math" panose="02040503050406030204" pitchFamily="18" charset="0"/>
                            <a:cs typeface="Times New Roman" panose="02020603050405020304" pitchFamily="18" charset="0"/>
                          </a:rPr>
                          <m:t>3</m:t>
                        </m:r>
                      </m:sup>
                    </m:sSup>
                    <m:r>
                      <a:rPr lang="vi-VN" sz="2800" i="1" dirty="0">
                        <a:solidFill>
                          <a:srgbClr val="002060"/>
                        </a:solidFill>
                        <a:latin typeface="Cambria Math" panose="02040503050406030204" pitchFamily="18" charset="0"/>
                        <a:cs typeface="Times New Roman" panose="02020603050405020304" pitchFamily="18" charset="0"/>
                      </a:rPr>
                      <m:t>)</m:t>
                    </m:r>
                  </m:oMath>
                </a14:m>
                <a:r>
                  <a:rPr lang="vi-VN" sz="2800" dirty="0">
                    <a:solidFill>
                      <a:srgbClr val="002060"/>
                    </a:solidFill>
                    <a:latin typeface="+mj-lt"/>
                    <a:cs typeface="Times New Roman" panose="02020603050405020304" pitchFamily="18" charset="0"/>
                  </a:rPr>
                  <a:t>, </a:t>
                </a:r>
                <a14:m>
                  <m:oMath xmlns:m="http://schemas.openxmlformats.org/officeDocument/2006/math">
                    <m:r>
                      <a:rPr lang="vi-VN" sz="2800" i="1" dirty="0">
                        <a:solidFill>
                          <a:srgbClr val="002060"/>
                        </a:solidFill>
                        <a:latin typeface="Cambria Math" panose="02040503050406030204" pitchFamily="18" charset="0"/>
                        <a:cs typeface="Times New Roman" panose="02020603050405020304" pitchFamily="18" charset="0"/>
                      </a:rPr>
                      <m:t>𝑦</m:t>
                    </m:r>
                  </m:oMath>
                </a14:m>
                <a:r>
                  <a:rPr lang="vi-VN" sz="2800" dirty="0">
                    <a:solidFill>
                      <a:srgbClr val="002060"/>
                    </a:solidFill>
                    <a:latin typeface="+mj-lt"/>
                    <a:cs typeface="Times New Roman" panose="02020603050405020304" pitchFamily="18" charset="0"/>
                  </a:rPr>
                  <a:t> </a:t>
                </a:r>
                <a14:m>
                  <m:oMath xmlns:m="http://schemas.openxmlformats.org/officeDocument/2006/math">
                    <m:r>
                      <a:rPr lang="vi-VN" sz="2800" i="1" dirty="0">
                        <a:solidFill>
                          <a:srgbClr val="002060"/>
                        </a:solidFill>
                        <a:latin typeface="Cambria Math" panose="02040503050406030204" pitchFamily="18" charset="0"/>
                        <a:cs typeface="Times New Roman" panose="02020603050405020304" pitchFamily="18" charset="0"/>
                      </a:rPr>
                      <m:t>(</m:t>
                    </m:r>
                    <m:sSup>
                      <m:sSupPr>
                        <m:ctrlPr>
                          <a:rPr lang="vi-VN" sz="2800" i="1" dirty="0">
                            <a:solidFill>
                              <a:srgbClr val="002060"/>
                            </a:solidFill>
                            <a:latin typeface="Cambria Math" panose="02040503050406030204" pitchFamily="18" charset="0"/>
                            <a:cs typeface="Times New Roman" panose="02020603050405020304" pitchFamily="18" charset="0"/>
                          </a:rPr>
                        </m:ctrlPr>
                      </m:sSupPr>
                      <m:e>
                        <m:r>
                          <a:rPr lang="vi-VN" sz="2800" i="1" dirty="0">
                            <a:solidFill>
                              <a:srgbClr val="002060"/>
                            </a:solidFill>
                            <a:latin typeface="Cambria Math" panose="02040503050406030204" pitchFamily="18" charset="0"/>
                            <a:cs typeface="Times New Roman" panose="02020603050405020304" pitchFamily="18" charset="0"/>
                          </a:rPr>
                          <m:t>𝑚</m:t>
                        </m:r>
                      </m:e>
                      <m:sup>
                        <m:r>
                          <a:rPr lang="vi-VN" sz="2800" b="0" i="1" dirty="0" smtClean="0">
                            <a:solidFill>
                              <a:srgbClr val="002060"/>
                            </a:solidFill>
                            <a:latin typeface="Cambria Math" panose="02040503050406030204" pitchFamily="18" charset="0"/>
                            <a:cs typeface="Times New Roman" panose="02020603050405020304" pitchFamily="18" charset="0"/>
                          </a:rPr>
                          <m:t>3</m:t>
                        </m:r>
                      </m:sup>
                    </m:sSup>
                    <m:r>
                      <a:rPr lang="vi-VN" sz="2800" i="1" dirty="0">
                        <a:solidFill>
                          <a:srgbClr val="002060"/>
                        </a:solidFill>
                        <a:latin typeface="Cambria Math" panose="02040503050406030204" pitchFamily="18" charset="0"/>
                        <a:cs typeface="Times New Roman" panose="02020603050405020304" pitchFamily="18" charset="0"/>
                      </a:rPr>
                      <m:t>)</m:t>
                    </m:r>
                  </m:oMath>
                </a14:m>
                <a:r>
                  <a:rPr lang="vi-VN" sz="2800" dirty="0">
                    <a:solidFill>
                      <a:srgbClr val="002060"/>
                    </a:solidFill>
                    <a:latin typeface="+mj-lt"/>
                    <a:cs typeface="Times New Roman" panose="02020603050405020304" pitchFamily="18" charset="0"/>
                  </a:rPr>
                  <a:t>, </a:t>
                </a:r>
                <a14:m>
                  <m:oMath xmlns:m="http://schemas.openxmlformats.org/officeDocument/2006/math">
                    <m:r>
                      <a:rPr lang="vi-VN" sz="2800" i="1" dirty="0">
                        <a:solidFill>
                          <a:srgbClr val="002060"/>
                        </a:solidFill>
                        <a:latin typeface="Cambria Math" panose="02040503050406030204" pitchFamily="18" charset="0"/>
                        <a:cs typeface="Times New Roman" panose="02020603050405020304" pitchFamily="18" charset="0"/>
                      </a:rPr>
                      <m:t>𝑧</m:t>
                    </m:r>
                    <m:r>
                      <a:rPr lang="vi-VN" sz="2800" b="0" i="0" dirty="0" smtClean="0">
                        <a:solidFill>
                          <a:srgbClr val="002060"/>
                        </a:solidFill>
                        <a:latin typeface="Cambria Math" panose="02040503050406030204" pitchFamily="18" charset="0"/>
                        <a:cs typeface="Times New Roman" panose="02020603050405020304" pitchFamily="18" charset="0"/>
                      </a:rPr>
                      <m:t> </m:t>
                    </m:r>
                    <m:r>
                      <a:rPr lang="vi-VN" sz="2800" i="1" dirty="0">
                        <a:solidFill>
                          <a:srgbClr val="002060"/>
                        </a:solidFill>
                        <a:latin typeface="Cambria Math" panose="02040503050406030204" pitchFamily="18" charset="0"/>
                        <a:cs typeface="Times New Roman" panose="02020603050405020304" pitchFamily="18" charset="0"/>
                      </a:rPr>
                      <m:t>(</m:t>
                    </m:r>
                    <m:sSup>
                      <m:sSupPr>
                        <m:ctrlPr>
                          <a:rPr lang="vi-VN" sz="2800" i="1" dirty="0">
                            <a:solidFill>
                              <a:srgbClr val="002060"/>
                            </a:solidFill>
                            <a:latin typeface="Cambria Math" panose="02040503050406030204" pitchFamily="18" charset="0"/>
                            <a:cs typeface="Times New Roman" panose="02020603050405020304" pitchFamily="18" charset="0"/>
                          </a:rPr>
                        </m:ctrlPr>
                      </m:sSupPr>
                      <m:e>
                        <m:r>
                          <a:rPr lang="vi-VN" sz="2800" i="1" dirty="0">
                            <a:solidFill>
                              <a:srgbClr val="002060"/>
                            </a:solidFill>
                            <a:latin typeface="Cambria Math" panose="02040503050406030204" pitchFamily="18" charset="0"/>
                            <a:cs typeface="Times New Roman" panose="02020603050405020304" pitchFamily="18" charset="0"/>
                          </a:rPr>
                          <m:t>𝑚</m:t>
                        </m:r>
                      </m:e>
                      <m:sup>
                        <m:r>
                          <a:rPr lang="vi-VN" sz="2800" b="0" i="1" dirty="0" smtClean="0">
                            <a:solidFill>
                              <a:srgbClr val="002060"/>
                            </a:solidFill>
                            <a:latin typeface="Cambria Math" panose="02040503050406030204" pitchFamily="18" charset="0"/>
                            <a:cs typeface="Times New Roman" panose="02020603050405020304" pitchFamily="18" charset="0"/>
                          </a:rPr>
                          <m:t>3</m:t>
                        </m:r>
                      </m:sup>
                    </m:sSup>
                    <m:r>
                      <a:rPr lang="vi-VN" sz="2800" i="1" dirty="0">
                        <a:solidFill>
                          <a:srgbClr val="002060"/>
                        </a:solidFill>
                        <a:latin typeface="Cambria Math" panose="02040503050406030204" pitchFamily="18" charset="0"/>
                        <a:cs typeface="Times New Roman" panose="02020603050405020304" pitchFamily="18" charset="0"/>
                      </a:rPr>
                      <m:t>)</m:t>
                    </m:r>
                  </m:oMath>
                </a14:m>
                <a:r>
                  <a:rPr lang="vi-VN" sz="2800" dirty="0">
                    <a:solidFill>
                      <a:srgbClr val="002060"/>
                    </a:solidFill>
                    <a:latin typeface="+mj-lt"/>
                    <a:cs typeface="Times New Roman" panose="02020603050405020304" pitchFamily="18" charset="0"/>
                  </a:rPr>
                  <a:t>.</a:t>
                </a:r>
              </a:p>
              <a:p>
                <a:r>
                  <a:rPr lang="en-US" sz="2800" dirty="0" smtClean="0">
                    <a:solidFill>
                      <a:srgbClr val="002060"/>
                    </a:solidFill>
                    <a:latin typeface="+mj-lt"/>
                    <a:cs typeface="Times New Roman" panose="02020603050405020304" pitchFamily="18" charset="0"/>
                  </a:rPr>
                  <a:t>+) Ta </a:t>
                </a:r>
                <a:r>
                  <a:rPr lang="vi-VN" sz="2800" dirty="0" smtClean="0">
                    <a:solidFill>
                      <a:srgbClr val="002060"/>
                    </a:solidFill>
                    <a:latin typeface="+mj-lt"/>
                    <a:cs typeface="Times New Roman" panose="02020603050405020304" pitchFamily="18" charset="0"/>
                  </a:rPr>
                  <a:t>có</a:t>
                </a:r>
                <a:r>
                  <a:rPr lang="vi-VN" sz="2800" dirty="0">
                    <a:solidFill>
                      <a:srgbClr val="002060"/>
                    </a:solidFill>
                    <a:latin typeface="+mj-lt"/>
                    <a:cs typeface="Times New Roman" panose="02020603050405020304" pitchFamily="18" charset="0"/>
                  </a:rPr>
                  <a:t>:	</a:t>
                </a:r>
                <a14:m>
                  <m:oMath xmlns:m="http://schemas.openxmlformats.org/officeDocument/2006/math">
                    <m:f>
                      <m:fPr>
                        <m:ctrlPr>
                          <a:rPr lang="vi-VN" sz="2800" b="0" i="1" smtClean="0">
                            <a:solidFill>
                              <a:srgbClr val="002060"/>
                            </a:solidFill>
                            <a:latin typeface="Cambria Math" panose="02040503050406030204" pitchFamily="18" charset="0"/>
                            <a:cs typeface="Times New Roman" panose="02020603050405020304" pitchFamily="18" charset="0"/>
                          </a:rPr>
                        </m:ctrlPr>
                      </m:fPr>
                      <m:num>
                        <m:r>
                          <a:rPr lang="vi-VN" sz="2800" b="0" i="1" smtClean="0">
                            <a:solidFill>
                              <a:srgbClr val="002060"/>
                            </a:solidFill>
                            <a:latin typeface="Cambria Math" panose="02040503050406030204" pitchFamily="18" charset="0"/>
                            <a:cs typeface="Times New Roman" panose="02020603050405020304" pitchFamily="18" charset="0"/>
                          </a:rPr>
                          <m:t>𝑥</m:t>
                        </m:r>
                      </m:num>
                      <m:den>
                        <m:r>
                          <a:rPr lang="vi-VN" sz="2800" b="0" i="1" smtClean="0">
                            <a:solidFill>
                              <a:srgbClr val="002060"/>
                            </a:solidFill>
                            <a:latin typeface="Cambria Math" panose="02040503050406030204" pitchFamily="18" charset="0"/>
                            <a:cs typeface="Times New Roman" panose="02020603050405020304" pitchFamily="18" charset="0"/>
                          </a:rPr>
                          <m:t>7</m:t>
                        </m:r>
                      </m:den>
                    </m:f>
                    <m:r>
                      <a:rPr lang="vi-VN" sz="2800" b="0" i="1" smtClean="0">
                        <a:solidFill>
                          <a:srgbClr val="002060"/>
                        </a:solidFill>
                        <a:latin typeface="Cambria Math" panose="02040503050406030204" pitchFamily="18" charset="0"/>
                        <a:cs typeface="Times New Roman" panose="02020603050405020304" pitchFamily="18" charset="0"/>
                      </a:rPr>
                      <m:t>=</m:t>
                    </m:r>
                    <m:f>
                      <m:fPr>
                        <m:ctrlPr>
                          <a:rPr lang="vi-VN" sz="2800" b="0" i="1" smtClean="0">
                            <a:solidFill>
                              <a:srgbClr val="002060"/>
                            </a:solidFill>
                            <a:latin typeface="Cambria Math" panose="02040503050406030204" pitchFamily="18" charset="0"/>
                            <a:cs typeface="Times New Roman" panose="02020603050405020304" pitchFamily="18" charset="0"/>
                          </a:rPr>
                        </m:ctrlPr>
                      </m:fPr>
                      <m:num>
                        <m:r>
                          <a:rPr lang="vi-VN" sz="2800" b="0" i="1" smtClean="0">
                            <a:solidFill>
                              <a:srgbClr val="002060"/>
                            </a:solidFill>
                            <a:latin typeface="Cambria Math" panose="02040503050406030204" pitchFamily="18" charset="0"/>
                            <a:cs typeface="Times New Roman" panose="02020603050405020304" pitchFamily="18" charset="0"/>
                          </a:rPr>
                          <m:t>𝑦</m:t>
                        </m:r>
                      </m:num>
                      <m:den>
                        <m:r>
                          <a:rPr lang="vi-VN" sz="2800" b="0" i="1" smtClean="0">
                            <a:solidFill>
                              <a:srgbClr val="002060"/>
                            </a:solidFill>
                            <a:latin typeface="Cambria Math" panose="02040503050406030204" pitchFamily="18" charset="0"/>
                            <a:cs typeface="Times New Roman" panose="02020603050405020304" pitchFamily="18" charset="0"/>
                          </a:rPr>
                          <m:t>8</m:t>
                        </m:r>
                      </m:den>
                    </m:f>
                    <m:r>
                      <a:rPr lang="vi-VN" sz="2800" b="0" i="1" smtClean="0">
                        <a:solidFill>
                          <a:srgbClr val="002060"/>
                        </a:solidFill>
                        <a:latin typeface="Cambria Math" panose="02040503050406030204" pitchFamily="18" charset="0"/>
                        <a:cs typeface="Times New Roman" panose="02020603050405020304" pitchFamily="18" charset="0"/>
                      </a:rPr>
                      <m:t>=</m:t>
                    </m:r>
                    <m:f>
                      <m:fPr>
                        <m:ctrlPr>
                          <a:rPr lang="vi-VN" sz="2800" b="0" i="1" smtClean="0">
                            <a:solidFill>
                              <a:srgbClr val="002060"/>
                            </a:solidFill>
                            <a:latin typeface="Cambria Math" panose="02040503050406030204" pitchFamily="18" charset="0"/>
                            <a:cs typeface="Times New Roman" panose="02020603050405020304" pitchFamily="18" charset="0"/>
                          </a:rPr>
                        </m:ctrlPr>
                      </m:fPr>
                      <m:num>
                        <m:r>
                          <a:rPr lang="vi-VN" sz="2800" b="0" i="1" smtClean="0">
                            <a:solidFill>
                              <a:srgbClr val="002060"/>
                            </a:solidFill>
                            <a:latin typeface="Cambria Math" panose="02040503050406030204" pitchFamily="18" charset="0"/>
                            <a:cs typeface="Times New Roman" panose="02020603050405020304" pitchFamily="18" charset="0"/>
                          </a:rPr>
                          <m:t>𝑧</m:t>
                        </m:r>
                      </m:num>
                      <m:den>
                        <m:r>
                          <a:rPr lang="vi-VN" sz="2800" b="0" i="1" smtClean="0">
                            <a:solidFill>
                              <a:srgbClr val="002060"/>
                            </a:solidFill>
                            <a:latin typeface="Cambria Math" panose="02040503050406030204" pitchFamily="18" charset="0"/>
                            <a:cs typeface="Times New Roman" panose="02020603050405020304" pitchFamily="18" charset="0"/>
                          </a:rPr>
                          <m:t>9</m:t>
                        </m:r>
                      </m:den>
                    </m:f>
                  </m:oMath>
                </a14:m>
                <a:r>
                  <a:rPr lang="vi-VN" sz="2800" dirty="0">
                    <a:solidFill>
                      <a:srgbClr val="002060"/>
                    </a:solidFill>
                    <a:latin typeface="+mj-lt"/>
                    <a:cs typeface="Times New Roman" panose="02020603050405020304" pitchFamily="18" charset="0"/>
                  </a:rPr>
                  <a:t> và </a:t>
                </a:r>
                <a14:m>
                  <m:oMath xmlns:m="http://schemas.openxmlformats.org/officeDocument/2006/math">
                    <m:r>
                      <a:rPr lang="vi-VN" sz="2800" i="1" dirty="0">
                        <a:solidFill>
                          <a:srgbClr val="002060"/>
                        </a:solidFill>
                        <a:latin typeface="Cambria Math" panose="02040503050406030204" pitchFamily="18" charset="0"/>
                        <a:cs typeface="Times New Roman" panose="02020603050405020304" pitchFamily="18" charset="0"/>
                      </a:rPr>
                      <m:t>𝑥</m:t>
                    </m:r>
                    <m:r>
                      <a:rPr lang="vi-VN" sz="2800" i="1" dirty="0">
                        <a:solidFill>
                          <a:srgbClr val="002060"/>
                        </a:solidFill>
                        <a:latin typeface="Cambria Math" panose="02040503050406030204" pitchFamily="18" charset="0"/>
                        <a:cs typeface="Times New Roman" panose="02020603050405020304" pitchFamily="18" charset="0"/>
                      </a:rPr>
                      <m:t>+</m:t>
                    </m:r>
                    <m:r>
                      <a:rPr lang="vi-VN" sz="2800" i="1" dirty="0">
                        <a:solidFill>
                          <a:srgbClr val="002060"/>
                        </a:solidFill>
                        <a:latin typeface="Cambria Math" panose="02040503050406030204" pitchFamily="18" charset="0"/>
                        <a:cs typeface="Times New Roman" panose="02020603050405020304" pitchFamily="18" charset="0"/>
                      </a:rPr>
                      <m:t>𝑦</m:t>
                    </m:r>
                    <m:r>
                      <a:rPr lang="vi-VN" sz="2800" i="1" dirty="0">
                        <a:solidFill>
                          <a:srgbClr val="002060"/>
                        </a:solidFill>
                        <a:latin typeface="Cambria Math" panose="02040503050406030204" pitchFamily="18" charset="0"/>
                        <a:cs typeface="Times New Roman" panose="02020603050405020304" pitchFamily="18" charset="0"/>
                      </a:rPr>
                      <m:t>+</m:t>
                    </m:r>
                    <m:r>
                      <a:rPr lang="vi-VN" sz="2800" i="1" dirty="0">
                        <a:solidFill>
                          <a:srgbClr val="002060"/>
                        </a:solidFill>
                        <a:latin typeface="Cambria Math" panose="02040503050406030204" pitchFamily="18" charset="0"/>
                        <a:cs typeface="Times New Roman" panose="02020603050405020304" pitchFamily="18" charset="0"/>
                      </a:rPr>
                      <m:t>𝑧</m:t>
                    </m:r>
                    <m:r>
                      <a:rPr lang="vi-VN" sz="2800" i="1" dirty="0">
                        <a:solidFill>
                          <a:srgbClr val="002060"/>
                        </a:solidFill>
                        <a:latin typeface="Cambria Math" panose="02040503050406030204" pitchFamily="18" charset="0"/>
                        <a:cs typeface="Times New Roman" panose="02020603050405020304" pitchFamily="18" charset="0"/>
                      </a:rPr>
                      <m:t>=144</m:t>
                    </m:r>
                  </m:oMath>
                </a14:m>
                <a:r>
                  <a:rPr lang="vi-VN" sz="2800" dirty="0" smtClean="0">
                    <a:solidFill>
                      <a:srgbClr val="002060"/>
                    </a:solidFill>
                    <a:latin typeface="+mj-lt"/>
                    <a:cs typeface="Times New Roman" panose="02020603050405020304" pitchFamily="18" charset="0"/>
                  </a:rPr>
                  <a:t>.</a:t>
                </a:r>
              </a:p>
              <a:p>
                <a:r>
                  <a:rPr lang="en-US" sz="2800" dirty="0" smtClean="0">
                    <a:solidFill>
                      <a:srgbClr val="002060"/>
                    </a:solidFill>
                    <a:latin typeface="+mj-lt"/>
                    <a:cs typeface="Times New Roman" panose="02020603050405020304" pitchFamily="18" charset="0"/>
                  </a:rPr>
                  <a:t>+)</a:t>
                </a:r>
                <a:r>
                  <a:rPr lang="vi-VN" sz="2800" dirty="0" smtClean="0">
                    <a:solidFill>
                      <a:srgbClr val="002060"/>
                    </a:solidFill>
                    <a:latin typeface="+mj-lt"/>
                    <a:cs typeface="Times New Roman" panose="02020603050405020304" pitchFamily="18" charset="0"/>
                  </a:rPr>
                  <a:t>Áp </a:t>
                </a:r>
                <a:r>
                  <a:rPr lang="vi-VN" sz="2800" dirty="0">
                    <a:solidFill>
                      <a:srgbClr val="002060"/>
                    </a:solidFill>
                    <a:latin typeface="+mj-lt"/>
                    <a:cs typeface="Times New Roman" panose="02020603050405020304" pitchFamily="18" charset="0"/>
                  </a:rPr>
                  <a:t>dụng tính chất của dãy tỉ số bằng nhau, ta có:</a:t>
                </a:r>
              </a:p>
              <a:p>
                <a:r>
                  <a:rPr lang="vi-VN" sz="2800" dirty="0">
                    <a:solidFill>
                      <a:srgbClr val="002060"/>
                    </a:solidFill>
                    <a:latin typeface="+mj-lt"/>
                    <a:cs typeface="Times New Roman" panose="02020603050405020304" pitchFamily="18" charset="0"/>
                  </a:rPr>
                  <a:t>		</a:t>
                </a:r>
                <a14:m>
                  <m:oMath xmlns:m="http://schemas.openxmlformats.org/officeDocument/2006/math">
                    <m:f>
                      <m:fPr>
                        <m:ctrlPr>
                          <a:rPr lang="vi-VN" sz="2800" i="1">
                            <a:solidFill>
                              <a:srgbClr val="002060"/>
                            </a:solidFill>
                            <a:latin typeface="Cambria Math" panose="02040503050406030204" pitchFamily="18" charset="0"/>
                            <a:cs typeface="Times New Roman" panose="02020603050405020304" pitchFamily="18" charset="0"/>
                          </a:rPr>
                        </m:ctrlPr>
                      </m:fPr>
                      <m:num>
                        <m:r>
                          <a:rPr lang="vi-VN" sz="2800" i="1">
                            <a:solidFill>
                              <a:srgbClr val="002060"/>
                            </a:solidFill>
                            <a:latin typeface="Cambria Math" panose="02040503050406030204" pitchFamily="18" charset="0"/>
                            <a:cs typeface="Times New Roman" panose="02020603050405020304" pitchFamily="18" charset="0"/>
                          </a:rPr>
                          <m:t>𝑥</m:t>
                        </m:r>
                      </m:num>
                      <m:den>
                        <m:r>
                          <a:rPr lang="vi-VN" sz="2800" i="1">
                            <a:solidFill>
                              <a:srgbClr val="002060"/>
                            </a:solidFill>
                            <a:latin typeface="Cambria Math" panose="02040503050406030204" pitchFamily="18" charset="0"/>
                            <a:cs typeface="Times New Roman" panose="02020603050405020304" pitchFamily="18" charset="0"/>
                          </a:rPr>
                          <m:t>7</m:t>
                        </m:r>
                      </m:den>
                    </m:f>
                    <m:r>
                      <a:rPr lang="vi-VN" sz="2800" i="1">
                        <a:solidFill>
                          <a:srgbClr val="002060"/>
                        </a:solidFill>
                        <a:latin typeface="Cambria Math" panose="02040503050406030204" pitchFamily="18" charset="0"/>
                        <a:cs typeface="Times New Roman" panose="02020603050405020304" pitchFamily="18" charset="0"/>
                      </a:rPr>
                      <m:t>=</m:t>
                    </m:r>
                    <m:f>
                      <m:fPr>
                        <m:ctrlPr>
                          <a:rPr lang="vi-VN" sz="2800" i="1">
                            <a:solidFill>
                              <a:srgbClr val="002060"/>
                            </a:solidFill>
                            <a:latin typeface="Cambria Math" panose="02040503050406030204" pitchFamily="18" charset="0"/>
                            <a:cs typeface="Times New Roman" panose="02020603050405020304" pitchFamily="18" charset="0"/>
                          </a:rPr>
                        </m:ctrlPr>
                      </m:fPr>
                      <m:num>
                        <m:r>
                          <a:rPr lang="vi-VN" sz="2800" i="1">
                            <a:solidFill>
                              <a:srgbClr val="002060"/>
                            </a:solidFill>
                            <a:latin typeface="Cambria Math" panose="02040503050406030204" pitchFamily="18" charset="0"/>
                            <a:cs typeface="Times New Roman" panose="02020603050405020304" pitchFamily="18" charset="0"/>
                          </a:rPr>
                          <m:t>𝑦</m:t>
                        </m:r>
                      </m:num>
                      <m:den>
                        <m:r>
                          <a:rPr lang="vi-VN" sz="2800" i="1">
                            <a:solidFill>
                              <a:srgbClr val="002060"/>
                            </a:solidFill>
                            <a:latin typeface="Cambria Math" panose="02040503050406030204" pitchFamily="18" charset="0"/>
                            <a:cs typeface="Times New Roman" panose="02020603050405020304" pitchFamily="18" charset="0"/>
                          </a:rPr>
                          <m:t>8</m:t>
                        </m:r>
                      </m:den>
                    </m:f>
                    <m:r>
                      <a:rPr lang="vi-VN" sz="2800" i="1">
                        <a:solidFill>
                          <a:srgbClr val="002060"/>
                        </a:solidFill>
                        <a:latin typeface="Cambria Math" panose="02040503050406030204" pitchFamily="18" charset="0"/>
                        <a:cs typeface="Times New Roman" panose="02020603050405020304" pitchFamily="18" charset="0"/>
                      </a:rPr>
                      <m:t>=</m:t>
                    </m:r>
                    <m:f>
                      <m:fPr>
                        <m:ctrlPr>
                          <a:rPr lang="vi-VN" sz="2800" i="1">
                            <a:solidFill>
                              <a:srgbClr val="002060"/>
                            </a:solidFill>
                            <a:latin typeface="Cambria Math" panose="02040503050406030204" pitchFamily="18" charset="0"/>
                            <a:cs typeface="Times New Roman" panose="02020603050405020304" pitchFamily="18" charset="0"/>
                          </a:rPr>
                        </m:ctrlPr>
                      </m:fPr>
                      <m:num>
                        <m:r>
                          <a:rPr lang="vi-VN" sz="2800" i="1">
                            <a:solidFill>
                              <a:srgbClr val="002060"/>
                            </a:solidFill>
                            <a:latin typeface="Cambria Math" panose="02040503050406030204" pitchFamily="18" charset="0"/>
                            <a:cs typeface="Times New Roman" panose="02020603050405020304" pitchFamily="18" charset="0"/>
                          </a:rPr>
                          <m:t>𝑧</m:t>
                        </m:r>
                      </m:num>
                      <m:den>
                        <m:r>
                          <a:rPr lang="vi-VN" sz="2800" i="1">
                            <a:solidFill>
                              <a:srgbClr val="002060"/>
                            </a:solidFill>
                            <a:latin typeface="Cambria Math" panose="02040503050406030204" pitchFamily="18" charset="0"/>
                            <a:cs typeface="Times New Roman" panose="02020603050405020304" pitchFamily="18" charset="0"/>
                          </a:rPr>
                          <m:t>9</m:t>
                        </m:r>
                      </m:den>
                    </m:f>
                    <m:r>
                      <a:rPr lang="vi-VN" sz="2800" b="0" i="1" smtClean="0">
                        <a:solidFill>
                          <a:srgbClr val="002060"/>
                        </a:solidFill>
                        <a:latin typeface="Cambria Math" panose="02040503050406030204" pitchFamily="18" charset="0"/>
                        <a:cs typeface="Times New Roman" panose="02020603050405020304" pitchFamily="18" charset="0"/>
                      </a:rPr>
                      <m:t>=</m:t>
                    </m:r>
                    <m:f>
                      <m:fPr>
                        <m:ctrlPr>
                          <a:rPr lang="vi-VN" sz="2800" b="0" i="1" smtClean="0">
                            <a:solidFill>
                              <a:srgbClr val="002060"/>
                            </a:solidFill>
                            <a:latin typeface="Cambria Math" panose="02040503050406030204" pitchFamily="18" charset="0"/>
                            <a:cs typeface="Times New Roman" panose="02020603050405020304" pitchFamily="18" charset="0"/>
                          </a:rPr>
                        </m:ctrlPr>
                      </m:fPr>
                      <m:num>
                        <m:r>
                          <a:rPr lang="vi-VN" sz="2800" i="1" dirty="0">
                            <a:solidFill>
                              <a:srgbClr val="002060"/>
                            </a:solidFill>
                            <a:latin typeface="Cambria Math" panose="02040503050406030204" pitchFamily="18" charset="0"/>
                            <a:cs typeface="Times New Roman" panose="02020603050405020304" pitchFamily="18" charset="0"/>
                          </a:rPr>
                          <m:t>𝑥</m:t>
                        </m:r>
                        <m:r>
                          <a:rPr lang="vi-VN" sz="2800" i="1" dirty="0">
                            <a:solidFill>
                              <a:srgbClr val="002060"/>
                            </a:solidFill>
                            <a:latin typeface="Cambria Math" panose="02040503050406030204" pitchFamily="18" charset="0"/>
                            <a:cs typeface="Times New Roman" panose="02020603050405020304" pitchFamily="18" charset="0"/>
                          </a:rPr>
                          <m:t>+</m:t>
                        </m:r>
                        <m:r>
                          <a:rPr lang="vi-VN" sz="2800" i="1" dirty="0">
                            <a:solidFill>
                              <a:srgbClr val="002060"/>
                            </a:solidFill>
                            <a:latin typeface="Cambria Math" panose="02040503050406030204" pitchFamily="18" charset="0"/>
                            <a:cs typeface="Times New Roman" panose="02020603050405020304" pitchFamily="18" charset="0"/>
                          </a:rPr>
                          <m:t>𝑦</m:t>
                        </m:r>
                        <m:r>
                          <a:rPr lang="vi-VN" sz="2800" i="1" dirty="0">
                            <a:solidFill>
                              <a:srgbClr val="002060"/>
                            </a:solidFill>
                            <a:latin typeface="Cambria Math" panose="02040503050406030204" pitchFamily="18" charset="0"/>
                            <a:cs typeface="Times New Roman" panose="02020603050405020304" pitchFamily="18" charset="0"/>
                          </a:rPr>
                          <m:t>+</m:t>
                        </m:r>
                        <m:r>
                          <a:rPr lang="vi-VN" sz="2800" i="1" dirty="0">
                            <a:solidFill>
                              <a:srgbClr val="002060"/>
                            </a:solidFill>
                            <a:latin typeface="Cambria Math" panose="02040503050406030204" pitchFamily="18" charset="0"/>
                            <a:cs typeface="Times New Roman" panose="02020603050405020304" pitchFamily="18" charset="0"/>
                          </a:rPr>
                          <m:t>𝑧</m:t>
                        </m:r>
                      </m:num>
                      <m:den>
                        <m:r>
                          <a:rPr lang="vi-VN" sz="2800" b="0" i="1" smtClean="0">
                            <a:solidFill>
                              <a:srgbClr val="002060"/>
                            </a:solidFill>
                            <a:latin typeface="Cambria Math" panose="02040503050406030204" pitchFamily="18" charset="0"/>
                            <a:cs typeface="Times New Roman" panose="02020603050405020304" pitchFamily="18" charset="0"/>
                          </a:rPr>
                          <m:t>24</m:t>
                        </m:r>
                      </m:den>
                    </m:f>
                    <m:r>
                      <a:rPr lang="vi-VN" sz="2800" b="0" i="1" smtClean="0">
                        <a:solidFill>
                          <a:srgbClr val="002060"/>
                        </a:solidFill>
                        <a:latin typeface="Cambria Math" panose="02040503050406030204" pitchFamily="18" charset="0"/>
                        <a:cs typeface="Times New Roman" panose="02020603050405020304" pitchFamily="18" charset="0"/>
                      </a:rPr>
                      <m:t>=</m:t>
                    </m:r>
                    <m:f>
                      <m:fPr>
                        <m:ctrlPr>
                          <a:rPr lang="vi-VN" sz="2800" b="0" i="1" smtClean="0">
                            <a:solidFill>
                              <a:srgbClr val="002060"/>
                            </a:solidFill>
                            <a:latin typeface="Cambria Math" panose="02040503050406030204" pitchFamily="18" charset="0"/>
                            <a:cs typeface="Times New Roman" panose="02020603050405020304" pitchFamily="18" charset="0"/>
                          </a:rPr>
                        </m:ctrlPr>
                      </m:fPr>
                      <m:num>
                        <m:r>
                          <a:rPr lang="vi-VN" sz="2800" b="0" i="1" smtClean="0">
                            <a:solidFill>
                              <a:srgbClr val="002060"/>
                            </a:solidFill>
                            <a:latin typeface="Cambria Math" panose="02040503050406030204" pitchFamily="18" charset="0"/>
                            <a:cs typeface="Times New Roman" panose="02020603050405020304" pitchFamily="18" charset="0"/>
                          </a:rPr>
                          <m:t>144</m:t>
                        </m:r>
                      </m:num>
                      <m:den>
                        <m:r>
                          <a:rPr lang="vi-VN" sz="2800" b="0" i="1" smtClean="0">
                            <a:solidFill>
                              <a:srgbClr val="002060"/>
                            </a:solidFill>
                            <a:latin typeface="Cambria Math" panose="02040503050406030204" pitchFamily="18" charset="0"/>
                            <a:cs typeface="Times New Roman" panose="02020603050405020304" pitchFamily="18" charset="0"/>
                          </a:rPr>
                          <m:t>24</m:t>
                        </m:r>
                      </m:den>
                    </m:f>
                    <m:r>
                      <a:rPr lang="vi-VN" sz="2800" b="0" i="1" smtClean="0">
                        <a:solidFill>
                          <a:srgbClr val="002060"/>
                        </a:solidFill>
                        <a:latin typeface="Cambria Math" panose="02040503050406030204" pitchFamily="18" charset="0"/>
                        <a:cs typeface="Times New Roman" panose="02020603050405020304" pitchFamily="18" charset="0"/>
                      </a:rPr>
                      <m:t>=6</m:t>
                    </m:r>
                  </m:oMath>
                </a14:m>
                <a:r>
                  <a:rPr lang="vi-VN" sz="2800" dirty="0">
                    <a:solidFill>
                      <a:srgbClr val="002060"/>
                    </a:solidFill>
                    <a:latin typeface="+mj-lt"/>
                    <a:cs typeface="Times New Roman" panose="02020603050405020304" pitchFamily="18" charset="0"/>
                  </a:rPr>
                  <a:t>.</a:t>
                </a:r>
              </a:p>
              <a:p>
                <a:r>
                  <a:rPr lang="en-US" sz="2800" dirty="0">
                    <a:solidFill>
                      <a:srgbClr val="002060"/>
                    </a:solidFill>
                    <a:latin typeface="+mj-lt"/>
                    <a:cs typeface="Times New Roman" panose="02020603050405020304" pitchFamily="18" charset="0"/>
                  </a:rPr>
                  <a:t> </a:t>
                </a:r>
                <a:r>
                  <a:rPr lang="en-US" sz="2800" dirty="0" smtClean="0">
                    <a:solidFill>
                      <a:srgbClr val="002060"/>
                    </a:solidFill>
                    <a:latin typeface="+mj-lt"/>
                    <a:cs typeface="Times New Roman" panose="02020603050405020304" pitchFamily="18" charset="0"/>
                  </a:rPr>
                  <a:t>   </a:t>
                </a:r>
                <a14:m>
                  <m:oMath xmlns:m="http://schemas.openxmlformats.org/officeDocument/2006/math">
                    <m:r>
                      <m:rPr>
                        <m:sty m:val="p"/>
                      </m:rPr>
                      <a:rPr lang="en-US" sz="2800" i="1" dirty="0">
                        <a:solidFill>
                          <a:srgbClr val="002060"/>
                        </a:solidFill>
                        <a:latin typeface="Cambria Math" panose="02040503050406030204" pitchFamily="18" charset="0"/>
                      </a:rPr>
                      <m:t>S</m:t>
                    </m:r>
                    <m:r>
                      <a:rPr lang="en-US" sz="2800" b="0" i="1" dirty="0" smtClean="0">
                        <a:solidFill>
                          <a:srgbClr val="002060"/>
                        </a:solidFill>
                        <a:latin typeface="Cambria Math" panose="02040503050406030204" pitchFamily="18" charset="0"/>
                      </a:rPr>
                      <m:t>𝑢𝑦</m:t>
                    </m:r>
                    <m:r>
                      <a:rPr lang="en-US" sz="2800" b="0" i="1" dirty="0" smtClean="0">
                        <a:solidFill>
                          <a:srgbClr val="002060"/>
                        </a:solidFill>
                        <a:latin typeface="Cambria Math" panose="02040503050406030204" pitchFamily="18" charset="0"/>
                      </a:rPr>
                      <m:t> </m:t>
                    </m:r>
                    <m:r>
                      <a:rPr lang="en-US" sz="2800" b="0" i="1" dirty="0" smtClean="0">
                        <a:solidFill>
                          <a:srgbClr val="002060"/>
                        </a:solidFill>
                        <a:latin typeface="Cambria Math" panose="02040503050406030204" pitchFamily="18" charset="0"/>
                      </a:rPr>
                      <m:t>𝑟𝑎</m:t>
                    </m:r>
                    <m:r>
                      <a:rPr lang="en-US" sz="2800" b="0" i="1" dirty="0" smtClean="0">
                        <a:solidFill>
                          <a:srgbClr val="002060"/>
                        </a:solidFill>
                        <a:latin typeface="Cambria Math" panose="02040503050406030204" pitchFamily="18" charset="0"/>
                      </a:rPr>
                      <m:t> </m:t>
                    </m:r>
                    <m:r>
                      <a:rPr lang="vi-VN" sz="2800" i="1" dirty="0" smtClean="0">
                        <a:solidFill>
                          <a:srgbClr val="002060"/>
                        </a:solidFill>
                        <a:latin typeface="Cambria Math" panose="02040503050406030204" pitchFamily="18" charset="0"/>
                        <a:cs typeface="Times New Roman" panose="02020603050405020304" pitchFamily="18" charset="0"/>
                      </a:rPr>
                      <m:t>𝑥</m:t>
                    </m:r>
                    <m:r>
                      <a:rPr lang="vi-VN" sz="2800" i="1" dirty="0" smtClean="0">
                        <a:solidFill>
                          <a:srgbClr val="002060"/>
                        </a:solidFill>
                        <a:latin typeface="Cambria Math" panose="02040503050406030204" pitchFamily="18" charset="0"/>
                        <a:cs typeface="Times New Roman" panose="02020603050405020304" pitchFamily="18" charset="0"/>
                      </a:rPr>
                      <m:t>=7.6=42</m:t>
                    </m:r>
                  </m:oMath>
                </a14:m>
                <a:r>
                  <a:rPr lang="vi-VN" sz="2800" dirty="0">
                    <a:solidFill>
                      <a:srgbClr val="002060"/>
                    </a:solidFill>
                    <a:latin typeface="+mj-lt"/>
                    <a:cs typeface="Times New Roman" panose="02020603050405020304" pitchFamily="18" charset="0"/>
                  </a:rPr>
                  <a:t>; </a:t>
                </a:r>
                <a14:m>
                  <m:oMath xmlns:m="http://schemas.openxmlformats.org/officeDocument/2006/math">
                    <m:r>
                      <a:rPr lang="vi-VN" sz="2800" i="1" dirty="0" smtClean="0">
                        <a:solidFill>
                          <a:srgbClr val="002060"/>
                        </a:solidFill>
                        <a:latin typeface="Cambria Math" panose="02040503050406030204" pitchFamily="18" charset="0"/>
                        <a:cs typeface="Times New Roman" panose="02020603050405020304" pitchFamily="18" charset="0"/>
                      </a:rPr>
                      <m:t>𝑦</m:t>
                    </m:r>
                    <m:r>
                      <a:rPr lang="vi-VN" sz="2800" i="1" dirty="0" smtClean="0">
                        <a:solidFill>
                          <a:srgbClr val="002060"/>
                        </a:solidFill>
                        <a:latin typeface="Cambria Math" panose="02040503050406030204" pitchFamily="18" charset="0"/>
                        <a:cs typeface="Times New Roman" panose="02020603050405020304" pitchFamily="18" charset="0"/>
                      </a:rPr>
                      <m:t>=8.6=48</m:t>
                    </m:r>
                  </m:oMath>
                </a14:m>
                <a:r>
                  <a:rPr lang="vi-VN" sz="2800" dirty="0">
                    <a:solidFill>
                      <a:srgbClr val="002060"/>
                    </a:solidFill>
                    <a:latin typeface="+mj-lt"/>
                    <a:cs typeface="Times New Roman" panose="02020603050405020304" pitchFamily="18" charset="0"/>
                  </a:rPr>
                  <a:t>; </a:t>
                </a:r>
                <a14:m>
                  <m:oMath xmlns:m="http://schemas.openxmlformats.org/officeDocument/2006/math">
                    <m:r>
                      <a:rPr lang="vi-VN" sz="2800" i="1" dirty="0" smtClean="0">
                        <a:solidFill>
                          <a:srgbClr val="002060"/>
                        </a:solidFill>
                        <a:latin typeface="Cambria Math" panose="02040503050406030204" pitchFamily="18" charset="0"/>
                        <a:cs typeface="Times New Roman" panose="02020603050405020304" pitchFamily="18" charset="0"/>
                      </a:rPr>
                      <m:t>𝑧</m:t>
                    </m:r>
                    <m:r>
                      <a:rPr lang="vi-VN" sz="2800" i="1" dirty="0" smtClean="0">
                        <a:solidFill>
                          <a:srgbClr val="002060"/>
                        </a:solidFill>
                        <a:latin typeface="Cambria Math" panose="02040503050406030204" pitchFamily="18" charset="0"/>
                        <a:cs typeface="Times New Roman" panose="02020603050405020304" pitchFamily="18" charset="0"/>
                      </a:rPr>
                      <m:t>=9.6=54</m:t>
                    </m:r>
                  </m:oMath>
                </a14:m>
                <a:r>
                  <a:rPr lang="vi-VN" sz="2800" dirty="0">
                    <a:solidFill>
                      <a:srgbClr val="002060"/>
                    </a:solidFill>
                    <a:latin typeface="+mj-lt"/>
                    <a:cs typeface="Times New Roman" panose="02020603050405020304" pitchFamily="18" charset="0"/>
                  </a:rPr>
                  <a:t>.</a:t>
                </a:r>
              </a:p>
              <a:p>
                <a:r>
                  <a:rPr lang="en-US" sz="2800" dirty="0" smtClean="0">
                    <a:solidFill>
                      <a:srgbClr val="002060"/>
                    </a:solidFill>
                    <a:latin typeface="+mj-lt"/>
                    <a:cs typeface="Times New Roman" panose="02020603050405020304" pitchFamily="18" charset="0"/>
                  </a:rPr>
                  <a:t>+)</a:t>
                </a:r>
                <a:r>
                  <a:rPr lang="vi-VN" sz="2800" dirty="0" smtClean="0">
                    <a:solidFill>
                      <a:srgbClr val="002060"/>
                    </a:solidFill>
                    <a:latin typeface="+mj-lt"/>
                    <a:cs typeface="Times New Roman" panose="02020603050405020304" pitchFamily="18" charset="0"/>
                  </a:rPr>
                  <a:t>Vậy </a:t>
                </a:r>
                <a:r>
                  <a:rPr lang="vi-VN" sz="2800" dirty="0">
                    <a:solidFill>
                      <a:srgbClr val="002060"/>
                    </a:solidFill>
                    <a:latin typeface="+mj-lt"/>
                    <a:cs typeface="Times New Roman" panose="02020603050405020304" pitchFamily="18" charset="0"/>
                  </a:rPr>
                  <a:t>mỗi máy cần bơm lần lượt là </a:t>
                </a:r>
                <a14:m>
                  <m:oMath xmlns:m="http://schemas.openxmlformats.org/officeDocument/2006/math">
                    <m:r>
                      <a:rPr lang="vi-VN" sz="2800" i="1" dirty="0" smtClean="0">
                        <a:solidFill>
                          <a:srgbClr val="002060"/>
                        </a:solidFill>
                        <a:latin typeface="Cambria Math" panose="02040503050406030204" pitchFamily="18" charset="0"/>
                        <a:cs typeface="Times New Roman" panose="02020603050405020304" pitchFamily="18" charset="0"/>
                      </a:rPr>
                      <m:t>42 (</m:t>
                    </m:r>
                    <m:r>
                      <a:rPr lang="vi-VN" sz="2800" i="1" dirty="0" smtClean="0">
                        <a:solidFill>
                          <a:srgbClr val="002060"/>
                        </a:solidFill>
                        <a:latin typeface="Cambria Math" panose="02040503050406030204" pitchFamily="18" charset="0"/>
                        <a:cs typeface="Times New Roman" panose="02020603050405020304" pitchFamily="18" charset="0"/>
                      </a:rPr>
                      <m:t>𝑚</m:t>
                    </m:r>
                    <m:r>
                      <a:rPr lang="vi-VN" sz="2800" i="1" baseline="30000" dirty="0">
                        <a:solidFill>
                          <a:srgbClr val="002060"/>
                        </a:solidFill>
                        <a:latin typeface="Cambria Math" panose="02040503050406030204" pitchFamily="18" charset="0"/>
                        <a:cs typeface="Times New Roman" panose="02020603050405020304" pitchFamily="18" charset="0"/>
                      </a:rPr>
                      <m:t>3</m:t>
                    </m:r>
                    <m:r>
                      <a:rPr lang="vi-VN" sz="2800" i="1" dirty="0" smtClean="0">
                        <a:solidFill>
                          <a:srgbClr val="002060"/>
                        </a:solidFill>
                        <a:latin typeface="Cambria Math" panose="02040503050406030204" pitchFamily="18" charset="0"/>
                        <a:cs typeface="Times New Roman" panose="02020603050405020304" pitchFamily="18" charset="0"/>
                      </a:rPr>
                      <m:t>)</m:t>
                    </m:r>
                  </m:oMath>
                </a14:m>
                <a:r>
                  <a:rPr lang="vi-VN" sz="2800" dirty="0">
                    <a:solidFill>
                      <a:srgbClr val="002060"/>
                    </a:solidFill>
                    <a:latin typeface="+mj-lt"/>
                    <a:cs typeface="Times New Roman" panose="02020603050405020304" pitchFamily="18" charset="0"/>
                  </a:rPr>
                  <a:t>; </a:t>
                </a:r>
                <a14:m>
                  <m:oMath xmlns:m="http://schemas.openxmlformats.org/officeDocument/2006/math">
                    <m:r>
                      <a:rPr lang="vi-VN" sz="2800" i="1" dirty="0" smtClean="0">
                        <a:solidFill>
                          <a:srgbClr val="002060"/>
                        </a:solidFill>
                        <a:latin typeface="Cambria Math" panose="02040503050406030204" pitchFamily="18" charset="0"/>
                        <a:cs typeface="Times New Roman" panose="02020603050405020304" pitchFamily="18" charset="0"/>
                      </a:rPr>
                      <m:t>48 (</m:t>
                    </m:r>
                    <m:r>
                      <a:rPr lang="vi-VN" sz="2800" i="1" dirty="0" smtClean="0">
                        <a:solidFill>
                          <a:srgbClr val="002060"/>
                        </a:solidFill>
                        <a:latin typeface="Cambria Math" panose="02040503050406030204" pitchFamily="18" charset="0"/>
                        <a:cs typeface="Times New Roman" panose="02020603050405020304" pitchFamily="18" charset="0"/>
                      </a:rPr>
                      <m:t>𝑚</m:t>
                    </m:r>
                    <m:r>
                      <a:rPr lang="vi-VN" sz="2800" i="1" baseline="30000" dirty="0" smtClean="0">
                        <a:solidFill>
                          <a:srgbClr val="002060"/>
                        </a:solidFill>
                        <a:latin typeface="Cambria Math" panose="02040503050406030204" pitchFamily="18" charset="0"/>
                        <a:cs typeface="Times New Roman" panose="02020603050405020304" pitchFamily="18" charset="0"/>
                      </a:rPr>
                      <m:t>3</m:t>
                    </m:r>
                    <m:r>
                      <a:rPr lang="vi-VN" sz="2800" i="1" dirty="0" smtClean="0">
                        <a:solidFill>
                          <a:srgbClr val="002060"/>
                        </a:solidFill>
                        <a:latin typeface="Cambria Math" panose="02040503050406030204" pitchFamily="18" charset="0"/>
                        <a:cs typeface="Times New Roman" panose="02020603050405020304" pitchFamily="18" charset="0"/>
                      </a:rPr>
                      <m:t>)</m:t>
                    </m:r>
                  </m:oMath>
                </a14:m>
                <a:r>
                  <a:rPr lang="vi-VN" sz="2800" dirty="0">
                    <a:solidFill>
                      <a:srgbClr val="002060"/>
                    </a:solidFill>
                    <a:latin typeface="+mj-lt"/>
                    <a:cs typeface="Times New Roman" panose="02020603050405020304" pitchFamily="18" charset="0"/>
                  </a:rPr>
                  <a:t>; </a:t>
                </a:r>
                <a14:m>
                  <m:oMath xmlns:m="http://schemas.openxmlformats.org/officeDocument/2006/math">
                    <m:r>
                      <a:rPr lang="vi-VN" sz="2800" i="1" dirty="0" smtClean="0">
                        <a:solidFill>
                          <a:srgbClr val="002060"/>
                        </a:solidFill>
                        <a:latin typeface="Cambria Math" panose="02040503050406030204" pitchFamily="18" charset="0"/>
                        <a:cs typeface="Times New Roman" panose="02020603050405020304" pitchFamily="18" charset="0"/>
                      </a:rPr>
                      <m:t>54 (</m:t>
                    </m:r>
                    <m:r>
                      <a:rPr lang="vi-VN" sz="2800" i="1" dirty="0" smtClean="0">
                        <a:solidFill>
                          <a:srgbClr val="002060"/>
                        </a:solidFill>
                        <a:latin typeface="Cambria Math" panose="02040503050406030204" pitchFamily="18" charset="0"/>
                        <a:cs typeface="Times New Roman" panose="02020603050405020304" pitchFamily="18" charset="0"/>
                      </a:rPr>
                      <m:t>𝑚</m:t>
                    </m:r>
                    <m:r>
                      <a:rPr lang="vi-VN" sz="2800" i="1" baseline="30000" dirty="0" smtClean="0">
                        <a:solidFill>
                          <a:srgbClr val="002060"/>
                        </a:solidFill>
                        <a:latin typeface="Cambria Math" panose="02040503050406030204" pitchFamily="18" charset="0"/>
                        <a:cs typeface="Times New Roman" panose="02020603050405020304" pitchFamily="18" charset="0"/>
                      </a:rPr>
                      <m:t>3</m:t>
                    </m:r>
                    <m:r>
                      <a:rPr lang="vi-VN" sz="2800" i="1" dirty="0" smtClean="0">
                        <a:solidFill>
                          <a:srgbClr val="002060"/>
                        </a:solidFill>
                        <a:latin typeface="Cambria Math" panose="02040503050406030204" pitchFamily="18" charset="0"/>
                        <a:cs typeface="Times New Roman" panose="02020603050405020304" pitchFamily="18" charset="0"/>
                      </a:rPr>
                      <m:t>)</m:t>
                    </m:r>
                  </m:oMath>
                </a14:m>
                <a:r>
                  <a:rPr lang="vi-VN" sz="2800" dirty="0">
                    <a:solidFill>
                      <a:srgbClr val="002060"/>
                    </a:solidFill>
                    <a:latin typeface="+mj-lt"/>
                    <a:cs typeface="Times New Roman" panose="02020603050405020304" pitchFamily="18" charset="0"/>
                  </a:rPr>
                  <a:t>.</a:t>
                </a:r>
              </a:p>
            </p:txBody>
          </p:sp>
        </mc:Choice>
        <mc:Fallback xmlns="">
          <p:sp>
            <p:nvSpPr>
              <p:cNvPr id="3" name="TextBox 2"/>
              <p:cNvSpPr txBox="1">
                <a:spLocks noRot="1" noChangeAspect="1" noMove="1" noResize="1" noEditPoints="1" noAdjustHandles="1" noChangeArrowheads="1" noChangeShapeType="1" noTextEdit="1"/>
              </p:cNvSpPr>
              <p:nvPr/>
            </p:nvSpPr>
            <p:spPr>
              <a:xfrm>
                <a:off x="304800" y="61457"/>
                <a:ext cx="8362461" cy="4727897"/>
              </a:xfrm>
              <a:prstGeom prst="rect">
                <a:avLst/>
              </a:prstGeom>
              <a:blipFill rotWithShape="0">
                <a:blip r:embed="rId4"/>
                <a:stretch>
                  <a:fillRect l="-1458" t="-1289" r="-1239" b="-2577"/>
                </a:stretch>
              </a:blipFill>
            </p:spPr>
            <p:txBody>
              <a:bodyPr/>
              <a:lstStyle/>
              <a:p>
                <a:r>
                  <a:rPr lang="en-US">
                    <a:noFill/>
                  </a:rPr>
                  <a:t> </a:t>
                </a:r>
              </a:p>
            </p:txBody>
          </p:sp>
        </mc:Fallback>
      </mc:AlternateContent>
    </p:spTree>
    <p:extLst>
      <p:ext uri="{BB962C8B-B14F-4D97-AF65-F5344CB8AC3E}">
        <p14:creationId xmlns:p14="http://schemas.microsoft.com/office/powerpoint/2010/main" val="3924494688"/>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2089" t="11940" r="13022" b="13632"/>
          <a:stretch>
            <a:fillRect/>
          </a:stretch>
        </p:blipFill>
        <p:spPr>
          <a:xfrm>
            <a:off x="-1" y="-19049"/>
            <a:ext cx="9144001" cy="513905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52594" y="3257550"/>
            <a:ext cx="2191407" cy="1885950"/>
          </a:xfrm>
          <a:prstGeom prst="rect">
            <a:avLst/>
          </a:prstGeom>
        </p:spPr>
      </p:pic>
      <p:sp>
        <p:nvSpPr>
          <p:cNvPr id="5" name="TextBox 5"/>
          <p:cNvSpPr txBox="1"/>
          <p:nvPr/>
        </p:nvSpPr>
        <p:spPr>
          <a:xfrm>
            <a:off x="2114986" y="498064"/>
            <a:ext cx="3705779"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Hướng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dẫn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nhà</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Text Box 6"/>
          <p:cNvSpPr txBox="1"/>
          <p:nvPr/>
        </p:nvSpPr>
        <p:spPr>
          <a:xfrm>
            <a:off x="533400" y="1200150"/>
            <a:ext cx="7214103" cy="2887970"/>
          </a:xfrm>
          <a:prstGeom prst="rect">
            <a:avLst/>
          </a:prstGeom>
          <a:noFill/>
        </p:spPr>
        <p:txBody>
          <a:bodyPr wrap="square" rtlCol="0">
            <a:spAutoFit/>
          </a:bodyPr>
          <a:lstStyle/>
          <a:p>
            <a:pPr algn="just">
              <a:lnSpc>
                <a:spcPct val="150000"/>
              </a:lnSpc>
              <a:spcBef>
                <a:spcPts val="225"/>
              </a:spcBef>
              <a:spcAft>
                <a:spcPts val="225"/>
              </a:spcAft>
            </a:pPr>
            <a:r>
              <a:rPr lang="en-GB" altLang="en-US" sz="2400" b="1" i="1" dirty="0">
                <a:solidFill>
                  <a:srgbClr val="FFC000"/>
                </a:solidFill>
                <a:latin typeface="Times New Roman" panose="02020603050405020304" pitchFamily="18" charset="0"/>
                <a:cs typeface="Times New Roman" panose="02020603050405020304" pitchFamily="18" charset="0"/>
              </a:rPr>
              <a:t>- </a:t>
            </a:r>
            <a:r>
              <a:rPr lang="en-US" sz="1350" b="1" dirty="0">
                <a:latin typeface="Times New Roman" panose="02020603050405020304" pitchFamily="18" charset="0"/>
                <a:ea typeface="Times New Roman" panose="02020603050405020304" pitchFamily="18" charset="0"/>
              </a:rPr>
              <a:t>- </a:t>
            </a:r>
            <a:r>
              <a:rPr lang="en-US" sz="2400" b="1" i="1" dirty="0" err="1">
                <a:solidFill>
                  <a:schemeClr val="accent4">
                    <a:lumMod val="75000"/>
                  </a:schemeClr>
                </a:solidFill>
                <a:latin typeface="Times New Roman" panose="02020603050405020304" pitchFamily="18" charset="0"/>
                <a:ea typeface="Times New Roman" panose="02020603050405020304" pitchFamily="18" charset="0"/>
              </a:rPr>
              <a:t>Xem</a:t>
            </a:r>
            <a:r>
              <a:rPr lang="en-US" sz="2400" b="1" i="1" dirty="0">
                <a:solidFill>
                  <a:schemeClr val="accent4">
                    <a:lumMod val="75000"/>
                  </a:schemeClr>
                </a:solidFill>
                <a:latin typeface="Times New Roman" panose="02020603050405020304" pitchFamily="18" charset="0"/>
                <a:ea typeface="Times New Roman" panose="02020603050405020304" pitchFamily="18" charset="0"/>
              </a:rPr>
              <a:t> </a:t>
            </a:r>
            <a:r>
              <a:rPr lang="en-US" sz="2400" b="1" i="1" dirty="0" err="1">
                <a:solidFill>
                  <a:schemeClr val="accent4">
                    <a:lumMod val="75000"/>
                  </a:schemeClr>
                </a:solidFill>
                <a:latin typeface="Times New Roman" panose="02020603050405020304" pitchFamily="18" charset="0"/>
                <a:ea typeface="Times New Roman" panose="02020603050405020304" pitchFamily="18" charset="0"/>
              </a:rPr>
              <a:t>và</a:t>
            </a:r>
            <a:r>
              <a:rPr lang="en-US" sz="2400" b="1" i="1" dirty="0">
                <a:solidFill>
                  <a:schemeClr val="accent4">
                    <a:lumMod val="75000"/>
                  </a:schemeClr>
                </a:solidFill>
                <a:latin typeface="Times New Roman" panose="02020603050405020304" pitchFamily="18" charset="0"/>
                <a:ea typeface="Times New Roman" panose="02020603050405020304" pitchFamily="18" charset="0"/>
              </a:rPr>
              <a:t> </a:t>
            </a:r>
            <a:r>
              <a:rPr lang="en-US" sz="2400" b="1" i="1" dirty="0" err="1">
                <a:solidFill>
                  <a:schemeClr val="accent4">
                    <a:lumMod val="75000"/>
                  </a:schemeClr>
                </a:solidFill>
                <a:latin typeface="Times New Roman" panose="02020603050405020304" pitchFamily="18" charset="0"/>
                <a:ea typeface="Times New Roman" panose="02020603050405020304" pitchFamily="18" charset="0"/>
              </a:rPr>
              <a:t>ôn</a:t>
            </a:r>
            <a:r>
              <a:rPr lang="en-US" sz="2400" b="1" i="1" dirty="0">
                <a:solidFill>
                  <a:schemeClr val="accent4">
                    <a:lumMod val="75000"/>
                  </a:schemeClr>
                </a:solidFill>
                <a:latin typeface="Times New Roman" panose="02020603050405020304" pitchFamily="18" charset="0"/>
                <a:ea typeface="Times New Roman" panose="02020603050405020304" pitchFamily="18" charset="0"/>
              </a:rPr>
              <a:t> </a:t>
            </a:r>
            <a:r>
              <a:rPr lang="en-US" sz="2400" b="1" i="1" dirty="0" err="1">
                <a:solidFill>
                  <a:schemeClr val="accent4">
                    <a:lumMod val="75000"/>
                  </a:schemeClr>
                </a:solidFill>
                <a:latin typeface="Times New Roman" panose="02020603050405020304" pitchFamily="18" charset="0"/>
                <a:ea typeface="Times New Roman" panose="02020603050405020304" pitchFamily="18" charset="0"/>
              </a:rPr>
              <a:t>lại</a:t>
            </a:r>
            <a:r>
              <a:rPr lang="en-US" sz="2400" b="1" i="1" dirty="0">
                <a:solidFill>
                  <a:schemeClr val="accent4">
                    <a:lumMod val="75000"/>
                  </a:schemeClr>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các</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dạng</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toán</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về</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tính</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chất</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của</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dãy</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tỉ</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số</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bằng</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nhau</a:t>
            </a:r>
            <a:r>
              <a:rPr lang="en-US" sz="2400" b="1" i="1" dirty="0">
                <a:solidFill>
                  <a:schemeClr val="bg1"/>
                </a:solidFill>
                <a:latin typeface="Times New Roman" panose="02020603050405020304" pitchFamily="18" charset="0"/>
                <a:ea typeface="Times New Roman" panose="02020603050405020304" pitchFamily="18" charset="0"/>
              </a:rPr>
              <a:t>.</a:t>
            </a:r>
          </a:p>
          <a:p>
            <a:pPr lvl="0"/>
            <a:r>
              <a:rPr lang="vi-VN" sz="2400" i="1" dirty="0" smtClean="0">
                <a:solidFill>
                  <a:schemeClr val="bg1"/>
                </a:solidFill>
              </a:rPr>
              <a:t>- Nhóm </a:t>
            </a:r>
            <a:r>
              <a:rPr lang="vi-VN" sz="2400" i="1" dirty="0">
                <a:solidFill>
                  <a:schemeClr val="bg1"/>
                </a:solidFill>
              </a:rPr>
              <a:t>1, 2: Chuẩn bị báo cáo bài 4 - SGK tr 58</a:t>
            </a:r>
            <a:endParaRPr lang="en-US" sz="2400" i="1" dirty="0">
              <a:solidFill>
                <a:schemeClr val="bg1"/>
              </a:solidFill>
            </a:endParaRPr>
          </a:p>
          <a:p>
            <a:pPr lvl="0"/>
            <a:r>
              <a:rPr lang="vi-VN" sz="2400" i="1" dirty="0" smtClean="0">
                <a:solidFill>
                  <a:schemeClr val="bg1"/>
                </a:solidFill>
              </a:rPr>
              <a:t>- Nhóm </a:t>
            </a:r>
            <a:r>
              <a:rPr lang="vi-VN" sz="2400" i="1" dirty="0">
                <a:solidFill>
                  <a:schemeClr val="bg1"/>
                </a:solidFill>
              </a:rPr>
              <a:t>3, 4: Chuẩn bị báo cáo bài 7 – SGK tr 58</a:t>
            </a:r>
            <a:endParaRPr lang="en-US" sz="2400" i="1" dirty="0">
              <a:solidFill>
                <a:schemeClr val="bg1"/>
              </a:solidFill>
            </a:endParaRPr>
          </a:p>
          <a:p>
            <a:pPr lvl="0"/>
            <a:r>
              <a:rPr lang="vi-VN" sz="2400" i="1" dirty="0" smtClean="0">
                <a:solidFill>
                  <a:schemeClr val="bg1"/>
                </a:solidFill>
              </a:rPr>
              <a:t>- Cả </a:t>
            </a:r>
            <a:r>
              <a:rPr lang="vi-VN" sz="2400" i="1" dirty="0">
                <a:solidFill>
                  <a:schemeClr val="bg1"/>
                </a:solidFill>
              </a:rPr>
              <a:t>lớp làm bài 3</a:t>
            </a:r>
            <a:r>
              <a:rPr lang="vi-VN" sz="2400" i="1" dirty="0" smtClean="0">
                <a:solidFill>
                  <a:schemeClr val="bg1"/>
                </a:solidFill>
              </a:rPr>
              <a:t>, </a:t>
            </a:r>
            <a:r>
              <a:rPr lang="vi-VN" sz="2400" i="1" dirty="0">
                <a:solidFill>
                  <a:schemeClr val="bg1"/>
                </a:solidFill>
              </a:rPr>
              <a:t>5, 6 SGK tr 58</a:t>
            </a:r>
            <a:endParaRPr lang="en-US" sz="2400" i="1" dirty="0">
              <a:solidFill>
                <a:schemeClr val="bg1"/>
              </a:solidFill>
            </a:endParaRPr>
          </a:p>
          <a:p>
            <a:pPr>
              <a:lnSpc>
                <a:spcPct val="150000"/>
              </a:lnSpc>
            </a:pPr>
            <a:endParaRPr lang="en-US" sz="2400" b="1" i="1"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64858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1" y="877596"/>
            <a:ext cx="8915400" cy="3416320"/>
          </a:xfrm>
          <a:prstGeom prst="rect">
            <a:avLst/>
          </a:prstGeom>
          <a:solidFill>
            <a:schemeClr val="accent6">
              <a:lumMod val="40000"/>
              <a:lumOff val="60000"/>
            </a:schemeClr>
          </a:solidFill>
        </p:spPr>
        <p:txBody>
          <a:bodyPr wrap="square" rtlCol="0">
            <a:spAutoFit/>
          </a:bodyPr>
          <a:lstStyle/>
          <a:p>
            <a:pPr marL="342900" indent="-342900" algn="just">
              <a:lnSpc>
                <a:spcPct val="150000"/>
              </a:lnSpc>
              <a:buFont typeface="Wingdings" panose="05000000000000000000" pitchFamily="2" charset="2"/>
              <a:buChar char="q"/>
            </a:pPr>
            <a:r>
              <a:rPr lang="en-US" sz="2400" b="1" dirty="0">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Hãy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tham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dọn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dẹp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lớp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bằng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đúng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hỏi</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q"/>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mỗi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đúng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tương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ứng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dọn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dẹp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được</a:t>
            </a:r>
            <a:r>
              <a:rPr lang="en-US" sz="2400" b="1" dirty="0">
                <a:solidFill>
                  <a:srgbClr val="FF0000"/>
                </a:solidFill>
                <a:latin typeface="Times New Roman" panose="02020603050405020304" pitchFamily="18" charset="0"/>
                <a:cs typeface="Times New Roman" panose="02020603050405020304" pitchFamily="18" charset="0"/>
              </a:rPr>
              <a:t> 1 </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lớp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b="1" dirty="0" smtClean="0">
              <a:solidFill>
                <a:srgbClr val="FF0000"/>
              </a:solidFill>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q"/>
            </a:pP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Mỗi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hỏi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gian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suy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nghĩ</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10 </a:t>
            </a:r>
            <a:r>
              <a:rPr lang="en-US" sz="2400" b="1" dirty="0" err="1" smtClean="0">
                <a:solidFill>
                  <a:srgbClr val="FF0000"/>
                </a:solidFill>
                <a:latin typeface="Times New Roman" panose="02020603050405020304" pitchFamily="18" charset="0"/>
                <a:cs typeface="Times New Roman" panose="02020603050405020304" pitchFamily="18" charset="0"/>
              </a:rPr>
              <a:t>giây</a:t>
            </a:r>
            <a:r>
              <a:rPr lang="en-US" sz="2400" b="1" dirty="0">
                <a:solidFill>
                  <a:srgbClr val="FF0000"/>
                </a:solidFill>
                <a:latin typeface="Times New Roman" panose="02020603050405020304" pitchFamily="18" charset="0"/>
                <a:cs typeface="Times New Roman" panose="02020603050405020304" pitchFamily="18" charset="0"/>
              </a:rPr>
              <a:t>.</a:t>
            </a:r>
          </a:p>
          <a:p>
            <a:pPr algn="just">
              <a:lnSpc>
                <a:spcPct val="150000"/>
              </a:lnSpc>
            </a:pPr>
            <a:r>
              <a:rPr lang="en-US" sz="2400" b="1" dirty="0">
                <a:solidFill>
                  <a:srgbClr val="FF0000"/>
                </a:solidFill>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xmlns="" id="{27F177DF-C687-8854-A1EC-53EE6DDA681F}"/>
              </a:ext>
            </a:extLst>
          </p:cNvPr>
          <p:cNvSpPr txBox="1"/>
          <p:nvPr/>
        </p:nvSpPr>
        <p:spPr>
          <a:xfrm>
            <a:off x="1" y="161472"/>
            <a:ext cx="8915400" cy="707886"/>
          </a:xfrm>
          <a:prstGeom prst="rect">
            <a:avLst/>
          </a:prstGeom>
          <a:solidFill>
            <a:schemeClr val="accent2">
              <a:lumMod val="40000"/>
              <a:lumOff val="60000"/>
            </a:schemeClr>
          </a:solid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LUẬT CHƠI</a:t>
            </a:r>
            <a:endParaRPr lang="vi-V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55110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8548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0548"/>
          <a:stretch/>
        </p:blipFill>
        <p:spPr>
          <a:xfrm>
            <a:off x="0" y="0"/>
            <a:ext cx="9144000" cy="5143500"/>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3718" b="90000" l="40700" r="80900">
                        <a14:foregroundMark x1="52300" y1="71538" x2="52300" y2="71538"/>
                        <a14:backgroundMark x1="43700" y1="71282" x2="43700" y2="71282"/>
                        <a14:backgroundMark x1="47900" y1="78590" x2="47900" y2="78590"/>
                        <a14:backgroundMark x1="56200" y1="70897" x2="56200" y2="70897"/>
                        <a14:backgroundMark x1="60100" y1="72564" x2="60100" y2="72564"/>
                        <a14:backgroundMark x1="65700" y1="71282" x2="65700" y2="71282"/>
                        <a14:backgroundMark x1="66200" y1="76410" x2="66200" y2="76410"/>
                        <a14:backgroundMark x1="61400" y1="73077" x2="61400" y2="73077"/>
                        <a14:backgroundMark x1="69800" y1="71923" x2="69800" y2="71923"/>
                        <a14:backgroundMark x1="69500" y1="72436" x2="69500" y2="72436"/>
                        <a14:backgroundMark x1="68600" y1="68974" x2="68600" y2="68974"/>
                        <a14:backgroundMark x1="69800" y1="72564" x2="69800" y2="72564"/>
                        <a14:backgroundMark x1="55900" y1="71667" x2="55900" y2="71667"/>
                        <a14:backgroundMark x1="77700" y1="67564" x2="77700" y2="67564"/>
                        <a14:backgroundMark x1="76800" y1="68462" x2="76800" y2="68462"/>
                      </a14:backgroundRemoval>
                    </a14:imgEffect>
                  </a14:imgLayer>
                </a14:imgProps>
              </a:ext>
              <a:ext uri="{28A0092B-C50C-407E-A947-70E740481C1C}">
                <a14:useLocalDpi xmlns:a14="http://schemas.microsoft.com/office/drawing/2010/main" val="0"/>
              </a:ext>
            </a:extLst>
          </a:blip>
          <a:srcRect l="41333" t="26370" r="21111" b="18963"/>
          <a:stretch/>
        </p:blipFill>
        <p:spPr>
          <a:xfrm>
            <a:off x="6698934" y="2446919"/>
            <a:ext cx="2261179" cy="2567308"/>
          </a:xfrm>
          <a:prstGeom prst="rect">
            <a:avLst/>
          </a:prstGeom>
        </p:spPr>
      </p:pic>
      <p:pic>
        <p:nvPicPr>
          <p:cNvPr id="7" name="3">
            <a:hlinkClick r:id="rId6" action="ppaction://hlinksldjump"/>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3424835" y="3334311"/>
            <a:ext cx="383499" cy="403802"/>
          </a:xfrm>
          <a:prstGeom prst="rect">
            <a:avLst/>
          </a:prstGeom>
        </p:spPr>
      </p:pic>
      <p:pic>
        <p:nvPicPr>
          <p:cNvPr id="8" name="1">
            <a:hlinkClick r:id="rId9" action="ppaction://hlinksldjump"/>
          </p:cNvPr>
          <p:cNvPicPr>
            <a:picLocks noChangeAspect="1"/>
          </p:cNvPicPr>
          <p:nvPr/>
        </p:nvPicPr>
        <p:blipFill>
          <a:blip r:embed="rId10">
            <a:extLst>
              <a:ext uri="{BEBA8EAE-BF5A-486C-A8C5-ECC9F3942E4B}">
                <a14:imgProps xmlns:a14="http://schemas.microsoft.com/office/drawing/2010/main">
                  <a14:imgLayer r:embed="rId11">
                    <a14:imgEffect>
                      <a14:backgroundRemoval t="8966" b="88966" l="2273" r="97273"/>
                    </a14:imgEffect>
                  </a14:imgLayer>
                </a14:imgProps>
              </a:ext>
            </a:extLst>
          </a:blip>
          <a:stretch>
            <a:fillRect/>
          </a:stretch>
        </p:blipFill>
        <p:spPr>
          <a:xfrm>
            <a:off x="2625868" y="4112086"/>
            <a:ext cx="662995" cy="436974"/>
          </a:xfrm>
          <a:prstGeom prst="rect">
            <a:avLst/>
          </a:prstGeom>
        </p:spPr>
      </p:pic>
      <p:pic>
        <p:nvPicPr>
          <p:cNvPr id="10" name="7">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8537" b="100000" l="0" r="98985">
                        <a14:backgroundMark x1="47716" y1="88415" x2="47716" y2="88415"/>
                      </a14:backgroundRemoval>
                    </a14:imgEffect>
                  </a14:imgLayer>
                </a14:imgProps>
              </a:ext>
            </a:extLst>
          </a:blip>
          <a:stretch>
            <a:fillRect/>
          </a:stretch>
        </p:blipFill>
        <p:spPr>
          <a:xfrm>
            <a:off x="5170791" y="4220967"/>
            <a:ext cx="422279" cy="351542"/>
          </a:xfrm>
          <a:prstGeom prst="rect">
            <a:avLst/>
          </a:prstGeom>
        </p:spPr>
      </p:pic>
      <p:pic>
        <p:nvPicPr>
          <p:cNvPr id="13" name="2">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9890" b="97253" l="9605" r="89831">
                        <a14:foregroundMark x1="54237" y1="70330" x2="54237" y2="70330"/>
                        <a14:foregroundMark x1="29944" y1="75275" x2="29944" y2="75275"/>
                        <a14:foregroundMark x1="45198" y1="87363" x2="45763" y2="86813"/>
                        <a14:foregroundMark x1="58192" y1="79121" x2="58192" y2="75824"/>
                        <a14:foregroundMark x1="61017" y1="67033" x2="59887" y2="64286"/>
                        <a14:foregroundMark x1="57062" y1="58791" x2="57062" y2="58791"/>
                        <a14:foregroundMark x1="48023" y1="66484" x2="48023" y2="66484"/>
                        <a14:foregroundMark x1="51977" y1="63187" x2="33333" y2="80220"/>
                        <a14:foregroundMark x1="56497" y1="85165" x2="56497" y2="85165"/>
                        <a14:foregroundMark x1="54237" y1="87363" x2="54237" y2="87363"/>
                        <a14:foregroundMark x1="37288" y1="86264" x2="37288" y2="86264"/>
                        <a14:foregroundMark x1="45198" y1="90659" x2="45198" y2="90659"/>
                        <a14:foregroundMark x1="48588" y1="90659" x2="48588" y2="90659"/>
                      </a14:backgroundRemoval>
                    </a14:imgEffect>
                  </a14:imgLayer>
                </a14:imgProps>
              </a:ext>
            </a:extLst>
          </a:blip>
          <a:stretch>
            <a:fillRect/>
          </a:stretch>
        </p:blipFill>
        <p:spPr>
          <a:xfrm>
            <a:off x="1888980" y="2561036"/>
            <a:ext cx="589036" cy="582911"/>
          </a:xfrm>
          <a:prstGeom prst="rect">
            <a:avLst/>
          </a:prstGeom>
        </p:spPr>
      </p:pic>
      <p:pic>
        <p:nvPicPr>
          <p:cNvPr id="15" name="Chon1" descr="Kết quả hình ảnh cho bắn súng png"/>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4251" y="4112086"/>
            <a:ext cx="569304" cy="569304"/>
          </a:xfrm>
          <a:prstGeom prst="rect">
            <a:avLst/>
          </a:prstGeom>
          <a:noFill/>
          <a:extLst>
            <a:ext uri="{909E8E84-426E-40DD-AFC4-6F175D3DCCD1}">
              <a14:hiddenFill xmlns:a14="http://schemas.microsoft.com/office/drawing/2010/main">
                <a:solidFill>
                  <a:srgbClr val="FFFFFF"/>
                </a:solidFill>
              </a14:hiddenFill>
            </a:ext>
          </a:extLst>
        </p:spPr>
      </p:pic>
      <p:pic>
        <p:nvPicPr>
          <p:cNvPr id="14" name="Chon2" descr="Kết quả hình ảnh cho bắn súng png"/>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16522" y="2590972"/>
            <a:ext cx="569304" cy="569304"/>
          </a:xfrm>
          <a:prstGeom prst="rect">
            <a:avLst/>
          </a:prstGeom>
          <a:noFill/>
          <a:extLst>
            <a:ext uri="{909E8E84-426E-40DD-AFC4-6F175D3DCCD1}">
              <a14:hiddenFill xmlns:a14="http://schemas.microsoft.com/office/drawing/2010/main">
                <a:solidFill>
                  <a:srgbClr val="FFFFFF"/>
                </a:solidFill>
              </a14:hiddenFill>
            </a:ext>
          </a:extLst>
        </p:spPr>
      </p:pic>
      <p:pic>
        <p:nvPicPr>
          <p:cNvPr id="16" name="Chon3" descr="Kết quả hình ảnh cho bắn súng png"/>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41709" y="3282964"/>
            <a:ext cx="569304" cy="569304"/>
          </a:xfrm>
          <a:prstGeom prst="rect">
            <a:avLst/>
          </a:prstGeom>
          <a:noFill/>
          <a:extLst>
            <a:ext uri="{909E8E84-426E-40DD-AFC4-6F175D3DCCD1}">
              <a14:hiddenFill xmlns:a14="http://schemas.microsoft.com/office/drawing/2010/main">
                <a:solidFill>
                  <a:srgbClr val="FFFFFF"/>
                </a:solidFill>
              </a14:hiddenFill>
            </a:ext>
          </a:extLst>
        </p:spPr>
      </p:pic>
      <p:pic>
        <p:nvPicPr>
          <p:cNvPr id="20" name="Chon7" descr="Kết quả hình ảnh cho bắn súng png"/>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02564" y="4112086"/>
            <a:ext cx="569304" cy="5693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home png">
            <a:hlinkClick r:id="rId19" action="ppaction://hlinksldjump"/>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320365" y="30153"/>
            <a:ext cx="587830" cy="58783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2887327" y="22438"/>
            <a:ext cx="3649204" cy="484748"/>
          </a:xfrm>
          <a:prstGeom prst="rect">
            <a:avLst/>
          </a:prstGeom>
          <a:noFill/>
        </p:spPr>
        <p:txBody>
          <a:bodyPr wrap="none" lIns="68580" tIns="34290" rIns="68580" bIns="34290">
            <a:spAutoFit/>
          </a:bodyPr>
          <a:lstStyle/>
          <a:p>
            <a:pPr algn="ctr"/>
            <a:r>
              <a:rPr lang="en-US" sz="27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LÀM SẠCH LỚP HỌC</a:t>
            </a:r>
          </a:p>
        </p:txBody>
      </p:sp>
      <p:pic>
        <p:nvPicPr>
          <p:cNvPr id="18" name="Picture 4" descr="Kết quả hình ảnh cho Play game">
            <a:hlinkClick r:id="rId12"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145108" y="1908755"/>
            <a:ext cx="1170821" cy="652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790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6" presetClass="emph" presetSubtype="0" repeatCount="indefinite" fill="hold" nodeType="clickEffect">
                                  <p:stCondLst>
                                    <p:cond delay="0"/>
                                  </p:stCondLst>
                                  <p:childTnLst>
                                    <p:animScale>
                                      <p:cBhvr>
                                        <p:cTn id="14" dur="2000" fill="hold"/>
                                        <p:tgtEl>
                                          <p:spTgt spid="8"/>
                                        </p:tgtEl>
                                      </p:cBhvr>
                                      <p:by x="150000" y="150000"/>
                                    </p:animScale>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53" presetClass="exit" presetSubtype="32" fill="hold" nodeType="withEffect">
                                  <p:stCondLst>
                                    <p:cond delay="0"/>
                                  </p:stCondLst>
                                  <p:childTnLst>
                                    <p:anim calcmode="lin" valueType="num">
                                      <p:cBhvr>
                                        <p:cTn id="26" dur="500"/>
                                        <p:tgtEl>
                                          <p:spTgt spid="8"/>
                                        </p:tgtEl>
                                        <p:attrNameLst>
                                          <p:attrName>ppt_w</p:attrName>
                                        </p:attrNameLst>
                                      </p:cBhvr>
                                      <p:tavLst>
                                        <p:tav tm="0">
                                          <p:val>
                                            <p:strVal val="ppt_w"/>
                                          </p:val>
                                        </p:tav>
                                        <p:tav tm="100000">
                                          <p:val>
                                            <p:fltVal val="0"/>
                                          </p:val>
                                        </p:tav>
                                      </p:tavLst>
                                    </p:anim>
                                    <p:anim calcmode="lin" valueType="num">
                                      <p:cBhvr>
                                        <p:cTn id="27" dur="500"/>
                                        <p:tgtEl>
                                          <p:spTgt spid="8"/>
                                        </p:tgtEl>
                                        <p:attrNameLst>
                                          <p:attrName>ppt_h</p:attrName>
                                        </p:attrNameLst>
                                      </p:cBhvr>
                                      <p:tavLst>
                                        <p:tav tm="0">
                                          <p:val>
                                            <p:strVal val="ppt_h"/>
                                          </p:val>
                                        </p:tav>
                                        <p:tav tm="100000">
                                          <p:val>
                                            <p:fltVal val="0"/>
                                          </p:val>
                                        </p:tav>
                                      </p:tavLst>
                                    </p:anim>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6" presetClass="emph" presetSubtype="0" repeatCount="indefinite" fill="hold" nodeType="clickEffect">
                                  <p:stCondLst>
                                    <p:cond delay="0"/>
                                  </p:stCondLst>
                                  <p:childTnLst>
                                    <p:animScale>
                                      <p:cBhvr>
                                        <p:cTn id="34" dur="2000" fill="hold"/>
                                        <p:tgtEl>
                                          <p:spTgt spid="13"/>
                                        </p:tgtEl>
                                      </p:cBhvr>
                                      <p:by x="150000" y="150000"/>
                                    </p:animScale>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14"/>
                                        </p:tgtEl>
                                        <p:attrNameLst>
                                          <p:attrName>ppt_w</p:attrName>
                                        </p:attrNameLst>
                                      </p:cBhvr>
                                      <p:tavLst>
                                        <p:tav tm="0">
                                          <p:val>
                                            <p:strVal val="ppt_w"/>
                                          </p:val>
                                        </p:tav>
                                        <p:tav tm="100000">
                                          <p:val>
                                            <p:fltVal val="0"/>
                                          </p:val>
                                        </p:tav>
                                      </p:tavLst>
                                    </p:anim>
                                    <p:anim calcmode="lin" valueType="num">
                                      <p:cBhvr>
                                        <p:cTn id="45" dur="500"/>
                                        <p:tgtEl>
                                          <p:spTgt spid="14"/>
                                        </p:tgtEl>
                                        <p:attrNameLst>
                                          <p:attrName>ppt_h</p:attrName>
                                        </p:attrNameLst>
                                      </p:cBhvr>
                                      <p:tavLst>
                                        <p:tav tm="0">
                                          <p:val>
                                            <p:strVal val="ppt_h"/>
                                          </p:val>
                                        </p:tav>
                                        <p:tav tm="100000">
                                          <p:val>
                                            <p:fltVal val="0"/>
                                          </p:val>
                                        </p:tav>
                                      </p:tavLst>
                                    </p:anim>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13"/>
                                        </p:tgtEl>
                                        <p:attrNameLst>
                                          <p:attrName>ppt_w</p:attrName>
                                        </p:attrNameLst>
                                      </p:cBhvr>
                                      <p:tavLst>
                                        <p:tav tm="0">
                                          <p:val>
                                            <p:strVal val="ppt_w"/>
                                          </p:val>
                                        </p:tav>
                                        <p:tav tm="100000">
                                          <p:val>
                                            <p:fltVal val="0"/>
                                          </p:val>
                                        </p:tav>
                                      </p:tavLst>
                                    </p:anim>
                                    <p:anim calcmode="lin" valueType="num">
                                      <p:cBhvr>
                                        <p:cTn id="50" dur="500"/>
                                        <p:tgtEl>
                                          <p:spTgt spid="13"/>
                                        </p:tgtEl>
                                        <p:attrNameLst>
                                          <p:attrName>ppt_h</p:attrName>
                                        </p:attrNameLst>
                                      </p:cBhvr>
                                      <p:tavLst>
                                        <p:tav tm="0">
                                          <p:val>
                                            <p:strVal val="ppt_h"/>
                                          </p:val>
                                        </p:tav>
                                        <p:tav tm="100000">
                                          <p:val>
                                            <p:fltVal val="0"/>
                                          </p:val>
                                        </p:tav>
                                      </p:tavLst>
                                    </p:anim>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6" presetClass="emph" presetSubtype="0" repeatCount="indefinite" fill="hold" nodeType="clickEffect">
                                  <p:stCondLst>
                                    <p:cond delay="0"/>
                                  </p:stCondLst>
                                  <p:childTnLst>
                                    <p:animScale>
                                      <p:cBhvr>
                                        <p:cTn id="57" dur="2000" fill="hold"/>
                                        <p:tgtEl>
                                          <p:spTgt spid="7"/>
                                        </p:tgtEl>
                                      </p:cBhvr>
                                      <p:by x="150000" y="150000"/>
                                    </p:animScale>
                                  </p:childTnLst>
                                </p:cTn>
                              </p:par>
                              <p:par>
                                <p:cTn id="58" presetID="42" presetClass="entr" presetSubtype="0"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500"/>
                                        <p:tgtEl>
                                          <p:spTgt spid="16"/>
                                        </p:tgtEl>
                                        <p:attrNameLst>
                                          <p:attrName>ppt_w</p:attrName>
                                        </p:attrNameLst>
                                      </p:cBhvr>
                                      <p:tavLst>
                                        <p:tav tm="0">
                                          <p:val>
                                            <p:strVal val="ppt_w"/>
                                          </p:val>
                                        </p:tav>
                                        <p:tav tm="100000">
                                          <p:val>
                                            <p:fltVal val="0"/>
                                          </p:val>
                                        </p:tav>
                                      </p:tavLst>
                                    </p:anim>
                                    <p:anim calcmode="lin" valueType="num">
                                      <p:cBhvr>
                                        <p:cTn id="68" dur="500"/>
                                        <p:tgtEl>
                                          <p:spTgt spid="16"/>
                                        </p:tgtEl>
                                        <p:attrNameLst>
                                          <p:attrName>ppt_h</p:attrName>
                                        </p:attrNameLst>
                                      </p:cBhvr>
                                      <p:tavLst>
                                        <p:tav tm="0">
                                          <p:val>
                                            <p:strVal val="ppt_h"/>
                                          </p:val>
                                        </p:tav>
                                        <p:tav tm="100000">
                                          <p:val>
                                            <p:fltVal val="0"/>
                                          </p:val>
                                        </p:tav>
                                      </p:tavLst>
                                    </p:anim>
                                    <p:animEffect transition="out" filter="fade">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par>
                                <p:cTn id="71" presetID="53" presetClass="exit" presetSubtype="32" fill="hold" nodeType="withEffect">
                                  <p:stCondLst>
                                    <p:cond delay="0"/>
                                  </p:stCondLst>
                                  <p:childTnLst>
                                    <p:anim calcmode="lin" valueType="num">
                                      <p:cBhvr>
                                        <p:cTn id="72" dur="500"/>
                                        <p:tgtEl>
                                          <p:spTgt spid="7"/>
                                        </p:tgtEl>
                                        <p:attrNameLst>
                                          <p:attrName>ppt_w</p:attrName>
                                        </p:attrNameLst>
                                      </p:cBhvr>
                                      <p:tavLst>
                                        <p:tav tm="0">
                                          <p:val>
                                            <p:strVal val="ppt_w"/>
                                          </p:val>
                                        </p:tav>
                                        <p:tav tm="100000">
                                          <p:val>
                                            <p:fltVal val="0"/>
                                          </p:val>
                                        </p:tav>
                                      </p:tavLst>
                                    </p:anim>
                                    <p:anim calcmode="lin" valueType="num">
                                      <p:cBhvr>
                                        <p:cTn id="73" dur="500"/>
                                        <p:tgtEl>
                                          <p:spTgt spid="7"/>
                                        </p:tgtEl>
                                        <p:attrNameLst>
                                          <p:attrName>ppt_h</p:attrName>
                                        </p:attrNameLst>
                                      </p:cBhvr>
                                      <p:tavLst>
                                        <p:tav tm="0">
                                          <p:val>
                                            <p:strVal val="ppt_h"/>
                                          </p:val>
                                        </p:tav>
                                        <p:tav tm="100000">
                                          <p:val>
                                            <p:fltVal val="0"/>
                                          </p:val>
                                        </p:tav>
                                      </p:tavLst>
                                    </p:anim>
                                    <p:animEffect transition="out" filter="fade">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6" restart="whenNotActive" fill="hold" evtFilter="cancelBubble" nodeType="interactiveSeq">
                <p:stCondLst>
                  <p:cond evt="onClick" delay="0">
                    <p:tgtEl>
                      <p:spTgt spid="10"/>
                    </p:tgtEl>
                  </p:cond>
                </p:stCondLst>
                <p:endSync evt="end" delay="0">
                  <p:rtn val="all"/>
                </p:endSync>
                <p:childTnLst>
                  <p:par>
                    <p:cTn id="77" fill="hold">
                      <p:stCondLst>
                        <p:cond delay="0"/>
                      </p:stCondLst>
                      <p:childTnLst>
                        <p:par>
                          <p:cTn id="78" fill="hold">
                            <p:stCondLst>
                              <p:cond delay="0"/>
                            </p:stCondLst>
                            <p:childTnLst>
                              <p:par>
                                <p:cTn id="79" presetID="6" presetClass="emph" presetSubtype="0" repeatCount="indefinite" fill="hold" nodeType="clickEffect">
                                  <p:stCondLst>
                                    <p:cond delay="0"/>
                                  </p:stCondLst>
                                  <p:childTnLst>
                                    <p:animScale>
                                      <p:cBhvr>
                                        <p:cTn id="80" dur="2000" fill="hold"/>
                                        <p:tgtEl>
                                          <p:spTgt spid="10"/>
                                        </p:tgtEl>
                                      </p:cBhvr>
                                      <p:by x="150000" y="150000"/>
                                    </p:animScale>
                                  </p:childTnLst>
                                </p:cTn>
                              </p:par>
                              <p:par>
                                <p:cTn id="81" presetID="42" presetClass="entr" presetSubtype="0" fill="hold"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1000"/>
                                        <p:tgtEl>
                                          <p:spTgt spid="20"/>
                                        </p:tgtEl>
                                      </p:cBhvr>
                                    </p:animEffect>
                                    <p:anim calcmode="lin" valueType="num">
                                      <p:cBhvr>
                                        <p:cTn id="84" dur="1000" fill="hold"/>
                                        <p:tgtEl>
                                          <p:spTgt spid="20"/>
                                        </p:tgtEl>
                                        <p:attrNameLst>
                                          <p:attrName>ppt_x</p:attrName>
                                        </p:attrNameLst>
                                      </p:cBhvr>
                                      <p:tavLst>
                                        <p:tav tm="0">
                                          <p:val>
                                            <p:strVal val="#ppt_x"/>
                                          </p:val>
                                        </p:tav>
                                        <p:tav tm="100000">
                                          <p:val>
                                            <p:strVal val="#ppt_x"/>
                                          </p:val>
                                        </p:tav>
                                      </p:tavLst>
                                    </p:anim>
                                    <p:anim calcmode="lin" valueType="num">
                                      <p:cBhvr>
                                        <p:cTn id="8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86" restart="whenNotActive" fill="hold" evtFilter="cancelBubble" nodeType="interactiveSeq">
                <p:stCondLst>
                  <p:cond evt="onClick" delay="0">
                    <p:tgtEl>
                      <p:spTgt spid="20"/>
                    </p:tgtEl>
                  </p:cond>
                </p:stCondLst>
                <p:endSync evt="end" delay="0">
                  <p:rtn val="all"/>
                </p:endSync>
                <p:childTnLst>
                  <p:par>
                    <p:cTn id="87" fill="hold">
                      <p:stCondLst>
                        <p:cond delay="0"/>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500"/>
                                        <p:tgtEl>
                                          <p:spTgt spid="20"/>
                                        </p:tgtEl>
                                        <p:attrNameLst>
                                          <p:attrName>ppt_w</p:attrName>
                                        </p:attrNameLst>
                                      </p:cBhvr>
                                      <p:tavLst>
                                        <p:tav tm="0">
                                          <p:val>
                                            <p:strVal val="ppt_w"/>
                                          </p:val>
                                        </p:tav>
                                        <p:tav tm="100000">
                                          <p:val>
                                            <p:fltVal val="0"/>
                                          </p:val>
                                        </p:tav>
                                      </p:tavLst>
                                    </p:anim>
                                    <p:anim calcmode="lin" valueType="num">
                                      <p:cBhvr>
                                        <p:cTn id="91" dur="500"/>
                                        <p:tgtEl>
                                          <p:spTgt spid="20"/>
                                        </p:tgtEl>
                                        <p:attrNameLst>
                                          <p:attrName>ppt_h</p:attrName>
                                        </p:attrNameLst>
                                      </p:cBhvr>
                                      <p:tavLst>
                                        <p:tav tm="0">
                                          <p:val>
                                            <p:strVal val="ppt_h"/>
                                          </p:val>
                                        </p:tav>
                                        <p:tav tm="100000">
                                          <p:val>
                                            <p:fltVal val="0"/>
                                          </p:val>
                                        </p:tav>
                                      </p:tavLst>
                                    </p:anim>
                                    <p:animEffect transition="out" filter="fade">
                                      <p:cBhvr>
                                        <p:cTn id="92" dur="500"/>
                                        <p:tgtEl>
                                          <p:spTgt spid="20"/>
                                        </p:tgtEl>
                                      </p:cBhvr>
                                    </p:animEffect>
                                    <p:set>
                                      <p:cBhvr>
                                        <p:cTn id="93" dur="1" fill="hold">
                                          <p:stCondLst>
                                            <p:cond delay="499"/>
                                          </p:stCondLst>
                                        </p:cTn>
                                        <p:tgtEl>
                                          <p:spTgt spid="20"/>
                                        </p:tgtEl>
                                        <p:attrNameLst>
                                          <p:attrName>style.visibility</p:attrName>
                                        </p:attrNameLst>
                                      </p:cBhvr>
                                      <p:to>
                                        <p:strVal val="hidden"/>
                                      </p:to>
                                    </p:set>
                                  </p:childTnLst>
                                </p:cTn>
                              </p:par>
                              <p:par>
                                <p:cTn id="94" presetID="53" presetClass="exit" presetSubtype="32" fill="hold" nodeType="withEffect">
                                  <p:stCondLst>
                                    <p:cond delay="0"/>
                                  </p:stCondLst>
                                  <p:childTnLst>
                                    <p:anim calcmode="lin" valueType="num">
                                      <p:cBhvr>
                                        <p:cTn id="95" dur="500"/>
                                        <p:tgtEl>
                                          <p:spTgt spid="10"/>
                                        </p:tgtEl>
                                        <p:attrNameLst>
                                          <p:attrName>ppt_w</p:attrName>
                                        </p:attrNameLst>
                                      </p:cBhvr>
                                      <p:tavLst>
                                        <p:tav tm="0">
                                          <p:val>
                                            <p:strVal val="ppt_w"/>
                                          </p:val>
                                        </p:tav>
                                        <p:tav tm="100000">
                                          <p:val>
                                            <p:fltVal val="0"/>
                                          </p:val>
                                        </p:tav>
                                      </p:tavLst>
                                    </p:anim>
                                    <p:anim calcmode="lin" valueType="num">
                                      <p:cBhvr>
                                        <p:cTn id="96" dur="500"/>
                                        <p:tgtEl>
                                          <p:spTgt spid="10"/>
                                        </p:tgtEl>
                                        <p:attrNameLst>
                                          <p:attrName>ppt_h</p:attrName>
                                        </p:attrNameLst>
                                      </p:cBhvr>
                                      <p:tavLst>
                                        <p:tav tm="0">
                                          <p:val>
                                            <p:strVal val="ppt_h"/>
                                          </p:val>
                                        </p:tav>
                                        <p:tav tm="100000">
                                          <p:val>
                                            <p:fltVal val="0"/>
                                          </p:val>
                                        </p:tav>
                                      </p:tavLst>
                                    </p:anim>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0" y="190291"/>
            <a:ext cx="1752600" cy="1333918"/>
          </a:xfrm>
          <a:prstGeom prst="rect">
            <a:avLst/>
          </a:prstGeom>
        </p:spPr>
      </p:pic>
      <p:pic>
        <p:nvPicPr>
          <p:cNvPr id="19" name="Dem-nguoc-dong-ho-10-giay-Tieng-bip-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465094" y="-693838"/>
            <a:ext cx="274142" cy="274142"/>
          </a:xfrm>
          <a:prstGeom prst="rect">
            <a:avLst/>
          </a:prstGeom>
        </p:spPr>
      </p:pic>
      <p:sp>
        <p:nvSpPr>
          <p:cNvPr id="23" name="TextBox 22">
            <a:extLst>
              <a:ext uri="{FF2B5EF4-FFF2-40B4-BE49-F238E27FC236}">
                <a16:creationId xmlns:a16="http://schemas.microsoft.com/office/drawing/2014/main" xmlns="" id="{DE4BB09C-5FB6-474E-FF2E-D2E01FCFB242}"/>
              </a:ext>
            </a:extLst>
          </p:cNvPr>
          <p:cNvSpPr txBox="1"/>
          <p:nvPr/>
        </p:nvSpPr>
        <p:spPr>
          <a:xfrm>
            <a:off x="1371600" y="-19095"/>
            <a:ext cx="7258756" cy="1191816"/>
          </a:xfrm>
          <a:prstGeom prst="roundRect">
            <a:avLst/>
          </a:prstGeom>
          <a:solidFill>
            <a:schemeClr val="accent6">
              <a:lumMod val="40000"/>
              <a:lumOff val="60000"/>
            </a:schemeClr>
          </a:solidFill>
          <a:ln w="57150" cmpd="thickThin">
            <a:solidFill>
              <a:schemeClr val="accent1"/>
            </a:solidFill>
          </a:ln>
          <a:scene3d>
            <a:camera prst="orthographicFront"/>
            <a:lightRig rig="threePt" dir="t"/>
          </a:scene3d>
          <a:sp3d>
            <a:bevelT/>
          </a:sp3d>
        </p:spPr>
        <p:txBody>
          <a:bodyPr wrap="square">
            <a:spAutoFit/>
          </a:bodyPr>
          <a:lstStyle/>
          <a:p>
            <a:pPr algn="ctr"/>
            <a:r>
              <a:rPr lang="en-US" sz="3200" b="1" dirty="0" err="1">
                <a:effectLst/>
                <a:latin typeface="Times New Roman" panose="02020603050405020304" pitchFamily="18" charset="0"/>
                <a:ea typeface="Times New Roman" panose="02020603050405020304" pitchFamily="18" charset="0"/>
              </a:rPr>
              <a:t>Câu</a:t>
            </a:r>
            <a:r>
              <a:rPr lang="en-US" sz="3200" b="1" dirty="0">
                <a:effectLst/>
                <a:latin typeface="Times New Roman" panose="02020603050405020304" pitchFamily="18" charset="0"/>
                <a:ea typeface="Times New Roman" panose="02020603050405020304" pitchFamily="18" charset="0"/>
              </a:rPr>
              <a:t> </a:t>
            </a:r>
            <a:r>
              <a:rPr lang="en-US" sz="3200" b="1" dirty="0" smtClean="0">
                <a:effectLst/>
                <a:latin typeface="Times New Roman" panose="02020603050405020304" pitchFamily="18" charset="0"/>
                <a:ea typeface="Times New Roman" panose="02020603050405020304" pitchFamily="18" charset="0"/>
              </a:rPr>
              <a:t>1</a:t>
            </a:r>
            <a:r>
              <a:rPr lang="en-US" sz="3200" dirty="0" smtClean="0">
                <a:effectLst/>
                <a:latin typeface="Times New Roman" panose="02020603050405020304" pitchFamily="18" charset="0"/>
                <a:ea typeface="Times New Roman" panose="02020603050405020304" pitchFamily="18" charset="0"/>
              </a:rPr>
              <a:t>:</a:t>
            </a:r>
            <a:r>
              <a:rPr lang="nl-NL" sz="3200" dirty="0" smtClean="0">
                <a:solidFill>
                  <a:srgbClr val="C00000"/>
                </a:solidFill>
                <a:latin typeface="Times New Roman" panose="02020603050405020304" pitchFamily="18" charset="0"/>
                <a:ea typeface="Times New Roman" panose="02020603050405020304" pitchFamily="18" charset="0"/>
              </a:rPr>
              <a:t> </a:t>
            </a:r>
            <a:r>
              <a:rPr lang="nl-NL" sz="3200" b="1" dirty="0">
                <a:latin typeface="Times New Roman" panose="02020603050405020304" pitchFamily="18" charset="0"/>
                <a:ea typeface="Times New Roman" panose="02020603050405020304" pitchFamily="18" charset="0"/>
              </a:rPr>
              <a:t>Chọn câu trả lời </a:t>
            </a:r>
            <a:r>
              <a:rPr lang="nl-NL" sz="3200" b="1" dirty="0" smtClean="0">
                <a:latin typeface="Times New Roman" panose="02020603050405020304" pitchFamily="18" charset="0"/>
                <a:ea typeface="Times New Roman" panose="02020603050405020304" pitchFamily="18" charset="0"/>
              </a:rPr>
              <a:t>“Không đúng”:</a:t>
            </a:r>
            <a:endParaRPr lang="nl-NL" sz="3200" b="1" dirty="0">
              <a:latin typeface="Times New Roman" panose="02020603050405020304" pitchFamily="18" charset="0"/>
              <a:ea typeface="Times New Roman" panose="02020603050405020304" pitchFamily="18" charset="0"/>
            </a:endParaRPr>
          </a:p>
          <a:p>
            <a:r>
              <a:rPr lang="nl-NL" sz="3200" dirty="0">
                <a:latin typeface="Times New Roman" panose="02020603050405020304" pitchFamily="18" charset="0"/>
                <a:ea typeface="Times New Roman" panose="02020603050405020304" pitchFamily="18" charset="0"/>
              </a:rPr>
              <a:t>                   </a:t>
            </a:r>
            <a:r>
              <a:rPr lang="nl-NL" sz="3200" dirty="0" smtClean="0">
                <a:latin typeface="Times New Roman" panose="02020603050405020304" pitchFamily="18" charset="0"/>
                <a:ea typeface="Times New Roman" panose="02020603050405020304" pitchFamily="18" charset="0"/>
              </a:rPr>
              <a:t>Từ            </a:t>
            </a:r>
            <a:r>
              <a:rPr lang="nl-NL" sz="3200" dirty="0">
                <a:latin typeface="Times New Roman" panose="02020603050405020304" pitchFamily="18" charset="0"/>
                <a:ea typeface="Times New Roman" panose="02020603050405020304" pitchFamily="18" charset="0"/>
              </a:rPr>
              <a:t>ta suy </a:t>
            </a:r>
            <a:r>
              <a:rPr lang="nl-NL" sz="3200" dirty="0" smtClean="0">
                <a:latin typeface="Times New Roman" panose="02020603050405020304" pitchFamily="18" charset="0"/>
                <a:ea typeface="Times New Roman" panose="02020603050405020304" pitchFamily="18" charset="0"/>
              </a:rPr>
              <a:t>ra</a:t>
            </a:r>
            <a:endParaRPr lang="vi-VN" sz="3200" dirty="0">
              <a:latin typeface="Times New Roman" panose="02020603050405020304" pitchFamily="18" charset="0"/>
              <a:ea typeface="Times New Roman" panose="02020603050405020304" pitchFamily="18" charset="0"/>
            </a:endParaRPr>
          </a:p>
        </p:txBody>
      </p:sp>
      <p:sp>
        <p:nvSpPr>
          <p:cNvPr id="26" name="A">
            <a:extLst>
              <a:ext uri="{FF2B5EF4-FFF2-40B4-BE49-F238E27FC236}">
                <a16:creationId xmlns:a16="http://schemas.microsoft.com/office/drawing/2014/main" xmlns="" id="{196D4218-BE90-0013-D62E-8C81D2F5C366}"/>
              </a:ext>
            </a:extLst>
          </p:cNvPr>
          <p:cNvSpPr txBox="1"/>
          <p:nvPr/>
        </p:nvSpPr>
        <p:spPr>
          <a:xfrm>
            <a:off x="1034969" y="1432754"/>
            <a:ext cx="3769179" cy="584775"/>
          </a:xfrm>
          <a:prstGeom prst="rect">
            <a:avLst/>
          </a:prstGeom>
          <a:solidFill>
            <a:schemeClr val="accent1">
              <a:lumMod val="40000"/>
              <a:lumOff val="60000"/>
            </a:schemeClr>
          </a:solidFill>
          <a:ln w="28575" cmpd="dbl">
            <a:solidFill>
              <a:srgbClr val="FFC000"/>
            </a:solidFill>
          </a:ln>
        </p:spPr>
        <p:txBody>
          <a:bodyPr wrap="square">
            <a:spAutoFit/>
          </a:bodyPr>
          <a:lstStyle/>
          <a:p>
            <a:pPr algn="just">
              <a:spcBef>
                <a:spcPts val="300"/>
              </a:spcBef>
              <a:spcAft>
                <a:spcPts val="300"/>
              </a:spcAft>
            </a:pPr>
            <a:r>
              <a:rPr lang="en-US" sz="3200" b="1" dirty="0">
                <a:effectLst/>
                <a:latin typeface="Times New Roman" panose="02020603050405020304" pitchFamily="18" charset="0"/>
                <a:ea typeface="Times New Roman" panose="02020603050405020304" pitchFamily="18" charset="0"/>
              </a:rPr>
              <a:t>A. </a:t>
            </a:r>
            <a:endParaRPr lang="vi-VN" sz="3200" dirty="0">
              <a:effectLst/>
              <a:latin typeface="Times New Roman" panose="02020603050405020304" pitchFamily="18" charset="0"/>
              <a:ea typeface="Times New Roman" panose="02020603050405020304" pitchFamily="18" charset="0"/>
            </a:endParaRPr>
          </a:p>
        </p:txBody>
      </p:sp>
      <p:sp>
        <p:nvSpPr>
          <p:cNvPr id="32" name="C">
            <a:extLst>
              <a:ext uri="{FF2B5EF4-FFF2-40B4-BE49-F238E27FC236}">
                <a16:creationId xmlns:a16="http://schemas.microsoft.com/office/drawing/2014/main" xmlns="" id="{DB6034FA-9448-3137-B9E5-74A3B0A88AD8}"/>
              </a:ext>
            </a:extLst>
          </p:cNvPr>
          <p:cNvSpPr txBox="1"/>
          <p:nvPr/>
        </p:nvSpPr>
        <p:spPr>
          <a:xfrm>
            <a:off x="5106547" y="1445608"/>
            <a:ext cx="3815644" cy="584775"/>
          </a:xfrm>
          <a:prstGeom prst="rect">
            <a:avLst/>
          </a:prstGeom>
          <a:solidFill>
            <a:schemeClr val="accent1">
              <a:lumMod val="40000"/>
              <a:lumOff val="60000"/>
            </a:schemeClr>
          </a:solidFill>
          <a:ln w="28575" cmpd="dbl">
            <a:solidFill>
              <a:srgbClr val="FFC000"/>
            </a:solidFill>
          </a:ln>
        </p:spPr>
        <p:txBody>
          <a:bodyPr wrap="square">
            <a:spAutoFit/>
          </a:bodyPr>
          <a:lstStyle/>
          <a:p>
            <a:pPr algn="just">
              <a:spcBef>
                <a:spcPts val="300"/>
              </a:spcBef>
              <a:spcAft>
                <a:spcPts val="300"/>
              </a:spcAft>
            </a:pPr>
            <a:r>
              <a:rPr lang="en-US" sz="3200" b="1" dirty="0">
                <a:latin typeface="Times New Roman" panose="02020603050405020304" pitchFamily="18" charset="0"/>
                <a:ea typeface="Times New Roman" panose="02020603050405020304" pitchFamily="18" charset="0"/>
              </a:rPr>
              <a:t>B</a:t>
            </a:r>
            <a:r>
              <a:rPr lang="en-US" sz="3200" b="1" dirty="0" smtClean="0">
                <a:effectLst/>
                <a:latin typeface="Times New Roman" panose="02020603050405020304" pitchFamily="18" charset="0"/>
                <a:ea typeface="Times New Roman" panose="02020603050405020304" pitchFamily="18" charset="0"/>
              </a:rPr>
              <a:t>. </a:t>
            </a:r>
            <a:endParaRPr lang="vi-VN" sz="3200" dirty="0">
              <a:effectLst/>
              <a:latin typeface="Times New Roman" panose="02020603050405020304" pitchFamily="18" charset="0"/>
              <a:ea typeface="Times New Roman" panose="02020603050405020304" pitchFamily="18" charset="0"/>
            </a:endParaRPr>
          </a:p>
        </p:txBody>
      </p:sp>
      <p:sp>
        <p:nvSpPr>
          <p:cNvPr id="38" name="D">
            <a:extLst>
              <a:ext uri="{FF2B5EF4-FFF2-40B4-BE49-F238E27FC236}">
                <a16:creationId xmlns:a16="http://schemas.microsoft.com/office/drawing/2014/main" xmlns="" id="{228F4430-F8C0-2428-5793-665A293902F8}"/>
              </a:ext>
            </a:extLst>
          </p:cNvPr>
          <p:cNvSpPr txBox="1"/>
          <p:nvPr/>
        </p:nvSpPr>
        <p:spPr>
          <a:xfrm>
            <a:off x="5104440" y="2851699"/>
            <a:ext cx="3817751" cy="584775"/>
          </a:xfrm>
          <a:prstGeom prst="rect">
            <a:avLst/>
          </a:prstGeom>
          <a:solidFill>
            <a:schemeClr val="accent1">
              <a:lumMod val="40000"/>
              <a:lumOff val="60000"/>
            </a:schemeClr>
          </a:solidFill>
          <a:ln w="28575" cmpd="dbl">
            <a:solidFill>
              <a:srgbClr val="FFC000"/>
            </a:solidFill>
          </a:ln>
        </p:spPr>
        <p:txBody>
          <a:bodyPr wrap="square">
            <a:spAutoFit/>
          </a:bodyPr>
          <a:lstStyle/>
          <a:p>
            <a:pPr algn="just"/>
            <a:r>
              <a:rPr lang="vi-VN" sz="3200" b="1" dirty="0">
                <a:latin typeface="+mj-lt"/>
              </a:rPr>
              <a:t>D. </a:t>
            </a:r>
            <a:endParaRPr lang="vi-VN" sz="3200" dirty="0">
              <a:latin typeface="+mj-lt"/>
            </a:endParaRPr>
          </a:p>
        </p:txBody>
      </p:sp>
      <p:pic>
        <p:nvPicPr>
          <p:cNvPr id="3076" name="Picture 4" descr="https://lh3.googleusercontent.com/-O_jOpzs4cB4/WsHO0F0eYmI/AAAAAAAACAw/-RG37oWVKt4jSXj_JppqbSv5XgA9hzUCwCHMYCw/h136/6-mau_slide_powerpoint_dep_ctu.vn_(123).gif">
            <a:hlinkClick r:id="rId10" action="ppaction://hlinksldjump"/>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620000" y="4335859"/>
            <a:ext cx="1440182" cy="72009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 name="Object 20">
            <a:extLst>
              <a:ext uri="{FF2B5EF4-FFF2-40B4-BE49-F238E27FC236}">
                <a16:creationId xmlns="" xmlns:a16="http://schemas.microsoft.com/office/drawing/2014/main" id="{6D5CCCDB-F45F-709F-5E1D-60D2FB1A72A3}"/>
              </a:ext>
            </a:extLst>
          </p:cNvPr>
          <p:cNvGraphicFramePr>
            <a:graphicFrameLocks noChangeAspect="1"/>
          </p:cNvGraphicFramePr>
          <p:nvPr>
            <p:extLst>
              <p:ext uri="{D42A27DB-BD31-4B8C-83A1-F6EECF244321}">
                <p14:modId xmlns:p14="http://schemas.microsoft.com/office/powerpoint/2010/main" val="3118762435"/>
              </p:ext>
            </p:extLst>
          </p:nvPr>
        </p:nvGraphicFramePr>
        <p:xfrm>
          <a:off x="4211703" y="436909"/>
          <a:ext cx="739885" cy="710289"/>
        </p:xfrm>
        <a:graphic>
          <a:graphicData uri="http://schemas.openxmlformats.org/presentationml/2006/ole">
            <mc:AlternateContent xmlns:mc="http://schemas.openxmlformats.org/markup-compatibility/2006">
              <mc:Choice xmlns:v="urn:schemas-microsoft-com:vml" Requires="v">
                <p:oleObj spid="_x0000_s1166" name="Equation" r:id="rId12" imgW="475835" imgH="456962" progId="Equation.DSMT4">
                  <p:embed/>
                </p:oleObj>
              </mc:Choice>
              <mc:Fallback>
                <p:oleObj name="Equation" r:id="rId12" imgW="475835" imgH="456962" progId="Equation.DSMT4">
                  <p:embed/>
                  <p:pic>
                    <p:nvPicPr>
                      <p:cNvPr id="0" name=""/>
                      <p:cNvPicPr/>
                      <p:nvPr/>
                    </p:nvPicPr>
                    <p:blipFill>
                      <a:blip r:embed="rId13"/>
                      <a:stretch>
                        <a:fillRect/>
                      </a:stretch>
                    </p:blipFill>
                    <p:spPr>
                      <a:xfrm>
                        <a:off x="4211703" y="436909"/>
                        <a:ext cx="739885" cy="710289"/>
                      </a:xfrm>
                      <a:prstGeom prst="rect">
                        <a:avLst/>
                      </a:prstGeom>
                    </p:spPr>
                  </p:pic>
                </p:oleObj>
              </mc:Fallback>
            </mc:AlternateContent>
          </a:graphicData>
        </a:graphic>
      </p:graphicFrame>
      <p:graphicFrame>
        <p:nvGraphicFramePr>
          <p:cNvPr id="22" name="Object 21">
            <a:extLst>
              <a:ext uri="{FF2B5EF4-FFF2-40B4-BE49-F238E27FC236}">
                <a16:creationId xmlns="" xmlns:a16="http://schemas.microsoft.com/office/drawing/2014/main" id="{141FBCB4-7AFF-C4F5-C347-542A1AA9DC08}"/>
              </a:ext>
            </a:extLst>
          </p:cNvPr>
          <p:cNvGraphicFramePr>
            <a:graphicFrameLocks noChangeAspect="1"/>
          </p:cNvGraphicFramePr>
          <p:nvPr>
            <p:extLst>
              <p:ext uri="{D42A27DB-BD31-4B8C-83A1-F6EECF244321}">
                <p14:modId xmlns:p14="http://schemas.microsoft.com/office/powerpoint/2010/main" val="869807654"/>
              </p:ext>
            </p:extLst>
          </p:nvPr>
        </p:nvGraphicFramePr>
        <p:xfrm>
          <a:off x="2343150" y="3032125"/>
          <a:ext cx="177800" cy="266700"/>
        </p:xfrm>
        <a:graphic>
          <a:graphicData uri="http://schemas.openxmlformats.org/presentationml/2006/ole">
            <mc:AlternateContent xmlns:mc="http://schemas.openxmlformats.org/markup-compatibility/2006">
              <mc:Choice xmlns:v="urn:schemas-microsoft-com:vml" Requires="v">
                <p:oleObj spid="_x0000_s1167" name="Equation" r:id="rId14" imgW="126720" imgH="190440" progId="Equation.DSMT4">
                  <p:embed/>
                </p:oleObj>
              </mc:Choice>
              <mc:Fallback>
                <p:oleObj name="Equation" r:id="rId14" imgW="126720" imgH="190440" progId="Equation.DSMT4">
                  <p:embed/>
                  <p:pic>
                    <p:nvPicPr>
                      <p:cNvPr id="0" name=""/>
                      <p:cNvPicPr/>
                      <p:nvPr/>
                    </p:nvPicPr>
                    <p:blipFill>
                      <a:blip r:embed="rId15"/>
                      <a:stretch>
                        <a:fillRect/>
                      </a:stretch>
                    </p:blipFill>
                    <p:spPr>
                      <a:xfrm>
                        <a:off x="2343150" y="3032125"/>
                        <a:ext cx="177800" cy="2667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4" name="Rectangle 3"/>
              <p:cNvSpPr/>
              <p:nvPr/>
            </p:nvSpPr>
            <p:spPr>
              <a:xfrm>
                <a:off x="1676400" y="1410983"/>
                <a:ext cx="1895839" cy="6194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𝑎</m:t>
                          </m:r>
                        </m:num>
                        <m:den>
                          <m:r>
                            <a:rPr lang="en-US" sz="2000" i="1">
                              <a:latin typeface="Cambria Math" panose="02040503050406030204" pitchFamily="18" charset="0"/>
                            </a:rPr>
                            <m:t>𝑏</m:t>
                          </m:r>
                        </m:den>
                      </m:f>
                      <m:r>
                        <a:rPr lang="en-US" sz="2000" i="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𝑐</m:t>
                          </m:r>
                        </m:num>
                        <m:den>
                          <m:r>
                            <a:rPr lang="en-US" sz="2000" i="1">
                              <a:latin typeface="Cambria Math" panose="02040503050406030204" pitchFamily="18" charset="0"/>
                            </a:rPr>
                            <m:t>𝑑</m:t>
                          </m:r>
                        </m:den>
                      </m:f>
                      <m:r>
                        <a:rPr lang="en-US" sz="2000" i="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𝑎</m:t>
                          </m:r>
                          <m:r>
                            <a:rPr lang="en-US" sz="2000" i="0">
                              <a:latin typeface="Cambria Math" panose="02040503050406030204" pitchFamily="18" charset="0"/>
                            </a:rPr>
                            <m:t>−</m:t>
                          </m:r>
                          <m:r>
                            <a:rPr lang="en-US" sz="2000" i="1">
                              <a:latin typeface="Cambria Math" panose="02040503050406030204" pitchFamily="18" charset="0"/>
                            </a:rPr>
                            <m:t>𝑐</m:t>
                          </m:r>
                        </m:num>
                        <m:den>
                          <m:r>
                            <a:rPr lang="en-US" sz="2000" i="1">
                              <a:latin typeface="Cambria Math" panose="02040503050406030204" pitchFamily="18" charset="0"/>
                            </a:rPr>
                            <m:t>𝑏</m:t>
                          </m:r>
                          <m:r>
                            <a:rPr lang="en-US" sz="2000" i="0">
                              <a:latin typeface="Cambria Math" panose="02040503050406030204" pitchFamily="18" charset="0"/>
                            </a:rPr>
                            <m:t>−</m:t>
                          </m:r>
                          <m:r>
                            <a:rPr lang="en-US" sz="2000" i="1">
                              <a:latin typeface="Cambria Math" panose="02040503050406030204" pitchFamily="18" charset="0"/>
                            </a:rPr>
                            <m:t>𝑑</m:t>
                          </m:r>
                        </m:den>
                      </m:f>
                    </m:oMath>
                  </m:oMathPara>
                </a14:m>
                <a:endParaRPr lang="en-US" sz="2000" dirty="0">
                  <a:latin typeface="Symbol Tiger Expert" panose="05050102010706020507" pitchFamily="18" charset="2"/>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676400" y="1410983"/>
                <a:ext cx="1895839" cy="619400"/>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634738" y="2858431"/>
                <a:ext cx="1660711" cy="5713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𝑎</m:t>
                          </m:r>
                        </m:num>
                        <m:den>
                          <m:r>
                            <a:rPr lang="en-US" i="1">
                              <a:latin typeface="Cambria Math" panose="02040503050406030204" pitchFamily="18" charset="0"/>
                            </a:rPr>
                            <m:t>𝑏</m:t>
                          </m:r>
                        </m:den>
                      </m:f>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𝑐</m:t>
                          </m:r>
                        </m:num>
                        <m:den>
                          <m:r>
                            <a:rPr lang="en-US" i="1">
                              <a:latin typeface="Cambria Math" panose="02040503050406030204" pitchFamily="18" charset="0"/>
                            </a:rPr>
                            <m:t>𝑑</m:t>
                          </m:r>
                        </m:den>
                      </m:f>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𝑐</m:t>
                          </m:r>
                          <m:r>
                            <a:rPr lang="en-US" b="0" i="0" smtClean="0">
                              <a:latin typeface="Cambria Math" panose="02040503050406030204" pitchFamily="18" charset="0"/>
                            </a:rPr>
                            <m:t>−</m:t>
                          </m:r>
                          <m:r>
                            <a:rPr lang="en-US" i="1">
                              <a:latin typeface="Cambria Math" panose="02040503050406030204" pitchFamily="18" charset="0"/>
                            </a:rPr>
                            <m:t>𝑎</m:t>
                          </m:r>
                        </m:num>
                        <m:den>
                          <m:r>
                            <a:rPr lang="en-US" i="1">
                              <a:latin typeface="Cambria Math" panose="02040503050406030204" pitchFamily="18" charset="0"/>
                            </a:rPr>
                            <m:t>𝑑</m:t>
                          </m:r>
                          <m:r>
                            <a:rPr lang="en-US" b="0" i="0" smtClean="0">
                              <a:latin typeface="Cambria Math" panose="02040503050406030204" pitchFamily="18" charset="0"/>
                            </a:rPr>
                            <m:t>−</m:t>
                          </m:r>
                          <m:r>
                            <a:rPr lang="en-US" i="1">
                              <a:latin typeface="Cambria Math" panose="02040503050406030204" pitchFamily="18" charset="0"/>
                            </a:rPr>
                            <m:t>𝑏</m:t>
                          </m:r>
                        </m:den>
                      </m:f>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5634738" y="2858431"/>
                <a:ext cx="1660711" cy="571310"/>
              </a:xfrm>
              <a:prstGeom prst="rect">
                <a:avLst/>
              </a:prstGeom>
              <a:blipFill rotWithShape="0">
                <a:blip r:embed="rId17"/>
                <a:stretch>
                  <a:fillRect/>
                </a:stretch>
              </a:blipFill>
            </p:spPr>
            <p:txBody>
              <a:bodyPr/>
              <a:lstStyle/>
              <a:p>
                <a:r>
                  <a:rPr lang="en-US">
                    <a:noFill/>
                  </a:rPr>
                  <a:t> </a:t>
                </a:r>
              </a:p>
            </p:txBody>
          </p:sp>
        </mc:Fallback>
      </mc:AlternateContent>
      <p:sp>
        <p:nvSpPr>
          <p:cNvPr id="25" name="B">
            <a:extLst>
              <a:ext uri="{FF2B5EF4-FFF2-40B4-BE49-F238E27FC236}">
                <a16:creationId xmlns:a16="http://schemas.microsoft.com/office/drawing/2014/main" xmlns="" id="{809D3411-0D59-80A3-9D7E-7D91A8E43DCC}"/>
              </a:ext>
            </a:extLst>
          </p:cNvPr>
          <p:cNvSpPr txBox="1"/>
          <p:nvPr/>
        </p:nvSpPr>
        <p:spPr>
          <a:xfrm>
            <a:off x="971862" y="2851699"/>
            <a:ext cx="3895392" cy="584775"/>
          </a:xfrm>
          <a:prstGeom prst="rect">
            <a:avLst/>
          </a:prstGeom>
          <a:solidFill>
            <a:schemeClr val="accent1">
              <a:lumMod val="40000"/>
              <a:lumOff val="60000"/>
            </a:schemeClr>
          </a:solidFill>
          <a:ln w="28575" cmpd="dbl">
            <a:solidFill>
              <a:srgbClr val="FFC000"/>
            </a:solidFill>
          </a:ln>
        </p:spPr>
        <p:txBody>
          <a:bodyPr wrap="square">
            <a:spAutoFit/>
          </a:bodyPr>
          <a:lstStyle/>
          <a:p>
            <a:pPr algn="just">
              <a:spcBef>
                <a:spcPts val="300"/>
              </a:spcBef>
              <a:spcAft>
                <a:spcPts val="300"/>
              </a:spcAft>
            </a:pPr>
            <a:r>
              <a:rPr lang="en-US" sz="3200" b="1" dirty="0">
                <a:latin typeface="Times New Roman" panose="02020603050405020304" pitchFamily="18" charset="0"/>
                <a:ea typeface="Times New Roman" panose="02020603050405020304" pitchFamily="18" charset="0"/>
              </a:rPr>
              <a:t>C</a:t>
            </a:r>
            <a:r>
              <a:rPr lang="en-US" sz="3200" b="1" dirty="0" smtClean="0">
                <a:effectLst/>
                <a:latin typeface="Times New Roman" panose="02020603050405020304" pitchFamily="18" charset="0"/>
                <a:ea typeface="Times New Roman" panose="02020603050405020304" pitchFamily="18" charset="0"/>
              </a:rPr>
              <a:t>. </a:t>
            </a:r>
            <a:endParaRPr lang="vi-VN" sz="32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7" name="Rectangle 26"/>
              <p:cNvSpPr/>
              <p:nvPr/>
            </p:nvSpPr>
            <p:spPr>
              <a:xfrm>
                <a:off x="1642406" y="2826949"/>
                <a:ext cx="1825308" cy="6565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𝑎</m:t>
                          </m:r>
                        </m:num>
                        <m:den>
                          <m:r>
                            <a:rPr lang="en-US" sz="2000" i="1">
                              <a:latin typeface="Cambria Math" panose="02040503050406030204" pitchFamily="18" charset="0"/>
                            </a:rPr>
                            <m:t>𝑏</m:t>
                          </m:r>
                        </m:den>
                      </m:f>
                      <m:r>
                        <a:rPr lang="en-US" sz="2000" i="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𝑐</m:t>
                          </m:r>
                        </m:num>
                        <m:den>
                          <m:r>
                            <a:rPr lang="en-US" sz="2000" i="1">
                              <a:latin typeface="Cambria Math" panose="02040503050406030204" pitchFamily="18" charset="0"/>
                            </a:rPr>
                            <m:t>𝑑</m:t>
                          </m:r>
                        </m:den>
                      </m:f>
                      <m:r>
                        <a:rPr lang="en-US" sz="2000" i="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𝑎</m:t>
                          </m:r>
                          <m:r>
                            <a:rPr lang="en-US" sz="2000" i="0">
                              <a:latin typeface="Cambria Math" panose="02040503050406030204" pitchFamily="18" charset="0"/>
                            </a:rPr>
                            <m:t>+</m:t>
                          </m:r>
                          <m:r>
                            <a:rPr lang="en-US" sz="2000" i="1">
                              <a:latin typeface="Cambria Math" panose="02040503050406030204" pitchFamily="18" charset="0"/>
                            </a:rPr>
                            <m:t>𝑐</m:t>
                          </m:r>
                        </m:num>
                        <m:den>
                          <m:r>
                            <a:rPr lang="en-US" sz="2000" i="1">
                              <a:latin typeface="Cambria Math" panose="02040503050406030204" pitchFamily="18" charset="0"/>
                            </a:rPr>
                            <m:t>𝑏</m:t>
                          </m:r>
                          <m:r>
                            <a:rPr lang="en-US" sz="2000" i="0">
                              <a:latin typeface="Cambria Math" panose="02040503050406030204" pitchFamily="18" charset="0"/>
                            </a:rPr>
                            <m:t>+</m:t>
                          </m:r>
                          <m:r>
                            <a:rPr lang="en-US" sz="2000" i="1">
                              <a:latin typeface="Cambria Math" panose="02040503050406030204" pitchFamily="18" charset="0"/>
                            </a:rPr>
                            <m:t>𝑑</m:t>
                          </m:r>
                        </m:den>
                      </m:f>
                    </m:oMath>
                  </m:oMathPara>
                </a14:m>
                <a:endParaRPr lang="en-US" sz="2000" dirty="0"/>
              </a:p>
            </p:txBody>
          </p:sp>
        </mc:Choice>
        <mc:Fallback xmlns="">
          <p:sp>
            <p:nvSpPr>
              <p:cNvPr id="27" name="Rectangle 26"/>
              <p:cNvSpPr>
                <a:spLocks noRot="1" noChangeAspect="1" noMove="1" noResize="1" noEditPoints="1" noAdjustHandles="1" noChangeArrowheads="1" noChangeShapeType="1" noTextEdit="1"/>
              </p:cNvSpPr>
              <p:nvPr/>
            </p:nvSpPr>
            <p:spPr>
              <a:xfrm>
                <a:off x="1642406" y="2826949"/>
                <a:ext cx="1825308" cy="656526"/>
              </a:xfrm>
              <a:prstGeom prst="rect">
                <a:avLst/>
              </a:prstGeom>
              <a:blipFill rotWithShape="0">
                <a:blip r:embed="rId18"/>
                <a:stretch>
                  <a:fillRect/>
                </a:stretch>
              </a:blipFill>
            </p:spPr>
            <p:txBody>
              <a:bodyPr/>
              <a:lstStyle/>
              <a:p>
                <a:r>
                  <a:rPr lang="en-US">
                    <a:noFill/>
                  </a:rPr>
                  <a:t> </a:t>
                </a:r>
              </a:p>
            </p:txBody>
          </p:sp>
        </mc:Fallback>
      </mc:AlternateContent>
      <p:graphicFrame>
        <p:nvGraphicFramePr>
          <p:cNvPr id="33" name="Object 32">
            <a:extLst>
              <a:ext uri="{FF2B5EF4-FFF2-40B4-BE49-F238E27FC236}">
                <a16:creationId xmlns="" xmlns:a16="http://schemas.microsoft.com/office/drawing/2014/main" id="{141FBCB4-7AFF-C4F5-C347-542A1AA9DC08}"/>
              </a:ext>
            </a:extLst>
          </p:cNvPr>
          <p:cNvGraphicFramePr>
            <a:graphicFrameLocks noChangeAspect="1"/>
          </p:cNvGraphicFramePr>
          <p:nvPr>
            <p:extLst>
              <p:ext uri="{D42A27DB-BD31-4B8C-83A1-F6EECF244321}">
                <p14:modId xmlns:p14="http://schemas.microsoft.com/office/powerpoint/2010/main" val="3983185493"/>
              </p:ext>
            </p:extLst>
          </p:nvPr>
        </p:nvGraphicFramePr>
        <p:xfrm>
          <a:off x="5638800" y="1417320"/>
          <a:ext cx="1531938" cy="641350"/>
        </p:xfrm>
        <a:graphic>
          <a:graphicData uri="http://schemas.openxmlformats.org/presentationml/2006/ole">
            <mc:AlternateContent xmlns:mc="http://schemas.openxmlformats.org/markup-compatibility/2006">
              <mc:Choice xmlns:v="urn:schemas-microsoft-com:vml" Requires="v">
                <p:oleObj spid="_x0000_s1168" name="Equation" r:id="rId19" imgW="1091880" imgH="457200" progId="Equation.DSMT4">
                  <p:embed/>
                </p:oleObj>
              </mc:Choice>
              <mc:Fallback>
                <p:oleObj name="Equation" r:id="rId19" imgW="1091880" imgH="457200" progId="Equation.DSMT4">
                  <p:embed/>
                  <p:pic>
                    <p:nvPicPr>
                      <p:cNvPr id="0" name=""/>
                      <p:cNvPicPr/>
                      <p:nvPr/>
                    </p:nvPicPr>
                    <p:blipFill>
                      <a:blip r:embed="rId20"/>
                      <a:stretch>
                        <a:fillRect/>
                      </a:stretch>
                    </p:blipFill>
                    <p:spPr>
                      <a:xfrm>
                        <a:off x="5638800" y="1417320"/>
                        <a:ext cx="1531938" cy="641350"/>
                      </a:xfrm>
                      <a:prstGeom prst="rect">
                        <a:avLst/>
                      </a:prstGeom>
                    </p:spPr>
                  </p:pic>
                </p:oleObj>
              </mc:Fallback>
            </mc:AlternateContent>
          </a:graphicData>
        </a:graphic>
      </p:graphicFrame>
    </p:spTree>
    <p:extLst>
      <p:ext uri="{BB962C8B-B14F-4D97-AF65-F5344CB8AC3E}">
        <p14:creationId xmlns:p14="http://schemas.microsoft.com/office/powerpoint/2010/main" val="2215701820"/>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0" presetClass="exit" presetSubtype="0" fill="hold" grpId="0" nodeType="withEffect">
                                  <p:stCondLst>
                                    <p:cond delay="0"/>
                                  </p:stCondLst>
                                  <p:childTnLst>
                                    <p:animEffect transition="out" filter="wedge">
                                      <p:cBhvr>
                                        <p:cTn id="8" dur="1000"/>
                                        <p:tgtEl>
                                          <p:spTgt spid="18"/>
                                        </p:tgtEl>
                                      </p:cBhvr>
                                    </p:animEffect>
                                    <p:set>
                                      <p:cBhvr>
                                        <p:cTn id="9" dur="1" fill="hold">
                                          <p:stCondLst>
                                            <p:cond delay="999"/>
                                          </p:stCondLst>
                                        </p:cTn>
                                        <p:tgtEl>
                                          <p:spTgt spid="18"/>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 fill="hold"/>
                                        <p:tgtEl>
                                          <p:spTgt spid="19"/>
                                        </p:tgtEl>
                                      </p:cBhvr>
                                    </p:cmd>
                                  </p:childTnLst>
                                </p:cTn>
                              </p:par>
                            </p:childTnLst>
                          </p:cTn>
                        </p:par>
                        <p:par>
                          <p:cTn id="12" fill="hold">
                            <p:stCondLst>
                              <p:cond delay="1000"/>
                            </p:stCondLst>
                            <p:childTnLst>
                              <p:par>
                                <p:cTn id="13" presetID="20" presetClass="exit" presetSubtype="0" fill="hold" grpId="0" nodeType="afterEffect">
                                  <p:stCondLst>
                                    <p:cond delay="0"/>
                                  </p:stCondLst>
                                  <p:childTnLst>
                                    <p:animEffect transition="out" filter="wedge">
                                      <p:cBhvr>
                                        <p:cTn id="14" dur="1000"/>
                                        <p:tgtEl>
                                          <p:spTgt spid="17"/>
                                        </p:tgtEl>
                                      </p:cBhvr>
                                    </p:animEffect>
                                    <p:set>
                                      <p:cBhvr>
                                        <p:cTn id="15" dur="1" fill="hold">
                                          <p:stCondLst>
                                            <p:cond delay="999"/>
                                          </p:stCondLst>
                                        </p:cTn>
                                        <p:tgtEl>
                                          <p:spTgt spid="17"/>
                                        </p:tgtEl>
                                        <p:attrNameLst>
                                          <p:attrName>style.visibility</p:attrName>
                                        </p:attrNameLst>
                                      </p:cBhvr>
                                      <p:to>
                                        <p:strVal val="hidden"/>
                                      </p:to>
                                    </p:set>
                                  </p:childTnLst>
                                </p:cTn>
                              </p:par>
                            </p:childTnLst>
                          </p:cTn>
                        </p:par>
                        <p:par>
                          <p:cTn id="16" fill="hold">
                            <p:stCondLst>
                              <p:cond delay="2000"/>
                            </p:stCondLst>
                            <p:childTnLst>
                              <p:par>
                                <p:cTn id="17" presetID="20" presetClass="exit" presetSubtype="0" fill="hold" grpId="0" nodeType="afterEffect">
                                  <p:stCondLst>
                                    <p:cond delay="0"/>
                                  </p:stCondLst>
                                  <p:childTnLst>
                                    <p:animEffect transition="out" filter="wedge">
                                      <p:cBhvr>
                                        <p:cTn id="18" dur="1000"/>
                                        <p:tgtEl>
                                          <p:spTgt spid="16"/>
                                        </p:tgtEl>
                                      </p:cBhvr>
                                    </p:animEffect>
                                    <p:set>
                                      <p:cBhvr>
                                        <p:cTn id="19" dur="1" fill="hold">
                                          <p:stCondLst>
                                            <p:cond delay="999"/>
                                          </p:stCondLst>
                                        </p:cTn>
                                        <p:tgtEl>
                                          <p:spTgt spid="16"/>
                                        </p:tgtEl>
                                        <p:attrNameLst>
                                          <p:attrName>style.visibility</p:attrName>
                                        </p:attrNameLst>
                                      </p:cBhvr>
                                      <p:to>
                                        <p:strVal val="hidden"/>
                                      </p:to>
                                    </p:set>
                                  </p:childTnLst>
                                </p:cTn>
                              </p:par>
                            </p:childTnLst>
                          </p:cTn>
                        </p:par>
                        <p:par>
                          <p:cTn id="20" fill="hold">
                            <p:stCondLst>
                              <p:cond delay="3000"/>
                            </p:stCondLst>
                            <p:childTnLst>
                              <p:par>
                                <p:cTn id="21" presetID="20" presetClass="exit" presetSubtype="0" fill="hold" grpId="0" nodeType="afterEffect">
                                  <p:stCondLst>
                                    <p:cond delay="0"/>
                                  </p:stCondLst>
                                  <p:childTnLst>
                                    <p:animEffect transition="out" filter="wedge">
                                      <p:cBhvr>
                                        <p:cTn id="22" dur="1000"/>
                                        <p:tgtEl>
                                          <p:spTgt spid="15"/>
                                        </p:tgtEl>
                                      </p:cBhvr>
                                    </p:animEffect>
                                    <p:set>
                                      <p:cBhvr>
                                        <p:cTn id="23" dur="1" fill="hold">
                                          <p:stCondLst>
                                            <p:cond delay="999"/>
                                          </p:stCondLst>
                                        </p:cTn>
                                        <p:tgtEl>
                                          <p:spTgt spid="15"/>
                                        </p:tgtEl>
                                        <p:attrNameLst>
                                          <p:attrName>style.visibility</p:attrName>
                                        </p:attrNameLst>
                                      </p:cBhvr>
                                      <p:to>
                                        <p:strVal val="hidden"/>
                                      </p:to>
                                    </p:set>
                                  </p:childTnLst>
                                </p:cTn>
                              </p:par>
                            </p:childTnLst>
                          </p:cTn>
                        </p:par>
                        <p:par>
                          <p:cTn id="24" fill="hold">
                            <p:stCondLst>
                              <p:cond delay="4000"/>
                            </p:stCondLst>
                            <p:childTnLst>
                              <p:par>
                                <p:cTn id="25" presetID="20" presetClass="exit" presetSubtype="0" fill="hold" grpId="0" nodeType="afterEffect">
                                  <p:stCondLst>
                                    <p:cond delay="0"/>
                                  </p:stCondLst>
                                  <p:childTnLst>
                                    <p:animEffect transition="out" filter="wedge">
                                      <p:cBhvr>
                                        <p:cTn id="26" dur="1000"/>
                                        <p:tgtEl>
                                          <p:spTgt spid="14"/>
                                        </p:tgtEl>
                                      </p:cBhvr>
                                    </p:animEffect>
                                    <p:set>
                                      <p:cBhvr>
                                        <p:cTn id="27" dur="1" fill="hold">
                                          <p:stCondLst>
                                            <p:cond delay="999"/>
                                          </p:stCondLst>
                                        </p:cTn>
                                        <p:tgtEl>
                                          <p:spTgt spid="14"/>
                                        </p:tgtEl>
                                        <p:attrNameLst>
                                          <p:attrName>style.visibility</p:attrName>
                                        </p:attrNameLst>
                                      </p:cBhvr>
                                      <p:to>
                                        <p:strVal val="hidden"/>
                                      </p:to>
                                    </p:set>
                                  </p:childTnLst>
                                </p:cTn>
                              </p:par>
                            </p:childTnLst>
                          </p:cTn>
                        </p:par>
                        <p:par>
                          <p:cTn id="28" fill="hold">
                            <p:stCondLst>
                              <p:cond delay="5000"/>
                            </p:stCondLst>
                            <p:childTnLst>
                              <p:par>
                                <p:cTn id="29" presetID="20" presetClass="exit" presetSubtype="0" fill="hold" grpId="0" nodeType="afterEffect">
                                  <p:stCondLst>
                                    <p:cond delay="0"/>
                                  </p:stCondLst>
                                  <p:childTnLst>
                                    <p:animEffect transition="out" filter="wedge">
                                      <p:cBhvr>
                                        <p:cTn id="30" dur="1000"/>
                                        <p:tgtEl>
                                          <p:spTgt spid="13"/>
                                        </p:tgtEl>
                                      </p:cBhvr>
                                    </p:animEffect>
                                    <p:set>
                                      <p:cBhvr>
                                        <p:cTn id="31" dur="1" fill="hold">
                                          <p:stCondLst>
                                            <p:cond delay="999"/>
                                          </p:stCondLst>
                                        </p:cTn>
                                        <p:tgtEl>
                                          <p:spTgt spid="13"/>
                                        </p:tgtEl>
                                        <p:attrNameLst>
                                          <p:attrName>style.visibility</p:attrName>
                                        </p:attrNameLst>
                                      </p:cBhvr>
                                      <p:to>
                                        <p:strVal val="hidden"/>
                                      </p:to>
                                    </p:set>
                                  </p:childTnLst>
                                </p:cTn>
                              </p:par>
                            </p:childTnLst>
                          </p:cTn>
                        </p:par>
                        <p:par>
                          <p:cTn id="32" fill="hold">
                            <p:stCondLst>
                              <p:cond delay="6000"/>
                            </p:stCondLst>
                            <p:childTnLst>
                              <p:par>
                                <p:cTn id="33" presetID="20" presetClass="exit" presetSubtype="0" fill="hold" grpId="0" nodeType="afterEffect">
                                  <p:stCondLst>
                                    <p:cond delay="0"/>
                                  </p:stCondLst>
                                  <p:childTnLst>
                                    <p:animEffect transition="out" filter="wedge">
                                      <p:cBhvr>
                                        <p:cTn id="34" dur="1000"/>
                                        <p:tgtEl>
                                          <p:spTgt spid="12"/>
                                        </p:tgtEl>
                                      </p:cBhvr>
                                    </p:animEffect>
                                    <p:set>
                                      <p:cBhvr>
                                        <p:cTn id="35" dur="1" fill="hold">
                                          <p:stCondLst>
                                            <p:cond delay="999"/>
                                          </p:stCondLst>
                                        </p:cTn>
                                        <p:tgtEl>
                                          <p:spTgt spid="12"/>
                                        </p:tgtEl>
                                        <p:attrNameLst>
                                          <p:attrName>style.visibility</p:attrName>
                                        </p:attrNameLst>
                                      </p:cBhvr>
                                      <p:to>
                                        <p:strVal val="hidden"/>
                                      </p:to>
                                    </p:set>
                                  </p:childTnLst>
                                </p:cTn>
                              </p:par>
                            </p:childTnLst>
                          </p:cTn>
                        </p:par>
                        <p:par>
                          <p:cTn id="36" fill="hold">
                            <p:stCondLst>
                              <p:cond delay="7000"/>
                            </p:stCondLst>
                            <p:childTnLst>
                              <p:par>
                                <p:cTn id="37" presetID="20" presetClass="exit" presetSubtype="0" fill="hold" grpId="0" nodeType="afterEffect">
                                  <p:stCondLst>
                                    <p:cond delay="0"/>
                                  </p:stCondLst>
                                  <p:childTnLst>
                                    <p:animEffect transition="out" filter="wedge">
                                      <p:cBhvr>
                                        <p:cTn id="38" dur="1000"/>
                                        <p:tgtEl>
                                          <p:spTgt spid="11"/>
                                        </p:tgtEl>
                                      </p:cBhvr>
                                    </p:animEffect>
                                    <p:set>
                                      <p:cBhvr>
                                        <p:cTn id="39" dur="1" fill="hold">
                                          <p:stCondLst>
                                            <p:cond delay="999"/>
                                          </p:stCondLst>
                                        </p:cTn>
                                        <p:tgtEl>
                                          <p:spTgt spid="11"/>
                                        </p:tgtEl>
                                        <p:attrNameLst>
                                          <p:attrName>style.visibility</p:attrName>
                                        </p:attrNameLst>
                                      </p:cBhvr>
                                      <p:to>
                                        <p:strVal val="hidden"/>
                                      </p:to>
                                    </p:set>
                                  </p:childTnLst>
                                </p:cTn>
                              </p:par>
                            </p:childTnLst>
                          </p:cTn>
                        </p:par>
                        <p:par>
                          <p:cTn id="40" fill="hold">
                            <p:stCondLst>
                              <p:cond delay="8000"/>
                            </p:stCondLst>
                            <p:childTnLst>
                              <p:par>
                                <p:cTn id="41" presetID="20" presetClass="exit" presetSubtype="0" fill="hold" grpId="0" nodeType="afterEffect">
                                  <p:stCondLst>
                                    <p:cond delay="0"/>
                                  </p:stCondLst>
                                  <p:childTnLst>
                                    <p:animEffect transition="out" filter="wedge">
                                      <p:cBhvr>
                                        <p:cTn id="42" dur="1000"/>
                                        <p:tgtEl>
                                          <p:spTgt spid="10"/>
                                        </p:tgtEl>
                                      </p:cBhvr>
                                    </p:animEffect>
                                    <p:set>
                                      <p:cBhvr>
                                        <p:cTn id="43" dur="1" fill="hold">
                                          <p:stCondLst>
                                            <p:cond delay="999"/>
                                          </p:stCondLst>
                                        </p:cTn>
                                        <p:tgtEl>
                                          <p:spTgt spid="10"/>
                                        </p:tgtEl>
                                        <p:attrNameLst>
                                          <p:attrName>style.visibility</p:attrName>
                                        </p:attrNameLst>
                                      </p:cBhvr>
                                      <p:to>
                                        <p:strVal val="hidden"/>
                                      </p:to>
                                    </p:set>
                                  </p:childTnLst>
                                </p:cTn>
                              </p:par>
                            </p:childTnLst>
                          </p:cTn>
                        </p:par>
                        <p:par>
                          <p:cTn id="44" fill="hold">
                            <p:stCondLst>
                              <p:cond delay="9000"/>
                            </p:stCondLst>
                            <p:childTnLst>
                              <p:par>
                                <p:cTn id="45" presetID="20" presetClass="exit" presetSubtype="0" fill="hold" grpId="0" nodeType="afterEffect">
                                  <p:stCondLst>
                                    <p:cond delay="0"/>
                                  </p:stCondLst>
                                  <p:childTnLst>
                                    <p:animEffect transition="out" filter="wedge">
                                      <p:cBhvr>
                                        <p:cTn id="46" dur="1000"/>
                                        <p:tgtEl>
                                          <p:spTgt spid="5"/>
                                        </p:tgtEl>
                                      </p:cBhvr>
                                    </p:animEffect>
                                    <p:set>
                                      <p:cBhvr>
                                        <p:cTn id="4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48" fill="hold" display="0">
                  <p:stCondLst>
                    <p:cond delay="indefinite"/>
                  </p:stCondLst>
                  <p:endCondLst>
                    <p:cond evt="onStopAudio" delay="0">
                      <p:tgtEl>
                        <p:sldTgt/>
                      </p:tgtEl>
                    </p:cond>
                  </p:endCondLst>
                </p:cTn>
                <p:tgtEl>
                  <p:spTgt spid="19"/>
                </p:tgtEl>
              </p:cMediaNode>
            </p:audio>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26"/>
                                        </p:tgtEl>
                                        <p:attrNameLst>
                                          <p:attrName>fillcolor</p:attrName>
                                        </p:attrNameLst>
                                      </p:cBhvr>
                                      <p:to>
                                        <a:schemeClr val="accent2"/>
                                      </p:to>
                                    </p:animClr>
                                    <p:set>
                                      <p:cBhvr>
                                        <p:cTn id="54" dur="2000" fill="hold"/>
                                        <p:tgtEl>
                                          <p:spTgt spid="26"/>
                                        </p:tgtEl>
                                        <p:attrNameLst>
                                          <p:attrName>fill.type</p:attrName>
                                        </p:attrNameLst>
                                      </p:cBhvr>
                                      <p:to>
                                        <p:strVal val="solid"/>
                                      </p:to>
                                    </p:set>
                                    <p:set>
                                      <p:cBhvr>
                                        <p:cTn id="55" dur="2000" fill="hold"/>
                                        <p:tgtEl>
                                          <p:spTgt spid="2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26"/>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500"/>
                                  </p:stCondLst>
                                  <p:childTnLst>
                                    <p:animClr clrSpc="rgb" dir="cw">
                                      <p:cBhvr>
                                        <p:cTn id="60" dur="2000" fill="hold"/>
                                        <p:tgtEl>
                                          <p:spTgt spid="32"/>
                                        </p:tgtEl>
                                        <p:attrNameLst>
                                          <p:attrName>fillcolor</p:attrName>
                                        </p:attrNameLst>
                                      </p:cBhvr>
                                      <p:to>
                                        <a:srgbClr val="2FDF33"/>
                                      </p:to>
                                    </p:animClr>
                                    <p:set>
                                      <p:cBhvr>
                                        <p:cTn id="61" dur="2000" fill="hold"/>
                                        <p:tgtEl>
                                          <p:spTgt spid="32"/>
                                        </p:tgtEl>
                                        <p:attrNameLst>
                                          <p:attrName>fill.type</p:attrName>
                                        </p:attrNameLst>
                                      </p:cBhvr>
                                      <p:to>
                                        <p:strVal val="solid"/>
                                      </p:to>
                                    </p:set>
                                    <p:set>
                                      <p:cBhvr>
                                        <p:cTn id="62" dur="2000" fill="hold"/>
                                        <p:tgtEl>
                                          <p:spTgt spid="3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7" name="applause.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50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subTnLst>
                                    <p:audio>
                                      <p:cMediaNode>
                                        <p:cTn display="0" masterRel="sameClick">
                                          <p:stCondLst>
                                            <p:cond evt="begin" delay="0">
                                              <p:tn val="65"/>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32"/>
                  </p:tgtEl>
                </p:cond>
              </p:nextCondLst>
            </p:seq>
            <p:seq concurrent="1" nextAc="seek">
              <p:cTn id="68" restart="whenNotActive" fill="hold" evtFilter="cancelBubble" nodeType="interactiveSeq">
                <p:stCondLst>
                  <p:cond evt="onClick" delay="0">
                    <p:tgtEl>
                      <p:spTgt spid="3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000" fill="hold"/>
                                        <p:tgtEl>
                                          <p:spTgt spid="38"/>
                                        </p:tgtEl>
                                        <p:attrNameLst>
                                          <p:attrName>fillcolor</p:attrName>
                                        </p:attrNameLst>
                                      </p:cBhvr>
                                      <p:to>
                                        <a:schemeClr val="accent2"/>
                                      </p:to>
                                    </p:animClr>
                                    <p:set>
                                      <p:cBhvr>
                                        <p:cTn id="73" dur="2000" fill="hold"/>
                                        <p:tgtEl>
                                          <p:spTgt spid="38"/>
                                        </p:tgtEl>
                                        <p:attrNameLst>
                                          <p:attrName>fill.type</p:attrName>
                                        </p:attrNameLst>
                                      </p:cBhvr>
                                      <p:to>
                                        <p:strVal val="solid"/>
                                      </p:to>
                                    </p:set>
                                    <p:set>
                                      <p:cBhvr>
                                        <p:cTn id="74" dur="2000" fill="hold"/>
                                        <p:tgtEl>
                                          <p:spTgt spid="3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38"/>
                  </p:tgtEl>
                </p:cond>
              </p:nextCondLst>
            </p:seq>
            <p:seq concurrent="1" nextAc="seek">
              <p:cTn id="75" restart="whenNotActive" fill="hold" evtFilter="cancelBubble" nodeType="interactiveSeq">
                <p:stCondLst>
                  <p:cond evt="onClick" delay="0">
                    <p:tgtEl>
                      <p:spTgt spid="25"/>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000" fill="hold"/>
                                        <p:tgtEl>
                                          <p:spTgt spid="25"/>
                                        </p:tgtEl>
                                        <p:attrNameLst>
                                          <p:attrName>fillcolor</p:attrName>
                                        </p:attrNameLst>
                                      </p:cBhvr>
                                      <p:to>
                                        <a:schemeClr val="accent2"/>
                                      </p:to>
                                    </p:animClr>
                                    <p:set>
                                      <p:cBhvr>
                                        <p:cTn id="80" dur="2000" fill="hold"/>
                                        <p:tgtEl>
                                          <p:spTgt spid="25"/>
                                        </p:tgtEl>
                                        <p:attrNameLst>
                                          <p:attrName>fill.type</p:attrName>
                                        </p:attrNameLst>
                                      </p:cBhvr>
                                      <p:to>
                                        <p:strVal val="solid"/>
                                      </p:to>
                                    </p:set>
                                    <p:set>
                                      <p:cBhvr>
                                        <p:cTn id="81" dur="2000" fill="hold"/>
                                        <p:tgtEl>
                                          <p:spTgt spid="25"/>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25"/>
                  </p:tgtEl>
                </p:cond>
              </p:nextCondLst>
            </p:seq>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0" y="190291"/>
            <a:ext cx="1752600" cy="1333918"/>
          </a:xfrm>
          <a:prstGeom prst="rect">
            <a:avLst/>
          </a:prstGeom>
        </p:spPr>
      </p:pic>
      <p:pic>
        <p:nvPicPr>
          <p:cNvPr id="19" name="Dem-nguoc-dong-ho-10-giay-Tieng-bip-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465094" y="-693838"/>
            <a:ext cx="274142" cy="274142"/>
          </a:xfrm>
          <a:prstGeom prst="rect">
            <a:avLst/>
          </a:prstGeom>
        </p:spPr>
      </p:pic>
      <p:sp>
        <p:nvSpPr>
          <p:cNvPr id="32" name="C">
            <a:extLst>
              <a:ext uri="{FF2B5EF4-FFF2-40B4-BE49-F238E27FC236}">
                <a16:creationId xmlns:a16="http://schemas.microsoft.com/office/drawing/2014/main" xmlns="" id="{DB6034FA-9448-3137-B9E5-74A3B0A88AD8}"/>
              </a:ext>
            </a:extLst>
          </p:cNvPr>
          <p:cNvSpPr txBox="1"/>
          <p:nvPr/>
        </p:nvSpPr>
        <p:spPr>
          <a:xfrm>
            <a:off x="908754" y="2122184"/>
            <a:ext cx="3129846" cy="584775"/>
          </a:xfrm>
          <a:prstGeom prst="rect">
            <a:avLst/>
          </a:prstGeom>
          <a:solidFill>
            <a:schemeClr val="accent1">
              <a:lumMod val="20000"/>
              <a:lumOff val="80000"/>
            </a:schemeClr>
          </a:solidFill>
          <a:ln w="28575" cmpd="dbl">
            <a:solidFill>
              <a:srgbClr val="FFC000"/>
            </a:solidFill>
          </a:ln>
        </p:spPr>
        <p:txBody>
          <a:bodyPr wrap="square">
            <a:spAutoFit/>
          </a:bodyPr>
          <a:lstStyle/>
          <a:p>
            <a:pPr algn="just">
              <a:spcBef>
                <a:spcPts val="300"/>
              </a:spcBef>
              <a:spcAft>
                <a:spcPts val="300"/>
              </a:spcAft>
            </a:pPr>
            <a:r>
              <a:rPr lang="en-US" sz="3200" b="1" dirty="0">
                <a:latin typeface="Times New Roman" panose="02020603050405020304" pitchFamily="18" charset="0"/>
                <a:ea typeface="Times New Roman" panose="02020603050405020304" pitchFamily="18" charset="0"/>
              </a:rPr>
              <a:t>A</a:t>
            </a:r>
            <a:r>
              <a:rPr lang="en-US" sz="3200" b="1" dirty="0" smtClean="0">
                <a:effectLst/>
                <a:latin typeface="Times New Roman" panose="02020603050405020304" pitchFamily="18" charset="0"/>
                <a:ea typeface="Times New Roman" panose="02020603050405020304" pitchFamily="18" charset="0"/>
              </a:rPr>
              <a:t>. </a:t>
            </a:r>
            <a:endParaRPr lang="vi-VN" sz="3200" dirty="0">
              <a:effectLst/>
              <a:latin typeface="Times New Roman" panose="02020603050405020304" pitchFamily="18" charset="0"/>
              <a:ea typeface="Times New Roman" panose="02020603050405020304" pitchFamily="18" charset="0"/>
            </a:endParaRPr>
          </a:p>
        </p:txBody>
      </p:sp>
      <p:sp>
        <p:nvSpPr>
          <p:cNvPr id="38" name="D">
            <a:extLst>
              <a:ext uri="{FF2B5EF4-FFF2-40B4-BE49-F238E27FC236}">
                <a16:creationId xmlns:a16="http://schemas.microsoft.com/office/drawing/2014/main" xmlns="" id="{228F4430-F8C0-2428-5793-665A293902F8}"/>
              </a:ext>
            </a:extLst>
          </p:cNvPr>
          <p:cNvSpPr txBox="1"/>
          <p:nvPr/>
        </p:nvSpPr>
        <p:spPr>
          <a:xfrm>
            <a:off x="5373381" y="3298825"/>
            <a:ext cx="3114020" cy="584775"/>
          </a:xfrm>
          <a:prstGeom prst="rect">
            <a:avLst/>
          </a:prstGeom>
          <a:solidFill>
            <a:schemeClr val="accent1">
              <a:lumMod val="20000"/>
              <a:lumOff val="80000"/>
            </a:schemeClr>
          </a:solidFill>
          <a:ln w="28575" cmpd="dbl">
            <a:solidFill>
              <a:srgbClr val="FFC000"/>
            </a:solidFill>
          </a:ln>
        </p:spPr>
        <p:txBody>
          <a:bodyPr wrap="square">
            <a:spAutoFit/>
          </a:bodyPr>
          <a:lstStyle/>
          <a:p>
            <a:pPr algn="just"/>
            <a:r>
              <a:rPr lang="vi-VN" sz="3200" b="1" dirty="0">
                <a:latin typeface="+mj-lt"/>
              </a:rPr>
              <a:t>D. </a:t>
            </a:r>
            <a:endParaRPr lang="vi-VN" sz="3200" dirty="0">
              <a:latin typeface="+mj-lt"/>
            </a:endParaRPr>
          </a:p>
        </p:txBody>
      </p:sp>
      <p:pic>
        <p:nvPicPr>
          <p:cNvPr id="3076" name="Picture 4" descr="https://lh3.googleusercontent.com/-O_jOpzs4cB4/WsHO0F0eYmI/AAAAAAAACAw/-RG37oWVKt4jSXj_JppqbSv5XgA9hzUCwCHMYCw/h136/6-mau_slide_powerpoint_dep_ctu.vn_(123).gif">
            <a:hlinkClick r:id="rId10" action="ppaction://hlinksldjump"/>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620000" y="4335859"/>
            <a:ext cx="1440182" cy="72009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Object 21">
            <a:extLst>
              <a:ext uri="{FF2B5EF4-FFF2-40B4-BE49-F238E27FC236}">
                <a16:creationId xmlns="" xmlns:a16="http://schemas.microsoft.com/office/drawing/2014/main" id="{141FBCB4-7AFF-C4F5-C347-542A1AA9DC08}"/>
              </a:ext>
            </a:extLst>
          </p:cNvPr>
          <p:cNvGraphicFramePr>
            <a:graphicFrameLocks noChangeAspect="1"/>
          </p:cNvGraphicFramePr>
          <p:nvPr>
            <p:extLst/>
          </p:nvPr>
        </p:nvGraphicFramePr>
        <p:xfrm>
          <a:off x="2343150" y="3032125"/>
          <a:ext cx="177800" cy="266700"/>
        </p:xfrm>
        <a:graphic>
          <a:graphicData uri="http://schemas.openxmlformats.org/presentationml/2006/ole">
            <mc:AlternateContent xmlns:mc="http://schemas.openxmlformats.org/markup-compatibility/2006">
              <mc:Choice xmlns:v="urn:schemas-microsoft-com:vml" Requires="v">
                <p:oleObj spid="_x0000_s27734" name="Equation" r:id="rId12" imgW="126720" imgH="190440" progId="Equation.DSMT4">
                  <p:embed/>
                </p:oleObj>
              </mc:Choice>
              <mc:Fallback>
                <p:oleObj name="Equation" r:id="rId12" imgW="126720" imgH="190440" progId="Equation.DSMT4">
                  <p:embed/>
                  <p:pic>
                    <p:nvPicPr>
                      <p:cNvPr id="0" name=""/>
                      <p:cNvPicPr/>
                      <p:nvPr/>
                    </p:nvPicPr>
                    <p:blipFill>
                      <a:blip r:embed="rId13"/>
                      <a:stretch>
                        <a:fillRect/>
                      </a:stretch>
                    </p:blipFill>
                    <p:spPr>
                      <a:xfrm>
                        <a:off x="2343150" y="3032125"/>
                        <a:ext cx="177800" cy="266700"/>
                      </a:xfrm>
                      <a:prstGeom prst="rect">
                        <a:avLst/>
                      </a:prstGeom>
                    </p:spPr>
                  </p:pic>
                </p:oleObj>
              </mc:Fallback>
            </mc:AlternateContent>
          </a:graphicData>
        </a:graphic>
      </p:graphicFrame>
      <p:sp>
        <p:nvSpPr>
          <p:cNvPr id="25" name="B">
            <a:extLst>
              <a:ext uri="{FF2B5EF4-FFF2-40B4-BE49-F238E27FC236}">
                <a16:creationId xmlns:a16="http://schemas.microsoft.com/office/drawing/2014/main" xmlns="" id="{809D3411-0D59-80A3-9D7E-7D91A8E43DCC}"/>
              </a:ext>
            </a:extLst>
          </p:cNvPr>
          <p:cNvSpPr txBox="1"/>
          <p:nvPr/>
        </p:nvSpPr>
        <p:spPr>
          <a:xfrm>
            <a:off x="897766" y="3396931"/>
            <a:ext cx="3140834" cy="584775"/>
          </a:xfrm>
          <a:prstGeom prst="rect">
            <a:avLst/>
          </a:prstGeom>
          <a:solidFill>
            <a:schemeClr val="accent1">
              <a:lumMod val="20000"/>
              <a:lumOff val="80000"/>
            </a:schemeClr>
          </a:solidFill>
          <a:ln w="28575" cmpd="dbl">
            <a:solidFill>
              <a:srgbClr val="FFC000"/>
            </a:solidFill>
          </a:ln>
        </p:spPr>
        <p:txBody>
          <a:bodyPr wrap="square">
            <a:spAutoFit/>
          </a:bodyPr>
          <a:lstStyle/>
          <a:p>
            <a:pPr algn="just">
              <a:spcBef>
                <a:spcPts val="300"/>
              </a:spcBef>
              <a:spcAft>
                <a:spcPts val="300"/>
              </a:spcAft>
            </a:pPr>
            <a:r>
              <a:rPr lang="en-US" sz="3200" b="1" dirty="0">
                <a:latin typeface="Times New Roman" panose="02020603050405020304" pitchFamily="18" charset="0"/>
                <a:ea typeface="Times New Roman" panose="02020603050405020304" pitchFamily="18" charset="0"/>
              </a:rPr>
              <a:t>C</a:t>
            </a:r>
            <a:r>
              <a:rPr lang="en-US" sz="3200" b="1" dirty="0" smtClean="0">
                <a:effectLst/>
                <a:latin typeface="Times New Roman" panose="02020603050405020304" pitchFamily="18" charset="0"/>
                <a:ea typeface="Times New Roman" panose="02020603050405020304" pitchFamily="18" charset="0"/>
              </a:rPr>
              <a:t>. </a:t>
            </a:r>
            <a:endParaRPr lang="vi-VN" sz="3200" dirty="0">
              <a:effectLst/>
              <a:latin typeface="Times New Roman" panose="02020603050405020304" pitchFamily="18" charset="0"/>
              <a:ea typeface="Times New Roman" panose="02020603050405020304" pitchFamily="18" charset="0"/>
            </a:endParaRPr>
          </a:p>
        </p:txBody>
      </p:sp>
      <p:sp>
        <p:nvSpPr>
          <p:cNvPr id="28" name="Rectangle 27"/>
          <p:cNvSpPr/>
          <p:nvPr/>
        </p:nvSpPr>
        <p:spPr>
          <a:xfrm>
            <a:off x="1828800" y="451894"/>
            <a:ext cx="6578689" cy="980318"/>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r>
              <a:rPr lang="nl-NL" sz="2400" b="1" dirty="0" smtClean="0">
                <a:solidFill>
                  <a:srgbClr val="C00000"/>
                </a:solidFill>
                <a:latin typeface="Times New Roman" panose="02020603050405020304" pitchFamily="18" charset="0"/>
                <a:ea typeface="Times New Roman" panose="02020603050405020304" pitchFamily="18" charset="0"/>
              </a:rPr>
              <a:t>Câu </a:t>
            </a:r>
            <a:r>
              <a:rPr lang="nl-NL" sz="2400" b="1" dirty="0">
                <a:solidFill>
                  <a:srgbClr val="C00000"/>
                </a:solidFill>
                <a:latin typeface="Times New Roman" panose="02020603050405020304" pitchFamily="18" charset="0"/>
                <a:ea typeface="Times New Roman" panose="02020603050405020304" pitchFamily="18" charset="0"/>
              </a:rPr>
              <a:t>2</a:t>
            </a:r>
            <a:r>
              <a:rPr lang="nl-NL" sz="2400" b="1" dirty="0" smtClean="0">
                <a:solidFill>
                  <a:srgbClr val="C00000"/>
                </a:solidFill>
                <a:latin typeface="Times New Roman" panose="02020603050405020304" pitchFamily="18" charset="0"/>
                <a:ea typeface="Times New Roman" panose="02020603050405020304" pitchFamily="18" charset="0"/>
              </a:rPr>
              <a:t>: Cho</a:t>
            </a:r>
            <a:r>
              <a:rPr lang="vi-VN" sz="2400" b="1" dirty="0" smtClean="0">
                <a:solidFill>
                  <a:srgbClr val="C00000"/>
                </a:solidFill>
                <a:latin typeface="Times New Roman" panose="02020603050405020304" pitchFamily="18" charset="0"/>
                <a:ea typeface="Times New Roman" panose="02020603050405020304" pitchFamily="18" charset="0"/>
              </a:rPr>
              <a:t>       </a:t>
            </a:r>
            <a:r>
              <a:rPr lang="nl-NL" sz="2400" b="1" dirty="0" smtClean="0">
                <a:solidFill>
                  <a:srgbClr val="C00000"/>
                </a:solidFill>
                <a:latin typeface="Times New Roman" panose="02020603050405020304" pitchFamily="18" charset="0"/>
                <a:ea typeface="Times New Roman" panose="02020603050405020304" pitchFamily="18" charset="0"/>
              </a:rPr>
              <a:t>                , khi đó  </a:t>
            </a:r>
            <a:r>
              <a:rPr lang="en-US" sz="2400" b="1" dirty="0" smtClean="0">
                <a:solidFill>
                  <a:srgbClr val="C00000"/>
                </a:solidFill>
                <a:latin typeface="Times New Roman" panose="02020603050405020304" pitchFamily="18" charset="0"/>
                <a:ea typeface="Times New Roman" panose="02020603050405020304" pitchFamily="18" charset="0"/>
              </a:rPr>
              <a:t>                </a:t>
            </a:r>
            <a:endParaRPr lang="vi-VN" sz="2400" dirty="0">
              <a:latin typeface="Times New Roman" panose="02020603050405020304" pitchFamily="18" charset="0"/>
              <a:ea typeface="Times New Roman" panose="02020603050405020304" pitchFamily="18" charset="0"/>
            </a:endParaRPr>
          </a:p>
        </p:txBody>
      </p:sp>
      <p:graphicFrame>
        <p:nvGraphicFramePr>
          <p:cNvPr id="29" name="Object 28">
            <a:extLst>
              <a:ext uri="{FF2B5EF4-FFF2-40B4-BE49-F238E27FC236}">
                <a16:creationId xmlns="" xmlns:a16="http://schemas.microsoft.com/office/drawing/2014/main" id="{6D5CCCDB-F45F-709F-5E1D-60D2FB1A72A3}"/>
              </a:ext>
            </a:extLst>
          </p:cNvPr>
          <p:cNvGraphicFramePr>
            <a:graphicFrameLocks noChangeAspect="1"/>
          </p:cNvGraphicFramePr>
          <p:nvPr>
            <p:extLst>
              <p:ext uri="{D42A27DB-BD31-4B8C-83A1-F6EECF244321}">
                <p14:modId xmlns:p14="http://schemas.microsoft.com/office/powerpoint/2010/main" val="2320381205"/>
              </p:ext>
            </p:extLst>
          </p:nvPr>
        </p:nvGraphicFramePr>
        <p:xfrm>
          <a:off x="6248400" y="764253"/>
          <a:ext cx="1836737" cy="355600"/>
        </p:xfrm>
        <a:graphic>
          <a:graphicData uri="http://schemas.openxmlformats.org/presentationml/2006/ole">
            <mc:AlternateContent xmlns:mc="http://schemas.openxmlformats.org/markup-compatibility/2006">
              <mc:Choice xmlns:v="urn:schemas-microsoft-com:vml" Requires="v">
                <p:oleObj spid="_x0000_s27735" name="Equation" r:id="rId14" imgW="1180800" imgH="228600" progId="Equation.DSMT4">
                  <p:embed/>
                </p:oleObj>
              </mc:Choice>
              <mc:Fallback>
                <p:oleObj name="Equation" r:id="rId14" imgW="1180800" imgH="228600" progId="Equation.DSMT4">
                  <p:embed/>
                  <p:pic>
                    <p:nvPicPr>
                      <p:cNvPr id="0" name=""/>
                      <p:cNvPicPr/>
                      <p:nvPr/>
                    </p:nvPicPr>
                    <p:blipFill>
                      <a:blip r:embed="rId15"/>
                      <a:stretch>
                        <a:fillRect/>
                      </a:stretch>
                    </p:blipFill>
                    <p:spPr>
                      <a:xfrm>
                        <a:off x="6248400" y="764253"/>
                        <a:ext cx="1836737" cy="355600"/>
                      </a:xfrm>
                      <a:prstGeom prst="rect">
                        <a:avLst/>
                      </a:prstGeom>
                    </p:spPr>
                  </p:pic>
                </p:oleObj>
              </mc:Fallback>
            </mc:AlternateContent>
          </a:graphicData>
        </a:graphic>
      </p:graphicFrame>
      <p:sp>
        <p:nvSpPr>
          <p:cNvPr id="30" name="A">
            <a:extLst>
              <a:ext uri="{FF2B5EF4-FFF2-40B4-BE49-F238E27FC236}">
                <a16:creationId xmlns:a16="http://schemas.microsoft.com/office/drawing/2014/main" xmlns="" id="{196D4218-BE90-0013-D62E-8C81D2F5C366}"/>
              </a:ext>
            </a:extLst>
          </p:cNvPr>
          <p:cNvSpPr txBox="1"/>
          <p:nvPr/>
        </p:nvSpPr>
        <p:spPr>
          <a:xfrm>
            <a:off x="5373381" y="2184086"/>
            <a:ext cx="3114020" cy="584775"/>
          </a:xfrm>
          <a:prstGeom prst="rect">
            <a:avLst/>
          </a:prstGeom>
          <a:solidFill>
            <a:schemeClr val="accent1">
              <a:lumMod val="20000"/>
              <a:lumOff val="80000"/>
            </a:schemeClr>
          </a:solidFill>
          <a:ln w="28575" cmpd="dbl">
            <a:solidFill>
              <a:srgbClr val="FFC000"/>
            </a:solidFill>
          </a:ln>
        </p:spPr>
        <p:txBody>
          <a:bodyPr wrap="square">
            <a:spAutoFit/>
          </a:bodyPr>
          <a:lstStyle/>
          <a:p>
            <a:pPr algn="just">
              <a:spcBef>
                <a:spcPts val="300"/>
              </a:spcBef>
              <a:spcAft>
                <a:spcPts val="300"/>
              </a:spcAft>
            </a:pPr>
            <a:r>
              <a:rPr lang="en-US" sz="3200" b="1" dirty="0">
                <a:latin typeface="Times New Roman" panose="02020603050405020304" pitchFamily="18" charset="0"/>
                <a:ea typeface="Times New Roman" panose="02020603050405020304" pitchFamily="18" charset="0"/>
              </a:rPr>
              <a:t>B</a:t>
            </a:r>
            <a:r>
              <a:rPr lang="en-US" sz="3200" b="1" dirty="0" smtClean="0">
                <a:effectLst/>
                <a:latin typeface="Times New Roman" panose="02020603050405020304" pitchFamily="18" charset="0"/>
                <a:ea typeface="Times New Roman" panose="02020603050405020304" pitchFamily="18" charset="0"/>
              </a:rPr>
              <a:t>. </a:t>
            </a:r>
            <a:endParaRPr lang="vi-VN" sz="32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31" name="Rectangle 30"/>
              <p:cNvSpPr/>
              <p:nvPr/>
            </p:nvSpPr>
            <p:spPr>
              <a:xfrm>
                <a:off x="5808629" y="2291905"/>
                <a:ext cx="2672526" cy="400110"/>
              </a:xfrm>
              <a:prstGeom prst="rect">
                <a:avLst/>
              </a:prstGeom>
            </p:spPr>
            <p:txBody>
              <a:bodyPr wrap="none">
                <a:spAutoFit/>
              </a:bodyPr>
              <a:lstStyle/>
              <a:p>
                <a14:m>
                  <m:oMath xmlns:m="http://schemas.openxmlformats.org/officeDocument/2006/math">
                    <m:r>
                      <a:rPr lang="en-US" sz="2000" i="1">
                        <a:latin typeface="Cambria Math" panose="02040503050406030204" pitchFamily="18" charset="0"/>
                      </a:rPr>
                      <m:t>𝑥</m:t>
                    </m:r>
                    <m:r>
                      <a:rPr lang="en-US" sz="2000" i="0">
                        <a:latin typeface="Cambria Math" panose="02040503050406030204" pitchFamily="18" charset="0"/>
                      </a:rPr>
                      <m:t>=</m:t>
                    </m:r>
                    <m:r>
                      <a:rPr lang="vi-VN" sz="2000" i="1">
                        <a:latin typeface="Cambria Math" panose="02040503050406030204" pitchFamily="18" charset="0"/>
                      </a:rPr>
                      <m:t>15</m:t>
                    </m:r>
                    <m:r>
                      <a:rPr lang="en-US" sz="2000" i="0">
                        <a:latin typeface="Cambria Math" panose="02040503050406030204" pitchFamily="18" charset="0"/>
                      </a:rPr>
                      <m:t>;</m:t>
                    </m:r>
                    <m:r>
                      <a:rPr lang="en-US" sz="2000" i="1">
                        <a:latin typeface="Cambria Math" panose="02040503050406030204" pitchFamily="18" charset="0"/>
                      </a:rPr>
                      <m:t>𝑦</m:t>
                    </m:r>
                    <m:r>
                      <a:rPr lang="en-US" sz="2000" i="0">
                        <a:latin typeface="Cambria Math" panose="02040503050406030204" pitchFamily="18" charset="0"/>
                      </a:rPr>
                      <m:t>=</m:t>
                    </m:r>
                    <m:r>
                      <a:rPr lang="vi-VN" sz="2000" i="1">
                        <a:latin typeface="Cambria Math" panose="02040503050406030204" pitchFamily="18" charset="0"/>
                      </a:rPr>
                      <m:t>17</m:t>
                    </m:r>
                  </m:oMath>
                </a14:m>
                <a:r>
                  <a:rPr lang="vi-VN" sz="2000" dirty="0" smtClean="0">
                    <a:latin typeface="Time s New Roman"/>
                  </a:rPr>
                  <a:t>; z = 18</a:t>
                </a:r>
                <a:endParaRPr lang="en-US" sz="2000" dirty="0">
                  <a:latin typeface="Time s New Roman"/>
                </a:endParaRPr>
              </a:p>
            </p:txBody>
          </p:sp>
        </mc:Choice>
        <mc:Fallback xmlns="">
          <p:sp>
            <p:nvSpPr>
              <p:cNvPr id="31" name="Rectangle 30"/>
              <p:cNvSpPr>
                <a:spLocks noRot="1" noChangeAspect="1" noMove="1" noResize="1" noEditPoints="1" noAdjustHandles="1" noChangeArrowheads="1" noChangeShapeType="1" noTextEdit="1"/>
              </p:cNvSpPr>
              <p:nvPr/>
            </p:nvSpPr>
            <p:spPr>
              <a:xfrm>
                <a:off x="5808629" y="2291905"/>
                <a:ext cx="2672526" cy="400110"/>
              </a:xfrm>
              <a:prstGeom prst="rect">
                <a:avLst/>
              </a:prstGeom>
              <a:blipFill rotWithShape="0">
                <a:blip r:embed="rId16"/>
                <a:stretch>
                  <a:fillRect t="-7576" r="-913" b="-27273"/>
                </a:stretch>
              </a:blipFill>
            </p:spPr>
            <p:txBody>
              <a:bodyPr/>
              <a:lstStyle/>
              <a:p>
                <a:r>
                  <a:rPr lang="en-US">
                    <a:noFill/>
                  </a:rPr>
                  <a:t> </a:t>
                </a:r>
              </a:p>
            </p:txBody>
          </p:sp>
        </mc:Fallback>
      </mc:AlternateContent>
      <p:graphicFrame>
        <p:nvGraphicFramePr>
          <p:cNvPr id="34" name="Object 33">
            <a:extLst>
              <a:ext uri="{FF2B5EF4-FFF2-40B4-BE49-F238E27FC236}">
                <a16:creationId xmlns="" xmlns:a16="http://schemas.microsoft.com/office/drawing/2014/main" id="{C4C07F95-C1B8-A66F-1202-7EF26BC97753}"/>
              </a:ext>
            </a:extLst>
          </p:cNvPr>
          <p:cNvGraphicFramePr>
            <a:graphicFrameLocks noChangeAspect="1"/>
          </p:cNvGraphicFramePr>
          <p:nvPr>
            <p:extLst>
              <p:ext uri="{D42A27DB-BD31-4B8C-83A1-F6EECF244321}">
                <p14:modId xmlns:p14="http://schemas.microsoft.com/office/powerpoint/2010/main" val="2844597013"/>
              </p:ext>
            </p:extLst>
          </p:nvPr>
        </p:nvGraphicFramePr>
        <p:xfrm>
          <a:off x="1453177" y="2254727"/>
          <a:ext cx="2266950" cy="336550"/>
        </p:xfrm>
        <a:graphic>
          <a:graphicData uri="http://schemas.openxmlformats.org/presentationml/2006/ole">
            <mc:AlternateContent xmlns:mc="http://schemas.openxmlformats.org/markup-compatibility/2006">
              <mc:Choice xmlns:v="urn:schemas-microsoft-com:vml" Requires="v">
                <p:oleObj spid="_x0000_s27736" name="Equation" r:id="rId17" imgW="1536480" imgH="228600" progId="Equation.DSMT4">
                  <p:embed/>
                </p:oleObj>
              </mc:Choice>
              <mc:Fallback>
                <p:oleObj name="Equation" r:id="rId17" imgW="1536480" imgH="228600" progId="Equation.DSMT4">
                  <p:embed/>
                  <p:pic>
                    <p:nvPicPr>
                      <p:cNvPr id="0" name=""/>
                      <p:cNvPicPr/>
                      <p:nvPr/>
                    </p:nvPicPr>
                    <p:blipFill>
                      <a:blip r:embed="rId18"/>
                      <a:stretch>
                        <a:fillRect/>
                      </a:stretch>
                    </p:blipFill>
                    <p:spPr>
                      <a:xfrm>
                        <a:off x="1453177" y="2254727"/>
                        <a:ext cx="2266950" cy="33655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36" name="Rectangle 35"/>
              <p:cNvSpPr/>
              <p:nvPr/>
            </p:nvSpPr>
            <p:spPr>
              <a:xfrm>
                <a:off x="5867400" y="3360043"/>
                <a:ext cx="2743200" cy="400110"/>
              </a:xfrm>
              <a:prstGeom prst="rect">
                <a:avLst/>
              </a:prstGeom>
            </p:spPr>
            <p:txBody>
              <a:bodyPr wrap="square">
                <a:spAutoFit/>
              </a:bodyPr>
              <a:lstStyle/>
              <a:p>
                <a14:m>
                  <m:oMath xmlns:m="http://schemas.openxmlformats.org/officeDocument/2006/math">
                    <m:r>
                      <a:rPr lang="en-US" sz="2000" i="1" smtClean="0">
                        <a:latin typeface="Cambria Math" panose="02040503050406030204" pitchFamily="18" charset="0"/>
                      </a:rPr>
                      <m:t>𝑥</m:t>
                    </m:r>
                    <m:r>
                      <a:rPr lang="en-US" sz="2000" i="0">
                        <a:latin typeface="Cambria Math" panose="02040503050406030204" pitchFamily="18" charset="0"/>
                      </a:rPr>
                      <m:t>=</m:t>
                    </m:r>
                    <m:r>
                      <a:rPr lang="vi-VN" sz="2000" i="1">
                        <a:latin typeface="Cambria Math" panose="02040503050406030204" pitchFamily="18" charset="0"/>
                      </a:rPr>
                      <m:t>72</m:t>
                    </m:r>
                    <m:r>
                      <a:rPr lang="en-US" sz="2000" i="0">
                        <a:latin typeface="Cambria Math" panose="02040503050406030204" pitchFamily="18" charset="0"/>
                      </a:rPr>
                      <m:t>;</m:t>
                    </m:r>
                    <m:r>
                      <a:rPr lang="en-US" sz="2000" i="1">
                        <a:latin typeface="Cambria Math" panose="02040503050406030204" pitchFamily="18" charset="0"/>
                      </a:rPr>
                      <m:t>𝑦</m:t>
                    </m:r>
                    <m:r>
                      <a:rPr lang="vi-VN" sz="2000" b="0" i="1" smtClean="0">
                        <a:latin typeface="Cambria Math" panose="02040503050406030204" pitchFamily="18" charset="0"/>
                      </a:rPr>
                      <m:t>=</m:t>
                    </m:r>
                    <m:r>
                      <a:rPr lang="vi-VN" sz="2000" i="1">
                        <a:latin typeface="Cambria Math" panose="02040503050406030204" pitchFamily="18" charset="0"/>
                      </a:rPr>
                      <m:t>60</m:t>
                    </m:r>
                  </m:oMath>
                </a14:m>
                <a:r>
                  <a:rPr lang="vi-VN" sz="2000" dirty="0" smtClean="0">
                    <a:latin typeface="Time s New Roman"/>
                  </a:rPr>
                  <a:t>; z = 35</a:t>
                </a:r>
                <a:endParaRPr lang="en-US" sz="2000" dirty="0">
                  <a:latin typeface="Time s New Roman"/>
                </a:endParaRPr>
              </a:p>
            </p:txBody>
          </p:sp>
        </mc:Choice>
        <mc:Fallback xmlns="">
          <p:sp>
            <p:nvSpPr>
              <p:cNvPr id="36" name="Rectangle 35"/>
              <p:cNvSpPr>
                <a:spLocks noRot="1" noChangeAspect="1" noMove="1" noResize="1" noEditPoints="1" noAdjustHandles="1" noChangeArrowheads="1" noChangeShapeType="1" noTextEdit="1"/>
              </p:cNvSpPr>
              <p:nvPr/>
            </p:nvSpPr>
            <p:spPr>
              <a:xfrm>
                <a:off x="5867400" y="3360043"/>
                <a:ext cx="2743200" cy="400110"/>
              </a:xfrm>
              <a:prstGeom prst="rect">
                <a:avLst/>
              </a:prstGeom>
              <a:blipFill rotWithShape="0">
                <a:blip r:embed="rId19"/>
                <a:stretch>
                  <a:fillRect t="-6061"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1443374" y="3522902"/>
                <a:ext cx="2653740" cy="400110"/>
              </a:xfrm>
              <a:prstGeom prst="rect">
                <a:avLst/>
              </a:prstGeom>
            </p:spPr>
            <p:txBody>
              <a:bodyPr wrap="none">
                <a:spAutoFit/>
              </a:bodyPr>
              <a:lstStyle/>
              <a:p>
                <a14:m>
                  <m:oMath xmlns:m="http://schemas.openxmlformats.org/officeDocument/2006/math">
                    <m:r>
                      <a:rPr lang="en-US" sz="2000" i="1" smtClean="0">
                        <a:latin typeface="Cambria Math" panose="02040503050406030204" pitchFamily="18" charset="0"/>
                      </a:rPr>
                      <m:t>𝑥</m:t>
                    </m:r>
                    <m:r>
                      <a:rPr lang="en-US" sz="2000" b="0" i="0" smtClean="0">
                        <a:latin typeface="Cambria Math" panose="02040503050406030204" pitchFamily="18" charset="0"/>
                      </a:rPr>
                      <m:t>=</m:t>
                    </m:r>
                    <m:r>
                      <a:rPr lang="vi-VN" sz="2000" i="1">
                        <a:latin typeface="Cambria Math" panose="02040503050406030204" pitchFamily="18" charset="0"/>
                      </a:rPr>
                      <m:t>36</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y</m:t>
                    </m:r>
                    <m:r>
                      <a:rPr lang="en-US" sz="2000" b="0" i="0" smtClean="0">
                        <a:latin typeface="Cambria Math" panose="02040503050406030204" pitchFamily="18" charset="0"/>
                      </a:rPr>
                      <m:t>=</m:t>
                    </m:r>
                    <m:r>
                      <a:rPr lang="vi-VN" sz="2000" i="1">
                        <a:latin typeface="Cambria Math" panose="02040503050406030204" pitchFamily="18" charset="0"/>
                      </a:rPr>
                      <m:t>72</m:t>
                    </m:r>
                  </m:oMath>
                </a14:m>
                <a:r>
                  <a:rPr lang="vi-VN" sz="2000" dirty="0" smtClean="0">
                    <a:latin typeface="Time s New Roman"/>
                  </a:rPr>
                  <a:t>; z = </a:t>
                </a:r>
                <a:r>
                  <a:rPr lang="en-US" sz="2000" dirty="0" smtClean="0">
                    <a:latin typeface="Time s New Roman"/>
                  </a:rPr>
                  <a:t>1</a:t>
                </a:r>
                <a:r>
                  <a:rPr lang="vi-VN" sz="2000" dirty="0" smtClean="0">
                    <a:latin typeface="Time s New Roman"/>
                  </a:rPr>
                  <a:t>0</a:t>
                </a:r>
                <a:endParaRPr lang="en-US" sz="2000" dirty="0">
                  <a:latin typeface="Time s New Roman"/>
                </a:endParaRPr>
              </a:p>
            </p:txBody>
          </p:sp>
        </mc:Choice>
        <mc:Fallback xmlns="">
          <p:sp>
            <p:nvSpPr>
              <p:cNvPr id="40" name="Rectangle 39"/>
              <p:cNvSpPr>
                <a:spLocks noRot="1" noChangeAspect="1" noMove="1" noResize="1" noEditPoints="1" noAdjustHandles="1" noChangeArrowheads="1" noChangeShapeType="1" noTextEdit="1"/>
              </p:cNvSpPr>
              <p:nvPr/>
            </p:nvSpPr>
            <p:spPr>
              <a:xfrm>
                <a:off x="1443374" y="3522902"/>
                <a:ext cx="2653740" cy="400110"/>
              </a:xfrm>
              <a:prstGeom prst="rect">
                <a:avLst/>
              </a:prstGeom>
              <a:blipFill rotWithShape="0">
                <a:blip r:embed="rId20"/>
                <a:stretch>
                  <a:fillRect t="-7576" r="-1379" b="-27273"/>
                </a:stretch>
              </a:blipFill>
            </p:spPr>
            <p:txBody>
              <a:bodyPr/>
              <a:lstStyle/>
              <a:p>
                <a:r>
                  <a:rPr lang="en-US">
                    <a:noFill/>
                  </a:rPr>
                  <a:t> </a:t>
                </a:r>
              </a:p>
            </p:txBody>
          </p:sp>
        </mc:Fallback>
      </mc:AlternateContent>
      <p:graphicFrame>
        <p:nvGraphicFramePr>
          <p:cNvPr id="41" name="Object 40">
            <a:extLst>
              <a:ext uri="{FF2B5EF4-FFF2-40B4-BE49-F238E27FC236}">
                <a16:creationId xmlns="" xmlns:a16="http://schemas.microsoft.com/office/drawing/2014/main" id="{6D5CCCDB-F45F-709F-5E1D-60D2FB1A72A3}"/>
              </a:ext>
            </a:extLst>
          </p:cNvPr>
          <p:cNvGraphicFramePr>
            <a:graphicFrameLocks noChangeAspect="1"/>
          </p:cNvGraphicFramePr>
          <p:nvPr>
            <p:extLst>
              <p:ext uri="{D42A27DB-BD31-4B8C-83A1-F6EECF244321}">
                <p14:modId xmlns:p14="http://schemas.microsoft.com/office/powerpoint/2010/main" val="2440796335"/>
              </p:ext>
            </p:extLst>
          </p:nvPr>
        </p:nvGraphicFramePr>
        <p:xfrm>
          <a:off x="3505200" y="641350"/>
          <a:ext cx="1698625" cy="711200"/>
        </p:xfrm>
        <a:graphic>
          <a:graphicData uri="http://schemas.openxmlformats.org/presentationml/2006/ole">
            <mc:AlternateContent xmlns:mc="http://schemas.openxmlformats.org/markup-compatibility/2006">
              <mc:Choice xmlns:v="urn:schemas-microsoft-com:vml" Requires="v">
                <p:oleObj spid="_x0000_s27737" name="Equation" r:id="rId21" imgW="1091880" imgH="457200" progId="Equation.DSMT4">
                  <p:embed/>
                </p:oleObj>
              </mc:Choice>
              <mc:Fallback>
                <p:oleObj name="Equation" r:id="rId21" imgW="1091880" imgH="457200" progId="Equation.DSMT4">
                  <p:embed/>
                  <p:pic>
                    <p:nvPicPr>
                      <p:cNvPr id="0" name=""/>
                      <p:cNvPicPr/>
                      <p:nvPr/>
                    </p:nvPicPr>
                    <p:blipFill>
                      <a:blip r:embed="rId22"/>
                      <a:stretch>
                        <a:fillRect/>
                      </a:stretch>
                    </p:blipFill>
                    <p:spPr>
                      <a:xfrm>
                        <a:off x="3505200" y="641350"/>
                        <a:ext cx="1698625" cy="711200"/>
                      </a:xfrm>
                      <a:prstGeom prst="rect">
                        <a:avLst/>
                      </a:prstGeom>
                    </p:spPr>
                  </p:pic>
                </p:oleObj>
              </mc:Fallback>
            </mc:AlternateContent>
          </a:graphicData>
        </a:graphic>
      </p:graphicFrame>
    </p:spTree>
    <p:extLst>
      <p:ext uri="{BB962C8B-B14F-4D97-AF65-F5344CB8AC3E}">
        <p14:creationId xmlns:p14="http://schemas.microsoft.com/office/powerpoint/2010/main" val="399345058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par>
                                <p:cTn id="12" presetID="20" presetClass="exit" presetSubtype="0" fill="hold" grpId="0" nodeType="withEffect">
                                  <p:stCondLst>
                                    <p:cond delay="0"/>
                                  </p:stCondLst>
                                  <p:childTnLst>
                                    <p:animEffect transition="out" filter="wedge">
                                      <p:cBhvr>
                                        <p:cTn id="13" dur="1000"/>
                                        <p:tgtEl>
                                          <p:spTgt spid="18"/>
                                        </p:tgtEl>
                                      </p:cBhvr>
                                    </p:animEffect>
                                    <p:set>
                                      <p:cBhvr>
                                        <p:cTn id="14" dur="1" fill="hold">
                                          <p:stCondLst>
                                            <p:cond delay="999"/>
                                          </p:stCondLst>
                                        </p:cTn>
                                        <p:tgtEl>
                                          <p:spTgt spid="18"/>
                                        </p:tgtEl>
                                        <p:attrNameLst>
                                          <p:attrName>style.visibility</p:attrName>
                                        </p:attrNameLst>
                                      </p:cBhvr>
                                      <p:to>
                                        <p:strVal val="hidden"/>
                                      </p:to>
                                    </p:set>
                                  </p:childTnLst>
                                </p:cTn>
                              </p:par>
                              <p:par>
                                <p:cTn id="15" presetID="1" presetClass="mediacall" presetSubtype="0" fill="hold" nodeType="withEffect">
                                  <p:stCondLst>
                                    <p:cond delay="0"/>
                                  </p:stCondLst>
                                  <p:childTnLst>
                                    <p:cmd type="call" cmd="playFrom(0.0)">
                                      <p:cBhvr>
                                        <p:cTn id="16" dur="1" fill="hold"/>
                                        <p:tgtEl>
                                          <p:spTgt spid="19"/>
                                        </p:tgtEl>
                                      </p:cBhvr>
                                    </p:cmd>
                                  </p:childTnLst>
                                </p:cTn>
                              </p:par>
                            </p:childTnLst>
                          </p:cTn>
                        </p:par>
                        <p:par>
                          <p:cTn id="17" fill="hold">
                            <p:stCondLst>
                              <p:cond delay="1000"/>
                            </p:stCondLst>
                            <p:childTnLst>
                              <p:par>
                                <p:cTn id="18" presetID="20" presetClass="exit" presetSubtype="0" fill="hold" grpId="0" nodeType="afterEffect">
                                  <p:stCondLst>
                                    <p:cond delay="0"/>
                                  </p:stCondLst>
                                  <p:childTnLst>
                                    <p:animEffect transition="out" filter="wedge">
                                      <p:cBhvr>
                                        <p:cTn id="19" dur="1000"/>
                                        <p:tgtEl>
                                          <p:spTgt spid="17"/>
                                        </p:tgtEl>
                                      </p:cBhvr>
                                    </p:animEffect>
                                    <p:set>
                                      <p:cBhvr>
                                        <p:cTn id="20" dur="1" fill="hold">
                                          <p:stCondLst>
                                            <p:cond delay="999"/>
                                          </p:stCondLst>
                                        </p:cTn>
                                        <p:tgtEl>
                                          <p:spTgt spid="17"/>
                                        </p:tgtEl>
                                        <p:attrNameLst>
                                          <p:attrName>style.visibility</p:attrName>
                                        </p:attrNameLst>
                                      </p:cBhvr>
                                      <p:to>
                                        <p:strVal val="hidden"/>
                                      </p:to>
                                    </p:set>
                                  </p:childTnLst>
                                </p:cTn>
                              </p:par>
                            </p:childTnLst>
                          </p:cTn>
                        </p:par>
                        <p:par>
                          <p:cTn id="21" fill="hold">
                            <p:stCondLst>
                              <p:cond delay="2000"/>
                            </p:stCondLst>
                            <p:childTnLst>
                              <p:par>
                                <p:cTn id="22" presetID="20" presetClass="exit" presetSubtype="0" fill="hold" grpId="0" nodeType="afterEffect">
                                  <p:stCondLst>
                                    <p:cond delay="0"/>
                                  </p:stCondLst>
                                  <p:childTnLst>
                                    <p:animEffect transition="out" filter="wedge">
                                      <p:cBhvr>
                                        <p:cTn id="23" dur="1000"/>
                                        <p:tgtEl>
                                          <p:spTgt spid="16"/>
                                        </p:tgtEl>
                                      </p:cBhvr>
                                    </p:animEffect>
                                    <p:set>
                                      <p:cBhvr>
                                        <p:cTn id="24" dur="1" fill="hold">
                                          <p:stCondLst>
                                            <p:cond delay="999"/>
                                          </p:stCondLst>
                                        </p:cTn>
                                        <p:tgtEl>
                                          <p:spTgt spid="16"/>
                                        </p:tgtEl>
                                        <p:attrNameLst>
                                          <p:attrName>style.visibility</p:attrName>
                                        </p:attrNameLst>
                                      </p:cBhvr>
                                      <p:to>
                                        <p:strVal val="hidden"/>
                                      </p:to>
                                    </p:set>
                                  </p:childTnLst>
                                </p:cTn>
                              </p:par>
                            </p:childTnLst>
                          </p:cTn>
                        </p:par>
                        <p:par>
                          <p:cTn id="25" fill="hold">
                            <p:stCondLst>
                              <p:cond delay="3000"/>
                            </p:stCondLst>
                            <p:childTnLst>
                              <p:par>
                                <p:cTn id="26" presetID="20" presetClass="exit" presetSubtype="0" fill="hold" grpId="0" nodeType="afterEffect">
                                  <p:stCondLst>
                                    <p:cond delay="0"/>
                                  </p:stCondLst>
                                  <p:childTnLst>
                                    <p:animEffect transition="out" filter="wedge">
                                      <p:cBhvr>
                                        <p:cTn id="27" dur="1000"/>
                                        <p:tgtEl>
                                          <p:spTgt spid="15"/>
                                        </p:tgtEl>
                                      </p:cBhvr>
                                    </p:animEffect>
                                    <p:set>
                                      <p:cBhvr>
                                        <p:cTn id="28" dur="1" fill="hold">
                                          <p:stCondLst>
                                            <p:cond delay="999"/>
                                          </p:stCondLst>
                                        </p:cTn>
                                        <p:tgtEl>
                                          <p:spTgt spid="15"/>
                                        </p:tgtEl>
                                        <p:attrNameLst>
                                          <p:attrName>style.visibility</p:attrName>
                                        </p:attrNameLst>
                                      </p:cBhvr>
                                      <p:to>
                                        <p:strVal val="hidden"/>
                                      </p:to>
                                    </p:set>
                                  </p:childTnLst>
                                </p:cTn>
                              </p:par>
                            </p:childTnLst>
                          </p:cTn>
                        </p:par>
                        <p:par>
                          <p:cTn id="29" fill="hold">
                            <p:stCondLst>
                              <p:cond delay="4000"/>
                            </p:stCondLst>
                            <p:childTnLst>
                              <p:par>
                                <p:cTn id="30" presetID="20" presetClass="exit" presetSubtype="0" fill="hold" grpId="0" nodeType="afterEffect">
                                  <p:stCondLst>
                                    <p:cond delay="0"/>
                                  </p:stCondLst>
                                  <p:childTnLst>
                                    <p:animEffect transition="out" filter="wedge">
                                      <p:cBhvr>
                                        <p:cTn id="31" dur="1000"/>
                                        <p:tgtEl>
                                          <p:spTgt spid="14"/>
                                        </p:tgtEl>
                                      </p:cBhvr>
                                    </p:animEffect>
                                    <p:set>
                                      <p:cBhvr>
                                        <p:cTn id="32" dur="1" fill="hold">
                                          <p:stCondLst>
                                            <p:cond delay="999"/>
                                          </p:stCondLst>
                                        </p:cTn>
                                        <p:tgtEl>
                                          <p:spTgt spid="14"/>
                                        </p:tgtEl>
                                        <p:attrNameLst>
                                          <p:attrName>style.visibility</p:attrName>
                                        </p:attrNameLst>
                                      </p:cBhvr>
                                      <p:to>
                                        <p:strVal val="hidden"/>
                                      </p:to>
                                    </p:set>
                                  </p:childTnLst>
                                </p:cTn>
                              </p:par>
                            </p:childTnLst>
                          </p:cTn>
                        </p:par>
                        <p:par>
                          <p:cTn id="33" fill="hold">
                            <p:stCondLst>
                              <p:cond delay="5000"/>
                            </p:stCondLst>
                            <p:childTnLst>
                              <p:par>
                                <p:cTn id="34" presetID="20" presetClass="exit" presetSubtype="0" fill="hold" grpId="0" nodeType="afterEffect">
                                  <p:stCondLst>
                                    <p:cond delay="0"/>
                                  </p:stCondLst>
                                  <p:childTnLst>
                                    <p:animEffect transition="out" filter="wedge">
                                      <p:cBhvr>
                                        <p:cTn id="35" dur="1000"/>
                                        <p:tgtEl>
                                          <p:spTgt spid="13"/>
                                        </p:tgtEl>
                                      </p:cBhvr>
                                    </p:animEffect>
                                    <p:set>
                                      <p:cBhvr>
                                        <p:cTn id="36" dur="1" fill="hold">
                                          <p:stCondLst>
                                            <p:cond delay="999"/>
                                          </p:stCondLst>
                                        </p:cTn>
                                        <p:tgtEl>
                                          <p:spTgt spid="13"/>
                                        </p:tgtEl>
                                        <p:attrNameLst>
                                          <p:attrName>style.visibility</p:attrName>
                                        </p:attrNameLst>
                                      </p:cBhvr>
                                      <p:to>
                                        <p:strVal val="hidden"/>
                                      </p:to>
                                    </p:set>
                                  </p:childTnLst>
                                </p:cTn>
                              </p:par>
                            </p:childTnLst>
                          </p:cTn>
                        </p:par>
                        <p:par>
                          <p:cTn id="37" fill="hold">
                            <p:stCondLst>
                              <p:cond delay="6000"/>
                            </p:stCondLst>
                            <p:childTnLst>
                              <p:par>
                                <p:cTn id="38" presetID="20" presetClass="exit" presetSubtype="0" fill="hold" grpId="0" nodeType="afterEffect">
                                  <p:stCondLst>
                                    <p:cond delay="0"/>
                                  </p:stCondLst>
                                  <p:childTnLst>
                                    <p:animEffect transition="out" filter="wedge">
                                      <p:cBhvr>
                                        <p:cTn id="39" dur="1000"/>
                                        <p:tgtEl>
                                          <p:spTgt spid="12"/>
                                        </p:tgtEl>
                                      </p:cBhvr>
                                    </p:animEffect>
                                    <p:set>
                                      <p:cBhvr>
                                        <p:cTn id="40" dur="1" fill="hold">
                                          <p:stCondLst>
                                            <p:cond delay="999"/>
                                          </p:stCondLst>
                                        </p:cTn>
                                        <p:tgtEl>
                                          <p:spTgt spid="12"/>
                                        </p:tgtEl>
                                        <p:attrNameLst>
                                          <p:attrName>style.visibility</p:attrName>
                                        </p:attrNameLst>
                                      </p:cBhvr>
                                      <p:to>
                                        <p:strVal val="hidden"/>
                                      </p:to>
                                    </p:set>
                                  </p:childTnLst>
                                </p:cTn>
                              </p:par>
                            </p:childTnLst>
                          </p:cTn>
                        </p:par>
                        <p:par>
                          <p:cTn id="41" fill="hold">
                            <p:stCondLst>
                              <p:cond delay="7000"/>
                            </p:stCondLst>
                            <p:childTnLst>
                              <p:par>
                                <p:cTn id="42" presetID="20" presetClass="exit" presetSubtype="0" fill="hold" grpId="0" nodeType="afterEffect">
                                  <p:stCondLst>
                                    <p:cond delay="0"/>
                                  </p:stCondLst>
                                  <p:childTnLst>
                                    <p:animEffect transition="out" filter="wedge">
                                      <p:cBhvr>
                                        <p:cTn id="43" dur="1000"/>
                                        <p:tgtEl>
                                          <p:spTgt spid="11"/>
                                        </p:tgtEl>
                                      </p:cBhvr>
                                    </p:animEffect>
                                    <p:set>
                                      <p:cBhvr>
                                        <p:cTn id="44" dur="1" fill="hold">
                                          <p:stCondLst>
                                            <p:cond delay="999"/>
                                          </p:stCondLst>
                                        </p:cTn>
                                        <p:tgtEl>
                                          <p:spTgt spid="11"/>
                                        </p:tgtEl>
                                        <p:attrNameLst>
                                          <p:attrName>style.visibility</p:attrName>
                                        </p:attrNameLst>
                                      </p:cBhvr>
                                      <p:to>
                                        <p:strVal val="hidden"/>
                                      </p:to>
                                    </p:set>
                                  </p:childTnLst>
                                </p:cTn>
                              </p:par>
                            </p:childTnLst>
                          </p:cTn>
                        </p:par>
                        <p:par>
                          <p:cTn id="45" fill="hold">
                            <p:stCondLst>
                              <p:cond delay="8000"/>
                            </p:stCondLst>
                            <p:childTnLst>
                              <p:par>
                                <p:cTn id="46" presetID="20" presetClass="exit" presetSubtype="0" fill="hold" grpId="0" nodeType="afterEffect">
                                  <p:stCondLst>
                                    <p:cond delay="0"/>
                                  </p:stCondLst>
                                  <p:childTnLst>
                                    <p:animEffect transition="out" filter="wedge">
                                      <p:cBhvr>
                                        <p:cTn id="47" dur="1000"/>
                                        <p:tgtEl>
                                          <p:spTgt spid="10"/>
                                        </p:tgtEl>
                                      </p:cBhvr>
                                    </p:animEffect>
                                    <p:set>
                                      <p:cBhvr>
                                        <p:cTn id="48" dur="1" fill="hold">
                                          <p:stCondLst>
                                            <p:cond delay="999"/>
                                          </p:stCondLst>
                                        </p:cTn>
                                        <p:tgtEl>
                                          <p:spTgt spid="10"/>
                                        </p:tgtEl>
                                        <p:attrNameLst>
                                          <p:attrName>style.visibility</p:attrName>
                                        </p:attrNameLst>
                                      </p:cBhvr>
                                      <p:to>
                                        <p:strVal val="hidden"/>
                                      </p:to>
                                    </p:set>
                                  </p:childTnLst>
                                </p:cTn>
                              </p:par>
                            </p:childTnLst>
                          </p:cTn>
                        </p:par>
                        <p:par>
                          <p:cTn id="49" fill="hold">
                            <p:stCondLst>
                              <p:cond delay="9000"/>
                            </p:stCondLst>
                            <p:childTnLst>
                              <p:par>
                                <p:cTn id="50" presetID="20" presetClass="exit" presetSubtype="0" fill="hold" grpId="0" nodeType="afterEffect">
                                  <p:stCondLst>
                                    <p:cond delay="0"/>
                                  </p:stCondLst>
                                  <p:childTnLst>
                                    <p:animEffect transition="out" filter="wedge">
                                      <p:cBhvr>
                                        <p:cTn id="51" dur="1000"/>
                                        <p:tgtEl>
                                          <p:spTgt spid="5"/>
                                        </p:tgtEl>
                                      </p:cBhvr>
                                    </p:animEffect>
                                    <p:set>
                                      <p:cBhvr>
                                        <p:cTn id="5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53" fill="hold" display="0">
                  <p:stCondLst>
                    <p:cond delay="indefinite"/>
                  </p:stCondLst>
                  <p:endCondLst>
                    <p:cond evt="onStopAudio" delay="0">
                      <p:tgtEl>
                        <p:sldTgt/>
                      </p:tgtEl>
                    </p:cond>
                  </p:endCondLst>
                </p:cTn>
                <p:tgtEl>
                  <p:spTgt spid="19"/>
                </p:tgtEl>
              </p:cMediaNode>
            </p:audio>
            <p:seq concurrent="1" nextAc="seek">
              <p:cTn id="54" restart="whenNotActive" fill="hold" evtFilter="cancelBubble" nodeType="interactiveSeq">
                <p:stCondLst>
                  <p:cond evt="onClick" delay="0">
                    <p:tgtEl>
                      <p:spTgt spid="3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500"/>
                                  </p:stCondLst>
                                  <p:childTnLst>
                                    <p:animClr clrSpc="rgb" dir="cw">
                                      <p:cBhvr>
                                        <p:cTn id="58" dur="2000" fill="hold"/>
                                        <p:tgtEl>
                                          <p:spTgt spid="32"/>
                                        </p:tgtEl>
                                        <p:attrNameLst>
                                          <p:attrName>fillcolor</p:attrName>
                                        </p:attrNameLst>
                                      </p:cBhvr>
                                      <p:to>
                                        <a:srgbClr val="2FDF33"/>
                                      </p:to>
                                    </p:animClr>
                                    <p:set>
                                      <p:cBhvr>
                                        <p:cTn id="59" dur="2000" fill="hold"/>
                                        <p:tgtEl>
                                          <p:spTgt spid="32"/>
                                        </p:tgtEl>
                                        <p:attrNameLst>
                                          <p:attrName>fill.type</p:attrName>
                                        </p:attrNameLst>
                                      </p:cBhvr>
                                      <p:to>
                                        <p:strVal val="solid"/>
                                      </p:to>
                                    </p:set>
                                    <p:set>
                                      <p:cBhvr>
                                        <p:cTn id="60" dur="2000" fill="hold"/>
                                        <p:tgtEl>
                                          <p:spTgt spid="32"/>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6" name="applause.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50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subTnLst>
                                    <p:audio>
                                      <p:cMediaNode>
                                        <p:cTn display="0" masterRel="sameClick">
                                          <p:stCondLst>
                                            <p:cond evt="begin" delay="0">
                                              <p:tn val="63"/>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38"/>
                                        </p:tgtEl>
                                        <p:attrNameLst>
                                          <p:attrName>fillcolor</p:attrName>
                                        </p:attrNameLst>
                                      </p:cBhvr>
                                      <p:to>
                                        <a:schemeClr val="accent2"/>
                                      </p:to>
                                    </p:animClr>
                                    <p:set>
                                      <p:cBhvr>
                                        <p:cTn id="71" dur="2000" fill="hold"/>
                                        <p:tgtEl>
                                          <p:spTgt spid="38"/>
                                        </p:tgtEl>
                                        <p:attrNameLst>
                                          <p:attrName>fill.type</p:attrName>
                                        </p:attrNameLst>
                                      </p:cBhvr>
                                      <p:to>
                                        <p:strVal val="solid"/>
                                      </p:to>
                                    </p:set>
                                    <p:set>
                                      <p:cBhvr>
                                        <p:cTn id="72" dur="2000" fill="hold"/>
                                        <p:tgtEl>
                                          <p:spTgt spid="38"/>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38"/>
                  </p:tgtEl>
                </p:cond>
              </p:nextCondLst>
            </p:seq>
            <p:seq concurrent="1" nextAc="seek">
              <p:cTn id="73" restart="whenNotActive" fill="hold" evtFilter="cancelBubble" nodeType="interactiveSeq">
                <p:stCondLst>
                  <p:cond evt="onClick" delay="0">
                    <p:tgtEl>
                      <p:spTgt spid="25"/>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000" fill="hold"/>
                                        <p:tgtEl>
                                          <p:spTgt spid="25"/>
                                        </p:tgtEl>
                                        <p:attrNameLst>
                                          <p:attrName>fillcolor</p:attrName>
                                        </p:attrNameLst>
                                      </p:cBhvr>
                                      <p:to>
                                        <a:schemeClr val="accent2"/>
                                      </p:to>
                                    </p:animClr>
                                    <p:set>
                                      <p:cBhvr>
                                        <p:cTn id="78" dur="2000" fill="hold"/>
                                        <p:tgtEl>
                                          <p:spTgt spid="25"/>
                                        </p:tgtEl>
                                        <p:attrNameLst>
                                          <p:attrName>fill.type</p:attrName>
                                        </p:attrNameLst>
                                      </p:cBhvr>
                                      <p:to>
                                        <p:strVal val="solid"/>
                                      </p:to>
                                    </p:set>
                                    <p:set>
                                      <p:cBhvr>
                                        <p:cTn id="79" dur="2000" fill="hold"/>
                                        <p:tgtEl>
                                          <p:spTgt spid="25"/>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25"/>
                  </p:tgtEl>
                </p:cond>
              </p:nextCondLst>
            </p:seq>
            <p:seq concurrent="1" nextAc="seek">
              <p:cTn id="80" restart="whenNotActive" fill="hold" evtFilter="cancelBubble" nodeType="interactiveSeq">
                <p:stCondLst>
                  <p:cond evt="onClick" delay="0">
                    <p:tgtEl>
                      <p:spTgt spid="30"/>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30"/>
                                        </p:tgtEl>
                                        <p:attrNameLst>
                                          <p:attrName>fillcolor</p:attrName>
                                        </p:attrNameLst>
                                      </p:cBhvr>
                                      <p:to>
                                        <a:schemeClr val="accent2"/>
                                      </p:to>
                                    </p:animClr>
                                    <p:set>
                                      <p:cBhvr>
                                        <p:cTn id="85" dur="2000" fill="hold"/>
                                        <p:tgtEl>
                                          <p:spTgt spid="30"/>
                                        </p:tgtEl>
                                        <p:attrNameLst>
                                          <p:attrName>fill.type</p:attrName>
                                        </p:attrNameLst>
                                      </p:cBhvr>
                                      <p:to>
                                        <p:strVal val="solid"/>
                                      </p:to>
                                    </p:set>
                                    <p:set>
                                      <p:cBhvr>
                                        <p:cTn id="86" dur="2000" fill="hold"/>
                                        <p:tgtEl>
                                          <p:spTgt spid="30"/>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30"/>
                  </p:tgtEl>
                </p:cond>
              </p:nextCondLst>
            </p:seq>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P spid="32" grpId="0" animBg="1"/>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0" y="190291"/>
            <a:ext cx="1752600" cy="1333918"/>
          </a:xfrm>
          <a:prstGeom prst="rect">
            <a:avLst/>
          </a:prstGeom>
        </p:spPr>
      </p:pic>
      <p:pic>
        <p:nvPicPr>
          <p:cNvPr id="19" name="Dem-nguoc-dong-ho-10-giay-Tieng-bip-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465094" y="-693838"/>
            <a:ext cx="274142" cy="274142"/>
          </a:xfrm>
          <a:prstGeom prst="rect">
            <a:avLst/>
          </a:prstGeom>
        </p:spPr>
      </p:pic>
      <p:sp>
        <p:nvSpPr>
          <p:cNvPr id="32" name="C">
            <a:extLst>
              <a:ext uri="{FF2B5EF4-FFF2-40B4-BE49-F238E27FC236}">
                <a16:creationId xmlns:a16="http://schemas.microsoft.com/office/drawing/2014/main" xmlns="" id="{DB6034FA-9448-3137-B9E5-74A3B0A88AD8}"/>
              </a:ext>
            </a:extLst>
          </p:cNvPr>
          <p:cNvSpPr txBox="1"/>
          <p:nvPr/>
        </p:nvSpPr>
        <p:spPr>
          <a:xfrm>
            <a:off x="927144" y="2898620"/>
            <a:ext cx="4161366" cy="584775"/>
          </a:xfrm>
          <a:prstGeom prst="rect">
            <a:avLst/>
          </a:prstGeom>
          <a:solidFill>
            <a:schemeClr val="accent1">
              <a:lumMod val="40000"/>
              <a:lumOff val="60000"/>
            </a:schemeClr>
          </a:solidFill>
          <a:ln w="28575" cmpd="dbl">
            <a:solidFill>
              <a:srgbClr val="FFC000"/>
            </a:solidFill>
          </a:ln>
        </p:spPr>
        <p:txBody>
          <a:bodyPr wrap="square">
            <a:spAutoFit/>
          </a:bodyPr>
          <a:lstStyle/>
          <a:p>
            <a:pPr algn="just">
              <a:spcBef>
                <a:spcPts val="300"/>
              </a:spcBef>
              <a:spcAft>
                <a:spcPts val="300"/>
              </a:spcAft>
            </a:pPr>
            <a:r>
              <a:rPr lang="en-US" sz="3200" b="1" dirty="0">
                <a:effectLst/>
                <a:latin typeface="Times New Roman" panose="02020603050405020304" pitchFamily="18" charset="0"/>
                <a:ea typeface="Times New Roman" panose="02020603050405020304" pitchFamily="18" charset="0"/>
              </a:rPr>
              <a:t>C. </a:t>
            </a:r>
            <a:endParaRPr lang="vi-VN" sz="3200" dirty="0">
              <a:effectLst/>
              <a:latin typeface="Times New Roman" panose="02020603050405020304" pitchFamily="18" charset="0"/>
              <a:ea typeface="Times New Roman" panose="02020603050405020304" pitchFamily="18" charset="0"/>
            </a:endParaRPr>
          </a:p>
        </p:txBody>
      </p:sp>
      <p:pic>
        <p:nvPicPr>
          <p:cNvPr id="3076" name="Picture 4" descr="https://lh3.googleusercontent.com/-O_jOpzs4cB4/WsHO0F0eYmI/AAAAAAAACAw/-RG37oWVKt4jSXj_JppqbSv5XgA9hzUCwCHMYCw/h136/6-mau_slide_powerpoint_dep_ctu.vn_(123).gif">
            <a:hlinkClick r:id="rId10" action="ppaction://hlinksldjump"/>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620000" y="4335859"/>
            <a:ext cx="1440182" cy="72009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Object 21">
            <a:extLst>
              <a:ext uri="{FF2B5EF4-FFF2-40B4-BE49-F238E27FC236}">
                <a16:creationId xmlns="" xmlns:a16="http://schemas.microsoft.com/office/drawing/2014/main" id="{141FBCB4-7AFF-C4F5-C347-542A1AA9DC08}"/>
              </a:ext>
            </a:extLst>
          </p:cNvPr>
          <p:cNvGraphicFramePr>
            <a:graphicFrameLocks noChangeAspect="1"/>
          </p:cNvGraphicFramePr>
          <p:nvPr>
            <p:extLst/>
          </p:nvPr>
        </p:nvGraphicFramePr>
        <p:xfrm>
          <a:off x="2343150" y="3032125"/>
          <a:ext cx="177800" cy="266700"/>
        </p:xfrm>
        <a:graphic>
          <a:graphicData uri="http://schemas.openxmlformats.org/presentationml/2006/ole">
            <mc:AlternateContent xmlns:mc="http://schemas.openxmlformats.org/markup-compatibility/2006">
              <mc:Choice xmlns:v="urn:schemas-microsoft-com:vml" Requires="v">
                <p:oleObj spid="_x0000_s28740" name="Equation" r:id="rId12" imgW="126720" imgH="190440" progId="Equation.DSMT4">
                  <p:embed/>
                </p:oleObj>
              </mc:Choice>
              <mc:Fallback>
                <p:oleObj name="Equation" r:id="rId12" imgW="126720" imgH="190440" progId="Equation.DSMT4">
                  <p:embed/>
                  <p:pic>
                    <p:nvPicPr>
                      <p:cNvPr id="0" name=""/>
                      <p:cNvPicPr/>
                      <p:nvPr/>
                    </p:nvPicPr>
                    <p:blipFill>
                      <a:blip r:embed="rId13"/>
                      <a:stretch>
                        <a:fillRect/>
                      </a:stretch>
                    </p:blipFill>
                    <p:spPr>
                      <a:xfrm>
                        <a:off x="2343150" y="3032125"/>
                        <a:ext cx="177800" cy="266700"/>
                      </a:xfrm>
                      <a:prstGeom prst="rect">
                        <a:avLst/>
                      </a:prstGeom>
                    </p:spPr>
                  </p:pic>
                </p:oleObj>
              </mc:Fallback>
            </mc:AlternateContent>
          </a:graphicData>
        </a:graphic>
      </p:graphicFrame>
      <p:sp>
        <p:nvSpPr>
          <p:cNvPr id="25" name="B">
            <a:extLst>
              <a:ext uri="{FF2B5EF4-FFF2-40B4-BE49-F238E27FC236}">
                <a16:creationId xmlns:a16="http://schemas.microsoft.com/office/drawing/2014/main" xmlns="" id="{809D3411-0D59-80A3-9D7E-7D91A8E43DCC}"/>
              </a:ext>
            </a:extLst>
          </p:cNvPr>
          <p:cNvSpPr txBox="1"/>
          <p:nvPr/>
        </p:nvSpPr>
        <p:spPr>
          <a:xfrm>
            <a:off x="908756" y="2188884"/>
            <a:ext cx="4196644" cy="584775"/>
          </a:xfrm>
          <a:prstGeom prst="rect">
            <a:avLst/>
          </a:prstGeom>
          <a:solidFill>
            <a:schemeClr val="accent1">
              <a:lumMod val="40000"/>
              <a:lumOff val="60000"/>
            </a:schemeClr>
          </a:solidFill>
          <a:ln w="28575" cmpd="dbl">
            <a:solidFill>
              <a:srgbClr val="FFC000"/>
            </a:solidFill>
          </a:ln>
        </p:spPr>
        <p:txBody>
          <a:bodyPr wrap="square">
            <a:spAutoFit/>
          </a:bodyPr>
          <a:lstStyle/>
          <a:p>
            <a:pPr algn="just">
              <a:spcBef>
                <a:spcPts val="300"/>
              </a:spcBef>
              <a:spcAft>
                <a:spcPts val="300"/>
              </a:spcAft>
            </a:pPr>
            <a:r>
              <a:rPr lang="en-US" sz="3200" b="1" dirty="0">
                <a:effectLst/>
                <a:latin typeface="Times New Roman" panose="02020603050405020304" pitchFamily="18" charset="0"/>
                <a:ea typeface="Times New Roman" panose="02020603050405020304" pitchFamily="18" charset="0"/>
              </a:rPr>
              <a:t>B. </a:t>
            </a:r>
            <a:endParaRPr lang="vi-VN" sz="3200" dirty="0">
              <a:effectLst/>
              <a:latin typeface="Times New Roman" panose="02020603050405020304" pitchFamily="18" charset="0"/>
              <a:ea typeface="Times New Roman" panose="02020603050405020304" pitchFamily="18" charset="0"/>
            </a:endParaRPr>
          </a:p>
        </p:txBody>
      </p:sp>
      <p:sp>
        <p:nvSpPr>
          <p:cNvPr id="28" name="Rectangle 27"/>
          <p:cNvSpPr/>
          <p:nvPr/>
        </p:nvSpPr>
        <p:spPr>
          <a:xfrm>
            <a:off x="1929472" y="187924"/>
            <a:ext cx="5762843" cy="1241921"/>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endParaRPr lang="nl-NL" sz="2400" b="1" dirty="0" smtClean="0">
              <a:solidFill>
                <a:srgbClr val="C00000"/>
              </a:solidFill>
              <a:latin typeface="Times New Roman" panose="02020603050405020304" pitchFamily="18" charset="0"/>
              <a:ea typeface="Times New Roman" panose="02020603050405020304" pitchFamily="18" charset="0"/>
            </a:endParaRPr>
          </a:p>
          <a:p>
            <a:r>
              <a:rPr lang="nl-NL" sz="2400" b="1" dirty="0" smtClean="0">
                <a:solidFill>
                  <a:srgbClr val="C00000"/>
                </a:solidFill>
                <a:latin typeface="Times New Roman" panose="02020603050405020304" pitchFamily="18" charset="0"/>
                <a:ea typeface="Times New Roman" panose="02020603050405020304" pitchFamily="18" charset="0"/>
              </a:rPr>
              <a:t>Câu </a:t>
            </a:r>
            <a:r>
              <a:rPr lang="nl-NL" sz="2400" b="1" dirty="0">
                <a:solidFill>
                  <a:srgbClr val="C00000"/>
                </a:solidFill>
                <a:latin typeface="Times New Roman" panose="02020603050405020304" pitchFamily="18" charset="0"/>
                <a:ea typeface="Times New Roman" panose="02020603050405020304" pitchFamily="18" charset="0"/>
              </a:rPr>
              <a:t>3: </a:t>
            </a:r>
            <a:r>
              <a:rPr lang="nl-NL" sz="2400" b="1" dirty="0" smtClean="0">
                <a:solidFill>
                  <a:srgbClr val="C00000"/>
                </a:solidFill>
                <a:latin typeface="Times New Roman" panose="02020603050405020304" pitchFamily="18" charset="0"/>
                <a:ea typeface="Times New Roman" panose="02020603050405020304" pitchFamily="18" charset="0"/>
              </a:rPr>
              <a:t>Cho</a:t>
            </a:r>
            <a:r>
              <a:rPr lang="vi-VN" sz="2400" b="1" dirty="0" smtClean="0">
                <a:solidFill>
                  <a:srgbClr val="C00000"/>
                </a:solidFill>
                <a:latin typeface="Times New Roman" panose="02020603050405020304" pitchFamily="18" charset="0"/>
                <a:ea typeface="Times New Roman" panose="02020603050405020304" pitchFamily="18" charset="0"/>
              </a:rPr>
              <a:t>     </a:t>
            </a:r>
            <a:r>
              <a:rPr lang="nl-NL" sz="2400" b="1" dirty="0" smtClean="0">
                <a:solidFill>
                  <a:srgbClr val="C00000"/>
                </a:solidFill>
                <a:latin typeface="Times New Roman" panose="02020603050405020304" pitchFamily="18" charset="0"/>
                <a:ea typeface="Times New Roman" panose="02020603050405020304" pitchFamily="18" charset="0"/>
              </a:rPr>
              <a:t>            </a:t>
            </a:r>
            <a:r>
              <a:rPr lang="vi-VN" sz="2400" b="1" dirty="0" smtClean="0">
                <a:solidFill>
                  <a:srgbClr val="C00000"/>
                </a:solidFill>
                <a:latin typeface="Times New Roman" panose="02020603050405020304" pitchFamily="18" charset="0"/>
                <a:ea typeface="Times New Roman" panose="02020603050405020304" pitchFamily="18" charset="0"/>
              </a:rPr>
              <a:t>    </a:t>
            </a:r>
            <a:r>
              <a:rPr lang="nl-NL" sz="2400" b="1" dirty="0" smtClean="0">
                <a:solidFill>
                  <a:srgbClr val="C00000"/>
                </a:solidFill>
                <a:latin typeface="Times New Roman" panose="02020603050405020304" pitchFamily="18" charset="0"/>
                <a:ea typeface="Times New Roman" panose="02020603050405020304" pitchFamily="18" charset="0"/>
              </a:rPr>
              <a:t>và            </a:t>
            </a:r>
            <a:endParaRPr lang="vi-VN" sz="2400" b="1" dirty="0">
              <a:solidFill>
                <a:srgbClr val="C00000"/>
              </a:solidFill>
              <a:latin typeface="Times New Roman" panose="02020603050405020304" pitchFamily="18" charset="0"/>
              <a:ea typeface="Times New Roman" panose="02020603050405020304" pitchFamily="18" charset="0"/>
            </a:endParaRPr>
          </a:p>
          <a:p>
            <a:r>
              <a:rPr lang="nl-NL" sz="2400" b="1" dirty="0">
                <a:solidFill>
                  <a:srgbClr val="C00000"/>
                </a:solidFill>
                <a:latin typeface="Times New Roman" panose="02020603050405020304" pitchFamily="18" charset="0"/>
                <a:ea typeface="Times New Roman" panose="02020603050405020304" pitchFamily="18" charset="0"/>
              </a:rPr>
              <a:t> </a:t>
            </a:r>
            <a:endParaRPr lang="nl-NL" sz="2400" b="1" dirty="0" smtClean="0">
              <a:solidFill>
                <a:srgbClr val="C00000"/>
              </a:solidFill>
              <a:latin typeface="Times New Roman" panose="02020603050405020304" pitchFamily="18" charset="0"/>
              <a:ea typeface="Times New Roman" panose="02020603050405020304" pitchFamily="18" charset="0"/>
            </a:endParaRPr>
          </a:p>
          <a:p>
            <a:r>
              <a:rPr lang="nl-NL" sz="2400" b="1" dirty="0" smtClean="0">
                <a:solidFill>
                  <a:srgbClr val="C00000"/>
                </a:solidFill>
                <a:latin typeface="Times New Roman" panose="02020603050405020304" pitchFamily="18" charset="0"/>
                <a:ea typeface="Times New Roman" panose="02020603050405020304" pitchFamily="18" charset="0"/>
              </a:rPr>
              <a:t>               Chọn </a:t>
            </a:r>
            <a:r>
              <a:rPr lang="nl-NL" sz="2400" b="1" dirty="0">
                <a:solidFill>
                  <a:srgbClr val="C00000"/>
                </a:solidFill>
                <a:latin typeface="Times New Roman" panose="02020603050405020304" pitchFamily="18" charset="0"/>
                <a:ea typeface="Times New Roman" panose="02020603050405020304" pitchFamily="18" charset="0"/>
              </a:rPr>
              <a:t>khẳng định đúng</a:t>
            </a:r>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ea typeface="Times New Roman" panose="02020603050405020304" pitchFamily="18" charset="0"/>
            </a:endParaRPr>
          </a:p>
        </p:txBody>
      </p:sp>
      <p:sp>
        <p:nvSpPr>
          <p:cNvPr id="30" name="A">
            <a:extLst>
              <a:ext uri="{FF2B5EF4-FFF2-40B4-BE49-F238E27FC236}">
                <a16:creationId xmlns:a16="http://schemas.microsoft.com/office/drawing/2014/main" xmlns="" id="{196D4218-BE90-0013-D62E-8C81D2F5C366}"/>
              </a:ext>
            </a:extLst>
          </p:cNvPr>
          <p:cNvSpPr txBox="1"/>
          <p:nvPr/>
        </p:nvSpPr>
        <p:spPr>
          <a:xfrm>
            <a:off x="908756" y="1477534"/>
            <a:ext cx="4196644" cy="584775"/>
          </a:xfrm>
          <a:prstGeom prst="rect">
            <a:avLst/>
          </a:prstGeom>
          <a:solidFill>
            <a:schemeClr val="accent1">
              <a:lumMod val="40000"/>
              <a:lumOff val="60000"/>
            </a:schemeClr>
          </a:solidFill>
          <a:ln w="28575" cmpd="dbl">
            <a:solidFill>
              <a:srgbClr val="FFC000"/>
            </a:solidFill>
          </a:ln>
        </p:spPr>
        <p:txBody>
          <a:bodyPr wrap="square">
            <a:spAutoFit/>
          </a:bodyPr>
          <a:lstStyle/>
          <a:p>
            <a:pPr algn="just">
              <a:spcBef>
                <a:spcPts val="300"/>
              </a:spcBef>
              <a:spcAft>
                <a:spcPts val="300"/>
              </a:spcAft>
            </a:pPr>
            <a:r>
              <a:rPr lang="en-US" sz="3200" b="1" dirty="0">
                <a:effectLst/>
                <a:latin typeface="Times New Roman" panose="02020603050405020304" pitchFamily="18" charset="0"/>
                <a:ea typeface="Times New Roman" panose="02020603050405020304" pitchFamily="18" charset="0"/>
              </a:rPr>
              <a:t>A. </a:t>
            </a:r>
            <a:endParaRPr lang="vi-VN" sz="3200" dirty="0">
              <a:effectLst/>
              <a:latin typeface="Times New Roman" panose="02020603050405020304" pitchFamily="18" charset="0"/>
              <a:ea typeface="Times New Roman" panose="02020603050405020304" pitchFamily="18" charset="0"/>
            </a:endParaRPr>
          </a:p>
        </p:txBody>
      </p:sp>
      <p:graphicFrame>
        <p:nvGraphicFramePr>
          <p:cNvPr id="33" name="Object 32">
            <a:extLst>
              <a:ext uri="{FF2B5EF4-FFF2-40B4-BE49-F238E27FC236}">
                <a16:creationId xmlns="" xmlns:a16="http://schemas.microsoft.com/office/drawing/2014/main" id="{6D5CCCDB-F45F-709F-5E1D-60D2FB1A72A3}"/>
              </a:ext>
            </a:extLst>
          </p:cNvPr>
          <p:cNvGraphicFramePr>
            <a:graphicFrameLocks noChangeAspect="1"/>
          </p:cNvGraphicFramePr>
          <p:nvPr>
            <p:extLst>
              <p:ext uri="{D42A27DB-BD31-4B8C-83A1-F6EECF244321}">
                <p14:modId xmlns:p14="http://schemas.microsoft.com/office/powerpoint/2010/main" val="3923523514"/>
              </p:ext>
            </p:extLst>
          </p:nvPr>
        </p:nvGraphicFramePr>
        <p:xfrm>
          <a:off x="5626100" y="322263"/>
          <a:ext cx="1677987" cy="355600"/>
        </p:xfrm>
        <a:graphic>
          <a:graphicData uri="http://schemas.openxmlformats.org/presentationml/2006/ole">
            <mc:AlternateContent xmlns:mc="http://schemas.openxmlformats.org/markup-compatibility/2006">
              <mc:Choice xmlns:v="urn:schemas-microsoft-com:vml" Requires="v">
                <p:oleObj spid="_x0000_s28741" name="Equation" r:id="rId14" imgW="1079280" imgH="228600" progId="Equation.DSMT4">
                  <p:embed/>
                </p:oleObj>
              </mc:Choice>
              <mc:Fallback>
                <p:oleObj name="Equation" r:id="rId14" imgW="1079280" imgH="228600" progId="Equation.DSMT4">
                  <p:embed/>
                  <p:pic>
                    <p:nvPicPr>
                      <p:cNvPr id="0" name=""/>
                      <p:cNvPicPr/>
                      <p:nvPr/>
                    </p:nvPicPr>
                    <p:blipFill>
                      <a:blip r:embed="rId15"/>
                      <a:stretch>
                        <a:fillRect/>
                      </a:stretch>
                    </p:blipFill>
                    <p:spPr>
                      <a:xfrm>
                        <a:off x="5626100" y="322263"/>
                        <a:ext cx="1677987" cy="3556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35" name="Rectangle 34"/>
              <p:cNvSpPr/>
              <p:nvPr/>
            </p:nvSpPr>
            <p:spPr>
              <a:xfrm>
                <a:off x="1368879" y="2904872"/>
                <a:ext cx="3797578"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𝑥</m:t>
                          </m:r>
                        </m:num>
                        <m:den>
                          <m:r>
                            <a:rPr lang="en-US" i="0">
                              <a:latin typeface="Cambria Math" panose="02040503050406030204" pitchFamily="18" charset="0"/>
                            </a:rPr>
                            <m:t>3</m:t>
                          </m:r>
                        </m:den>
                      </m:f>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𝑦</m:t>
                          </m:r>
                        </m:num>
                        <m:den>
                          <m:r>
                            <a:rPr lang="en-US" i="0">
                              <a:latin typeface="Cambria Math" panose="02040503050406030204" pitchFamily="18" charset="0"/>
                            </a:rPr>
                            <m:t>5</m:t>
                          </m:r>
                        </m:den>
                      </m:f>
                      <m:r>
                        <a:rPr lang="vi-VN" b="0" i="1" smtClean="0">
                          <a:latin typeface="Cambria Math" panose="02040503050406030204" pitchFamily="18" charset="0"/>
                        </a:rPr>
                        <m:t>         </m:t>
                      </m:r>
                      <m:r>
                        <a:rPr lang="vi-VN" b="0" i="0"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𝑥</m:t>
                          </m:r>
                          <m:r>
                            <a:rPr lang="en-US" i="0">
                              <a:latin typeface="Cambria Math" panose="02040503050406030204" pitchFamily="18" charset="0"/>
                            </a:rPr>
                            <m:t>+</m:t>
                          </m:r>
                          <m:r>
                            <a:rPr lang="en-US" i="1">
                              <a:latin typeface="Cambria Math" panose="02040503050406030204" pitchFamily="18" charset="0"/>
                            </a:rPr>
                            <m:t>𝑦</m:t>
                          </m:r>
                          <m:r>
                            <a:rPr lang="vi-VN" b="0" i="1" smtClean="0">
                              <a:latin typeface="Cambria Math" panose="02040503050406030204" pitchFamily="18" charset="0"/>
                            </a:rPr>
                            <m:t>+</m:t>
                          </m:r>
                          <m:r>
                            <m:rPr>
                              <m:sty m:val="p"/>
                            </m:rPr>
                            <a:rPr lang="vi-VN" i="1">
                              <a:latin typeface="Cambria Math" panose="02040503050406030204" pitchFamily="18" charset="0"/>
                            </a:rPr>
                            <m:t>z</m:t>
                          </m:r>
                        </m:num>
                        <m:den>
                          <m:r>
                            <a:rPr lang="en-US" i="0">
                              <a:latin typeface="Cambria Math" panose="02040503050406030204" pitchFamily="18" charset="0"/>
                            </a:rPr>
                            <m:t>3+</m:t>
                          </m:r>
                          <m:r>
                            <a:rPr lang="vi-VN" i="1">
                              <a:latin typeface="Cambria Math" panose="02040503050406030204" pitchFamily="18" charset="0"/>
                            </a:rPr>
                            <m:t>5</m:t>
                          </m:r>
                          <m:r>
                            <a:rPr lang="vi-VN" b="0" i="1" smtClean="0">
                              <a:latin typeface="Cambria Math" panose="02040503050406030204" pitchFamily="18" charset="0"/>
                            </a:rPr>
                            <m:t>+</m:t>
                          </m:r>
                          <m:r>
                            <a:rPr lang="vi-VN" i="1">
                              <a:latin typeface="Cambria Math" panose="02040503050406030204" pitchFamily="18" charset="0"/>
                            </a:rPr>
                            <m:t>6</m:t>
                          </m:r>
                        </m:den>
                      </m:f>
                      <m:r>
                        <a:rPr lang="en-US" i="0">
                          <a:latin typeface="Cambria Math" panose="02040503050406030204" pitchFamily="18" charset="0"/>
                        </a:rPr>
                        <m:t>=</m:t>
                      </m:r>
                      <m:f>
                        <m:fPr>
                          <m:ctrlPr>
                            <a:rPr lang="en-US" i="1">
                              <a:latin typeface="Cambria Math" panose="02040503050406030204" pitchFamily="18" charset="0"/>
                            </a:rPr>
                          </m:ctrlPr>
                        </m:fPr>
                        <m:num>
                          <m:r>
                            <a:rPr lang="vi-VN" i="1">
                              <a:latin typeface="Cambria Math" panose="02040503050406030204" pitchFamily="18" charset="0"/>
                            </a:rPr>
                            <m:t>168</m:t>
                          </m:r>
                        </m:num>
                        <m:den>
                          <m:r>
                            <a:rPr lang="vi-VN" i="1">
                              <a:latin typeface="Cambria Math" panose="02040503050406030204" pitchFamily="18" charset="0"/>
                            </a:rPr>
                            <m:t>14</m:t>
                          </m:r>
                        </m:den>
                      </m:f>
                      <m:r>
                        <a:rPr lang="en-US" i="0">
                          <a:latin typeface="Cambria Math" panose="02040503050406030204" pitchFamily="18" charset="0"/>
                        </a:rPr>
                        <m:t>=</m:t>
                      </m:r>
                      <m:r>
                        <a:rPr lang="vi-VN" i="1">
                          <a:latin typeface="Cambria Math" panose="02040503050406030204" pitchFamily="18" charset="0"/>
                        </a:rPr>
                        <m:t>1</m:t>
                      </m:r>
                      <m:r>
                        <a:rPr lang="en-US" i="0">
                          <a:latin typeface="Cambria Math" panose="02040503050406030204" pitchFamily="18" charset="0"/>
                        </a:rPr>
                        <m:t>2</m:t>
                      </m:r>
                    </m:oMath>
                  </m:oMathPara>
                </a14:m>
                <a:endParaRPr lang="en-US" dirty="0"/>
              </a:p>
            </p:txBody>
          </p:sp>
        </mc:Choice>
        <mc:Fallback xmlns="">
          <p:sp>
            <p:nvSpPr>
              <p:cNvPr id="35" name="Rectangle 34"/>
              <p:cNvSpPr>
                <a:spLocks noRot="1" noChangeAspect="1" noMove="1" noResize="1" noEditPoints="1" noAdjustHandles="1" noChangeArrowheads="1" noChangeShapeType="1" noTextEdit="1"/>
              </p:cNvSpPr>
              <p:nvPr/>
            </p:nvSpPr>
            <p:spPr>
              <a:xfrm>
                <a:off x="1368879" y="2904872"/>
                <a:ext cx="3797578" cy="617348"/>
              </a:xfrm>
              <a:prstGeom prst="rect">
                <a:avLst/>
              </a:prstGeom>
              <a:blipFill rotWithShape="0">
                <a:blip r:embed="rId16"/>
                <a:stretch>
                  <a:fillRect/>
                </a:stretch>
              </a:blipFill>
            </p:spPr>
            <p:txBody>
              <a:bodyPr/>
              <a:lstStyle/>
              <a:p>
                <a:r>
                  <a:rPr lang="en-US">
                    <a:noFill/>
                  </a:rPr>
                  <a:t> </a:t>
                </a:r>
              </a:p>
            </p:txBody>
          </p:sp>
        </mc:Fallback>
      </mc:AlternateContent>
      <p:sp>
        <p:nvSpPr>
          <p:cNvPr id="37" name="D">
            <a:extLst>
              <a:ext uri="{FF2B5EF4-FFF2-40B4-BE49-F238E27FC236}">
                <a16:creationId xmlns:a16="http://schemas.microsoft.com/office/drawing/2014/main" xmlns="" id="{228F4430-F8C0-2428-5793-665A293902F8}"/>
              </a:ext>
            </a:extLst>
          </p:cNvPr>
          <p:cNvSpPr txBox="1"/>
          <p:nvPr/>
        </p:nvSpPr>
        <p:spPr>
          <a:xfrm>
            <a:off x="908756" y="3656107"/>
            <a:ext cx="4196644" cy="584775"/>
          </a:xfrm>
          <a:prstGeom prst="rect">
            <a:avLst/>
          </a:prstGeom>
          <a:solidFill>
            <a:schemeClr val="accent1">
              <a:lumMod val="40000"/>
              <a:lumOff val="60000"/>
            </a:schemeClr>
          </a:solidFill>
          <a:ln w="28575" cmpd="dbl">
            <a:solidFill>
              <a:srgbClr val="FFC000"/>
            </a:solidFill>
          </a:ln>
        </p:spPr>
        <p:txBody>
          <a:bodyPr wrap="square">
            <a:spAutoFit/>
          </a:bodyPr>
          <a:lstStyle/>
          <a:p>
            <a:pPr algn="just"/>
            <a:r>
              <a:rPr lang="vi-VN" sz="3200" b="1" dirty="0">
                <a:latin typeface="+mj-lt"/>
              </a:rPr>
              <a:t>D. </a:t>
            </a:r>
            <a:endParaRPr lang="vi-VN" sz="3200" dirty="0">
              <a:latin typeface="+mj-lt"/>
            </a:endParaRPr>
          </a:p>
        </p:txBody>
      </p:sp>
      <mc:AlternateContent xmlns:mc="http://schemas.openxmlformats.org/markup-compatibility/2006" xmlns:a14="http://schemas.microsoft.com/office/drawing/2010/main">
        <mc:Choice Requires="a14">
          <p:sp>
            <p:nvSpPr>
              <p:cNvPr id="39" name="Rectangle 38"/>
              <p:cNvSpPr/>
              <p:nvPr/>
            </p:nvSpPr>
            <p:spPr>
              <a:xfrm>
                <a:off x="1390245" y="3656107"/>
                <a:ext cx="2726772"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𝑥</m:t>
                          </m:r>
                        </m:num>
                        <m:den>
                          <m:r>
                            <a:rPr lang="en-US" i="0">
                              <a:latin typeface="Cambria Math" panose="02040503050406030204" pitchFamily="18" charset="0"/>
                            </a:rPr>
                            <m:t>3</m:t>
                          </m:r>
                        </m:den>
                      </m:f>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𝑦</m:t>
                          </m:r>
                        </m:num>
                        <m:den>
                          <m:r>
                            <a:rPr lang="en-US" i="0">
                              <a:latin typeface="Cambria Math" panose="02040503050406030204" pitchFamily="18" charset="0"/>
                            </a:rPr>
                            <m:t>5</m:t>
                          </m:r>
                        </m:den>
                      </m:f>
                      <m:r>
                        <a:rPr lang="en-US" i="0">
                          <a:latin typeface="Cambria Math" panose="02040503050406030204" pitchFamily="18" charset="0"/>
                        </a:rPr>
                        <m:t>=</m:t>
                      </m:r>
                      <m:f>
                        <m:fPr>
                          <m:ctrlPr>
                            <a:rPr lang="en-US" i="1">
                              <a:latin typeface="Cambria Math" panose="02040503050406030204" pitchFamily="18" charset="0"/>
                            </a:rPr>
                          </m:ctrlPr>
                        </m:fPr>
                        <m:num>
                          <m:r>
                            <m:rPr>
                              <m:sty m:val="p"/>
                            </m:rPr>
                            <a:rPr lang="vi-VN" i="1" smtClean="0">
                              <a:latin typeface="Cambria Math" panose="02040503050406030204" pitchFamily="18" charset="0"/>
                            </a:rPr>
                            <m:t>y</m:t>
                          </m:r>
                          <m:r>
                            <a:rPr lang="vi-VN" b="0" i="1" smtClean="0">
                              <a:latin typeface="Cambria Math" panose="02040503050406030204" pitchFamily="18" charset="0"/>
                            </a:rPr>
                            <m:t>−</m:t>
                          </m:r>
                          <m:r>
                            <m:rPr>
                              <m:sty m:val="p"/>
                            </m:rPr>
                            <a:rPr lang="vi-VN" i="1">
                              <a:latin typeface="Cambria Math" panose="02040503050406030204" pitchFamily="18" charset="0"/>
                            </a:rPr>
                            <m:t>x</m:t>
                          </m:r>
                        </m:num>
                        <m:den>
                          <m:r>
                            <a:rPr lang="vi-VN" i="1" smtClean="0">
                              <a:latin typeface="Cambria Math" panose="02040503050406030204" pitchFamily="18" charset="0"/>
                            </a:rPr>
                            <m:t>5</m:t>
                          </m:r>
                          <m:r>
                            <a:rPr lang="vi-VN" b="0" i="1" smtClean="0">
                              <a:latin typeface="Cambria Math" panose="02040503050406030204" pitchFamily="18" charset="0"/>
                            </a:rPr>
                            <m:t>−</m:t>
                          </m:r>
                          <m:r>
                            <a:rPr lang="vi-VN" i="1">
                              <a:latin typeface="Cambria Math" panose="02040503050406030204" pitchFamily="18" charset="0"/>
                            </a:rPr>
                            <m:t>3</m:t>
                          </m:r>
                        </m:den>
                      </m:f>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16</m:t>
                          </m:r>
                        </m:num>
                        <m:den>
                          <m:r>
                            <a:rPr lang="vi-VN" i="1" smtClean="0">
                              <a:latin typeface="Cambria Math" panose="02040503050406030204" pitchFamily="18" charset="0"/>
                            </a:rPr>
                            <m:t>2</m:t>
                          </m:r>
                        </m:den>
                      </m:f>
                      <m:r>
                        <a:rPr lang="en-US" i="0">
                          <a:latin typeface="Cambria Math" panose="02040503050406030204" pitchFamily="18" charset="0"/>
                        </a:rPr>
                        <m:t>=</m:t>
                      </m:r>
                      <m:r>
                        <a:rPr lang="vi-VN" i="1" smtClean="0">
                          <a:latin typeface="Cambria Math" panose="02040503050406030204" pitchFamily="18" charset="0"/>
                        </a:rPr>
                        <m:t>8</m:t>
                      </m:r>
                    </m:oMath>
                  </m:oMathPara>
                </a14:m>
                <a:endParaRPr lang="en-US" dirty="0"/>
              </a:p>
            </p:txBody>
          </p:sp>
        </mc:Choice>
        <mc:Fallback xmlns="">
          <p:sp>
            <p:nvSpPr>
              <p:cNvPr id="39" name="Rectangle 38"/>
              <p:cNvSpPr>
                <a:spLocks noRot="1" noChangeAspect="1" noMove="1" noResize="1" noEditPoints="1" noAdjustHandles="1" noChangeArrowheads="1" noChangeShapeType="1" noTextEdit="1"/>
              </p:cNvSpPr>
              <p:nvPr/>
            </p:nvSpPr>
            <p:spPr>
              <a:xfrm>
                <a:off x="1390245" y="3656107"/>
                <a:ext cx="2726772" cy="612796"/>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1371600" y="2163881"/>
                <a:ext cx="3643690" cy="6656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𝑥</m:t>
                          </m:r>
                        </m:num>
                        <m:den>
                          <m:r>
                            <a:rPr lang="en-US" i="0">
                              <a:latin typeface="Cambria Math" panose="02040503050406030204" pitchFamily="18" charset="0"/>
                            </a:rPr>
                            <m:t>3</m:t>
                          </m:r>
                        </m:den>
                      </m:f>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𝑦</m:t>
                          </m:r>
                        </m:num>
                        <m:den>
                          <m:r>
                            <a:rPr lang="en-US" i="0">
                              <a:latin typeface="Cambria Math" panose="02040503050406030204" pitchFamily="18" charset="0"/>
                            </a:rPr>
                            <m:t>5</m:t>
                          </m:r>
                        </m:den>
                      </m:f>
                      <m:r>
                        <a:rPr lang="vi-VN" b="0" i="1" smtClean="0">
                          <a:latin typeface="Cambria Math" panose="02040503050406030204" pitchFamily="18" charset="0"/>
                        </a:rPr>
                        <m:t>       </m:t>
                      </m:r>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3+</m:t>
                          </m:r>
                          <m:r>
                            <a:rPr lang="vi-VN" i="1">
                              <a:latin typeface="Cambria Math" panose="02040503050406030204" pitchFamily="18" charset="0"/>
                            </a:rPr>
                            <m:t>5</m:t>
                          </m:r>
                          <m:r>
                            <a:rPr lang="vi-VN" b="0" i="1" smtClean="0">
                              <a:latin typeface="Cambria Math" panose="02040503050406030204" pitchFamily="18" charset="0"/>
                            </a:rPr>
                            <m:t>+</m:t>
                          </m:r>
                          <m:r>
                            <a:rPr lang="vi-VN" i="1">
                              <a:latin typeface="Cambria Math" panose="02040503050406030204" pitchFamily="18" charset="0"/>
                            </a:rPr>
                            <m:t>6</m:t>
                          </m:r>
                        </m:num>
                        <m:den>
                          <m:r>
                            <a:rPr lang="en-US" i="1">
                              <a:latin typeface="Cambria Math" panose="02040503050406030204" pitchFamily="18" charset="0"/>
                            </a:rPr>
                            <m:t>𝑥</m:t>
                          </m:r>
                          <m:r>
                            <a:rPr lang="en-US" i="0">
                              <a:latin typeface="Cambria Math" panose="02040503050406030204" pitchFamily="18" charset="0"/>
                            </a:rPr>
                            <m:t>+</m:t>
                          </m:r>
                          <m:r>
                            <a:rPr lang="en-US" i="1">
                              <a:latin typeface="Cambria Math" panose="02040503050406030204" pitchFamily="18" charset="0"/>
                            </a:rPr>
                            <m:t>𝑦</m:t>
                          </m:r>
                          <m:r>
                            <a:rPr lang="vi-VN" b="0" i="1" smtClean="0">
                              <a:latin typeface="Cambria Math" panose="02040503050406030204" pitchFamily="18" charset="0"/>
                            </a:rPr>
                            <m:t>+</m:t>
                          </m:r>
                          <m:r>
                            <m:rPr>
                              <m:sty m:val="p"/>
                            </m:rPr>
                            <a:rPr lang="vi-VN" i="1">
                              <a:latin typeface="Cambria Math" panose="02040503050406030204" pitchFamily="18" charset="0"/>
                            </a:rPr>
                            <m:t>z</m:t>
                          </m:r>
                        </m:den>
                      </m:f>
                      <m:r>
                        <a:rPr lang="en-US" i="0">
                          <a:latin typeface="Cambria Math" panose="02040503050406030204" pitchFamily="18" charset="0"/>
                        </a:rPr>
                        <m:t>=</m:t>
                      </m:r>
                      <m:f>
                        <m:fPr>
                          <m:ctrlPr>
                            <a:rPr lang="en-US" i="1">
                              <a:latin typeface="Cambria Math" panose="02040503050406030204" pitchFamily="18" charset="0"/>
                            </a:rPr>
                          </m:ctrlPr>
                        </m:fPr>
                        <m:num>
                          <m:r>
                            <a:rPr lang="vi-VN" i="1">
                              <a:latin typeface="Cambria Math" panose="02040503050406030204" pitchFamily="18" charset="0"/>
                            </a:rPr>
                            <m:t>14</m:t>
                          </m:r>
                        </m:num>
                        <m:den>
                          <m:r>
                            <a:rPr lang="vi-VN" i="1">
                              <a:latin typeface="Cambria Math" panose="02040503050406030204" pitchFamily="18" charset="0"/>
                            </a:rPr>
                            <m:t>168</m:t>
                          </m:r>
                        </m:den>
                      </m:f>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vi-VN" i="1">
                              <a:latin typeface="Cambria Math" panose="02040503050406030204" pitchFamily="18" charset="0"/>
                            </a:rPr>
                            <m:t>1</m:t>
                          </m:r>
                          <m:r>
                            <a:rPr lang="en-US" i="0">
                              <a:latin typeface="Cambria Math" panose="02040503050406030204" pitchFamily="18" charset="0"/>
                            </a:rPr>
                            <m:t>2</m:t>
                          </m:r>
                        </m:den>
                      </m:f>
                    </m:oMath>
                  </m:oMathPara>
                </a14:m>
                <a:endParaRPr lang="en-US" dirty="0"/>
              </a:p>
            </p:txBody>
          </p:sp>
        </mc:Choice>
        <mc:Fallback xmlns="">
          <p:sp>
            <p:nvSpPr>
              <p:cNvPr id="42" name="Rectangle 41"/>
              <p:cNvSpPr>
                <a:spLocks noRot="1" noChangeAspect="1" noMove="1" noResize="1" noEditPoints="1" noAdjustHandles="1" noChangeArrowheads="1" noChangeShapeType="1" noTextEdit="1"/>
              </p:cNvSpPr>
              <p:nvPr/>
            </p:nvSpPr>
            <p:spPr>
              <a:xfrm>
                <a:off x="1371600" y="2163881"/>
                <a:ext cx="3643690" cy="665631"/>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1382486" y="1421681"/>
                <a:ext cx="3494314" cy="61734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𝑥</m:t>
                          </m:r>
                        </m:num>
                        <m:den>
                          <m:r>
                            <a:rPr lang="en-US" i="0">
                              <a:latin typeface="Cambria Math" panose="02040503050406030204" pitchFamily="18" charset="0"/>
                            </a:rPr>
                            <m:t>3</m:t>
                          </m:r>
                        </m:den>
                      </m:f>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𝑦</m:t>
                          </m:r>
                        </m:num>
                        <m:den>
                          <m:r>
                            <a:rPr lang="en-US" i="0">
                              <a:latin typeface="Cambria Math" panose="02040503050406030204" pitchFamily="18" charset="0"/>
                            </a:rPr>
                            <m:t>5</m:t>
                          </m:r>
                        </m:den>
                      </m:f>
                      <m:r>
                        <a:rPr lang="vi-VN" b="0" i="1" smtClean="0">
                          <a:latin typeface="Cambria Math" panose="02040503050406030204" pitchFamily="18" charset="0"/>
                        </a:rPr>
                        <m:t>           </m:t>
                      </m:r>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𝑥</m:t>
                          </m:r>
                          <m:r>
                            <a:rPr lang="en-US" i="0">
                              <a:latin typeface="Cambria Math" panose="02040503050406030204" pitchFamily="18" charset="0"/>
                            </a:rPr>
                            <m:t>−</m:t>
                          </m:r>
                          <m:r>
                            <a:rPr lang="en-US" i="1">
                              <a:latin typeface="Cambria Math" panose="02040503050406030204" pitchFamily="18" charset="0"/>
                            </a:rPr>
                            <m:t>𝑦</m:t>
                          </m:r>
                        </m:num>
                        <m:den>
                          <m:r>
                            <a:rPr lang="vi-VN" i="1">
                              <a:latin typeface="Cambria Math" panose="02040503050406030204" pitchFamily="18" charset="0"/>
                            </a:rPr>
                            <m:t>3</m:t>
                          </m:r>
                          <m:r>
                            <a:rPr lang="en-US" b="0" i="0" smtClean="0">
                              <a:latin typeface="Cambria Math" panose="02040503050406030204" pitchFamily="18" charset="0"/>
                            </a:rPr>
                            <m:t>+</m:t>
                          </m:r>
                          <m:r>
                            <a:rPr lang="en-US" i="0">
                              <a:latin typeface="Cambria Math" panose="02040503050406030204" pitchFamily="18" charset="0"/>
                            </a:rPr>
                            <m:t>5</m:t>
                          </m:r>
                        </m:den>
                      </m:f>
                      <m:r>
                        <a:rPr lang="en-US" i="0">
                          <a:latin typeface="Cambria Math" panose="02040503050406030204" pitchFamily="18" charset="0"/>
                        </a:rPr>
                        <m:t>=</m:t>
                      </m:r>
                      <m:f>
                        <m:fPr>
                          <m:ctrlPr>
                            <a:rPr lang="en-US" i="1">
                              <a:latin typeface="Cambria Math" panose="02040503050406030204" pitchFamily="18" charset="0"/>
                            </a:rPr>
                          </m:ctrlPr>
                        </m:fPr>
                        <m:num>
                          <m:r>
                            <a:rPr lang="vi-VN" i="1">
                              <a:latin typeface="Cambria Math" panose="02040503050406030204" pitchFamily="18" charset="0"/>
                            </a:rPr>
                            <m:t>168</m:t>
                          </m:r>
                        </m:num>
                        <m:den>
                          <m:r>
                            <a:rPr lang="en-US" b="0" i="1" smtClean="0">
                              <a:latin typeface="Cambria Math" panose="02040503050406030204" pitchFamily="18" charset="0"/>
                            </a:rPr>
                            <m:t>8</m:t>
                          </m:r>
                        </m:den>
                      </m:f>
                      <m:r>
                        <a:rPr lang="en-US" i="0">
                          <a:latin typeface="Cambria Math" panose="02040503050406030204" pitchFamily="18" charset="0"/>
                        </a:rPr>
                        <m:t>=</m:t>
                      </m:r>
                      <m:r>
                        <a:rPr lang="vi-VN" b="0" i="1">
                          <a:latin typeface="Cambria Math" panose="02040503050406030204" pitchFamily="18" charset="0"/>
                        </a:rPr>
                        <m:t>21</m:t>
                      </m:r>
                    </m:oMath>
                  </m:oMathPara>
                </a14:m>
                <a:endParaRPr lang="en-US" dirty="0"/>
              </a:p>
            </p:txBody>
          </p:sp>
        </mc:Choice>
        <mc:Fallback xmlns="">
          <p:sp>
            <p:nvSpPr>
              <p:cNvPr id="44" name="Rectangle 43"/>
              <p:cNvSpPr>
                <a:spLocks noRot="1" noChangeAspect="1" noMove="1" noResize="1" noEditPoints="1" noAdjustHandles="1" noChangeArrowheads="1" noChangeShapeType="1" noTextEdit="1"/>
              </p:cNvSpPr>
              <p:nvPr/>
            </p:nvSpPr>
            <p:spPr>
              <a:xfrm>
                <a:off x="1382486" y="1421681"/>
                <a:ext cx="3494314" cy="617348"/>
              </a:xfrm>
              <a:prstGeom prst="rect">
                <a:avLst/>
              </a:prstGeom>
              <a:blipFill rotWithShape="0">
                <a:blip r:embed="rId19"/>
                <a:stretch>
                  <a:fillRect/>
                </a:stretch>
              </a:blipFill>
            </p:spPr>
            <p:txBody>
              <a:bodyPr/>
              <a:lstStyle/>
              <a:p>
                <a:r>
                  <a:rPr lang="en-US">
                    <a:noFill/>
                  </a:rPr>
                  <a:t> </a:t>
                </a:r>
              </a:p>
            </p:txBody>
          </p:sp>
        </mc:Fallback>
      </mc:AlternateContent>
      <p:graphicFrame>
        <p:nvGraphicFramePr>
          <p:cNvPr id="29" name="Object 28">
            <a:extLst>
              <a:ext uri="{FF2B5EF4-FFF2-40B4-BE49-F238E27FC236}">
                <a16:creationId xmlns="" xmlns:a16="http://schemas.microsoft.com/office/drawing/2014/main" id="{6D5CCCDB-F45F-709F-5E1D-60D2FB1A72A3}"/>
              </a:ext>
            </a:extLst>
          </p:cNvPr>
          <p:cNvGraphicFramePr>
            <a:graphicFrameLocks noChangeAspect="1"/>
          </p:cNvGraphicFramePr>
          <p:nvPr>
            <p:extLst>
              <p:ext uri="{D42A27DB-BD31-4B8C-83A1-F6EECF244321}">
                <p14:modId xmlns:p14="http://schemas.microsoft.com/office/powerpoint/2010/main" val="423228600"/>
              </p:ext>
            </p:extLst>
          </p:nvPr>
        </p:nvGraphicFramePr>
        <p:xfrm>
          <a:off x="3803650" y="144463"/>
          <a:ext cx="1184275" cy="711200"/>
        </p:xfrm>
        <a:graphic>
          <a:graphicData uri="http://schemas.openxmlformats.org/presentationml/2006/ole">
            <mc:AlternateContent xmlns:mc="http://schemas.openxmlformats.org/markup-compatibility/2006">
              <mc:Choice xmlns:v="urn:schemas-microsoft-com:vml" Requires="v">
                <p:oleObj spid="_x0000_s28742" name="Equation" r:id="rId20" imgW="761760" imgH="457200" progId="Equation.DSMT4">
                  <p:embed/>
                </p:oleObj>
              </mc:Choice>
              <mc:Fallback>
                <p:oleObj name="Equation" r:id="rId20" imgW="761760" imgH="457200" progId="Equation.DSMT4">
                  <p:embed/>
                  <p:pic>
                    <p:nvPicPr>
                      <p:cNvPr id="0" name=""/>
                      <p:cNvPicPr/>
                      <p:nvPr/>
                    </p:nvPicPr>
                    <p:blipFill>
                      <a:blip r:embed="rId21"/>
                      <a:stretch>
                        <a:fillRect/>
                      </a:stretch>
                    </p:blipFill>
                    <p:spPr>
                      <a:xfrm>
                        <a:off x="3803650" y="144463"/>
                        <a:ext cx="1184275" cy="7112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 name="Rectangle 1"/>
              <p:cNvSpPr/>
              <p:nvPr/>
            </p:nvSpPr>
            <p:spPr>
              <a:xfrm>
                <a:off x="2130525" y="1472695"/>
                <a:ext cx="603050" cy="5647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𝑧</m:t>
                          </m:r>
                        </m:num>
                        <m:den>
                          <m:r>
                            <a:rPr lang="en-US" i="0">
                              <a:latin typeface="Cambria Math" panose="02040503050406030204" pitchFamily="18" charset="0"/>
                            </a:rPr>
                            <m:t>6</m:t>
                          </m:r>
                        </m:den>
                      </m:f>
                    </m:oMath>
                  </m:oMathPara>
                </a14:m>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2130525" y="1472695"/>
                <a:ext cx="603050" cy="564770"/>
              </a:xfrm>
              <a:prstGeom prst="rect">
                <a:avLst/>
              </a:prstGeom>
              <a:blipFill rotWithShape="0">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1953058" y="2221148"/>
                <a:ext cx="603050" cy="5647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𝑧</m:t>
                          </m:r>
                        </m:num>
                        <m:den>
                          <m:r>
                            <a:rPr lang="en-US" i="0">
                              <a:latin typeface="Cambria Math" panose="02040503050406030204" pitchFamily="18" charset="0"/>
                            </a:rPr>
                            <m:t>6</m:t>
                          </m:r>
                        </m:den>
                      </m:f>
                    </m:oMath>
                  </m:oMathPara>
                </a14:m>
                <a:endParaRPr lang="en-US" dirty="0"/>
              </a:p>
            </p:txBody>
          </p:sp>
        </mc:Choice>
        <mc:Fallback xmlns="">
          <p:sp>
            <p:nvSpPr>
              <p:cNvPr id="31" name="Rectangle 30"/>
              <p:cNvSpPr>
                <a:spLocks noRot="1" noChangeAspect="1" noMove="1" noResize="1" noEditPoints="1" noAdjustHandles="1" noChangeArrowheads="1" noChangeShapeType="1" noTextEdit="1"/>
              </p:cNvSpPr>
              <p:nvPr/>
            </p:nvSpPr>
            <p:spPr>
              <a:xfrm>
                <a:off x="1953058" y="2221148"/>
                <a:ext cx="603050" cy="564770"/>
              </a:xfrm>
              <a:prstGeom prst="rect">
                <a:avLst/>
              </a:prstGeom>
              <a:blipFill rotWithShape="0">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2099285" y="2944757"/>
                <a:ext cx="603050" cy="5647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𝑧</m:t>
                          </m:r>
                        </m:num>
                        <m:den>
                          <m:r>
                            <a:rPr lang="en-US" i="0">
                              <a:latin typeface="Cambria Math" panose="02040503050406030204" pitchFamily="18" charset="0"/>
                            </a:rPr>
                            <m:t>6</m:t>
                          </m:r>
                        </m:den>
                      </m:f>
                    </m:oMath>
                  </m:oMathPara>
                </a14:m>
                <a:endParaRPr lang="en-US" dirty="0"/>
              </a:p>
            </p:txBody>
          </p:sp>
        </mc:Choice>
        <mc:Fallback xmlns="">
          <p:sp>
            <p:nvSpPr>
              <p:cNvPr id="34" name="Rectangle 33"/>
              <p:cNvSpPr>
                <a:spLocks noRot="1" noChangeAspect="1" noMove="1" noResize="1" noEditPoints="1" noAdjustHandles="1" noChangeArrowheads="1" noChangeShapeType="1" noTextEdit="1"/>
              </p:cNvSpPr>
              <p:nvPr/>
            </p:nvSpPr>
            <p:spPr>
              <a:xfrm>
                <a:off x="2099285" y="2944757"/>
                <a:ext cx="603050" cy="564770"/>
              </a:xfrm>
              <a:prstGeom prst="rect">
                <a:avLst/>
              </a:prstGeom>
              <a:blipFill rotWithShape="0">
                <a:blip r:embed="rId2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55387552"/>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0" presetClass="exit" presetSubtype="0" fill="hold" grpId="0" nodeType="withEffect">
                                  <p:stCondLst>
                                    <p:cond delay="0"/>
                                  </p:stCondLst>
                                  <p:childTnLst>
                                    <p:animEffect transition="out" filter="wedge">
                                      <p:cBhvr>
                                        <p:cTn id="8" dur="1000"/>
                                        <p:tgtEl>
                                          <p:spTgt spid="18"/>
                                        </p:tgtEl>
                                      </p:cBhvr>
                                    </p:animEffect>
                                    <p:set>
                                      <p:cBhvr>
                                        <p:cTn id="9" dur="1" fill="hold">
                                          <p:stCondLst>
                                            <p:cond delay="999"/>
                                          </p:stCondLst>
                                        </p:cTn>
                                        <p:tgtEl>
                                          <p:spTgt spid="18"/>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 fill="hold"/>
                                        <p:tgtEl>
                                          <p:spTgt spid="19"/>
                                        </p:tgtEl>
                                      </p:cBhvr>
                                    </p:cmd>
                                  </p:childTnLst>
                                </p:cTn>
                              </p:par>
                            </p:childTnLst>
                          </p:cTn>
                        </p:par>
                        <p:par>
                          <p:cTn id="12" fill="hold">
                            <p:stCondLst>
                              <p:cond delay="1000"/>
                            </p:stCondLst>
                            <p:childTnLst>
                              <p:par>
                                <p:cTn id="13" presetID="20" presetClass="exit" presetSubtype="0" fill="hold" grpId="0" nodeType="afterEffect">
                                  <p:stCondLst>
                                    <p:cond delay="0"/>
                                  </p:stCondLst>
                                  <p:childTnLst>
                                    <p:animEffect transition="out" filter="wedge">
                                      <p:cBhvr>
                                        <p:cTn id="14" dur="1000"/>
                                        <p:tgtEl>
                                          <p:spTgt spid="17"/>
                                        </p:tgtEl>
                                      </p:cBhvr>
                                    </p:animEffect>
                                    <p:set>
                                      <p:cBhvr>
                                        <p:cTn id="15" dur="1" fill="hold">
                                          <p:stCondLst>
                                            <p:cond delay="999"/>
                                          </p:stCondLst>
                                        </p:cTn>
                                        <p:tgtEl>
                                          <p:spTgt spid="17"/>
                                        </p:tgtEl>
                                        <p:attrNameLst>
                                          <p:attrName>style.visibility</p:attrName>
                                        </p:attrNameLst>
                                      </p:cBhvr>
                                      <p:to>
                                        <p:strVal val="hidden"/>
                                      </p:to>
                                    </p:set>
                                  </p:childTnLst>
                                </p:cTn>
                              </p:par>
                            </p:childTnLst>
                          </p:cTn>
                        </p:par>
                        <p:par>
                          <p:cTn id="16" fill="hold">
                            <p:stCondLst>
                              <p:cond delay="2000"/>
                            </p:stCondLst>
                            <p:childTnLst>
                              <p:par>
                                <p:cTn id="17" presetID="20" presetClass="exit" presetSubtype="0" fill="hold" grpId="0" nodeType="afterEffect">
                                  <p:stCondLst>
                                    <p:cond delay="0"/>
                                  </p:stCondLst>
                                  <p:childTnLst>
                                    <p:animEffect transition="out" filter="wedge">
                                      <p:cBhvr>
                                        <p:cTn id="18" dur="1000"/>
                                        <p:tgtEl>
                                          <p:spTgt spid="16"/>
                                        </p:tgtEl>
                                      </p:cBhvr>
                                    </p:animEffect>
                                    <p:set>
                                      <p:cBhvr>
                                        <p:cTn id="19" dur="1" fill="hold">
                                          <p:stCondLst>
                                            <p:cond delay="999"/>
                                          </p:stCondLst>
                                        </p:cTn>
                                        <p:tgtEl>
                                          <p:spTgt spid="16"/>
                                        </p:tgtEl>
                                        <p:attrNameLst>
                                          <p:attrName>style.visibility</p:attrName>
                                        </p:attrNameLst>
                                      </p:cBhvr>
                                      <p:to>
                                        <p:strVal val="hidden"/>
                                      </p:to>
                                    </p:set>
                                  </p:childTnLst>
                                </p:cTn>
                              </p:par>
                            </p:childTnLst>
                          </p:cTn>
                        </p:par>
                        <p:par>
                          <p:cTn id="20" fill="hold">
                            <p:stCondLst>
                              <p:cond delay="3000"/>
                            </p:stCondLst>
                            <p:childTnLst>
                              <p:par>
                                <p:cTn id="21" presetID="20" presetClass="exit" presetSubtype="0" fill="hold" grpId="0" nodeType="afterEffect">
                                  <p:stCondLst>
                                    <p:cond delay="0"/>
                                  </p:stCondLst>
                                  <p:childTnLst>
                                    <p:animEffect transition="out" filter="wedge">
                                      <p:cBhvr>
                                        <p:cTn id="22" dur="1000"/>
                                        <p:tgtEl>
                                          <p:spTgt spid="15"/>
                                        </p:tgtEl>
                                      </p:cBhvr>
                                    </p:animEffect>
                                    <p:set>
                                      <p:cBhvr>
                                        <p:cTn id="23" dur="1" fill="hold">
                                          <p:stCondLst>
                                            <p:cond delay="999"/>
                                          </p:stCondLst>
                                        </p:cTn>
                                        <p:tgtEl>
                                          <p:spTgt spid="15"/>
                                        </p:tgtEl>
                                        <p:attrNameLst>
                                          <p:attrName>style.visibility</p:attrName>
                                        </p:attrNameLst>
                                      </p:cBhvr>
                                      <p:to>
                                        <p:strVal val="hidden"/>
                                      </p:to>
                                    </p:set>
                                  </p:childTnLst>
                                </p:cTn>
                              </p:par>
                            </p:childTnLst>
                          </p:cTn>
                        </p:par>
                        <p:par>
                          <p:cTn id="24" fill="hold">
                            <p:stCondLst>
                              <p:cond delay="4000"/>
                            </p:stCondLst>
                            <p:childTnLst>
                              <p:par>
                                <p:cTn id="25" presetID="20" presetClass="exit" presetSubtype="0" fill="hold" grpId="0" nodeType="afterEffect">
                                  <p:stCondLst>
                                    <p:cond delay="0"/>
                                  </p:stCondLst>
                                  <p:childTnLst>
                                    <p:animEffect transition="out" filter="wedge">
                                      <p:cBhvr>
                                        <p:cTn id="26" dur="1000"/>
                                        <p:tgtEl>
                                          <p:spTgt spid="14"/>
                                        </p:tgtEl>
                                      </p:cBhvr>
                                    </p:animEffect>
                                    <p:set>
                                      <p:cBhvr>
                                        <p:cTn id="27" dur="1" fill="hold">
                                          <p:stCondLst>
                                            <p:cond delay="999"/>
                                          </p:stCondLst>
                                        </p:cTn>
                                        <p:tgtEl>
                                          <p:spTgt spid="14"/>
                                        </p:tgtEl>
                                        <p:attrNameLst>
                                          <p:attrName>style.visibility</p:attrName>
                                        </p:attrNameLst>
                                      </p:cBhvr>
                                      <p:to>
                                        <p:strVal val="hidden"/>
                                      </p:to>
                                    </p:set>
                                  </p:childTnLst>
                                </p:cTn>
                              </p:par>
                            </p:childTnLst>
                          </p:cTn>
                        </p:par>
                        <p:par>
                          <p:cTn id="28" fill="hold">
                            <p:stCondLst>
                              <p:cond delay="5000"/>
                            </p:stCondLst>
                            <p:childTnLst>
                              <p:par>
                                <p:cTn id="29" presetID="20" presetClass="exit" presetSubtype="0" fill="hold" grpId="0" nodeType="afterEffect">
                                  <p:stCondLst>
                                    <p:cond delay="0"/>
                                  </p:stCondLst>
                                  <p:childTnLst>
                                    <p:animEffect transition="out" filter="wedge">
                                      <p:cBhvr>
                                        <p:cTn id="30" dur="1000"/>
                                        <p:tgtEl>
                                          <p:spTgt spid="13"/>
                                        </p:tgtEl>
                                      </p:cBhvr>
                                    </p:animEffect>
                                    <p:set>
                                      <p:cBhvr>
                                        <p:cTn id="31" dur="1" fill="hold">
                                          <p:stCondLst>
                                            <p:cond delay="999"/>
                                          </p:stCondLst>
                                        </p:cTn>
                                        <p:tgtEl>
                                          <p:spTgt spid="13"/>
                                        </p:tgtEl>
                                        <p:attrNameLst>
                                          <p:attrName>style.visibility</p:attrName>
                                        </p:attrNameLst>
                                      </p:cBhvr>
                                      <p:to>
                                        <p:strVal val="hidden"/>
                                      </p:to>
                                    </p:set>
                                  </p:childTnLst>
                                </p:cTn>
                              </p:par>
                            </p:childTnLst>
                          </p:cTn>
                        </p:par>
                        <p:par>
                          <p:cTn id="32" fill="hold">
                            <p:stCondLst>
                              <p:cond delay="6000"/>
                            </p:stCondLst>
                            <p:childTnLst>
                              <p:par>
                                <p:cTn id="33" presetID="20" presetClass="exit" presetSubtype="0" fill="hold" grpId="0" nodeType="afterEffect">
                                  <p:stCondLst>
                                    <p:cond delay="0"/>
                                  </p:stCondLst>
                                  <p:childTnLst>
                                    <p:animEffect transition="out" filter="wedge">
                                      <p:cBhvr>
                                        <p:cTn id="34" dur="1000"/>
                                        <p:tgtEl>
                                          <p:spTgt spid="12"/>
                                        </p:tgtEl>
                                      </p:cBhvr>
                                    </p:animEffect>
                                    <p:set>
                                      <p:cBhvr>
                                        <p:cTn id="35" dur="1" fill="hold">
                                          <p:stCondLst>
                                            <p:cond delay="999"/>
                                          </p:stCondLst>
                                        </p:cTn>
                                        <p:tgtEl>
                                          <p:spTgt spid="12"/>
                                        </p:tgtEl>
                                        <p:attrNameLst>
                                          <p:attrName>style.visibility</p:attrName>
                                        </p:attrNameLst>
                                      </p:cBhvr>
                                      <p:to>
                                        <p:strVal val="hidden"/>
                                      </p:to>
                                    </p:set>
                                  </p:childTnLst>
                                </p:cTn>
                              </p:par>
                            </p:childTnLst>
                          </p:cTn>
                        </p:par>
                        <p:par>
                          <p:cTn id="36" fill="hold">
                            <p:stCondLst>
                              <p:cond delay="7000"/>
                            </p:stCondLst>
                            <p:childTnLst>
                              <p:par>
                                <p:cTn id="37" presetID="20" presetClass="exit" presetSubtype="0" fill="hold" grpId="0" nodeType="afterEffect">
                                  <p:stCondLst>
                                    <p:cond delay="0"/>
                                  </p:stCondLst>
                                  <p:childTnLst>
                                    <p:animEffect transition="out" filter="wedge">
                                      <p:cBhvr>
                                        <p:cTn id="38" dur="1000"/>
                                        <p:tgtEl>
                                          <p:spTgt spid="11"/>
                                        </p:tgtEl>
                                      </p:cBhvr>
                                    </p:animEffect>
                                    <p:set>
                                      <p:cBhvr>
                                        <p:cTn id="39" dur="1" fill="hold">
                                          <p:stCondLst>
                                            <p:cond delay="999"/>
                                          </p:stCondLst>
                                        </p:cTn>
                                        <p:tgtEl>
                                          <p:spTgt spid="11"/>
                                        </p:tgtEl>
                                        <p:attrNameLst>
                                          <p:attrName>style.visibility</p:attrName>
                                        </p:attrNameLst>
                                      </p:cBhvr>
                                      <p:to>
                                        <p:strVal val="hidden"/>
                                      </p:to>
                                    </p:set>
                                  </p:childTnLst>
                                </p:cTn>
                              </p:par>
                            </p:childTnLst>
                          </p:cTn>
                        </p:par>
                        <p:par>
                          <p:cTn id="40" fill="hold">
                            <p:stCondLst>
                              <p:cond delay="8000"/>
                            </p:stCondLst>
                            <p:childTnLst>
                              <p:par>
                                <p:cTn id="41" presetID="20" presetClass="exit" presetSubtype="0" fill="hold" grpId="0" nodeType="afterEffect">
                                  <p:stCondLst>
                                    <p:cond delay="0"/>
                                  </p:stCondLst>
                                  <p:childTnLst>
                                    <p:animEffect transition="out" filter="wedge">
                                      <p:cBhvr>
                                        <p:cTn id="42" dur="1000"/>
                                        <p:tgtEl>
                                          <p:spTgt spid="10"/>
                                        </p:tgtEl>
                                      </p:cBhvr>
                                    </p:animEffect>
                                    <p:set>
                                      <p:cBhvr>
                                        <p:cTn id="43" dur="1" fill="hold">
                                          <p:stCondLst>
                                            <p:cond delay="999"/>
                                          </p:stCondLst>
                                        </p:cTn>
                                        <p:tgtEl>
                                          <p:spTgt spid="10"/>
                                        </p:tgtEl>
                                        <p:attrNameLst>
                                          <p:attrName>style.visibility</p:attrName>
                                        </p:attrNameLst>
                                      </p:cBhvr>
                                      <p:to>
                                        <p:strVal val="hidden"/>
                                      </p:to>
                                    </p:set>
                                  </p:childTnLst>
                                </p:cTn>
                              </p:par>
                            </p:childTnLst>
                          </p:cTn>
                        </p:par>
                        <p:par>
                          <p:cTn id="44" fill="hold">
                            <p:stCondLst>
                              <p:cond delay="9000"/>
                            </p:stCondLst>
                            <p:childTnLst>
                              <p:par>
                                <p:cTn id="45" presetID="20" presetClass="exit" presetSubtype="0" fill="hold" grpId="0" nodeType="afterEffect">
                                  <p:stCondLst>
                                    <p:cond delay="0"/>
                                  </p:stCondLst>
                                  <p:childTnLst>
                                    <p:animEffect transition="out" filter="wedge">
                                      <p:cBhvr>
                                        <p:cTn id="46" dur="1000"/>
                                        <p:tgtEl>
                                          <p:spTgt spid="5"/>
                                        </p:tgtEl>
                                      </p:cBhvr>
                                    </p:animEffect>
                                    <p:set>
                                      <p:cBhvr>
                                        <p:cTn id="4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48" fill="hold" display="0">
                  <p:stCondLst>
                    <p:cond delay="indefinite"/>
                  </p:stCondLst>
                  <p:endCondLst>
                    <p:cond evt="onStopAudio" delay="0">
                      <p:tgtEl>
                        <p:sldTgt/>
                      </p:tgtEl>
                    </p:cond>
                  </p:endCondLst>
                </p:cTn>
                <p:tgtEl>
                  <p:spTgt spid="19"/>
                </p:tgtEl>
              </p:cMediaNode>
            </p:audio>
            <p:seq concurrent="1" nextAc="seek">
              <p:cTn id="49" restart="whenNotActive" fill="hold" evtFilter="cancelBubble" nodeType="interactiveSeq">
                <p:stCondLst>
                  <p:cond evt="onClick" delay="0">
                    <p:tgtEl>
                      <p:spTgt spid="3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500"/>
                                  </p:stCondLst>
                                  <p:childTnLst>
                                    <p:animClr clrSpc="rgb" dir="cw">
                                      <p:cBhvr>
                                        <p:cTn id="53" dur="2000" fill="hold"/>
                                        <p:tgtEl>
                                          <p:spTgt spid="32"/>
                                        </p:tgtEl>
                                        <p:attrNameLst>
                                          <p:attrName>fillcolor</p:attrName>
                                        </p:attrNameLst>
                                      </p:cBhvr>
                                      <p:to>
                                        <a:srgbClr val="2FDF33"/>
                                      </p:to>
                                    </p:animClr>
                                    <p:set>
                                      <p:cBhvr>
                                        <p:cTn id="54" dur="2000" fill="hold"/>
                                        <p:tgtEl>
                                          <p:spTgt spid="32"/>
                                        </p:tgtEl>
                                        <p:attrNameLst>
                                          <p:attrName>fill.type</p:attrName>
                                        </p:attrNameLst>
                                      </p:cBhvr>
                                      <p:to>
                                        <p:strVal val="solid"/>
                                      </p:to>
                                    </p:set>
                                    <p:set>
                                      <p:cBhvr>
                                        <p:cTn id="55" dur="2000" fill="hold"/>
                                        <p:tgtEl>
                                          <p:spTgt spid="3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6" name="applause.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50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subTnLst>
                                    <p:audio>
                                      <p:cMediaNode>
                                        <p:cTn display="0" masterRel="sameClick">
                                          <p:stCondLst>
                                            <p:cond evt="begin" delay="0">
                                              <p:tn val="58"/>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2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25"/>
                                        </p:tgtEl>
                                        <p:attrNameLst>
                                          <p:attrName>fillcolor</p:attrName>
                                        </p:attrNameLst>
                                      </p:cBhvr>
                                      <p:to>
                                        <a:schemeClr val="accent2"/>
                                      </p:to>
                                    </p:animClr>
                                    <p:set>
                                      <p:cBhvr>
                                        <p:cTn id="66" dur="2000" fill="hold"/>
                                        <p:tgtEl>
                                          <p:spTgt spid="25"/>
                                        </p:tgtEl>
                                        <p:attrNameLst>
                                          <p:attrName>fill.type</p:attrName>
                                        </p:attrNameLst>
                                      </p:cBhvr>
                                      <p:to>
                                        <p:strVal val="solid"/>
                                      </p:to>
                                    </p:set>
                                    <p:set>
                                      <p:cBhvr>
                                        <p:cTn id="67" dur="2000" fill="hold"/>
                                        <p:tgtEl>
                                          <p:spTgt spid="25"/>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25"/>
                  </p:tgtEl>
                </p:cond>
              </p:nextCondLst>
            </p:seq>
            <p:seq concurrent="1" nextAc="seek">
              <p:cTn id="68" restart="whenNotActive" fill="hold" evtFilter="cancelBubble" nodeType="interactiveSeq">
                <p:stCondLst>
                  <p:cond evt="onClick" delay="0">
                    <p:tgtEl>
                      <p:spTgt spid="30"/>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000" fill="hold"/>
                                        <p:tgtEl>
                                          <p:spTgt spid="30"/>
                                        </p:tgtEl>
                                        <p:attrNameLst>
                                          <p:attrName>fillcolor</p:attrName>
                                        </p:attrNameLst>
                                      </p:cBhvr>
                                      <p:to>
                                        <a:schemeClr val="accent2"/>
                                      </p:to>
                                    </p:animClr>
                                    <p:set>
                                      <p:cBhvr>
                                        <p:cTn id="73" dur="2000" fill="hold"/>
                                        <p:tgtEl>
                                          <p:spTgt spid="30"/>
                                        </p:tgtEl>
                                        <p:attrNameLst>
                                          <p:attrName>fill.type</p:attrName>
                                        </p:attrNameLst>
                                      </p:cBhvr>
                                      <p:to>
                                        <p:strVal val="solid"/>
                                      </p:to>
                                    </p:set>
                                    <p:set>
                                      <p:cBhvr>
                                        <p:cTn id="74" dur="2000" fill="hold"/>
                                        <p:tgtEl>
                                          <p:spTgt spid="30"/>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30"/>
                  </p:tgtEl>
                </p:cond>
              </p:nextCondLst>
            </p:seq>
            <p:seq concurrent="1" nextAc="seek">
              <p:cTn id="75" restart="whenNotActive" fill="hold" evtFilter="cancelBubble" nodeType="interactiveSeq">
                <p:stCondLst>
                  <p:cond evt="onClick" delay="0">
                    <p:tgtEl>
                      <p:spTgt spid="3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000" fill="hold"/>
                                        <p:tgtEl>
                                          <p:spTgt spid="37"/>
                                        </p:tgtEl>
                                        <p:attrNameLst>
                                          <p:attrName>fillcolor</p:attrName>
                                        </p:attrNameLst>
                                      </p:cBhvr>
                                      <p:to>
                                        <a:schemeClr val="accent2"/>
                                      </p:to>
                                    </p:animClr>
                                    <p:set>
                                      <p:cBhvr>
                                        <p:cTn id="80" dur="2000" fill="hold"/>
                                        <p:tgtEl>
                                          <p:spTgt spid="37"/>
                                        </p:tgtEl>
                                        <p:attrNameLst>
                                          <p:attrName>fill.type</p:attrName>
                                        </p:attrNameLst>
                                      </p:cBhvr>
                                      <p:to>
                                        <p:strVal val="solid"/>
                                      </p:to>
                                    </p:set>
                                    <p:set>
                                      <p:cBhvr>
                                        <p:cTn id="81" dur="2000" fill="hold"/>
                                        <p:tgtEl>
                                          <p:spTgt spid="3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37"/>
                  </p:tgtEl>
                </p:cond>
              </p:nextCondLst>
            </p:seq>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0" y="190291"/>
            <a:ext cx="1752600" cy="1333918"/>
          </a:xfrm>
          <a:prstGeom prst="rect">
            <a:avLst/>
          </a:prstGeom>
        </p:spPr>
      </p:pic>
      <p:pic>
        <p:nvPicPr>
          <p:cNvPr id="19" name="Dem-nguoc-dong-ho-10-giay-Tieng-bip-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465094" y="-693838"/>
            <a:ext cx="274142" cy="274142"/>
          </a:xfrm>
          <a:prstGeom prst="rect">
            <a:avLst/>
          </a:prstGeom>
        </p:spPr>
      </p:pic>
      <p:sp>
        <p:nvSpPr>
          <p:cNvPr id="23" name="TextBox 22">
            <a:extLst>
              <a:ext uri="{FF2B5EF4-FFF2-40B4-BE49-F238E27FC236}">
                <a16:creationId xmlns:a16="http://schemas.microsoft.com/office/drawing/2014/main" xmlns="" id="{DE4BB09C-5FB6-474E-FF2E-D2E01FCFB242}"/>
              </a:ext>
            </a:extLst>
          </p:cNvPr>
          <p:cNvSpPr txBox="1"/>
          <p:nvPr/>
        </p:nvSpPr>
        <p:spPr>
          <a:xfrm>
            <a:off x="1480456" y="1081643"/>
            <a:ext cx="7282543" cy="978109"/>
          </a:xfrm>
          <a:prstGeom prst="roundRect">
            <a:avLst/>
          </a:prstGeom>
          <a:solidFill>
            <a:schemeClr val="accent6">
              <a:lumMod val="20000"/>
              <a:lumOff val="80000"/>
            </a:schemeClr>
          </a:solidFill>
          <a:ln w="57150" cmpd="thickThin">
            <a:solidFill>
              <a:schemeClr val="accent1"/>
            </a:solidFill>
          </a:ln>
          <a:scene3d>
            <a:camera prst="orthographicFront"/>
            <a:lightRig rig="threePt" dir="t"/>
          </a:scene3d>
          <a:sp3d>
            <a:bevelT/>
          </a:sp3d>
        </p:spPr>
        <p:txBody>
          <a:bodyPr wrap="square">
            <a:spAutoFit/>
          </a:bodyPr>
          <a:lstStyle/>
          <a:p>
            <a:pPr algn="ctr"/>
            <a:endParaRPr lang="vi-VN" sz="3200" dirty="0">
              <a:latin typeface="Times New Roman" panose="02020603050405020304" pitchFamily="18" charset="0"/>
              <a:ea typeface="Times New Roman" panose="02020603050405020304" pitchFamily="18" charset="0"/>
            </a:endParaRPr>
          </a:p>
        </p:txBody>
      </p:sp>
      <p:sp>
        <p:nvSpPr>
          <p:cNvPr id="32" name="C">
            <a:extLst>
              <a:ext uri="{FF2B5EF4-FFF2-40B4-BE49-F238E27FC236}">
                <a16:creationId xmlns:a16="http://schemas.microsoft.com/office/drawing/2014/main" xmlns="" id="{DB6034FA-9448-3137-B9E5-74A3B0A88AD8}"/>
              </a:ext>
            </a:extLst>
          </p:cNvPr>
          <p:cNvSpPr txBox="1"/>
          <p:nvPr/>
        </p:nvSpPr>
        <p:spPr>
          <a:xfrm>
            <a:off x="5846762" y="3751084"/>
            <a:ext cx="2291644" cy="584775"/>
          </a:xfrm>
          <a:prstGeom prst="rect">
            <a:avLst/>
          </a:prstGeom>
          <a:solidFill>
            <a:schemeClr val="accent1">
              <a:lumMod val="20000"/>
              <a:lumOff val="80000"/>
            </a:schemeClr>
          </a:solidFill>
          <a:ln w="28575" cmpd="dbl">
            <a:solidFill>
              <a:srgbClr val="FFC000"/>
            </a:solidFill>
          </a:ln>
        </p:spPr>
        <p:txBody>
          <a:bodyPr wrap="square">
            <a:spAutoFit/>
          </a:bodyPr>
          <a:lstStyle/>
          <a:p>
            <a:pPr algn="just">
              <a:spcBef>
                <a:spcPts val="300"/>
              </a:spcBef>
              <a:spcAft>
                <a:spcPts val="300"/>
              </a:spcAft>
            </a:pPr>
            <a:r>
              <a:rPr lang="en-US" sz="3200" b="1" dirty="0">
                <a:latin typeface="Times New Roman" panose="02020603050405020304" pitchFamily="18" charset="0"/>
                <a:ea typeface="Times New Roman" panose="02020603050405020304" pitchFamily="18" charset="0"/>
              </a:rPr>
              <a:t>D</a:t>
            </a:r>
            <a:r>
              <a:rPr lang="en-US" sz="3200" b="1" dirty="0" smtClean="0">
                <a:effectLst/>
                <a:latin typeface="Times New Roman" panose="02020603050405020304" pitchFamily="18" charset="0"/>
                <a:ea typeface="Times New Roman" panose="02020603050405020304" pitchFamily="18" charset="0"/>
              </a:rPr>
              <a:t>. </a:t>
            </a:r>
            <a:endParaRPr lang="vi-VN" sz="3200" dirty="0">
              <a:effectLst/>
              <a:latin typeface="Times New Roman" panose="02020603050405020304" pitchFamily="18" charset="0"/>
              <a:ea typeface="Times New Roman" panose="02020603050405020304" pitchFamily="18" charset="0"/>
            </a:endParaRPr>
          </a:p>
        </p:txBody>
      </p:sp>
      <p:pic>
        <p:nvPicPr>
          <p:cNvPr id="3076" name="Picture 4" descr="https://lh3.googleusercontent.com/-O_jOpzs4cB4/WsHO0F0eYmI/AAAAAAAACAw/-RG37oWVKt4jSXj_JppqbSv5XgA9hzUCwCHMYCw/h136/6-mau_slide_powerpoint_dep_ctu.vn_(123).gif">
            <a:hlinkClick r:id="rId10" action="ppaction://hlinksldjump"/>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620000" y="4335859"/>
            <a:ext cx="1440182" cy="72009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Object 21">
            <a:extLst>
              <a:ext uri="{FF2B5EF4-FFF2-40B4-BE49-F238E27FC236}">
                <a16:creationId xmlns="" xmlns:a16="http://schemas.microsoft.com/office/drawing/2014/main" id="{141FBCB4-7AFF-C4F5-C347-542A1AA9DC08}"/>
              </a:ext>
            </a:extLst>
          </p:cNvPr>
          <p:cNvGraphicFramePr>
            <a:graphicFrameLocks noChangeAspect="1"/>
          </p:cNvGraphicFramePr>
          <p:nvPr>
            <p:extLst/>
          </p:nvPr>
        </p:nvGraphicFramePr>
        <p:xfrm>
          <a:off x="2343150" y="3032125"/>
          <a:ext cx="177800" cy="266700"/>
        </p:xfrm>
        <a:graphic>
          <a:graphicData uri="http://schemas.openxmlformats.org/presentationml/2006/ole">
            <mc:AlternateContent xmlns:mc="http://schemas.openxmlformats.org/markup-compatibility/2006">
              <mc:Choice xmlns:v="urn:schemas-microsoft-com:vml" Requires="v">
                <p:oleObj spid="_x0000_s29789" name="Equation" r:id="rId12" imgW="126720" imgH="190440" progId="Equation.DSMT4">
                  <p:embed/>
                </p:oleObj>
              </mc:Choice>
              <mc:Fallback>
                <p:oleObj name="Equation" r:id="rId12" imgW="126720" imgH="190440" progId="Equation.DSMT4">
                  <p:embed/>
                  <p:pic>
                    <p:nvPicPr>
                      <p:cNvPr id="0" name=""/>
                      <p:cNvPicPr/>
                      <p:nvPr/>
                    </p:nvPicPr>
                    <p:blipFill>
                      <a:blip r:embed="rId13"/>
                      <a:stretch>
                        <a:fillRect/>
                      </a:stretch>
                    </p:blipFill>
                    <p:spPr>
                      <a:xfrm>
                        <a:off x="2343150" y="3032125"/>
                        <a:ext cx="177800" cy="266700"/>
                      </a:xfrm>
                      <a:prstGeom prst="rect">
                        <a:avLst/>
                      </a:prstGeom>
                    </p:spPr>
                  </p:pic>
                </p:oleObj>
              </mc:Fallback>
            </mc:AlternateContent>
          </a:graphicData>
        </a:graphic>
      </p:graphicFrame>
      <p:sp>
        <p:nvSpPr>
          <p:cNvPr id="25" name="B">
            <a:extLst>
              <a:ext uri="{FF2B5EF4-FFF2-40B4-BE49-F238E27FC236}">
                <a16:creationId xmlns:a16="http://schemas.microsoft.com/office/drawing/2014/main" xmlns="" id="{809D3411-0D59-80A3-9D7E-7D91A8E43DCC}"/>
              </a:ext>
            </a:extLst>
          </p:cNvPr>
          <p:cNvSpPr txBox="1"/>
          <p:nvPr/>
        </p:nvSpPr>
        <p:spPr>
          <a:xfrm>
            <a:off x="1437821" y="2396020"/>
            <a:ext cx="2600779" cy="584775"/>
          </a:xfrm>
          <a:prstGeom prst="rect">
            <a:avLst/>
          </a:prstGeom>
          <a:solidFill>
            <a:schemeClr val="accent1">
              <a:lumMod val="20000"/>
              <a:lumOff val="80000"/>
            </a:schemeClr>
          </a:solidFill>
          <a:ln w="28575" cmpd="dbl">
            <a:solidFill>
              <a:srgbClr val="FFC000"/>
            </a:solidFill>
          </a:ln>
        </p:spPr>
        <p:txBody>
          <a:bodyPr wrap="square">
            <a:spAutoFit/>
          </a:bodyPr>
          <a:lstStyle/>
          <a:p>
            <a:pPr algn="just">
              <a:spcBef>
                <a:spcPts val="300"/>
              </a:spcBef>
              <a:spcAft>
                <a:spcPts val="300"/>
              </a:spcAft>
            </a:pPr>
            <a:r>
              <a:rPr lang="en-US" sz="3200" b="1" dirty="0">
                <a:latin typeface="Times New Roman" panose="02020603050405020304" pitchFamily="18" charset="0"/>
                <a:ea typeface="Times New Roman" panose="02020603050405020304" pitchFamily="18" charset="0"/>
              </a:rPr>
              <a:t>A</a:t>
            </a:r>
            <a:r>
              <a:rPr lang="en-US" sz="3200" b="1" dirty="0" smtClean="0">
                <a:effectLst/>
                <a:latin typeface="Times New Roman" panose="02020603050405020304" pitchFamily="18" charset="0"/>
                <a:ea typeface="Times New Roman" panose="02020603050405020304" pitchFamily="18" charset="0"/>
              </a:rPr>
              <a:t>. </a:t>
            </a:r>
            <a:endParaRPr lang="vi-VN" sz="3200"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2109666" y="1111194"/>
            <a:ext cx="5891333" cy="830997"/>
          </a:xfrm>
          <a:prstGeom prst="rect">
            <a:avLst/>
          </a:prstGeom>
        </p:spPr>
        <p:txBody>
          <a:bodyPr wrap="square">
            <a:spAutoFit/>
          </a:bodyPr>
          <a:lstStyle/>
          <a:p>
            <a:pPr algn="just" eaLnBrk="0" fontAlgn="base" hangingPunct="0">
              <a:spcBef>
                <a:spcPct val="0"/>
              </a:spcBef>
              <a:spcAft>
                <a:spcPct val="0"/>
              </a:spcAft>
            </a:pPr>
            <a:r>
              <a:rPr lang="nl-NL" sz="2400" b="1" dirty="0" smtClean="0">
                <a:solidFill>
                  <a:srgbClr val="C00000"/>
                </a:solidFill>
                <a:latin typeface="Times New Roman" panose="02020603050405020304" pitchFamily="18" charset="0"/>
                <a:ea typeface="Times New Roman" panose="02020603050405020304" pitchFamily="18" charset="0"/>
              </a:rPr>
              <a:t>Câu 4“ Cho</a:t>
            </a:r>
            <a:r>
              <a:rPr lang="vi-VN" sz="2400" b="1" dirty="0" smtClean="0">
                <a:solidFill>
                  <a:srgbClr val="C00000"/>
                </a:solidFill>
                <a:latin typeface="Times New Roman" panose="02020603050405020304" pitchFamily="18" charset="0"/>
                <a:ea typeface="Times New Roman" panose="02020603050405020304" pitchFamily="18" charset="0"/>
              </a:rPr>
              <a:t>       </a:t>
            </a:r>
            <a:r>
              <a:rPr lang="nl-NL" sz="2400" b="1" dirty="0" smtClean="0">
                <a:solidFill>
                  <a:srgbClr val="C00000"/>
                </a:solidFill>
                <a:latin typeface="Times New Roman" panose="02020603050405020304" pitchFamily="18" charset="0"/>
                <a:ea typeface="Times New Roman" panose="02020603050405020304" pitchFamily="18" charset="0"/>
              </a:rPr>
              <a:t> </a:t>
            </a:r>
            <a:r>
              <a:rPr lang="vi-VN" sz="2400" b="1" dirty="0" smtClean="0">
                <a:solidFill>
                  <a:srgbClr val="C00000"/>
                </a:solidFill>
                <a:latin typeface="Times New Roman" panose="02020603050405020304" pitchFamily="18" charset="0"/>
                <a:ea typeface="Times New Roman" panose="02020603050405020304" pitchFamily="18" charset="0"/>
              </a:rPr>
              <a:t>  </a:t>
            </a:r>
            <a:r>
              <a:rPr lang="nl-NL" sz="2400" b="1" dirty="0" smtClean="0">
                <a:solidFill>
                  <a:srgbClr val="C00000"/>
                </a:solidFill>
                <a:latin typeface="Times New Roman" panose="02020603050405020304" pitchFamily="18" charset="0"/>
                <a:ea typeface="Times New Roman" panose="02020603050405020304" pitchFamily="18" charset="0"/>
              </a:rPr>
              <a:t>       tỉ </a:t>
            </a:r>
            <a:r>
              <a:rPr lang="nl-NL" sz="2400" b="1" dirty="0">
                <a:solidFill>
                  <a:srgbClr val="C00000"/>
                </a:solidFill>
                <a:latin typeface="Times New Roman" panose="02020603050405020304" pitchFamily="18" charset="0"/>
                <a:ea typeface="Times New Roman" panose="02020603050405020304" pitchFamily="18" charset="0"/>
              </a:rPr>
              <a:t>lệ với các số 3;</a:t>
            </a:r>
            <a:r>
              <a:rPr lang="vi-VN" sz="2400" b="1" dirty="0">
                <a:solidFill>
                  <a:srgbClr val="C00000"/>
                </a:solidFill>
                <a:latin typeface="Times New Roman" panose="02020603050405020304" pitchFamily="18" charset="0"/>
                <a:ea typeface="Times New Roman" panose="02020603050405020304" pitchFamily="18" charset="0"/>
              </a:rPr>
              <a:t> </a:t>
            </a:r>
            <a:r>
              <a:rPr lang="vi-VN" sz="2400" b="1" dirty="0" smtClean="0">
                <a:solidFill>
                  <a:srgbClr val="C00000"/>
                </a:solidFill>
                <a:latin typeface="Times New Roman" panose="02020603050405020304" pitchFamily="18" charset="0"/>
                <a:ea typeface="Times New Roman" panose="02020603050405020304" pitchFamily="18" charset="0"/>
              </a:rPr>
              <a:t>5; 6</a:t>
            </a:r>
            <a:endParaRPr lang="vi-VN" sz="2400" b="1" dirty="0">
              <a:solidFill>
                <a:srgbClr val="C00000"/>
              </a:solidFill>
              <a:latin typeface="Times New Roman" panose="02020603050405020304" pitchFamily="18" charset="0"/>
              <a:ea typeface="Times New Roman" panose="02020603050405020304" pitchFamily="18" charset="0"/>
            </a:endParaRPr>
          </a:p>
          <a:p>
            <a:pPr algn="just" eaLnBrk="0" fontAlgn="base" hangingPunct="0">
              <a:spcBef>
                <a:spcPct val="0"/>
              </a:spcBef>
              <a:spcAft>
                <a:spcPct val="0"/>
              </a:spcAft>
            </a:pPr>
            <a:r>
              <a:rPr lang="vi-VN" sz="2400" b="1" dirty="0">
                <a:solidFill>
                  <a:srgbClr val="C00000"/>
                </a:solidFill>
                <a:latin typeface="Times New Roman" panose="02020603050405020304" pitchFamily="18" charset="0"/>
                <a:ea typeface="Times New Roman" panose="02020603050405020304" pitchFamily="18" charset="0"/>
              </a:rPr>
              <a:t>                 </a:t>
            </a:r>
            <a:r>
              <a:rPr lang="nl-NL" sz="2400" b="1" dirty="0">
                <a:solidFill>
                  <a:srgbClr val="C00000"/>
                </a:solidFill>
                <a:latin typeface="Times New Roman" panose="02020603050405020304" pitchFamily="18" charset="0"/>
                <a:ea typeface="Times New Roman" panose="02020603050405020304" pitchFamily="18" charset="0"/>
              </a:rPr>
              <a:t>Chọn khẳng định </a:t>
            </a:r>
            <a:r>
              <a:rPr lang="vi-VN" sz="2400" b="1" dirty="0">
                <a:solidFill>
                  <a:srgbClr val="C00000"/>
                </a:solidFill>
                <a:latin typeface="Times New Roman" panose="02020603050405020304" pitchFamily="18" charset="0"/>
                <a:ea typeface="Times New Roman" panose="02020603050405020304" pitchFamily="18" charset="0"/>
              </a:rPr>
              <a:t>đúng:</a:t>
            </a:r>
            <a:endParaRPr lang="nl-NL" sz="2400" b="1" dirty="0">
              <a:solidFill>
                <a:srgbClr val="C00000"/>
              </a:solidFill>
              <a:latin typeface="Times New Roman" panose="02020603050405020304" pitchFamily="18" charset="0"/>
              <a:ea typeface="Times New Roman" panose="02020603050405020304" pitchFamily="18" charset="0"/>
            </a:endParaRPr>
          </a:p>
        </p:txBody>
      </p:sp>
      <p:graphicFrame>
        <p:nvGraphicFramePr>
          <p:cNvPr id="28" name="Object 27">
            <a:extLst>
              <a:ext uri="{FF2B5EF4-FFF2-40B4-BE49-F238E27FC236}">
                <a16:creationId xmlns="" xmlns:a16="http://schemas.microsoft.com/office/drawing/2014/main" id="{141FBCB4-7AFF-C4F5-C347-542A1AA9DC08}"/>
              </a:ext>
            </a:extLst>
          </p:cNvPr>
          <p:cNvGraphicFramePr>
            <a:graphicFrameLocks noChangeAspect="1"/>
          </p:cNvGraphicFramePr>
          <p:nvPr>
            <p:extLst>
              <p:ext uri="{D42A27DB-BD31-4B8C-83A1-F6EECF244321}">
                <p14:modId xmlns:p14="http://schemas.microsoft.com/office/powerpoint/2010/main" val="1103269373"/>
              </p:ext>
            </p:extLst>
          </p:nvPr>
        </p:nvGraphicFramePr>
        <p:xfrm>
          <a:off x="3736520" y="1227797"/>
          <a:ext cx="1371600" cy="342900"/>
        </p:xfrm>
        <a:graphic>
          <a:graphicData uri="http://schemas.openxmlformats.org/presentationml/2006/ole">
            <mc:AlternateContent xmlns:mc="http://schemas.openxmlformats.org/markup-compatibility/2006">
              <mc:Choice xmlns:v="urn:schemas-microsoft-com:vml" Requires="v">
                <p:oleObj spid="_x0000_s29790" name="Equation" r:id="rId14" imgW="444240" imgH="190440" progId="Equation.DSMT4">
                  <p:embed/>
                </p:oleObj>
              </mc:Choice>
              <mc:Fallback>
                <p:oleObj name="Equation" r:id="rId14" imgW="444240" imgH="190440" progId="Equation.DSMT4">
                  <p:embed/>
                  <p:pic>
                    <p:nvPicPr>
                      <p:cNvPr id="0" name=""/>
                      <p:cNvPicPr/>
                      <p:nvPr/>
                    </p:nvPicPr>
                    <p:blipFill>
                      <a:blip r:embed="rId15"/>
                      <a:stretch>
                        <a:fillRect/>
                      </a:stretch>
                    </p:blipFill>
                    <p:spPr>
                      <a:xfrm>
                        <a:off x="3736520" y="1227797"/>
                        <a:ext cx="1371600" cy="342900"/>
                      </a:xfrm>
                      <a:prstGeom prst="rect">
                        <a:avLst/>
                      </a:prstGeom>
                    </p:spPr>
                  </p:pic>
                </p:oleObj>
              </mc:Fallback>
            </mc:AlternateContent>
          </a:graphicData>
        </a:graphic>
      </p:graphicFrame>
      <p:sp>
        <p:nvSpPr>
          <p:cNvPr id="30" name="A">
            <a:extLst>
              <a:ext uri="{FF2B5EF4-FFF2-40B4-BE49-F238E27FC236}">
                <a16:creationId xmlns:a16="http://schemas.microsoft.com/office/drawing/2014/main" xmlns="" id="{196D4218-BE90-0013-D62E-8C81D2F5C366}"/>
              </a:ext>
            </a:extLst>
          </p:cNvPr>
          <p:cNvSpPr txBox="1"/>
          <p:nvPr/>
        </p:nvSpPr>
        <p:spPr>
          <a:xfrm>
            <a:off x="5846762" y="2398741"/>
            <a:ext cx="2286000" cy="584775"/>
          </a:xfrm>
          <a:prstGeom prst="rect">
            <a:avLst/>
          </a:prstGeom>
          <a:solidFill>
            <a:schemeClr val="accent1">
              <a:lumMod val="20000"/>
              <a:lumOff val="80000"/>
            </a:schemeClr>
          </a:solidFill>
          <a:ln w="28575" cmpd="dbl">
            <a:solidFill>
              <a:srgbClr val="FFC000"/>
            </a:solidFill>
          </a:ln>
        </p:spPr>
        <p:txBody>
          <a:bodyPr wrap="square">
            <a:spAutoFit/>
          </a:bodyPr>
          <a:lstStyle/>
          <a:p>
            <a:pPr algn="just">
              <a:spcBef>
                <a:spcPts val="300"/>
              </a:spcBef>
              <a:spcAft>
                <a:spcPts val="300"/>
              </a:spcAft>
            </a:pPr>
            <a:r>
              <a:rPr lang="en-US" sz="3200" b="1" dirty="0">
                <a:latin typeface="Times New Roman" panose="02020603050405020304" pitchFamily="18" charset="0"/>
                <a:ea typeface="Times New Roman" panose="02020603050405020304" pitchFamily="18" charset="0"/>
              </a:rPr>
              <a:t>B</a:t>
            </a:r>
            <a:r>
              <a:rPr lang="en-US" sz="3200" b="1" dirty="0" smtClean="0">
                <a:effectLst/>
                <a:latin typeface="Times New Roman" panose="02020603050405020304" pitchFamily="18" charset="0"/>
                <a:ea typeface="Times New Roman" panose="02020603050405020304" pitchFamily="18" charset="0"/>
              </a:rPr>
              <a:t>. </a:t>
            </a:r>
            <a:endParaRPr lang="vi-VN" sz="3200" dirty="0">
              <a:effectLst/>
              <a:latin typeface="Times New Roman" panose="02020603050405020304" pitchFamily="18" charset="0"/>
              <a:ea typeface="Times New Roman" panose="02020603050405020304" pitchFamily="18" charset="0"/>
            </a:endParaRPr>
          </a:p>
        </p:txBody>
      </p:sp>
      <p:sp>
        <p:nvSpPr>
          <p:cNvPr id="36" name="D">
            <a:extLst>
              <a:ext uri="{FF2B5EF4-FFF2-40B4-BE49-F238E27FC236}">
                <a16:creationId xmlns:a16="http://schemas.microsoft.com/office/drawing/2014/main" xmlns="" id="{228F4430-F8C0-2428-5793-665A293902F8}"/>
              </a:ext>
            </a:extLst>
          </p:cNvPr>
          <p:cNvSpPr txBox="1"/>
          <p:nvPr/>
        </p:nvSpPr>
        <p:spPr>
          <a:xfrm>
            <a:off x="1438728" y="3635092"/>
            <a:ext cx="2599872" cy="584775"/>
          </a:xfrm>
          <a:prstGeom prst="rect">
            <a:avLst/>
          </a:prstGeom>
          <a:solidFill>
            <a:schemeClr val="accent1">
              <a:lumMod val="20000"/>
              <a:lumOff val="80000"/>
            </a:schemeClr>
          </a:solidFill>
          <a:ln w="28575" cmpd="dbl">
            <a:solidFill>
              <a:srgbClr val="FFC000"/>
            </a:solidFill>
          </a:ln>
        </p:spPr>
        <p:txBody>
          <a:bodyPr wrap="square">
            <a:spAutoFit/>
          </a:bodyPr>
          <a:lstStyle/>
          <a:p>
            <a:pPr algn="just"/>
            <a:r>
              <a:rPr lang="en-US" sz="3200" b="1" dirty="0" smtClean="0">
                <a:latin typeface="Time s New Roman"/>
              </a:rPr>
              <a:t>C</a:t>
            </a:r>
            <a:r>
              <a:rPr lang="vi-VN" sz="3200" b="1" dirty="0" smtClean="0">
                <a:latin typeface="+mj-lt"/>
              </a:rPr>
              <a:t>. </a:t>
            </a:r>
            <a:endParaRPr lang="vi-VN" sz="3200" dirty="0">
              <a:latin typeface="+mj-lt"/>
            </a:endParaRPr>
          </a:p>
        </p:txBody>
      </p:sp>
      <p:graphicFrame>
        <p:nvGraphicFramePr>
          <p:cNvPr id="34" name="Object 33">
            <a:extLst>
              <a:ext uri="{FF2B5EF4-FFF2-40B4-BE49-F238E27FC236}">
                <a16:creationId xmlns="" xmlns:a16="http://schemas.microsoft.com/office/drawing/2014/main" id="{6D5CCCDB-F45F-709F-5E1D-60D2FB1A72A3}"/>
              </a:ext>
            </a:extLst>
          </p:cNvPr>
          <p:cNvGraphicFramePr>
            <a:graphicFrameLocks noChangeAspect="1"/>
          </p:cNvGraphicFramePr>
          <p:nvPr>
            <p:extLst>
              <p:ext uri="{D42A27DB-BD31-4B8C-83A1-F6EECF244321}">
                <p14:modId xmlns:p14="http://schemas.microsoft.com/office/powerpoint/2010/main" val="3190446326"/>
              </p:ext>
            </p:extLst>
          </p:nvPr>
        </p:nvGraphicFramePr>
        <p:xfrm>
          <a:off x="6526640" y="3674056"/>
          <a:ext cx="1128172" cy="677508"/>
        </p:xfrm>
        <a:graphic>
          <a:graphicData uri="http://schemas.openxmlformats.org/presentationml/2006/ole">
            <mc:AlternateContent xmlns:mc="http://schemas.openxmlformats.org/markup-compatibility/2006">
              <mc:Choice xmlns:v="urn:schemas-microsoft-com:vml" Requires="v">
                <p:oleObj spid="_x0000_s29791" name="Equation" r:id="rId16" imgW="761760" imgH="457200" progId="Equation.DSMT4">
                  <p:embed/>
                </p:oleObj>
              </mc:Choice>
              <mc:Fallback>
                <p:oleObj name="Equation" r:id="rId16" imgW="761760" imgH="457200" progId="Equation.DSMT4">
                  <p:embed/>
                  <p:pic>
                    <p:nvPicPr>
                      <p:cNvPr id="0" name=""/>
                      <p:cNvPicPr/>
                      <p:nvPr/>
                    </p:nvPicPr>
                    <p:blipFill>
                      <a:blip r:embed="rId17"/>
                      <a:stretch>
                        <a:fillRect/>
                      </a:stretch>
                    </p:blipFill>
                    <p:spPr>
                      <a:xfrm>
                        <a:off x="6526640" y="3674056"/>
                        <a:ext cx="1128172" cy="677508"/>
                      </a:xfrm>
                      <a:prstGeom prst="rect">
                        <a:avLst/>
                      </a:prstGeom>
                    </p:spPr>
                  </p:pic>
                </p:oleObj>
              </mc:Fallback>
            </mc:AlternateContent>
          </a:graphicData>
        </a:graphic>
      </p:graphicFrame>
      <p:graphicFrame>
        <p:nvGraphicFramePr>
          <p:cNvPr id="38" name="Object 37">
            <a:extLst>
              <a:ext uri="{FF2B5EF4-FFF2-40B4-BE49-F238E27FC236}">
                <a16:creationId xmlns="" xmlns:a16="http://schemas.microsoft.com/office/drawing/2014/main" id="{6D5CCCDB-F45F-709F-5E1D-60D2FB1A72A3}"/>
              </a:ext>
            </a:extLst>
          </p:cNvPr>
          <p:cNvGraphicFramePr>
            <a:graphicFrameLocks noChangeAspect="1"/>
          </p:cNvGraphicFramePr>
          <p:nvPr>
            <p:extLst>
              <p:ext uri="{D42A27DB-BD31-4B8C-83A1-F6EECF244321}">
                <p14:modId xmlns:p14="http://schemas.microsoft.com/office/powerpoint/2010/main" val="4186031655"/>
              </p:ext>
            </p:extLst>
          </p:nvPr>
        </p:nvGraphicFramePr>
        <p:xfrm>
          <a:off x="6397624" y="2332807"/>
          <a:ext cx="1184275" cy="711200"/>
        </p:xfrm>
        <a:graphic>
          <a:graphicData uri="http://schemas.openxmlformats.org/presentationml/2006/ole">
            <mc:AlternateContent xmlns:mc="http://schemas.openxmlformats.org/markup-compatibility/2006">
              <mc:Choice xmlns:v="urn:schemas-microsoft-com:vml" Requires="v">
                <p:oleObj spid="_x0000_s29792" name="Equation" r:id="rId18" imgW="761760" imgH="457200" progId="Equation.DSMT4">
                  <p:embed/>
                </p:oleObj>
              </mc:Choice>
              <mc:Fallback>
                <p:oleObj name="Equation" r:id="rId18" imgW="761760" imgH="457200" progId="Equation.DSMT4">
                  <p:embed/>
                  <p:pic>
                    <p:nvPicPr>
                      <p:cNvPr id="0" name=""/>
                      <p:cNvPicPr/>
                      <p:nvPr/>
                    </p:nvPicPr>
                    <p:blipFill>
                      <a:blip r:embed="rId19"/>
                      <a:stretch>
                        <a:fillRect/>
                      </a:stretch>
                    </p:blipFill>
                    <p:spPr>
                      <a:xfrm>
                        <a:off x="6397624" y="2332807"/>
                        <a:ext cx="1184275" cy="7112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3" name="Rectangle 2"/>
              <p:cNvSpPr/>
              <p:nvPr/>
            </p:nvSpPr>
            <p:spPr>
              <a:xfrm>
                <a:off x="1864777" y="2503741"/>
                <a:ext cx="175682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a:latin typeface="Cambria Math" panose="02040503050406030204" pitchFamily="18" charset="0"/>
                        </a:rPr>
                        <m:t>3</m:t>
                      </m:r>
                      <m:r>
                        <a:rPr lang="en-US" sz="2000" i="1">
                          <a:latin typeface="Cambria Math" panose="02040503050406030204" pitchFamily="18" charset="0"/>
                        </a:rPr>
                        <m:t>𝑥</m:t>
                      </m:r>
                      <m:r>
                        <a:rPr lang="en-US" sz="2000" i="0">
                          <a:latin typeface="Cambria Math" panose="02040503050406030204" pitchFamily="18" charset="0"/>
                        </a:rPr>
                        <m:t>=5</m:t>
                      </m:r>
                      <m:r>
                        <a:rPr lang="en-US" sz="2000" i="1">
                          <a:latin typeface="Cambria Math" panose="02040503050406030204" pitchFamily="18" charset="0"/>
                        </a:rPr>
                        <m:t>𝑦</m:t>
                      </m:r>
                      <m:r>
                        <a:rPr lang="en-US" sz="2000" i="0">
                          <a:latin typeface="Cambria Math" panose="02040503050406030204" pitchFamily="18" charset="0"/>
                        </a:rPr>
                        <m:t>=6</m:t>
                      </m:r>
                      <m:r>
                        <a:rPr lang="en-US" sz="2000" i="1">
                          <a:latin typeface="Cambria Math" panose="02040503050406030204" pitchFamily="18" charset="0"/>
                        </a:rPr>
                        <m:t>𝑧</m:t>
                      </m:r>
                    </m:oMath>
                  </m:oMathPara>
                </a14:m>
                <a:endParaRPr lang="en-US" sz="2000" dirty="0">
                  <a:latin typeface="Time s New Roman"/>
                </a:endParaRPr>
              </a:p>
            </p:txBody>
          </p:sp>
        </mc:Choice>
        <mc:Fallback xmlns="">
          <p:sp>
            <p:nvSpPr>
              <p:cNvPr id="3" name="Rectangle 2"/>
              <p:cNvSpPr>
                <a:spLocks noRot="1" noChangeAspect="1" noMove="1" noResize="1" noEditPoints="1" noAdjustHandles="1" noChangeArrowheads="1" noChangeShapeType="1" noTextEdit="1"/>
              </p:cNvSpPr>
              <p:nvPr/>
            </p:nvSpPr>
            <p:spPr>
              <a:xfrm>
                <a:off x="1864777" y="2503741"/>
                <a:ext cx="1756828" cy="400110"/>
              </a:xfrm>
              <a:prstGeom prst="rect">
                <a:avLst/>
              </a:prstGeom>
              <a:blipFill rotWithShape="0">
                <a:blip r:embed="rId20"/>
                <a:stretch>
                  <a:fillRect b="-10769"/>
                </a:stretch>
              </a:blipFill>
            </p:spPr>
            <p:txBody>
              <a:bodyPr/>
              <a:lstStyle/>
              <a:p>
                <a:r>
                  <a:rPr lang="en-US">
                    <a:noFill/>
                  </a:rPr>
                  <a:t> </a:t>
                </a:r>
              </a:p>
            </p:txBody>
          </p:sp>
        </mc:Fallback>
      </mc:AlternateContent>
      <p:graphicFrame>
        <p:nvGraphicFramePr>
          <p:cNvPr id="40" name="Object 39">
            <a:extLst>
              <a:ext uri="{FF2B5EF4-FFF2-40B4-BE49-F238E27FC236}">
                <a16:creationId xmlns="" xmlns:a16="http://schemas.microsoft.com/office/drawing/2014/main" id="{6D5CCCDB-F45F-709F-5E1D-60D2FB1A72A3}"/>
              </a:ext>
            </a:extLst>
          </p:cNvPr>
          <p:cNvGraphicFramePr>
            <a:graphicFrameLocks noChangeAspect="1"/>
          </p:cNvGraphicFramePr>
          <p:nvPr>
            <p:extLst>
              <p:ext uri="{D42A27DB-BD31-4B8C-83A1-F6EECF244321}">
                <p14:modId xmlns:p14="http://schemas.microsoft.com/office/powerpoint/2010/main" val="1057695650"/>
              </p:ext>
            </p:extLst>
          </p:nvPr>
        </p:nvGraphicFramePr>
        <p:xfrm>
          <a:off x="1890689" y="3775322"/>
          <a:ext cx="1876425" cy="355600"/>
        </p:xfrm>
        <a:graphic>
          <a:graphicData uri="http://schemas.openxmlformats.org/presentationml/2006/ole">
            <mc:AlternateContent xmlns:mc="http://schemas.openxmlformats.org/markup-compatibility/2006">
              <mc:Choice xmlns:v="urn:schemas-microsoft-com:vml" Requires="v">
                <p:oleObj spid="_x0000_s29793" name="Equation" r:id="rId21" imgW="1206360" imgH="228600" progId="Equation.DSMT4">
                  <p:embed/>
                </p:oleObj>
              </mc:Choice>
              <mc:Fallback>
                <p:oleObj name="Equation" r:id="rId21" imgW="1206360" imgH="228600" progId="Equation.DSMT4">
                  <p:embed/>
                  <p:pic>
                    <p:nvPicPr>
                      <p:cNvPr id="0" name=""/>
                      <p:cNvPicPr/>
                      <p:nvPr/>
                    </p:nvPicPr>
                    <p:blipFill>
                      <a:blip r:embed="rId22"/>
                      <a:stretch>
                        <a:fillRect/>
                      </a:stretch>
                    </p:blipFill>
                    <p:spPr>
                      <a:xfrm>
                        <a:off x="1890689" y="3775322"/>
                        <a:ext cx="1876425" cy="355600"/>
                      </a:xfrm>
                      <a:prstGeom prst="rect">
                        <a:avLst/>
                      </a:prstGeom>
                    </p:spPr>
                  </p:pic>
                </p:oleObj>
              </mc:Fallback>
            </mc:AlternateContent>
          </a:graphicData>
        </a:graphic>
      </p:graphicFrame>
    </p:spTree>
    <p:extLst>
      <p:ext uri="{BB962C8B-B14F-4D97-AF65-F5344CB8AC3E}">
        <p14:creationId xmlns:p14="http://schemas.microsoft.com/office/powerpoint/2010/main" val="2304676354"/>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0" presetClass="exit" presetSubtype="0" fill="hold" grpId="0" nodeType="withEffect">
                                  <p:stCondLst>
                                    <p:cond delay="0"/>
                                  </p:stCondLst>
                                  <p:childTnLst>
                                    <p:animEffect transition="out" filter="wedge">
                                      <p:cBhvr>
                                        <p:cTn id="8" dur="1000"/>
                                        <p:tgtEl>
                                          <p:spTgt spid="18"/>
                                        </p:tgtEl>
                                      </p:cBhvr>
                                    </p:animEffect>
                                    <p:set>
                                      <p:cBhvr>
                                        <p:cTn id="9" dur="1" fill="hold">
                                          <p:stCondLst>
                                            <p:cond delay="999"/>
                                          </p:stCondLst>
                                        </p:cTn>
                                        <p:tgtEl>
                                          <p:spTgt spid="18"/>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 fill="hold"/>
                                        <p:tgtEl>
                                          <p:spTgt spid="19"/>
                                        </p:tgtEl>
                                      </p:cBhvr>
                                    </p:cmd>
                                  </p:childTnLst>
                                </p:cTn>
                              </p:par>
                            </p:childTnLst>
                          </p:cTn>
                        </p:par>
                        <p:par>
                          <p:cTn id="12" fill="hold">
                            <p:stCondLst>
                              <p:cond delay="1000"/>
                            </p:stCondLst>
                            <p:childTnLst>
                              <p:par>
                                <p:cTn id="13" presetID="20" presetClass="exit" presetSubtype="0" fill="hold" grpId="0" nodeType="afterEffect">
                                  <p:stCondLst>
                                    <p:cond delay="0"/>
                                  </p:stCondLst>
                                  <p:childTnLst>
                                    <p:animEffect transition="out" filter="wedge">
                                      <p:cBhvr>
                                        <p:cTn id="14" dur="1000"/>
                                        <p:tgtEl>
                                          <p:spTgt spid="17"/>
                                        </p:tgtEl>
                                      </p:cBhvr>
                                    </p:animEffect>
                                    <p:set>
                                      <p:cBhvr>
                                        <p:cTn id="15" dur="1" fill="hold">
                                          <p:stCondLst>
                                            <p:cond delay="999"/>
                                          </p:stCondLst>
                                        </p:cTn>
                                        <p:tgtEl>
                                          <p:spTgt spid="17"/>
                                        </p:tgtEl>
                                        <p:attrNameLst>
                                          <p:attrName>style.visibility</p:attrName>
                                        </p:attrNameLst>
                                      </p:cBhvr>
                                      <p:to>
                                        <p:strVal val="hidden"/>
                                      </p:to>
                                    </p:set>
                                  </p:childTnLst>
                                </p:cTn>
                              </p:par>
                            </p:childTnLst>
                          </p:cTn>
                        </p:par>
                        <p:par>
                          <p:cTn id="16" fill="hold">
                            <p:stCondLst>
                              <p:cond delay="2000"/>
                            </p:stCondLst>
                            <p:childTnLst>
                              <p:par>
                                <p:cTn id="17" presetID="20" presetClass="exit" presetSubtype="0" fill="hold" grpId="0" nodeType="afterEffect">
                                  <p:stCondLst>
                                    <p:cond delay="0"/>
                                  </p:stCondLst>
                                  <p:childTnLst>
                                    <p:animEffect transition="out" filter="wedge">
                                      <p:cBhvr>
                                        <p:cTn id="18" dur="1000"/>
                                        <p:tgtEl>
                                          <p:spTgt spid="16"/>
                                        </p:tgtEl>
                                      </p:cBhvr>
                                    </p:animEffect>
                                    <p:set>
                                      <p:cBhvr>
                                        <p:cTn id="19" dur="1" fill="hold">
                                          <p:stCondLst>
                                            <p:cond delay="999"/>
                                          </p:stCondLst>
                                        </p:cTn>
                                        <p:tgtEl>
                                          <p:spTgt spid="16"/>
                                        </p:tgtEl>
                                        <p:attrNameLst>
                                          <p:attrName>style.visibility</p:attrName>
                                        </p:attrNameLst>
                                      </p:cBhvr>
                                      <p:to>
                                        <p:strVal val="hidden"/>
                                      </p:to>
                                    </p:set>
                                  </p:childTnLst>
                                </p:cTn>
                              </p:par>
                            </p:childTnLst>
                          </p:cTn>
                        </p:par>
                        <p:par>
                          <p:cTn id="20" fill="hold">
                            <p:stCondLst>
                              <p:cond delay="3000"/>
                            </p:stCondLst>
                            <p:childTnLst>
                              <p:par>
                                <p:cTn id="21" presetID="20" presetClass="exit" presetSubtype="0" fill="hold" grpId="0" nodeType="afterEffect">
                                  <p:stCondLst>
                                    <p:cond delay="0"/>
                                  </p:stCondLst>
                                  <p:childTnLst>
                                    <p:animEffect transition="out" filter="wedge">
                                      <p:cBhvr>
                                        <p:cTn id="22" dur="1000"/>
                                        <p:tgtEl>
                                          <p:spTgt spid="15"/>
                                        </p:tgtEl>
                                      </p:cBhvr>
                                    </p:animEffect>
                                    <p:set>
                                      <p:cBhvr>
                                        <p:cTn id="23" dur="1" fill="hold">
                                          <p:stCondLst>
                                            <p:cond delay="999"/>
                                          </p:stCondLst>
                                        </p:cTn>
                                        <p:tgtEl>
                                          <p:spTgt spid="15"/>
                                        </p:tgtEl>
                                        <p:attrNameLst>
                                          <p:attrName>style.visibility</p:attrName>
                                        </p:attrNameLst>
                                      </p:cBhvr>
                                      <p:to>
                                        <p:strVal val="hidden"/>
                                      </p:to>
                                    </p:set>
                                  </p:childTnLst>
                                </p:cTn>
                              </p:par>
                            </p:childTnLst>
                          </p:cTn>
                        </p:par>
                        <p:par>
                          <p:cTn id="24" fill="hold">
                            <p:stCondLst>
                              <p:cond delay="4000"/>
                            </p:stCondLst>
                            <p:childTnLst>
                              <p:par>
                                <p:cTn id="25" presetID="20" presetClass="exit" presetSubtype="0" fill="hold" grpId="0" nodeType="afterEffect">
                                  <p:stCondLst>
                                    <p:cond delay="0"/>
                                  </p:stCondLst>
                                  <p:childTnLst>
                                    <p:animEffect transition="out" filter="wedge">
                                      <p:cBhvr>
                                        <p:cTn id="26" dur="1000"/>
                                        <p:tgtEl>
                                          <p:spTgt spid="14"/>
                                        </p:tgtEl>
                                      </p:cBhvr>
                                    </p:animEffect>
                                    <p:set>
                                      <p:cBhvr>
                                        <p:cTn id="27" dur="1" fill="hold">
                                          <p:stCondLst>
                                            <p:cond delay="999"/>
                                          </p:stCondLst>
                                        </p:cTn>
                                        <p:tgtEl>
                                          <p:spTgt spid="14"/>
                                        </p:tgtEl>
                                        <p:attrNameLst>
                                          <p:attrName>style.visibility</p:attrName>
                                        </p:attrNameLst>
                                      </p:cBhvr>
                                      <p:to>
                                        <p:strVal val="hidden"/>
                                      </p:to>
                                    </p:set>
                                  </p:childTnLst>
                                </p:cTn>
                              </p:par>
                            </p:childTnLst>
                          </p:cTn>
                        </p:par>
                        <p:par>
                          <p:cTn id="28" fill="hold">
                            <p:stCondLst>
                              <p:cond delay="5000"/>
                            </p:stCondLst>
                            <p:childTnLst>
                              <p:par>
                                <p:cTn id="29" presetID="20" presetClass="exit" presetSubtype="0" fill="hold" grpId="0" nodeType="afterEffect">
                                  <p:stCondLst>
                                    <p:cond delay="0"/>
                                  </p:stCondLst>
                                  <p:childTnLst>
                                    <p:animEffect transition="out" filter="wedge">
                                      <p:cBhvr>
                                        <p:cTn id="30" dur="1000"/>
                                        <p:tgtEl>
                                          <p:spTgt spid="13"/>
                                        </p:tgtEl>
                                      </p:cBhvr>
                                    </p:animEffect>
                                    <p:set>
                                      <p:cBhvr>
                                        <p:cTn id="31" dur="1" fill="hold">
                                          <p:stCondLst>
                                            <p:cond delay="999"/>
                                          </p:stCondLst>
                                        </p:cTn>
                                        <p:tgtEl>
                                          <p:spTgt spid="13"/>
                                        </p:tgtEl>
                                        <p:attrNameLst>
                                          <p:attrName>style.visibility</p:attrName>
                                        </p:attrNameLst>
                                      </p:cBhvr>
                                      <p:to>
                                        <p:strVal val="hidden"/>
                                      </p:to>
                                    </p:set>
                                  </p:childTnLst>
                                </p:cTn>
                              </p:par>
                            </p:childTnLst>
                          </p:cTn>
                        </p:par>
                        <p:par>
                          <p:cTn id="32" fill="hold">
                            <p:stCondLst>
                              <p:cond delay="6000"/>
                            </p:stCondLst>
                            <p:childTnLst>
                              <p:par>
                                <p:cTn id="33" presetID="20" presetClass="exit" presetSubtype="0" fill="hold" grpId="0" nodeType="afterEffect">
                                  <p:stCondLst>
                                    <p:cond delay="0"/>
                                  </p:stCondLst>
                                  <p:childTnLst>
                                    <p:animEffect transition="out" filter="wedge">
                                      <p:cBhvr>
                                        <p:cTn id="34" dur="1000"/>
                                        <p:tgtEl>
                                          <p:spTgt spid="12"/>
                                        </p:tgtEl>
                                      </p:cBhvr>
                                    </p:animEffect>
                                    <p:set>
                                      <p:cBhvr>
                                        <p:cTn id="35" dur="1" fill="hold">
                                          <p:stCondLst>
                                            <p:cond delay="999"/>
                                          </p:stCondLst>
                                        </p:cTn>
                                        <p:tgtEl>
                                          <p:spTgt spid="12"/>
                                        </p:tgtEl>
                                        <p:attrNameLst>
                                          <p:attrName>style.visibility</p:attrName>
                                        </p:attrNameLst>
                                      </p:cBhvr>
                                      <p:to>
                                        <p:strVal val="hidden"/>
                                      </p:to>
                                    </p:set>
                                  </p:childTnLst>
                                </p:cTn>
                              </p:par>
                            </p:childTnLst>
                          </p:cTn>
                        </p:par>
                        <p:par>
                          <p:cTn id="36" fill="hold">
                            <p:stCondLst>
                              <p:cond delay="7000"/>
                            </p:stCondLst>
                            <p:childTnLst>
                              <p:par>
                                <p:cTn id="37" presetID="20" presetClass="exit" presetSubtype="0" fill="hold" grpId="0" nodeType="afterEffect">
                                  <p:stCondLst>
                                    <p:cond delay="0"/>
                                  </p:stCondLst>
                                  <p:childTnLst>
                                    <p:animEffect transition="out" filter="wedge">
                                      <p:cBhvr>
                                        <p:cTn id="38" dur="1000"/>
                                        <p:tgtEl>
                                          <p:spTgt spid="11"/>
                                        </p:tgtEl>
                                      </p:cBhvr>
                                    </p:animEffect>
                                    <p:set>
                                      <p:cBhvr>
                                        <p:cTn id="39" dur="1" fill="hold">
                                          <p:stCondLst>
                                            <p:cond delay="999"/>
                                          </p:stCondLst>
                                        </p:cTn>
                                        <p:tgtEl>
                                          <p:spTgt spid="11"/>
                                        </p:tgtEl>
                                        <p:attrNameLst>
                                          <p:attrName>style.visibility</p:attrName>
                                        </p:attrNameLst>
                                      </p:cBhvr>
                                      <p:to>
                                        <p:strVal val="hidden"/>
                                      </p:to>
                                    </p:set>
                                  </p:childTnLst>
                                </p:cTn>
                              </p:par>
                            </p:childTnLst>
                          </p:cTn>
                        </p:par>
                        <p:par>
                          <p:cTn id="40" fill="hold">
                            <p:stCondLst>
                              <p:cond delay="8000"/>
                            </p:stCondLst>
                            <p:childTnLst>
                              <p:par>
                                <p:cTn id="41" presetID="20" presetClass="exit" presetSubtype="0" fill="hold" grpId="0" nodeType="afterEffect">
                                  <p:stCondLst>
                                    <p:cond delay="0"/>
                                  </p:stCondLst>
                                  <p:childTnLst>
                                    <p:animEffect transition="out" filter="wedge">
                                      <p:cBhvr>
                                        <p:cTn id="42" dur="1000"/>
                                        <p:tgtEl>
                                          <p:spTgt spid="10"/>
                                        </p:tgtEl>
                                      </p:cBhvr>
                                    </p:animEffect>
                                    <p:set>
                                      <p:cBhvr>
                                        <p:cTn id="43" dur="1" fill="hold">
                                          <p:stCondLst>
                                            <p:cond delay="999"/>
                                          </p:stCondLst>
                                        </p:cTn>
                                        <p:tgtEl>
                                          <p:spTgt spid="10"/>
                                        </p:tgtEl>
                                        <p:attrNameLst>
                                          <p:attrName>style.visibility</p:attrName>
                                        </p:attrNameLst>
                                      </p:cBhvr>
                                      <p:to>
                                        <p:strVal val="hidden"/>
                                      </p:to>
                                    </p:set>
                                  </p:childTnLst>
                                </p:cTn>
                              </p:par>
                            </p:childTnLst>
                          </p:cTn>
                        </p:par>
                        <p:par>
                          <p:cTn id="44" fill="hold">
                            <p:stCondLst>
                              <p:cond delay="9000"/>
                            </p:stCondLst>
                            <p:childTnLst>
                              <p:par>
                                <p:cTn id="45" presetID="20" presetClass="exit" presetSubtype="0" fill="hold" grpId="0" nodeType="afterEffect">
                                  <p:stCondLst>
                                    <p:cond delay="0"/>
                                  </p:stCondLst>
                                  <p:childTnLst>
                                    <p:animEffect transition="out" filter="wedge">
                                      <p:cBhvr>
                                        <p:cTn id="46" dur="1000"/>
                                        <p:tgtEl>
                                          <p:spTgt spid="5"/>
                                        </p:tgtEl>
                                      </p:cBhvr>
                                    </p:animEffect>
                                    <p:set>
                                      <p:cBhvr>
                                        <p:cTn id="4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48" fill="hold" display="0">
                  <p:stCondLst>
                    <p:cond delay="indefinite"/>
                  </p:stCondLst>
                  <p:endCondLst>
                    <p:cond evt="onStopAudio" delay="0">
                      <p:tgtEl>
                        <p:sldTgt/>
                      </p:tgtEl>
                    </p:cond>
                  </p:endCondLst>
                </p:cTn>
                <p:tgtEl>
                  <p:spTgt spid="19"/>
                </p:tgtEl>
              </p:cMediaNode>
            </p:audio>
            <p:seq concurrent="1" nextAc="seek">
              <p:cTn id="49" restart="whenNotActive" fill="hold" evtFilter="cancelBubble" nodeType="interactiveSeq">
                <p:stCondLst>
                  <p:cond evt="onClick" delay="0">
                    <p:tgtEl>
                      <p:spTgt spid="3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500"/>
                                  </p:stCondLst>
                                  <p:childTnLst>
                                    <p:animClr clrSpc="rgb" dir="cw">
                                      <p:cBhvr>
                                        <p:cTn id="53" dur="2000" fill="hold"/>
                                        <p:tgtEl>
                                          <p:spTgt spid="32"/>
                                        </p:tgtEl>
                                        <p:attrNameLst>
                                          <p:attrName>fillcolor</p:attrName>
                                        </p:attrNameLst>
                                      </p:cBhvr>
                                      <p:to>
                                        <a:srgbClr val="2FDF33"/>
                                      </p:to>
                                    </p:animClr>
                                    <p:set>
                                      <p:cBhvr>
                                        <p:cTn id="54" dur="2000" fill="hold"/>
                                        <p:tgtEl>
                                          <p:spTgt spid="32"/>
                                        </p:tgtEl>
                                        <p:attrNameLst>
                                          <p:attrName>fill.type</p:attrName>
                                        </p:attrNameLst>
                                      </p:cBhvr>
                                      <p:to>
                                        <p:strVal val="solid"/>
                                      </p:to>
                                    </p:set>
                                    <p:set>
                                      <p:cBhvr>
                                        <p:cTn id="55" dur="2000" fill="hold"/>
                                        <p:tgtEl>
                                          <p:spTgt spid="3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6" name="applause.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50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subTnLst>
                                    <p:audio>
                                      <p:cMediaNode>
                                        <p:cTn display="0" masterRel="sameClick">
                                          <p:stCondLst>
                                            <p:cond evt="begin" delay="0">
                                              <p:tn val="58"/>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2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25"/>
                                        </p:tgtEl>
                                        <p:attrNameLst>
                                          <p:attrName>fillcolor</p:attrName>
                                        </p:attrNameLst>
                                      </p:cBhvr>
                                      <p:to>
                                        <a:schemeClr val="accent2"/>
                                      </p:to>
                                    </p:animClr>
                                    <p:set>
                                      <p:cBhvr>
                                        <p:cTn id="66" dur="2000" fill="hold"/>
                                        <p:tgtEl>
                                          <p:spTgt spid="25"/>
                                        </p:tgtEl>
                                        <p:attrNameLst>
                                          <p:attrName>fill.type</p:attrName>
                                        </p:attrNameLst>
                                      </p:cBhvr>
                                      <p:to>
                                        <p:strVal val="solid"/>
                                      </p:to>
                                    </p:set>
                                    <p:set>
                                      <p:cBhvr>
                                        <p:cTn id="67" dur="2000" fill="hold"/>
                                        <p:tgtEl>
                                          <p:spTgt spid="25"/>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25"/>
                  </p:tgtEl>
                </p:cond>
              </p:nextCondLst>
            </p:seq>
            <p:seq concurrent="1" nextAc="seek">
              <p:cTn id="68" restart="whenNotActive" fill="hold" evtFilter="cancelBubble" nodeType="interactiveSeq">
                <p:stCondLst>
                  <p:cond evt="onClick" delay="0">
                    <p:tgtEl>
                      <p:spTgt spid="30"/>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000" fill="hold"/>
                                        <p:tgtEl>
                                          <p:spTgt spid="30"/>
                                        </p:tgtEl>
                                        <p:attrNameLst>
                                          <p:attrName>fillcolor</p:attrName>
                                        </p:attrNameLst>
                                      </p:cBhvr>
                                      <p:to>
                                        <a:schemeClr val="accent2"/>
                                      </p:to>
                                    </p:animClr>
                                    <p:set>
                                      <p:cBhvr>
                                        <p:cTn id="73" dur="2000" fill="hold"/>
                                        <p:tgtEl>
                                          <p:spTgt spid="30"/>
                                        </p:tgtEl>
                                        <p:attrNameLst>
                                          <p:attrName>fill.type</p:attrName>
                                        </p:attrNameLst>
                                      </p:cBhvr>
                                      <p:to>
                                        <p:strVal val="solid"/>
                                      </p:to>
                                    </p:set>
                                    <p:set>
                                      <p:cBhvr>
                                        <p:cTn id="74" dur="2000" fill="hold"/>
                                        <p:tgtEl>
                                          <p:spTgt spid="30"/>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30"/>
                  </p:tgtEl>
                </p:cond>
              </p:nextCondLst>
            </p:seq>
            <p:seq concurrent="1" nextAc="seek">
              <p:cTn id="75" restart="whenNotActive" fill="hold" evtFilter="cancelBubble" nodeType="interactiveSeq">
                <p:stCondLst>
                  <p:cond evt="onClick" delay="0">
                    <p:tgtEl>
                      <p:spTgt spid="3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000" fill="hold"/>
                                        <p:tgtEl>
                                          <p:spTgt spid="36"/>
                                        </p:tgtEl>
                                        <p:attrNameLst>
                                          <p:attrName>fillcolor</p:attrName>
                                        </p:attrNameLst>
                                      </p:cBhvr>
                                      <p:to>
                                        <a:schemeClr val="accent2"/>
                                      </p:to>
                                    </p:animClr>
                                    <p:set>
                                      <p:cBhvr>
                                        <p:cTn id="80" dur="2000" fill="hold"/>
                                        <p:tgtEl>
                                          <p:spTgt spid="36"/>
                                        </p:tgtEl>
                                        <p:attrNameLst>
                                          <p:attrName>fill.type</p:attrName>
                                        </p:attrNameLst>
                                      </p:cBhvr>
                                      <p:to>
                                        <p:strVal val="solid"/>
                                      </p:to>
                                    </p:set>
                                    <p:set>
                                      <p:cBhvr>
                                        <p:cTn id="81" dur="2000" fill="hold"/>
                                        <p:tgtEl>
                                          <p:spTgt spid="3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36"/>
                  </p:tgtEl>
                </p:cond>
              </p:nextCondLst>
            </p:seq>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 xmlns:a16="http://schemas.microsoft.com/office/drawing/2014/main" id="{6437E96C-B4D7-4CA6-90EE-43A5C748EF9C}"/>
              </a:ext>
            </a:extLst>
          </p:cNvPr>
          <p:cNvSpPr/>
          <p:nvPr/>
        </p:nvSpPr>
        <p:spPr>
          <a:xfrm>
            <a:off x="726620" y="996043"/>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 xmlns:a16="http://schemas.microsoft.com/office/drawing/2014/main" id="{B812FD0D-3345-4D97-BED4-5A0590056D2D}"/>
              </a:ext>
            </a:extLst>
          </p:cNvPr>
          <p:cNvSpPr txBox="1"/>
          <p:nvPr/>
        </p:nvSpPr>
        <p:spPr>
          <a:xfrm>
            <a:off x="3963976" y="1802888"/>
            <a:ext cx="4678136"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thành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kiến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endParaRPr lang="en-US" sz="3600" dirty="0">
              <a:solidFill>
                <a:prstClr val="black"/>
              </a:solidFill>
            </a:endParaRPr>
          </a:p>
        </p:txBody>
      </p:sp>
      <p:pic>
        <p:nvPicPr>
          <p:cNvPr id="4" name="Hình ảnh 3" descr="Ảnh có chứa văn bản, bảng trắng&#10;&#10;Mô tả được tạo tự động">
            <a:extLst>
              <a:ext uri="{FF2B5EF4-FFF2-40B4-BE49-F238E27FC236}">
                <a16:creationId xmlns="" xmlns:a16="http://schemas.microsoft.com/office/drawing/2014/main" id="{887EE42C-D077-4645-BBF8-B59F43E898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a:extLst>
              <a:ext uri="{FF2B5EF4-FFF2-40B4-BE49-F238E27FC236}">
                <a16:creationId xmlns=""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a:extLst>
              <a:ext uri="{FF2B5EF4-FFF2-40B4-BE49-F238E27FC236}">
                <a16:creationId xmlns="" xmlns:a16="http://schemas.microsoft.com/office/drawing/2014/main" id="{9EF570CD-1298-405C-894A-213B5893CEEA}"/>
              </a:ext>
            </a:extLst>
          </p:cNvPr>
          <p:cNvSpPr/>
          <p:nvPr/>
        </p:nvSpPr>
        <p:spPr>
          <a:xfrm>
            <a:off x="4996984" y="444277"/>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a:extLst>
              <a:ext uri="{FF2B5EF4-FFF2-40B4-BE49-F238E27FC236}">
                <a16:creationId xmlns="" xmlns:a16="http://schemas.microsoft.com/office/drawing/2014/main" id="{73F07BD9-D0A3-45DF-92E3-95CBDA06D588}"/>
              </a:ext>
            </a:extLst>
          </p:cNvPr>
          <p:cNvSpPr/>
          <p:nvPr/>
        </p:nvSpPr>
        <p:spPr>
          <a:xfrm>
            <a:off x="5661293" y="874994"/>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5096467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by="(-#ppt_w*2)" calcmode="lin" valueType="num">
                                      <p:cBhvr rctx="PPT">
                                        <p:cTn id="11" dur="500" autoRev="1" fill="hold">
                                          <p:stCondLst>
                                            <p:cond delay="0"/>
                                          </p:stCondLst>
                                        </p:cTn>
                                        <p:tgtEl>
                                          <p:spTgt spid="11"/>
                                        </p:tgtEl>
                                        <p:attrNameLst>
                                          <p:attrName>ppt_w</p:attrName>
                                        </p:attrNameLst>
                                      </p:cBhvr>
                                    </p:anim>
                                    <p:anim by="(#ppt_w*0.50)" calcmode="lin" valueType="num">
                                      <p:cBhvr>
                                        <p:cTn id="12" dur="500" decel="50000" autoRev="1" fill="hold">
                                          <p:stCondLst>
                                            <p:cond delay="0"/>
                                          </p:stCondLst>
                                        </p:cTn>
                                        <p:tgtEl>
                                          <p:spTgt spid="11"/>
                                        </p:tgtEl>
                                        <p:attrNameLst>
                                          <p:attrName>ppt_x</p:attrName>
                                        </p:attrNameLst>
                                      </p:cBhvr>
                                    </p:anim>
                                    <p:anim from="(-#ppt_h/2)" to="(#ppt_y)" calcmode="lin" valueType="num">
                                      <p:cBhvr>
                                        <p:cTn id="13" dur="1000" fill="hold">
                                          <p:stCondLst>
                                            <p:cond delay="0"/>
                                          </p:stCondLst>
                                        </p:cTn>
                                        <p:tgtEl>
                                          <p:spTgt spid="11"/>
                                        </p:tgtEl>
                                        <p:attrNameLst>
                                          <p:attrName>ppt_y</p:attrName>
                                        </p:attrNameLst>
                                      </p:cBhvr>
                                    </p:anim>
                                    <p:animRot by="21600000">
                                      <p:cBhvr>
                                        <p:cTn id="14" dur="1000" fill="hold">
                                          <p:stCondLst>
                                            <p:cond delay="0"/>
                                          </p:stCondLst>
                                        </p:cTn>
                                        <p:tgtEl>
                                          <p:spTgt spid="11"/>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ID15 2022CD STT80 Phạm Như Trang TaiLieuNhuTrang@gmail.com 0976996252
</file>

<file path=docProps/app.xml><?xml version="1.0" encoding="utf-8"?>
<Properties xmlns="http://schemas.openxmlformats.org/officeDocument/2006/extended-properties" xmlns:vt="http://schemas.openxmlformats.org/officeDocument/2006/docPropsVTypes">
  <Template/>
  <TotalTime>4378</TotalTime>
  <Words>1639</Words>
  <Application>Microsoft Office PowerPoint</Application>
  <PresentationFormat>On-screen Show (16:9)</PresentationFormat>
  <Paragraphs>261</Paragraphs>
  <Slides>30</Slides>
  <Notes>20</Notes>
  <HiddenSlides>0</HiddenSlides>
  <MMClips>8</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2" baseType="lpstr">
      <vt:lpstr>맑은 고딕</vt:lpstr>
      <vt:lpstr>宋体</vt:lpstr>
      <vt:lpstr>Arial</vt:lpstr>
      <vt:lpstr>Calibri</vt:lpstr>
      <vt:lpstr>Calibri Light</vt:lpstr>
      <vt:lpstr>Cambria Math</vt:lpstr>
      <vt:lpstr>Symbol Tiger Expert</vt:lpstr>
      <vt:lpstr>Time s New Roman</vt:lpstr>
      <vt:lpstr>Times New Roman</vt:lpstr>
      <vt:lpstr>Wingdings</vt:lpstr>
      <vt:lpstr>Office Theme</vt:lpstr>
      <vt:lpstr>Equation</vt:lpstr>
      <vt:lpstr>   CHUYÊN ĐỀ: DÃY TỈ SỐ BẰNG NHAU  Trường: THCS Gia Quất LỚP 7A1 GV: Nguyễn Thùy Dung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 Phiếu học tập số 1 Hình thức: Hoạt động nhóm đôi Thời gian: 5 phút</vt:lpstr>
      <vt:lpstr>Bài 1- Phiếu học tập số 1 Hình thức: Hoạt động nhóm đôi Thời gian: 5 phút</vt:lpstr>
      <vt:lpstr>Bài 1- Phiếu học tập số 1 Hình thức: Hoạt động nhóm đôi Thời gian: 5 phút</vt:lpstr>
      <vt:lpstr>Bài 1- Phiếu học tập số 1 Hình thức: Hoạt động nhóm đôi Thời gian: 5 phút</vt:lpstr>
      <vt:lpstr>Bài 1</vt:lpstr>
      <vt:lpstr>Bài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Admin</cp:lastModifiedBy>
  <cp:revision>310</cp:revision>
  <dcterms:created xsi:type="dcterms:W3CDTF">2021-07-22T17:31:00Z</dcterms:created>
  <dcterms:modified xsi:type="dcterms:W3CDTF">2022-11-23T20:46:20Z</dcterms:modified>
</cp:coreProperties>
</file>