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#9Slide07 SVNUT Triumph Press" panose="00000500000000000000" pitchFamily="2" charset="0"/>
      <p:regular r:id="rId23"/>
      <p:boldItalic r:id="rId24"/>
    </p:embeddedFont>
    <p:embeddedFont>
      <p:font typeface="Roboto Condensed Bold" panose="020B0604020202020204" charset="0"/>
      <p:regular r:id="rId25"/>
    </p:embeddedFont>
    <p:embeddedFont>
      <p:font typeface="#9Slide03 Arima Madurai Black" panose="00000A00000000000000" pitchFamily="2" charset="-93"/>
      <p:bold r:id="rId26"/>
    </p:embeddedFont>
    <p:embeddedFont>
      <p:font typeface="Roboto Condensed" panose="020B0604020202020204" charset="0"/>
      <p:regular r:id="rId27"/>
    </p:embeddedFont>
    <p:embeddedFont>
      <p:font typeface="Fraunces Bold" panose="020B0604020202020204" charset="-93"/>
      <p:regular r:id="rId28"/>
    </p:embeddedFont>
    <p:embeddedFont>
      <p:font typeface="Roboto Condensed Bold Italics" panose="020B0604020202020204" charset="0"/>
      <p:regular r:id="rId29"/>
    </p:embeddedFont>
    <p:embeddedFont>
      <p:font typeface="#9Slide05 VL Fadilla" panose="020B0604020202020204" charset="-93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17"/>
          <a:stretch>
            <a:fillRect/>
          </a:stretch>
        </p:blipFill>
        <p:spPr>
          <a:xfrm>
            <a:off x="295055" y="2348257"/>
            <a:ext cx="259232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5"/>
          <a:stretch>
            <a:fillRect/>
          </a:stretch>
        </p:blipFill>
        <p:spPr>
          <a:xfrm>
            <a:off x="1396199" y="7090440"/>
            <a:ext cx="7035651" cy="433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73"/>
          <a:stretch>
            <a:fillRect/>
          </a:stretch>
        </p:blipFill>
        <p:spPr>
          <a:xfrm>
            <a:off x="-2580908" y="6821874"/>
            <a:ext cx="5751924" cy="3774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17"/>
          <a:stretch>
            <a:fillRect/>
          </a:stretch>
        </p:blipFill>
        <p:spPr>
          <a:xfrm>
            <a:off x="14819379" y="4637661"/>
            <a:ext cx="7830698" cy="6342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30380" y="7622122"/>
            <a:ext cx="6619420" cy="4335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133"/>
          <a:stretch>
            <a:fillRect/>
          </a:stretch>
        </p:blipFill>
        <p:spPr>
          <a:xfrm>
            <a:off x="6344159" y="5898733"/>
            <a:ext cx="5848905" cy="46791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92"/>
          <a:stretch>
            <a:fillRect/>
          </a:stretch>
        </p:blipFill>
        <p:spPr>
          <a:xfrm>
            <a:off x="10619068" y="7214095"/>
            <a:ext cx="3733475" cy="37664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37194" y="604689"/>
            <a:ext cx="9502800" cy="138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</a:pPr>
            <a:r>
              <a:rPr lang="en-US" sz="6998">
                <a:solidFill>
                  <a:srgbClr val="5A6D52"/>
                </a:solidFill>
                <a:latin typeface="Fraunces Bold"/>
              </a:rPr>
              <a:t>1. CHUẨN BỊ ĐỌC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5673" y="2642166"/>
            <a:ext cx="14385938" cy="1645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1"/>
              </a:lnSpc>
            </a:pPr>
            <a:r>
              <a:rPr lang="en-US" sz="4545">
                <a:solidFill>
                  <a:srgbClr val="5A6D52"/>
                </a:solidFill>
                <a:latin typeface="Roboto Condensed Bold"/>
              </a:rPr>
              <a:t>Quan sát những bức ảnh sau và cho biết bức ảnh đó nói đến </a:t>
            </a:r>
          </a:p>
          <a:p>
            <a:pPr algn="ctr">
              <a:lnSpc>
                <a:spcPts val="6601"/>
              </a:lnSpc>
            </a:pPr>
            <a:r>
              <a:rPr lang="en-US" sz="4545">
                <a:solidFill>
                  <a:srgbClr val="5A6D52"/>
                </a:solidFill>
                <a:latin typeface="Roboto Condensed Bold"/>
              </a:rPr>
              <a:t>sản vật/món ăn nào, của đất nước nào?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b="53"/>
          <a:stretch>
            <a:fillRect/>
          </a:stretch>
        </p:blipFill>
        <p:spPr>
          <a:xfrm>
            <a:off x="-1863245" y="-803929"/>
            <a:ext cx="7315200" cy="31521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24011" y="-221472"/>
            <a:ext cx="7315200" cy="233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5"/>
          <a:stretch>
            <a:fillRect/>
          </a:stretch>
        </p:blipFill>
        <p:spPr>
          <a:xfrm>
            <a:off x="15245620" y="-1019109"/>
            <a:ext cx="402736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25881" y="2783989"/>
            <a:ext cx="11336340" cy="71560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b="117"/>
          <a:stretch>
            <a:fillRect/>
          </a:stretch>
        </p:blipFill>
        <p:spPr>
          <a:xfrm>
            <a:off x="-826151" y="6940700"/>
            <a:ext cx="5364810" cy="3346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1885" y="302508"/>
            <a:ext cx="13390181" cy="141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96"/>
              </a:lnSpc>
            </a:pPr>
            <a:r>
              <a:rPr lang="en-US" sz="7200" dirty="0">
                <a:solidFill>
                  <a:srgbClr val="5A6D52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2927" y="4514056"/>
            <a:ext cx="9149138" cy="188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</a:pPr>
            <a:r>
              <a:rPr lang="en-US" sz="5096">
                <a:solidFill>
                  <a:srgbClr val="5A6D52"/>
                </a:solidFill>
                <a:latin typeface="Roboto Condensed Bold"/>
              </a:rPr>
              <a:t>Em hãy tóm tắt lại truyện bằng cách hệ thống lại các sự việc chính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7382" y="2120966"/>
            <a:ext cx="5276999" cy="117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D2634A"/>
                </a:solidFill>
                <a:latin typeface="#9Slide07 SVNUT Triumph Press"/>
              </a:rPr>
              <a:t>a. </a:t>
            </a:r>
            <a:r>
              <a:rPr lang="en-US" sz="6800" dirty="0" err="1">
                <a:solidFill>
                  <a:srgbClr val="D2634A"/>
                </a:solidFill>
                <a:latin typeface="#9Slide07 SVNUT Triumph Press"/>
              </a:rPr>
              <a:t>Cốt</a:t>
            </a:r>
            <a:r>
              <a:rPr lang="en-US" sz="6800" dirty="0">
                <a:solidFill>
                  <a:srgbClr val="D2634A"/>
                </a:solidFill>
                <a:latin typeface="#9Slide07 SVNUT Triumph Press"/>
              </a:rPr>
              <a:t> </a:t>
            </a:r>
            <a:r>
              <a:rPr lang="en-US" sz="6800" dirty="0" err="1">
                <a:solidFill>
                  <a:srgbClr val="D2634A"/>
                </a:solidFill>
                <a:latin typeface="#9Slide07 SVNUT Triumph Press"/>
              </a:rPr>
              <a:t>truyện</a:t>
            </a:r>
            <a:r>
              <a:rPr lang="en-US" sz="6800" dirty="0">
                <a:solidFill>
                  <a:srgbClr val="D2634A"/>
                </a:solidFill>
                <a:latin typeface="#9Slide07 SVNUT Triumph Pres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117"/>
          <a:stretch>
            <a:fillRect/>
          </a:stretch>
        </p:blipFill>
        <p:spPr>
          <a:xfrm>
            <a:off x="14637620" y="-792073"/>
            <a:ext cx="3332081" cy="20783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7219" y="1187032"/>
            <a:ext cx="5304553" cy="43949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5356" y="1780714"/>
            <a:ext cx="4868278" cy="313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1.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Hùng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Vương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thứ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sáu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muốn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chọn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người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nối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ngôi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,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bèn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đưa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ra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thử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thách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cho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các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con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nhân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lễ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Tiên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545" dirty="0" err="1">
                <a:solidFill>
                  <a:srgbClr val="8E1723"/>
                </a:solidFill>
                <a:latin typeface="Roboto Condensed Bold"/>
              </a:rPr>
              <a:t>Vương</a:t>
            </a:r>
            <a:r>
              <a:rPr lang="en-US" sz="3545" dirty="0">
                <a:solidFill>
                  <a:srgbClr val="8E1723"/>
                </a:solidFill>
                <a:latin typeface="Roboto Condensed Bold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7594" y="1286313"/>
            <a:ext cx="5184723" cy="4295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48999" y="1028700"/>
            <a:ext cx="5220701" cy="43254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58631" y="2346715"/>
            <a:ext cx="3770739" cy="188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>
                <a:solidFill>
                  <a:srgbClr val="8E1723"/>
                </a:solidFill>
                <a:latin typeface="Roboto Condensed Bold"/>
              </a:rPr>
              <a:t>2. Lang Liêu không biết dâng vua cha lễ vật gì.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300" y="5581958"/>
            <a:ext cx="5184723" cy="429564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56150" y="6746109"/>
            <a:ext cx="4204737" cy="188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>
                <a:solidFill>
                  <a:srgbClr val="8E1723"/>
                </a:solidFill>
                <a:latin typeface="Roboto Condensed Bold"/>
              </a:rPr>
              <a:t>4. Chàng nghe lời thần, lấy gạo nếp làm ra bánh chưng, bánh giầy.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16325" y="5581958"/>
            <a:ext cx="5184723" cy="4295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39346" y="5450699"/>
            <a:ext cx="5530355" cy="45820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320142" y="2207755"/>
            <a:ext cx="4201541" cy="188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>
                <a:solidFill>
                  <a:srgbClr val="8E1723"/>
                </a:solidFill>
                <a:latin typeface="Roboto Condensed Bold"/>
              </a:rPr>
              <a:t>3. Lang Liêu mộng thấy thần nhân chỉ cách làm bánh lễ Tiên Vương.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58631" y="6431784"/>
            <a:ext cx="4103649" cy="251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>
                <a:solidFill>
                  <a:srgbClr val="8E1723"/>
                </a:solidFill>
                <a:latin typeface="Roboto Condensed Bold"/>
              </a:rPr>
              <a:t>5. Vua cha chọn thứ bánh của Lang Liêu để tế Trời, Đất và cúng Tiên Vương.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88950" y="6129381"/>
            <a:ext cx="4463923" cy="313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3"/>
              </a:lnSpc>
            </a:pPr>
            <a:r>
              <a:rPr lang="en-US" sz="3545">
                <a:solidFill>
                  <a:srgbClr val="8E1723"/>
                </a:solidFill>
                <a:latin typeface="Roboto Condensed Bold"/>
              </a:rPr>
              <a:t>6. Lang Liêu được nối ngôi cha, kể từ đó, bánh chưng và bánh giầy không thể thiếu trong dịp Tết.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0804" y="250407"/>
            <a:ext cx="4252218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D2634A"/>
                </a:solidFill>
                <a:latin typeface="#9Slide07 SVNUT Triumph Press"/>
              </a:rPr>
              <a:t>a. </a:t>
            </a:r>
            <a:r>
              <a:rPr lang="en-US" sz="5499" dirty="0" err="1">
                <a:solidFill>
                  <a:srgbClr val="D2634A"/>
                </a:solidFill>
                <a:latin typeface="#9Slide07 SVNUT Triumph Press"/>
              </a:rPr>
              <a:t>Cốt</a:t>
            </a:r>
            <a:r>
              <a:rPr lang="en-US" sz="5499" dirty="0">
                <a:solidFill>
                  <a:srgbClr val="D2634A"/>
                </a:solidFill>
                <a:latin typeface="#9Slide07 SVNUT Triumph Press"/>
              </a:rPr>
              <a:t> </a:t>
            </a:r>
            <a:r>
              <a:rPr lang="en-US" sz="5499" dirty="0" err="1">
                <a:solidFill>
                  <a:srgbClr val="D2634A"/>
                </a:solidFill>
                <a:latin typeface="#9Slide07 SVNUT Triumph Press"/>
              </a:rPr>
              <a:t>truyện</a:t>
            </a:r>
            <a:r>
              <a:rPr lang="en-US" sz="5499" dirty="0">
                <a:solidFill>
                  <a:srgbClr val="D2634A"/>
                </a:solidFill>
                <a:latin typeface="#9Slide07 SVNUT Triumph Pres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3933">
            <a:off x="2536852" y="6422781"/>
            <a:ext cx="13681449" cy="0"/>
          </a:xfrm>
          <a:prstGeom prst="line">
            <a:avLst/>
          </a:prstGeom>
          <a:ln w="76200" cap="rnd">
            <a:solidFill>
              <a:srgbClr val="3D941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63763" y="3210266"/>
            <a:ext cx="4569846" cy="2916341"/>
            <a:chOff x="0" y="0"/>
            <a:chExt cx="6093128" cy="3888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3206" cy="3888486"/>
            </a:xfrm>
            <a:custGeom>
              <a:avLst/>
              <a:gdLst/>
              <a:ahLst/>
              <a:cxnLst/>
              <a:rect l="l" t="t" r="r" b="b"/>
              <a:pathLst>
                <a:path w="6093206" h="3888486">
                  <a:moveTo>
                    <a:pt x="351663" y="0"/>
                  </a:moveTo>
                  <a:lnTo>
                    <a:pt x="5741543" y="0"/>
                  </a:lnTo>
                  <a:cubicBezTo>
                    <a:pt x="5935726" y="0"/>
                    <a:pt x="6093206" y="157480"/>
                    <a:pt x="6093206" y="351663"/>
                  </a:cubicBezTo>
                  <a:lnTo>
                    <a:pt x="6093206" y="3536823"/>
                  </a:lnTo>
                  <a:cubicBezTo>
                    <a:pt x="6093206" y="3731006"/>
                    <a:pt x="5935726" y="3888486"/>
                    <a:pt x="5741543" y="3888486"/>
                  </a:cubicBezTo>
                  <a:lnTo>
                    <a:pt x="351663" y="3888486"/>
                  </a:lnTo>
                  <a:cubicBezTo>
                    <a:pt x="157480" y="3888486"/>
                    <a:pt x="0" y="3731006"/>
                    <a:pt x="0" y="3536823"/>
                  </a:cubicBezTo>
                  <a:lnTo>
                    <a:pt x="0" y="351663"/>
                  </a:lnTo>
                  <a:cubicBezTo>
                    <a:pt x="0" y="157480"/>
                    <a:pt x="157480" y="0"/>
                    <a:pt x="351663" y="0"/>
                  </a:cubicBezTo>
                  <a:close/>
                </a:path>
              </a:pathLst>
            </a:custGeom>
            <a:solidFill>
              <a:srgbClr val="C8DBE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37124" y="7254735"/>
            <a:ext cx="5214907" cy="2736696"/>
            <a:chOff x="0" y="0"/>
            <a:chExt cx="6953209" cy="3648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53250" cy="3648964"/>
            </a:xfrm>
            <a:custGeom>
              <a:avLst/>
              <a:gdLst/>
              <a:ahLst/>
              <a:cxnLst/>
              <a:rect l="l" t="t" r="r" b="b"/>
              <a:pathLst>
                <a:path w="6953250" h="3648964">
                  <a:moveTo>
                    <a:pt x="308102" y="0"/>
                  </a:moveTo>
                  <a:lnTo>
                    <a:pt x="6645021" y="0"/>
                  </a:lnTo>
                  <a:cubicBezTo>
                    <a:pt x="6726682" y="0"/>
                    <a:pt x="6805168" y="32512"/>
                    <a:pt x="6862952" y="90297"/>
                  </a:cubicBezTo>
                  <a:cubicBezTo>
                    <a:pt x="6920738" y="148082"/>
                    <a:pt x="6953250" y="226441"/>
                    <a:pt x="6953250" y="308229"/>
                  </a:cubicBezTo>
                  <a:lnTo>
                    <a:pt x="6953250" y="3340735"/>
                  </a:lnTo>
                  <a:cubicBezTo>
                    <a:pt x="6953250" y="3422396"/>
                    <a:pt x="6920738" y="3500882"/>
                    <a:pt x="6862952" y="3558667"/>
                  </a:cubicBezTo>
                  <a:cubicBezTo>
                    <a:pt x="6805168" y="3616452"/>
                    <a:pt x="6726809" y="3648964"/>
                    <a:pt x="6645021" y="3648964"/>
                  </a:cubicBezTo>
                  <a:lnTo>
                    <a:pt x="308102" y="3648964"/>
                  </a:lnTo>
                  <a:cubicBezTo>
                    <a:pt x="226314" y="3648964"/>
                    <a:pt x="147955" y="3616452"/>
                    <a:pt x="90170" y="3558667"/>
                  </a:cubicBezTo>
                  <a:cubicBezTo>
                    <a:pt x="32385" y="3500882"/>
                    <a:pt x="0" y="3422523"/>
                    <a:pt x="0" y="3340735"/>
                  </a:cubicBezTo>
                  <a:lnTo>
                    <a:pt x="0" y="308102"/>
                  </a:lnTo>
                  <a:cubicBezTo>
                    <a:pt x="0" y="226441"/>
                    <a:pt x="32512" y="148082"/>
                    <a:pt x="90297" y="90297"/>
                  </a:cubicBezTo>
                  <a:cubicBezTo>
                    <a:pt x="148082" y="32512"/>
                    <a:pt x="226441" y="0"/>
                    <a:pt x="308102" y="0"/>
                  </a:cubicBezTo>
                  <a:close/>
                </a:path>
              </a:pathLst>
            </a:custGeom>
            <a:solidFill>
              <a:srgbClr val="C8DBE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95716" y="3295991"/>
            <a:ext cx="4383052" cy="2634134"/>
            <a:chOff x="0" y="0"/>
            <a:chExt cx="5844069" cy="3512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44032" cy="3512185"/>
            </a:xfrm>
            <a:custGeom>
              <a:avLst/>
              <a:gdLst/>
              <a:ahLst/>
              <a:cxnLst/>
              <a:rect l="l" t="t" r="r" b="b"/>
              <a:pathLst>
                <a:path w="5844032" h="3512185">
                  <a:moveTo>
                    <a:pt x="366649" y="0"/>
                  </a:moveTo>
                  <a:lnTo>
                    <a:pt x="5477383" y="0"/>
                  </a:lnTo>
                  <a:cubicBezTo>
                    <a:pt x="5679821" y="0"/>
                    <a:pt x="5844032" y="164084"/>
                    <a:pt x="5844032" y="366649"/>
                  </a:cubicBezTo>
                  <a:lnTo>
                    <a:pt x="5844032" y="3145536"/>
                  </a:lnTo>
                  <a:cubicBezTo>
                    <a:pt x="5844032" y="3347974"/>
                    <a:pt x="5679948" y="3512185"/>
                    <a:pt x="5477383" y="3512185"/>
                  </a:cubicBezTo>
                  <a:lnTo>
                    <a:pt x="366649" y="3512185"/>
                  </a:lnTo>
                  <a:cubicBezTo>
                    <a:pt x="164084" y="3512185"/>
                    <a:pt x="0" y="3347974"/>
                    <a:pt x="0" y="3145536"/>
                  </a:cubicBezTo>
                  <a:lnTo>
                    <a:pt x="0" y="366649"/>
                  </a:lnTo>
                  <a:cubicBezTo>
                    <a:pt x="0" y="164084"/>
                    <a:pt x="164084" y="0"/>
                    <a:pt x="366649" y="0"/>
                  </a:cubicBezTo>
                  <a:close/>
                </a:path>
              </a:pathLst>
            </a:custGeom>
            <a:solidFill>
              <a:srgbClr val="C8DBE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000353" y="6984399"/>
            <a:ext cx="5038898" cy="3007033"/>
            <a:chOff x="0" y="0"/>
            <a:chExt cx="6718531" cy="40093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18611" cy="4009429"/>
            </a:xfrm>
            <a:custGeom>
              <a:avLst/>
              <a:gdLst/>
              <a:ahLst/>
              <a:cxnLst/>
              <a:rect l="l" t="t" r="r" b="b"/>
              <a:pathLst>
                <a:path w="6718611" h="4009429">
                  <a:moveTo>
                    <a:pt x="384654" y="0"/>
                  </a:moveTo>
                  <a:lnTo>
                    <a:pt x="6333965" y="0"/>
                  </a:lnTo>
                  <a:cubicBezTo>
                    <a:pt x="6435916" y="0"/>
                    <a:pt x="6533823" y="42195"/>
                    <a:pt x="6605929" y="117161"/>
                  </a:cubicBezTo>
                  <a:cubicBezTo>
                    <a:pt x="6678033" y="192127"/>
                    <a:pt x="6718611" y="293918"/>
                    <a:pt x="6718611" y="399914"/>
                  </a:cubicBezTo>
                  <a:lnTo>
                    <a:pt x="6718611" y="3609522"/>
                  </a:lnTo>
                  <a:cubicBezTo>
                    <a:pt x="6718611" y="3715519"/>
                    <a:pt x="6678033" y="3817310"/>
                    <a:pt x="6605929" y="3892275"/>
                  </a:cubicBezTo>
                  <a:cubicBezTo>
                    <a:pt x="6533823" y="3967241"/>
                    <a:pt x="6435916" y="4009429"/>
                    <a:pt x="6333965" y="4009429"/>
                  </a:cubicBezTo>
                  <a:lnTo>
                    <a:pt x="384654" y="4009429"/>
                  </a:lnTo>
                  <a:cubicBezTo>
                    <a:pt x="282703" y="4009429"/>
                    <a:pt x="184796" y="3967241"/>
                    <a:pt x="112691" y="3892275"/>
                  </a:cubicBezTo>
                  <a:cubicBezTo>
                    <a:pt x="40585" y="3817310"/>
                    <a:pt x="0" y="3715519"/>
                    <a:pt x="0" y="3609522"/>
                  </a:cubicBezTo>
                  <a:lnTo>
                    <a:pt x="0" y="399914"/>
                  </a:lnTo>
                  <a:cubicBezTo>
                    <a:pt x="0" y="293918"/>
                    <a:pt x="40585" y="192127"/>
                    <a:pt x="112691" y="117161"/>
                  </a:cubicBezTo>
                  <a:cubicBezTo>
                    <a:pt x="184796" y="42195"/>
                    <a:pt x="282563" y="0"/>
                    <a:pt x="384654" y="0"/>
                  </a:cubicBezTo>
                  <a:close/>
                </a:path>
              </a:pathLst>
            </a:custGeom>
            <a:solidFill>
              <a:srgbClr val="C8DBE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r="79"/>
          <a:stretch>
            <a:fillRect/>
          </a:stretch>
        </p:blipFill>
        <p:spPr>
          <a:xfrm>
            <a:off x="2129567" y="5774538"/>
            <a:ext cx="2067238" cy="13488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r="79"/>
          <a:stretch>
            <a:fillRect/>
          </a:stretch>
        </p:blipFill>
        <p:spPr>
          <a:xfrm>
            <a:off x="6160777" y="5774538"/>
            <a:ext cx="2067238" cy="1348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79"/>
          <a:stretch>
            <a:fillRect/>
          </a:stretch>
        </p:blipFill>
        <p:spPr>
          <a:xfrm>
            <a:off x="10190165" y="5834069"/>
            <a:ext cx="2067238" cy="13488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r="79"/>
          <a:stretch>
            <a:fillRect/>
          </a:stretch>
        </p:blipFill>
        <p:spPr>
          <a:xfrm>
            <a:off x="14302693" y="5635526"/>
            <a:ext cx="2067238" cy="13488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958">
            <a:off x="9643592" y="-2451003"/>
            <a:ext cx="11336340" cy="715606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90153" y="3417671"/>
            <a:ext cx="4117066" cy="254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Nhóm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1: </a:t>
            </a:r>
          </a:p>
          <a:p>
            <a:pPr algn="ctr">
              <a:lnSpc>
                <a:spcPts val="5615"/>
              </a:lnSpc>
            </a:pP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Bối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cảnh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xuất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hiện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5615"/>
              </a:lnSpc>
            </a:pP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nhân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4F6249"/>
                </a:solidFill>
                <a:latin typeface="Roboto Condensed Bold"/>
              </a:rPr>
              <a:t>vật</a:t>
            </a:r>
            <a:r>
              <a:rPr lang="en-US" sz="3599" dirty="0">
                <a:solidFill>
                  <a:srgbClr val="4F6249"/>
                </a:solidFill>
                <a:latin typeface="Roboto Condensed Bold"/>
              </a:rPr>
              <a:t> (PHT 1) </a:t>
            </a:r>
          </a:p>
          <a:p>
            <a:pPr algn="ctr">
              <a:lnSpc>
                <a:spcPts val="3431"/>
              </a:lnSpc>
            </a:pPr>
            <a:endParaRPr lang="en-US" sz="3599" dirty="0">
              <a:solidFill>
                <a:srgbClr val="4F6249"/>
              </a:solidFill>
              <a:latin typeface="Roboto Condense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92110" y="330541"/>
            <a:ext cx="7849086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E483F"/>
                </a:solidFill>
                <a:latin typeface="Roboto Condensed Bold"/>
              </a:rPr>
              <a:t>4 nhóm báo cáo nhiệm vụ đã thực hiện ở nhà.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E483F"/>
                </a:solidFill>
                <a:latin typeface="Roboto Condensed Bold"/>
              </a:rPr>
              <a:t>Thời gian thống nhất: 5 phút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E483F"/>
                </a:solidFill>
                <a:latin typeface="Roboto Condensed Bold"/>
              </a:rPr>
              <a:t>Thời gian trình bày: 5 phút/nhóm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53051" y="7437736"/>
            <a:ext cx="4383052" cy="254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Nhóm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2: </a:t>
            </a:r>
          </a:p>
          <a:p>
            <a:pPr algn="ctr">
              <a:lnSpc>
                <a:spcPts val="5621"/>
              </a:lnSpc>
            </a:pP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Đặc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điểm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của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nhân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vật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(PHT 2) </a:t>
            </a:r>
          </a:p>
          <a:p>
            <a:pPr algn="ctr">
              <a:lnSpc>
                <a:spcPts val="3431"/>
              </a:lnSpc>
            </a:pPr>
            <a:endParaRPr lang="en-US" sz="3603" dirty="0">
              <a:solidFill>
                <a:srgbClr val="4F6249"/>
              </a:solidFill>
              <a:latin typeface="Roboto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50242" y="3473081"/>
            <a:ext cx="4728526" cy="254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Nhóm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3: </a:t>
            </a:r>
          </a:p>
          <a:p>
            <a:pPr algn="ctr">
              <a:lnSpc>
                <a:spcPts val="5618"/>
              </a:lnSpc>
            </a:pP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Chủ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đề</a:t>
            </a: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603" dirty="0" err="1">
                <a:solidFill>
                  <a:srgbClr val="4F6249"/>
                </a:solidFill>
                <a:latin typeface="Roboto Condensed Bold"/>
              </a:rPr>
              <a:t>truyện</a:t>
            </a:r>
            <a:endParaRPr lang="en-US" sz="3603" dirty="0">
              <a:solidFill>
                <a:srgbClr val="4F6249"/>
              </a:solidFill>
              <a:latin typeface="Roboto Condensed Bold"/>
            </a:endParaRPr>
          </a:p>
          <a:p>
            <a:pPr algn="ctr">
              <a:lnSpc>
                <a:spcPts val="5621"/>
              </a:lnSpc>
            </a:pPr>
            <a:r>
              <a:rPr lang="en-US" sz="3603" dirty="0">
                <a:solidFill>
                  <a:srgbClr val="4F6249"/>
                </a:solidFill>
                <a:latin typeface="Roboto Condensed Bold"/>
              </a:rPr>
              <a:t>(PHT 4)</a:t>
            </a:r>
          </a:p>
          <a:p>
            <a:pPr algn="ctr">
              <a:lnSpc>
                <a:spcPts val="3431"/>
              </a:lnSpc>
            </a:pPr>
            <a:endParaRPr lang="en-US" sz="3603" dirty="0">
              <a:solidFill>
                <a:srgbClr val="4F6249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123649" y="7121385"/>
            <a:ext cx="4792307" cy="303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3342" dirty="0" err="1">
                <a:solidFill>
                  <a:srgbClr val="4F6249"/>
                </a:solidFill>
                <a:latin typeface="Roboto Condensed Bold"/>
              </a:rPr>
              <a:t>Nhóm</a:t>
            </a:r>
            <a:r>
              <a:rPr lang="en-US" sz="3342" dirty="0">
                <a:solidFill>
                  <a:srgbClr val="4F6249"/>
                </a:solidFill>
                <a:latin typeface="Roboto Condensed Bold"/>
              </a:rPr>
              <a:t> 4:</a:t>
            </a:r>
          </a:p>
          <a:p>
            <a:pPr algn="ctr">
              <a:lnSpc>
                <a:spcPts val="5210"/>
              </a:lnSpc>
            </a:pP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Đặc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trưng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thể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loại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truyền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thuyết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qua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câu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  <a:r>
              <a:rPr lang="en-US" sz="3341" dirty="0" err="1">
                <a:solidFill>
                  <a:srgbClr val="4F6249"/>
                </a:solidFill>
                <a:latin typeface="Roboto Condensed Bold"/>
              </a:rPr>
              <a:t>chuyện</a:t>
            </a:r>
            <a:r>
              <a:rPr lang="en-US" sz="3341" dirty="0">
                <a:solidFill>
                  <a:srgbClr val="4F6249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5212"/>
              </a:lnSpc>
            </a:pPr>
            <a:r>
              <a:rPr lang="en-US" sz="3342" dirty="0">
                <a:solidFill>
                  <a:srgbClr val="4F6249"/>
                </a:solidFill>
                <a:latin typeface="Roboto Condensed Bold"/>
              </a:rPr>
              <a:t>(PHT 4)</a:t>
            </a:r>
          </a:p>
          <a:p>
            <a:pPr algn="ctr">
              <a:lnSpc>
                <a:spcPts val="3119"/>
              </a:lnSpc>
            </a:pPr>
            <a:endParaRPr lang="en-US" sz="3342" dirty="0">
              <a:solidFill>
                <a:srgbClr val="4F6249"/>
              </a:solidFill>
              <a:latin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40250" y="776989"/>
            <a:ext cx="9393747" cy="108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5500" dirty="0">
                <a:solidFill>
                  <a:srgbClr val="5A6D52"/>
                </a:solidFill>
                <a:latin typeface="Fraunces Bold"/>
              </a:rPr>
              <a:t>3. KHÁM PHÁ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2"/>
          <a:stretch>
            <a:fillRect/>
          </a:stretch>
        </p:blipFill>
        <p:spPr>
          <a:xfrm>
            <a:off x="16330483" y="-828973"/>
            <a:ext cx="2691552" cy="276766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186897"/>
            <a:ext cx="4604152" cy="4624789"/>
            <a:chOff x="0" y="0"/>
            <a:chExt cx="5800257" cy="5826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00217" cy="5826252"/>
            </a:xfrm>
            <a:custGeom>
              <a:avLst/>
              <a:gdLst/>
              <a:ahLst/>
              <a:cxnLst/>
              <a:rect l="l" t="t" r="r" b="b"/>
              <a:pathLst>
                <a:path w="5800217" h="5826252">
                  <a:moveTo>
                    <a:pt x="2900172" y="0"/>
                  </a:moveTo>
                  <a:cubicBezTo>
                    <a:pt x="4503928" y="7112"/>
                    <a:pt x="5800217" y="1309370"/>
                    <a:pt x="5800217" y="2913126"/>
                  </a:cubicBezTo>
                  <a:cubicBezTo>
                    <a:pt x="5800217" y="4516882"/>
                    <a:pt x="4503928" y="5819140"/>
                    <a:pt x="2900172" y="5826252"/>
                  </a:cubicBezTo>
                  <a:cubicBezTo>
                    <a:pt x="1296289" y="5819140"/>
                    <a:pt x="0" y="4516882"/>
                    <a:pt x="0" y="2913126"/>
                  </a:cubicBezTo>
                  <a:cubicBezTo>
                    <a:pt x="0" y="1309370"/>
                    <a:pt x="1296289" y="7112"/>
                    <a:pt x="2900172" y="0"/>
                  </a:cubicBez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71910" y="4332324"/>
            <a:ext cx="3177167" cy="21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6"/>
              </a:lnSpc>
            </a:pPr>
            <a:r>
              <a:rPr lang="en-US" sz="3964">
                <a:solidFill>
                  <a:srgbClr val="8E1723"/>
                </a:solidFill>
                <a:latin typeface="Roboto Condensed Bold"/>
              </a:rPr>
              <a:t>Thời gian:</a:t>
            </a:r>
          </a:p>
          <a:p>
            <a:pPr algn="ctr">
              <a:lnSpc>
                <a:spcPts val="5757"/>
              </a:lnSpc>
            </a:pPr>
            <a:r>
              <a:rPr lang="en-US" sz="3964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3964">
                <a:solidFill>
                  <a:srgbClr val="8E1723"/>
                </a:solidFill>
                <a:latin typeface="Roboto Condensed"/>
              </a:rPr>
              <a:t>Đời Hùng Vương thứ sáu.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5910" y="7889013"/>
            <a:ext cx="16540081" cy="210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dirty="0"/>
          </a:p>
          <a:p>
            <a:pPr marL="906560" lvl="1" indent="-453280" algn="just">
              <a:lnSpc>
                <a:spcPts val="7054"/>
              </a:lnSpc>
              <a:buFont typeface="Arial"/>
              <a:buChar char="•"/>
            </a:pP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Hoàn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cảnh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cụ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thể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với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mô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típ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“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thử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tài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”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quen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thuộc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trong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truyện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cổ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. </a:t>
            </a:r>
          </a:p>
          <a:p>
            <a:pPr marL="906560" lvl="1" indent="-453280" algn="just">
              <a:lnSpc>
                <a:spcPts val="7054"/>
              </a:lnSpc>
              <a:buFont typeface="Arial"/>
              <a:buChar char="•"/>
            </a:pP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Nhân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vật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được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đặt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vào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thử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thách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để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bộc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lộ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tài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năng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,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phẩm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chất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của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4198" dirty="0" err="1">
                <a:solidFill>
                  <a:srgbClr val="385C4D"/>
                </a:solidFill>
                <a:latin typeface="Roboto Condensed Bold"/>
              </a:rPr>
              <a:t>mình</a:t>
            </a:r>
            <a:r>
              <a:rPr lang="en-US" sz="4198" dirty="0">
                <a:solidFill>
                  <a:srgbClr val="385C4D"/>
                </a:solidFill>
                <a:latin typeface="Roboto Condensed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493820" y="2659158"/>
            <a:ext cx="5369427" cy="5393496"/>
            <a:chOff x="0" y="0"/>
            <a:chExt cx="6497228" cy="65263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97320" cy="6526403"/>
            </a:xfrm>
            <a:custGeom>
              <a:avLst/>
              <a:gdLst/>
              <a:ahLst/>
              <a:cxnLst/>
              <a:rect l="l" t="t" r="r" b="b"/>
              <a:pathLst>
                <a:path w="6497320" h="6526403">
                  <a:moveTo>
                    <a:pt x="3248660" y="0"/>
                  </a:moveTo>
                  <a:cubicBezTo>
                    <a:pt x="5045202" y="8001"/>
                    <a:pt x="6497320" y="1466596"/>
                    <a:pt x="6497320" y="3263138"/>
                  </a:cubicBezTo>
                  <a:cubicBezTo>
                    <a:pt x="6497320" y="5059680"/>
                    <a:pt x="5045075" y="6518275"/>
                    <a:pt x="3248660" y="6526403"/>
                  </a:cubicBezTo>
                  <a:cubicBezTo>
                    <a:pt x="1452118" y="6518275"/>
                    <a:pt x="0" y="5059680"/>
                    <a:pt x="0" y="3263138"/>
                  </a:cubicBezTo>
                  <a:cubicBezTo>
                    <a:pt x="0" y="1466596"/>
                    <a:pt x="1452118" y="8001"/>
                    <a:pt x="3248660" y="0"/>
                  </a:cubicBez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131371" y="3740836"/>
            <a:ext cx="4288077" cy="312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3964">
                <a:solidFill>
                  <a:srgbClr val="8E1723"/>
                </a:solidFill>
                <a:latin typeface="Roboto Condensed Bold"/>
              </a:rPr>
              <a:t>Sự việc: </a:t>
            </a:r>
            <a:r>
              <a:rPr lang="en-US" sz="3964">
                <a:solidFill>
                  <a:srgbClr val="8E1723"/>
                </a:solidFill>
                <a:latin typeface="Roboto Condensed"/>
              </a:rPr>
              <a:t>Nhà vua đã già, muốn tìm người nối ngôi, nhưng có những hai mươi người con trai.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518861" y="2765649"/>
            <a:ext cx="5157398" cy="5180514"/>
            <a:chOff x="0" y="0"/>
            <a:chExt cx="6497231" cy="65263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97320" cy="6526403"/>
            </a:xfrm>
            <a:custGeom>
              <a:avLst/>
              <a:gdLst/>
              <a:ahLst/>
              <a:cxnLst/>
              <a:rect l="l" t="t" r="r" b="b"/>
              <a:pathLst>
                <a:path w="6497320" h="6526403">
                  <a:moveTo>
                    <a:pt x="3248660" y="0"/>
                  </a:moveTo>
                  <a:cubicBezTo>
                    <a:pt x="5045202" y="8001"/>
                    <a:pt x="6497320" y="1466596"/>
                    <a:pt x="6497320" y="3263138"/>
                  </a:cubicBezTo>
                  <a:cubicBezTo>
                    <a:pt x="6497320" y="5059680"/>
                    <a:pt x="5045075" y="6518275"/>
                    <a:pt x="3248660" y="6526403"/>
                  </a:cubicBezTo>
                  <a:cubicBezTo>
                    <a:pt x="1452118" y="6518275"/>
                    <a:pt x="0" y="5059680"/>
                    <a:pt x="0" y="3263138"/>
                  </a:cubicBezTo>
                  <a:cubicBezTo>
                    <a:pt x="0" y="1466596"/>
                    <a:pt x="1452118" y="8001"/>
                    <a:pt x="3248660" y="0"/>
                  </a:cubicBez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2720497" y="3969420"/>
            <a:ext cx="4872923" cy="288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</a:pPr>
            <a:r>
              <a:rPr lang="en-US" sz="3964">
                <a:solidFill>
                  <a:srgbClr val="8E1723"/>
                </a:solidFill>
                <a:latin typeface="Roboto Condensed Bold"/>
              </a:rPr>
              <a:t>Thử thách của nhà vua: </a:t>
            </a:r>
            <a:r>
              <a:rPr lang="en-US" sz="3964">
                <a:solidFill>
                  <a:srgbClr val="8E1723"/>
                </a:solidFill>
                <a:latin typeface="Roboto Condensed"/>
              </a:rPr>
              <a:t>Ai làm “vừa ý” nhà vua nhân lễ Tiên Vương, vua sẽ truyền ngôi cho.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24"/>
          <a:stretch>
            <a:fillRect/>
          </a:stretch>
        </p:blipFill>
        <p:spPr>
          <a:xfrm>
            <a:off x="199119" y="8484312"/>
            <a:ext cx="1146657" cy="8175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4784422" y="1065450"/>
            <a:ext cx="175877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999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b. </a:t>
            </a:r>
            <a:r>
              <a:rPr lang="en-US" sz="4999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Nhân</a:t>
            </a:r>
            <a:r>
              <a:rPr lang="en-US" sz="4999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99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vật</a:t>
            </a:r>
            <a:r>
              <a:rPr lang="en-US" sz="4999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Lang </a:t>
            </a:r>
            <a:r>
              <a:rPr lang="en-US" sz="4999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Liêu</a:t>
            </a:r>
            <a:endParaRPr lang="en-US" sz="4999" dirty="0">
              <a:solidFill>
                <a:srgbClr val="D2634A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2204" y="29749"/>
            <a:ext cx="9393747" cy="108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5500" dirty="0">
                <a:solidFill>
                  <a:srgbClr val="5A6D52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35015" y="2141775"/>
            <a:ext cx="4773414" cy="77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  <a:spcBef>
                <a:spcPct val="0"/>
              </a:spcBef>
            </a:pPr>
            <a:r>
              <a:rPr lang="en-US" sz="4545" dirty="0">
                <a:solidFill>
                  <a:srgbClr val="8E1723"/>
                </a:solidFill>
                <a:latin typeface="Roboto Condensed Bold"/>
              </a:rPr>
              <a:t>* </a:t>
            </a:r>
            <a:r>
              <a:rPr lang="en-US" sz="4545" dirty="0" err="1">
                <a:solidFill>
                  <a:srgbClr val="8E1723"/>
                </a:solidFill>
                <a:latin typeface="Roboto Condensed Bold"/>
              </a:rPr>
              <a:t>Bối</a:t>
            </a:r>
            <a:r>
              <a:rPr lang="en-US" sz="4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4545" dirty="0" err="1">
                <a:solidFill>
                  <a:srgbClr val="8E1723"/>
                </a:solidFill>
                <a:latin typeface="Roboto Condensed Bold"/>
              </a:rPr>
              <a:t>cảnh</a:t>
            </a:r>
            <a:r>
              <a:rPr lang="en-US" sz="4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4545" dirty="0" err="1">
                <a:solidFill>
                  <a:srgbClr val="8E1723"/>
                </a:solidFill>
                <a:latin typeface="Roboto Condensed Bold"/>
              </a:rPr>
              <a:t>xuất</a:t>
            </a:r>
            <a:r>
              <a:rPr lang="en-US" sz="4545" dirty="0">
                <a:solidFill>
                  <a:srgbClr val="8E1723"/>
                </a:solidFill>
                <a:latin typeface="Roboto Condensed Bold"/>
              </a:rPr>
              <a:t> </a:t>
            </a:r>
            <a:r>
              <a:rPr lang="en-US" sz="4545" dirty="0" err="1">
                <a:solidFill>
                  <a:srgbClr val="8E1723"/>
                </a:solidFill>
                <a:latin typeface="Roboto Condensed Bold"/>
              </a:rPr>
              <a:t>hiện</a:t>
            </a:r>
            <a:r>
              <a:rPr lang="en-US" sz="4545" dirty="0">
                <a:solidFill>
                  <a:srgbClr val="8E1723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9"/>
          <a:stretch>
            <a:fillRect/>
          </a:stretch>
        </p:blipFill>
        <p:spPr>
          <a:xfrm rot="-10291792">
            <a:off x="5458089" y="3422112"/>
            <a:ext cx="2716728" cy="767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9"/>
          <a:stretch>
            <a:fillRect/>
          </a:stretch>
        </p:blipFill>
        <p:spPr>
          <a:xfrm rot="-1442817">
            <a:off x="11963184" y="4531722"/>
            <a:ext cx="2501769" cy="706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9"/>
          <a:stretch>
            <a:fillRect/>
          </a:stretch>
        </p:blipFill>
        <p:spPr>
          <a:xfrm rot="1263829">
            <a:off x="8986974" y="8363174"/>
            <a:ext cx="2599023" cy="7342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57"/>
          <a:stretch>
            <a:fillRect/>
          </a:stretch>
        </p:blipFill>
        <p:spPr>
          <a:xfrm>
            <a:off x="7580834" y="3805850"/>
            <a:ext cx="413736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158"/>
          <a:stretch>
            <a:fillRect/>
          </a:stretch>
        </p:blipFill>
        <p:spPr>
          <a:xfrm>
            <a:off x="-1616129" y="7244450"/>
            <a:ext cx="8068235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41"/>
          <a:stretch>
            <a:fillRect/>
          </a:stretch>
        </p:blipFill>
        <p:spPr>
          <a:xfrm>
            <a:off x="-1258302" y="0"/>
            <a:ext cx="4574003" cy="3325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b="286"/>
          <a:stretch>
            <a:fillRect/>
          </a:stretch>
        </p:blipFill>
        <p:spPr>
          <a:xfrm>
            <a:off x="12958457" y="4385480"/>
            <a:ext cx="511225" cy="1287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b="163"/>
          <a:stretch>
            <a:fillRect/>
          </a:stretch>
        </p:blipFill>
        <p:spPr>
          <a:xfrm>
            <a:off x="9649517" y="8387375"/>
            <a:ext cx="920169" cy="1061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b="130"/>
          <a:stretch>
            <a:fillRect/>
          </a:stretch>
        </p:blipFill>
        <p:spPr>
          <a:xfrm>
            <a:off x="6405431" y="2905425"/>
            <a:ext cx="822045" cy="114724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258302" y="522858"/>
            <a:ext cx="175877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* </a:t>
            </a:r>
            <a:r>
              <a:rPr lang="en-US" sz="4999" dirty="0" err="1">
                <a:solidFill>
                  <a:srgbClr val="D2634A"/>
                </a:solidFill>
                <a:latin typeface="Roboto Condensed Bold"/>
              </a:rPr>
              <a:t>Đặc</a:t>
            </a: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D2634A"/>
                </a:solidFill>
                <a:latin typeface="Roboto Condensed Bold"/>
              </a:rPr>
              <a:t>điểm</a:t>
            </a: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D2634A"/>
                </a:solidFill>
                <a:latin typeface="Roboto Condensed Bold"/>
              </a:rPr>
              <a:t>nhân</a:t>
            </a: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D2634A"/>
                </a:solidFill>
                <a:latin typeface="Roboto Condensed Bold"/>
              </a:rPr>
              <a:t>vật</a:t>
            </a: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 Lang </a:t>
            </a:r>
            <a:r>
              <a:rPr lang="en-US" sz="4999" dirty="0" err="1">
                <a:solidFill>
                  <a:srgbClr val="D2634A"/>
                </a:solidFill>
                <a:latin typeface="Roboto Condensed Bold"/>
              </a:rPr>
              <a:t>Liêu</a:t>
            </a:r>
            <a:endParaRPr lang="en-US" sz="4999" dirty="0">
              <a:solidFill>
                <a:srgbClr val="D2634A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23487" y="5250171"/>
            <a:ext cx="2452061" cy="100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9"/>
              </a:lnSpc>
            </a:pPr>
            <a:r>
              <a:rPr lang="en-US" sz="4601" dirty="0">
                <a:solidFill>
                  <a:srgbClr val="43471C"/>
                </a:solidFill>
                <a:latin typeface="Roboto Condensed Bold"/>
              </a:rPr>
              <a:t>Lang </a:t>
            </a:r>
            <a:r>
              <a:rPr lang="en-US" sz="4601" dirty="0" err="1">
                <a:solidFill>
                  <a:srgbClr val="43471C"/>
                </a:solidFill>
                <a:latin typeface="Roboto Condensed Bold"/>
              </a:rPr>
              <a:t>Liêu</a:t>
            </a:r>
            <a:endParaRPr lang="en-US" sz="4601" dirty="0">
              <a:solidFill>
                <a:srgbClr val="43471C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536185" y="2523108"/>
            <a:ext cx="4300647" cy="152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3900">
                <a:solidFill>
                  <a:srgbClr val="6E483F"/>
                </a:solidFill>
                <a:latin typeface="Roboto Condensed"/>
              </a:rPr>
              <a:t>Là người chịu nhiều </a:t>
            </a:r>
            <a:r>
              <a:rPr lang="en-US" sz="3900">
                <a:solidFill>
                  <a:srgbClr val="6E483F"/>
                </a:solidFill>
                <a:latin typeface="Roboto Condensed Bold"/>
              </a:rPr>
              <a:t>thiệt thòi</a:t>
            </a:r>
            <a:r>
              <a:rPr lang="en-US" sz="3900">
                <a:solidFill>
                  <a:srgbClr val="6E483F"/>
                </a:solidFill>
                <a:latin typeface="Roboto Condensed"/>
              </a:rPr>
              <a:t> nhất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27751" y="6777990"/>
            <a:ext cx="6118631" cy="350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</a:pPr>
            <a:r>
              <a:rPr lang="en-US" sz="3700">
                <a:solidFill>
                  <a:srgbClr val="6E483F"/>
                </a:solidFill>
                <a:latin typeface="Roboto Condensed"/>
              </a:rPr>
              <a:t>Được thần báo mộng giúp đỡ, vì:  </a:t>
            </a:r>
            <a:r>
              <a:rPr lang="en-US" sz="3700">
                <a:solidFill>
                  <a:srgbClr val="6E483F"/>
                </a:solidFill>
                <a:latin typeface="Roboto Condensed Bold"/>
              </a:rPr>
              <a:t>hiền lành, chăm chỉ</a:t>
            </a:r>
            <a:r>
              <a:rPr lang="en-US" sz="3700">
                <a:solidFill>
                  <a:srgbClr val="6E483F"/>
                </a:solidFill>
                <a:latin typeface="Roboto Condensed"/>
              </a:rPr>
              <a:t>,  </a:t>
            </a:r>
            <a:r>
              <a:rPr lang="en-US" sz="3700">
                <a:solidFill>
                  <a:srgbClr val="6E483F"/>
                </a:solidFill>
                <a:latin typeface="Roboto Condensed Bold"/>
              </a:rPr>
              <a:t>gần gũi với lúa gạo</a:t>
            </a:r>
            <a:r>
              <a:rPr lang="en-US" sz="3700">
                <a:solidFill>
                  <a:srgbClr val="6E483F"/>
                </a:solidFill>
                <a:latin typeface="Roboto Condensed"/>
              </a:rPr>
              <a:t> nhất và hiểu giá trị của hạt gạo.</a:t>
            </a:r>
          </a:p>
          <a:p>
            <a:pPr algn="ctr">
              <a:lnSpc>
                <a:spcPts val="3024"/>
              </a:lnSpc>
            </a:pPr>
            <a:endParaRPr lang="en-US" sz="3700">
              <a:solidFill>
                <a:srgbClr val="6E483F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1023" y="4002920"/>
            <a:ext cx="6364960" cy="204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3900">
                <a:solidFill>
                  <a:srgbClr val="6E483F"/>
                </a:solidFill>
                <a:latin typeface="Roboto Condensed Bold"/>
              </a:rPr>
              <a:t>Sáng tạo:</a:t>
            </a:r>
            <a:r>
              <a:rPr lang="en-US" sz="3900">
                <a:solidFill>
                  <a:srgbClr val="6E483F"/>
                </a:solidFill>
                <a:latin typeface="Roboto Condensed"/>
              </a:rPr>
              <a:t> Nghe lời thần gợi ý, làm  ra bánh chưng, bánh giầy.</a:t>
            </a:r>
          </a:p>
          <a:p>
            <a:pPr algn="ctr">
              <a:lnSpc>
                <a:spcPts val="3024"/>
              </a:lnSpc>
            </a:pPr>
            <a:endParaRPr lang="en-US" sz="3900">
              <a:solidFill>
                <a:srgbClr val="6E483F"/>
              </a:solidFill>
              <a:latin typeface="Roboto Condense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r="32"/>
          <a:stretch>
            <a:fillRect/>
          </a:stretch>
        </p:blipFill>
        <p:spPr>
          <a:xfrm>
            <a:off x="-4348032" y="2348539"/>
            <a:ext cx="2691552" cy="276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41"/>
          <a:stretch>
            <a:fillRect/>
          </a:stretch>
        </p:blipFill>
        <p:spPr>
          <a:xfrm>
            <a:off x="-1258302" y="0"/>
            <a:ext cx="4574003" cy="3325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79"/>
          <a:stretch>
            <a:fillRect/>
          </a:stretch>
        </p:blipFill>
        <p:spPr>
          <a:xfrm>
            <a:off x="1248463" y="4156766"/>
            <a:ext cx="2067238" cy="1348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79"/>
          <a:stretch>
            <a:fillRect/>
          </a:stretch>
        </p:blipFill>
        <p:spPr>
          <a:xfrm>
            <a:off x="1248463" y="6334314"/>
            <a:ext cx="2067238" cy="1348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42"/>
          <a:stretch>
            <a:fillRect/>
          </a:stretch>
        </p:blipFill>
        <p:spPr>
          <a:xfrm>
            <a:off x="15110467" y="7449142"/>
            <a:ext cx="3721781" cy="28378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84148" y="3842441"/>
            <a:ext cx="13683351" cy="190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8"/>
              </a:lnSpc>
            </a:pPr>
            <a:r>
              <a:rPr lang="en-US" sz="4600" dirty="0">
                <a:solidFill>
                  <a:srgbClr val="8E1723"/>
                </a:solidFill>
                <a:latin typeface="Roboto Condensed Bold"/>
              </a:rPr>
              <a:t>Ca </a:t>
            </a:r>
            <a:r>
              <a:rPr lang="en-US" sz="4600" dirty="0" err="1">
                <a:solidFill>
                  <a:srgbClr val="8E1723"/>
                </a:solidFill>
                <a:latin typeface="Roboto Condensed Bold"/>
              </a:rPr>
              <a:t>ngợi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người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“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anh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hùng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văn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hóa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” Lang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Liêu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–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người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có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công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sáng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tạo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ra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món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bánh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truyền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thống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của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dân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 </a:t>
            </a:r>
            <a:r>
              <a:rPr lang="en-US" sz="4600" dirty="0" err="1">
                <a:solidFill>
                  <a:srgbClr val="8E1723"/>
                </a:solidFill>
                <a:latin typeface="Roboto Condensed"/>
              </a:rPr>
              <a:t>tộc</a:t>
            </a:r>
            <a:r>
              <a:rPr lang="en-US" sz="4600" dirty="0">
                <a:solidFill>
                  <a:srgbClr val="8E1723"/>
                </a:solidFill>
                <a:latin typeface="Roboto Condense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80113" y="1767172"/>
            <a:ext cx="7315200" cy="10789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1656166" y="1775172"/>
            <a:ext cx="17587758" cy="107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399" dirty="0">
                <a:solidFill>
                  <a:srgbClr val="FFFFFF"/>
                </a:solidFill>
                <a:latin typeface="#9Slide07 SVNUT Triumph Press" panose="00000500000000000000" pitchFamily="2" charset="0"/>
              </a:rPr>
              <a:t>c. </a:t>
            </a:r>
            <a:r>
              <a:rPr lang="en-US" sz="5399" dirty="0" err="1">
                <a:solidFill>
                  <a:srgbClr val="FFFFFF"/>
                </a:solidFill>
                <a:latin typeface="#9Slide07 SVNUT Triumph Press" panose="00000500000000000000" pitchFamily="2" charset="0"/>
              </a:rPr>
              <a:t>Chủ</a:t>
            </a:r>
            <a:r>
              <a:rPr lang="en-US" sz="5399" dirty="0">
                <a:solidFill>
                  <a:srgbClr val="FFFF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FFFFFF"/>
                </a:solidFill>
                <a:latin typeface="#9Slide07 SVNUT Triumph Press" panose="00000500000000000000" pitchFamily="2" charset="0"/>
              </a:rPr>
              <a:t>đề</a:t>
            </a:r>
            <a:r>
              <a:rPr lang="en-US" sz="5399" dirty="0">
                <a:solidFill>
                  <a:srgbClr val="FFFF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FFFFFF"/>
                </a:solidFill>
                <a:latin typeface="#9Slide07 SVNUT Triumph Press" panose="00000500000000000000" pitchFamily="2" charset="0"/>
              </a:rPr>
              <a:t>của</a:t>
            </a:r>
            <a:r>
              <a:rPr lang="en-US" sz="5399" dirty="0">
                <a:solidFill>
                  <a:srgbClr val="FFFF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FFFFFF"/>
                </a:solidFill>
                <a:latin typeface="#9Slide07 SVNUT Triumph Press" panose="00000500000000000000" pitchFamily="2" charset="0"/>
              </a:rPr>
              <a:t>truyện</a:t>
            </a:r>
            <a:endParaRPr lang="en-US" sz="5399" dirty="0">
              <a:solidFill>
                <a:srgbClr val="FFFFFF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46754" y="6115239"/>
            <a:ext cx="13683351" cy="190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8"/>
              </a:lnSpc>
            </a:pPr>
            <a:r>
              <a:rPr lang="en-US" sz="4600">
                <a:solidFill>
                  <a:srgbClr val="8E1723"/>
                </a:solidFill>
                <a:latin typeface="Roboto Condensed"/>
              </a:rPr>
              <a:t>Qua câu chuyện, ông cha ta ngụ ý </a:t>
            </a:r>
            <a:r>
              <a:rPr lang="en-US" sz="4600">
                <a:solidFill>
                  <a:srgbClr val="8E1723"/>
                </a:solidFill>
                <a:latin typeface="Roboto Condensed Bold"/>
              </a:rPr>
              <a:t>đề cao trời đất, đề cao giá trị của nghề nông</a:t>
            </a:r>
            <a:r>
              <a:rPr lang="en-US" sz="4600">
                <a:solidFill>
                  <a:srgbClr val="8E1723"/>
                </a:solidFill>
                <a:latin typeface="Roboto Condensed"/>
              </a:rPr>
              <a:t>, của hạt gạo.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41"/>
          <a:stretch>
            <a:fillRect/>
          </a:stretch>
        </p:blipFill>
        <p:spPr>
          <a:xfrm>
            <a:off x="-1208625" y="349275"/>
            <a:ext cx="3879568" cy="28207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83768" y="7137526"/>
            <a:ext cx="15677106" cy="2508587"/>
            <a:chOff x="0" y="0"/>
            <a:chExt cx="20902808" cy="33447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02816" cy="3344752"/>
            </a:xfrm>
            <a:custGeom>
              <a:avLst/>
              <a:gdLst/>
              <a:ahLst/>
              <a:cxnLst/>
              <a:rect l="l" t="t" r="r" b="b"/>
              <a:pathLst>
                <a:path w="20902816" h="3344752">
                  <a:moveTo>
                    <a:pt x="0" y="0"/>
                  </a:moveTo>
                  <a:lnTo>
                    <a:pt x="20902816" y="0"/>
                  </a:lnTo>
                  <a:lnTo>
                    <a:pt x="20902816" y="3344752"/>
                  </a:lnTo>
                  <a:lnTo>
                    <a:pt x="0" y="3344752"/>
                  </a:ln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45193" y="7308976"/>
            <a:ext cx="14754255" cy="203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Thái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độ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cách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đánh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giá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nhân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 Bold"/>
              </a:rPr>
              <a:t>dân</a:t>
            </a:r>
            <a:r>
              <a:rPr lang="en-US" sz="3745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ca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ngợi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tôn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vinh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hoàng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tử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Lang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Liêu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tạo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tục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tốt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đẹp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; ca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ngợi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tựu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nền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minh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lúa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hạt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lúa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hạt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45" dirty="0" err="1">
                <a:solidFill>
                  <a:srgbClr val="000000"/>
                </a:solidFill>
                <a:latin typeface="Roboto Condensed"/>
              </a:rPr>
              <a:t>gạo</a:t>
            </a:r>
            <a:r>
              <a:rPr lang="en-US" sz="3745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9"/>
          <a:stretch>
            <a:fillRect/>
          </a:stretch>
        </p:blipFill>
        <p:spPr>
          <a:xfrm>
            <a:off x="435059" y="8372949"/>
            <a:ext cx="1187283" cy="8592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83768" y="238336"/>
            <a:ext cx="15617057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d.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Đặc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 smtClean="0">
                <a:solidFill>
                  <a:srgbClr val="D2634A"/>
                </a:solidFill>
                <a:latin typeface="#9Slide07 SVNUT Triumph Press" panose="00000500000000000000" pitchFamily="2" charset="0"/>
              </a:rPr>
              <a:t>trưng</a:t>
            </a:r>
            <a:r>
              <a:rPr lang="en-US" sz="5600" dirty="0" smtClean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của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truyền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thuyết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được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thể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hiện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</a:p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qua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câu</a:t>
            </a:r>
            <a:r>
              <a:rPr lang="en-US" sz="5600" dirty="0">
                <a:solidFill>
                  <a:srgbClr val="D2634A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600" dirty="0" err="1">
                <a:solidFill>
                  <a:srgbClr val="D2634A"/>
                </a:solidFill>
                <a:latin typeface="#9Slide07 SVNUT Triumph Press" panose="00000500000000000000" pitchFamily="2" charset="0"/>
              </a:rPr>
              <a:t>chuyện</a:t>
            </a:r>
            <a:endParaRPr lang="en-US" sz="5600" dirty="0">
              <a:solidFill>
                <a:srgbClr val="D2634A"/>
              </a:solidFill>
              <a:latin typeface="#9Slide07 SVNUT Triumph Press" panose="00000500000000000000" pitchFamily="2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224430" y="2473536"/>
            <a:ext cx="4842078" cy="1131467"/>
            <a:chOff x="0" y="0"/>
            <a:chExt cx="7596077" cy="1775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96124" cy="1774952"/>
            </a:xfrm>
            <a:custGeom>
              <a:avLst/>
              <a:gdLst/>
              <a:ahLst/>
              <a:cxnLst/>
              <a:rect l="l" t="t" r="r" b="b"/>
              <a:pathLst>
                <a:path w="7596124" h="1774952">
                  <a:moveTo>
                    <a:pt x="0" y="0"/>
                  </a:moveTo>
                  <a:lnTo>
                    <a:pt x="7596124" y="0"/>
                  </a:lnTo>
                  <a:lnTo>
                    <a:pt x="7596124" y="1774952"/>
                  </a:lnTo>
                  <a:lnTo>
                    <a:pt x="0" y="1774952"/>
                  </a:lnTo>
                  <a:close/>
                </a:path>
              </a:pathLst>
            </a:custGeom>
            <a:solidFill>
              <a:srgbClr val="D2634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477586" y="2803039"/>
            <a:ext cx="4335766" cy="49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3672">
                <a:solidFill>
                  <a:srgbClr val="FFFFFF"/>
                </a:solidFill>
                <a:latin typeface="Roboto Condensed Bold"/>
              </a:rPr>
              <a:t>Cốt lõi lịch sử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670943" y="3605002"/>
            <a:ext cx="8259830" cy="3056274"/>
            <a:chOff x="0" y="0"/>
            <a:chExt cx="16454393" cy="60883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54459" cy="6088507"/>
            </a:xfrm>
            <a:custGeom>
              <a:avLst/>
              <a:gdLst/>
              <a:ahLst/>
              <a:cxnLst/>
              <a:rect l="l" t="t" r="r" b="b"/>
              <a:pathLst>
                <a:path w="16454459" h="6088507">
                  <a:moveTo>
                    <a:pt x="351497" y="0"/>
                  </a:moveTo>
                  <a:lnTo>
                    <a:pt x="16102994" y="0"/>
                  </a:lnTo>
                  <a:cubicBezTo>
                    <a:pt x="16296980" y="0"/>
                    <a:pt x="16454459" y="106807"/>
                    <a:pt x="16454459" y="238633"/>
                  </a:cubicBezTo>
                  <a:lnTo>
                    <a:pt x="16454459" y="5849874"/>
                  </a:lnTo>
                  <a:cubicBezTo>
                    <a:pt x="16454459" y="5981573"/>
                    <a:pt x="16297168" y="6088507"/>
                    <a:pt x="16102994" y="6088507"/>
                  </a:cubicBezTo>
                  <a:lnTo>
                    <a:pt x="351497" y="6088507"/>
                  </a:lnTo>
                  <a:cubicBezTo>
                    <a:pt x="157322" y="6088380"/>
                    <a:pt x="0" y="5981573"/>
                    <a:pt x="0" y="5849874"/>
                  </a:cubicBezTo>
                  <a:lnTo>
                    <a:pt x="0" y="238633"/>
                  </a:lnTo>
                  <a:cubicBezTo>
                    <a:pt x="0" y="106807"/>
                    <a:pt x="157322" y="0"/>
                    <a:pt x="351497" y="0"/>
                  </a:cubicBez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670943" y="3857445"/>
            <a:ext cx="7691810" cy="264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2158" lvl="1" indent="-406079">
              <a:lnSpc>
                <a:spcPts val="5266"/>
              </a:lnSpc>
              <a:buFont typeface="Arial"/>
              <a:buChar char="•"/>
            </a:pP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Đời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Hùng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Vương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thứ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sáu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.</a:t>
            </a:r>
          </a:p>
          <a:p>
            <a:pPr marL="812158" lvl="1" indent="-406079">
              <a:lnSpc>
                <a:spcPts val="5266"/>
              </a:lnSpc>
              <a:buFont typeface="Arial"/>
              <a:buChar char="•"/>
            </a:pP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Hoàng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tử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Lang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Liêu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.</a:t>
            </a:r>
          </a:p>
          <a:p>
            <a:pPr marL="812158" lvl="1" indent="-406079">
              <a:lnSpc>
                <a:spcPts val="5266"/>
              </a:lnSpc>
              <a:buFont typeface="Arial"/>
              <a:buChar char="•"/>
            </a:pP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Phong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tục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làm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bánh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chưng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bánh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giầy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ở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nước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ta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vào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dịp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61" spc="112" dirty="0" err="1">
                <a:solidFill>
                  <a:srgbClr val="000000"/>
                </a:solidFill>
                <a:latin typeface="Roboto Condensed Bold"/>
              </a:rPr>
              <a:t>Tết</a:t>
            </a:r>
            <a:r>
              <a:rPr lang="en-US" sz="3761" spc="112" dirty="0">
                <a:solidFill>
                  <a:srgbClr val="000000"/>
                </a:solidFill>
                <a:latin typeface="Roboto Condensed Bold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717883" y="2473536"/>
            <a:ext cx="3607890" cy="1131467"/>
            <a:chOff x="0" y="0"/>
            <a:chExt cx="5659927" cy="17750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59974" cy="1774952"/>
            </a:xfrm>
            <a:custGeom>
              <a:avLst/>
              <a:gdLst/>
              <a:ahLst/>
              <a:cxnLst/>
              <a:rect l="l" t="t" r="r" b="b"/>
              <a:pathLst>
                <a:path w="5659974" h="1774952">
                  <a:moveTo>
                    <a:pt x="0" y="0"/>
                  </a:moveTo>
                  <a:lnTo>
                    <a:pt x="5659974" y="0"/>
                  </a:lnTo>
                  <a:lnTo>
                    <a:pt x="5659974" y="1774952"/>
                  </a:lnTo>
                  <a:lnTo>
                    <a:pt x="0" y="1774952"/>
                  </a:lnTo>
                  <a:close/>
                </a:path>
              </a:pathLst>
            </a:custGeom>
            <a:solidFill>
              <a:srgbClr val="D2634A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353945" y="2803039"/>
            <a:ext cx="4335766" cy="52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sz="3842">
                <a:solidFill>
                  <a:srgbClr val="FFFFFF"/>
                </a:solidFill>
                <a:latin typeface="Roboto Condensed Bold"/>
              </a:rPr>
              <a:t>Yếu tố kì ảo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990006" y="3605002"/>
            <a:ext cx="5431109" cy="3056274"/>
            <a:chOff x="0" y="0"/>
            <a:chExt cx="10819302" cy="60883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19368" cy="6088507"/>
            </a:xfrm>
            <a:custGeom>
              <a:avLst/>
              <a:gdLst/>
              <a:ahLst/>
              <a:cxnLst/>
              <a:rect l="l" t="t" r="r" b="b"/>
              <a:pathLst>
                <a:path w="10819368" h="6088507">
                  <a:moveTo>
                    <a:pt x="231120" y="0"/>
                  </a:moveTo>
                  <a:lnTo>
                    <a:pt x="10588245" y="0"/>
                  </a:lnTo>
                  <a:cubicBezTo>
                    <a:pt x="10715798" y="0"/>
                    <a:pt x="10819368" y="106807"/>
                    <a:pt x="10819368" y="238633"/>
                  </a:cubicBezTo>
                  <a:lnTo>
                    <a:pt x="10819368" y="5849874"/>
                  </a:lnTo>
                  <a:cubicBezTo>
                    <a:pt x="10819368" y="5981573"/>
                    <a:pt x="10715921" y="6088507"/>
                    <a:pt x="10588245" y="6088507"/>
                  </a:cubicBezTo>
                  <a:lnTo>
                    <a:pt x="231120" y="6088507"/>
                  </a:lnTo>
                  <a:cubicBezTo>
                    <a:pt x="103445" y="6088380"/>
                    <a:pt x="0" y="5981573"/>
                    <a:pt x="0" y="5849874"/>
                  </a:cubicBezTo>
                  <a:lnTo>
                    <a:pt x="0" y="238633"/>
                  </a:lnTo>
                  <a:cubicBezTo>
                    <a:pt x="0" y="106807"/>
                    <a:pt x="103445" y="0"/>
                    <a:pt x="231120" y="0"/>
                  </a:cubicBezTo>
                  <a:close/>
                </a:path>
              </a:pathLst>
            </a:custGeom>
            <a:solidFill>
              <a:srgbClr val="FBCBBB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3307300" y="4534287"/>
            <a:ext cx="7258578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Thần</a:t>
            </a: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báo</a:t>
            </a: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mộng</a:t>
            </a:r>
            <a:endParaRPr lang="en-US" sz="3699" spc="110" dirty="0">
              <a:solidFill>
                <a:srgbClr val="000000"/>
              </a:solidFill>
              <a:latin typeface="Roboto Condensed Bold"/>
            </a:endParaRPr>
          </a:p>
          <a:p>
            <a:pPr>
              <a:lnSpc>
                <a:spcPts val="5179"/>
              </a:lnSpc>
            </a:pP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giúp</a:t>
            </a: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Sơn</a:t>
            </a: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699" spc="110" dirty="0" err="1">
                <a:solidFill>
                  <a:srgbClr val="000000"/>
                </a:solidFill>
                <a:latin typeface="Roboto Condensed Bold"/>
              </a:rPr>
              <a:t>Tinh</a:t>
            </a:r>
            <a:r>
              <a:rPr lang="en-US" sz="3699" spc="110" dirty="0">
                <a:solidFill>
                  <a:srgbClr val="000000"/>
                </a:solidFill>
                <a:latin typeface="Roboto Condensed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3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401067" y="-735947"/>
            <a:ext cx="11841151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0"/>
          <a:stretch>
            <a:fillRect/>
          </a:stretch>
        </p:blipFill>
        <p:spPr>
          <a:xfrm>
            <a:off x="14784213" y="4651945"/>
            <a:ext cx="3620523" cy="56350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3"/>
          <a:stretch>
            <a:fillRect/>
          </a:stretch>
        </p:blipFill>
        <p:spPr>
          <a:xfrm>
            <a:off x="0" y="4651945"/>
            <a:ext cx="3296507" cy="56350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53000" y="5189505"/>
            <a:ext cx="8818980" cy="4334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Hãy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tìm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hiểu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về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ý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nghĩa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của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một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loại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bánh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hay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một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món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ăn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truyền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thống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vào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dịp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Tết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của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địa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phương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/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đất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nước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mà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em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4600" dirty="0" err="1">
                <a:solidFill>
                  <a:srgbClr val="D2634A"/>
                </a:solidFill>
                <a:latin typeface="Roboto Condensed Bold"/>
              </a:rPr>
              <a:t>biết</a:t>
            </a:r>
            <a:r>
              <a:rPr lang="en-US" sz="4600" dirty="0">
                <a:solidFill>
                  <a:srgbClr val="D2634A"/>
                </a:solidFill>
                <a:latin typeface="Roboto Condensed Bold"/>
              </a:rPr>
              <a:t>.</a:t>
            </a:r>
          </a:p>
          <a:p>
            <a:pPr algn="ctr">
              <a:lnSpc>
                <a:spcPts val="3024"/>
              </a:lnSpc>
            </a:pPr>
            <a:endParaRPr lang="en-US" sz="4600" dirty="0">
              <a:solidFill>
                <a:srgbClr val="D2634A"/>
              </a:solidFill>
              <a:latin typeface="Roboto Condense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94"/>
          <a:stretch>
            <a:fillRect/>
          </a:stretch>
        </p:blipFill>
        <p:spPr>
          <a:xfrm>
            <a:off x="3898888" y="1558926"/>
            <a:ext cx="12152733" cy="34911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40084" y="175256"/>
            <a:ext cx="12906818" cy="138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</a:pPr>
            <a:r>
              <a:rPr lang="en-US" sz="6998" dirty="0">
                <a:solidFill>
                  <a:srgbClr val="5A6D52"/>
                </a:solidFill>
                <a:latin typeface="Fraunces Bold"/>
              </a:rPr>
              <a:t>4.  LUYỆN TẬP - VẬN DỤNG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0242" y="2171025"/>
            <a:ext cx="17587758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TÌM HIỂU </a:t>
            </a:r>
          </a:p>
          <a:p>
            <a:pPr algn="ctr">
              <a:lnSpc>
                <a:spcPts val="8399"/>
              </a:lnSpc>
            </a:pPr>
            <a:r>
              <a:rPr lang="en-US" sz="4999" dirty="0">
                <a:solidFill>
                  <a:srgbClr val="D2634A"/>
                </a:solidFill>
                <a:latin typeface="Roboto Condensed Bold"/>
              </a:rPr>
              <a:t>“HƯƠNG VỊ TẾT BỐN PHƯƠNG”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58"/>
          <a:stretch>
            <a:fillRect/>
          </a:stretch>
        </p:blipFill>
        <p:spPr>
          <a:xfrm>
            <a:off x="13206573" y="3941595"/>
            <a:ext cx="5638165" cy="7675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8"/>
          <a:stretch>
            <a:fillRect/>
          </a:stretch>
        </p:blipFill>
        <p:spPr>
          <a:xfrm>
            <a:off x="-5021816" y="-2072266"/>
            <a:ext cx="8188452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3529" y="1970590"/>
            <a:ext cx="9786150" cy="802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7"/>
              </a:lnSpc>
            </a:pP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Quy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trình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tìm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hiểu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: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Lựa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chọn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địa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phương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/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đất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nước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Tìm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hiểu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món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ăn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truyền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thống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vào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dịp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Tết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Tìm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hiểu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ý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nghĩa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món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ăn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đó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  <a:p>
            <a:pPr algn="l">
              <a:lnSpc>
                <a:spcPts val="5777"/>
              </a:lnSpc>
            </a:pP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Nội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dung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tìm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hiểu</a:t>
            </a:r>
            <a:endParaRPr lang="en-US" sz="3703" dirty="0">
              <a:solidFill>
                <a:srgbClr val="385C4D"/>
              </a:solidFill>
              <a:latin typeface="Roboto Condensed Bold"/>
            </a:endParaRP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Tên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món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ăn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Cách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thức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chế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biến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Cách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thức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trình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bày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  <a:p>
            <a:pPr marL="846763" lvl="2" indent="-282254" algn="l">
              <a:lnSpc>
                <a:spcPts val="5777"/>
              </a:lnSpc>
              <a:buFont typeface="Arial"/>
              <a:buChar char="⚬"/>
            </a:pPr>
            <a:r>
              <a:rPr lang="en-US" sz="3703" dirty="0">
                <a:solidFill>
                  <a:srgbClr val="385C4D"/>
                </a:solidFill>
                <a:latin typeface="Roboto Condensed"/>
              </a:rPr>
              <a:t>Ý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nghĩa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/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biểu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tượng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của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món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ăn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đó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  <a:p>
            <a:pPr algn="l">
              <a:lnSpc>
                <a:spcPts val="5777"/>
              </a:lnSpc>
            </a:pP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Hình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thức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trình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 Bold"/>
              </a:rPr>
              <a:t>bày</a:t>
            </a:r>
            <a:r>
              <a:rPr lang="en-US" sz="3703" dirty="0">
                <a:solidFill>
                  <a:srgbClr val="385C4D"/>
                </a:solidFill>
                <a:latin typeface="Roboto Condensed Bold"/>
              </a:rPr>
              <a:t>: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Trình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bày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ra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khổ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giấy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A3,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kết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hợp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hình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ảnh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,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màu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sắc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,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trang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trí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đẹp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mắt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,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sinh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 </a:t>
            </a:r>
            <a:r>
              <a:rPr lang="en-US" sz="3703" dirty="0" err="1">
                <a:solidFill>
                  <a:srgbClr val="385C4D"/>
                </a:solidFill>
                <a:latin typeface="Roboto Condensed"/>
              </a:rPr>
              <a:t>động</a:t>
            </a:r>
            <a:r>
              <a:rPr lang="en-US" sz="3703" dirty="0">
                <a:solidFill>
                  <a:srgbClr val="385C4D"/>
                </a:solidFill>
                <a:latin typeface="Roboto Condensed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0192" b="20192"/>
          <a:stretch>
            <a:fillRect/>
          </a:stretch>
        </p:blipFill>
        <p:spPr>
          <a:xfrm>
            <a:off x="4298023" y="0"/>
            <a:ext cx="12253308" cy="2094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72347" y="556837"/>
            <a:ext cx="12253308" cy="83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3"/>
              </a:lnSpc>
              <a:spcBef>
                <a:spcPct val="0"/>
              </a:spcBef>
            </a:pPr>
            <a:r>
              <a:rPr lang="en-US" sz="4845" dirty="0">
                <a:solidFill>
                  <a:srgbClr val="8E1723"/>
                </a:solidFill>
                <a:latin typeface="Roboto Condensed Bold Italics"/>
              </a:rPr>
              <a:t>HƯƠNG VỊ TẾT BỐN PHƯƠNG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11399" y="3842073"/>
            <a:ext cx="12817569" cy="238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1"/>
              </a:lnSpc>
            </a:pP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Thực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hiện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các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PHT </a:t>
            </a: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chuẩn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bị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</a:t>
            </a:r>
            <a:r>
              <a:rPr lang="en-US" sz="6203" dirty="0" err="1">
                <a:solidFill>
                  <a:srgbClr val="385C4D"/>
                </a:solidFill>
                <a:latin typeface="Roboto Condensed Bold"/>
              </a:rPr>
              <a:t>bài</a:t>
            </a:r>
            <a:r>
              <a:rPr lang="en-US" sz="6203" dirty="0">
                <a:solidFill>
                  <a:srgbClr val="385C4D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9677"/>
              </a:lnSpc>
            </a:pPr>
            <a:r>
              <a:rPr lang="en-US" sz="6203" dirty="0">
                <a:solidFill>
                  <a:srgbClr val="385C4D"/>
                </a:solidFill>
                <a:latin typeface="Roboto Condensed Bold Italics"/>
              </a:rPr>
              <a:t>Ai </a:t>
            </a:r>
            <a:r>
              <a:rPr lang="en-US" sz="6203" dirty="0" err="1">
                <a:solidFill>
                  <a:srgbClr val="385C4D"/>
                </a:solidFill>
                <a:latin typeface="Roboto Condensed Bold Italics"/>
              </a:rPr>
              <a:t>ơi</a:t>
            </a:r>
            <a:r>
              <a:rPr lang="en-US" sz="6203" dirty="0">
                <a:solidFill>
                  <a:srgbClr val="385C4D"/>
                </a:solidFill>
                <a:latin typeface="Roboto Condensed Bold Italics"/>
              </a:rPr>
              <a:t> </a:t>
            </a:r>
            <a:r>
              <a:rPr lang="en-US" sz="6203" dirty="0" err="1">
                <a:solidFill>
                  <a:srgbClr val="385C4D"/>
                </a:solidFill>
                <a:latin typeface="Roboto Condensed Bold Italics"/>
              </a:rPr>
              <a:t>mồng</a:t>
            </a:r>
            <a:r>
              <a:rPr lang="en-US" sz="6203" dirty="0">
                <a:solidFill>
                  <a:srgbClr val="385C4D"/>
                </a:solidFill>
                <a:latin typeface="Roboto Condensed Bold Italics"/>
              </a:rPr>
              <a:t> 9 </a:t>
            </a:r>
            <a:r>
              <a:rPr lang="en-US" sz="6203" dirty="0" err="1">
                <a:solidFill>
                  <a:srgbClr val="385C4D"/>
                </a:solidFill>
                <a:latin typeface="Roboto Condensed Bold Italics"/>
              </a:rPr>
              <a:t>tháng</a:t>
            </a:r>
            <a:r>
              <a:rPr lang="en-US" sz="6203" dirty="0">
                <a:solidFill>
                  <a:srgbClr val="385C4D"/>
                </a:solidFill>
                <a:latin typeface="Roboto Condensed Bold Italics"/>
              </a:rPr>
              <a:t> 4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192" b="20192"/>
          <a:stretch>
            <a:fillRect/>
          </a:stretch>
        </p:blipFill>
        <p:spPr>
          <a:xfrm>
            <a:off x="3857790" y="348580"/>
            <a:ext cx="12253308" cy="20944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3529" y="904875"/>
            <a:ext cx="12253308" cy="102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3"/>
              </a:lnSpc>
              <a:spcBef>
                <a:spcPct val="0"/>
              </a:spcBef>
            </a:pPr>
            <a:r>
              <a:rPr lang="en-US" sz="5945" dirty="0">
                <a:solidFill>
                  <a:srgbClr val="8E1723"/>
                </a:solidFill>
                <a:latin typeface="Roboto Condensed Bold Italics"/>
              </a:rPr>
              <a:t>HƯỚNG DẪN VỀ NHÀ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2"/>
          <a:stretch>
            <a:fillRect/>
          </a:stretch>
        </p:blipFill>
        <p:spPr>
          <a:xfrm>
            <a:off x="16410525" y="348580"/>
            <a:ext cx="2691552" cy="27676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42"/>
          <a:stretch>
            <a:fillRect/>
          </a:stretch>
        </p:blipFill>
        <p:spPr>
          <a:xfrm>
            <a:off x="0" y="7839371"/>
            <a:ext cx="3721781" cy="28378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526" cy="10287000"/>
            <a:chOff x="0" y="0"/>
            <a:chExt cx="60070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710" cy="13716000"/>
            </a:xfrm>
            <a:custGeom>
              <a:avLst/>
              <a:gdLst/>
              <a:ahLst/>
              <a:cxnLst/>
              <a:rect l="l" t="t" r="r" b="b"/>
              <a:pathLst>
                <a:path w="600710" h="13716000">
                  <a:moveTo>
                    <a:pt x="0" y="0"/>
                  </a:moveTo>
                  <a:lnTo>
                    <a:pt x="600710" y="0"/>
                  </a:lnTo>
                  <a:lnTo>
                    <a:pt x="60071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3A2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888272" y="6320268"/>
            <a:ext cx="8799455" cy="8838896"/>
            <a:chOff x="0" y="0"/>
            <a:chExt cx="11732607" cy="117851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32641" cy="11785219"/>
            </a:xfrm>
            <a:custGeom>
              <a:avLst/>
              <a:gdLst/>
              <a:ahLst/>
              <a:cxnLst/>
              <a:rect l="l" t="t" r="r" b="b"/>
              <a:pathLst>
                <a:path w="11732641" h="11785219">
                  <a:moveTo>
                    <a:pt x="5866257" y="0"/>
                  </a:moveTo>
                  <a:cubicBezTo>
                    <a:pt x="9110472" y="14478"/>
                    <a:pt x="11732641" y="2648458"/>
                    <a:pt x="11732641" y="5892546"/>
                  </a:cubicBezTo>
                  <a:cubicBezTo>
                    <a:pt x="11732641" y="9136635"/>
                    <a:pt x="9110472" y="11770741"/>
                    <a:pt x="5866257" y="11785219"/>
                  </a:cubicBezTo>
                  <a:cubicBezTo>
                    <a:pt x="2622169" y="11770741"/>
                    <a:pt x="0" y="9136761"/>
                    <a:pt x="0" y="5892546"/>
                  </a:cubicBezTo>
                  <a:cubicBezTo>
                    <a:pt x="0" y="2648331"/>
                    <a:pt x="2622169" y="14478"/>
                    <a:pt x="5866257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49056" y="3167493"/>
            <a:ext cx="2382490" cy="2393169"/>
            <a:chOff x="0" y="0"/>
            <a:chExt cx="3176653" cy="31908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6778" cy="3191002"/>
            </a:xfrm>
            <a:custGeom>
              <a:avLst/>
              <a:gdLst/>
              <a:ahLst/>
              <a:cxnLst/>
              <a:rect l="l" t="t" r="r" b="b"/>
              <a:pathLst>
                <a:path w="3176778" h="3191002">
                  <a:moveTo>
                    <a:pt x="1588389" y="0"/>
                  </a:moveTo>
                  <a:cubicBezTo>
                    <a:pt x="2466721" y="3937"/>
                    <a:pt x="3176778" y="717042"/>
                    <a:pt x="3176778" y="1595501"/>
                  </a:cubicBezTo>
                  <a:cubicBezTo>
                    <a:pt x="3176778" y="2473960"/>
                    <a:pt x="2466848" y="3187065"/>
                    <a:pt x="1588389" y="3191002"/>
                  </a:cubicBezTo>
                  <a:cubicBezTo>
                    <a:pt x="709930" y="3186938"/>
                    <a:pt x="0" y="2473833"/>
                    <a:pt x="0" y="1595501"/>
                  </a:cubicBezTo>
                  <a:cubicBezTo>
                    <a:pt x="0" y="717169"/>
                    <a:pt x="709930" y="3937"/>
                    <a:pt x="1588389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b="51"/>
          <a:stretch>
            <a:fillRect/>
          </a:stretch>
        </p:blipFill>
        <p:spPr>
          <a:xfrm>
            <a:off x="291714" y="6320268"/>
            <a:ext cx="4242494" cy="3966732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534208" y="439029"/>
            <a:ext cx="9625495" cy="7060443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4"/>
              <a:stretch>
                <a:fillRect l="-4447" r="-5451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601448" y="7923647"/>
            <a:ext cx="9219584" cy="13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Mỳ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Spagheti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- Ý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17"/>
          <a:stretch>
            <a:fillRect/>
          </a:stretch>
        </p:blipFill>
        <p:spPr>
          <a:xfrm>
            <a:off x="174992" y="3342911"/>
            <a:ext cx="259232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5"/>
          <a:stretch>
            <a:fillRect/>
          </a:stretch>
        </p:blipFill>
        <p:spPr>
          <a:xfrm>
            <a:off x="1276136" y="8085094"/>
            <a:ext cx="7035651" cy="433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73"/>
          <a:stretch>
            <a:fillRect/>
          </a:stretch>
        </p:blipFill>
        <p:spPr>
          <a:xfrm>
            <a:off x="-2700971" y="7816528"/>
            <a:ext cx="5751924" cy="3774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17"/>
          <a:stretch>
            <a:fillRect/>
          </a:stretch>
        </p:blipFill>
        <p:spPr>
          <a:xfrm>
            <a:off x="14699316" y="5632315"/>
            <a:ext cx="7830698" cy="6342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10317" y="8616776"/>
            <a:ext cx="6619420" cy="4335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133"/>
          <a:stretch>
            <a:fillRect/>
          </a:stretch>
        </p:blipFill>
        <p:spPr>
          <a:xfrm>
            <a:off x="6224096" y="6893387"/>
            <a:ext cx="5848905" cy="46791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92"/>
          <a:stretch>
            <a:fillRect/>
          </a:stretch>
        </p:blipFill>
        <p:spPr>
          <a:xfrm>
            <a:off x="10499005" y="8208749"/>
            <a:ext cx="3733475" cy="3766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r="44"/>
          <a:stretch>
            <a:fillRect/>
          </a:stretch>
        </p:blipFill>
        <p:spPr>
          <a:xfrm>
            <a:off x="621535" y="251203"/>
            <a:ext cx="2968962" cy="15549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r="44"/>
          <a:stretch>
            <a:fillRect/>
          </a:stretch>
        </p:blipFill>
        <p:spPr>
          <a:xfrm>
            <a:off x="15923833" y="2595608"/>
            <a:ext cx="2968962" cy="155499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050953" y="3291909"/>
            <a:ext cx="12592500" cy="196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6"/>
              </a:lnSpc>
            </a:pPr>
            <a:r>
              <a:rPr lang="en-US" sz="9699" dirty="0" err="1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Cảm</a:t>
            </a:r>
            <a:r>
              <a:rPr lang="en-US" sz="9699" dirty="0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9699" dirty="0" err="1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9699" dirty="0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9699" dirty="0" err="1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</a:t>
            </a:r>
            <a:r>
              <a:rPr lang="en-US" sz="9699" dirty="0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9699" dirty="0" err="1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9699" dirty="0">
                <a:solidFill>
                  <a:srgbClr val="5A6D52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526" cy="10287000"/>
            <a:chOff x="0" y="0"/>
            <a:chExt cx="60070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710" cy="13716000"/>
            </a:xfrm>
            <a:custGeom>
              <a:avLst/>
              <a:gdLst/>
              <a:ahLst/>
              <a:cxnLst/>
              <a:rect l="l" t="t" r="r" b="b"/>
              <a:pathLst>
                <a:path w="600710" h="13716000">
                  <a:moveTo>
                    <a:pt x="0" y="0"/>
                  </a:moveTo>
                  <a:lnTo>
                    <a:pt x="600710" y="0"/>
                  </a:lnTo>
                  <a:lnTo>
                    <a:pt x="60071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3A2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888272" y="6320268"/>
            <a:ext cx="8799455" cy="8838896"/>
            <a:chOff x="0" y="0"/>
            <a:chExt cx="11732607" cy="117851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32641" cy="11785219"/>
            </a:xfrm>
            <a:custGeom>
              <a:avLst/>
              <a:gdLst/>
              <a:ahLst/>
              <a:cxnLst/>
              <a:rect l="l" t="t" r="r" b="b"/>
              <a:pathLst>
                <a:path w="11732641" h="11785219">
                  <a:moveTo>
                    <a:pt x="5866257" y="0"/>
                  </a:moveTo>
                  <a:cubicBezTo>
                    <a:pt x="9110472" y="14478"/>
                    <a:pt x="11732641" y="2648458"/>
                    <a:pt x="11732641" y="5892546"/>
                  </a:cubicBezTo>
                  <a:cubicBezTo>
                    <a:pt x="11732641" y="9136635"/>
                    <a:pt x="9110472" y="11770741"/>
                    <a:pt x="5866257" y="11785219"/>
                  </a:cubicBezTo>
                  <a:cubicBezTo>
                    <a:pt x="2622169" y="11770741"/>
                    <a:pt x="0" y="9136761"/>
                    <a:pt x="0" y="5892546"/>
                  </a:cubicBezTo>
                  <a:cubicBezTo>
                    <a:pt x="0" y="2648331"/>
                    <a:pt x="2622169" y="14478"/>
                    <a:pt x="5866257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49056" y="3167493"/>
            <a:ext cx="2382490" cy="2393169"/>
            <a:chOff x="0" y="0"/>
            <a:chExt cx="3176653" cy="31908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6778" cy="3191002"/>
            </a:xfrm>
            <a:custGeom>
              <a:avLst/>
              <a:gdLst/>
              <a:ahLst/>
              <a:cxnLst/>
              <a:rect l="l" t="t" r="r" b="b"/>
              <a:pathLst>
                <a:path w="3176778" h="3191002">
                  <a:moveTo>
                    <a:pt x="1588389" y="0"/>
                  </a:moveTo>
                  <a:cubicBezTo>
                    <a:pt x="2466721" y="3937"/>
                    <a:pt x="3176778" y="717042"/>
                    <a:pt x="3176778" y="1595501"/>
                  </a:cubicBezTo>
                  <a:cubicBezTo>
                    <a:pt x="3176778" y="2473960"/>
                    <a:pt x="2466848" y="3187065"/>
                    <a:pt x="1588389" y="3191002"/>
                  </a:cubicBezTo>
                  <a:cubicBezTo>
                    <a:pt x="709930" y="3186938"/>
                    <a:pt x="0" y="2473833"/>
                    <a:pt x="0" y="1595501"/>
                  </a:cubicBezTo>
                  <a:cubicBezTo>
                    <a:pt x="0" y="717169"/>
                    <a:pt x="709930" y="3937"/>
                    <a:pt x="1588389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282109" y="453539"/>
            <a:ext cx="10769020" cy="6957834"/>
            <a:chOff x="0" y="0"/>
            <a:chExt cx="12942519" cy="83621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42570" cy="8362061"/>
            </a:xfrm>
            <a:custGeom>
              <a:avLst/>
              <a:gdLst/>
              <a:ahLst/>
              <a:cxnLst/>
              <a:rect l="l" t="t" r="r" b="b"/>
              <a:pathLst>
                <a:path w="12942570" h="8362061">
                  <a:moveTo>
                    <a:pt x="11711686" y="3659505"/>
                  </a:moveTo>
                  <a:cubicBezTo>
                    <a:pt x="11845798" y="3608832"/>
                    <a:pt x="12024614" y="3632708"/>
                    <a:pt x="12176633" y="3582035"/>
                  </a:cubicBezTo>
                  <a:cubicBezTo>
                    <a:pt x="12498451" y="3471799"/>
                    <a:pt x="12754737" y="3295904"/>
                    <a:pt x="12942570" y="3096260"/>
                  </a:cubicBezTo>
                  <a:cubicBezTo>
                    <a:pt x="12903835" y="2890647"/>
                    <a:pt x="12891897" y="2777363"/>
                    <a:pt x="12918694" y="2604516"/>
                  </a:cubicBezTo>
                  <a:cubicBezTo>
                    <a:pt x="12894818" y="2592578"/>
                    <a:pt x="12844145" y="2625344"/>
                    <a:pt x="12841224" y="2577719"/>
                  </a:cubicBezTo>
                  <a:cubicBezTo>
                    <a:pt x="12835255" y="2440686"/>
                    <a:pt x="12769723" y="2390013"/>
                    <a:pt x="12707112" y="2273808"/>
                  </a:cubicBezTo>
                  <a:cubicBezTo>
                    <a:pt x="12227306" y="2342388"/>
                    <a:pt x="11354181" y="2717800"/>
                    <a:pt x="10835640" y="2685034"/>
                  </a:cubicBezTo>
                  <a:cubicBezTo>
                    <a:pt x="11154537" y="2458593"/>
                    <a:pt x="11384026" y="2205228"/>
                    <a:pt x="11389995" y="1871472"/>
                  </a:cubicBezTo>
                  <a:cubicBezTo>
                    <a:pt x="11363198" y="1844675"/>
                    <a:pt x="11211179" y="1826768"/>
                    <a:pt x="11175492" y="1838706"/>
                  </a:cubicBezTo>
                  <a:cubicBezTo>
                    <a:pt x="11053318" y="1814830"/>
                    <a:pt x="10928096" y="1704594"/>
                    <a:pt x="10874502" y="1636014"/>
                  </a:cubicBezTo>
                  <a:cubicBezTo>
                    <a:pt x="10823829" y="1668780"/>
                    <a:pt x="10814939" y="1633093"/>
                    <a:pt x="10770235" y="1656842"/>
                  </a:cubicBezTo>
                  <a:cubicBezTo>
                    <a:pt x="10579481" y="1510792"/>
                    <a:pt x="10177145" y="1731391"/>
                    <a:pt x="9983470" y="1594231"/>
                  </a:cubicBezTo>
                  <a:cubicBezTo>
                    <a:pt x="10072878" y="1358773"/>
                    <a:pt x="9891141" y="1305179"/>
                    <a:pt x="9768967" y="1191895"/>
                  </a:cubicBezTo>
                  <a:cubicBezTo>
                    <a:pt x="9813671" y="1007110"/>
                    <a:pt x="9703435" y="908812"/>
                    <a:pt x="9602089" y="735965"/>
                  </a:cubicBezTo>
                  <a:cubicBezTo>
                    <a:pt x="9476867" y="795528"/>
                    <a:pt x="9485884" y="703199"/>
                    <a:pt x="9500743" y="643636"/>
                  </a:cubicBezTo>
                  <a:cubicBezTo>
                    <a:pt x="9408414" y="670433"/>
                    <a:pt x="9351772" y="634746"/>
                    <a:pt x="9301099" y="586994"/>
                  </a:cubicBezTo>
                  <a:cubicBezTo>
                    <a:pt x="9122283" y="655574"/>
                    <a:pt x="8958326" y="658495"/>
                    <a:pt x="8815324" y="673354"/>
                  </a:cubicBezTo>
                  <a:cubicBezTo>
                    <a:pt x="8085201" y="750824"/>
                    <a:pt x="7179310" y="947547"/>
                    <a:pt x="6523609" y="980313"/>
                  </a:cubicBezTo>
                  <a:cubicBezTo>
                    <a:pt x="7125589" y="724027"/>
                    <a:pt x="7822946" y="560070"/>
                    <a:pt x="8266938" y="339598"/>
                  </a:cubicBezTo>
                  <a:cubicBezTo>
                    <a:pt x="8281797" y="214376"/>
                    <a:pt x="8278876" y="157861"/>
                    <a:pt x="8269859" y="41529"/>
                  </a:cubicBezTo>
                  <a:cubicBezTo>
                    <a:pt x="7789926" y="0"/>
                    <a:pt x="7053834" y="229489"/>
                    <a:pt x="6371463" y="443992"/>
                  </a:cubicBezTo>
                  <a:cubicBezTo>
                    <a:pt x="4789043" y="941705"/>
                    <a:pt x="2881757" y="1507871"/>
                    <a:pt x="1984756" y="2390013"/>
                  </a:cubicBezTo>
                  <a:cubicBezTo>
                    <a:pt x="2008632" y="2521077"/>
                    <a:pt x="1969897" y="2691003"/>
                    <a:pt x="2068195" y="2804287"/>
                  </a:cubicBezTo>
                  <a:cubicBezTo>
                    <a:pt x="1740408" y="2983103"/>
                    <a:pt x="1364869" y="3144012"/>
                    <a:pt x="1045972" y="3328797"/>
                  </a:cubicBezTo>
                  <a:cubicBezTo>
                    <a:pt x="1057910" y="3483737"/>
                    <a:pt x="1138301" y="3644646"/>
                    <a:pt x="1171194" y="3671570"/>
                  </a:cubicBezTo>
                  <a:cubicBezTo>
                    <a:pt x="1066927" y="3728212"/>
                    <a:pt x="1227836" y="3686429"/>
                    <a:pt x="1221867" y="3746119"/>
                  </a:cubicBezTo>
                  <a:cubicBezTo>
                    <a:pt x="1177163" y="3766947"/>
                    <a:pt x="1207008" y="3817620"/>
                    <a:pt x="1141349" y="3832479"/>
                  </a:cubicBezTo>
                  <a:cubicBezTo>
                    <a:pt x="899922" y="3793744"/>
                    <a:pt x="631698" y="3981450"/>
                    <a:pt x="384429" y="4038092"/>
                  </a:cubicBezTo>
                  <a:cubicBezTo>
                    <a:pt x="375539" y="4076827"/>
                    <a:pt x="464947" y="4070858"/>
                    <a:pt x="408305" y="4103624"/>
                  </a:cubicBezTo>
                  <a:cubicBezTo>
                    <a:pt x="244348" y="4142359"/>
                    <a:pt x="226568" y="4228846"/>
                    <a:pt x="62611" y="4267581"/>
                  </a:cubicBezTo>
                  <a:cubicBezTo>
                    <a:pt x="56642" y="4303395"/>
                    <a:pt x="50673" y="4339082"/>
                    <a:pt x="59690" y="4380865"/>
                  </a:cubicBezTo>
                  <a:cubicBezTo>
                    <a:pt x="83566" y="4410710"/>
                    <a:pt x="226568" y="4374896"/>
                    <a:pt x="187833" y="4425569"/>
                  </a:cubicBezTo>
                  <a:cubicBezTo>
                    <a:pt x="101346" y="4455287"/>
                    <a:pt x="0" y="4446270"/>
                    <a:pt x="2921" y="4529709"/>
                  </a:cubicBezTo>
                  <a:cubicBezTo>
                    <a:pt x="50546" y="4583303"/>
                    <a:pt x="148971" y="4547616"/>
                    <a:pt x="175768" y="4633976"/>
                  </a:cubicBezTo>
                  <a:cubicBezTo>
                    <a:pt x="154940" y="4675759"/>
                    <a:pt x="89408" y="4699508"/>
                    <a:pt x="107188" y="4753229"/>
                  </a:cubicBezTo>
                  <a:cubicBezTo>
                    <a:pt x="247269" y="4750308"/>
                    <a:pt x="372364" y="4777105"/>
                    <a:pt x="518414" y="4768088"/>
                  </a:cubicBezTo>
                  <a:cubicBezTo>
                    <a:pt x="473710" y="4791964"/>
                    <a:pt x="554228" y="4845558"/>
                    <a:pt x="673354" y="4821682"/>
                  </a:cubicBezTo>
                  <a:cubicBezTo>
                    <a:pt x="667385" y="4863465"/>
                    <a:pt x="563118" y="4869307"/>
                    <a:pt x="572008" y="4914011"/>
                  </a:cubicBezTo>
                  <a:cubicBezTo>
                    <a:pt x="744855" y="4881245"/>
                    <a:pt x="792480" y="4815713"/>
                    <a:pt x="953516" y="4791837"/>
                  </a:cubicBezTo>
                  <a:cubicBezTo>
                    <a:pt x="846201" y="4878197"/>
                    <a:pt x="709168" y="5012309"/>
                    <a:pt x="575056" y="5042154"/>
                  </a:cubicBezTo>
                  <a:cubicBezTo>
                    <a:pt x="536321" y="5095748"/>
                    <a:pt x="551180" y="5167376"/>
                    <a:pt x="530352" y="5223891"/>
                  </a:cubicBezTo>
                  <a:cubicBezTo>
                    <a:pt x="494538" y="5211953"/>
                    <a:pt x="497586" y="5399659"/>
                    <a:pt x="589915" y="5444363"/>
                  </a:cubicBezTo>
                  <a:cubicBezTo>
                    <a:pt x="706120" y="5414518"/>
                    <a:pt x="968375" y="5429504"/>
                    <a:pt x="1138301" y="5465191"/>
                  </a:cubicBezTo>
                  <a:cubicBezTo>
                    <a:pt x="1126363" y="5497957"/>
                    <a:pt x="1087628" y="5521833"/>
                    <a:pt x="1108456" y="5569458"/>
                  </a:cubicBezTo>
                  <a:cubicBezTo>
                    <a:pt x="1165098" y="5590286"/>
                    <a:pt x="1302131" y="5471160"/>
                    <a:pt x="1358773" y="5515864"/>
                  </a:cubicBezTo>
                  <a:cubicBezTo>
                    <a:pt x="1442212" y="5545709"/>
                    <a:pt x="1293241" y="5575427"/>
                    <a:pt x="1334897" y="5635117"/>
                  </a:cubicBezTo>
                  <a:cubicBezTo>
                    <a:pt x="1889252" y="5358003"/>
                    <a:pt x="2333244" y="5307330"/>
                    <a:pt x="2896489" y="5173218"/>
                  </a:cubicBezTo>
                  <a:cubicBezTo>
                    <a:pt x="2267712" y="5447411"/>
                    <a:pt x="1418336" y="6186424"/>
                    <a:pt x="1403477" y="6427851"/>
                  </a:cubicBezTo>
                  <a:cubicBezTo>
                    <a:pt x="1480947" y="6427851"/>
                    <a:pt x="1546479" y="6445758"/>
                    <a:pt x="1617980" y="6460617"/>
                  </a:cubicBezTo>
                  <a:cubicBezTo>
                    <a:pt x="1594104" y="6523228"/>
                    <a:pt x="1558417" y="6582791"/>
                    <a:pt x="1552448" y="6651372"/>
                  </a:cubicBezTo>
                  <a:cubicBezTo>
                    <a:pt x="1591183" y="6582791"/>
                    <a:pt x="1728216" y="6550025"/>
                    <a:pt x="1740154" y="6675248"/>
                  </a:cubicBezTo>
                  <a:cubicBezTo>
                    <a:pt x="1644777" y="6684137"/>
                    <a:pt x="1644777" y="6713982"/>
                    <a:pt x="1644777" y="6785483"/>
                  </a:cubicBezTo>
                  <a:cubicBezTo>
                    <a:pt x="1743075" y="6797422"/>
                    <a:pt x="1895094" y="6710935"/>
                    <a:pt x="1942846" y="6803390"/>
                  </a:cubicBezTo>
                  <a:cubicBezTo>
                    <a:pt x="1880235" y="6842125"/>
                    <a:pt x="1856486" y="6806311"/>
                    <a:pt x="1796796" y="6839204"/>
                  </a:cubicBezTo>
                  <a:cubicBezTo>
                    <a:pt x="1799717" y="6898767"/>
                    <a:pt x="1859407" y="6854063"/>
                    <a:pt x="1880235" y="6883908"/>
                  </a:cubicBezTo>
                  <a:cubicBezTo>
                    <a:pt x="1707388" y="6955410"/>
                    <a:pt x="1716278" y="6982206"/>
                    <a:pt x="1659763" y="7077583"/>
                  </a:cubicBezTo>
                  <a:cubicBezTo>
                    <a:pt x="1612138" y="7000113"/>
                    <a:pt x="1486916" y="7497826"/>
                    <a:pt x="1588262" y="7491857"/>
                  </a:cubicBezTo>
                  <a:cubicBezTo>
                    <a:pt x="1504823" y="7578217"/>
                    <a:pt x="1665732" y="7527672"/>
                    <a:pt x="1704467" y="7560437"/>
                  </a:cubicBezTo>
                  <a:cubicBezTo>
                    <a:pt x="1668653" y="7623048"/>
                    <a:pt x="1749171" y="7640955"/>
                    <a:pt x="1758061" y="7706487"/>
                  </a:cubicBezTo>
                  <a:cubicBezTo>
                    <a:pt x="1802765" y="7718425"/>
                    <a:pt x="1889125" y="7655814"/>
                    <a:pt x="1886204" y="7751191"/>
                  </a:cubicBezTo>
                  <a:cubicBezTo>
                    <a:pt x="1799844" y="7760081"/>
                    <a:pt x="1826641" y="7736332"/>
                    <a:pt x="1766951" y="7795895"/>
                  </a:cubicBezTo>
                  <a:cubicBezTo>
                    <a:pt x="1746123" y="7775067"/>
                    <a:pt x="1701419" y="7754112"/>
                    <a:pt x="1656715" y="7798816"/>
                  </a:cubicBezTo>
                  <a:cubicBezTo>
                    <a:pt x="1689481" y="7861427"/>
                    <a:pt x="1677543" y="7909052"/>
                    <a:pt x="1671574" y="7959725"/>
                  </a:cubicBezTo>
                  <a:cubicBezTo>
                    <a:pt x="1829562" y="7932928"/>
                    <a:pt x="1719199" y="7986523"/>
                    <a:pt x="1865249" y="7998460"/>
                  </a:cubicBezTo>
                  <a:cubicBezTo>
                    <a:pt x="1909953" y="8052054"/>
                    <a:pt x="1844421" y="8067040"/>
                    <a:pt x="1835404" y="8102727"/>
                  </a:cubicBezTo>
                  <a:cubicBezTo>
                    <a:pt x="2121535" y="8111617"/>
                    <a:pt x="2270506" y="8230870"/>
                    <a:pt x="2514854" y="8287512"/>
                  </a:cubicBezTo>
                  <a:cubicBezTo>
                    <a:pt x="2514854" y="8341106"/>
                    <a:pt x="2559558" y="8320278"/>
                    <a:pt x="2565527" y="8362061"/>
                  </a:cubicBezTo>
                  <a:cubicBezTo>
                    <a:pt x="3030474" y="8308467"/>
                    <a:pt x="3337433" y="8359140"/>
                    <a:pt x="3873754" y="8195183"/>
                  </a:cubicBezTo>
                  <a:cubicBezTo>
                    <a:pt x="3808222" y="8135620"/>
                    <a:pt x="3623437" y="8183245"/>
                    <a:pt x="3587623" y="8153400"/>
                  </a:cubicBezTo>
                  <a:cubicBezTo>
                    <a:pt x="3951224" y="8001381"/>
                    <a:pt x="4395216" y="7947787"/>
                    <a:pt x="4830318" y="7861300"/>
                  </a:cubicBezTo>
                  <a:cubicBezTo>
                    <a:pt x="5247513" y="7780782"/>
                    <a:pt x="5658739" y="7807706"/>
                    <a:pt x="6070092" y="7625842"/>
                  </a:cubicBezTo>
                  <a:cubicBezTo>
                    <a:pt x="6168390" y="7664577"/>
                    <a:pt x="6245860" y="7590028"/>
                    <a:pt x="6338316" y="7563231"/>
                  </a:cubicBezTo>
                  <a:cubicBezTo>
                    <a:pt x="6821043" y="7417181"/>
                    <a:pt x="7434961" y="7300976"/>
                    <a:pt x="7911846" y="7262241"/>
                  </a:cubicBezTo>
                  <a:cubicBezTo>
                    <a:pt x="7995285" y="7256272"/>
                    <a:pt x="8090662" y="7208647"/>
                    <a:pt x="8129397" y="7181723"/>
                  </a:cubicBezTo>
                  <a:cubicBezTo>
                    <a:pt x="8284337" y="7205599"/>
                    <a:pt x="8552561" y="7104253"/>
                    <a:pt x="8692642" y="7065518"/>
                  </a:cubicBezTo>
                  <a:cubicBezTo>
                    <a:pt x="8686673" y="7038722"/>
                    <a:pt x="8662797" y="7008876"/>
                    <a:pt x="8689721" y="6994017"/>
                  </a:cubicBezTo>
                  <a:cubicBezTo>
                    <a:pt x="8883396" y="6949313"/>
                    <a:pt x="9157589" y="6901688"/>
                    <a:pt x="9336405" y="6794373"/>
                  </a:cubicBezTo>
                  <a:cubicBezTo>
                    <a:pt x="9312529" y="6782435"/>
                    <a:pt x="9261856" y="6815201"/>
                    <a:pt x="9258935" y="6767576"/>
                  </a:cubicBezTo>
                  <a:cubicBezTo>
                    <a:pt x="9428861" y="6725793"/>
                    <a:pt x="9637395" y="6708013"/>
                    <a:pt x="9798304" y="6642354"/>
                  </a:cubicBezTo>
                  <a:cubicBezTo>
                    <a:pt x="9765538" y="6636385"/>
                    <a:pt x="9729724" y="6636385"/>
                    <a:pt x="9700006" y="6621526"/>
                  </a:cubicBezTo>
                  <a:cubicBezTo>
                    <a:pt x="9899650" y="6469507"/>
                    <a:pt x="9983089" y="6395085"/>
                    <a:pt x="10257282" y="6362319"/>
                  </a:cubicBezTo>
                  <a:cubicBezTo>
                    <a:pt x="10236454" y="6272911"/>
                    <a:pt x="10299065" y="6216269"/>
                    <a:pt x="10439019" y="6183503"/>
                  </a:cubicBezTo>
                  <a:cubicBezTo>
                    <a:pt x="10477754" y="6129909"/>
                    <a:pt x="10358501" y="6150737"/>
                    <a:pt x="10403205" y="6085205"/>
                  </a:cubicBezTo>
                  <a:cubicBezTo>
                    <a:pt x="10900918" y="6019673"/>
                    <a:pt x="11037951" y="5572633"/>
                    <a:pt x="11267440" y="5322316"/>
                  </a:cubicBezTo>
                  <a:cubicBezTo>
                    <a:pt x="11276330" y="5313426"/>
                    <a:pt x="11315065" y="5289550"/>
                    <a:pt x="11321034" y="5283581"/>
                  </a:cubicBezTo>
                  <a:cubicBezTo>
                    <a:pt x="11636883" y="5092827"/>
                    <a:pt x="12027281" y="5066030"/>
                    <a:pt x="12268708" y="4803775"/>
                  </a:cubicBezTo>
                  <a:cubicBezTo>
                    <a:pt x="12361037" y="4604131"/>
                    <a:pt x="12605512" y="4350766"/>
                    <a:pt x="12334240" y="4186936"/>
                  </a:cubicBezTo>
                  <a:cubicBezTo>
                    <a:pt x="12364085" y="4145153"/>
                    <a:pt x="12349099" y="4088638"/>
                    <a:pt x="12319381" y="4026027"/>
                  </a:cubicBezTo>
                  <a:cubicBezTo>
                    <a:pt x="12197207" y="4058793"/>
                    <a:pt x="11633962" y="3948557"/>
                    <a:pt x="11508740" y="3897884"/>
                  </a:cubicBezTo>
                  <a:cubicBezTo>
                    <a:pt x="11535537" y="3835273"/>
                    <a:pt x="11478895" y="3772662"/>
                    <a:pt x="11493881" y="3736975"/>
                  </a:cubicBezTo>
                  <a:cubicBezTo>
                    <a:pt x="11610086" y="3731006"/>
                    <a:pt x="11642852" y="3686302"/>
                    <a:pt x="11711432" y="3659505"/>
                  </a:cubicBezTo>
                  <a:close/>
                </a:path>
              </a:pathLst>
            </a:custGeom>
            <a:blipFill>
              <a:blip r:embed="rId3"/>
              <a:stretch>
                <a:fillRect l="-22" t="-2105" b="-166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56827" y="7135224"/>
            <a:ext cx="9219584" cy="13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Sushi -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Nhật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Bản</a:t>
            </a:r>
            <a:endParaRPr lang="en-US" sz="6698" dirty="0">
              <a:solidFill>
                <a:srgbClr val="D2634A"/>
              </a:solidFill>
              <a:latin typeface="Roboto Condensed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b="85"/>
          <a:stretch>
            <a:fillRect/>
          </a:stretch>
        </p:blipFill>
        <p:spPr>
          <a:xfrm>
            <a:off x="-2752801" y="6466974"/>
            <a:ext cx="9144000" cy="42727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48"/>
          <a:stretch>
            <a:fillRect/>
          </a:stretch>
        </p:blipFill>
        <p:spPr>
          <a:xfrm>
            <a:off x="-469495" y="-691172"/>
            <a:ext cx="5547974" cy="3439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526" cy="10287000"/>
            <a:chOff x="0" y="0"/>
            <a:chExt cx="60070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710" cy="13716000"/>
            </a:xfrm>
            <a:custGeom>
              <a:avLst/>
              <a:gdLst/>
              <a:ahLst/>
              <a:cxnLst/>
              <a:rect l="l" t="t" r="r" b="b"/>
              <a:pathLst>
                <a:path w="600710" h="13716000">
                  <a:moveTo>
                    <a:pt x="0" y="0"/>
                  </a:moveTo>
                  <a:lnTo>
                    <a:pt x="600710" y="0"/>
                  </a:lnTo>
                  <a:lnTo>
                    <a:pt x="60071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3A2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44074" y="-1943341"/>
            <a:ext cx="4584041" cy="4604588"/>
            <a:chOff x="0" y="0"/>
            <a:chExt cx="6112055" cy="61394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12002" cy="6139434"/>
            </a:xfrm>
            <a:custGeom>
              <a:avLst/>
              <a:gdLst/>
              <a:ahLst/>
              <a:cxnLst/>
              <a:rect l="l" t="t" r="r" b="b"/>
              <a:pathLst>
                <a:path w="6112002" h="6139434">
                  <a:moveTo>
                    <a:pt x="3056001" y="0"/>
                  </a:moveTo>
                  <a:cubicBezTo>
                    <a:pt x="4745990" y="7620"/>
                    <a:pt x="6112002" y="1379728"/>
                    <a:pt x="6112002" y="3069717"/>
                  </a:cubicBezTo>
                  <a:cubicBezTo>
                    <a:pt x="6112002" y="4759706"/>
                    <a:pt x="4745990" y="6131941"/>
                    <a:pt x="3056001" y="6139434"/>
                  </a:cubicBezTo>
                  <a:cubicBezTo>
                    <a:pt x="1366012" y="6131941"/>
                    <a:pt x="0" y="4759706"/>
                    <a:pt x="0" y="3069717"/>
                  </a:cubicBezTo>
                  <a:cubicBezTo>
                    <a:pt x="0" y="1379728"/>
                    <a:pt x="1366012" y="7620"/>
                    <a:pt x="3056001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56827" y="450738"/>
            <a:ext cx="9706889" cy="6271594"/>
            <a:chOff x="0" y="0"/>
            <a:chExt cx="12942519" cy="8362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42570" cy="8362061"/>
            </a:xfrm>
            <a:custGeom>
              <a:avLst/>
              <a:gdLst/>
              <a:ahLst/>
              <a:cxnLst/>
              <a:rect l="l" t="t" r="r" b="b"/>
              <a:pathLst>
                <a:path w="12942570" h="8362061">
                  <a:moveTo>
                    <a:pt x="11711686" y="3659505"/>
                  </a:moveTo>
                  <a:cubicBezTo>
                    <a:pt x="11845798" y="3608832"/>
                    <a:pt x="12024614" y="3632708"/>
                    <a:pt x="12176633" y="3582035"/>
                  </a:cubicBezTo>
                  <a:cubicBezTo>
                    <a:pt x="12498451" y="3471799"/>
                    <a:pt x="12754737" y="3295904"/>
                    <a:pt x="12942570" y="3096260"/>
                  </a:cubicBezTo>
                  <a:cubicBezTo>
                    <a:pt x="12903835" y="2890647"/>
                    <a:pt x="12891897" y="2777363"/>
                    <a:pt x="12918694" y="2604516"/>
                  </a:cubicBezTo>
                  <a:cubicBezTo>
                    <a:pt x="12894818" y="2592578"/>
                    <a:pt x="12844145" y="2625344"/>
                    <a:pt x="12841224" y="2577719"/>
                  </a:cubicBezTo>
                  <a:cubicBezTo>
                    <a:pt x="12835255" y="2440686"/>
                    <a:pt x="12769723" y="2390013"/>
                    <a:pt x="12707112" y="2273808"/>
                  </a:cubicBezTo>
                  <a:cubicBezTo>
                    <a:pt x="12227306" y="2342388"/>
                    <a:pt x="11354181" y="2717800"/>
                    <a:pt x="10835640" y="2685034"/>
                  </a:cubicBezTo>
                  <a:cubicBezTo>
                    <a:pt x="11154537" y="2458593"/>
                    <a:pt x="11384026" y="2205228"/>
                    <a:pt x="11389995" y="1871472"/>
                  </a:cubicBezTo>
                  <a:cubicBezTo>
                    <a:pt x="11363198" y="1844675"/>
                    <a:pt x="11211179" y="1826768"/>
                    <a:pt x="11175492" y="1838706"/>
                  </a:cubicBezTo>
                  <a:cubicBezTo>
                    <a:pt x="11053318" y="1814830"/>
                    <a:pt x="10928096" y="1704594"/>
                    <a:pt x="10874502" y="1636014"/>
                  </a:cubicBezTo>
                  <a:cubicBezTo>
                    <a:pt x="10823829" y="1668780"/>
                    <a:pt x="10814939" y="1633093"/>
                    <a:pt x="10770235" y="1656842"/>
                  </a:cubicBezTo>
                  <a:cubicBezTo>
                    <a:pt x="10579481" y="1510792"/>
                    <a:pt x="10177145" y="1731391"/>
                    <a:pt x="9983470" y="1594231"/>
                  </a:cubicBezTo>
                  <a:cubicBezTo>
                    <a:pt x="10072878" y="1358773"/>
                    <a:pt x="9891141" y="1305179"/>
                    <a:pt x="9768967" y="1191895"/>
                  </a:cubicBezTo>
                  <a:cubicBezTo>
                    <a:pt x="9813671" y="1007110"/>
                    <a:pt x="9703435" y="908812"/>
                    <a:pt x="9602089" y="735965"/>
                  </a:cubicBezTo>
                  <a:cubicBezTo>
                    <a:pt x="9476867" y="795528"/>
                    <a:pt x="9485884" y="703199"/>
                    <a:pt x="9500743" y="643636"/>
                  </a:cubicBezTo>
                  <a:cubicBezTo>
                    <a:pt x="9408414" y="670433"/>
                    <a:pt x="9351772" y="634746"/>
                    <a:pt x="9301099" y="586994"/>
                  </a:cubicBezTo>
                  <a:cubicBezTo>
                    <a:pt x="9122283" y="655574"/>
                    <a:pt x="8958326" y="658495"/>
                    <a:pt x="8815324" y="673354"/>
                  </a:cubicBezTo>
                  <a:cubicBezTo>
                    <a:pt x="8085201" y="750824"/>
                    <a:pt x="7179310" y="947547"/>
                    <a:pt x="6523609" y="980313"/>
                  </a:cubicBezTo>
                  <a:cubicBezTo>
                    <a:pt x="7125589" y="724027"/>
                    <a:pt x="7822946" y="560070"/>
                    <a:pt x="8266938" y="339598"/>
                  </a:cubicBezTo>
                  <a:cubicBezTo>
                    <a:pt x="8281797" y="214376"/>
                    <a:pt x="8278876" y="157861"/>
                    <a:pt x="8269859" y="41529"/>
                  </a:cubicBezTo>
                  <a:cubicBezTo>
                    <a:pt x="7789926" y="0"/>
                    <a:pt x="7053834" y="229489"/>
                    <a:pt x="6371463" y="443992"/>
                  </a:cubicBezTo>
                  <a:cubicBezTo>
                    <a:pt x="4789043" y="941705"/>
                    <a:pt x="2881757" y="1507871"/>
                    <a:pt x="1984756" y="2390013"/>
                  </a:cubicBezTo>
                  <a:cubicBezTo>
                    <a:pt x="2008632" y="2521077"/>
                    <a:pt x="1969897" y="2691003"/>
                    <a:pt x="2068195" y="2804287"/>
                  </a:cubicBezTo>
                  <a:cubicBezTo>
                    <a:pt x="1740408" y="2983103"/>
                    <a:pt x="1364869" y="3144012"/>
                    <a:pt x="1045972" y="3328797"/>
                  </a:cubicBezTo>
                  <a:cubicBezTo>
                    <a:pt x="1057910" y="3483737"/>
                    <a:pt x="1138301" y="3644646"/>
                    <a:pt x="1171194" y="3671570"/>
                  </a:cubicBezTo>
                  <a:cubicBezTo>
                    <a:pt x="1066927" y="3728212"/>
                    <a:pt x="1227836" y="3686429"/>
                    <a:pt x="1221867" y="3746119"/>
                  </a:cubicBezTo>
                  <a:cubicBezTo>
                    <a:pt x="1177163" y="3766947"/>
                    <a:pt x="1207008" y="3817620"/>
                    <a:pt x="1141349" y="3832479"/>
                  </a:cubicBezTo>
                  <a:cubicBezTo>
                    <a:pt x="899922" y="3793744"/>
                    <a:pt x="631698" y="3981450"/>
                    <a:pt x="384429" y="4038092"/>
                  </a:cubicBezTo>
                  <a:cubicBezTo>
                    <a:pt x="375539" y="4076827"/>
                    <a:pt x="464947" y="4070858"/>
                    <a:pt x="408305" y="4103624"/>
                  </a:cubicBezTo>
                  <a:cubicBezTo>
                    <a:pt x="244348" y="4142359"/>
                    <a:pt x="226568" y="4228846"/>
                    <a:pt x="62611" y="4267581"/>
                  </a:cubicBezTo>
                  <a:cubicBezTo>
                    <a:pt x="56642" y="4303395"/>
                    <a:pt x="50673" y="4339082"/>
                    <a:pt x="59690" y="4380865"/>
                  </a:cubicBezTo>
                  <a:cubicBezTo>
                    <a:pt x="83566" y="4410710"/>
                    <a:pt x="226568" y="4374896"/>
                    <a:pt x="187833" y="4425569"/>
                  </a:cubicBezTo>
                  <a:cubicBezTo>
                    <a:pt x="101346" y="4455287"/>
                    <a:pt x="0" y="4446270"/>
                    <a:pt x="2921" y="4529709"/>
                  </a:cubicBezTo>
                  <a:cubicBezTo>
                    <a:pt x="50546" y="4583303"/>
                    <a:pt x="148971" y="4547616"/>
                    <a:pt x="175768" y="4633976"/>
                  </a:cubicBezTo>
                  <a:cubicBezTo>
                    <a:pt x="154940" y="4675759"/>
                    <a:pt x="89408" y="4699508"/>
                    <a:pt x="107188" y="4753229"/>
                  </a:cubicBezTo>
                  <a:cubicBezTo>
                    <a:pt x="247269" y="4750308"/>
                    <a:pt x="372364" y="4777105"/>
                    <a:pt x="518414" y="4768088"/>
                  </a:cubicBezTo>
                  <a:cubicBezTo>
                    <a:pt x="473710" y="4791964"/>
                    <a:pt x="554228" y="4845558"/>
                    <a:pt x="673354" y="4821682"/>
                  </a:cubicBezTo>
                  <a:cubicBezTo>
                    <a:pt x="667385" y="4863465"/>
                    <a:pt x="563118" y="4869307"/>
                    <a:pt x="572008" y="4914011"/>
                  </a:cubicBezTo>
                  <a:cubicBezTo>
                    <a:pt x="744855" y="4881245"/>
                    <a:pt x="792480" y="4815713"/>
                    <a:pt x="953516" y="4791837"/>
                  </a:cubicBezTo>
                  <a:cubicBezTo>
                    <a:pt x="846201" y="4878197"/>
                    <a:pt x="709168" y="5012309"/>
                    <a:pt x="575056" y="5042154"/>
                  </a:cubicBezTo>
                  <a:cubicBezTo>
                    <a:pt x="536321" y="5095748"/>
                    <a:pt x="551180" y="5167376"/>
                    <a:pt x="530352" y="5223891"/>
                  </a:cubicBezTo>
                  <a:cubicBezTo>
                    <a:pt x="494538" y="5211953"/>
                    <a:pt x="497586" y="5399659"/>
                    <a:pt x="589915" y="5444363"/>
                  </a:cubicBezTo>
                  <a:cubicBezTo>
                    <a:pt x="706120" y="5414518"/>
                    <a:pt x="968375" y="5429504"/>
                    <a:pt x="1138301" y="5465191"/>
                  </a:cubicBezTo>
                  <a:cubicBezTo>
                    <a:pt x="1126363" y="5497957"/>
                    <a:pt x="1087628" y="5521833"/>
                    <a:pt x="1108456" y="5569458"/>
                  </a:cubicBezTo>
                  <a:cubicBezTo>
                    <a:pt x="1165098" y="5590286"/>
                    <a:pt x="1302131" y="5471160"/>
                    <a:pt x="1358773" y="5515864"/>
                  </a:cubicBezTo>
                  <a:cubicBezTo>
                    <a:pt x="1442212" y="5545709"/>
                    <a:pt x="1293241" y="5575427"/>
                    <a:pt x="1334897" y="5635117"/>
                  </a:cubicBezTo>
                  <a:cubicBezTo>
                    <a:pt x="1889252" y="5358003"/>
                    <a:pt x="2333244" y="5307330"/>
                    <a:pt x="2896489" y="5173218"/>
                  </a:cubicBezTo>
                  <a:cubicBezTo>
                    <a:pt x="2267712" y="5447411"/>
                    <a:pt x="1418336" y="6186424"/>
                    <a:pt x="1403477" y="6427851"/>
                  </a:cubicBezTo>
                  <a:cubicBezTo>
                    <a:pt x="1480947" y="6427851"/>
                    <a:pt x="1546479" y="6445758"/>
                    <a:pt x="1617980" y="6460617"/>
                  </a:cubicBezTo>
                  <a:cubicBezTo>
                    <a:pt x="1594104" y="6523228"/>
                    <a:pt x="1558417" y="6582791"/>
                    <a:pt x="1552448" y="6651372"/>
                  </a:cubicBezTo>
                  <a:cubicBezTo>
                    <a:pt x="1591183" y="6582791"/>
                    <a:pt x="1728216" y="6550025"/>
                    <a:pt x="1740154" y="6675248"/>
                  </a:cubicBezTo>
                  <a:cubicBezTo>
                    <a:pt x="1644777" y="6684137"/>
                    <a:pt x="1644777" y="6713982"/>
                    <a:pt x="1644777" y="6785483"/>
                  </a:cubicBezTo>
                  <a:cubicBezTo>
                    <a:pt x="1743075" y="6797422"/>
                    <a:pt x="1895094" y="6710935"/>
                    <a:pt x="1942846" y="6803390"/>
                  </a:cubicBezTo>
                  <a:cubicBezTo>
                    <a:pt x="1880235" y="6842125"/>
                    <a:pt x="1856486" y="6806311"/>
                    <a:pt x="1796796" y="6839204"/>
                  </a:cubicBezTo>
                  <a:cubicBezTo>
                    <a:pt x="1799717" y="6898767"/>
                    <a:pt x="1859407" y="6854063"/>
                    <a:pt x="1880235" y="6883908"/>
                  </a:cubicBezTo>
                  <a:cubicBezTo>
                    <a:pt x="1707388" y="6955410"/>
                    <a:pt x="1716278" y="6982206"/>
                    <a:pt x="1659763" y="7077583"/>
                  </a:cubicBezTo>
                  <a:cubicBezTo>
                    <a:pt x="1612138" y="7000113"/>
                    <a:pt x="1486916" y="7497826"/>
                    <a:pt x="1588262" y="7491857"/>
                  </a:cubicBezTo>
                  <a:cubicBezTo>
                    <a:pt x="1504823" y="7578217"/>
                    <a:pt x="1665732" y="7527672"/>
                    <a:pt x="1704467" y="7560437"/>
                  </a:cubicBezTo>
                  <a:cubicBezTo>
                    <a:pt x="1668653" y="7623048"/>
                    <a:pt x="1749171" y="7640955"/>
                    <a:pt x="1758061" y="7706487"/>
                  </a:cubicBezTo>
                  <a:cubicBezTo>
                    <a:pt x="1802765" y="7718425"/>
                    <a:pt x="1889125" y="7655814"/>
                    <a:pt x="1886204" y="7751191"/>
                  </a:cubicBezTo>
                  <a:cubicBezTo>
                    <a:pt x="1799844" y="7760081"/>
                    <a:pt x="1826641" y="7736332"/>
                    <a:pt x="1766951" y="7795895"/>
                  </a:cubicBezTo>
                  <a:cubicBezTo>
                    <a:pt x="1746123" y="7775067"/>
                    <a:pt x="1701419" y="7754112"/>
                    <a:pt x="1656715" y="7798816"/>
                  </a:cubicBezTo>
                  <a:cubicBezTo>
                    <a:pt x="1689481" y="7861427"/>
                    <a:pt x="1677543" y="7909052"/>
                    <a:pt x="1671574" y="7959725"/>
                  </a:cubicBezTo>
                  <a:cubicBezTo>
                    <a:pt x="1829562" y="7932928"/>
                    <a:pt x="1719199" y="7986523"/>
                    <a:pt x="1865249" y="7998460"/>
                  </a:cubicBezTo>
                  <a:cubicBezTo>
                    <a:pt x="1909953" y="8052054"/>
                    <a:pt x="1844421" y="8067040"/>
                    <a:pt x="1835404" y="8102727"/>
                  </a:cubicBezTo>
                  <a:cubicBezTo>
                    <a:pt x="2121535" y="8111617"/>
                    <a:pt x="2270506" y="8230870"/>
                    <a:pt x="2514854" y="8287512"/>
                  </a:cubicBezTo>
                  <a:cubicBezTo>
                    <a:pt x="2514854" y="8341106"/>
                    <a:pt x="2559558" y="8320278"/>
                    <a:pt x="2565527" y="8362061"/>
                  </a:cubicBezTo>
                  <a:cubicBezTo>
                    <a:pt x="3030474" y="8308467"/>
                    <a:pt x="3337433" y="8359140"/>
                    <a:pt x="3873754" y="8195183"/>
                  </a:cubicBezTo>
                  <a:cubicBezTo>
                    <a:pt x="3808222" y="8135620"/>
                    <a:pt x="3623437" y="8183245"/>
                    <a:pt x="3587623" y="8153400"/>
                  </a:cubicBezTo>
                  <a:cubicBezTo>
                    <a:pt x="3951224" y="8001381"/>
                    <a:pt x="4395216" y="7947787"/>
                    <a:pt x="4830318" y="7861300"/>
                  </a:cubicBezTo>
                  <a:cubicBezTo>
                    <a:pt x="5247513" y="7780782"/>
                    <a:pt x="5658739" y="7807706"/>
                    <a:pt x="6070092" y="7625842"/>
                  </a:cubicBezTo>
                  <a:cubicBezTo>
                    <a:pt x="6168390" y="7664577"/>
                    <a:pt x="6245860" y="7590028"/>
                    <a:pt x="6338316" y="7563231"/>
                  </a:cubicBezTo>
                  <a:cubicBezTo>
                    <a:pt x="6821043" y="7417181"/>
                    <a:pt x="7434961" y="7300976"/>
                    <a:pt x="7911846" y="7262241"/>
                  </a:cubicBezTo>
                  <a:cubicBezTo>
                    <a:pt x="7995285" y="7256272"/>
                    <a:pt x="8090662" y="7208647"/>
                    <a:pt x="8129397" y="7181723"/>
                  </a:cubicBezTo>
                  <a:cubicBezTo>
                    <a:pt x="8284337" y="7205599"/>
                    <a:pt x="8552561" y="7104253"/>
                    <a:pt x="8692642" y="7065518"/>
                  </a:cubicBezTo>
                  <a:cubicBezTo>
                    <a:pt x="8686673" y="7038722"/>
                    <a:pt x="8662797" y="7008876"/>
                    <a:pt x="8689721" y="6994017"/>
                  </a:cubicBezTo>
                  <a:cubicBezTo>
                    <a:pt x="8883396" y="6949313"/>
                    <a:pt x="9157589" y="6901688"/>
                    <a:pt x="9336405" y="6794373"/>
                  </a:cubicBezTo>
                  <a:cubicBezTo>
                    <a:pt x="9312529" y="6782435"/>
                    <a:pt x="9261856" y="6815201"/>
                    <a:pt x="9258935" y="6767576"/>
                  </a:cubicBezTo>
                  <a:cubicBezTo>
                    <a:pt x="9428861" y="6725793"/>
                    <a:pt x="9637395" y="6708013"/>
                    <a:pt x="9798304" y="6642354"/>
                  </a:cubicBezTo>
                  <a:cubicBezTo>
                    <a:pt x="9765538" y="6636385"/>
                    <a:pt x="9729724" y="6636385"/>
                    <a:pt x="9700006" y="6621526"/>
                  </a:cubicBezTo>
                  <a:cubicBezTo>
                    <a:pt x="9899650" y="6469507"/>
                    <a:pt x="9983089" y="6395085"/>
                    <a:pt x="10257282" y="6362319"/>
                  </a:cubicBezTo>
                  <a:cubicBezTo>
                    <a:pt x="10236454" y="6272911"/>
                    <a:pt x="10299065" y="6216269"/>
                    <a:pt x="10439019" y="6183503"/>
                  </a:cubicBezTo>
                  <a:cubicBezTo>
                    <a:pt x="10477754" y="6129909"/>
                    <a:pt x="10358501" y="6150737"/>
                    <a:pt x="10403205" y="6085205"/>
                  </a:cubicBezTo>
                  <a:cubicBezTo>
                    <a:pt x="10900918" y="6019673"/>
                    <a:pt x="11037951" y="5572633"/>
                    <a:pt x="11267440" y="5322316"/>
                  </a:cubicBezTo>
                  <a:cubicBezTo>
                    <a:pt x="11276330" y="5313426"/>
                    <a:pt x="11315065" y="5289550"/>
                    <a:pt x="11321034" y="5283581"/>
                  </a:cubicBezTo>
                  <a:cubicBezTo>
                    <a:pt x="11636883" y="5092827"/>
                    <a:pt x="12027281" y="5066030"/>
                    <a:pt x="12268708" y="4803775"/>
                  </a:cubicBezTo>
                  <a:cubicBezTo>
                    <a:pt x="12361037" y="4604131"/>
                    <a:pt x="12605512" y="4350766"/>
                    <a:pt x="12334240" y="4186936"/>
                  </a:cubicBezTo>
                  <a:cubicBezTo>
                    <a:pt x="12364085" y="4145153"/>
                    <a:pt x="12349099" y="4088638"/>
                    <a:pt x="12319381" y="4026027"/>
                  </a:cubicBezTo>
                  <a:cubicBezTo>
                    <a:pt x="12197207" y="4058793"/>
                    <a:pt x="11633962" y="3948557"/>
                    <a:pt x="11508740" y="3897884"/>
                  </a:cubicBezTo>
                  <a:cubicBezTo>
                    <a:pt x="11535537" y="3835273"/>
                    <a:pt x="11478895" y="3772662"/>
                    <a:pt x="11493881" y="3736975"/>
                  </a:cubicBezTo>
                  <a:cubicBezTo>
                    <a:pt x="11610086" y="3731006"/>
                    <a:pt x="11642852" y="3686302"/>
                    <a:pt x="11711432" y="3659505"/>
                  </a:cubicBezTo>
                  <a:close/>
                </a:path>
              </a:pathLst>
            </a:custGeom>
            <a:blipFill>
              <a:blip r:embed="rId3"/>
              <a:stretch>
                <a:fillRect l="-7711" t="-439" r="-76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056827" y="7135224"/>
            <a:ext cx="9219584" cy="13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Sủi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cảo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-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Trung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Quốc</a:t>
            </a:r>
            <a:endParaRPr lang="en-US" sz="6698" dirty="0">
              <a:solidFill>
                <a:srgbClr val="D2634A"/>
              </a:solidFill>
              <a:latin typeface="Roboto Condense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b="109"/>
          <a:stretch>
            <a:fillRect/>
          </a:stretch>
        </p:blipFill>
        <p:spPr>
          <a:xfrm>
            <a:off x="0" y="-136478"/>
            <a:ext cx="6768846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b="111"/>
          <a:stretch>
            <a:fillRect/>
          </a:stretch>
        </p:blipFill>
        <p:spPr>
          <a:xfrm>
            <a:off x="14943717" y="6993430"/>
            <a:ext cx="3700955" cy="321983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8675071" y="3543300"/>
            <a:ext cx="4563586" cy="6358064"/>
            <a:chOff x="0" y="0"/>
            <a:chExt cx="6084781" cy="8477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84824" cy="8477377"/>
            </a:xfrm>
            <a:custGeom>
              <a:avLst/>
              <a:gdLst/>
              <a:ahLst/>
              <a:cxnLst/>
              <a:rect l="l" t="t" r="r" b="b"/>
              <a:pathLst>
                <a:path w="6084824" h="8477377">
                  <a:moveTo>
                    <a:pt x="3042412" y="0"/>
                  </a:moveTo>
                  <a:cubicBezTo>
                    <a:pt x="4724908" y="10414"/>
                    <a:pt x="6084824" y="1905127"/>
                    <a:pt x="6084824" y="4238752"/>
                  </a:cubicBezTo>
                  <a:cubicBezTo>
                    <a:pt x="6084824" y="6572377"/>
                    <a:pt x="4724908" y="8466963"/>
                    <a:pt x="3042412" y="8477377"/>
                  </a:cubicBezTo>
                  <a:cubicBezTo>
                    <a:pt x="1359916" y="8466963"/>
                    <a:pt x="0" y="6572250"/>
                    <a:pt x="0" y="4238752"/>
                  </a:cubicBezTo>
                  <a:cubicBezTo>
                    <a:pt x="0" y="1905254"/>
                    <a:pt x="1359916" y="10414"/>
                    <a:pt x="3042412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526" cy="10287000"/>
            <a:chOff x="0" y="0"/>
            <a:chExt cx="60070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710" cy="13716000"/>
            </a:xfrm>
            <a:custGeom>
              <a:avLst/>
              <a:gdLst/>
              <a:ahLst/>
              <a:cxnLst/>
              <a:rect l="l" t="t" r="r" b="b"/>
              <a:pathLst>
                <a:path w="600710" h="13716000">
                  <a:moveTo>
                    <a:pt x="0" y="0"/>
                  </a:moveTo>
                  <a:lnTo>
                    <a:pt x="600710" y="0"/>
                  </a:lnTo>
                  <a:lnTo>
                    <a:pt x="60071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3A2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57191" y="493488"/>
            <a:ext cx="10381755" cy="6707622"/>
            <a:chOff x="0" y="0"/>
            <a:chExt cx="13842340" cy="8943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42364" cy="8943086"/>
            </a:xfrm>
            <a:custGeom>
              <a:avLst/>
              <a:gdLst/>
              <a:ahLst/>
              <a:cxnLst/>
              <a:rect l="l" t="t" r="r" b="b"/>
              <a:pathLst>
                <a:path w="13842364" h="8943086">
                  <a:moveTo>
                    <a:pt x="12526010" y="3914013"/>
                  </a:moveTo>
                  <a:cubicBezTo>
                    <a:pt x="12669393" y="3859784"/>
                    <a:pt x="12860655" y="3885311"/>
                    <a:pt x="13023214" y="3831082"/>
                  </a:cubicBezTo>
                  <a:cubicBezTo>
                    <a:pt x="13367386" y="3713099"/>
                    <a:pt x="13641578" y="3525139"/>
                    <a:pt x="13842364" y="3311525"/>
                  </a:cubicBezTo>
                  <a:cubicBezTo>
                    <a:pt x="13800962" y="3091561"/>
                    <a:pt x="13788135" y="2970530"/>
                    <a:pt x="13816837" y="2785618"/>
                  </a:cubicBezTo>
                  <a:cubicBezTo>
                    <a:pt x="13791310" y="2772918"/>
                    <a:pt x="13737210" y="2807970"/>
                    <a:pt x="13733907" y="2756916"/>
                  </a:cubicBezTo>
                  <a:cubicBezTo>
                    <a:pt x="13727557" y="2610358"/>
                    <a:pt x="13657453" y="2556129"/>
                    <a:pt x="13590524" y="2431796"/>
                  </a:cubicBezTo>
                  <a:cubicBezTo>
                    <a:pt x="13077317" y="2505075"/>
                    <a:pt x="12143486" y="2906649"/>
                    <a:pt x="11588877" y="2871597"/>
                  </a:cubicBezTo>
                  <a:cubicBezTo>
                    <a:pt x="11929872" y="2629408"/>
                    <a:pt x="12175363" y="2358390"/>
                    <a:pt x="12181713" y="2001520"/>
                  </a:cubicBezTo>
                  <a:cubicBezTo>
                    <a:pt x="12153011" y="1972818"/>
                    <a:pt x="11990451" y="1953768"/>
                    <a:pt x="11952224" y="1966468"/>
                  </a:cubicBezTo>
                  <a:cubicBezTo>
                    <a:pt x="11821541" y="1940941"/>
                    <a:pt x="11687683" y="1823085"/>
                    <a:pt x="11630278" y="1749679"/>
                  </a:cubicBezTo>
                  <a:cubicBezTo>
                    <a:pt x="11576050" y="1784731"/>
                    <a:pt x="11566525" y="1746504"/>
                    <a:pt x="11518773" y="1772031"/>
                  </a:cubicBezTo>
                  <a:cubicBezTo>
                    <a:pt x="11314811" y="1615821"/>
                    <a:pt x="10884535" y="1851660"/>
                    <a:pt x="10677271" y="1705102"/>
                  </a:cubicBezTo>
                  <a:cubicBezTo>
                    <a:pt x="10772902" y="1453261"/>
                    <a:pt x="10578465" y="1395984"/>
                    <a:pt x="10447782" y="1274826"/>
                  </a:cubicBezTo>
                  <a:cubicBezTo>
                    <a:pt x="10495534" y="1077214"/>
                    <a:pt x="10377678" y="972058"/>
                    <a:pt x="10269347" y="787146"/>
                  </a:cubicBezTo>
                  <a:cubicBezTo>
                    <a:pt x="10135489" y="850900"/>
                    <a:pt x="10145014" y="752094"/>
                    <a:pt x="10161016" y="688340"/>
                  </a:cubicBezTo>
                  <a:cubicBezTo>
                    <a:pt x="10062210" y="717042"/>
                    <a:pt x="10001631" y="678815"/>
                    <a:pt x="9947528" y="627761"/>
                  </a:cubicBezTo>
                  <a:cubicBezTo>
                    <a:pt x="9756267" y="701040"/>
                    <a:pt x="9581007" y="704215"/>
                    <a:pt x="9427972" y="720217"/>
                  </a:cubicBezTo>
                  <a:cubicBezTo>
                    <a:pt x="8647049" y="803148"/>
                    <a:pt x="7678166" y="1013460"/>
                    <a:pt x="6976999" y="1048512"/>
                  </a:cubicBezTo>
                  <a:cubicBezTo>
                    <a:pt x="7620889" y="774446"/>
                    <a:pt x="8366633" y="599059"/>
                    <a:pt x="8841613" y="363220"/>
                  </a:cubicBezTo>
                  <a:cubicBezTo>
                    <a:pt x="8857488" y="229362"/>
                    <a:pt x="8854313" y="168783"/>
                    <a:pt x="8844788" y="44450"/>
                  </a:cubicBezTo>
                  <a:cubicBezTo>
                    <a:pt x="8331581" y="0"/>
                    <a:pt x="7544308" y="245364"/>
                    <a:pt x="6814439" y="474853"/>
                  </a:cubicBezTo>
                  <a:cubicBezTo>
                    <a:pt x="5121910" y="1007237"/>
                    <a:pt x="3082036" y="1612773"/>
                    <a:pt x="2122678" y="2556256"/>
                  </a:cubicBezTo>
                  <a:cubicBezTo>
                    <a:pt x="2148205" y="2696464"/>
                    <a:pt x="2106803" y="2878201"/>
                    <a:pt x="2211959" y="2999232"/>
                  </a:cubicBezTo>
                  <a:cubicBezTo>
                    <a:pt x="1861312" y="3190494"/>
                    <a:pt x="1459738" y="3362579"/>
                    <a:pt x="1118743" y="3560191"/>
                  </a:cubicBezTo>
                  <a:cubicBezTo>
                    <a:pt x="1131443" y="3725926"/>
                    <a:pt x="1217549" y="3898011"/>
                    <a:pt x="1252601" y="3926713"/>
                  </a:cubicBezTo>
                  <a:cubicBezTo>
                    <a:pt x="1141095" y="3987292"/>
                    <a:pt x="1313180" y="3942588"/>
                    <a:pt x="1306830" y="4006342"/>
                  </a:cubicBezTo>
                  <a:cubicBezTo>
                    <a:pt x="1259078" y="4028694"/>
                    <a:pt x="1290955" y="4082796"/>
                    <a:pt x="1220724" y="4098798"/>
                  </a:cubicBezTo>
                  <a:cubicBezTo>
                    <a:pt x="962533" y="4057396"/>
                    <a:pt x="675640" y="4258183"/>
                    <a:pt x="411099" y="4318762"/>
                  </a:cubicBezTo>
                  <a:cubicBezTo>
                    <a:pt x="401574" y="4360164"/>
                    <a:pt x="497205" y="4353814"/>
                    <a:pt x="436626" y="4388866"/>
                  </a:cubicBezTo>
                  <a:cubicBezTo>
                    <a:pt x="261366" y="4430268"/>
                    <a:pt x="242189" y="4522724"/>
                    <a:pt x="66929" y="4564126"/>
                  </a:cubicBezTo>
                  <a:cubicBezTo>
                    <a:pt x="60579" y="4602353"/>
                    <a:pt x="54229" y="4640580"/>
                    <a:pt x="63754" y="4685284"/>
                  </a:cubicBezTo>
                  <a:cubicBezTo>
                    <a:pt x="89281" y="4717161"/>
                    <a:pt x="242189" y="4678934"/>
                    <a:pt x="200787" y="4733036"/>
                  </a:cubicBezTo>
                  <a:cubicBezTo>
                    <a:pt x="108331" y="4765040"/>
                    <a:pt x="0" y="4755388"/>
                    <a:pt x="3175" y="4844669"/>
                  </a:cubicBezTo>
                  <a:cubicBezTo>
                    <a:pt x="54229" y="4902073"/>
                    <a:pt x="159385" y="4863846"/>
                    <a:pt x="188087" y="4956175"/>
                  </a:cubicBezTo>
                  <a:cubicBezTo>
                    <a:pt x="165735" y="5000752"/>
                    <a:pt x="95631" y="5026279"/>
                    <a:pt x="114808" y="5083683"/>
                  </a:cubicBezTo>
                  <a:cubicBezTo>
                    <a:pt x="264668" y="5080508"/>
                    <a:pt x="398526" y="5109210"/>
                    <a:pt x="554609" y="5099558"/>
                  </a:cubicBezTo>
                  <a:cubicBezTo>
                    <a:pt x="506857" y="5125085"/>
                    <a:pt x="592836" y="5182489"/>
                    <a:pt x="720344" y="5156962"/>
                  </a:cubicBezTo>
                  <a:cubicBezTo>
                    <a:pt x="713994" y="5201539"/>
                    <a:pt x="602361" y="5208016"/>
                    <a:pt x="612013" y="5255768"/>
                  </a:cubicBezTo>
                  <a:cubicBezTo>
                    <a:pt x="796925" y="5220716"/>
                    <a:pt x="847852" y="5150612"/>
                    <a:pt x="1019937" y="5125085"/>
                  </a:cubicBezTo>
                  <a:cubicBezTo>
                    <a:pt x="905256" y="5217541"/>
                    <a:pt x="758571" y="5360924"/>
                    <a:pt x="615188" y="5392801"/>
                  </a:cubicBezTo>
                  <a:cubicBezTo>
                    <a:pt x="573786" y="5450205"/>
                    <a:pt x="589661" y="5526659"/>
                    <a:pt x="567436" y="5587238"/>
                  </a:cubicBezTo>
                  <a:cubicBezTo>
                    <a:pt x="529209" y="5574538"/>
                    <a:pt x="532384" y="5775325"/>
                    <a:pt x="631190" y="5823077"/>
                  </a:cubicBezTo>
                  <a:cubicBezTo>
                    <a:pt x="755523" y="5791200"/>
                    <a:pt x="1035939" y="5807202"/>
                    <a:pt x="1217676" y="5845429"/>
                  </a:cubicBezTo>
                  <a:cubicBezTo>
                    <a:pt x="1204976" y="5880481"/>
                    <a:pt x="1163447" y="5906008"/>
                    <a:pt x="1185799" y="5956935"/>
                  </a:cubicBezTo>
                  <a:cubicBezTo>
                    <a:pt x="1246378" y="5979287"/>
                    <a:pt x="1392936" y="5851779"/>
                    <a:pt x="1453515" y="5899531"/>
                  </a:cubicBezTo>
                  <a:cubicBezTo>
                    <a:pt x="1542796" y="5931408"/>
                    <a:pt x="1383411" y="5963285"/>
                    <a:pt x="1427988" y="6027039"/>
                  </a:cubicBezTo>
                  <a:cubicBezTo>
                    <a:pt x="2020824" y="5730621"/>
                    <a:pt x="2495677" y="5676392"/>
                    <a:pt x="3098165" y="5533009"/>
                  </a:cubicBezTo>
                  <a:cubicBezTo>
                    <a:pt x="2425700" y="5826252"/>
                    <a:pt x="1517269" y="6616700"/>
                    <a:pt x="1501394" y="6874891"/>
                  </a:cubicBezTo>
                  <a:cubicBezTo>
                    <a:pt x="1584325" y="6874891"/>
                    <a:pt x="1654429" y="6894068"/>
                    <a:pt x="1730883" y="6909943"/>
                  </a:cubicBezTo>
                  <a:cubicBezTo>
                    <a:pt x="1705356" y="6976872"/>
                    <a:pt x="1667129" y="7040626"/>
                    <a:pt x="1660779" y="7113905"/>
                  </a:cubicBezTo>
                  <a:cubicBezTo>
                    <a:pt x="1702181" y="7040626"/>
                    <a:pt x="1848866" y="7005574"/>
                    <a:pt x="1861566" y="7139432"/>
                  </a:cubicBezTo>
                  <a:cubicBezTo>
                    <a:pt x="1759585" y="7148957"/>
                    <a:pt x="1759585" y="7180834"/>
                    <a:pt x="1759585" y="7257415"/>
                  </a:cubicBezTo>
                  <a:cubicBezTo>
                    <a:pt x="1864741" y="7270115"/>
                    <a:pt x="2027301" y="7177786"/>
                    <a:pt x="2078355" y="7276592"/>
                  </a:cubicBezTo>
                  <a:cubicBezTo>
                    <a:pt x="2011426" y="7317994"/>
                    <a:pt x="1985899" y="7279767"/>
                    <a:pt x="1922145" y="7314819"/>
                  </a:cubicBezTo>
                  <a:cubicBezTo>
                    <a:pt x="1925320" y="7378573"/>
                    <a:pt x="1989074" y="7330694"/>
                    <a:pt x="2011426" y="7362571"/>
                  </a:cubicBezTo>
                  <a:cubicBezTo>
                    <a:pt x="1826514" y="7439025"/>
                    <a:pt x="1836166" y="7467727"/>
                    <a:pt x="1775587" y="7569708"/>
                  </a:cubicBezTo>
                  <a:cubicBezTo>
                    <a:pt x="1724533" y="7486777"/>
                    <a:pt x="1590675" y="8019161"/>
                    <a:pt x="1699133" y="8012684"/>
                  </a:cubicBezTo>
                  <a:cubicBezTo>
                    <a:pt x="1609852" y="8105140"/>
                    <a:pt x="1782064" y="8050911"/>
                    <a:pt x="1823466" y="8085963"/>
                  </a:cubicBezTo>
                  <a:cubicBezTo>
                    <a:pt x="1785239" y="8152892"/>
                    <a:pt x="1871218" y="8172069"/>
                    <a:pt x="1880870" y="8242173"/>
                  </a:cubicBezTo>
                  <a:cubicBezTo>
                    <a:pt x="1928622" y="8254873"/>
                    <a:pt x="2021078" y="8187944"/>
                    <a:pt x="2017903" y="8289925"/>
                  </a:cubicBezTo>
                  <a:cubicBezTo>
                    <a:pt x="1925447" y="8299450"/>
                    <a:pt x="1954149" y="8274050"/>
                    <a:pt x="1890395" y="8337677"/>
                  </a:cubicBezTo>
                  <a:cubicBezTo>
                    <a:pt x="1868043" y="8315325"/>
                    <a:pt x="1820291" y="8293100"/>
                    <a:pt x="1772412" y="8340852"/>
                  </a:cubicBezTo>
                  <a:cubicBezTo>
                    <a:pt x="1807464" y="8407781"/>
                    <a:pt x="1794764" y="8458835"/>
                    <a:pt x="1788287" y="8512937"/>
                  </a:cubicBezTo>
                  <a:cubicBezTo>
                    <a:pt x="1957197" y="8484235"/>
                    <a:pt x="1839341" y="8541639"/>
                    <a:pt x="1995424" y="8554339"/>
                  </a:cubicBezTo>
                  <a:cubicBezTo>
                    <a:pt x="2043176" y="8611743"/>
                    <a:pt x="1973072" y="8627618"/>
                    <a:pt x="1963547" y="8665845"/>
                  </a:cubicBezTo>
                  <a:cubicBezTo>
                    <a:pt x="2269490" y="8675370"/>
                    <a:pt x="2428875" y="8802878"/>
                    <a:pt x="2690241" y="8863457"/>
                  </a:cubicBezTo>
                  <a:cubicBezTo>
                    <a:pt x="2690241" y="8920861"/>
                    <a:pt x="2737993" y="8898509"/>
                    <a:pt x="2744470" y="8943086"/>
                  </a:cubicBezTo>
                  <a:cubicBezTo>
                    <a:pt x="3241675" y="8885682"/>
                    <a:pt x="3569970" y="8939911"/>
                    <a:pt x="4143629" y="8764651"/>
                  </a:cubicBezTo>
                  <a:cubicBezTo>
                    <a:pt x="4073525" y="8700897"/>
                    <a:pt x="3875913" y="8751951"/>
                    <a:pt x="3837686" y="8720074"/>
                  </a:cubicBezTo>
                  <a:cubicBezTo>
                    <a:pt x="4226560" y="8557514"/>
                    <a:pt x="4701413" y="8500110"/>
                    <a:pt x="5166741" y="8407781"/>
                  </a:cubicBezTo>
                  <a:cubicBezTo>
                    <a:pt x="5613019" y="8321675"/>
                    <a:pt x="6052820" y="8350377"/>
                    <a:pt x="6492621" y="8155940"/>
                  </a:cubicBezTo>
                  <a:cubicBezTo>
                    <a:pt x="6597777" y="8197342"/>
                    <a:pt x="6680708" y="8117713"/>
                    <a:pt x="6779514" y="8089011"/>
                  </a:cubicBezTo>
                  <a:cubicBezTo>
                    <a:pt x="7295896" y="7932801"/>
                    <a:pt x="7952486" y="7808468"/>
                    <a:pt x="8462391" y="7767066"/>
                  </a:cubicBezTo>
                  <a:cubicBezTo>
                    <a:pt x="8551672" y="7760716"/>
                    <a:pt x="8653653" y="7709662"/>
                    <a:pt x="8695055" y="7680960"/>
                  </a:cubicBezTo>
                  <a:cubicBezTo>
                    <a:pt x="8860790" y="7706487"/>
                    <a:pt x="9147683" y="7598029"/>
                    <a:pt x="9297416" y="7556627"/>
                  </a:cubicBezTo>
                  <a:cubicBezTo>
                    <a:pt x="9291066" y="7527925"/>
                    <a:pt x="9265539" y="7496048"/>
                    <a:pt x="9294241" y="7480173"/>
                  </a:cubicBezTo>
                  <a:cubicBezTo>
                    <a:pt x="9501378" y="7432421"/>
                    <a:pt x="9794621" y="7381367"/>
                    <a:pt x="9985883" y="7266686"/>
                  </a:cubicBezTo>
                  <a:cubicBezTo>
                    <a:pt x="9960356" y="7253986"/>
                    <a:pt x="9906253" y="7289038"/>
                    <a:pt x="9902952" y="7237984"/>
                  </a:cubicBezTo>
                  <a:cubicBezTo>
                    <a:pt x="10084689" y="7193407"/>
                    <a:pt x="10307701" y="7174230"/>
                    <a:pt x="10479786" y="7104126"/>
                  </a:cubicBezTo>
                  <a:cubicBezTo>
                    <a:pt x="10444734" y="7097776"/>
                    <a:pt x="10406507" y="7097776"/>
                    <a:pt x="10374630" y="7081774"/>
                  </a:cubicBezTo>
                  <a:cubicBezTo>
                    <a:pt x="10588117" y="6919214"/>
                    <a:pt x="10677398" y="6839585"/>
                    <a:pt x="10970641" y="6804533"/>
                  </a:cubicBezTo>
                  <a:cubicBezTo>
                    <a:pt x="10948289" y="6708902"/>
                    <a:pt x="11015218" y="6648323"/>
                    <a:pt x="11165078" y="6613271"/>
                  </a:cubicBezTo>
                  <a:cubicBezTo>
                    <a:pt x="11206480" y="6555867"/>
                    <a:pt x="11078972" y="6578219"/>
                    <a:pt x="11126851" y="6508115"/>
                  </a:cubicBezTo>
                  <a:cubicBezTo>
                    <a:pt x="11659108" y="6438011"/>
                    <a:pt x="11805793" y="5959856"/>
                    <a:pt x="12051157" y="5692140"/>
                  </a:cubicBezTo>
                  <a:cubicBezTo>
                    <a:pt x="12060682" y="5682615"/>
                    <a:pt x="12102211" y="5657088"/>
                    <a:pt x="12108561" y="5650738"/>
                  </a:cubicBezTo>
                  <a:cubicBezTo>
                    <a:pt x="12446381" y="5446776"/>
                    <a:pt x="12863957" y="5418074"/>
                    <a:pt x="13122148" y="5137531"/>
                  </a:cubicBezTo>
                  <a:cubicBezTo>
                    <a:pt x="13220954" y="4924044"/>
                    <a:pt x="13482320" y="4653026"/>
                    <a:pt x="13192252" y="4477766"/>
                  </a:cubicBezTo>
                  <a:cubicBezTo>
                    <a:pt x="13224129" y="4433189"/>
                    <a:pt x="13208127" y="4372610"/>
                    <a:pt x="13176377" y="4305681"/>
                  </a:cubicBezTo>
                  <a:cubicBezTo>
                    <a:pt x="13045694" y="4340733"/>
                    <a:pt x="12443333" y="4222750"/>
                    <a:pt x="12309475" y="4168648"/>
                  </a:cubicBezTo>
                  <a:cubicBezTo>
                    <a:pt x="12338177" y="4101719"/>
                    <a:pt x="12277598" y="4034790"/>
                    <a:pt x="12293600" y="3996563"/>
                  </a:cubicBezTo>
                  <a:cubicBezTo>
                    <a:pt x="12417933" y="3990213"/>
                    <a:pt x="12452985" y="3942334"/>
                    <a:pt x="12526264" y="3913632"/>
                  </a:cubicBezTo>
                  <a:close/>
                </a:path>
              </a:pathLst>
            </a:custGeom>
            <a:blipFill>
              <a:blip r:embed="rId3"/>
              <a:stretch>
                <a:fillRect l="-7454" t="-440" r="-7432" b="-4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b="273"/>
          <a:stretch>
            <a:fillRect/>
          </a:stretch>
        </p:blipFill>
        <p:spPr>
          <a:xfrm>
            <a:off x="-771095" y="7201109"/>
            <a:ext cx="7857592" cy="30858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40666" y="7275934"/>
            <a:ext cx="9219584" cy="13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Kim chi -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Hàn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Quốc</a:t>
            </a:r>
            <a:endParaRPr lang="en-US" sz="6698" dirty="0">
              <a:solidFill>
                <a:srgbClr val="D2634A"/>
              </a:solidFill>
              <a:latin typeface="Roboto Condensed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888272" y="6320268"/>
            <a:ext cx="8799455" cy="8838896"/>
            <a:chOff x="0" y="0"/>
            <a:chExt cx="11732607" cy="117851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32641" cy="11785219"/>
            </a:xfrm>
            <a:custGeom>
              <a:avLst/>
              <a:gdLst/>
              <a:ahLst/>
              <a:cxnLst/>
              <a:rect l="l" t="t" r="r" b="b"/>
              <a:pathLst>
                <a:path w="11732641" h="11785219">
                  <a:moveTo>
                    <a:pt x="5866257" y="0"/>
                  </a:moveTo>
                  <a:cubicBezTo>
                    <a:pt x="9110472" y="14478"/>
                    <a:pt x="11732641" y="2648458"/>
                    <a:pt x="11732641" y="5892546"/>
                  </a:cubicBezTo>
                  <a:cubicBezTo>
                    <a:pt x="11732641" y="9136635"/>
                    <a:pt x="9110472" y="11770741"/>
                    <a:pt x="5866257" y="11785219"/>
                  </a:cubicBezTo>
                  <a:cubicBezTo>
                    <a:pt x="2622169" y="11770741"/>
                    <a:pt x="0" y="9136761"/>
                    <a:pt x="0" y="5892546"/>
                  </a:cubicBezTo>
                  <a:cubicBezTo>
                    <a:pt x="0" y="2648331"/>
                    <a:pt x="2622169" y="14478"/>
                    <a:pt x="5866257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473244" y="522173"/>
            <a:ext cx="2382490" cy="2393169"/>
            <a:chOff x="0" y="0"/>
            <a:chExt cx="3176653" cy="31908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76778" cy="3191002"/>
            </a:xfrm>
            <a:custGeom>
              <a:avLst/>
              <a:gdLst/>
              <a:ahLst/>
              <a:cxnLst/>
              <a:rect l="l" t="t" r="r" b="b"/>
              <a:pathLst>
                <a:path w="3176778" h="3191002">
                  <a:moveTo>
                    <a:pt x="1588389" y="0"/>
                  </a:moveTo>
                  <a:cubicBezTo>
                    <a:pt x="2466721" y="3937"/>
                    <a:pt x="3176778" y="717042"/>
                    <a:pt x="3176778" y="1595501"/>
                  </a:cubicBezTo>
                  <a:cubicBezTo>
                    <a:pt x="3176778" y="2473960"/>
                    <a:pt x="2466848" y="3187065"/>
                    <a:pt x="1588389" y="3191002"/>
                  </a:cubicBezTo>
                  <a:cubicBezTo>
                    <a:pt x="709930" y="3186938"/>
                    <a:pt x="0" y="2473833"/>
                    <a:pt x="0" y="1595501"/>
                  </a:cubicBezTo>
                  <a:cubicBezTo>
                    <a:pt x="0" y="717169"/>
                    <a:pt x="709930" y="3937"/>
                    <a:pt x="1588389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526" cy="10287000"/>
            <a:chOff x="0" y="0"/>
            <a:chExt cx="60070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710" cy="13716000"/>
            </a:xfrm>
            <a:custGeom>
              <a:avLst/>
              <a:gdLst/>
              <a:ahLst/>
              <a:cxnLst/>
              <a:rect l="l" t="t" r="r" b="b"/>
              <a:pathLst>
                <a:path w="600710" h="13716000">
                  <a:moveTo>
                    <a:pt x="0" y="0"/>
                  </a:moveTo>
                  <a:lnTo>
                    <a:pt x="600710" y="0"/>
                  </a:lnTo>
                  <a:lnTo>
                    <a:pt x="60071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3A29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73650" y="0"/>
            <a:ext cx="2614350" cy="2788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63"/>
          <a:stretch>
            <a:fillRect/>
          </a:stretch>
        </p:blipFill>
        <p:spPr>
          <a:xfrm>
            <a:off x="-371156" y="5631048"/>
            <a:ext cx="4732861" cy="465595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213389" y="433571"/>
            <a:ext cx="2382490" cy="2393169"/>
            <a:chOff x="0" y="0"/>
            <a:chExt cx="3176653" cy="31908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6778" cy="3191002"/>
            </a:xfrm>
            <a:custGeom>
              <a:avLst/>
              <a:gdLst/>
              <a:ahLst/>
              <a:cxnLst/>
              <a:rect l="l" t="t" r="r" b="b"/>
              <a:pathLst>
                <a:path w="3176778" h="3191002">
                  <a:moveTo>
                    <a:pt x="1588389" y="0"/>
                  </a:moveTo>
                  <a:cubicBezTo>
                    <a:pt x="2466721" y="3937"/>
                    <a:pt x="3176778" y="717042"/>
                    <a:pt x="3176778" y="1595501"/>
                  </a:cubicBezTo>
                  <a:cubicBezTo>
                    <a:pt x="3176778" y="2473960"/>
                    <a:pt x="2466848" y="3187065"/>
                    <a:pt x="1588389" y="3191002"/>
                  </a:cubicBezTo>
                  <a:cubicBezTo>
                    <a:pt x="709930" y="3186938"/>
                    <a:pt x="0" y="2473833"/>
                    <a:pt x="0" y="1595501"/>
                  </a:cubicBezTo>
                  <a:cubicBezTo>
                    <a:pt x="0" y="717169"/>
                    <a:pt x="709930" y="3937"/>
                    <a:pt x="1588389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71592" y="1028700"/>
            <a:ext cx="12320730" cy="6930324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2869" r="-439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594633" y="8576461"/>
            <a:ext cx="12069857" cy="13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Bánh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chưng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,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bánh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giầy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- </a:t>
            </a:r>
            <a:r>
              <a:rPr lang="en-US" sz="6698" dirty="0" err="1">
                <a:solidFill>
                  <a:srgbClr val="D2634A"/>
                </a:solidFill>
                <a:latin typeface="Roboto Condensed Bold"/>
              </a:rPr>
              <a:t>Việt</a:t>
            </a:r>
            <a:r>
              <a:rPr lang="en-US" sz="6698" dirty="0">
                <a:solidFill>
                  <a:srgbClr val="D2634A"/>
                </a:solidFill>
                <a:latin typeface="Roboto Condensed Bold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17"/>
          <a:stretch>
            <a:fillRect/>
          </a:stretch>
        </p:blipFill>
        <p:spPr>
          <a:xfrm>
            <a:off x="-795139" y="4351925"/>
            <a:ext cx="259232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5"/>
          <a:stretch>
            <a:fillRect/>
          </a:stretch>
        </p:blipFill>
        <p:spPr>
          <a:xfrm>
            <a:off x="1208509" y="7935043"/>
            <a:ext cx="7035651" cy="433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73"/>
          <a:stretch>
            <a:fillRect/>
          </a:stretch>
        </p:blipFill>
        <p:spPr>
          <a:xfrm>
            <a:off x="-2768598" y="7666477"/>
            <a:ext cx="5751924" cy="3774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17"/>
          <a:stretch>
            <a:fillRect/>
          </a:stretch>
        </p:blipFill>
        <p:spPr>
          <a:xfrm>
            <a:off x="14631689" y="5482264"/>
            <a:ext cx="7830698" cy="6342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42690" y="8466725"/>
            <a:ext cx="6619420" cy="4335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133"/>
          <a:stretch>
            <a:fillRect/>
          </a:stretch>
        </p:blipFill>
        <p:spPr>
          <a:xfrm>
            <a:off x="6156469" y="6743336"/>
            <a:ext cx="5848905" cy="46791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92"/>
          <a:stretch>
            <a:fillRect/>
          </a:stretch>
        </p:blipFill>
        <p:spPr>
          <a:xfrm>
            <a:off x="10431378" y="8058698"/>
            <a:ext cx="3733475" cy="3766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836385" y="-137843"/>
            <a:ext cx="7315200" cy="2333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b="53"/>
          <a:stretch>
            <a:fillRect/>
          </a:stretch>
        </p:blipFill>
        <p:spPr>
          <a:xfrm>
            <a:off x="-971041" y="-1364773"/>
            <a:ext cx="7315200" cy="31521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24000" y="947892"/>
            <a:ext cx="16153601" cy="24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dirty="0">
                <a:solidFill>
                  <a:srgbClr val="5A6D52"/>
                </a:solidFill>
                <a:latin typeface="Fraunces Bold"/>
              </a:rPr>
              <a:t>BÀI 6: CHUYỆN KỂ VỀ</a:t>
            </a:r>
          </a:p>
          <a:p>
            <a:pPr algn="ctr">
              <a:lnSpc>
                <a:spcPts val="10080"/>
              </a:lnSpc>
            </a:pPr>
            <a:r>
              <a:rPr lang="en-US" sz="6000" dirty="0">
                <a:solidFill>
                  <a:srgbClr val="5A6D52"/>
                </a:solidFill>
                <a:latin typeface="Fraunces Bold"/>
              </a:rPr>
              <a:t> NHỮNG NGƯỜI ANH HÙNG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4000" y="4687407"/>
            <a:ext cx="15240000" cy="135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0"/>
              </a:lnSpc>
            </a:pPr>
            <a:r>
              <a:rPr lang="en-US" sz="12800" spc="189" dirty="0" err="1">
                <a:solidFill>
                  <a:srgbClr val="5A6D52"/>
                </a:solidFill>
                <a:latin typeface="#9Slide05 VL Fadilla"/>
              </a:rPr>
              <a:t>Bánh</a:t>
            </a:r>
            <a:r>
              <a:rPr lang="en-US" sz="12800" spc="189" dirty="0">
                <a:solidFill>
                  <a:srgbClr val="5A6D52"/>
                </a:solidFill>
                <a:latin typeface="#9Slide05 VL Fadilla"/>
              </a:rPr>
              <a:t> </a:t>
            </a:r>
            <a:r>
              <a:rPr lang="en-US" sz="12800" spc="189" dirty="0" err="1">
                <a:solidFill>
                  <a:srgbClr val="5A6D52"/>
                </a:solidFill>
                <a:latin typeface="#9Slide05 VL Fadilla"/>
              </a:rPr>
              <a:t>chưng</a:t>
            </a:r>
            <a:r>
              <a:rPr lang="en-US" sz="12800" spc="189" dirty="0">
                <a:solidFill>
                  <a:srgbClr val="5A6D52"/>
                </a:solidFill>
                <a:latin typeface="#9Slide05 VL Fadilla"/>
              </a:rPr>
              <a:t>, </a:t>
            </a:r>
            <a:r>
              <a:rPr lang="en-US" sz="12800" spc="189" dirty="0" err="1">
                <a:solidFill>
                  <a:srgbClr val="5A6D52"/>
                </a:solidFill>
                <a:latin typeface="#9Slide05 VL Fadilla"/>
              </a:rPr>
              <a:t>bánh</a:t>
            </a:r>
            <a:r>
              <a:rPr lang="en-US" sz="12800" spc="189" dirty="0">
                <a:solidFill>
                  <a:srgbClr val="5A6D52"/>
                </a:solidFill>
                <a:latin typeface="#9Slide05 VL Fadilla"/>
              </a:rPr>
              <a:t> </a:t>
            </a:r>
            <a:r>
              <a:rPr lang="en-US" sz="12800" spc="189" dirty="0" err="1">
                <a:solidFill>
                  <a:srgbClr val="5A6D52"/>
                </a:solidFill>
                <a:latin typeface="#9Slide05 VL Fadilla"/>
              </a:rPr>
              <a:t>giầy</a:t>
            </a:r>
            <a:endParaRPr lang="en-US" sz="12800" spc="189" dirty="0">
              <a:solidFill>
                <a:srgbClr val="5A6D52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5"/>
          <a:stretch>
            <a:fillRect/>
          </a:stretch>
        </p:blipFill>
        <p:spPr>
          <a:xfrm>
            <a:off x="14694125" y="-866305"/>
            <a:ext cx="3593875" cy="36719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203963" y="175256"/>
            <a:ext cx="16134000" cy="138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</a:pPr>
            <a:r>
              <a:rPr lang="en-US" sz="6998" dirty="0">
                <a:solidFill>
                  <a:srgbClr val="5A6D52"/>
                </a:solidFill>
                <a:latin typeface="Fraunces Bold"/>
              </a:rPr>
              <a:t>2. ĐỌC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1436" y="1506623"/>
            <a:ext cx="12545128" cy="79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3999" dirty="0">
                <a:solidFill>
                  <a:srgbClr val="8E1723"/>
                </a:solidFill>
                <a:latin typeface="Roboto Condensed Bold"/>
              </a:rPr>
              <a:t>BẢNG KIỂM KĨ NĂNG ĐỌC DIỄN CẢM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98587"/>
              </p:ext>
            </p:extLst>
          </p:nvPr>
        </p:nvGraphicFramePr>
        <p:xfrm>
          <a:off x="310585" y="2443267"/>
          <a:ext cx="17617780" cy="7360839"/>
        </p:xfrm>
        <a:graphic>
          <a:graphicData uri="http://schemas.openxmlformats.org/drawingml/2006/table">
            <a:tbl>
              <a:tblPr/>
              <a:tblGrid>
                <a:gridCol w="13759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77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80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99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KHÔNG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7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7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8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7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>
                          <a:solidFill>
                            <a:srgbClr val="211D1D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99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>
                          <a:solidFill>
                            <a:srgbClr val="211D1D"/>
                          </a:solidFill>
                          <a:latin typeface="Roboto Condensed"/>
                        </a:rPr>
                        <a:t>Sử dụng giọng điệu khác nhau để thể hiện được cảm xúc của người viết đối với nhân vật, sự việc.</a:t>
                      </a:r>
                      <a:endParaRPr lang="en-US" sz="110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17"/>
          <a:stretch>
            <a:fillRect/>
          </a:stretch>
        </p:blipFill>
        <p:spPr>
          <a:xfrm>
            <a:off x="295055" y="2348257"/>
            <a:ext cx="259232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5"/>
          <a:stretch>
            <a:fillRect/>
          </a:stretch>
        </p:blipFill>
        <p:spPr>
          <a:xfrm>
            <a:off x="1396199" y="7090440"/>
            <a:ext cx="7035651" cy="433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73"/>
          <a:stretch>
            <a:fillRect/>
          </a:stretch>
        </p:blipFill>
        <p:spPr>
          <a:xfrm>
            <a:off x="-2580908" y="6821874"/>
            <a:ext cx="5751924" cy="3774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17"/>
          <a:stretch>
            <a:fillRect/>
          </a:stretch>
        </p:blipFill>
        <p:spPr>
          <a:xfrm>
            <a:off x="14819379" y="4637661"/>
            <a:ext cx="7830698" cy="6342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30380" y="7622122"/>
            <a:ext cx="6619420" cy="4335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133"/>
          <a:stretch>
            <a:fillRect/>
          </a:stretch>
        </p:blipFill>
        <p:spPr>
          <a:xfrm>
            <a:off x="6344159" y="5898733"/>
            <a:ext cx="5848905" cy="46791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92"/>
          <a:stretch>
            <a:fillRect/>
          </a:stretch>
        </p:blipFill>
        <p:spPr>
          <a:xfrm>
            <a:off x="10619068" y="7214095"/>
            <a:ext cx="3733475" cy="3766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r="44"/>
          <a:stretch>
            <a:fillRect/>
          </a:stretch>
        </p:blipFill>
        <p:spPr>
          <a:xfrm>
            <a:off x="621535" y="251203"/>
            <a:ext cx="2968962" cy="15549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r="44"/>
          <a:stretch>
            <a:fillRect/>
          </a:stretch>
        </p:blipFill>
        <p:spPr>
          <a:xfrm>
            <a:off x="15923833" y="2595608"/>
            <a:ext cx="2968962" cy="155499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71016" y="3038111"/>
            <a:ext cx="12592500" cy="1323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8"/>
              </a:lnSpc>
            </a:pPr>
            <a:r>
              <a:rPr lang="en-US" sz="6719" dirty="0">
                <a:solidFill>
                  <a:srgbClr val="5A6D52"/>
                </a:solidFill>
                <a:latin typeface="Fraunces Bold"/>
              </a:rPr>
              <a:t>3. KHÁM PHÁ VĂN BẢN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915</Words>
  <Application>Microsoft Office PowerPoint</Application>
  <PresentationFormat>Custom</PresentationFormat>
  <Paragraphs>133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#9Slide07 SVNUT Triumph Press</vt:lpstr>
      <vt:lpstr>Arial</vt:lpstr>
      <vt:lpstr>Roboto Condensed Bold</vt:lpstr>
      <vt:lpstr>#9Slide03 Arima Madurai Black</vt:lpstr>
      <vt:lpstr>Roboto Condensed</vt:lpstr>
      <vt:lpstr>Fraunces Bold</vt:lpstr>
      <vt:lpstr>Roboto Condensed Bold Italics</vt:lpstr>
      <vt:lpstr>#9Slide05 VL Fadilla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 - B6 - Banh chung, banh giay</dc:title>
  <dc:creator>hemis</dc:creator>
  <cp:lastModifiedBy>hemis</cp:lastModifiedBy>
  <cp:revision>3</cp:revision>
  <dcterms:created xsi:type="dcterms:W3CDTF">2006-08-16T00:00:00Z</dcterms:created>
  <dcterms:modified xsi:type="dcterms:W3CDTF">2022-12-11T02:54:34Z</dcterms:modified>
  <dc:identifier>DAFUXjxogj0</dc:identifier>
</cp:coreProperties>
</file>