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932" r:id="rId2"/>
  </p:sldMasterIdLst>
  <p:notesMasterIdLst>
    <p:notesMasterId r:id="rId23"/>
  </p:notesMasterIdLst>
  <p:sldIdLst>
    <p:sldId id="322" r:id="rId3"/>
    <p:sldId id="319" r:id="rId4"/>
    <p:sldId id="320" r:id="rId5"/>
    <p:sldId id="341" r:id="rId6"/>
    <p:sldId id="326" r:id="rId7"/>
    <p:sldId id="327" r:id="rId8"/>
    <p:sldId id="325" r:id="rId9"/>
    <p:sldId id="342" r:id="rId10"/>
    <p:sldId id="330" r:id="rId11"/>
    <p:sldId id="331" r:id="rId12"/>
    <p:sldId id="316" r:id="rId13"/>
    <p:sldId id="332" r:id="rId14"/>
    <p:sldId id="335" r:id="rId15"/>
    <p:sldId id="343" r:id="rId16"/>
    <p:sldId id="337" r:id="rId17"/>
    <p:sldId id="334" r:id="rId18"/>
    <p:sldId id="267" r:id="rId19"/>
    <p:sldId id="338" r:id="rId20"/>
    <p:sldId id="340" r:id="rId21"/>
    <p:sldId id="287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00"/>
    <a:srgbClr val="FF3300"/>
    <a:srgbClr val="000000"/>
    <a:srgbClr val="9900FF"/>
    <a:srgbClr val="C91603"/>
    <a:srgbClr val="993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7" autoAdjust="0"/>
    <p:restoredTop sz="94660"/>
  </p:normalViewPr>
  <p:slideViewPr>
    <p:cSldViewPr>
      <p:cViewPr varScale="1">
        <p:scale>
          <a:sx n="69" d="100"/>
          <a:sy n="69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DA5513-5AF1-4076-BC8C-0FE06B20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8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F11BEC-8068-4269-A3F9-1C8479DCAD46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F11BEC-8068-4269-A3F9-1C8479DCAD46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5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866773-DF62-490A-AF23-D6BE850ED193}" type="slidenum">
              <a:rPr lang="en-US" altLang="vi-VN" smtClean="0">
                <a:solidFill>
                  <a:srgbClr val="000000"/>
                </a:solidFill>
                <a:latin typeface="Arial" charset="0"/>
              </a:rPr>
              <a:pPr/>
              <a:t>6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866773-DF62-490A-AF23-D6BE850ED193}" type="slidenum">
              <a:rPr lang="en-US" altLang="vi-VN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en-US" altLang="vi-V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6B3F-AC73-4814-92AA-A5FC854C42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096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017D-F206-4599-9EB4-9611B78B14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331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0488-79EC-4D42-A48B-54626EB8DB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4505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8D2A62-B8DB-4A3E-BB88-417EE88E5F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79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êu đề, Văn bản và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C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594E3F-8F5D-4C7E-9737-DBAE50A244C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039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1290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90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BA1B-163C-4D3A-85A4-E4F5BE83A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3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19747-A3C6-49FF-89F6-DFF71FCFC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2D95-D662-45AB-865F-A702334FD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9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6064-7A71-414C-80BA-41C050D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94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280C-E816-4835-A9A4-E2CE23743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9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E4B3-4E6B-4930-92FC-B4050C0B9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69-7C18-4A48-8D58-34EEF2ED88E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286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EB8DB-368F-4A0C-87B1-FDD1F6533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0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3CDE-E9A2-4F2A-A552-6BE68903D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C934-BC32-4365-9535-09360146D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91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F3DB-CD43-4647-B6AE-7D88DAD60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3EBC2-B1D4-46D6-94EE-4438E219C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F5C9-EA39-4E3E-A91C-00264E02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5043F-2F0D-4695-853E-EBDD06E792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355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A6FB3-633A-4EC9-AF0D-60732C7F6AE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791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1E81-C435-42F1-A8D8-FB6CEEC1EA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2619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A546-E843-4D13-AEEB-027480BEEAB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563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9C60-44B4-4920-8C88-E1778636C45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9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2CD1-6C75-46DD-852B-600B201834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610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C40A-D82A-44F9-AE54-3ECA7F029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074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</p:txBody>
      </p:sp>
      <p:sp>
        <p:nvSpPr>
          <p:cNvPr id="614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D9C591-E518-412C-9105-24AF9DB9B7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30" r:id="rId12"/>
    <p:sldLayoutId id="21474839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4 w 2123"/>
                <a:gd name="T1" fmla="*/ 933 h 1696"/>
                <a:gd name="T2" fmla="*/ 538 w 2123"/>
                <a:gd name="T3" fmla="*/ 611 h 1696"/>
                <a:gd name="T4" fmla="*/ 664 w 2123"/>
                <a:gd name="T5" fmla="*/ 354 h 1696"/>
                <a:gd name="T6" fmla="*/ 917 w 2123"/>
                <a:gd name="T7" fmla="*/ 525 h 1696"/>
                <a:gd name="T8" fmla="*/ 1202 w 2123"/>
                <a:gd name="T9" fmla="*/ 777 h 1696"/>
                <a:gd name="T10" fmla="*/ 1467 w 2123"/>
                <a:gd name="T11" fmla="*/ 992 h 1696"/>
                <a:gd name="T12" fmla="*/ 1782 w 2123"/>
                <a:gd name="T13" fmla="*/ 1216 h 1696"/>
                <a:gd name="T14" fmla="*/ 1863 w 2123"/>
                <a:gd name="T15" fmla="*/ 1264 h 1696"/>
                <a:gd name="T16" fmla="*/ 1817 w 2123"/>
                <a:gd name="T17" fmla="*/ 1212 h 1696"/>
                <a:gd name="T18" fmla="*/ 1397 w 2123"/>
                <a:gd name="T19" fmla="*/ 896 h 1696"/>
                <a:gd name="T20" fmla="*/ 1076 w 2123"/>
                <a:gd name="T21" fmla="*/ 611 h 1696"/>
                <a:gd name="T22" fmla="*/ 715 w 2123"/>
                <a:gd name="T23" fmla="*/ 294 h 1696"/>
                <a:gd name="T24" fmla="*/ 989 w 2123"/>
                <a:gd name="T25" fmla="*/ 278 h 1696"/>
                <a:gd name="T26" fmla="*/ 1272 w 2123"/>
                <a:gd name="T27" fmla="*/ 284 h 1696"/>
                <a:gd name="T28" fmla="*/ 1598 w 2123"/>
                <a:gd name="T29" fmla="*/ 240 h 1696"/>
                <a:gd name="T30" fmla="*/ 2101 w 2123"/>
                <a:gd name="T31" fmla="*/ 176 h 1696"/>
                <a:gd name="T32" fmla="*/ 2053 w 2123"/>
                <a:gd name="T33" fmla="*/ 155 h 1696"/>
                <a:gd name="T34" fmla="*/ 1527 w 2123"/>
                <a:gd name="T35" fmla="*/ 230 h 1696"/>
                <a:gd name="T36" fmla="*/ 1196 w 2123"/>
                <a:gd name="T37" fmla="*/ 246 h 1696"/>
                <a:gd name="T38" fmla="*/ 751 w 2123"/>
                <a:gd name="T39" fmla="*/ 230 h 1696"/>
                <a:gd name="T40" fmla="*/ 811 w 2123"/>
                <a:gd name="T41" fmla="*/ 203 h 1696"/>
                <a:gd name="T42" fmla="*/ 1130 w 2123"/>
                <a:gd name="T43" fmla="*/ 0 h 1696"/>
                <a:gd name="T44" fmla="*/ 1076 w 2123"/>
                <a:gd name="T45" fmla="*/ 26 h 1696"/>
                <a:gd name="T46" fmla="*/ 1000 w 2123"/>
                <a:gd name="T47" fmla="*/ 75 h 1696"/>
                <a:gd name="T48" fmla="*/ 847 w 2123"/>
                <a:gd name="T49" fmla="*/ 171 h 1696"/>
                <a:gd name="T50" fmla="*/ 664 w 2123"/>
                <a:gd name="T51" fmla="*/ 252 h 1696"/>
                <a:gd name="T52" fmla="*/ 628 w 2123"/>
                <a:gd name="T53" fmla="*/ 322 h 1696"/>
                <a:gd name="T54" fmla="*/ 301 w 2123"/>
                <a:gd name="T55" fmla="*/ 525 h 1696"/>
                <a:gd name="T56" fmla="*/ 0 w 2123"/>
                <a:gd name="T57" fmla="*/ 649 h 1696"/>
                <a:gd name="T58" fmla="*/ 0 w 2123"/>
                <a:gd name="T59" fmla="*/ 654 h 1696"/>
                <a:gd name="T60" fmla="*/ 0 w 2123"/>
                <a:gd name="T61" fmla="*/ 686 h 1696"/>
                <a:gd name="T62" fmla="*/ 295 w 2123"/>
                <a:gd name="T63" fmla="*/ 568 h 1696"/>
                <a:gd name="T64" fmla="*/ 586 w 2123"/>
                <a:gd name="T65" fmla="*/ 386 h 1696"/>
                <a:gd name="T66" fmla="*/ 502 w 2123"/>
                <a:gd name="T67" fmla="*/ 601 h 1696"/>
                <a:gd name="T68" fmla="*/ 520 w 2123"/>
                <a:gd name="T69" fmla="*/ 890 h 1696"/>
                <a:gd name="T70" fmla="*/ 456 w 2123"/>
                <a:gd name="T71" fmla="*/ 1045 h 1696"/>
                <a:gd name="T72" fmla="*/ 325 w 2123"/>
                <a:gd name="T73" fmla="*/ 1324 h 1696"/>
                <a:gd name="T74" fmla="*/ 319 w 2123"/>
                <a:gd name="T75" fmla="*/ 1517 h 1696"/>
                <a:gd name="T76" fmla="*/ 325 w 2123"/>
                <a:gd name="T77" fmla="*/ 1517 h 1696"/>
                <a:gd name="T78" fmla="*/ 343 w 2123"/>
                <a:gd name="T79" fmla="*/ 1388 h 1696"/>
                <a:gd name="T80" fmla="*/ 574 w 2123"/>
                <a:gd name="T81" fmla="*/ 933 h 1696"/>
                <a:gd name="T82" fmla="*/ 574 w 2123"/>
                <a:gd name="T83" fmla="*/ 93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6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7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5 w 969"/>
                <a:gd name="T1" fmla="*/ 1192 h 1192"/>
                <a:gd name="T2" fmla="*/ 494 w 969"/>
                <a:gd name="T3" fmla="*/ 1198 h 1192"/>
                <a:gd name="T4" fmla="*/ 584 w 969"/>
                <a:gd name="T5" fmla="*/ 1156 h 1192"/>
                <a:gd name="T6" fmla="*/ 819 w 969"/>
                <a:gd name="T7" fmla="*/ 1091 h 1192"/>
                <a:gd name="T8" fmla="*/ 941 w 969"/>
                <a:gd name="T9" fmla="*/ 1061 h 1192"/>
                <a:gd name="T10" fmla="*/ 765 w 969"/>
                <a:gd name="T11" fmla="*/ 993 h 1192"/>
                <a:gd name="T12" fmla="*/ 560 w 969"/>
                <a:gd name="T13" fmla="*/ 957 h 1192"/>
                <a:gd name="T14" fmla="*/ 199 w 969"/>
                <a:gd name="T15" fmla="*/ 975 h 1192"/>
                <a:gd name="T16" fmla="*/ 301 w 969"/>
                <a:gd name="T17" fmla="*/ 897 h 1192"/>
                <a:gd name="T18" fmla="*/ 500 w 969"/>
                <a:gd name="T19" fmla="*/ 807 h 1192"/>
                <a:gd name="T20" fmla="*/ 700 w 969"/>
                <a:gd name="T21" fmla="*/ 675 h 1192"/>
                <a:gd name="T22" fmla="*/ 706 w 969"/>
                <a:gd name="T23" fmla="*/ 675 h 1192"/>
                <a:gd name="T24" fmla="*/ 718 w 969"/>
                <a:gd name="T25" fmla="*/ 669 h 1192"/>
                <a:gd name="T26" fmla="*/ 759 w 969"/>
                <a:gd name="T27" fmla="*/ 651 h 1192"/>
                <a:gd name="T28" fmla="*/ 783 w 969"/>
                <a:gd name="T29" fmla="*/ 645 h 1192"/>
                <a:gd name="T30" fmla="*/ 795 w 969"/>
                <a:gd name="T31" fmla="*/ 633 h 1192"/>
                <a:gd name="T32" fmla="*/ 801 w 969"/>
                <a:gd name="T33" fmla="*/ 621 h 1192"/>
                <a:gd name="T34" fmla="*/ 795 w 969"/>
                <a:gd name="T35" fmla="*/ 615 h 1192"/>
                <a:gd name="T36" fmla="*/ 789 w 969"/>
                <a:gd name="T37" fmla="*/ 603 h 1192"/>
                <a:gd name="T38" fmla="*/ 789 w 969"/>
                <a:gd name="T39" fmla="*/ 577 h 1192"/>
                <a:gd name="T40" fmla="*/ 801 w 969"/>
                <a:gd name="T41" fmla="*/ 547 h 1192"/>
                <a:gd name="T42" fmla="*/ 813 w 969"/>
                <a:gd name="T43" fmla="*/ 517 h 1192"/>
                <a:gd name="T44" fmla="*/ 831 w 969"/>
                <a:gd name="T45" fmla="*/ 487 h 1192"/>
                <a:gd name="T46" fmla="*/ 843 w 969"/>
                <a:gd name="T47" fmla="*/ 457 h 1192"/>
                <a:gd name="T48" fmla="*/ 849 w 969"/>
                <a:gd name="T49" fmla="*/ 439 h 1192"/>
                <a:gd name="T50" fmla="*/ 857 w 969"/>
                <a:gd name="T51" fmla="*/ 433 h 1192"/>
                <a:gd name="T52" fmla="*/ 857 w 969"/>
                <a:gd name="T53" fmla="*/ 349 h 1192"/>
                <a:gd name="T54" fmla="*/ 857 w 969"/>
                <a:gd name="T55" fmla="*/ 343 h 1192"/>
                <a:gd name="T56" fmla="*/ 863 w 969"/>
                <a:gd name="T57" fmla="*/ 337 h 1192"/>
                <a:gd name="T58" fmla="*/ 881 w 969"/>
                <a:gd name="T59" fmla="*/ 307 h 1192"/>
                <a:gd name="T60" fmla="*/ 893 w 969"/>
                <a:gd name="T61" fmla="*/ 271 h 1192"/>
                <a:gd name="T62" fmla="*/ 905 w 969"/>
                <a:gd name="T63" fmla="*/ 241 h 1192"/>
                <a:gd name="T64" fmla="*/ 911 w 969"/>
                <a:gd name="T65" fmla="*/ 229 h 1192"/>
                <a:gd name="T66" fmla="*/ 917 w 969"/>
                <a:gd name="T67" fmla="*/ 217 h 1192"/>
                <a:gd name="T68" fmla="*/ 935 w 969"/>
                <a:gd name="T69" fmla="*/ 173 h 1192"/>
                <a:gd name="T70" fmla="*/ 953 w 969"/>
                <a:gd name="T71" fmla="*/ 137 h 1192"/>
                <a:gd name="T72" fmla="*/ 959 w 969"/>
                <a:gd name="T73" fmla="*/ 125 h 1192"/>
                <a:gd name="T74" fmla="*/ 959 w 969"/>
                <a:gd name="T75" fmla="*/ 119 h 1192"/>
                <a:gd name="T76" fmla="*/ 977 w 969"/>
                <a:gd name="T77" fmla="*/ 0 h 1192"/>
                <a:gd name="T78" fmla="*/ 953 w 969"/>
                <a:gd name="T79" fmla="*/ 47 h 1192"/>
                <a:gd name="T80" fmla="*/ 789 w 969"/>
                <a:gd name="T81" fmla="*/ 113 h 1192"/>
                <a:gd name="T82" fmla="*/ 712 w 969"/>
                <a:gd name="T83" fmla="*/ 161 h 1192"/>
                <a:gd name="T84" fmla="*/ 464 w 969"/>
                <a:gd name="T85" fmla="*/ 235 h 1192"/>
                <a:gd name="T86" fmla="*/ 283 w 969"/>
                <a:gd name="T87" fmla="*/ 289 h 1192"/>
                <a:gd name="T88" fmla="*/ 175 w 969"/>
                <a:gd name="T89" fmla="*/ 295 h 1192"/>
                <a:gd name="T90" fmla="*/ 12 w 969"/>
                <a:gd name="T91" fmla="*/ 487 h 1192"/>
                <a:gd name="T92" fmla="*/ 0 w 969"/>
                <a:gd name="T93" fmla="*/ 511 h 1192"/>
                <a:gd name="T94" fmla="*/ 0 w 969"/>
                <a:gd name="T95" fmla="*/ 1192 h 1192"/>
                <a:gd name="T96" fmla="*/ 96 w 969"/>
                <a:gd name="T97" fmla="*/ 1186 h 1192"/>
                <a:gd name="T98" fmla="*/ 325 w 969"/>
                <a:gd name="T99" fmla="*/ 1192 h 1192"/>
                <a:gd name="T100" fmla="*/ 325 w 969"/>
                <a:gd name="T101" fmla="*/ 1192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8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09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2 w 2176"/>
                <a:gd name="T1" fmla="*/ 771 h 1505"/>
                <a:gd name="T2" fmla="*/ 1200 w 2176"/>
                <a:gd name="T3" fmla="*/ 1239 h 1505"/>
                <a:gd name="T4" fmla="*/ 964 w 2176"/>
                <a:gd name="T5" fmla="*/ 1197 h 1505"/>
                <a:gd name="T6" fmla="*/ 729 w 2176"/>
                <a:gd name="T7" fmla="*/ 1131 h 1505"/>
                <a:gd name="T8" fmla="*/ 446 w 2176"/>
                <a:gd name="T9" fmla="*/ 1113 h 1505"/>
                <a:gd name="T10" fmla="*/ 0 w 2176"/>
                <a:gd name="T11" fmla="*/ 1083 h 1505"/>
                <a:gd name="T12" fmla="*/ 30 w 2176"/>
                <a:gd name="T13" fmla="*/ 1119 h 1505"/>
                <a:gd name="T14" fmla="*/ 500 w 2176"/>
                <a:gd name="T15" fmla="*/ 1137 h 1505"/>
                <a:gd name="T16" fmla="*/ 783 w 2176"/>
                <a:gd name="T17" fmla="*/ 1191 h 1505"/>
                <a:gd name="T18" fmla="*/ 1140 w 2176"/>
                <a:gd name="T19" fmla="*/ 1307 h 1505"/>
                <a:gd name="T20" fmla="*/ 1078 w 2176"/>
                <a:gd name="T21" fmla="*/ 1325 h 1505"/>
                <a:gd name="T22" fmla="*/ 717 w 2176"/>
                <a:gd name="T23" fmla="*/ 1511 h 1505"/>
                <a:gd name="T24" fmla="*/ 771 w 2176"/>
                <a:gd name="T25" fmla="*/ 1487 h 1505"/>
                <a:gd name="T26" fmla="*/ 869 w 2176"/>
                <a:gd name="T27" fmla="*/ 1445 h 1505"/>
                <a:gd name="T28" fmla="*/ 1030 w 2176"/>
                <a:gd name="T29" fmla="*/ 1361 h 1505"/>
                <a:gd name="T30" fmla="*/ 1224 w 2176"/>
                <a:gd name="T31" fmla="*/ 1301 h 1505"/>
                <a:gd name="T32" fmla="*/ 1277 w 2176"/>
                <a:gd name="T33" fmla="*/ 1227 h 1505"/>
                <a:gd name="T34" fmla="*/ 1646 w 2176"/>
                <a:gd name="T35" fmla="*/ 1047 h 1505"/>
                <a:gd name="T36" fmla="*/ 1947 w 2176"/>
                <a:gd name="T37" fmla="*/ 957 h 1505"/>
                <a:gd name="T38" fmla="*/ 2194 w 2176"/>
                <a:gd name="T39" fmla="*/ 825 h 1505"/>
                <a:gd name="T40" fmla="*/ 1977 w 2176"/>
                <a:gd name="T41" fmla="*/ 915 h 1505"/>
                <a:gd name="T42" fmla="*/ 1670 w 2176"/>
                <a:gd name="T43" fmla="*/ 993 h 1505"/>
                <a:gd name="T44" fmla="*/ 1351 w 2176"/>
                <a:gd name="T45" fmla="*/ 1155 h 1505"/>
                <a:gd name="T46" fmla="*/ 1513 w 2176"/>
                <a:gd name="T47" fmla="*/ 909 h 1505"/>
                <a:gd name="T48" fmla="*/ 1634 w 2176"/>
                <a:gd name="T49" fmla="*/ 547 h 1505"/>
                <a:gd name="T50" fmla="*/ 1754 w 2176"/>
                <a:gd name="T51" fmla="*/ 374 h 1505"/>
                <a:gd name="T52" fmla="*/ 1995 w 2176"/>
                <a:gd name="T53" fmla="*/ 60 h 1505"/>
                <a:gd name="T54" fmla="*/ 2019 w 2176"/>
                <a:gd name="T55" fmla="*/ 0 h 1505"/>
                <a:gd name="T56" fmla="*/ 1989 w 2176"/>
                <a:gd name="T57" fmla="*/ 0 h 1505"/>
                <a:gd name="T58" fmla="*/ 1610 w 2176"/>
                <a:gd name="T59" fmla="*/ 482 h 1505"/>
                <a:gd name="T60" fmla="*/ 1489 w 2176"/>
                <a:gd name="T61" fmla="*/ 891 h 1505"/>
                <a:gd name="T62" fmla="*/ 1265 w 2176"/>
                <a:gd name="T63" fmla="*/ 1179 h 1505"/>
                <a:gd name="T64" fmla="*/ 1140 w 2176"/>
                <a:gd name="T65" fmla="*/ 909 h 1505"/>
                <a:gd name="T66" fmla="*/ 1018 w 2176"/>
                <a:gd name="T67" fmla="*/ 542 h 1505"/>
                <a:gd name="T68" fmla="*/ 893 w 2176"/>
                <a:gd name="T69" fmla="*/ 222 h 1505"/>
                <a:gd name="T70" fmla="*/ 795 w 2176"/>
                <a:gd name="T71" fmla="*/ 0 h 1505"/>
                <a:gd name="T72" fmla="*/ 759 w 2176"/>
                <a:gd name="T73" fmla="*/ 0 h 1505"/>
                <a:gd name="T74" fmla="*/ 911 w 2176"/>
                <a:gd name="T75" fmla="*/ 356 h 1505"/>
                <a:gd name="T76" fmla="*/ 1042 w 2176"/>
                <a:gd name="T77" fmla="*/ 771 h 1505"/>
                <a:gd name="T78" fmla="*/ 1042 w 2176"/>
                <a:gd name="T79" fmla="*/ 771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0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3 w 813"/>
                <a:gd name="T1" fmla="*/ 566 h 804"/>
                <a:gd name="T2" fmla="*/ 331 w 813"/>
                <a:gd name="T3" fmla="*/ 440 h 804"/>
                <a:gd name="T4" fmla="*/ 650 w 813"/>
                <a:gd name="T5" fmla="*/ 218 h 804"/>
                <a:gd name="T6" fmla="*/ 819 w 813"/>
                <a:gd name="T7" fmla="*/ 0 h 804"/>
                <a:gd name="T8" fmla="*/ 681 w 813"/>
                <a:gd name="T9" fmla="*/ 150 h 804"/>
                <a:gd name="T10" fmla="*/ 146 w 813"/>
                <a:gd name="T11" fmla="*/ 506 h 804"/>
                <a:gd name="T12" fmla="*/ 0 w 813"/>
                <a:gd name="T13" fmla="*/ 736 h 804"/>
                <a:gd name="T14" fmla="*/ 0 w 813"/>
                <a:gd name="T15" fmla="*/ 808 h 804"/>
                <a:gd name="T16" fmla="*/ 163 w 813"/>
                <a:gd name="T17" fmla="*/ 566 h 804"/>
                <a:gd name="T18" fmla="*/ 163 w 813"/>
                <a:gd name="T19" fmla="*/ 566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1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4 w 759"/>
                <a:gd name="T1" fmla="*/ 66 h 107"/>
                <a:gd name="T2" fmla="*/ 765 w 759"/>
                <a:gd name="T3" fmla="*/ 0 h 107"/>
                <a:gd name="T4" fmla="*/ 500 w 759"/>
                <a:gd name="T5" fmla="*/ 36 h 107"/>
                <a:gd name="T6" fmla="*/ 140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4 w 759"/>
                <a:gd name="T15" fmla="*/ 66 h 107"/>
                <a:gd name="T16" fmla="*/ 464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2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9 w 3169"/>
                <a:gd name="T1" fmla="*/ 241 h 743"/>
                <a:gd name="T2" fmla="*/ 1748 w 3169"/>
                <a:gd name="T3" fmla="*/ 235 h 743"/>
                <a:gd name="T4" fmla="*/ 2105 w 3169"/>
                <a:gd name="T5" fmla="*/ 253 h 743"/>
                <a:gd name="T6" fmla="*/ 2525 w 3169"/>
                <a:gd name="T7" fmla="*/ 235 h 743"/>
                <a:gd name="T8" fmla="*/ 3195 w 3169"/>
                <a:gd name="T9" fmla="*/ 206 h 743"/>
                <a:gd name="T10" fmla="*/ 3141 w 3169"/>
                <a:gd name="T11" fmla="*/ 188 h 743"/>
                <a:gd name="T12" fmla="*/ 2442 w 3169"/>
                <a:gd name="T13" fmla="*/ 223 h 743"/>
                <a:gd name="T14" fmla="*/ 2019 w 3169"/>
                <a:gd name="T15" fmla="*/ 223 h 743"/>
                <a:gd name="T16" fmla="*/ 1471 w 3169"/>
                <a:gd name="T17" fmla="*/ 188 h 743"/>
                <a:gd name="T18" fmla="*/ 1555 w 3169"/>
                <a:gd name="T19" fmla="*/ 168 h 743"/>
                <a:gd name="T20" fmla="*/ 2055 w 3169"/>
                <a:gd name="T21" fmla="*/ 0 h 743"/>
                <a:gd name="T22" fmla="*/ 1977 w 3169"/>
                <a:gd name="T23" fmla="*/ 24 h 743"/>
                <a:gd name="T24" fmla="*/ 1852 w 3169"/>
                <a:gd name="T25" fmla="*/ 66 h 743"/>
                <a:gd name="T26" fmla="*/ 1616 w 3169"/>
                <a:gd name="T27" fmla="*/ 138 h 743"/>
                <a:gd name="T28" fmla="*/ 1350 w 3169"/>
                <a:gd name="T29" fmla="*/ 200 h 743"/>
                <a:gd name="T30" fmla="*/ 1278 w 3169"/>
                <a:gd name="T31" fmla="*/ 253 h 743"/>
                <a:gd name="T32" fmla="*/ 771 w 3169"/>
                <a:gd name="T33" fmla="*/ 415 h 743"/>
                <a:gd name="T34" fmla="*/ 337 w 3169"/>
                <a:gd name="T35" fmla="*/ 505 h 743"/>
                <a:gd name="T36" fmla="*/ 0 w 3169"/>
                <a:gd name="T37" fmla="*/ 621 h 743"/>
                <a:gd name="T38" fmla="*/ 301 w 3169"/>
                <a:gd name="T39" fmla="*/ 541 h 743"/>
                <a:gd name="T40" fmla="*/ 741 w 3169"/>
                <a:gd name="T41" fmla="*/ 451 h 743"/>
                <a:gd name="T42" fmla="*/ 1188 w 3169"/>
                <a:gd name="T43" fmla="*/ 313 h 743"/>
                <a:gd name="T44" fmla="*/ 989 w 3169"/>
                <a:gd name="T45" fmla="*/ 493 h 743"/>
                <a:gd name="T46" fmla="*/ 875 w 3169"/>
                <a:gd name="T47" fmla="*/ 747 h 743"/>
                <a:gd name="T48" fmla="*/ 869 w 3169"/>
                <a:gd name="T49" fmla="*/ 747 h 743"/>
                <a:gd name="T50" fmla="*/ 941 w 3169"/>
                <a:gd name="T51" fmla="*/ 747 h 743"/>
                <a:gd name="T52" fmla="*/ 1030 w 3169"/>
                <a:gd name="T53" fmla="*/ 499 h 743"/>
                <a:gd name="T54" fmla="*/ 1307 w 3169"/>
                <a:gd name="T55" fmla="*/ 283 h 743"/>
                <a:gd name="T56" fmla="*/ 1543 w 3169"/>
                <a:gd name="T57" fmla="*/ 451 h 743"/>
                <a:gd name="T58" fmla="*/ 1784 w 3169"/>
                <a:gd name="T59" fmla="*/ 681 h 743"/>
                <a:gd name="T60" fmla="*/ 1870 w 3169"/>
                <a:gd name="T61" fmla="*/ 747 h 743"/>
                <a:gd name="T62" fmla="*/ 1935 w 3169"/>
                <a:gd name="T63" fmla="*/ 747 h 743"/>
                <a:gd name="T64" fmla="*/ 1706 w 3169"/>
                <a:gd name="T65" fmla="*/ 529 h 743"/>
                <a:gd name="T66" fmla="*/ 1399 w 3169"/>
                <a:gd name="T67" fmla="*/ 241 h 743"/>
                <a:gd name="T68" fmla="*/ 1399 w 3169"/>
                <a:gd name="T69" fmla="*/ 241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8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19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1280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3366"/>
                </a:solidFill>
              </a:endParaRPr>
            </a:p>
          </p:txBody>
        </p:sp>
        <p:sp>
          <p:nvSpPr>
            <p:cNvPr id="4121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8 w 2153"/>
                <a:gd name="T1" fmla="*/ 855 h 1930"/>
                <a:gd name="T2" fmla="*/ 1953 w 2153"/>
                <a:gd name="T3" fmla="*/ 1023 h 1930"/>
                <a:gd name="T4" fmla="*/ 2069 w 2153"/>
                <a:gd name="T5" fmla="*/ 1172 h 1930"/>
                <a:gd name="T6" fmla="*/ 2135 w 2153"/>
                <a:gd name="T7" fmla="*/ 1252 h 1930"/>
                <a:gd name="T8" fmla="*/ 2171 w 2153"/>
                <a:gd name="T9" fmla="*/ 1300 h 1930"/>
                <a:gd name="T10" fmla="*/ 1905 w 2153"/>
                <a:gd name="T11" fmla="*/ 981 h 1930"/>
                <a:gd name="T12" fmla="*/ 1876 w 2153"/>
                <a:gd name="T13" fmla="*/ 933 h 1930"/>
                <a:gd name="T14" fmla="*/ 1796 w 2153"/>
                <a:gd name="T15" fmla="*/ 1246 h 1930"/>
                <a:gd name="T16" fmla="*/ 1784 w 2153"/>
                <a:gd name="T17" fmla="*/ 1492 h 1930"/>
                <a:gd name="T18" fmla="*/ 1834 w 2153"/>
                <a:gd name="T19" fmla="*/ 1914 h 1930"/>
                <a:gd name="T20" fmla="*/ 1803 w 2153"/>
                <a:gd name="T21" fmla="*/ 1938 h 1930"/>
                <a:gd name="T22" fmla="*/ 1760 w 2153"/>
                <a:gd name="T23" fmla="*/ 1540 h 1930"/>
                <a:gd name="T24" fmla="*/ 1742 w 2153"/>
                <a:gd name="T25" fmla="*/ 1294 h 1930"/>
                <a:gd name="T26" fmla="*/ 1778 w 2153"/>
                <a:gd name="T27" fmla="*/ 1089 h 1930"/>
                <a:gd name="T28" fmla="*/ 1784 w 2153"/>
                <a:gd name="T29" fmla="*/ 879 h 1930"/>
                <a:gd name="T30" fmla="*/ 1278 w 2153"/>
                <a:gd name="T31" fmla="*/ 1011 h 1930"/>
                <a:gd name="T32" fmla="*/ 831 w 2153"/>
                <a:gd name="T33" fmla="*/ 1136 h 1930"/>
                <a:gd name="T34" fmla="*/ 325 w 2153"/>
                <a:gd name="T35" fmla="*/ 1318 h 1930"/>
                <a:gd name="T36" fmla="*/ 18 w 2153"/>
                <a:gd name="T37" fmla="*/ 1426 h 1930"/>
                <a:gd name="T38" fmla="*/ 313 w 2153"/>
                <a:gd name="T39" fmla="*/ 1288 h 1930"/>
                <a:gd name="T40" fmla="*/ 688 w 2153"/>
                <a:gd name="T41" fmla="*/ 1148 h 1930"/>
                <a:gd name="T42" fmla="*/ 1030 w 2153"/>
                <a:gd name="T43" fmla="*/ 1041 h 1930"/>
                <a:gd name="T44" fmla="*/ 1423 w 2153"/>
                <a:gd name="T45" fmla="*/ 933 h 1930"/>
                <a:gd name="T46" fmla="*/ 1706 w 2153"/>
                <a:gd name="T47" fmla="*/ 819 h 1930"/>
                <a:gd name="T48" fmla="*/ 1345 w 2153"/>
                <a:gd name="T49" fmla="*/ 625 h 1930"/>
                <a:gd name="T50" fmla="*/ 869 w 2153"/>
                <a:gd name="T51" fmla="*/ 517 h 1930"/>
                <a:gd name="T52" fmla="*/ 229 w 2153"/>
                <a:gd name="T53" fmla="*/ 161 h 1930"/>
                <a:gd name="T54" fmla="*/ 0 w 2153"/>
                <a:gd name="T55" fmla="*/ 83 h 1930"/>
                <a:gd name="T56" fmla="*/ 331 w 2153"/>
                <a:gd name="T57" fmla="*/ 179 h 1930"/>
                <a:gd name="T58" fmla="*/ 718 w 2153"/>
                <a:gd name="T59" fmla="*/ 385 h 1930"/>
                <a:gd name="T60" fmla="*/ 941 w 2153"/>
                <a:gd name="T61" fmla="*/ 493 h 1930"/>
                <a:gd name="T62" fmla="*/ 1363 w 2153"/>
                <a:gd name="T63" fmla="*/ 595 h 1930"/>
                <a:gd name="T64" fmla="*/ 1664 w 2153"/>
                <a:gd name="T65" fmla="*/ 747 h 1930"/>
                <a:gd name="T66" fmla="*/ 1435 w 2153"/>
                <a:gd name="T67" fmla="*/ 463 h 1930"/>
                <a:gd name="T68" fmla="*/ 1296 w 2153"/>
                <a:gd name="T69" fmla="*/ 191 h 1930"/>
                <a:gd name="T70" fmla="*/ 1164 w 2153"/>
                <a:gd name="T71" fmla="*/ 0 h 1930"/>
                <a:gd name="T72" fmla="*/ 1351 w 2153"/>
                <a:gd name="T73" fmla="*/ 215 h 1930"/>
                <a:gd name="T74" fmla="*/ 1501 w 2153"/>
                <a:gd name="T75" fmla="*/ 487 h 1930"/>
                <a:gd name="T76" fmla="*/ 1760 w 2153"/>
                <a:gd name="T77" fmla="*/ 807 h 1930"/>
                <a:gd name="T78" fmla="*/ 1858 w 2153"/>
                <a:gd name="T79" fmla="*/ 855 h 1930"/>
                <a:gd name="T80" fmla="*/ 1858 w 2153"/>
                <a:gd name="T81" fmla="*/ 855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3366"/>
                </a:solidFill>
              </a:endParaRPr>
            </a:p>
          </p:txBody>
        </p:sp>
      </p:grpSp>
      <p:sp>
        <p:nvSpPr>
          <p:cNvPr id="1280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80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0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4358F40-E5E2-4452-93B2-228BDAD45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C%C3%A1c_d%C3%A2n_t%E1%BB%99c_German" TargetMode="External"/><Relationship Id="rId4" Type="http://schemas.openxmlformats.org/officeDocument/2006/relationships/hyperlink" Target="https://vi.wikipedia.org/wiki/%C4%90%E1%BA%A3o_An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andet achent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819400" y="1371601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3333FF"/>
              </a:solidFill>
              <a:latin typeface="Arial" charset="0"/>
            </a:endParaRPr>
          </a:p>
        </p:txBody>
      </p:sp>
      <p:sp>
        <p:nvSpPr>
          <p:cNvPr id="96269" name="WordArt 13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89916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46</a:t>
            </a:r>
          </a:p>
          <a:p>
            <a:pPr algn="ctr"/>
            <a:r>
              <a:rPr lang="vi-VN" sz="3600" kern="1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vi-VN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43 </a:t>
            </a:r>
          </a:p>
          <a:p>
            <a:pPr algn="ctr"/>
            <a:r>
              <a:rPr lang="vi-VN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Dân cư - Xã hội Trung và Nam Mĩ</a:t>
            </a:r>
            <a:endParaRPr lang="en-US" sz="3600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989" name="Picture 15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31966"/>
            <a:ext cx="16764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66800" y="1600200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23622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Đô thị hóa: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D21F7-4AEF-4503-94D4-5C809D6ADADE}"/>
              </a:ext>
            </a:extLst>
          </p:cNvPr>
          <p:cNvSpPr txBox="1"/>
          <p:nvPr/>
        </p:nvSpPr>
        <p:spPr>
          <a:xfrm>
            <a:off x="2003172" y="-13917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32012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C:\Users\AM\Desktop\Bai gaing  thi GVG Dia 7 18-19\2016-02-16-r-ty-le-do-thi-hoa-h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707571"/>
            <a:ext cx="8763001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6700" y="3121224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9900" y="270775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4236" y="2707751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7071" y="2822378"/>
            <a:ext cx="41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5736" y="230556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Đô thị hóa một số khu vực trên thế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C:\Users\AM\Desktop\Bai gaing  thi GVG Dia 7 18-19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25236"/>
            <a:ext cx="4640942" cy="20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19" name="Picture 3" descr="C:\Users\AM\Desktop\Bai gaing  thi GVG Dia 7 18-19\khu o chuo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51313"/>
            <a:ext cx="4648199" cy="175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C:\Users\AM\Desktop\Bai gaing  thi GVG Dia 7 18-19\nui ooc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365830"/>
            <a:ext cx="4939394" cy="174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2" name="Picture 6" descr="C:\Users\AM\Desktop\Bai gaing  thi GVG Dia 7 18-19\nui ooc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035"/>
            <a:ext cx="4939395" cy="181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58" y="4106633"/>
            <a:ext cx="4640942" cy="163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4" name="Picture 8" descr="C:\Users\AM\Desktop\Bai gaing  thi GVG Dia 7 18-19\nui ooc 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0373"/>
            <a:ext cx="4964795" cy="16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4721" y="5943600"/>
            <a:ext cx="334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Đô thị hóa Bắc Mĩ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Ri-ô- đê Gia-nê-rô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8437" y="5730910"/>
            <a:ext cx="349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Ô nhiễm môi trường ở khu ổ chuột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175736"/>
            <a:ext cx="198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New Yook</a:t>
            </a:r>
          </a:p>
        </p:txBody>
      </p:sp>
    </p:spTree>
    <p:extLst>
      <p:ext uri="{BB962C8B-B14F-4D97-AF65-F5344CB8AC3E}">
        <p14:creationId xmlns:p14="http://schemas.microsoft.com/office/powerpoint/2010/main" val="20767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11600"/>
            <a:ext cx="4804229" cy="7620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Sự phân bố đô thị này của Bắc Mĩ khác Trung và Nam Mĩ như thế nào?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83049"/>
              </p:ext>
            </p:extLst>
          </p:nvPr>
        </p:nvGraphicFramePr>
        <p:xfrm>
          <a:off x="762000" y="2286000"/>
          <a:ext cx="5125358" cy="156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Bắc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Mĩ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Trung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và Nam Mĩ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599"/>
            <a:ext cx="5562600" cy="53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9688" y="4648201"/>
            <a:ext cx="556259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Trung và Nam Mĩ có các đô thị trên 3 triệu dân ở ven biển, </a:t>
            </a:r>
          </a:p>
          <a:p>
            <a:pPr>
              <a:spcBef>
                <a:spcPct val="2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Bắc Mĩ ngoài những đô thị trên 3 triệu dân ở ven biển còn có cả trong nội địa ven Hồ Lớn.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1371599"/>
            <a:ext cx="544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FF0000"/>
                </a:solidFill>
              </a:rPr>
              <a:t>Kể </a:t>
            </a:r>
            <a:r>
              <a:rPr lang="en-US" sz="2400" dirty="0">
                <a:solidFill>
                  <a:srgbClr val="FF0000"/>
                </a:solidFill>
              </a:rPr>
              <a:t>tên các đô thị trên 3 triệu dân ở Bắc Mĩ &amp; Trung và Nam Mĩ? 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B90DC-E985-4340-B530-E8A771221A5D}"/>
              </a:ext>
            </a:extLst>
          </p:cNvPr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9639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90600" y="1201956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703388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Đô thị hóa:</a:t>
            </a:r>
          </a:p>
        </p:txBody>
      </p:sp>
      <p:pic>
        <p:nvPicPr>
          <p:cNvPr id="9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89188"/>
            <a:ext cx="4876800" cy="36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167777" y="2530171"/>
            <a:ext cx="563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hóa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giới.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 dân thành thị cao khoảng 75% dân số.</a:t>
            </a:r>
          </a:p>
          <a:p>
            <a:pPr marL="342900" indent="-342900" algn="l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thị hóa tự phát gây ra nhiều hệ quả xấu: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21099938">
            <a:off x="626517" y="2336661"/>
            <a:ext cx="728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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D97F6-E77C-4837-911D-CF7F6D1A9667}"/>
              </a:ext>
            </a:extLst>
          </p:cNvPr>
          <p:cNvSpPr txBox="1"/>
          <p:nvPr/>
        </p:nvSpPr>
        <p:spPr>
          <a:xfrm>
            <a:off x="1981200" y="161915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4374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01486" y="1126134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143000" y="166009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Đô thị hóa: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514600"/>
            <a:ext cx="4821040" cy="165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Thiếu nhà ở, y tế giáo dục thấp kém,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Thiếu việc làm, nảy sinh các tệ nạn xã hội,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Ô nhiễm môi trường…</a:t>
            </a:r>
          </a:p>
          <a:p>
            <a:pPr>
              <a:lnSpc>
                <a:spcPct val="90000"/>
              </a:lnSpc>
            </a:pP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C:\Users\AM\Desktop\Bai gaing  thi GVG Dia 7 18-19\khu o chuôt Manaus Brax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47" y="2590800"/>
            <a:ext cx="482103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 rot="21099938">
            <a:off x="637403" y="2488395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3E870-E8E5-4B6A-8EB9-0877C9FD13AE}"/>
              </a:ext>
            </a:extLst>
          </p:cNvPr>
          <p:cNvSpPr txBox="1"/>
          <p:nvPr/>
        </p:nvSpPr>
        <p:spPr>
          <a:xfrm>
            <a:off x="2297688" y="99898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5545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990600"/>
            <a:ext cx="5664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8"/>
          <p:cNvSpPr>
            <a:spLocks noChangeArrowheads="1"/>
          </p:cNvSpPr>
          <p:nvPr/>
        </p:nvSpPr>
        <p:spPr bwMode="auto">
          <a:xfrm>
            <a:off x="6019800" y="6096000"/>
            <a:ext cx="4876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tx1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H43.1 Lược đồ các đô thị Châu Mĩ</a:t>
            </a:r>
          </a:p>
        </p:txBody>
      </p:sp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389415" y="760134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1.  Dân cư tập trung chủ yếu ở đâu? Thưa thớt ở đâu?</a:t>
            </a:r>
          </a:p>
        </p:txBody>
      </p:sp>
      <p:sp>
        <p:nvSpPr>
          <p:cNvPr id="65542" name="TextBox 5"/>
          <p:cNvSpPr txBox="1">
            <a:spLocks noChangeArrowheads="1"/>
          </p:cNvSpPr>
          <p:nvPr/>
        </p:nvSpPr>
        <p:spPr bwMode="auto">
          <a:xfrm>
            <a:off x="381000" y="1546086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3333FF"/>
                </a:solidFill>
                <a:cs typeface="Times New Roman" panose="02020603050405020304" pitchFamily="18" charset="0"/>
              </a:rPr>
              <a:t>Điền các từ vào chổ  chấm: </a:t>
            </a: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ven biển , vùng trong nội địa, cửa sông, cao nguyên mát mẽ. </a:t>
            </a:r>
          </a:p>
        </p:txBody>
      </p:sp>
      <p:sp>
        <p:nvSpPr>
          <p:cNvPr id="65543" name="Rectangle 6"/>
          <p:cNvSpPr>
            <a:spLocks noChangeArrowheads="1"/>
          </p:cNvSpPr>
          <p:nvPr/>
        </p:nvSpPr>
        <p:spPr bwMode="auto">
          <a:xfrm>
            <a:off x="304800" y="2501899"/>
            <a:ext cx="516164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Dân cư tập trung chủ yếu ở:  ............</a:t>
            </a: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...........,............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3333FF"/>
                </a:solidFill>
                <a:cs typeface="Times New Roman" panose="02020603050405020304" pitchFamily="18" charset="0"/>
              </a:rPr>
              <a:t>Thưa thớt ở các ............................................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6600" y="2537203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ven biển,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2811750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cửa sông, cao nguyên mát mẽ.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3192497"/>
            <a:ext cx="1995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vùng trong nội địa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29" y="0"/>
            <a:ext cx="3810000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114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2. Xác định trên bản đồ các khu vực thưa dân</a:t>
            </a:r>
          </a:p>
        </p:txBody>
      </p:sp>
    </p:spTree>
    <p:extLst>
      <p:ext uri="{BB962C8B-B14F-4D97-AF65-F5344CB8AC3E}">
        <p14:creationId xmlns:p14="http://schemas.microsoft.com/office/powerpoint/2010/main" val="254838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7" descr="Luoc do cac do thi chau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5257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8"/>
          <p:cNvSpPr>
            <a:spLocks noChangeArrowheads="1"/>
          </p:cNvSpPr>
          <p:nvPr/>
        </p:nvSpPr>
        <p:spPr bwMode="auto">
          <a:xfrm>
            <a:off x="5410200" y="6324600"/>
            <a:ext cx="525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Arial" charset="0"/>
              </a:rPr>
              <a:t>H43.1 Lược đồ các đô thị Châu Mĩ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1524000" y="6858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Arial" charset="0"/>
              </a:rPr>
              <a:t>3. Tại sao dân cư lại tập trung thưa thớt ở hệ thống núi phía Nam An-đét và đồng bằng A-ma-zôn?</a:t>
            </a: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1676400" y="3193144"/>
            <a:ext cx="3581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Arial" charset="0"/>
              </a:rPr>
              <a:t>Do hệ thống núi phía Nam An-đét có ....................................,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Arial" charset="0"/>
              </a:rPr>
              <a:t>đồng bằng A-ma-zôn ................................và chưa được khai phá hợp lí.</a:t>
            </a: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524000" y="2286001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3333FF"/>
                </a:solidFill>
                <a:latin typeface="Arial" charset="0"/>
              </a:rPr>
              <a:t>Điền các từ </a:t>
            </a:r>
            <a:r>
              <a:rPr lang="en-US" sz="2000" b="1" i="1">
                <a:solidFill>
                  <a:srgbClr val="FF0000"/>
                </a:solidFill>
                <a:latin typeface="Arial" charset="0"/>
              </a:rPr>
              <a:t>: khí hậu khô hạn, nhiều rừng rậm.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1" y="3962400"/>
            <a:ext cx="194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khí hậu khô hạn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1" y="4876800"/>
            <a:ext cx="188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charset="0"/>
              </a:rPr>
              <a:t>nhiều rừng rậm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10429" y="0"/>
            <a:ext cx="3810000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1" y="228600"/>
            <a:ext cx="6476999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Vận dụng và mở rộng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1171805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Theo em, dân cư trên thế giới phân phân bố ở những nơi nào (theo địa hình, khí hậu...)?</a:t>
            </a:r>
          </a:p>
        </p:txBody>
      </p:sp>
      <p:pic>
        <p:nvPicPr>
          <p:cNvPr id="163842" name="Picture 2" descr="C:\Users\AM\Desktop\Bai gaing  thi GVG Dia 7 18-19\ban do dan cu 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57" y="1843405"/>
            <a:ext cx="5214372" cy="32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3" name="Picture 3" descr="C:\Users\AM\Desktop\Bai gaing  thi GVG Dia 7 18-19\tu nhien t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64372"/>
            <a:ext cx="5205709" cy="28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0801" y="228600"/>
            <a:ext cx="6476999" cy="533400"/>
          </a:xfrm>
        </p:spPr>
        <p:txBody>
          <a:bodyPr/>
          <a:lstStyle/>
          <a:p>
            <a:r>
              <a:rPr lang="en-US" u="sng" dirty="0">
                <a:solidFill>
                  <a:schemeClr val="tx1">
                    <a:lumMod val="75000"/>
                  </a:schemeClr>
                </a:solidFill>
              </a:rPr>
              <a:t>Vận dụng và mở rộng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4200" y="902761"/>
            <a:ext cx="828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Tìm những vị trí đông dân ở Việt Nam? Em có nhận xét  gì về sự phân bố dân cư ở nước ta?</a:t>
            </a:r>
          </a:p>
        </p:txBody>
      </p:sp>
      <p:pic>
        <p:nvPicPr>
          <p:cNvPr id="164866" name="Picture 2" descr="C:\Users\AM\Desktop\Bai gaing  thi GVG Dia 7 18-19\Viet Nam -tu nh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51718"/>
            <a:ext cx="3419475" cy="448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67" name="Picture 3" descr="C:\Users\AM\Desktop\Bai gaing  thi GVG Dia 7 18-19\Dan so 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9" y="1610648"/>
            <a:ext cx="3429000" cy="44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User\Pictures\Tu-nhien-chau-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49529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2057400" y="6242168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3366"/>
                </a:solidFill>
              </a:rPr>
              <a:t>Bản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đồ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nhiên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châu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Mỹ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3012" name="Picture 3" descr="C:\Users\AM\Desktop\Bai gaing  thi GVG Dia 7 18-19\SGK-Dia-li-7-hinh-41.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9" y="1447800"/>
            <a:ext cx="531971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 rot="20803641">
            <a:off x="3151188" y="3108325"/>
            <a:ext cx="582612" cy="401638"/>
          </a:xfrm>
          <a:custGeom>
            <a:avLst/>
            <a:gdLst>
              <a:gd name="connsiteX0" fmla="*/ 0 w 638629"/>
              <a:gd name="connsiteY0" fmla="*/ 377371 h 377371"/>
              <a:gd name="connsiteX1" fmla="*/ 58057 w 638629"/>
              <a:gd name="connsiteY1" fmla="*/ 188685 h 377371"/>
              <a:gd name="connsiteX2" fmla="*/ 58057 w 638629"/>
              <a:gd name="connsiteY2" fmla="*/ 188685 h 377371"/>
              <a:gd name="connsiteX3" fmla="*/ 101600 w 638629"/>
              <a:gd name="connsiteY3" fmla="*/ 130628 h 377371"/>
              <a:gd name="connsiteX4" fmla="*/ 203200 w 638629"/>
              <a:gd name="connsiteY4" fmla="*/ 87085 h 377371"/>
              <a:gd name="connsiteX5" fmla="*/ 391886 w 638629"/>
              <a:gd name="connsiteY5" fmla="*/ 14514 h 377371"/>
              <a:gd name="connsiteX6" fmla="*/ 638629 w 638629"/>
              <a:gd name="connsiteY6" fmla="*/ 0 h 377371"/>
              <a:gd name="connsiteX7" fmla="*/ 638629 w 638629"/>
              <a:gd name="connsiteY7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9" h="377371">
                <a:moveTo>
                  <a:pt x="0" y="377371"/>
                </a:moveTo>
                <a:lnTo>
                  <a:pt x="58057" y="188685"/>
                </a:lnTo>
                <a:lnTo>
                  <a:pt x="58057" y="188685"/>
                </a:lnTo>
                <a:cubicBezTo>
                  <a:pt x="65314" y="179009"/>
                  <a:pt x="77410" y="147561"/>
                  <a:pt x="101600" y="130628"/>
                </a:cubicBezTo>
                <a:cubicBezTo>
                  <a:pt x="125790" y="113695"/>
                  <a:pt x="154819" y="106437"/>
                  <a:pt x="203200" y="87085"/>
                </a:cubicBezTo>
                <a:cubicBezTo>
                  <a:pt x="251581" y="67733"/>
                  <a:pt x="319315" y="29028"/>
                  <a:pt x="391886" y="14514"/>
                </a:cubicBezTo>
                <a:cubicBezTo>
                  <a:pt x="464457" y="0"/>
                  <a:pt x="638629" y="0"/>
                  <a:pt x="638629" y="0"/>
                </a:cubicBezTo>
                <a:lnTo>
                  <a:pt x="638629" y="0"/>
                </a:lnTo>
              </a:path>
            </a:pathLst>
          </a:cu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7086600" y="6282231"/>
            <a:ext cx="393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>
                <a:solidFill>
                  <a:srgbClr val="003366"/>
                </a:solidFill>
              </a:rPr>
              <a:t>Bản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đồ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tự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nhiên</a:t>
            </a:r>
            <a:r>
              <a:rPr lang="en-US" dirty="0">
                <a:solidFill>
                  <a:srgbClr val="003366"/>
                </a:solidFill>
              </a:rPr>
              <a:t> </a:t>
            </a:r>
            <a:r>
              <a:rPr lang="en-US" dirty="0" err="1">
                <a:solidFill>
                  <a:srgbClr val="003366"/>
                </a:solidFill>
              </a:rPr>
              <a:t>Trung</a:t>
            </a:r>
            <a:r>
              <a:rPr lang="en-US" dirty="0">
                <a:solidFill>
                  <a:srgbClr val="003366"/>
                </a:solidFill>
              </a:rPr>
              <a:t> Nam </a:t>
            </a:r>
            <a:r>
              <a:rPr lang="en-US" dirty="0" err="1">
                <a:solidFill>
                  <a:srgbClr val="003366"/>
                </a:solidFill>
              </a:rPr>
              <a:t>Mỹ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/>
        </p:nvSpPr>
        <p:spPr bwMode="auto">
          <a:xfrm>
            <a:off x="1219200" y="914400"/>
            <a:ext cx="9448800" cy="5943600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581400" y="381000"/>
            <a:ext cx="449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0">
                <a:solidFill>
                  <a:srgbClr val="C91603"/>
                </a:solidFill>
                <a:latin typeface="Arial" charset="0"/>
              </a:rPr>
              <a:t>Dặn dò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0" y="2209800"/>
            <a:ext cx="7666038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Học bài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Chuẩn bị bài tiếp theo: Kinh tế Trung và Nam Mĩ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SzPct val="130000"/>
              <a:defRPr/>
            </a:pP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Sưu tầm tranh ảnh về: Sản xuât nông nghiệp Trung và Nam Mĩ</a:t>
            </a:r>
          </a:p>
        </p:txBody>
      </p:sp>
      <p:pic>
        <p:nvPicPr>
          <p:cNvPr id="133125" name="Picture 5" descr="pe0146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0"/>
            <a:ext cx="1287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chimcanhcut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10668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7" descr="whitering3_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0"/>
            <a:ext cx="6651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POINT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7445">
            <a:off x="1371600" y="1066800"/>
            <a:ext cx="1219200" cy="9906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User\Pictures\DL7B35H3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6331"/>
            <a:ext cx="5105400" cy="436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89588" y="5932248"/>
            <a:ext cx="42402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>
                <a:solidFill>
                  <a:srgbClr val="000000"/>
                </a:solidFill>
              </a:rPr>
              <a:t>Vì sao Trung và Nam Mỹ gọi là châu Mĩ La-tinh?</a:t>
            </a:r>
          </a:p>
        </p:txBody>
      </p:sp>
      <p:pic>
        <p:nvPicPr>
          <p:cNvPr id="19460" name="Picture 2" descr="C:\Users\AM\Desktop\Bai gaing  thi GVG Dia 7 18-19\ngon ngu chau â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07" y="1426331"/>
            <a:ext cx="5002393" cy="419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8364549" y="1166813"/>
            <a:ext cx="2449512" cy="2108200"/>
          </a:xfrm>
          <a:prstGeom prst="wedgeRoundRectCallout">
            <a:avLst>
              <a:gd name="adj1" fmla="val -99280"/>
              <a:gd name="adj2" fmla="val 5890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b="1" dirty="0">
                <a:solidFill>
                  <a:srgbClr val="000000"/>
                </a:solidFill>
              </a:rPr>
              <a:t>Anglo-Saxon</a:t>
            </a:r>
            <a:r>
              <a:rPr lang="vi-VN" dirty="0">
                <a:solidFill>
                  <a:srgbClr val="000000"/>
                </a:solidFill>
              </a:rPr>
              <a:t> là một dân tộc sống tại </a:t>
            </a:r>
            <a:r>
              <a:rPr lang="vi-VN" dirty="0">
                <a:solidFill>
                  <a:srgbClr val="000000"/>
                </a:solidFill>
                <a:hlinkClick r:id="rId4" tooltip="Đảo Anh"/>
              </a:rPr>
              <a:t>Đảo Anh</a:t>
            </a:r>
            <a:r>
              <a:rPr lang="vi-VN" dirty="0">
                <a:solidFill>
                  <a:srgbClr val="000000"/>
                </a:solidFill>
              </a:rPr>
              <a:t> từ thế kỷ 5 CN. Họ bao gồm những người có gốc từ các bộ lạc </a:t>
            </a:r>
            <a:r>
              <a:rPr lang="vi-VN" dirty="0">
                <a:solidFill>
                  <a:srgbClr val="000000"/>
                </a:solidFill>
                <a:hlinkClick r:id="rId5" tooltip="Các dân tộc German"/>
              </a:rPr>
              <a:t>German</a:t>
            </a:r>
            <a:r>
              <a:rPr lang="vi-VN" dirty="0">
                <a:solidFill>
                  <a:srgbClr val="000000"/>
                </a:solidFill>
              </a:rPr>
              <a:t> tới từ lục địa châu Âu,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829800" y="5602881"/>
            <a:ext cx="2517775" cy="1282700"/>
          </a:xfrm>
          <a:prstGeom prst="wedgeRoundRectCallout">
            <a:avLst>
              <a:gd name="adj1" fmla="val -147895"/>
              <a:gd name="adj2" fmla="val -1470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Nhóm ngôn ngữ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 La-tinh</a:t>
            </a:r>
          </a:p>
        </p:txBody>
      </p:sp>
      <p:sp>
        <p:nvSpPr>
          <p:cNvPr id="44039" name="TextBox 9"/>
          <p:cNvSpPr txBox="1">
            <a:spLocks noChangeArrowheads="1"/>
          </p:cNvSpPr>
          <p:nvPr/>
        </p:nvSpPr>
        <p:spPr bwMode="auto">
          <a:xfrm rot="1892936">
            <a:off x="3324225" y="4527550"/>
            <a:ext cx="2590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Châu Mỹ La –tinh</a:t>
            </a:r>
          </a:p>
        </p:txBody>
      </p:sp>
      <p:sp>
        <p:nvSpPr>
          <p:cNvPr id="44040" name="TextBox 12"/>
          <p:cNvSpPr txBox="1">
            <a:spLocks noChangeArrowheads="1"/>
          </p:cNvSpPr>
          <p:nvPr/>
        </p:nvSpPr>
        <p:spPr bwMode="auto">
          <a:xfrm>
            <a:off x="2324100" y="29829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Châu Mỹ Ăng-lê </a:t>
            </a:r>
          </a:p>
          <a:p>
            <a:r>
              <a:rPr lang="en-US" sz="1600">
                <a:solidFill>
                  <a:srgbClr val="000000"/>
                </a:solidFill>
              </a:rPr>
              <a:t>(Anglo-xacson)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63889" y="3686176"/>
            <a:ext cx="638175" cy="377825"/>
          </a:xfrm>
          <a:custGeom>
            <a:avLst/>
            <a:gdLst>
              <a:gd name="connsiteX0" fmla="*/ 0 w 638629"/>
              <a:gd name="connsiteY0" fmla="*/ 377371 h 377371"/>
              <a:gd name="connsiteX1" fmla="*/ 58057 w 638629"/>
              <a:gd name="connsiteY1" fmla="*/ 188685 h 377371"/>
              <a:gd name="connsiteX2" fmla="*/ 58057 w 638629"/>
              <a:gd name="connsiteY2" fmla="*/ 188685 h 377371"/>
              <a:gd name="connsiteX3" fmla="*/ 101600 w 638629"/>
              <a:gd name="connsiteY3" fmla="*/ 130628 h 377371"/>
              <a:gd name="connsiteX4" fmla="*/ 203200 w 638629"/>
              <a:gd name="connsiteY4" fmla="*/ 87085 h 377371"/>
              <a:gd name="connsiteX5" fmla="*/ 391886 w 638629"/>
              <a:gd name="connsiteY5" fmla="*/ 14514 h 377371"/>
              <a:gd name="connsiteX6" fmla="*/ 638629 w 638629"/>
              <a:gd name="connsiteY6" fmla="*/ 0 h 377371"/>
              <a:gd name="connsiteX7" fmla="*/ 638629 w 638629"/>
              <a:gd name="connsiteY7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29" h="377371">
                <a:moveTo>
                  <a:pt x="0" y="377371"/>
                </a:moveTo>
                <a:lnTo>
                  <a:pt x="58057" y="188685"/>
                </a:lnTo>
                <a:lnTo>
                  <a:pt x="58057" y="188685"/>
                </a:lnTo>
                <a:cubicBezTo>
                  <a:pt x="65314" y="179009"/>
                  <a:pt x="77410" y="147561"/>
                  <a:pt x="101600" y="130628"/>
                </a:cubicBezTo>
                <a:cubicBezTo>
                  <a:pt x="125790" y="113695"/>
                  <a:pt x="154819" y="106437"/>
                  <a:pt x="203200" y="87085"/>
                </a:cubicBezTo>
                <a:cubicBezTo>
                  <a:pt x="251581" y="67733"/>
                  <a:pt x="319315" y="29028"/>
                  <a:pt x="391886" y="14514"/>
                </a:cubicBezTo>
                <a:cubicBezTo>
                  <a:pt x="464457" y="0"/>
                  <a:pt x="638629" y="0"/>
                  <a:pt x="638629" y="0"/>
                </a:cubicBezTo>
                <a:lnTo>
                  <a:pt x="638629" y="0"/>
                </a:lnTo>
              </a:path>
            </a:pathLst>
          </a:cu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42" name="TextBox 1"/>
          <p:cNvSpPr txBox="1">
            <a:spLocks noChangeArrowheads="1"/>
          </p:cNvSpPr>
          <p:nvPr/>
        </p:nvSpPr>
        <p:spPr bwMode="auto">
          <a:xfrm>
            <a:off x="2655887" y="559957"/>
            <a:ext cx="58674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Nam </a:t>
            </a:r>
            <a:r>
              <a:rPr lang="en-US" sz="2400" dirty="0" err="1"/>
              <a:t>Mỹ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luồng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1181192"/>
              </p:ext>
            </p:extLst>
          </p:nvPr>
        </p:nvGraphicFramePr>
        <p:xfrm>
          <a:off x="5867400" y="1828800"/>
          <a:ext cx="525780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5086288" imgH="3752898" progId="Excel.Sheet.8">
                  <p:embed/>
                </p:oleObj>
              </mc:Choice>
              <mc:Fallback>
                <p:oleObj name="Worksheet" r:id="rId4" imgW="5086288" imgH="375289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28800"/>
                        <a:ext cx="5257800" cy="280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838200" y="1268491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6629400" y="1602233"/>
            <a:ext cx="441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600" b="1" dirty="0">
                <a:solidFill>
                  <a:srgbClr val="FF0000"/>
                </a:solidFill>
              </a:rPr>
              <a:t>Thành phần dân cư khu vực Trung và Nam Mĩ.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43434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Times New Roman" pitchFamily="18" charset="0"/>
              </a:rPr>
              <a:t>- Thành phần </a:t>
            </a:r>
            <a:r>
              <a:rPr lang="en-US" sz="3200" b="1">
                <a:cs typeface="Times New Roman" pitchFamily="18" charset="0"/>
              </a:rPr>
              <a:t>dân </a:t>
            </a:r>
            <a:r>
              <a:rPr lang="en-US" sz="3200" b="1" smtClean="0">
                <a:cs typeface="Times New Roman" pitchFamily="18" charset="0"/>
              </a:rPr>
              <a:t>cư: </a:t>
            </a:r>
            <a:r>
              <a:rPr lang="en-US" sz="3200" smtClean="0">
                <a:cs typeface="Times New Roman" pitchFamily="18" charset="0"/>
              </a:rPr>
              <a:t>Phần </a:t>
            </a:r>
            <a:r>
              <a:rPr lang="en-US" sz="3200" dirty="0">
                <a:cs typeface="Times New Roman" pitchFamily="18" charset="0"/>
              </a:rPr>
              <a:t>lớn là người lai. Do sự hợp huyết giữa </a:t>
            </a:r>
            <a:r>
              <a:rPr lang="en-US" sz="3200" dirty="0" err="1">
                <a:cs typeface="Times New Roman" pitchFamily="18" charset="0"/>
              </a:rPr>
              <a:t>người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Tây</a:t>
            </a:r>
            <a:r>
              <a:rPr lang="en-US" sz="3200" dirty="0">
                <a:cs typeface="Times New Roman" pitchFamily="18" charset="0"/>
              </a:rPr>
              <a:t> Ban </a:t>
            </a:r>
            <a:r>
              <a:rPr lang="en-US" sz="3200" dirty="0" err="1">
                <a:cs typeface="Times New Roman" pitchFamily="18" charset="0"/>
              </a:rPr>
              <a:t>Nha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Bồ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người</a:t>
            </a:r>
            <a:r>
              <a:rPr lang="en-US" sz="3200" dirty="0">
                <a:cs typeface="Times New Roman" pitchFamily="18" charset="0"/>
              </a:rPr>
              <a:t> Phi và người bản địa </a:t>
            </a:r>
            <a:r>
              <a:rPr lang="en-US" sz="3200" dirty="0" err="1">
                <a:cs typeface="Times New Roman" pitchFamily="18" charset="0"/>
              </a:rPr>
              <a:t>Anh-điêng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099938">
            <a:off x="142808" y="3967838"/>
            <a:ext cx="119979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5C3AD-CB52-4B23-9E41-4D655FA76778}"/>
              </a:ext>
            </a:extLst>
          </p:cNvPr>
          <p:cNvSpPr txBox="1"/>
          <p:nvPr/>
        </p:nvSpPr>
        <p:spPr>
          <a:xfrm>
            <a:off x="2211840" y="5451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13182222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082" grpId="0"/>
      <p:bldP spid="15565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755277"/>
              </p:ext>
            </p:extLst>
          </p:nvPr>
        </p:nvGraphicFramePr>
        <p:xfrm>
          <a:off x="6477000" y="1703388"/>
          <a:ext cx="5334000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4" imgW="5086452" imgH="3752999" progId="Excel.Sheet.8">
                  <p:embed/>
                </p:oleObj>
              </mc:Choice>
              <mc:Fallback>
                <p:oleObj name="Worksheet" r:id="rId4" imgW="5086452" imgH="3752999" progId="Excel.Sheet.8">
                  <p:embed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703388"/>
                        <a:ext cx="5334000" cy="280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219200" y="1359736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6858000" y="1533567"/>
            <a:ext cx="44196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600" b="1" dirty="0">
                <a:solidFill>
                  <a:srgbClr val="FF0000"/>
                </a:solidFill>
              </a:rPr>
              <a:t>Thành phần dân cư khu vực Trung và Nam Mĩ.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4494358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cs typeface="Times New Roman" pitchFamily="18" charset="0"/>
              </a:rPr>
              <a:t>- Văn </a:t>
            </a:r>
            <a:r>
              <a:rPr lang="en-US" sz="3200" b="1" dirty="0">
                <a:cs typeface="Times New Roman" pitchFamily="18" charset="0"/>
              </a:rPr>
              <a:t>hóa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r>
              <a:rPr lang="en-US" sz="3200" dirty="0">
                <a:cs typeface="Times New Roman" pitchFamily="18" charset="0"/>
              </a:rPr>
              <a:t>+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nền văn hoá Mĩ la tinh độc đáo.</a:t>
            </a:r>
          </a:p>
          <a:p>
            <a:r>
              <a:rPr lang="en-US" sz="3200" dirty="0">
                <a:cs typeface="Times New Roman" pitchFamily="18" charset="0"/>
              </a:rPr>
              <a:t>+ Do sự kết hợp từ 3 dòng văn hoá Âu, Phi, Anh điêng.</a:t>
            </a:r>
            <a:endParaRPr lang="en-US" sz="32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 rot="21099938">
            <a:off x="447609" y="4182084"/>
            <a:ext cx="1199791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  </a:t>
            </a:r>
          </a:p>
        </p:txBody>
      </p:sp>
      <p:pic>
        <p:nvPicPr>
          <p:cNvPr id="46108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54" y="79375"/>
            <a:ext cx="7372946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27528" y="1274333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2061679"/>
            <a:ext cx="548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- Văn hóa</a:t>
            </a:r>
            <a:r>
              <a:rPr lang="en-US" sz="2400" dirty="0">
                <a:cs typeface="Times New Roman" pitchFamily="18" charset="0"/>
              </a:rPr>
              <a:t>: </a:t>
            </a:r>
          </a:p>
          <a:p>
            <a:r>
              <a:rPr lang="en-US" sz="2400" dirty="0">
                <a:cs typeface="Times New Roman" pitchFamily="18" charset="0"/>
              </a:rPr>
              <a:t>+ Có nền văn hoá Mĩ la tinh độc đáo. Do sự kết hợp từ 3 dòng văn hoá Âu, Phi, Anh-điêng.</a:t>
            </a:r>
            <a:endParaRPr lang="en-US" sz="2400" dirty="0"/>
          </a:p>
        </p:txBody>
      </p:sp>
      <p:pic>
        <p:nvPicPr>
          <p:cNvPr id="48132" name="Picture 4" descr="C:\Users\AM\Desktop\Bai gaing  thi GVG Dia 7 18-19\canav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1530624"/>
            <a:ext cx="4176248" cy="16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C:\Users\AM\Desktop\Bai gaing  thi GVG Dia 7 18-19\4627_brazin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3128041"/>
            <a:ext cx="4176248" cy="17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80" y="4876800"/>
            <a:ext cx="42234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 rot="21099938">
            <a:off x="259761" y="2134644"/>
            <a:ext cx="1322464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E5ED6-B431-47A5-ACC9-EDB0C4030C88}"/>
              </a:ext>
            </a:extLst>
          </p:cNvPr>
          <p:cNvSpPr txBox="1"/>
          <p:nvPr/>
        </p:nvSpPr>
        <p:spPr>
          <a:xfrm>
            <a:off x="1447800" y="11567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371600" y="1310859"/>
            <a:ext cx="213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099938">
            <a:off x="491499" y="2107394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094806"/>
            <a:ext cx="8630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3366"/>
                </a:solidFill>
                <a:cs typeface="Times New Roman" pitchFamily="18" charset="0"/>
              </a:rPr>
              <a:t>- Dân số:</a:t>
            </a:r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 </a:t>
            </a:r>
          </a:p>
          <a:p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+ Là khu vực đông dân, đứng thứ 4 thế giới.</a:t>
            </a:r>
          </a:p>
          <a:p>
            <a:r>
              <a:rPr lang="en-US" sz="3600" dirty="0">
                <a:solidFill>
                  <a:srgbClr val="003366"/>
                </a:solidFill>
                <a:cs typeface="Times New Roman" pitchFamily="18" charset="0"/>
              </a:rPr>
              <a:t>+ Tỷ lệ gia tăng dân số cao, trên 1,7%</a:t>
            </a: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29D22-3358-49FE-9000-3B6ECA5AD585}"/>
              </a:ext>
            </a:extLst>
          </p:cNvPr>
          <p:cNvSpPr txBox="1"/>
          <p:nvPr/>
        </p:nvSpPr>
        <p:spPr>
          <a:xfrm>
            <a:off x="2013924" y="85940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3400" y="831427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Dân cư: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442618"/>
            <a:ext cx="1112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366"/>
                </a:solidFill>
                <a:cs typeface="Times New Roman" pitchFamily="18" charset="0"/>
              </a:rPr>
              <a:t>- Phân bố dân cư</a:t>
            </a:r>
            <a:r>
              <a:rPr lang="en-US" sz="2800" dirty="0">
                <a:solidFill>
                  <a:srgbClr val="003366"/>
                </a:solidFill>
                <a:cs typeface="Times New Roman" pitchFamily="18" charset="0"/>
              </a:rPr>
              <a:t>: Không đồng đều.</a:t>
            </a:r>
          </a:p>
          <a:p>
            <a:r>
              <a:rPr lang="en-US" sz="2800" dirty="0">
                <a:solidFill>
                  <a:srgbClr val="003366"/>
                </a:solidFill>
                <a:cs typeface="Times New Roman" pitchFamily="18" charset="0"/>
              </a:rPr>
              <a:t>+ </a:t>
            </a:r>
            <a:r>
              <a:rPr lang="vi-VN" sz="2800" dirty="0"/>
              <a:t>Dân cư tập trung ở vùng ven biển, cửa sông hoặc trên các cao nguyên có khí hậu khô ráo, mát mẻ; </a:t>
            </a:r>
            <a:endParaRPr lang="en-US" sz="28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21099938">
            <a:off x="4773616" y="4662636"/>
            <a:ext cx="72816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2880" algn="ctr" eaLnBrk="1" hangingPunct="1">
              <a:lnSpc>
                <a:spcPts val="24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 </a:t>
            </a:r>
            <a:r>
              <a:rPr lang="en-US" sz="6000" b="1" dirty="0">
                <a:solidFill>
                  <a:srgbClr val="FF3300"/>
                </a:solidFill>
                <a:latin typeface=".VnCentury Schoolbook" pitchFamily="34" charset="0"/>
                <a:sym typeface="Wingdings" pitchFamily="2" charset="2"/>
              </a:rPr>
              <a:t>  </a:t>
            </a:r>
          </a:p>
        </p:txBody>
      </p:sp>
      <p:pic>
        <p:nvPicPr>
          <p:cNvPr id="19" name="Picture 6" descr="ban do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7663"/>
            <a:ext cx="5257799" cy="3886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Luoc do cac do thi chau 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70" y="1371600"/>
            <a:ext cx="4798730" cy="396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41D5F8-96A7-4250-8970-06436207BD7E}"/>
              </a:ext>
            </a:extLst>
          </p:cNvPr>
          <p:cNvSpPr txBox="1"/>
          <p:nvPr/>
        </p:nvSpPr>
        <p:spPr>
          <a:xfrm>
            <a:off x="1589682" y="30387"/>
            <a:ext cx="83779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chemeClr val="tx1">
                    <a:lumMod val="75000"/>
                  </a:schemeClr>
                </a:solidFill>
              </a:rPr>
              <a:t>Bài</a:t>
            </a:r>
            <a:r>
              <a:rPr lang="en-US" sz="3200" b="1" u="sng" dirty="0">
                <a:solidFill>
                  <a:schemeClr val="tx1">
                    <a:lumMod val="75000"/>
                  </a:schemeClr>
                </a:solidFill>
              </a:rPr>
              <a:t> 43:</a:t>
            </a: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DÂN CƯ,  XÃ HỘI TRUNG  VÀ NAM MĨ</a:t>
            </a:r>
          </a:p>
        </p:txBody>
      </p:sp>
    </p:spTree>
    <p:extLst>
      <p:ext uri="{BB962C8B-B14F-4D97-AF65-F5344CB8AC3E}">
        <p14:creationId xmlns:p14="http://schemas.microsoft.com/office/powerpoint/2010/main" val="13470033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1828800" y="882621"/>
            <a:ext cx="83820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u="sng" dirty="0">
                <a:solidFill>
                  <a:srgbClr val="0000FF"/>
                </a:solidFill>
              </a:rPr>
              <a:t>5:</a:t>
            </a:r>
            <a:r>
              <a:rPr lang="en-US" sz="2400" dirty="0">
                <a:solidFill>
                  <a:srgbClr val="0000FF"/>
                </a:solidFill>
              </a:rPr>
              <a:t>  So sánh sự phân bố dân cư Trung và Nam Mĩ  với Bắc Mĩ? 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54945"/>
              </p:ext>
            </p:extLst>
          </p:nvPr>
        </p:nvGraphicFramePr>
        <p:xfrm>
          <a:off x="1055007" y="1981812"/>
          <a:ext cx="10439400" cy="4848688"/>
        </p:xfrm>
        <a:graphic>
          <a:graphicData uri="http://schemas.openxmlformats.org/drawingml/2006/table">
            <a:tbl>
              <a:tblPr/>
              <a:tblGrid>
                <a:gridCol w="170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Trung và Nam Mĩ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Bắc Mĩ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Giống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Khác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4200" y="2647051"/>
            <a:ext cx="8153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sv-SE" altLang="vi-VN" sz="2800" b="1" dirty="0"/>
              <a:t>dân cư phân bố thưa thớt ở 2 hệ thống núi (</a:t>
            </a:r>
            <a:r>
              <a:rPr lang="en-US" altLang="vi-VN" sz="2800" b="1" dirty="0"/>
              <a:t>Cooc-đi-e, An-đét); đông đúc vùng ven biển, cửa sông, cao nguyên.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048000" y="4419600"/>
            <a:ext cx="3429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en-US" altLang="vi-VN" sz="3600" b="1" dirty="0"/>
              <a:t>Thưa thớt ở đồng bằng A-ma-don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2600" y="4235376"/>
            <a:ext cx="474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sv-SE" sz="3600" b="1" dirty="0"/>
              <a:t>dân cư tập trung chủ yếu ở khu vực đồng bằng trung tâm</a:t>
            </a:r>
            <a:r>
              <a:rPr lang="sv-SE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535" y="1501008"/>
            <a:ext cx="2842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Thông tin phản hồi</a:t>
            </a:r>
          </a:p>
        </p:txBody>
      </p:sp>
    </p:spTree>
    <p:extLst>
      <p:ext uri="{BB962C8B-B14F-4D97-AF65-F5344CB8AC3E}">
        <p14:creationId xmlns:p14="http://schemas.microsoft.com/office/powerpoint/2010/main" val="20468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2276</TotalTime>
  <Words>949</Words>
  <Application>Microsoft Office PowerPoint</Application>
  <PresentationFormat>Widescreen</PresentationFormat>
  <Paragraphs>124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.VnCentury Schoolbook</vt:lpstr>
      <vt:lpstr>Arial</vt:lpstr>
      <vt:lpstr>Calibri</vt:lpstr>
      <vt:lpstr>Times New Roman</vt:lpstr>
      <vt:lpstr>Wingdings</vt:lpstr>
      <vt:lpstr>Chủ đề của Office</vt:lpstr>
      <vt:lpstr>3_Maple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phân bố đô thị này của Bắc Mĩ khác Trung và Nam Mĩ như thế nào?</vt:lpstr>
      <vt:lpstr>PowerPoint Presentation</vt:lpstr>
      <vt:lpstr>PowerPoint Presentation</vt:lpstr>
      <vt:lpstr>Luyện tập</vt:lpstr>
      <vt:lpstr>Luyện tập</vt:lpstr>
      <vt:lpstr>Vận dụng và mở rộng</vt:lpstr>
      <vt:lpstr>Vận dụng và mở rộng</vt:lpstr>
      <vt:lpstr>Dặn dò</vt:lpstr>
    </vt:vector>
  </TitlesOfParts>
  <Company>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43- Tiết 48</dc:title>
  <dc:creator>son</dc:creator>
  <cp:lastModifiedBy>Windows User</cp:lastModifiedBy>
  <cp:revision>139</cp:revision>
  <dcterms:created xsi:type="dcterms:W3CDTF">2009-02-23T12:29:36Z</dcterms:created>
  <dcterms:modified xsi:type="dcterms:W3CDTF">2022-02-25T09:30:19Z</dcterms:modified>
</cp:coreProperties>
</file>