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479" r:id="rId2"/>
    <p:sldId id="485" r:id="rId3"/>
    <p:sldId id="487" r:id="rId4"/>
    <p:sldId id="489" r:id="rId5"/>
    <p:sldId id="491" r:id="rId6"/>
    <p:sldId id="494" r:id="rId7"/>
    <p:sldId id="481" r:id="rId8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35"/>
    <p:restoredTop sz="94651"/>
  </p:normalViewPr>
  <p:slideViewPr>
    <p:cSldViewPr snapToGrid="0" snapToObjects="1">
      <p:cViewPr varScale="1">
        <p:scale>
          <a:sx n="69" d="100"/>
          <a:sy n="69" d="100"/>
        </p:scale>
        <p:origin x="58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493096-2886-2544-8BC8-6FAF8DED01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F79D88-BE7C-E441-9854-FF7DBEAE9A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C968C0-1272-FC46-B6B1-B48493D53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x-none" smtClean="0"/>
              <a:pPr/>
              <a:t>3/23/2022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5FA692-4B01-CC48-A620-4A44972CF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C4DE83-2E00-2149-8212-35CE3E10D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287937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C4046-7137-BF40-806C-7FEE66B71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48D392-8E23-C645-9B3B-176D24E7E7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D5CBA5-B345-E042-B1BF-D36A7A188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x-none" smtClean="0"/>
              <a:pPr/>
              <a:t>3/23/2022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F7AAC7-258B-3749-8F60-76ACBEAFC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73C984-E8AA-5445-9CC0-2EEA355B5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40575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44A2AB4-1214-6045-BF77-65C4F32EB1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9E8E26-18DF-5A4B-A5ED-C2FBFAAE9E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984DCA-0EE3-1240-95E3-2375BB651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x-none" smtClean="0"/>
              <a:pPr/>
              <a:t>3/23/2022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7FA7E7-C236-354D-B65C-A0745EA7D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67947E-CC13-DE43-A931-C039BD973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920957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0DF93-E1A2-E14A-A7A1-82E4BDFCCC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559ED71-ACDD-1E49-891A-595314ED0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x-none" smtClean="0"/>
              <a:pPr/>
              <a:t>3/23/2022</a:t>
            </a:fld>
            <a:endParaRPr lang="x-non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3C2FA7-214C-054C-AAF0-D6CC10A5C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A03578-2E4F-9D40-9BAC-3E0B4A52B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23471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53C4EA-BDA5-754E-A8CE-F7A5CD7CB0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3A71E8-69E4-8444-81ED-4DE718AF3F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3883BD-95AF-7C41-AB00-CF14B6258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x-none" smtClean="0"/>
              <a:pPr/>
              <a:t>3/23/2022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005A82-DC1F-644B-AA51-CBF3B876F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53DEBA-9AA5-CD4B-98BF-62BD4A1F2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133418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F5EE7-19E8-8844-9F07-B3A1EF4F9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56B41E-950A-1E44-B17D-0ACC59190D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487863-6E8D-A340-A6BF-04383FDC0C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30520E-892B-2041-A6EA-E5CC0EF69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x-none" smtClean="0"/>
              <a:pPr/>
              <a:t>3/23/2022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7A4C06-E3E8-B640-8579-B4ED029EC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BFF2E8-A348-A14E-A610-B38F5ED00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440617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4738E-CDAB-254E-88DC-587FAFB16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6AEB0D-156C-A040-9C5A-98B763B2D2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16ED7D-F0AC-DE47-B8CB-6F0F96512D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6E98D1-E470-7E40-9F32-831AE22652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0DDB1F-BD65-A74F-A85D-0C9A587608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B7BB534-3189-5E4F-8096-20915794C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x-none" smtClean="0"/>
              <a:pPr/>
              <a:t>3/23/2022</a:t>
            </a:fld>
            <a:endParaRPr lang="x-non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A5E367-A6B4-A148-A44B-61456D342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AC40D3-6A48-FB4B-B8B8-12C3396DE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009479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FA0B5-28F1-8748-A8B4-CD2FCC522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0F86EC-E833-F14C-9E66-41E9BEB47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x-none" smtClean="0"/>
              <a:pPr/>
              <a:t>3/23/2022</a:t>
            </a:fld>
            <a:endParaRPr lang="x-non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E3430E-D9A5-E04A-985D-93317E897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56C48E-4D98-784D-9AF0-ABC124B71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436379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E831CA-2E69-5949-B30F-B8B78C063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x-none" smtClean="0"/>
              <a:pPr/>
              <a:t>3/23/2022</a:t>
            </a:fld>
            <a:endParaRPr lang="x-non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312613-5B0C-B145-BC31-11CC02A71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A4D6E0-DF1D-D44F-AFB2-057553790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71389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61EC1-65C2-EB45-A93E-1AA9DBD8A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443CC4-A924-DC4D-BA58-15D093279E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ABEE95-5BCE-8648-9C00-80EA5308A9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7BA5D7-C2E5-1742-AA49-7F1ED8618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x-none" smtClean="0"/>
              <a:pPr/>
              <a:t>3/23/2022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7C4474-E552-A24D-910B-4D79E1389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97345F-AC4B-3649-9A05-4D44A23D7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231567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8DB51-B784-E74C-9D76-06757914E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9534F8A-F4A6-2E42-8AA7-3B53EFA748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E69CCA-7AD0-DF4E-BE22-882BA089BE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71F450-BAB6-7349-B544-02570C29E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x-none" smtClean="0"/>
              <a:pPr/>
              <a:t>3/23/2022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D9A3AE-09C2-4744-8813-4D233C724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5C0A07-998A-7A4E-A16D-51441D4A4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86209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40C9B2B-FF67-DE4E-9ACE-99ACF44E3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622186-470E-8242-8E12-9F20C1A886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0F3543-E5C8-354B-B80B-CE428A2701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ABFE86-5F1F-6946-9818-B4D877E6DEA8}" type="datetimeFigureOut">
              <a:rPr lang="x-none" smtClean="0"/>
              <a:pPr/>
              <a:t>3/23/2022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CE371A-8B3D-194A-954B-64E0C6A3BB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D0657F-ABA6-3747-885D-9C40F476A5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5F207E-C5CA-3246-A3D1-75505BB9440F}" type="slidenum">
              <a:rPr lang="x-none" smtClean="0"/>
              <a:pPr/>
              <a:t>‹#›</a:t>
            </a:fld>
            <a:endParaRPr lang="x-none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21EF569-66CE-E748-A5A4-7F4F2940D70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/>
          <a:srcRect t="7789" b="7789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6048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F677C678-8A30-2845-9513-5B37404D941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chemeClr val="bg2">
              <a:lumMod val="10000"/>
              <a:alpha val="5993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8C39CCC-1777-0643-880D-86EB4F8E01C1}"/>
              </a:ext>
            </a:extLst>
          </p:cNvPr>
          <p:cNvSpPr txBox="1"/>
          <p:nvPr/>
        </p:nvSpPr>
        <p:spPr>
          <a:xfrm>
            <a:off x="1758462" y="104172"/>
            <a:ext cx="9103502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rgbClr val="FF0000"/>
                </a:solidFill>
              </a:rPr>
              <a:t>Tiết 43 -&gt; tiết 47 </a:t>
            </a:r>
          </a:p>
          <a:p>
            <a:pPr algn="ctr"/>
            <a:r>
              <a:rPr lang="en-US" sz="2400" b="1" smtClean="0">
                <a:solidFill>
                  <a:srgbClr val="FF0000"/>
                </a:solidFill>
              </a:rPr>
              <a:t>Bài </a:t>
            </a:r>
            <a:r>
              <a:rPr lang="en-US" sz="2400" b="1" dirty="0" smtClean="0">
                <a:solidFill>
                  <a:srgbClr val="FF0000"/>
                </a:solidFill>
              </a:rPr>
              <a:t>17</a:t>
            </a:r>
            <a:r>
              <a:rPr lang="en-US" sz="2400" b="1" smtClean="0">
                <a:solidFill>
                  <a:srgbClr val="FF0000"/>
                </a:solidFill>
              </a:rPr>
              <a:t>: BƯỚC </a:t>
            </a:r>
            <a:r>
              <a:rPr lang="en-US" sz="2400" b="1" dirty="0" smtClean="0">
                <a:solidFill>
                  <a:srgbClr val="FF0000"/>
                </a:solidFill>
              </a:rPr>
              <a:t>NGOẶT LỊCH SỬ ĐẦU THẾ KỈ X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1FDA5A-C1E5-A04A-9A28-D0F32CA399B6}"/>
              </a:ext>
            </a:extLst>
          </p:cNvPr>
          <p:cNvSpPr txBox="1"/>
          <p:nvPr/>
        </p:nvSpPr>
        <p:spPr>
          <a:xfrm>
            <a:off x="670773" y="2649826"/>
            <a:ext cx="89611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kỉ</a:t>
            </a:r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x-none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C3571B8-F7E1-804F-BE4C-6D2ABF58A74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963"/>
          <a:stretch/>
        </p:blipFill>
        <p:spPr>
          <a:xfrm rot="12870486" flipV="1">
            <a:off x="10567497" y="446824"/>
            <a:ext cx="1559420" cy="1047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0700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F677C678-8A30-2845-9513-5B37404D9410}"/>
              </a:ext>
            </a:extLst>
          </p:cNvPr>
          <p:cNvSpPr/>
          <p:nvPr/>
        </p:nvSpPr>
        <p:spPr>
          <a:xfrm>
            <a:off x="-48830" y="-53120"/>
            <a:ext cx="12192000" cy="6858000"/>
          </a:xfrm>
          <a:prstGeom prst="roundRect">
            <a:avLst/>
          </a:prstGeom>
          <a:solidFill>
            <a:schemeClr val="bg2">
              <a:lumMod val="10000"/>
              <a:alpha val="5993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000" smtClean="0"/>
          </a:p>
          <a:p>
            <a:endParaRPr lang="en-US" sz="2000"/>
          </a:p>
          <a:p>
            <a:endParaRPr lang="en-US" sz="2000" smtClean="0"/>
          </a:p>
          <a:p>
            <a:endParaRPr lang="en-US" sz="2000"/>
          </a:p>
          <a:p>
            <a:endParaRPr lang="en-US" sz="2000" smtClean="0"/>
          </a:p>
          <a:p>
            <a:endParaRPr lang="en-US" sz="2000"/>
          </a:p>
          <a:p>
            <a:endParaRPr lang="en-US" sz="2000" smtClean="0"/>
          </a:p>
          <a:p>
            <a:endParaRPr lang="en-US" sz="2000"/>
          </a:p>
          <a:p>
            <a:endParaRPr lang="en-US" sz="2000" smtClean="0"/>
          </a:p>
          <a:p>
            <a:r>
              <a:rPr lang="en-US" sz="2000" smtClean="0"/>
              <a:t>https</a:t>
            </a:r>
            <a:r>
              <a:rPr lang="en-US" sz="2000"/>
              <a:t>://youtu.be/DyL9fSjaViU</a:t>
            </a:r>
            <a:endParaRPr lang="x-none" sz="2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1FDA5A-C1E5-A04A-9A28-D0F32CA399B6}"/>
              </a:ext>
            </a:extLst>
          </p:cNvPr>
          <p:cNvSpPr txBox="1"/>
          <p:nvPr/>
        </p:nvSpPr>
        <p:spPr>
          <a:xfrm>
            <a:off x="94526" y="883096"/>
            <a:ext cx="47803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x-none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x-none" sz="24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Khúc</a:t>
            </a:r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giành</a:t>
            </a:r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endParaRPr lang="x-none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C3571B8-F7E1-804F-BE4C-6D2ABF58A74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963"/>
          <a:stretch/>
        </p:blipFill>
        <p:spPr>
          <a:xfrm rot="12870486" flipV="1">
            <a:off x="10567497" y="446824"/>
            <a:ext cx="1559420" cy="104780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E2C9250-FEE9-2F47-AD22-61BAE4ABFD2C}"/>
              </a:ext>
            </a:extLst>
          </p:cNvPr>
          <p:cNvSpPr txBox="1"/>
          <p:nvPr/>
        </p:nvSpPr>
        <p:spPr>
          <a:xfrm>
            <a:off x="94526" y="1407806"/>
            <a:ext cx="51061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+mj-lt"/>
              </a:rPr>
              <a:t>a. </a:t>
            </a:r>
            <a:r>
              <a:rPr lang="en-US" sz="2400" dirty="0" err="1" smtClean="0">
                <a:solidFill>
                  <a:schemeClr val="bg1"/>
                </a:solidFill>
                <a:latin typeface="+mj-lt"/>
              </a:rPr>
              <a:t>Khúc</a:t>
            </a:r>
            <a:r>
              <a:rPr lang="en-US" sz="24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+mj-lt"/>
              </a:rPr>
              <a:t>Thừa</a:t>
            </a:r>
            <a:r>
              <a:rPr lang="en-US" sz="24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+mj-lt"/>
              </a:rPr>
              <a:t>Dụ</a:t>
            </a:r>
            <a:r>
              <a:rPr lang="en-US" sz="24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+mj-lt"/>
              </a:rPr>
              <a:t>gây</a:t>
            </a:r>
            <a:r>
              <a:rPr lang="en-US" sz="24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+mj-lt"/>
              </a:rPr>
              <a:t>dựng</a:t>
            </a:r>
            <a:r>
              <a:rPr lang="en-US" sz="24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+mj-lt"/>
              </a:rPr>
              <a:t>nền</a:t>
            </a:r>
            <a:r>
              <a:rPr lang="en-US" sz="24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+mj-lt"/>
              </a:rPr>
              <a:t>tự</a:t>
            </a:r>
            <a:r>
              <a:rPr lang="en-US" sz="24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+mj-lt"/>
              </a:rPr>
              <a:t>chủ</a:t>
            </a:r>
            <a:r>
              <a:rPr lang="vi-VN" sz="2400" dirty="0">
                <a:solidFill>
                  <a:schemeClr val="bg1"/>
                </a:solidFill>
                <a:latin typeface="+mj-lt"/>
              </a:rPr>
              <a:t> </a:t>
            </a:r>
            <a:endParaRPr lang="x-none" sz="2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6F9538F-8169-8643-A8F3-CF7E6650DAC2}"/>
              </a:ext>
            </a:extLst>
          </p:cNvPr>
          <p:cNvSpPr txBox="1"/>
          <p:nvPr/>
        </p:nvSpPr>
        <p:spPr>
          <a:xfrm>
            <a:off x="0" y="1998010"/>
            <a:ext cx="5106124" cy="221599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vi-VN" sz="2300" dirty="0" smtClean="0">
                <a:latin typeface="+mj-lt"/>
              </a:rPr>
              <a:t> </a:t>
            </a:r>
            <a:endParaRPr lang="en-US" sz="2300" dirty="0" smtClean="0">
              <a:latin typeface="+mj-lt"/>
            </a:endParaRPr>
          </a:p>
          <a:p>
            <a:pPr algn="just"/>
            <a:r>
              <a:rPr lang="vi-VN" sz="2300">
                <a:solidFill>
                  <a:schemeClr val="bg1"/>
                </a:solidFill>
                <a:latin typeface="+mj-lt"/>
              </a:rPr>
              <a:t> </a:t>
            </a:r>
            <a:r>
              <a:rPr lang="vi-VN" sz="2300">
                <a:latin typeface="+mj-lt"/>
              </a:rPr>
              <a:t>-</a:t>
            </a:r>
            <a:r>
              <a:rPr lang="en-US" sz="2300">
                <a:latin typeface="+mj-lt"/>
              </a:rPr>
              <a:t> Năm </a:t>
            </a:r>
            <a:r>
              <a:rPr lang="vi-VN" sz="2300">
                <a:latin typeface="+mj-lt"/>
              </a:rPr>
              <a:t>905:</a:t>
            </a:r>
            <a:r>
              <a:rPr lang="en-US" sz="2300">
                <a:latin typeface="+mj-lt"/>
              </a:rPr>
              <a:t> </a:t>
            </a:r>
            <a:r>
              <a:rPr lang="vi-VN" sz="2300">
                <a:latin typeface="+mj-lt"/>
              </a:rPr>
              <a:t>Nhân cơ hội 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tiết độ sứ Độc Cô tổn </a:t>
            </a:r>
            <a:r>
              <a:rPr lang="en-US" sz="23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bị 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giáng </a:t>
            </a:r>
            <a:r>
              <a:rPr lang="en-US" sz="23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vi-VN" sz="23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2300">
                <a:latin typeface="+mj-lt"/>
              </a:rPr>
              <a:t>Khúc Thừa Dụ đã tập hợp nhân dân, chiếm thành</a:t>
            </a:r>
            <a:r>
              <a:rPr lang="en-US" sz="2300">
                <a:latin typeface="+mj-lt"/>
              </a:rPr>
              <a:t> </a:t>
            </a:r>
            <a:r>
              <a:rPr lang="en-US" sz="23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Đại La (Hà Nội)</a:t>
            </a:r>
            <a:r>
              <a:rPr lang="vi-VN" sz="23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vi-VN" sz="2300" smtClean="0">
                <a:latin typeface="+mj-lt"/>
              </a:rPr>
              <a:t> </a:t>
            </a:r>
            <a:r>
              <a:rPr lang="vi-VN" sz="2300">
                <a:latin typeface="+mj-lt"/>
              </a:rPr>
              <a:t>tự xưng là  Tiết độ </a:t>
            </a:r>
            <a:r>
              <a:rPr lang="en-US" sz="2300">
                <a:latin typeface="+mj-lt"/>
              </a:rPr>
              <a:t>s</a:t>
            </a:r>
            <a:r>
              <a:rPr lang="vi-VN" sz="2300">
                <a:latin typeface="+mj-lt"/>
              </a:rPr>
              <a:t>ứ </a:t>
            </a:r>
            <a:endParaRPr lang="en-US" sz="2300">
              <a:latin typeface="+mj-lt"/>
            </a:endParaRPr>
          </a:p>
          <a:p>
            <a:endParaRPr lang="x-none" sz="2300" dirty="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4F05073-6A25-484A-B674-F4811FAF90E5}"/>
              </a:ext>
            </a:extLst>
          </p:cNvPr>
          <p:cNvCxnSpPr/>
          <p:nvPr/>
        </p:nvCxnSpPr>
        <p:spPr>
          <a:xfrm>
            <a:off x="5106124" y="1407806"/>
            <a:ext cx="0" cy="4887039"/>
          </a:xfrm>
          <a:prstGeom prst="line">
            <a:avLst/>
          </a:prstGeom>
          <a:ln w="127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58C39CCC-1777-0643-880D-86EB4F8E01C1}"/>
              </a:ext>
            </a:extLst>
          </p:cNvPr>
          <p:cNvSpPr txBox="1"/>
          <p:nvPr/>
        </p:nvSpPr>
        <p:spPr>
          <a:xfrm>
            <a:off x="1758462" y="104172"/>
            <a:ext cx="80326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/>
              <a:t>Bài</a:t>
            </a:r>
            <a:r>
              <a:rPr lang="en-US" sz="2400" b="1" dirty="0" smtClean="0"/>
              <a:t> 17: </a:t>
            </a:r>
            <a:endParaRPr lang="en-US" sz="2400" dirty="0" smtClean="0"/>
          </a:p>
          <a:p>
            <a:pPr algn="ctr"/>
            <a:r>
              <a:rPr lang="en-US" sz="2400" b="1" dirty="0" smtClean="0"/>
              <a:t>BƯỚC NGOẶT LỊCH SỬ ĐẦU THẾ KỈ X</a:t>
            </a:r>
            <a:endParaRPr lang="en-US" sz="2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6F9538F-8169-8643-A8F3-CF7E6650DAC2}"/>
              </a:ext>
            </a:extLst>
          </p:cNvPr>
          <p:cNvSpPr txBox="1"/>
          <p:nvPr/>
        </p:nvSpPr>
        <p:spPr>
          <a:xfrm>
            <a:off x="148878" y="4878044"/>
            <a:ext cx="5106124" cy="2015936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vi-VN" sz="2500" dirty="0" smtClean="0">
                <a:latin typeface="+mj-lt"/>
              </a:rPr>
              <a:t> </a:t>
            </a:r>
            <a:endParaRPr lang="en-US" sz="2500" dirty="0" smtClean="0">
              <a:latin typeface="+mj-lt"/>
            </a:endParaRPr>
          </a:p>
          <a:p>
            <a:r>
              <a:rPr lang="vi-VN" sz="2500" smtClean="0">
                <a:latin typeface="+mj-lt"/>
              </a:rPr>
              <a:t>-</a:t>
            </a:r>
            <a:r>
              <a:rPr lang="en-US" sz="2500" smtClean="0">
                <a:latin typeface="+mj-lt"/>
              </a:rPr>
              <a:t> Năm </a:t>
            </a:r>
            <a:r>
              <a:rPr lang="vi-VN" sz="2500" smtClean="0">
                <a:latin typeface="+mj-lt"/>
              </a:rPr>
              <a:t>906</a:t>
            </a:r>
            <a:r>
              <a:rPr lang="vi-VN" sz="2500" dirty="0" smtClean="0">
                <a:latin typeface="+mj-lt"/>
              </a:rPr>
              <a:t>: Nhà Đường buộc phải </a:t>
            </a:r>
            <a:r>
              <a:rPr lang="vi-VN" sz="2500" smtClean="0">
                <a:latin typeface="+mj-lt"/>
              </a:rPr>
              <a:t>công nhận,</a:t>
            </a:r>
            <a:r>
              <a:rPr lang="en-US" sz="2500" smtClean="0">
                <a:latin typeface="+mj-lt"/>
              </a:rPr>
              <a:t> </a:t>
            </a:r>
            <a:r>
              <a:rPr lang="en-US" sz="25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phong Khúc Thừa Dụ làm Tiết độ sứ An Nam. </a:t>
            </a:r>
            <a:endParaRPr lang="en-US" sz="2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500" dirty="0">
                <a:solidFill>
                  <a:schemeClr val="bg1"/>
                </a:solidFill>
                <a:latin typeface="+mj-lt"/>
              </a:rPr>
              <a:t> </a:t>
            </a:r>
            <a:endParaRPr lang="x-none" sz="25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00650" y="1407806"/>
            <a:ext cx="2799470" cy="2875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62364" y="1407806"/>
            <a:ext cx="2857500" cy="2875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364198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F677C678-8A30-2845-9513-5B37404D941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chemeClr val="bg2">
              <a:lumMod val="10000"/>
              <a:alpha val="5993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000" smtClean="0">
              <a:latin typeface="+mj-lt"/>
            </a:endParaRPr>
          </a:p>
          <a:p>
            <a:endParaRPr lang="en-US" sz="2000">
              <a:latin typeface="+mj-lt"/>
            </a:endParaRPr>
          </a:p>
          <a:p>
            <a:endParaRPr lang="en-US" sz="2000" smtClean="0">
              <a:latin typeface="+mj-lt"/>
            </a:endParaRPr>
          </a:p>
          <a:p>
            <a:endParaRPr lang="en-US" sz="2000">
              <a:latin typeface="+mj-lt"/>
            </a:endParaRPr>
          </a:p>
          <a:p>
            <a:endParaRPr lang="en-US" sz="2000" smtClean="0">
              <a:latin typeface="+mj-lt"/>
            </a:endParaRPr>
          </a:p>
          <a:p>
            <a:endParaRPr lang="en-US" sz="2000" smtClean="0">
              <a:latin typeface="+mj-lt"/>
            </a:endParaRPr>
          </a:p>
          <a:p>
            <a:endParaRPr lang="en-US" sz="2000">
              <a:latin typeface="+mj-lt"/>
            </a:endParaRPr>
          </a:p>
          <a:p>
            <a:endParaRPr lang="en-US" sz="2000" smtClean="0">
              <a:latin typeface="+mj-lt"/>
            </a:endParaRPr>
          </a:p>
          <a:p>
            <a:endParaRPr lang="en-US" sz="2000">
              <a:latin typeface="+mj-lt"/>
            </a:endParaRPr>
          </a:p>
          <a:p>
            <a:endParaRPr lang="en-US" sz="2000" smtClean="0">
              <a:latin typeface="+mj-lt"/>
            </a:endParaRPr>
          </a:p>
          <a:p>
            <a:endParaRPr lang="en-US" sz="2000">
              <a:latin typeface="+mj-lt"/>
            </a:endParaRPr>
          </a:p>
          <a:p>
            <a:endParaRPr lang="en-US" sz="2000" smtClean="0">
              <a:latin typeface="+mj-lt"/>
            </a:endParaRPr>
          </a:p>
          <a:p>
            <a:endParaRPr lang="en-US" sz="2000">
              <a:latin typeface="+mj-lt"/>
            </a:endParaRPr>
          </a:p>
          <a:p>
            <a:endParaRPr lang="en-US" sz="2000" smtClean="0">
              <a:latin typeface="+mj-lt"/>
            </a:endParaRPr>
          </a:p>
          <a:p>
            <a:endParaRPr lang="en-US" sz="2000">
              <a:latin typeface="+mj-lt"/>
            </a:endParaRPr>
          </a:p>
          <a:p>
            <a:r>
              <a:rPr lang="en-US" sz="2000" smtClean="0">
                <a:latin typeface="+mj-lt"/>
              </a:rPr>
              <a:t>https</a:t>
            </a:r>
            <a:r>
              <a:rPr lang="en-US" sz="2000">
                <a:latin typeface="+mj-lt"/>
              </a:rPr>
              <a:t>://youtu.be/1vMKAXAisqc</a:t>
            </a:r>
            <a:endParaRPr lang="x-none" sz="2000" dirty="0">
              <a:latin typeface="+mj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8C39CCC-1777-0643-880D-86EB4F8E01C1}"/>
              </a:ext>
            </a:extLst>
          </p:cNvPr>
          <p:cNvSpPr txBox="1"/>
          <p:nvPr/>
        </p:nvSpPr>
        <p:spPr>
          <a:xfrm>
            <a:off x="3970116" y="104172"/>
            <a:ext cx="47803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/>
              <a:t>Bài</a:t>
            </a:r>
            <a:r>
              <a:rPr lang="en-US" sz="2400" b="1" dirty="0" smtClean="0"/>
              <a:t> 17: </a:t>
            </a:r>
            <a:endParaRPr lang="en-US" sz="2400" dirty="0" smtClean="0"/>
          </a:p>
          <a:p>
            <a:pPr algn="ctr"/>
            <a:r>
              <a:rPr lang="en-US" sz="2400" b="1" dirty="0" smtClean="0"/>
              <a:t>BƯỚC NGOẶT LỊCH SỬ ĐẦU THẾ KỈ X</a:t>
            </a:r>
            <a:endParaRPr lang="en-US" sz="24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C3571B8-F7E1-804F-BE4C-6D2ABF58A74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963"/>
          <a:stretch/>
        </p:blipFill>
        <p:spPr>
          <a:xfrm rot="12870486" flipV="1">
            <a:off x="10567497" y="446824"/>
            <a:ext cx="1559420" cy="104780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79F4057-9753-B54C-8065-4B52DC2DA622}"/>
              </a:ext>
            </a:extLst>
          </p:cNvPr>
          <p:cNvSpPr txBox="1"/>
          <p:nvPr/>
        </p:nvSpPr>
        <p:spPr>
          <a:xfrm>
            <a:off x="65219" y="970727"/>
            <a:ext cx="47803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Khúc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Hạo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củng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nền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endParaRPr lang="x-none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8651BCB-1214-BD43-9CAF-D65BDD56AC06}"/>
              </a:ext>
            </a:extLst>
          </p:cNvPr>
          <p:cNvSpPr txBox="1"/>
          <p:nvPr/>
        </p:nvSpPr>
        <p:spPr>
          <a:xfrm>
            <a:off x="102848" y="1433623"/>
            <a:ext cx="5672137" cy="2923877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vi-VN" sz="2300" dirty="0" smtClean="0">
                <a:latin typeface="+mj-lt"/>
              </a:rPr>
              <a:t> </a:t>
            </a:r>
            <a:endParaRPr lang="en-US" sz="2300" dirty="0" smtClean="0">
              <a:latin typeface="+mj-lt"/>
            </a:endParaRPr>
          </a:p>
          <a:p>
            <a:r>
              <a:rPr lang="vi-VN" sz="2300" dirty="0" smtClean="0">
                <a:latin typeface="+mj-lt"/>
              </a:rPr>
              <a:t>-Sau khi cha mất, Khúc Hạo lên nối nghiệp và tiến hành nhiều chính sách </a:t>
            </a:r>
            <a:r>
              <a:rPr lang="vi-VN" sz="2300" smtClean="0">
                <a:latin typeface="+mj-lt"/>
              </a:rPr>
              <a:t>tiến bộ</a:t>
            </a:r>
            <a:r>
              <a:rPr lang="en-US" sz="2300" smtClean="0">
                <a:latin typeface="+mj-lt"/>
              </a:rPr>
              <a:t>:</a:t>
            </a:r>
          </a:p>
          <a:p>
            <a:r>
              <a:rPr lang="en-US" sz="23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Giữ thành Đại La.</a:t>
            </a:r>
          </a:p>
          <a:p>
            <a:r>
              <a:rPr lang="en-US" sz="23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Tự xưng là Tiết độ sứ.</a:t>
            </a:r>
          </a:p>
          <a:p>
            <a:r>
              <a:rPr lang="en-US" sz="23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Chia lại các lộ</a:t>
            </a:r>
            <a:r>
              <a:rPr lang="vi-VN" sz="23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3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phủ</a:t>
            </a:r>
            <a:r>
              <a:rPr lang="vi-VN" sz="23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3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châu và xã.</a:t>
            </a:r>
          </a:p>
          <a:p>
            <a:r>
              <a:rPr lang="en-US" sz="23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Bình quân thuế ruộng</a:t>
            </a:r>
            <a:r>
              <a:rPr lang="vi-VN" sz="23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3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tha bỏ lực dịch</a:t>
            </a:r>
            <a:r>
              <a:rPr lang="vi-VN" sz="23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3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lập sổ hộ khẩu…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CC830F4-C580-884E-A140-F3EA21128A19}"/>
              </a:ext>
            </a:extLst>
          </p:cNvPr>
          <p:cNvCxnSpPr/>
          <p:nvPr/>
        </p:nvCxnSpPr>
        <p:spPr>
          <a:xfrm>
            <a:off x="5774984" y="1149524"/>
            <a:ext cx="0" cy="4887039"/>
          </a:xfrm>
          <a:prstGeom prst="line">
            <a:avLst/>
          </a:prstGeom>
          <a:ln w="127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C:\Users\Admin\Pictures\tải xuống (6)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6387" y="1617785"/>
            <a:ext cx="3854547" cy="27854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41789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F677C678-8A30-2845-9513-5B37404D9410}"/>
              </a:ext>
            </a:extLst>
          </p:cNvPr>
          <p:cNvSpPr/>
          <p:nvPr/>
        </p:nvSpPr>
        <p:spPr>
          <a:xfrm>
            <a:off x="94528" y="52099"/>
            <a:ext cx="12192000" cy="6858000"/>
          </a:xfrm>
          <a:prstGeom prst="roundRect">
            <a:avLst/>
          </a:prstGeom>
          <a:solidFill>
            <a:schemeClr val="bg2">
              <a:lumMod val="10000"/>
              <a:alpha val="5993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x-none" sz="2000" dirty="0">
              <a:latin typeface="+mj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8C39CCC-1777-0643-880D-86EB4F8E01C1}"/>
              </a:ext>
            </a:extLst>
          </p:cNvPr>
          <p:cNvSpPr txBox="1"/>
          <p:nvPr/>
        </p:nvSpPr>
        <p:spPr>
          <a:xfrm>
            <a:off x="3981157" y="52099"/>
            <a:ext cx="4780345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/>
              <a:t>Bài</a:t>
            </a:r>
            <a:r>
              <a:rPr lang="en-US" sz="2400" b="1" dirty="0" smtClean="0"/>
              <a:t> 17: </a:t>
            </a:r>
            <a:endParaRPr lang="en-US" sz="2400" dirty="0" smtClean="0"/>
          </a:p>
          <a:p>
            <a:pPr algn="ctr"/>
            <a:r>
              <a:rPr lang="en-US" sz="2400" b="1" dirty="0" smtClean="0"/>
              <a:t>BƯỚC NGOẶT LỊCH SỬ ĐẦU THẾ KỈ X</a:t>
            </a:r>
            <a:endParaRPr lang="en-US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1FDA5A-C1E5-A04A-9A28-D0F32CA399B6}"/>
              </a:ext>
            </a:extLst>
          </p:cNvPr>
          <p:cNvSpPr txBox="1"/>
          <p:nvPr/>
        </p:nvSpPr>
        <p:spPr>
          <a:xfrm>
            <a:off x="94526" y="883096"/>
            <a:ext cx="84922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Dương</a:t>
            </a:r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khôi</a:t>
            </a:r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nền</a:t>
            </a:r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endParaRPr lang="x-none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C3571B8-F7E1-804F-BE4C-6D2ABF58A74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963"/>
          <a:stretch/>
        </p:blipFill>
        <p:spPr>
          <a:xfrm rot="12870486" flipV="1">
            <a:off x="10567497" y="446824"/>
            <a:ext cx="1559420" cy="104780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E2C9250-FEE9-2F47-AD22-61BAE4ABFD2C}"/>
              </a:ext>
            </a:extLst>
          </p:cNvPr>
          <p:cNvSpPr txBox="1"/>
          <p:nvPr/>
        </p:nvSpPr>
        <p:spPr>
          <a:xfrm>
            <a:off x="128030" y="1955769"/>
            <a:ext cx="5321536" cy="3170099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vi-VN" sz="2500" dirty="0" smtClean="0">
                <a:latin typeface="+mj-lt"/>
              </a:rPr>
              <a:t> </a:t>
            </a:r>
            <a:endParaRPr lang="en-US" sz="2500" dirty="0" smtClean="0">
              <a:latin typeface="+mj-lt"/>
            </a:endParaRPr>
          </a:p>
          <a:p>
            <a:r>
              <a:rPr lang="en-US" sz="25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Mùa thu năm 930</a:t>
            </a:r>
            <a:r>
              <a:rPr lang="vi-VN" sz="25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5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nhà Nam Hán sang đánh bại chính quyền họ Khúc và thiết lập lại bộ máy cai trị.</a:t>
            </a:r>
            <a:endParaRPr lang="en-US" sz="2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500" smtClean="0">
                <a:latin typeface="+mj-lt"/>
              </a:rPr>
              <a:t>-</a:t>
            </a:r>
            <a:r>
              <a:rPr lang="en-US" sz="2500" smtClean="0">
                <a:latin typeface="+mj-lt"/>
              </a:rPr>
              <a:t> </a:t>
            </a:r>
            <a:r>
              <a:rPr lang="en-US" sz="25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Đầu năm </a:t>
            </a:r>
            <a:r>
              <a:rPr lang="vi-VN" sz="2500" smtClean="0">
                <a:latin typeface="+mj-lt"/>
              </a:rPr>
              <a:t>931</a:t>
            </a:r>
            <a:r>
              <a:rPr lang="vi-VN" sz="2500" smtClean="0"/>
              <a:t>,</a:t>
            </a:r>
            <a:r>
              <a:rPr lang="vi-VN" sz="2500" smtClean="0">
                <a:latin typeface="+mj-lt"/>
              </a:rPr>
              <a:t> </a:t>
            </a:r>
            <a:r>
              <a:rPr lang="vi-VN" sz="2500" dirty="0" smtClean="0">
                <a:latin typeface="+mj-lt"/>
              </a:rPr>
              <a:t>Dương Đình Nghệ kéo quân tiến đánh, làm chủ thành Đại La, giành thắng lợi và khôi phục nền tự chủ</a:t>
            </a:r>
            <a:endParaRPr lang="en-US" sz="2500" dirty="0" smtClean="0">
              <a:latin typeface="+mj-lt"/>
            </a:endParaRPr>
          </a:p>
          <a:p>
            <a:r>
              <a:rPr lang="vi-VN" sz="2500" dirty="0" smtClean="0">
                <a:latin typeface="+mj-lt"/>
              </a:rPr>
              <a:t> </a:t>
            </a:r>
            <a:endParaRPr lang="en-US" sz="2500" dirty="0">
              <a:latin typeface="+mj-lt"/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410F576F-12E9-3647-A970-A5052E766F1A}"/>
              </a:ext>
            </a:extLst>
          </p:cNvPr>
          <p:cNvCxnSpPr/>
          <p:nvPr/>
        </p:nvCxnSpPr>
        <p:spPr>
          <a:xfrm>
            <a:off x="5416064" y="1097300"/>
            <a:ext cx="0" cy="4887039"/>
          </a:xfrm>
          <a:prstGeom prst="line">
            <a:avLst/>
          </a:prstGeom>
          <a:ln w="127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48059" y="1097301"/>
            <a:ext cx="2604803" cy="3472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27078" y="1097300"/>
            <a:ext cx="6564922" cy="4656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E2C9250-FEE9-2F47-AD22-61BAE4ABFD2C}"/>
              </a:ext>
            </a:extLst>
          </p:cNvPr>
          <p:cNvSpPr txBox="1"/>
          <p:nvPr/>
        </p:nvSpPr>
        <p:spPr>
          <a:xfrm>
            <a:off x="6089692" y="5888508"/>
            <a:ext cx="4614407" cy="4770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vi-VN" sz="2500">
                <a:latin typeface="+mj-lt"/>
              </a:rPr>
              <a:t>https://youtu.be/xz4dui0H3Vc</a:t>
            </a:r>
            <a:endParaRPr lang="en-US" sz="25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49413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F677C678-8A30-2845-9513-5B37404D9410}"/>
              </a:ext>
            </a:extLst>
          </p:cNvPr>
          <p:cNvSpPr/>
          <p:nvPr/>
        </p:nvSpPr>
        <p:spPr>
          <a:xfrm>
            <a:off x="-1619" y="-7359"/>
            <a:ext cx="12192000" cy="6858000"/>
          </a:xfrm>
          <a:prstGeom prst="roundRect">
            <a:avLst/>
          </a:prstGeom>
          <a:solidFill>
            <a:schemeClr val="bg2">
              <a:lumMod val="10000"/>
              <a:alpha val="5993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x-none" sz="2000" dirty="0">
              <a:latin typeface="+mj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8C39CCC-1777-0643-880D-86EB4F8E01C1}"/>
              </a:ext>
            </a:extLst>
          </p:cNvPr>
          <p:cNvSpPr txBox="1"/>
          <p:nvPr/>
        </p:nvSpPr>
        <p:spPr>
          <a:xfrm>
            <a:off x="3970116" y="104172"/>
            <a:ext cx="47803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/>
              <a:t>Bài</a:t>
            </a:r>
            <a:r>
              <a:rPr lang="en-US" sz="2400" b="1" dirty="0" smtClean="0"/>
              <a:t> 17: </a:t>
            </a:r>
            <a:endParaRPr lang="en-US" sz="2400" dirty="0" smtClean="0"/>
          </a:p>
          <a:p>
            <a:pPr algn="ctr"/>
            <a:r>
              <a:rPr lang="en-US" sz="2400" b="1" dirty="0" smtClean="0"/>
              <a:t>BƯỚC NGOẶT LỊCH SỬ ĐẦU THẾ KỈ X</a:t>
            </a:r>
            <a:endParaRPr lang="en-US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1FDA5A-C1E5-A04A-9A28-D0F32CA399B6}"/>
              </a:ext>
            </a:extLst>
          </p:cNvPr>
          <p:cNvSpPr txBox="1"/>
          <p:nvPr/>
        </p:nvSpPr>
        <p:spPr>
          <a:xfrm>
            <a:off x="94526" y="883096"/>
            <a:ext cx="84922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</a:t>
            </a:r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thắng</a:t>
            </a:r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Bạch</a:t>
            </a:r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Đằng</a:t>
            </a:r>
            <a:endParaRPr lang="x-none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C3571B8-F7E1-804F-BE4C-6D2ABF58A74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963"/>
          <a:stretch/>
        </p:blipFill>
        <p:spPr>
          <a:xfrm rot="12870486" flipV="1">
            <a:off x="10567497" y="446824"/>
            <a:ext cx="1559420" cy="104780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E2C9250-FEE9-2F47-AD22-61BAE4ABFD2C}"/>
              </a:ext>
            </a:extLst>
          </p:cNvPr>
          <p:cNvSpPr txBox="1"/>
          <p:nvPr/>
        </p:nvSpPr>
        <p:spPr>
          <a:xfrm>
            <a:off x="0" y="1719067"/>
            <a:ext cx="5866228" cy="830997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2400" smtClean="0"/>
              <a:t> </a:t>
            </a:r>
            <a:r>
              <a:rPr lang="en-US" sz="2400" smtClean="0"/>
              <a:t>-</a:t>
            </a:r>
            <a:r>
              <a:rPr lang="en-US" sz="2400" dirty="0" err="1" smtClean="0"/>
              <a:t>Ngô</a:t>
            </a:r>
            <a:r>
              <a:rPr lang="en-US" sz="2400" dirty="0" smtClean="0"/>
              <a:t> </a:t>
            </a:r>
            <a:r>
              <a:rPr lang="en-US" sz="2400" dirty="0" err="1" smtClean="0"/>
              <a:t>Quyền</a:t>
            </a:r>
            <a:r>
              <a:rPr lang="en-US" sz="2400" dirty="0" smtClean="0"/>
              <a:t> </a:t>
            </a:r>
            <a:r>
              <a:rPr lang="en-US" sz="2400" dirty="0" err="1" smtClean="0"/>
              <a:t>chủ</a:t>
            </a:r>
            <a:r>
              <a:rPr lang="en-US" sz="2400" dirty="0" smtClean="0"/>
              <a:t> </a:t>
            </a:r>
            <a:r>
              <a:rPr lang="en-US" sz="2400" dirty="0" err="1" smtClean="0"/>
              <a:t>động</a:t>
            </a:r>
            <a:r>
              <a:rPr lang="en-US" sz="2400" dirty="0" smtClean="0"/>
              <a:t> </a:t>
            </a:r>
            <a:r>
              <a:rPr lang="en-US" sz="2400" dirty="0" err="1" smtClean="0"/>
              <a:t>lên</a:t>
            </a:r>
            <a:r>
              <a:rPr lang="en-US" sz="2400" dirty="0" smtClean="0"/>
              <a:t> </a:t>
            </a:r>
            <a:r>
              <a:rPr lang="en-US" sz="2400" dirty="0" err="1" smtClean="0"/>
              <a:t>kế</a:t>
            </a:r>
            <a:r>
              <a:rPr lang="en-US" sz="2400" dirty="0" smtClean="0"/>
              <a:t> </a:t>
            </a:r>
            <a:r>
              <a:rPr lang="en-US" sz="2400" dirty="0" err="1" smtClean="0"/>
              <a:t>hoạch</a:t>
            </a:r>
            <a:r>
              <a:rPr lang="en-US" sz="2400" dirty="0" smtClean="0"/>
              <a:t> </a:t>
            </a:r>
            <a:r>
              <a:rPr lang="en-US" sz="2400" dirty="0" err="1" smtClean="0"/>
              <a:t>đánh</a:t>
            </a:r>
            <a:r>
              <a:rPr lang="en-US" sz="2400" dirty="0" smtClean="0"/>
              <a:t> </a:t>
            </a:r>
            <a:r>
              <a:rPr lang="en-US" sz="2400" dirty="0" err="1" smtClean="0"/>
              <a:t>giặc</a:t>
            </a:r>
            <a:r>
              <a:rPr lang="en-US" sz="2400" dirty="0" smtClean="0"/>
              <a:t> ở </a:t>
            </a:r>
            <a:r>
              <a:rPr lang="en-US" sz="2400" dirty="0" err="1" smtClean="0"/>
              <a:t>vùng</a:t>
            </a:r>
            <a:r>
              <a:rPr lang="en-US" sz="2400" dirty="0" smtClean="0"/>
              <a:t> </a:t>
            </a:r>
            <a:r>
              <a:rPr lang="en-US" sz="2400" dirty="0" err="1" smtClean="0"/>
              <a:t>cửa</a:t>
            </a:r>
            <a:r>
              <a:rPr lang="en-US" sz="2400" dirty="0" smtClean="0"/>
              <a:t> </a:t>
            </a:r>
            <a:r>
              <a:rPr lang="en-US" sz="2400" dirty="0" err="1" smtClean="0"/>
              <a:t>biển</a:t>
            </a:r>
            <a:r>
              <a:rPr lang="en-US" sz="2400" dirty="0" smtClean="0"/>
              <a:t> </a:t>
            </a:r>
            <a:r>
              <a:rPr lang="en-US" sz="2400" dirty="0" err="1" smtClean="0"/>
              <a:t>Bạch</a:t>
            </a:r>
            <a:r>
              <a:rPr lang="en-US" sz="2400" dirty="0" smtClean="0"/>
              <a:t> </a:t>
            </a:r>
            <a:r>
              <a:rPr lang="en-US" sz="2400" dirty="0" err="1" smtClean="0"/>
              <a:t>Đằng</a:t>
            </a:r>
            <a:endParaRPr lang="en-US" sz="24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DCBA9E5-A094-7C43-8285-0A340276F3C5}"/>
              </a:ext>
            </a:extLst>
          </p:cNvPr>
          <p:cNvSpPr txBox="1"/>
          <p:nvPr/>
        </p:nvSpPr>
        <p:spPr>
          <a:xfrm>
            <a:off x="94526" y="2632231"/>
            <a:ext cx="5771702" cy="1200329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 </a:t>
            </a:r>
          </a:p>
          <a:p>
            <a:r>
              <a:rPr lang="en-US" sz="2400" smtClean="0"/>
              <a:t>- Nét </a:t>
            </a:r>
            <a:r>
              <a:rPr lang="en-US" sz="2400" dirty="0" err="1" smtClean="0"/>
              <a:t>độc</a:t>
            </a:r>
            <a:r>
              <a:rPr lang="en-US" sz="2400" dirty="0" smtClean="0"/>
              <a:t> </a:t>
            </a:r>
            <a:r>
              <a:rPr lang="en-US" sz="2400" dirty="0" err="1" smtClean="0"/>
              <a:t>đáo</a:t>
            </a:r>
            <a:r>
              <a:rPr lang="en-US" sz="2400" dirty="0" smtClean="0"/>
              <a:t> </a:t>
            </a:r>
            <a:r>
              <a:rPr lang="en-US" sz="2400" dirty="0" err="1" smtClean="0"/>
              <a:t>trong</a:t>
            </a:r>
            <a:r>
              <a:rPr lang="en-US" sz="2400" dirty="0" smtClean="0"/>
              <a:t> </a:t>
            </a:r>
            <a:r>
              <a:rPr lang="en-US" sz="2400" dirty="0" err="1" smtClean="0"/>
              <a:t>nghệ</a:t>
            </a:r>
            <a:r>
              <a:rPr lang="en-US" sz="2400" dirty="0" smtClean="0"/>
              <a:t> </a:t>
            </a:r>
            <a:r>
              <a:rPr lang="en-US" sz="2400" dirty="0" err="1" smtClean="0"/>
              <a:t>thuật</a:t>
            </a:r>
            <a:r>
              <a:rPr lang="en-US" sz="2400" dirty="0" smtClean="0"/>
              <a:t> </a:t>
            </a:r>
            <a:r>
              <a:rPr lang="en-US" sz="2400" dirty="0" err="1" smtClean="0"/>
              <a:t>đánh</a:t>
            </a:r>
            <a:r>
              <a:rPr lang="en-US" sz="2400" dirty="0" smtClean="0"/>
              <a:t> </a:t>
            </a:r>
            <a:r>
              <a:rPr lang="en-US" sz="2400" dirty="0" err="1" smtClean="0"/>
              <a:t>giặc</a:t>
            </a:r>
            <a:r>
              <a:rPr lang="en-US" sz="2400" dirty="0" smtClean="0"/>
              <a:t> </a:t>
            </a:r>
            <a:r>
              <a:rPr lang="en-US" sz="2400" dirty="0" err="1" smtClean="0"/>
              <a:t>của</a:t>
            </a:r>
            <a:r>
              <a:rPr lang="en-US" sz="2400" dirty="0" smtClean="0"/>
              <a:t> NQ: </a:t>
            </a:r>
            <a:endParaRPr lang="en-US" sz="24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713F27F-99EF-0740-9071-E3B8278DB34B}"/>
              </a:ext>
            </a:extLst>
          </p:cNvPr>
          <p:cNvSpPr txBox="1"/>
          <p:nvPr/>
        </p:nvSpPr>
        <p:spPr>
          <a:xfrm>
            <a:off x="153295" y="4109521"/>
            <a:ext cx="6206993" cy="830997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2400" smtClean="0"/>
              <a:t>+ Xây </a:t>
            </a:r>
            <a:r>
              <a:rPr lang="en-US" sz="2400" dirty="0" err="1" smtClean="0"/>
              <a:t>dựng</a:t>
            </a:r>
            <a:r>
              <a:rPr lang="en-US" sz="2400" dirty="0" smtClean="0"/>
              <a:t> </a:t>
            </a:r>
            <a:r>
              <a:rPr lang="en-US" sz="2400" dirty="0" err="1" smtClean="0"/>
              <a:t>bãi</a:t>
            </a:r>
            <a:r>
              <a:rPr lang="en-US" sz="2400" dirty="0" smtClean="0"/>
              <a:t> </a:t>
            </a:r>
            <a:r>
              <a:rPr lang="en-US" sz="2400" dirty="0" err="1" smtClean="0"/>
              <a:t>cọc</a:t>
            </a:r>
            <a:r>
              <a:rPr lang="en-US" sz="2400" dirty="0" smtClean="0"/>
              <a:t> </a:t>
            </a:r>
            <a:r>
              <a:rPr lang="en-US" sz="2400" dirty="0" err="1" smtClean="0"/>
              <a:t>ngầm</a:t>
            </a:r>
            <a:endParaRPr lang="en-US" sz="2400" dirty="0" smtClean="0"/>
          </a:p>
          <a:p>
            <a:r>
              <a:rPr lang="en-US" sz="2400" smtClean="0"/>
              <a:t>+ </a:t>
            </a:r>
            <a:r>
              <a:rPr lang="en-US" sz="2400" smtClean="0"/>
              <a:t>Lợi </a:t>
            </a:r>
            <a:r>
              <a:rPr lang="en-US" sz="2400" dirty="0" err="1" smtClean="0"/>
              <a:t>dụng</a:t>
            </a:r>
            <a:r>
              <a:rPr lang="en-US" sz="2400" dirty="0" smtClean="0"/>
              <a:t> </a:t>
            </a:r>
            <a:r>
              <a:rPr lang="en-US" sz="2400" dirty="0" err="1" smtClean="0"/>
              <a:t>thủy</a:t>
            </a:r>
            <a:r>
              <a:rPr lang="en-US" sz="2400" dirty="0" smtClean="0"/>
              <a:t> </a:t>
            </a:r>
            <a:r>
              <a:rPr lang="en-US" sz="2400" dirty="0" err="1" smtClean="0"/>
              <a:t>triều</a:t>
            </a:r>
            <a:r>
              <a:rPr lang="en-US" sz="2400" dirty="0" smtClean="0"/>
              <a:t> </a:t>
            </a:r>
            <a:r>
              <a:rPr lang="en-US" sz="2400" dirty="0" err="1" smtClean="0"/>
              <a:t>để</a:t>
            </a:r>
            <a:r>
              <a:rPr lang="en-US" sz="2400" dirty="0" smtClean="0"/>
              <a:t> </a:t>
            </a:r>
            <a:r>
              <a:rPr lang="en-US" sz="2400" dirty="0" err="1" smtClean="0"/>
              <a:t>giành</a:t>
            </a:r>
            <a:r>
              <a:rPr lang="en-US" sz="2400" dirty="0" smtClean="0"/>
              <a:t> </a:t>
            </a:r>
            <a:r>
              <a:rPr lang="en-US" sz="2400" dirty="0" err="1" smtClean="0"/>
              <a:t>thắng</a:t>
            </a:r>
            <a:r>
              <a:rPr lang="en-US" sz="2400" dirty="0" smtClean="0"/>
              <a:t> </a:t>
            </a:r>
            <a:r>
              <a:rPr lang="en-US" sz="2400" dirty="0" err="1" smtClean="0"/>
              <a:t>lợi</a:t>
            </a:r>
            <a:endParaRPr lang="x-none" sz="24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3" name="Picture 12" descr="C:\Users\Admin\Pictures\tải xuống (8)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4381" y="1342661"/>
            <a:ext cx="2492407" cy="24898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10F576F-12E9-3647-A970-A5052E766F1A}"/>
              </a:ext>
            </a:extLst>
          </p:cNvPr>
          <p:cNvCxnSpPr/>
          <p:nvPr/>
        </p:nvCxnSpPr>
        <p:spPr>
          <a:xfrm>
            <a:off x="5866228" y="1342661"/>
            <a:ext cx="0" cy="4887039"/>
          </a:xfrm>
          <a:prstGeom prst="line">
            <a:avLst/>
          </a:prstGeom>
          <a:ln w="127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6" descr="C:\Users\Admin\Pictures\tải xuống (7).jpg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750461" y="1342661"/>
            <a:ext cx="2800425" cy="24898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7" descr="C:\Users\Admin\Pictures\220px-Bãi_cọc_cửa_sông_Bạch_Đằng.jpg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399018" y="4053354"/>
            <a:ext cx="3320563" cy="223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81019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5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F677C678-8A30-2845-9513-5B37404D941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chemeClr val="bg2">
              <a:lumMod val="10000"/>
              <a:alpha val="5993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x-none" sz="2000" dirty="0">
              <a:latin typeface="+mj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8C39CCC-1777-0643-880D-86EB4F8E01C1}"/>
              </a:ext>
            </a:extLst>
          </p:cNvPr>
          <p:cNvSpPr txBox="1"/>
          <p:nvPr/>
        </p:nvSpPr>
        <p:spPr>
          <a:xfrm>
            <a:off x="3970115" y="104172"/>
            <a:ext cx="52738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/>
              <a:t>Bài</a:t>
            </a:r>
            <a:r>
              <a:rPr lang="en-US" sz="2400" b="1" dirty="0" smtClean="0"/>
              <a:t> 17: </a:t>
            </a:r>
            <a:endParaRPr lang="en-US" sz="2400" dirty="0" smtClean="0"/>
          </a:p>
          <a:p>
            <a:pPr algn="ctr"/>
            <a:r>
              <a:rPr lang="en-US" sz="2400" b="1" dirty="0" smtClean="0"/>
              <a:t>BƯỚC NGOẶT LỊCH SỬ ĐẦU THẾ KỈ X</a:t>
            </a:r>
            <a:endParaRPr lang="en-US" sz="24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C3571B8-F7E1-804F-BE4C-6D2ABF58A74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963"/>
          <a:stretch/>
        </p:blipFill>
        <p:spPr>
          <a:xfrm rot="12870486" flipV="1">
            <a:off x="10567497" y="446824"/>
            <a:ext cx="1559420" cy="1047807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D2EDAE1D-670B-2A4C-A4B2-0CAD2AC7E5E7}"/>
              </a:ext>
            </a:extLst>
          </p:cNvPr>
          <p:cNvSpPr txBox="1"/>
          <p:nvPr/>
        </p:nvSpPr>
        <p:spPr>
          <a:xfrm>
            <a:off x="138644" y="1044749"/>
            <a:ext cx="67356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x-none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LUYỆN TẬP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F0C9277-8003-8B4C-9777-5EAED781638E}"/>
              </a:ext>
            </a:extLst>
          </p:cNvPr>
          <p:cNvSpPr txBox="1"/>
          <p:nvPr/>
        </p:nvSpPr>
        <p:spPr>
          <a:xfrm>
            <a:off x="138644" y="1476948"/>
            <a:ext cx="120533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 smtClean="0"/>
              <a:t> Giới thiệu 1 nhân vật lịch sử có liên quan đến điểm di tích lịch sử mà em ấn tượng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98753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40AA35D-A2D8-DB45-AE3F-424C38E0D3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458" y="-147484"/>
            <a:ext cx="11808542" cy="750601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B53C941-41C4-3145-B1AC-B6DC66719B98}"/>
              </a:ext>
            </a:extLst>
          </p:cNvPr>
          <p:cNvSpPr txBox="1"/>
          <p:nvPr/>
        </p:nvSpPr>
        <p:spPr>
          <a:xfrm>
            <a:off x="2969341" y="2767280"/>
            <a:ext cx="663677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x-none" sz="4000" b="1" dirty="0">
                <a:solidFill>
                  <a:srgbClr val="7030A0"/>
                </a:solidFill>
                <a:latin typeface="APPLE CHANCERY" panose="03020702040506060504" pitchFamily="66" charset="-79"/>
                <a:cs typeface="APPLE CHANCERY" panose="03020702040506060504" pitchFamily="66" charset="-79"/>
              </a:rPr>
              <a:t>CẢM ƠN CÁC EM!</a:t>
            </a:r>
          </a:p>
          <a:p>
            <a:pPr algn="ctr"/>
            <a:r>
              <a:rPr lang="x-none" sz="4000" b="1" dirty="0">
                <a:solidFill>
                  <a:srgbClr val="7030A0"/>
                </a:solidFill>
                <a:latin typeface="APPLE CHANCERY" panose="03020702040506060504" pitchFamily="66" charset="-79"/>
                <a:cs typeface="APPLE CHANCERY" panose="03020702040506060504" pitchFamily="66" charset="-79"/>
              </a:rPr>
              <a:t>CHÚC CÁC EM HỌC TỐT!</a:t>
            </a:r>
          </a:p>
        </p:txBody>
      </p:sp>
    </p:spTree>
    <p:extLst>
      <p:ext uri="{BB962C8B-B14F-4D97-AF65-F5344CB8AC3E}">
        <p14:creationId xmlns:p14="http://schemas.microsoft.com/office/powerpoint/2010/main" val="4120436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</TotalTime>
  <Words>198</Words>
  <Application>Microsoft Office PowerPoint</Application>
  <PresentationFormat>Widescreen</PresentationFormat>
  <Paragraphs>71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APPLE CHANCERY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Hà Hoàng</dc:creator>
  <cp:lastModifiedBy>Windows User</cp:lastModifiedBy>
  <cp:revision>48</cp:revision>
  <dcterms:created xsi:type="dcterms:W3CDTF">2021-07-16T02:46:11Z</dcterms:created>
  <dcterms:modified xsi:type="dcterms:W3CDTF">2022-03-23T13:13:07Z</dcterms:modified>
</cp:coreProperties>
</file>