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3" r:id="rId6"/>
    <p:sldId id="264" r:id="rId7"/>
    <p:sldId id="267" r:id="rId8"/>
    <p:sldId id="265" r:id="rId9"/>
    <p:sldId id="266" r:id="rId10"/>
    <p:sldId id="268" r:id="rId11"/>
    <p:sldId id="270" r:id="rId12"/>
    <p:sldId id="271" r:id="rId13"/>
    <p:sldId id="273" r:id="rId14"/>
    <p:sldId id="274" r:id="rId15"/>
    <p:sldId id="276" r:id="rId16"/>
    <p:sldId id="278" r:id="rId17"/>
    <p:sldId id="313" r:id="rId18"/>
    <p:sldId id="295" r:id="rId19"/>
    <p:sldId id="312" r:id="rId20"/>
    <p:sldId id="275" r:id="rId21"/>
    <p:sldId id="314" r:id="rId22"/>
    <p:sldId id="277" r:id="rId23"/>
    <p:sldId id="315" r:id="rId24"/>
    <p:sldId id="317" r:id="rId25"/>
    <p:sldId id="316" r:id="rId26"/>
    <p:sldId id="318" r:id="rId27"/>
    <p:sldId id="319" r:id="rId28"/>
    <p:sldId id="320" r:id="rId29"/>
    <p:sldId id="321" r:id="rId30"/>
    <p:sldId id="32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2A68-0ED7-4EED-AFD9-94CC7EE7C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6B7AB-DF2C-463D-8F6B-DE394BAE6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C922C-3071-4AD4-B410-3557FE77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2DA6F-97BB-42A0-BD06-BBD69EF8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A415-2370-42A8-8BAC-8EADF854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1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4E83-EC84-4F7A-BC6E-560759EE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E8CCE-CB36-4B95-A11A-0A6DF2A4F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45E25-CB18-45D2-B4C5-C6B906DB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2ADAE-4B6B-425F-AEF6-A11690A7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6EA4F-BE81-4511-A826-B8A38A3C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51CCC-9C0F-4A36-8DC9-882513241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49F18-9F10-461A-8DBE-B58B8591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3E28-DB92-43D6-ABF8-D17CAD9E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A85FF-4AD6-4487-81F9-804AE6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2A1A3-39A6-4D17-9D09-2D4275FC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63BF-C307-49B9-B941-40E3F590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4BDE-DCA7-48A8-A370-08CCA2D6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5CCD8-D37A-4D0E-8531-6F168ADD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A1606-9025-4A8B-B39D-1D0C309F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C4A0A-2A88-4010-A970-017EA0C3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CF8E-4B2C-4D91-8195-C5719BA9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02FFD-151C-45C3-84CC-2A4D3770E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0B5F-7DF1-4B74-B9C8-E81C485A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0EFE-761E-4CB3-B853-E8951791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27793-B466-422E-8361-A67313A8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B626-13B6-44A7-B356-57AB1079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37EA7-EE58-41E5-88A3-787E6BC10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E0DAF-96FF-4C04-B27D-8CEF82AA5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DD0AD-C533-4D5B-A810-E8F80FBB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0315C-866D-4327-A38B-4FCE5DB9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AFF62-2609-41D4-9530-B81D6304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E497-77A9-447B-9993-841DE270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2FF8C-389F-41BC-B295-77868667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08402-6BAE-4B5D-A2D4-D33F72744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1BFA4-D88C-495E-9C6D-80959C145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94EA2-60EA-4709-8E6D-8746F61CE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42D10-915F-428A-B9C0-01745D2B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0F79A-5FD6-43FE-8908-FCB4B4EA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D259A-56A5-4127-A413-03B1FFA8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1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9234-9A44-471F-A2B5-D77C5846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61520-FD58-4F7B-94E9-92DD1CCD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1B907-9FA1-4927-9873-7E31FBB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EB30-9457-4E6C-BC7D-52308A10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F9C1E-F667-4C74-91BE-90AF5852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17ECA-29DD-4034-B90B-E8B04D01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AEA45-CB7D-4512-A2D2-34159D20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A77B-A4FB-45DB-8C5D-44FD487F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A9CA-3979-4484-BFEC-F0717938F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59C60-5031-4409-A4A9-3D7FAFE21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CA974-5BF7-4926-B6CE-4235C464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DA263-146C-4462-A40C-84ADF0BE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25E9D-5B9F-4161-A08C-CA5D50A6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9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67DE-7A97-48BE-87DD-BD1AA67F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DCA48-B044-40B3-B04A-CCBD2DE3D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626B3-0DA9-4267-8AC5-3B43EFFD5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71E01-683E-47C2-B6D2-E456C098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21B0C-B6CD-4A5C-B361-80306A1D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FD24D-53D0-45A4-A290-56AE0C23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5E989-8E6B-4742-A1AA-1B3E52B9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7F1C5-577F-4DCE-A5F6-2FD077949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55E18-D337-4CB7-BD05-83577369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0659-E668-419E-A772-145C29E28E3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EFC56-778C-4B2E-9152-E4ECDBBBF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793A5-EFF5-417B-B591-44E007753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8FA2-2394-4D68-90F4-7274397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EAA2-D14C-40A7-93F5-736435798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46508"/>
            <a:ext cx="12192000" cy="153540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PHONG KIẾN PHƯƠNG BẮC VÀ SỰ CHUYỂN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TẾ, XÃ HỘI, VĂN HÓA CỦA VIỆT NAM </a:t>
            </a:r>
            <a:b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BẮC THUỘC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E368A-7B85-4D74-A024-F582EBD72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A6174-3A96-4754-8F5F-3BAA26B5E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" y="3074334"/>
            <a:ext cx="12155596" cy="2875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305" y="292510"/>
            <a:ext cx="25309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31+32+33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1428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941A2B-F3FD-40F9-8351-17F81E25172A}"/>
              </a:ext>
            </a:extLst>
          </p:cNvPr>
          <p:cNvSpPr txBox="1"/>
          <p:nvPr/>
        </p:nvSpPr>
        <p:spPr>
          <a:xfrm>
            <a:off x="0" y="115509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c. Chính </a:t>
            </a:r>
            <a:r>
              <a:rPr lang="en-US" sz="2800" b="1" err="1">
                <a:solidFill>
                  <a:srgbClr val="FF0000"/>
                </a:solidFill>
              </a:rPr>
              <a:t>sách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cai trị về văn hóa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FAF8F-F73A-4535-9D3C-991208989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2540086"/>
            <a:ext cx="11304105" cy="4317913"/>
          </a:xfrm>
          <a:prstGeom prst="rect">
            <a:avLst/>
          </a:prstGeom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7C834D80-925B-4267-8BF0-CD7F41B76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84106"/>
            <a:ext cx="6753887" cy="1209737"/>
          </a:xfrm>
          <a:prstGeom prst="cloudCallout">
            <a:avLst>
              <a:gd name="adj1" fmla="val -34496"/>
              <a:gd name="adj2" fmla="val 9555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Em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“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hoá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” ?</a:t>
            </a:r>
          </a:p>
        </p:txBody>
      </p:sp>
    </p:spTree>
    <p:extLst>
      <p:ext uri="{BB962C8B-B14F-4D97-AF65-F5344CB8AC3E}">
        <p14:creationId xmlns:p14="http://schemas.microsoft.com/office/powerpoint/2010/main" val="22561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4394-12F3-40FD-B1CA-D6B3E2E6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A021DF-37B7-4565-97D9-2DDE117EB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27652"/>
            <a:ext cx="6782593" cy="5930347"/>
          </a:xfr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8692A4EF-84A5-468B-A2D6-132A2678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84106"/>
            <a:ext cx="6753887" cy="1673564"/>
          </a:xfrm>
          <a:prstGeom prst="cloudCallout">
            <a:avLst>
              <a:gd name="adj1" fmla="val -34496"/>
              <a:gd name="adj2" fmla="val 9555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quân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hộ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hoá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Nam (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) ?</a:t>
            </a:r>
          </a:p>
        </p:txBody>
      </p:sp>
    </p:spTree>
    <p:extLst>
      <p:ext uri="{BB962C8B-B14F-4D97-AF65-F5344CB8AC3E}">
        <p14:creationId xmlns:p14="http://schemas.microsoft.com/office/powerpoint/2010/main" val="4360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75BFD1-A039-40B4-B95B-C729C46E32D8}"/>
              </a:ext>
            </a:extLst>
          </p:cNvPr>
          <p:cNvSpPr txBox="1"/>
          <p:nvPr/>
        </p:nvSpPr>
        <p:spPr>
          <a:xfrm>
            <a:off x="139148" y="187086"/>
            <a:ext cx="11913704" cy="6386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Huê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chệch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– IX)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Huê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Huê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thâm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lộn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92B800-E761-4E68-B1B3-40406E3E0FC8}"/>
              </a:ext>
            </a:extLst>
          </p:cNvPr>
          <p:cNvSpPr txBox="1"/>
          <p:nvPr/>
        </p:nvSpPr>
        <p:spPr>
          <a:xfrm>
            <a:off x="159026" y="127436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</a:t>
            </a:r>
            <a:r>
              <a:rPr lang="en-US" sz="2800" b="1">
                <a:solidFill>
                  <a:srgbClr val="FF0000"/>
                </a:solidFill>
              </a:rPr>
              <a:t>. Chính sách cai trị về văn hóa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F9E58-D884-4E3D-BCFB-0938905A5B05}"/>
              </a:ext>
            </a:extLst>
          </p:cNvPr>
          <p:cNvSpPr txBox="1"/>
          <p:nvPr/>
        </p:nvSpPr>
        <p:spPr>
          <a:xfrm>
            <a:off x="0" y="2162966"/>
            <a:ext cx="12072730" cy="372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sang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ta, du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Phật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B424-34F4-4589-8B96-C5AD2B9E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00082"/>
            <a:ext cx="11353800" cy="70830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hoá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xã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hội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729E-D585-4912-998D-EA96C625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9642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10E47-4141-4462-BB46-9E75DD6F1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6" y="1657023"/>
            <a:ext cx="8535591" cy="4639322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B17280CB-4483-479E-B3D0-B39B8B32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30" y="1083502"/>
            <a:ext cx="3904670" cy="1673564"/>
          </a:xfrm>
          <a:prstGeom prst="cloudCallout">
            <a:avLst>
              <a:gd name="adj1" fmla="val -34496"/>
              <a:gd name="adj2" fmla="val 9555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kinh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37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4E1217-F1C3-493D-AF4E-6536F0386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914"/>
            <a:ext cx="10515600" cy="4276961"/>
          </a:xfr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8819E3C6-C52A-4846-8143-BC4E5C468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922" y="191124"/>
            <a:ext cx="4929808" cy="1673564"/>
          </a:xfrm>
          <a:prstGeom prst="cloudCallout">
            <a:avLst>
              <a:gd name="adj1" fmla="val -34496"/>
              <a:gd name="adj2" fmla="val 9555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Đoạn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ánh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vệ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mùa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màng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9217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4598E024-3816-4772-9ECC-FB93D851D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5860" y="459958"/>
            <a:ext cx="5923721" cy="1404730"/>
          </a:xfrm>
          <a:prstGeom prst="cloudCallout">
            <a:avLst>
              <a:gd name="adj1" fmla="val 40773"/>
              <a:gd name="adj2" fmla="val 105061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nghề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thủ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ta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Bắc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7457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1" name="il_fi" descr="http://sgtt.vn/ImageHandler.ashx?ImageID=117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0" y="965200"/>
            <a:ext cx="432196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65217"/>
            <a:ext cx="46482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71800" y="5943600"/>
            <a:ext cx="4495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 RÈN SẮT</a:t>
            </a:r>
          </a:p>
        </p:txBody>
      </p:sp>
    </p:spTree>
    <p:extLst>
      <p:ext uri="{BB962C8B-B14F-4D97-AF65-F5344CB8AC3E}">
        <p14:creationId xmlns:p14="http://schemas.microsoft.com/office/powerpoint/2010/main" val="25877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4800600"/>
            <a:ext cx="1370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03213"/>
            <a:ext cx="1370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Sa-Huynh-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286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npqx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048000"/>
            <a:ext cx="4819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629400" y="478921"/>
            <a:ext cx="2667000" cy="56991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NGHỀ GỐM</a:t>
            </a:r>
          </a:p>
        </p:txBody>
      </p:sp>
    </p:spTree>
    <p:extLst>
      <p:ext uri="{BB962C8B-B14F-4D97-AF65-F5344CB8AC3E}">
        <p14:creationId xmlns:p14="http://schemas.microsoft.com/office/powerpoint/2010/main" val="3118476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8" descr="https://encrypted-tbn1.gstatic.com/images?q=tbn:ANd9GcSLz-I06_G-QM7fXd8ijXQd9klUfOtWV3Eh76yijdzME6vnQS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6" y="1011382"/>
            <a:ext cx="4336474" cy="584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1" descr="https://encrypted-tbn2.gstatic.com/images?q=tbn:ANd9GcQQ0jSqogdRVrbp2mycEOnx0oAevKaB0hPLwEjy1ePfqBERiMFC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4800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752600" y="15242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3300"/>
                </a:solidFill>
                <a:latin typeface="Arial" charset="0"/>
                <a:cs typeface="Arial" charset="0"/>
              </a:rPr>
              <a:t>Nghề dệt vải</a:t>
            </a:r>
          </a:p>
        </p:txBody>
      </p:sp>
    </p:spTree>
    <p:extLst>
      <p:ext uri="{BB962C8B-B14F-4D97-AF65-F5344CB8AC3E}">
        <p14:creationId xmlns:p14="http://schemas.microsoft.com/office/powerpoint/2010/main" val="156883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80E2D-830A-41CB-80FA-535BD2A2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05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</a:rPr>
              <a:t>a. </a:t>
            </a:r>
            <a:r>
              <a:rPr lang="en-US" b="1" dirty="0">
                <a:solidFill>
                  <a:srgbClr val="FF0000"/>
                </a:solidFill>
              </a:rPr>
              <a:t>Tổ </a:t>
            </a:r>
            <a:r>
              <a:rPr lang="en-US" b="1" dirty="0" err="1">
                <a:solidFill>
                  <a:srgbClr val="FF0000"/>
                </a:solidFill>
              </a:rPr>
              <a:t>chức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máy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trị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AA95072-E388-4445-AF76-04FF599C9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17" y="2197548"/>
            <a:ext cx="10144488" cy="4351338"/>
          </a:xfrm>
          <a:prstGeom prst="rect">
            <a:avLst/>
          </a:prstGeom>
        </p:spPr>
      </p:pic>
      <p:sp>
        <p:nvSpPr>
          <p:cNvPr id="5" name="AutoShape 8">
            <a:extLst>
              <a:ext uri="{FF2B5EF4-FFF2-40B4-BE49-F238E27FC236}">
                <a16:creationId xmlns:a16="http://schemas.microsoft.com/office/drawing/2014/main" id="{759504B6-B8BA-43F6-8B9A-D038EE4BF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454" y="711198"/>
            <a:ext cx="3988904" cy="3662019"/>
          </a:xfrm>
          <a:prstGeom prst="cloudCallout">
            <a:avLst>
              <a:gd name="adj1" fmla="val -64591"/>
              <a:gd name="adj2" fmla="val 5514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Bắc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chức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máy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cai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ở Giao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0DA299-32BF-4DED-AB90-7BF1B27E2C6D}"/>
              </a:ext>
            </a:extLst>
          </p:cNvPr>
          <p:cNvSpPr txBox="1">
            <a:spLocks/>
          </p:cNvSpPr>
          <p:nvPr/>
        </p:nvSpPr>
        <p:spPr>
          <a:xfrm>
            <a:off x="0" y="134328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Chính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Bắc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F6672A-140D-4102-BB9E-ECE4FD0F4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3167269"/>
            <a:ext cx="4545496" cy="300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C7A18-8D19-450C-A620-850E396D0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6" y="3167269"/>
            <a:ext cx="4545495" cy="3009693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FBCB549B-2061-4D7F-9EE8-C56753C6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235" y="564080"/>
            <a:ext cx="5320747" cy="2020094"/>
          </a:xfrm>
          <a:prstGeom prst="cloudCallout">
            <a:avLst>
              <a:gd name="adj1" fmla="val -34496"/>
              <a:gd name="adj2" fmla="val 9555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Quan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sát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xét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luyện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ta ? </a:t>
            </a:r>
          </a:p>
        </p:txBody>
      </p:sp>
    </p:spTree>
    <p:extLst>
      <p:ext uri="{BB962C8B-B14F-4D97-AF65-F5344CB8AC3E}">
        <p14:creationId xmlns:p14="http://schemas.microsoft.com/office/powerpoint/2010/main" val="30675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cui-th-k-xix-ngi-dn-si-gn-gia-nh-mc-d-chu-tc-ng-mnh-m-ca-vn-ha-phng-ty-nhng-trong-sinh-hot-vn-m-nt-d-1449930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3" y="9"/>
            <a:ext cx="4387455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 descr="quex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73" y="9"/>
            <a:ext cx="4682727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B120983E-3E1D-455E-87BB-73F627F1F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853" y="-191294"/>
            <a:ext cx="5665304" cy="1383990"/>
          </a:xfrm>
          <a:prstGeom prst="cloudCallout">
            <a:avLst>
              <a:gd name="adj1" fmla="val -34496"/>
              <a:gd name="adj2" fmla="val 9555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Hai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mô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ta ?</a:t>
            </a:r>
          </a:p>
        </p:txBody>
      </p:sp>
    </p:spTree>
    <p:extLst>
      <p:ext uri="{BB962C8B-B14F-4D97-AF65-F5344CB8AC3E}">
        <p14:creationId xmlns:p14="http://schemas.microsoft.com/office/powerpoint/2010/main" val="21289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8265F4-51DA-43BF-9E34-41886E8AEF6B}"/>
              </a:ext>
            </a:extLst>
          </p:cNvPr>
          <p:cNvSpPr txBox="1">
            <a:spLocks/>
          </p:cNvSpPr>
          <p:nvPr/>
        </p:nvSpPr>
        <p:spPr>
          <a:xfrm>
            <a:off x="202096" y="9642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416D6-2007-43DE-A2AD-252B1886D6A8}"/>
              </a:ext>
            </a:extLst>
          </p:cNvPr>
          <p:cNvSpPr txBox="1"/>
          <p:nvPr/>
        </p:nvSpPr>
        <p:spPr>
          <a:xfrm>
            <a:off x="106017" y="1673637"/>
            <a:ext cx="11781183" cy="4878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ở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425503-E71F-4F9F-8B21-649340E0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00082"/>
            <a:ext cx="11353800" cy="70830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hoá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xã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hội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23BD09-15A0-41BC-B900-474BA6B55AF9}"/>
              </a:ext>
            </a:extLst>
          </p:cNvPr>
          <p:cNvSpPr txBox="1">
            <a:spLocks/>
          </p:cNvSpPr>
          <p:nvPr/>
        </p:nvSpPr>
        <p:spPr>
          <a:xfrm>
            <a:off x="202096" y="9642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xã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hội, văn hóa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63978F-9B33-4FC6-8BC5-839153EE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00082"/>
            <a:ext cx="11353800" cy="70830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hoá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xã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hội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7EE87-209A-4451-9A1C-D200BA4CA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" y="2417367"/>
            <a:ext cx="10227365" cy="44406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48C4F71E-73D9-4E5D-BE07-134F0614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679" y="741829"/>
            <a:ext cx="5652052" cy="1675537"/>
          </a:xfrm>
          <a:prstGeom prst="cloudCallout">
            <a:avLst>
              <a:gd name="adj1" fmla="val -34496"/>
              <a:gd name="adj2" fmla="val 9555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Xã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hội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Bắc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xã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hội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Lang –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Lạc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560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741" y="324783"/>
            <a:ext cx="4338918" cy="1325563"/>
          </a:xfrm>
        </p:spPr>
        <p:txBody>
          <a:bodyPr/>
          <a:lstStyle/>
          <a:p>
            <a:pPr algn="ctr"/>
            <a:r>
              <a:rPr lang="en-US" smtClean="0"/>
              <a:t>Quan lại đô hộ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2682" y="1499159"/>
            <a:ext cx="4338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Địa chủ Hán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1499159"/>
            <a:ext cx="4338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Hào trưởng Việt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6612" y="2696787"/>
            <a:ext cx="4338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Nông dân công xã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0377" y="3999098"/>
            <a:ext cx="4338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Nông dân lệ thuộc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45224" y="5603637"/>
            <a:ext cx="4338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Nô tì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597" y="331317"/>
            <a:ext cx="564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- Xuất hiện các trường dạy chữ Hán.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46597" y="1123797"/>
            <a:ext cx="11065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/>
              <a:t>- Tư tưởng Nho giáo; Phật giáo; Đạo giáo và phong tục của người Hán được truyền bá ngày càng nhiều.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42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331316"/>
            <a:ext cx="11599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  <a:r>
              <a:rPr lang="vi-VN" sz="2800">
                <a:latin typeface="+mj-lt"/>
              </a:rPr>
              <a:t>Hãy đặt các từ ngữ cho sẵn vào các ô A, B, C, D để hoàn thành sơ đồ tổ chức chính quyền của nhà Hán ở Châu Giao:  (1) Huyện (Từ sau khởi nghĩa Hai Bà Trưng, người Hán trực tiếp nắm giữ); (2) Châu (Đứng đầu là viên thứ sử người Hán); (3) Làng, xã (Do người Việt đứng đầu); (4) Quận (Đứng đầu là viên thái thú người Hán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1/0929/20e21-09-08-10b4337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61" y="2578084"/>
            <a:ext cx="5239385" cy="41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21/0929/20e21-09-08-1043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3" y="472122"/>
            <a:ext cx="9232656" cy="64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70177" cy="1325563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Việc đưa người Hán sang sinh sống lâu dài ở nước ta nhằm mục đích gì?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5325" y="1553867"/>
            <a:ext cx="10563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en-US" sz="2800" smtClean="0">
                <a:solidFill>
                  <a:srgbClr val="000000"/>
                </a:solidFill>
                <a:latin typeface="+mj-lt"/>
              </a:rPr>
              <a:t>&gt;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Chính quyền đô hộ phương Bắc thực hiện việc đưa người Hán sang sinh sống lâu dài, cho ở lẫn với người Việt, nhằm mục đích: đồng hóa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người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Việt, khiến người Việt lãng quên bản sắc văn hóa dân tộc của mình mà học theo các phong tục – tập quán của người Hán.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1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những cách thức canh tác, nghề thủ công nào trong thời Bắc thuộc vẫn được duy trì, phát triển cho đến ngày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868" y="1869889"/>
            <a:ext cx="11151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- Những cách thức canh tác, nghề thủ công nào trong thời Bắc thuộc vẫn được duy trì, phát triển cho đến ngày nay là:</a:t>
            </a:r>
          </a:p>
          <a:p>
            <a:pPr algn="just"/>
            <a:r>
              <a:rPr lang="en-US" sz="2800" smtClean="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+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Kĩ thuật chiết cành; sử dụng sức kéo của trâu bò; sử dụng công cụ bằng sắt (cuốc, liềm, xẻng…).</a:t>
            </a:r>
          </a:p>
          <a:p>
            <a:pPr algn="just"/>
            <a:r>
              <a:rPr lang="en-US" sz="2800" smtClean="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+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Các nghề thủ công: làm mật mía, làm đường; dệt vải từ vỏ cây đay, làm thủy tinh; làm gốm, làm mộc; rèn sắt; đúc đồng…</a:t>
            </a:r>
            <a:endParaRPr lang="vi-VN" sz="2800" b="0" i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4C0F-6C4D-4DFC-84DE-467D2374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D4817E-48E2-4A40-BA89-81D7F2C7C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76135" y="552121"/>
            <a:ext cx="6393488" cy="5753757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B53A2E-93AA-4452-9571-C97D188A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68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Dâu (Thuận Thành – Bắc Ninh) – Một trong những ngôi chùa cổ nhất của Việt Nam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://youtu.be/v2upbTn1zmQ</a:t>
            </a:r>
          </a:p>
        </p:txBody>
      </p:sp>
    </p:spTree>
    <p:extLst>
      <p:ext uri="{BB962C8B-B14F-4D97-AF65-F5344CB8AC3E}">
        <p14:creationId xmlns:p14="http://schemas.microsoft.com/office/powerpoint/2010/main" val="29340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B1DE-BDF8-4AE1-9B3A-44858158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D2961E-6DDD-4849-A56F-B987E5926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275"/>
            <a:ext cx="5464931" cy="5468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7D624-8E1B-4EB5-A12C-78FD2D8EB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3772" y="805681"/>
            <a:ext cx="6712230" cy="6364226"/>
          </a:xfrm>
          <a:prstGeom prst="rect">
            <a:avLst/>
          </a:prstGeom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136E3F62-0170-411D-A6E6-22B6B0A8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6454"/>
            <a:ext cx="5080617" cy="2045254"/>
          </a:xfrm>
          <a:prstGeom prst="cloudCallout">
            <a:avLst>
              <a:gd name="adj1" fmla="val 64767"/>
              <a:gd name="adj2" fmla="val 49752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Hán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gộp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Lạc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cũ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6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quận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Giao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nhằm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mục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đích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70682-46B1-4016-88E8-557690AB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1718" y="4179087"/>
            <a:ext cx="1694553" cy="1311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9948E5-5613-4A12-A7E4-363927532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4902" y="4966664"/>
            <a:ext cx="1592083" cy="13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17AF30-7ED8-4814-88F4-C8812CF587BE}"/>
              </a:ext>
            </a:extLst>
          </p:cNvPr>
          <p:cNvSpPr txBox="1">
            <a:spLocks/>
          </p:cNvSpPr>
          <p:nvPr/>
        </p:nvSpPr>
        <p:spPr>
          <a:xfrm>
            <a:off x="0" y="1560581"/>
            <a:ext cx="11887200" cy="19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Tổ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sáp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C03E4F-9430-4D8C-ADB8-9D76968D604B}"/>
              </a:ext>
            </a:extLst>
          </p:cNvPr>
          <p:cNvSpPr txBox="1">
            <a:spLocks/>
          </p:cNvSpPr>
          <p:nvPr/>
        </p:nvSpPr>
        <p:spPr>
          <a:xfrm>
            <a:off x="0" y="134328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Chính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Bắc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777" y="4467497"/>
            <a:ext cx="1142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Tập trung xây đắp các thành lũy lớn và bố trí đông đảo lực lượng quân đội đồn trú.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" y="3653246"/>
            <a:ext cx="1142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Đưa người Hán sang cai trị người Việt theo luật pháp hà khắc.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F1EAC7-5FB1-4461-AB9D-5B6AD4C8FD97}"/>
              </a:ext>
            </a:extLst>
          </p:cNvPr>
          <p:cNvSpPr txBox="1">
            <a:spLocks/>
          </p:cNvSpPr>
          <p:nvPr/>
        </p:nvSpPr>
        <p:spPr>
          <a:xfrm>
            <a:off x="0" y="-30466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Chính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Bắc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A0878-6D7B-431B-AB45-0D4C36833ED1}"/>
              </a:ext>
            </a:extLst>
          </p:cNvPr>
          <p:cNvSpPr txBox="1"/>
          <p:nvPr/>
        </p:nvSpPr>
        <p:spPr>
          <a:xfrm>
            <a:off x="0" y="1155091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a. Tổ </a:t>
            </a:r>
            <a:r>
              <a:rPr lang="en-US" sz="2800" b="1" dirty="0" err="1">
                <a:solidFill>
                  <a:srgbClr val="FF0000"/>
                </a:solidFill>
              </a:rPr>
              <a:t>chức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trị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smtClean="0">
                <a:solidFill>
                  <a:srgbClr val="FF0000"/>
                </a:solidFill>
              </a:rPr>
              <a:t>b. Chính </a:t>
            </a:r>
            <a:r>
              <a:rPr lang="en-US" sz="2800" b="1" dirty="0" err="1">
                <a:solidFill>
                  <a:srgbClr val="FF0000"/>
                </a:solidFill>
              </a:rPr>
              <a:t>sách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bóc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8A29F-E76A-4C59-AEFC-AF14B0443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7" y="2113888"/>
            <a:ext cx="5363323" cy="474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CD6C19-B245-442F-9BF4-060BCE74B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70" y="2109198"/>
            <a:ext cx="6714130" cy="4744112"/>
          </a:xfrm>
          <a:prstGeom prst="rect">
            <a:avLst/>
          </a:prstGeom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53F953C7-95EB-4F41-81A1-7AD1D48E2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059" y="493990"/>
            <a:ext cx="5363323" cy="1619898"/>
          </a:xfrm>
          <a:prstGeom prst="cloudCallout">
            <a:avLst>
              <a:gd name="adj1" fmla="val -45828"/>
              <a:gd name="adj2" fmla="val 72430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ta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nạp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Hán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369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E88AE6-B02D-44EA-B7E1-4020A90AD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92" y="2113888"/>
            <a:ext cx="6069426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1B1EB-838B-4E38-B385-BBE5D8E9F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7" y="2113888"/>
            <a:ext cx="5363323" cy="4744112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42CFC0C4-5FD6-45CC-81A6-868C5028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871" y="-8234"/>
            <a:ext cx="5822124" cy="1784026"/>
          </a:xfrm>
          <a:prstGeom prst="cloudCallout">
            <a:avLst>
              <a:gd name="adj1" fmla="val 32424"/>
              <a:gd name="adj2" fmla="val 68074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nạp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hộ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bóc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lột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ta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kinh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1064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E88AE6-B02D-44EA-B7E1-4020A90AD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92" y="2113888"/>
            <a:ext cx="6069426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1B1EB-838B-4E38-B385-BBE5D8E9F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7" y="2113888"/>
            <a:ext cx="5363323" cy="4744112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42CFC0C4-5FD6-45CC-81A6-868C5028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99" y="-68050"/>
            <a:ext cx="5080617" cy="2122123"/>
          </a:xfrm>
          <a:prstGeom prst="cloudCallout">
            <a:avLst>
              <a:gd name="adj1" fmla="val 32424"/>
              <a:gd name="adj2" fmla="val 68074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Hán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D773BD1-791F-4D54-97DA-9EA78152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445" y="-219835"/>
            <a:ext cx="5080617" cy="2122123"/>
          </a:xfrm>
          <a:prstGeom prst="cloudCallout">
            <a:avLst>
              <a:gd name="adj1" fmla="val -46871"/>
              <a:gd name="adj2" fmla="val 70571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Em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xét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bóc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lột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kinh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Hán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qua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647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DBDBE1-8596-4DDA-B8B4-1A846BE9C137}"/>
              </a:ext>
            </a:extLst>
          </p:cNvPr>
          <p:cNvSpPr txBox="1"/>
          <p:nvPr/>
        </p:nvSpPr>
        <p:spPr>
          <a:xfrm>
            <a:off x="0" y="1155091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a. Tổ </a:t>
            </a:r>
            <a:r>
              <a:rPr lang="en-US" sz="2800" b="1" dirty="0" err="1">
                <a:solidFill>
                  <a:srgbClr val="FF0000"/>
                </a:solidFill>
              </a:rPr>
              <a:t>chức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trị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smtClean="0">
                <a:solidFill>
                  <a:srgbClr val="FF0000"/>
                </a:solidFill>
              </a:rPr>
              <a:t>b. Chính </a:t>
            </a:r>
            <a:r>
              <a:rPr lang="en-US" sz="2800" b="1" dirty="0" err="1">
                <a:solidFill>
                  <a:srgbClr val="FF0000"/>
                </a:solidFill>
              </a:rPr>
              <a:t>sách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bóc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64C52D-FD1D-4B14-83B6-83A0DDF6658F}"/>
              </a:ext>
            </a:extLst>
          </p:cNvPr>
          <p:cNvSpPr txBox="1">
            <a:spLocks/>
          </p:cNvSpPr>
          <p:nvPr/>
        </p:nvSpPr>
        <p:spPr>
          <a:xfrm>
            <a:off x="0" y="-30466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smtClean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Chính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Bắc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3EF99-8699-455B-AAB1-83F814B0E864}"/>
              </a:ext>
            </a:extLst>
          </p:cNvPr>
          <p:cNvSpPr txBox="1"/>
          <p:nvPr/>
        </p:nvSpPr>
        <p:spPr>
          <a:xfrm>
            <a:off x="0" y="2351826"/>
            <a:ext cx="11728174" cy="295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thuế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1314</Words>
  <Application>Microsoft Office PowerPoint</Application>
  <PresentationFormat>Widescreen</PresentationFormat>
  <Paragraphs>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 Bài 14: CHÍNH SÁCH CAI TRỊ CỦA PHONG KIẾN PHƯƠNG BẮC VÀ SỰ CHUYỂN BIẾN KINH TẾ, XÃ HỘI, VĂN HÓA CỦA VIỆT NAM  THỜI BẮC THUỘC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Những chuyển biến về kinh tế, văn hoá,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Những chuyển biến về kinh tế, văn hoá, xã hội</vt:lpstr>
      <vt:lpstr>II. Những chuyển biến về kinh tế, văn hoá, xã hội</vt:lpstr>
      <vt:lpstr>Quan lại đô hộ</vt:lpstr>
      <vt:lpstr>PowerPoint Presentation</vt:lpstr>
      <vt:lpstr>PowerPoint Presentation</vt:lpstr>
      <vt:lpstr>PowerPoint Presentation</vt:lpstr>
      <vt:lpstr>Bài tập 2: Việc đưa người Hán sang sinh sống lâu dài ở nước ta nhằm mục đích gì?</vt:lpstr>
      <vt:lpstr>Bài tập 3: Hãy cho biết những cách thức canh tác, nghề thủ công nào trong thời Bắc thuộc vẫn được duy trì, phát triển cho đến ngày nay? </vt:lpstr>
      <vt:lpstr>Chùa Dâu (Thuận Thành – Bắc Ninh) – Một trong những ngôi chùa cổ nhất của Việt Nam https://youtu.be/v2upbTn1zmQ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16: CHÍNH SÁCH CAI TRỊ CỦA PHONG KIẾN PHƯƠNG BẮC VÀ SỰ CHUYỂN BIẾN CỦA VIỆT NAM THỜI KỲ BẮC THUỘC </dc:title>
  <dc:creator>Thái Nguyễn Đức Minh Quân</dc:creator>
  <cp:lastModifiedBy>Windows User</cp:lastModifiedBy>
  <cp:revision>39</cp:revision>
  <dcterms:created xsi:type="dcterms:W3CDTF">2021-10-28T15:35:54Z</dcterms:created>
  <dcterms:modified xsi:type="dcterms:W3CDTF">2022-02-09T02:59:08Z</dcterms:modified>
</cp:coreProperties>
</file>