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activeX/activeX2.xml" ContentType="application/vnd.ms-office.activeX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activeX/activeX6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74" r:id="rId2"/>
    <p:sldId id="1034" r:id="rId3"/>
    <p:sldId id="1045" r:id="rId4"/>
    <p:sldId id="1003" r:id="rId5"/>
    <p:sldId id="1036" r:id="rId6"/>
    <p:sldId id="1048" r:id="rId7"/>
    <p:sldId id="1039" r:id="rId8"/>
    <p:sldId id="1049" r:id="rId9"/>
    <p:sldId id="1050" r:id="rId10"/>
    <p:sldId id="1043" r:id="rId11"/>
    <p:sldId id="1051" r:id="rId12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n Cam" initials="HC" lastIdx="1" clrIdx="0">
    <p:extLst>
      <p:ext uri="{19B8F6BF-5375-455C-9EA6-DF929625EA0E}">
        <p15:presenceInfo xmlns:p15="http://schemas.microsoft.com/office/powerpoint/2012/main" xmlns="" userId="027037e97b20c5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C999"/>
    <a:srgbClr val="4EBE83"/>
    <a:srgbClr val="A4D76B"/>
    <a:srgbClr val="52DA52"/>
    <a:srgbClr val="3BF166"/>
    <a:srgbClr val="000066"/>
    <a:srgbClr val="FFCC00"/>
    <a:srgbClr val="B0DC80"/>
    <a:srgbClr val="FFFF66"/>
    <a:srgbClr val="0F07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5520" autoAdjust="0"/>
  </p:normalViewPr>
  <p:slideViewPr>
    <p:cSldViewPr>
      <p:cViewPr>
        <p:scale>
          <a:sx n="60" d="100"/>
          <a:sy n="60" d="100"/>
        </p:scale>
        <p:origin x="-1080" y="-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2895136795"/>
  <ax:ocxPr ax:name="BackColor" ax:value="12648384"/>
  <ax:ocxPr ax:name="Size" ax:value="6562;15663"/>
  <ax:ocxPr ax:name="Value" ax:value="&#10;&#10;"/>
  <ax:ocxPr ax:name="FontName" ax:value="Arial"/>
  <ax:ocxPr ax:name="FontHeight" ax:value="480"/>
  <ax:ocxPr ax:name="FontCharSet" ax:value="0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2895136795"/>
  <ax:ocxPr ax:name="BackColor" ax:value="12648384"/>
  <ax:ocxPr ax:name="Size" ax:value="13758;17357"/>
  <ax:ocxPr ax:name="Value" ax:value="&#10;&#10;&#10;&#10;&#10;&#10;&#10;"/>
  <ax:ocxPr ax:name="FontName" ax:value="Arial"/>
  <ax:ocxPr ax:name="FontHeight" ax:value="480"/>
  <ax:ocxPr ax:name="FontCharSet" ax:value="0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2895136795"/>
  <ax:ocxPr ax:name="BackColor" ax:value="12648384"/>
  <ax:ocxPr ax:name="Size" ax:value="8255;4868"/>
  <ax:ocxPr ax:name="Value" ax:value="&#10;&#10;&#10;"/>
  <ax:ocxPr ax:name="FontName" ax:value="Arial"/>
  <ax:ocxPr ax:name="FontHeight" ax:value="480"/>
  <ax:ocxPr ax:name="FontCharSet" ax:value="0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2895136795"/>
  <ax:ocxPr ax:name="BackColor" ax:value="12648384"/>
  <ax:ocxPr ax:name="Size" ax:value="8255;4868"/>
  <ax:ocxPr ax:name="Value" ax:value="&#10;&#10;&#10;&#10;&#10;&#10;&#10;"/>
  <ax:ocxPr ax:name="FontName" ax:value="Arial"/>
  <ax:ocxPr ax:name="FontHeight" ax:value="480"/>
  <ax:ocxPr ax:name="FontCharSet" ax:value="0"/>
  <ax:ocxPr ax:name="FontPitchAndFamily" ax:value="2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2895136795"/>
  <ax:ocxPr ax:name="BackColor" ax:value="12648384"/>
  <ax:ocxPr ax:name="Size" ax:value="17145;8255"/>
  <ax:ocxPr ax:name="Value" ax:value="&#10;&#10;"/>
  <ax:ocxPr ax:name="FontName" ax:value="Arial"/>
  <ax:ocxPr ax:name="FontHeight" ax:value="480"/>
  <ax:ocxPr ax:name="FontCharSet" ax:value="0"/>
  <ax:ocxPr ax:name="FontPitchAndFamily" ax:value="2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2895136795"/>
  <ax:ocxPr ax:name="BackColor" ax:value="12648384"/>
  <ax:ocxPr ax:name="Size" ax:value="7408;11853"/>
  <ax:ocxPr ax:name="Value" ax:value="&#10;&#10;"/>
  <ax:ocxPr ax:name="FontName" ax:value="Arial"/>
  <ax:ocxPr ax:name="FontHeight" ax:value="480"/>
  <ax:ocxPr ax:name="FontCharSet" ax:value="0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0382A-5665-4CF1-B112-D5565E5D3C5F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404B1-E9F5-4990-AFDD-023F01536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9490ED-1636-40D3-8CE2-7738CB1A455A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519288-F938-477E-8393-245A4371A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924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19288-F938-477E-8393-245A4371A3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752600"/>
            <a:ext cx="11480800" cy="106680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11582400" cy="31242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7FE5-FC80-4EFA-9737-18C72BF4AC8C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79D4-C49D-4D7B-9D26-D89499ECC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 bwMode="hidden"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285" y="4501687"/>
              <a:ext cx="4295615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293" y="4318998"/>
              <a:ext cx="8280469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244" y="4334786"/>
              <a:ext cx="8165043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798" y="4316742"/>
              <a:ext cx="4940224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 useBgFill="1">
          <p:nvSpPr>
            <p:cNvPr id="10" name="Freeform 12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A57D-995D-4C38-A82E-190CEEE7A947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7DDA-5EED-41DD-A1DC-D21E6554D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243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9541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1497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757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0454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872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3762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994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>
            <a:off x="304800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913" y="4203700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298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0" y="4073525"/>
            <a:ext cx="4408488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0988" y="4059238"/>
            <a:ext cx="116316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BD21-B291-4DBE-B2DC-A579C08B37E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069D-7696-42A1-873D-B9182E485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9196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7298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1377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1671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1896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9590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79950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B14C-F75B-4B38-8D81-11FD4C6D586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D807-A3B8-4A8B-95A7-21467395F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1313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66F-3F95-4286-95B5-885F148B2F6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708-8803-49D1-82FC-E109D0BC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66F-3F95-4286-95B5-885F148B2F6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708-8803-49D1-82FC-E109D0BC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363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B3AA-BCB8-4414-9DE5-6D924857922F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CC78-F5D0-4EA6-A2E0-B704D4584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66F-3F95-4286-95B5-885F148B2F6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708-8803-49D1-82FC-E109D0BC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6030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66F-3F95-4286-95B5-885F148B2F6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708-8803-49D1-82FC-E109D0BC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424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66F-3F95-4286-95B5-885F148B2F6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708-8803-49D1-82FC-E109D0BC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970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66F-3F95-4286-95B5-885F148B2F6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708-8803-49D1-82FC-E109D0BC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0215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D66F-3F95-4286-95B5-885F148B2F6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7708-8803-49D1-82FC-E109D0BC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479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7672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8473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59718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5367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56CF-F1CF-4B58-B977-FEC1C02F2BFF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B63D-791C-41E2-B6D7-A2DBFB4CC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3661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1441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424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23606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94663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555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58840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92670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3306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287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EF56-4530-4AB1-AE16-7E09896C164C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0FE1-1C8F-4635-BA45-81E9A7C7D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4937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6222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2317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25391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9327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0593-37AC-4722-BEB2-D01FBEB625F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168C-F778-414F-92E2-447882A51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6970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85411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1284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624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EF56-4530-4AB1-AE16-7E09896C164C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0FE1-1C8F-4635-BA45-81E9A7C7D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724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5437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99464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02924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951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94-9801-41E6-8C8A-F52B749F7B52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CCA8-9B1C-4E53-900F-E499A2B5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19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/>
          <p:cNvSpPr/>
          <p:nvPr/>
        </p:nvSpPr>
        <p:spPr>
          <a:xfrm>
            <a:off x="0" y="0"/>
            <a:ext cx="12192000" cy="23622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0" y="1066800"/>
            <a:ext cx="12192000" cy="1524000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509" y="4499187"/>
              <a:ext cx="4295116" cy="1017111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025" y="4319814"/>
              <a:ext cx="8279803" cy="120634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798" y="4335583"/>
              <a:ext cx="8164451" cy="110187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724" y="4315871"/>
              <a:ext cx="4941419" cy="92643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 useBgFill="1">
          <p:nvSpPr>
            <p:cNvPr id="8" name="Freeform 12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9443-BD71-4043-9B9D-7FF33DCDBC3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6F53-3224-44D8-B1A7-DF0DB03EB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/>
          <p:cNvSpPr/>
          <p:nvPr/>
        </p:nvSpPr>
        <p:spPr>
          <a:xfrm>
            <a:off x="304800" y="228600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0988" y="714375"/>
            <a:ext cx="116316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285" y="4501687"/>
              <a:ext cx="4295615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293" y="4318998"/>
              <a:ext cx="8280469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244" y="4334786"/>
              <a:ext cx="8165043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798" y="4316742"/>
              <a:ext cx="4940224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 useBgFill="1">
          <p:nvSpPr>
            <p:cNvPr id="11" name="Freeform 12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F40C-EB64-4624-8807-09234E37A52D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0963-1484-4F5D-9AE7-6606C58F8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B24C-9B7B-4850-8C30-7917B277A464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CDC2-54EF-43A8-B1FD-5076B5CB0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11595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988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104406-C400-43AA-BAFF-6917EE0B8653}" type="datetimeFigureOut">
              <a:rPr lang="en-US"/>
              <a:pPr>
                <a:defRPr/>
              </a:pPr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763" y="6249988"/>
            <a:ext cx="504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6F6381-5641-454E-AC7F-E1EEEE506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524000"/>
            <a:ext cx="115951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65"/>
          <a:srcRect/>
          <a:stretch>
            <a:fillRect/>
          </a:stretch>
        </p:blipFill>
        <p:spPr bwMode="auto">
          <a:xfrm>
            <a:off x="9772650" y="39688"/>
            <a:ext cx="2393950" cy="11795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77" r:id="rId3"/>
    <p:sldLayoutId id="2147483678" r:id="rId4"/>
    <p:sldLayoutId id="2147483679" r:id="rId5"/>
    <p:sldLayoutId id="2147483751" r:id="rId6"/>
    <p:sldLayoutId id="2147483699" r:id="rId7"/>
    <p:sldLayoutId id="2147483700" r:id="rId8"/>
    <p:sldLayoutId id="2147483680" r:id="rId9"/>
    <p:sldLayoutId id="2147483701" r:id="rId10"/>
    <p:sldLayoutId id="2147483681" r:id="rId11"/>
    <p:sldLayoutId id="2147483734" r:id="rId12"/>
    <p:sldLayoutId id="2147483733" r:id="rId13"/>
    <p:sldLayoutId id="2147483732" r:id="rId14"/>
    <p:sldLayoutId id="2147483731" r:id="rId15"/>
    <p:sldLayoutId id="2147483715" r:id="rId16"/>
    <p:sldLayoutId id="2147483714" r:id="rId17"/>
    <p:sldLayoutId id="2147483713" r:id="rId18"/>
    <p:sldLayoutId id="2147483712" r:id="rId19"/>
    <p:sldLayoutId id="2147483710" r:id="rId20"/>
    <p:sldLayoutId id="2147483709" r:id="rId21"/>
    <p:sldLayoutId id="2147483708" r:id="rId22"/>
    <p:sldLayoutId id="2147483706" r:id="rId23"/>
    <p:sldLayoutId id="2147483705" r:id="rId24"/>
    <p:sldLayoutId id="2147483704" r:id="rId25"/>
    <p:sldLayoutId id="2147483703" r:id="rId26"/>
    <p:sldLayoutId id="2147483702" r:id="rId27"/>
    <p:sldLayoutId id="2147483682" r:id="rId28"/>
    <p:sldLayoutId id="2147483750" r:id="rId29"/>
    <p:sldLayoutId id="2147483749" r:id="rId30"/>
    <p:sldLayoutId id="2147483748" r:id="rId31"/>
    <p:sldLayoutId id="2147483747" r:id="rId32"/>
    <p:sldLayoutId id="2147483746" r:id="rId33"/>
    <p:sldLayoutId id="2147483745" r:id="rId34"/>
    <p:sldLayoutId id="2147483683" r:id="rId35"/>
    <p:sldLayoutId id="2147483744" r:id="rId36"/>
    <p:sldLayoutId id="2147483743" r:id="rId37"/>
    <p:sldLayoutId id="2147483742" r:id="rId38"/>
    <p:sldLayoutId id="2147483741" r:id="rId39"/>
    <p:sldLayoutId id="2147483740" r:id="rId40"/>
    <p:sldLayoutId id="2147483739" r:id="rId41"/>
    <p:sldLayoutId id="2147483738" r:id="rId42"/>
    <p:sldLayoutId id="2147483737" r:id="rId43"/>
    <p:sldLayoutId id="2147483736" r:id="rId44"/>
    <p:sldLayoutId id="2147483735" r:id="rId45"/>
    <p:sldLayoutId id="2147483730" r:id="rId46"/>
    <p:sldLayoutId id="2147483729" r:id="rId47"/>
    <p:sldLayoutId id="2147483728" r:id="rId48"/>
    <p:sldLayoutId id="2147483727" r:id="rId49"/>
    <p:sldLayoutId id="2147483726" r:id="rId50"/>
    <p:sldLayoutId id="2147483725" r:id="rId51"/>
    <p:sldLayoutId id="2147483724" r:id="rId52"/>
    <p:sldLayoutId id="2147483723" r:id="rId53"/>
    <p:sldLayoutId id="2147483722" r:id="rId54"/>
    <p:sldLayoutId id="2147483721" r:id="rId55"/>
    <p:sldLayoutId id="2147483684" r:id="rId56"/>
    <p:sldLayoutId id="2147483720" r:id="rId57"/>
    <p:sldLayoutId id="2147483719" r:id="rId58"/>
    <p:sldLayoutId id="2147483718" r:id="rId59"/>
    <p:sldLayoutId id="2147483717" r:id="rId60"/>
    <p:sldLayoutId id="2147483716" r:id="rId61"/>
    <p:sldLayoutId id="2147483711" r:id="rId62"/>
    <p:sldLayoutId id="2147483707" r:id="rId6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ownloads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3" y="0"/>
            <a:ext cx="12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" y="228600"/>
            <a:ext cx="108204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ts val="9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TẬP HUẤN SỬ DỤNG PHẦN MỀM OLM.VN</a:t>
            </a:r>
          </a:p>
          <a:p>
            <a:pPr indent="271463" algn="ctr" eaLnBrk="0" fontAlgn="base" hangingPunct="0">
              <a:spcBef>
                <a:spcPts val="90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NĂM HỌC 2021-2022</a:t>
            </a: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Giang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20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10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2021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E239FA-609E-4964-A86B-DDD9310BB376}"/>
              </a:ext>
            </a:extLst>
          </p:cNvPr>
          <p:cNvSpPr txBox="1"/>
          <p:nvPr/>
        </p:nvSpPr>
        <p:spPr>
          <a:xfrm>
            <a:off x="2743200" y="228600"/>
            <a:ext cx="738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GD&amp;ĐT LONG BIÊN</a:t>
            </a:r>
          </a:p>
          <a:p>
            <a:pPr algn="ctr"/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THCS GIANG BIÊN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2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ownload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3" y="0"/>
            <a:ext cx="12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533400"/>
            <a:ext cx="89916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DẠNG CÂU HỎI KIỂM TRA TRÊN OLM</a:t>
            </a:r>
          </a:p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( 17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hơp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600200"/>
            <a:ext cx="9448800" cy="502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khuyết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nối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lỗi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video,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Video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Video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zalo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2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ownload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3" y="0"/>
            <a:ext cx="12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" y="381000"/>
            <a:ext cx="10820400" cy="599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KÍNH CHÚC CÁC ĐỒNG CHÍ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ts val="9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SỨC KHỎE VÀ THÀNH CÔNG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dirty="0">
              <a:solidFill>
                <a:srgbClr val="0000FF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Giang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Biên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21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tháng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10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2021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E239FA-609E-4964-A86B-DDD9310BB376}"/>
              </a:ext>
            </a:extLst>
          </p:cNvPr>
          <p:cNvSpPr txBox="1"/>
          <p:nvPr/>
        </p:nvSpPr>
        <p:spPr>
          <a:xfrm>
            <a:off x="2743200" y="228600"/>
            <a:ext cx="7389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GD&amp;ĐT LONG BIÊN</a:t>
            </a:r>
          </a:p>
          <a:p>
            <a:pPr algn="ctr"/>
            <a:r>
              <a:rPr lang="en-US" sz="2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THCS GIANG BIÊN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2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ownloads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3" y="0"/>
            <a:ext cx="12175787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6200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/>
            </a:pPr>
            <a:r>
              <a:rPr lang="en-US" sz="2400" b="1" dirty="0" smtClean="0"/>
              <a:t>NỘI DUNG TẬP HUẤN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9525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600" dirty="0" smtClean="0"/>
              <a:t>1.Giới </a:t>
            </a:r>
            <a:r>
              <a:rPr lang="en-US" sz="2600" dirty="0" err="1" smtClean="0"/>
              <a:t>thiệu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mềm</a:t>
            </a:r>
            <a:r>
              <a:rPr lang="en-US" sz="2600" dirty="0" smtClean="0"/>
              <a:t> OLM</a:t>
            </a:r>
          </a:p>
          <a:p>
            <a:pPr marL="342900" indent="-342900"/>
            <a:r>
              <a:rPr lang="en-US" sz="2600" dirty="0" smtClean="0"/>
              <a:t>2. </a:t>
            </a:r>
            <a:r>
              <a:rPr lang="en-US" sz="2600" dirty="0" err="1" smtClean="0"/>
              <a:t>Một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 </a:t>
            </a:r>
            <a:r>
              <a:rPr lang="en-US" sz="2600" dirty="0" err="1" smtClean="0"/>
              <a:t>nghiệp</a:t>
            </a:r>
            <a:r>
              <a:rPr lang="en-US" sz="2600" dirty="0" smtClean="0"/>
              <a:t> </a:t>
            </a:r>
            <a:r>
              <a:rPr lang="en-US" sz="2600" dirty="0" err="1" smtClean="0"/>
              <a:t>vụ</a:t>
            </a:r>
            <a:r>
              <a:rPr lang="en-US" sz="2600" dirty="0" smtClean="0"/>
              <a:t> </a:t>
            </a:r>
            <a:r>
              <a:rPr lang="en-US" sz="2600" dirty="0" err="1" smtClean="0"/>
              <a:t>của</a:t>
            </a:r>
            <a:r>
              <a:rPr lang="en-US" sz="2600" dirty="0" smtClean="0"/>
              <a:t> OLM </a:t>
            </a:r>
            <a:r>
              <a:rPr lang="en-US" sz="2600" dirty="0" err="1" smtClean="0"/>
              <a:t>dành</a:t>
            </a:r>
            <a:r>
              <a:rPr lang="en-US" sz="2600" dirty="0" smtClean="0"/>
              <a:t> </a:t>
            </a:r>
            <a:r>
              <a:rPr lang="en-US" sz="2600" dirty="0" err="1" smtClean="0"/>
              <a:t>cho</a:t>
            </a:r>
            <a:r>
              <a:rPr lang="en-US" sz="2600" dirty="0" smtClean="0"/>
              <a:t> </a:t>
            </a:r>
            <a:r>
              <a:rPr lang="en-US" sz="2600" dirty="0" err="1" smtClean="0"/>
              <a:t>nhà</a:t>
            </a:r>
            <a:r>
              <a:rPr lang="en-US" sz="2600" dirty="0" smtClean="0"/>
              <a:t> </a:t>
            </a:r>
            <a:r>
              <a:rPr lang="en-US" sz="2600" dirty="0" err="1" smtClean="0"/>
              <a:t>trường</a:t>
            </a:r>
            <a:r>
              <a:rPr lang="en-US" sz="2600" dirty="0" smtClean="0"/>
              <a:t>, </a:t>
            </a:r>
            <a:r>
              <a:rPr lang="en-US" sz="2600" dirty="0" err="1" smtClean="0"/>
              <a:t>giáo</a:t>
            </a:r>
            <a:r>
              <a:rPr lang="en-US" sz="2600" dirty="0" smtClean="0"/>
              <a:t> </a:t>
            </a:r>
            <a:r>
              <a:rPr lang="en-US" sz="2600" dirty="0" err="1" smtClean="0"/>
              <a:t>viên</a:t>
            </a:r>
            <a:r>
              <a:rPr lang="en-US" sz="2600" dirty="0" smtClean="0"/>
              <a:t> </a:t>
            </a:r>
          </a:p>
          <a:p>
            <a:pPr marL="342900" indent="-342900"/>
            <a:r>
              <a:rPr lang="en-US" sz="2600" dirty="0" smtClean="0"/>
              <a:t>3. </a:t>
            </a:r>
            <a:r>
              <a:rPr lang="en-US" sz="2600" dirty="0" err="1" smtClean="0"/>
              <a:t>Học</a:t>
            </a:r>
            <a:r>
              <a:rPr lang="en-US" sz="2600" dirty="0" smtClean="0"/>
              <a:t> </a:t>
            </a:r>
            <a:r>
              <a:rPr lang="en-US" sz="2600" dirty="0" err="1" smtClean="0"/>
              <a:t>sinh</a:t>
            </a:r>
            <a:r>
              <a:rPr lang="en-US" sz="2600" dirty="0" smtClean="0"/>
              <a:t> </a:t>
            </a:r>
            <a:r>
              <a:rPr lang="en-US" sz="2600" dirty="0" err="1" smtClean="0"/>
              <a:t>sử</a:t>
            </a:r>
            <a:r>
              <a:rPr lang="en-US" sz="2600" dirty="0" smtClean="0"/>
              <a:t> </a:t>
            </a:r>
            <a:r>
              <a:rPr lang="en-US" sz="2600" dirty="0" err="1" smtClean="0"/>
              <a:t>dụng</a:t>
            </a:r>
            <a:r>
              <a:rPr lang="en-US" sz="2600" dirty="0" smtClean="0"/>
              <a:t> OLM </a:t>
            </a:r>
            <a:endParaRPr lang="en-US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/>
              <a:t>Giới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thiệu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mềm</a:t>
            </a:r>
            <a:r>
              <a:rPr lang="en-US" sz="2800" b="1" dirty="0" smtClean="0"/>
              <a:t> OLM:</a:t>
            </a:r>
          </a:p>
          <a:p>
            <a:pPr marL="342900" indent="-342900"/>
            <a:r>
              <a:rPr lang="en-US" sz="2800" b="1" dirty="0" smtClean="0"/>
              <a:t>a. </a:t>
            </a:r>
            <a:r>
              <a:rPr lang="en-US" sz="2800" b="1" dirty="0" err="1" smtClean="0"/>
              <a:t>Hỗ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endParaRPr lang="en-US" sz="2800" b="1" dirty="0" smtClean="0"/>
          </a:p>
          <a:p>
            <a:pPr marL="342900" indent="-342900"/>
            <a:r>
              <a:rPr lang="en-US" sz="2800" dirty="0" smtClean="0"/>
              <a:t>-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,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lí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(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,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, </a:t>
            </a:r>
            <a:r>
              <a:rPr lang="en-US" sz="2800" dirty="0" err="1" smtClean="0"/>
              <a:t>nâng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, </a:t>
            </a:r>
            <a:r>
              <a:rPr lang="en-US" sz="2800" dirty="0" err="1" smtClean="0"/>
              <a:t>thống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)</a:t>
            </a:r>
          </a:p>
          <a:p>
            <a:pPr marL="342900" indent="-342900"/>
            <a:r>
              <a:rPr lang="en-US" sz="2800" dirty="0" smtClean="0"/>
              <a:t>-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đề</a:t>
            </a:r>
            <a:r>
              <a:rPr lang="en-US" sz="2800" dirty="0" smtClean="0"/>
              <a:t> </a:t>
            </a:r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,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( 9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phù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</a:p>
          <a:p>
            <a:pPr marL="342900" indent="-342900"/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,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) </a:t>
            </a:r>
          </a:p>
          <a:p>
            <a:pPr marL="342900" indent="-342900"/>
            <a:r>
              <a:rPr lang="en-US" sz="2800" b="1" dirty="0" err="1" smtClean="0"/>
              <a:t>b.Hỗ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đánh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</a:t>
            </a:r>
            <a:r>
              <a:rPr lang="en-US" sz="28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, TN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800" dirty="0" err="1" smtClean="0"/>
              <a:t>Thống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endParaRPr lang="en-US" sz="2800" dirty="0" smtClean="0"/>
          </a:p>
          <a:p>
            <a:pPr marL="342900" indent="-342900">
              <a:buFontTx/>
              <a:buChar char="-"/>
            </a:pPr>
            <a:r>
              <a:rPr lang="en-US" sz="2800" dirty="0" err="1" smtClean="0"/>
              <a:t>Cài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chế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(</a:t>
            </a:r>
            <a:r>
              <a:rPr lang="en-US" sz="2800" dirty="0" err="1" smtClean="0"/>
              <a:t>chống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lận</a:t>
            </a:r>
            <a:r>
              <a:rPr lang="en-US" sz="2800" dirty="0" smtClean="0"/>
              <a:t>,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nộp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,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)  </a:t>
            </a:r>
          </a:p>
          <a:p>
            <a:pPr marL="342900" indent="-342900"/>
            <a:r>
              <a:rPr lang="en-US" sz="2800" b="1" dirty="0" smtClean="0"/>
              <a:t>c. </a:t>
            </a:r>
            <a:r>
              <a:rPr lang="en-US" sz="2800" b="1" dirty="0" err="1" smtClean="0"/>
              <a:t>Sử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liệu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OLM</a:t>
            </a:r>
            <a:r>
              <a:rPr lang="en-US" sz="3000" dirty="0" smtClean="0"/>
              <a:t>: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, </a:t>
            </a:r>
            <a:r>
              <a:rPr lang="en-US" sz="2800" dirty="0" err="1" smtClean="0"/>
              <a:t>tư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.</a:t>
            </a:r>
          </a:p>
          <a:p>
            <a:pPr marL="342900" indent="-342900"/>
            <a:endParaRPr lang="en-US" dirty="0"/>
          </a:p>
        </p:txBody>
      </p:sp>
    </p:spTree>
    <p:controls>
      <p:control spid="1027" name="TextBox1" r:id="rId2" imgW="2362320" imgH="5638680"/>
    </p:controls>
    <p:extLst>
      <p:ext uri="{BB962C8B-B14F-4D97-AF65-F5344CB8AC3E}">
        <p14:creationId xmlns:p14="http://schemas.microsoft.com/office/powerpoint/2010/main" xmlns="" val="42652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ownloads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5800" y="381000"/>
            <a:ext cx="1082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indent="271463" algn="ctr" fontAlgn="base">
              <a:spcBef>
                <a:spcPct val="0"/>
              </a:spcBef>
              <a:spcAft>
                <a:spcPct val="0"/>
              </a:spcAft>
            </a:pPr>
            <a:endParaRPr lang="vi-VN" sz="2800" b="1" dirty="0">
              <a:solidFill>
                <a:srgbClr val="FF000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OLM </a:t>
            </a:r>
            <a:r>
              <a:rPr lang="en-US" sz="2800" dirty="0" err="1" smtClean="0"/>
              <a:t>dành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-76200" y="990600"/>
            <a:ext cx="1905000" cy="510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 </a:t>
            </a:r>
          </a:p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TRÍ </a:t>
            </a:r>
          </a:p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</a:p>
          <a:p>
            <a:pPr algn="ctr"/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OLM</a:t>
            </a:r>
            <a:endParaRPr lang="en-US" sz="3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09800" y="513847"/>
          <a:ext cx="4343400" cy="634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</a:tblGrid>
              <a:tr h="369239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nhân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..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liệu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tôi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liệu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sẻ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Khóa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tôi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rang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giáo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quản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lớp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9202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Hỗ</a:t>
                      </a:r>
                      <a:r>
                        <a:rPr lang="en-US" sz="2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Arial" pitchFamily="34" charset="0"/>
                          <a:cs typeface="Arial" pitchFamily="34" charset="0"/>
                        </a:rPr>
                        <a:t>trợ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endParaRPr lang="en-US" sz="2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endParaRPr lang="en-US" sz="2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Giáo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endParaRPr lang="en-US" sz="2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endParaRPr lang="en-US" sz="2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( video </a:t>
                      </a: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hướng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dẫn</a:t>
                      </a:r>
                      <a:r>
                        <a:rPr lang="en-US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</a:p>
                    <a:p>
                      <a:pPr>
                        <a:buFontTx/>
                        <a:buNone/>
                      </a:pPr>
                      <a:endParaRPr 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1828800" y="35814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p:control spid="4098" name="TextBox1" r:id="rId2" imgW="4952880" imgH="6248520"/>
    </p:controls>
    <p:extLst>
      <p:ext uri="{BB962C8B-B14F-4D97-AF65-F5344CB8AC3E}">
        <p14:creationId xmlns:p14="http://schemas.microsoft.com/office/powerpoint/2010/main" xmlns="" val="42652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2480" y="533400"/>
            <a:ext cx="729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SỐ LƯỢNG ĐIỂM KIỂM TRA, ĐÁNH GIÁ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Admin\Downloads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5787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Tạo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khóa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trên</a:t>
            </a:r>
            <a:r>
              <a:rPr lang="en-US" sz="2800" b="1" dirty="0" smtClean="0"/>
              <a:t> OLM 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4600" y="609600"/>
            <a:ext cx="5943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tôi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1905000"/>
            <a:ext cx="5791200" cy="76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29000" y="3733800"/>
            <a:ext cx="60880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5400000">
            <a:off x="5334000" y="1447800"/>
            <a:ext cx="3810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" y="3124200"/>
            <a:ext cx="3048000" cy="1066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khai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riêng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3200400"/>
            <a:ext cx="2438400" cy="990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3200400"/>
            <a:ext cx="1600200" cy="990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553200" y="3581400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620794" y="4571206"/>
            <a:ext cx="609600" cy="1588"/>
          </a:xfrm>
          <a:prstGeom prst="straightConnector1">
            <a:avLst/>
          </a:prstGeom>
          <a:ln w="762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162800" y="4800600"/>
            <a:ext cx="1676400" cy="609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Chương</a:t>
            </a:r>
            <a:endParaRPr lang="en-US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2800" y="6019800"/>
            <a:ext cx="1676400" cy="76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96400" y="3886200"/>
            <a:ext cx="1676400" cy="76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5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5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763000" y="4191000"/>
            <a:ext cx="457200" cy="1588"/>
          </a:xfrm>
          <a:prstGeom prst="straightConnector1">
            <a:avLst/>
          </a:prstGeom>
          <a:ln w="762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696994" y="5714206"/>
            <a:ext cx="609600" cy="1588"/>
          </a:xfrm>
          <a:prstGeom prst="straightConnector1">
            <a:avLst/>
          </a:prstGeom>
          <a:ln w="7620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1"/>
          </p:cNvCxnSpPr>
          <p:nvPr/>
        </p:nvCxnSpPr>
        <p:spPr>
          <a:xfrm rot="10800000">
            <a:off x="914400" y="2286000"/>
            <a:ext cx="1600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994" y="2667000"/>
            <a:ext cx="76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44794" y="5638800"/>
            <a:ext cx="1980406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9373394" y="5028406"/>
            <a:ext cx="762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39200" y="6629400"/>
            <a:ext cx="1295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763000" y="5410200"/>
            <a:ext cx="990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p:control spid="73730" name="TextBox1" r:id="rId2" imgW="2971800" imgH="1752480"/>
      <p:control spid="73731" name="TextBox2" r:id="rId3" imgW="2971800" imgH="1752480"/>
    </p:controls>
    <p:extLst>
      <p:ext uri="{BB962C8B-B14F-4D97-AF65-F5344CB8AC3E}">
        <p14:creationId xmlns:p14="http://schemas.microsoft.com/office/powerpoint/2010/main" xmlns="" val="22534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43200" y="0"/>
            <a:ext cx="7772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Qui 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19200"/>
            <a:ext cx="4419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 HỌC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200400"/>
            <a:ext cx="43434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Trắc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nghiệm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95800"/>
            <a:ext cx="4419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TN+TL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8600" y="1143000"/>
            <a:ext cx="4343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 LIỆU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209800"/>
            <a:ext cx="4419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3657600" y="762000"/>
            <a:ext cx="1143794" cy="381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20000" y="838200"/>
            <a:ext cx="1143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76800" y="2133600"/>
            <a:ext cx="53340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NGÂN HÀNG ĐỀ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19600" y="1371600"/>
            <a:ext cx="19812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p:control spid="74754" name="TextBox1" r:id="rId2" imgW="6172200" imgH="2971800"/>
    </p:controls>
    <p:extLst>
      <p:ext uri="{BB962C8B-B14F-4D97-AF65-F5344CB8AC3E}">
        <p14:creationId xmlns:p14="http://schemas.microsoft.com/office/powerpoint/2010/main" xmlns="" val="22534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43200" y="0"/>
            <a:ext cx="7772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OLM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838200"/>
            <a:ext cx="4419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Import (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tải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)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OLM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1981200"/>
            <a:ext cx="2819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minh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895600"/>
            <a:ext cx="8686800" cy="3657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Qui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endParaRPr lang="en-US" sz="28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NT</a:t>
            </a:r>
          </a:p>
          <a:p>
            <a:pPr marL="514350" indent="-51435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514350" indent="-51435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chùm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514350" indent="-51435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OLM</a:t>
            </a:r>
          </a:p>
          <a:p>
            <a:pPr marL="514350" indent="-51435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soát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OLM (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lỗi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…) </a:t>
            </a:r>
          </a:p>
          <a:p>
            <a:pPr marL="514350" indent="-514350" algn="ctr">
              <a:buAutoNum type="arabicPeriod"/>
            </a:pP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990600"/>
            <a:ext cx="4419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OLM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1981200"/>
            <a:ext cx="2438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953000" y="609600"/>
            <a:ext cx="1143794" cy="381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43800" y="685800"/>
            <a:ext cx="1143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1600200" y="1600200"/>
            <a:ext cx="1143794" cy="381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1600200"/>
            <a:ext cx="990600" cy="381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p:control spid="80898" name="TextBox1" r:id="rId2" imgW="2666880" imgH="4267080"/>
    </p:controls>
    <p:extLst>
      <p:ext uri="{BB962C8B-B14F-4D97-AF65-F5344CB8AC3E}">
        <p14:creationId xmlns:p14="http://schemas.microsoft.com/office/powerpoint/2010/main" xmlns="" val="22534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2480" y="533400"/>
            <a:ext cx="729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SỐ LƯỢNG ĐIỂM KIỂM TRA, ĐÁNH GIÁ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Admin\Download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0" y="0"/>
            <a:ext cx="8991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điểm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914400"/>
          <a:ext cx="115824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186"/>
                <a:gridCol w="5446028"/>
                <a:gridCol w="3068186"/>
              </a:tblGrid>
              <a:tr h="3741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ôn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luyện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kê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99"/>
                    </a:solidFill>
                  </a:tcPr>
                </a:tc>
              </a:tr>
              <a:tr h="3049579">
                <a:tc>
                  <a:txBody>
                    <a:bodyPr/>
                    <a:lstStyle/>
                    <a:p>
                      <a:pPr algn="ctr"/>
                      <a:endParaRPr lang="en-US" sz="24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Cài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đặt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mở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đề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Thời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Chống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lận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lần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thoát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khỏi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màn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chuyển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tab)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Chú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ý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hỏi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chùm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…..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luận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luận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nhận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xét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34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2480" y="533400"/>
            <a:ext cx="729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SỐ LƯỢNG ĐIỂM KIỂM TRA, ĐÁNH GIÁ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Admin\Download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0" y="0"/>
            <a:ext cx="8991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" y="609600"/>
          <a:ext cx="12192001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115"/>
                <a:gridCol w="5591236"/>
                <a:gridCol w="2562650"/>
              </a:tblGrid>
              <a:tr h="4267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15481">
                <a:tc>
                  <a:txBody>
                    <a:bodyPr/>
                    <a:lstStyle/>
                    <a:p>
                      <a:pPr algn="l"/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Đề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KT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chưa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dữ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kiện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phần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dẫn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đáp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án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trả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lời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26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B1: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liệu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sẻ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B2: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XEM TRƯỚC]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B3: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Tìm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hỏi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B4: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bấm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chữa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SỬA]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B5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:[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LƯU NỘI DUNG/ LƯU BỘ CÂU HỎI]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600" u="sng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Đề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KT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báo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báo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tiếp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buFont typeface="Arial" charset="0"/>
                        <a:buNone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Ttừ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GVcoi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BGH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</a:p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u="sng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23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b. 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thông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báo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HS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xong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B1: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[BÁO LỖI CÂU HỎI]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lỗi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môn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báo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lỗi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Sửa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lỗi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&gt;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bấm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[ LƯU CÂU HỎI]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B2: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[ ID USER]: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HS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báo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lỗi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u="sng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8159"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2400" b="1" u="sng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Khắc</a:t>
                      </a:r>
                      <a:r>
                        <a:rPr lang="en-US" sz="2400" b="1" u="sng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u="sng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phục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trước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chia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sẻ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 GV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mục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xem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trước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xem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phần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dẫn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lỗi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đề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sửa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Tích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chọn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đáp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án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đúng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xem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trả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lời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đúng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066800" y="6629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86000" y="6629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72200" y="6629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372600" y="6248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34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2480" y="533400"/>
            <a:ext cx="729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SỐ LƯỢNG ĐIỂM KIỂM TRA, ĐÁNH GIÁ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 descr="C:\Users\Admin\Download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0" y="0"/>
            <a:ext cx="8991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CHẤM BÀI KIỂM TRA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762000"/>
          <a:ext cx="115824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8686799"/>
              </a:tblGrid>
              <a:tr h="4064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Tình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huống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85870">
                <a:tc>
                  <a:txBody>
                    <a:bodyPr/>
                    <a:lstStyle/>
                    <a:p>
                      <a:pPr algn="l"/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Đề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KT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lỗi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endParaRPr lang="en-US" sz="26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761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Đề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KT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bị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lỗi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KT </a:t>
                      </a:r>
                    </a:p>
                    <a:p>
                      <a:pPr algn="l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NGUYÊN TẮC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SỬA LỖI TRƯỚC RỒI MỚI ĐƯỢC CHẤM] 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Phải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từng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B1.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liệu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chia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sẻ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quản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lớp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                        [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chọn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lớp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]      [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giao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]     [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chọn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B2.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danh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sách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]      [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Lọc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theo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lớp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]     [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chọn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HS]             [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xem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chấm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</a:p>
                    <a:p>
                      <a:pPr algn="l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B3.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[ 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CHẤM BÀI VÀ LƯU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</a:p>
                    <a:p>
                      <a:pPr algn="l"/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hiện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lần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lượt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đến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hết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lớp</a:t>
                      </a:r>
                      <a:r>
                        <a:rPr lang="en-US" sz="2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4876800" y="31242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39000" y="35052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30480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8600" y="38100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71600" y="4953000"/>
            <a:ext cx="89916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THỐNG KÊ/ LẤY ĐIỂM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601200" y="34290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5657671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B1. </a:t>
            </a:r>
            <a:r>
              <a:rPr lang="en-US" sz="2400" b="1" dirty="0" err="1" smtClean="0"/>
              <a:t>Tải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sách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xem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, HS </a:t>
            </a:r>
            <a:r>
              <a:rPr lang="en-US" sz="2400" b="1" dirty="0" err="1" smtClean="0"/>
              <a:t>chưa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     </a:t>
            </a:r>
            <a:r>
              <a:rPr lang="en-US" sz="2400" b="1" dirty="0" err="1" smtClean="0"/>
              <a:t>Giao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bổ</a:t>
            </a:r>
            <a:r>
              <a:rPr lang="en-US" sz="2400" b="1" dirty="0" smtClean="0"/>
              <a:t> sung</a:t>
            </a:r>
          </a:p>
          <a:p>
            <a:r>
              <a:rPr lang="en-US" sz="2400" b="1" dirty="0" smtClean="0"/>
              <a:t>B2.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vào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endParaRPr lang="en-US" sz="2400" b="1" dirty="0" smtClean="0"/>
          </a:p>
          <a:p>
            <a:r>
              <a:rPr lang="en-US" sz="2400" b="1" dirty="0" smtClean="0"/>
              <a:t>B3. </a:t>
            </a:r>
            <a:r>
              <a:rPr lang="en-US" sz="2400" b="1" dirty="0" err="1" smtClean="0"/>
              <a:t>Đánh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giá</a:t>
            </a:r>
            <a:r>
              <a:rPr lang="en-US" sz="2400" b="1" dirty="0" smtClean="0"/>
              <a:t> KQ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từng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lớp</a:t>
            </a:r>
            <a:r>
              <a:rPr lang="en-US" sz="2400" b="1" dirty="0" smtClean="0"/>
              <a:t>       </a:t>
            </a:r>
            <a:r>
              <a:rPr lang="en-US" sz="2400" b="1" dirty="0" err="1" smtClean="0"/>
              <a:t>Tìm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hiểu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nguyên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nhân</a:t>
            </a:r>
            <a:r>
              <a:rPr lang="en-US" sz="2400" b="1" dirty="0" smtClean="0"/>
              <a:t>    </a:t>
            </a:r>
            <a:r>
              <a:rPr lang="en-US" sz="2400" b="1" dirty="0" err="1" smtClean="0"/>
              <a:t>Giải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endParaRPr lang="en-US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20200" y="59436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71800" y="5867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24400" y="6629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534400" y="6629400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34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58&quot;/&gt;&lt;/object&gt;&lt;object type=&quot;3&quot; unique_id=&quot;10004&quot;&gt;&lt;property id=&quot;20148&quot; value=&quot;5&quot;/&gt;&lt;property id=&quot;20300&quot; value=&quot;Slide 2 - &amp;quot;ĐÁNH GIÁ KẾT QUẢ THỰC HIỆN NHIỆM VỤ&amp;quot;&quot;/&gt;&lt;property id=&quot;20307&quot; value=&quot;339&quot;/&gt;&lt;/object&gt;&lt;object type=&quot;3&quot; unique_id=&quot;10005&quot;&gt;&lt;property id=&quot;20148&quot; value=&quot;5&quot;/&gt;&lt;property id=&quot;20300&quot; value=&quot;Slide 3 - &amp;quot;13 CHỈ TIÊU&amp;quot;&quot;/&gt;&lt;property id=&quot;20307&quot; value=&quot;418&quot;/&gt;&lt;/object&gt;&lt;object type=&quot;3&quot; unique_id=&quot;10006&quot;&gt;&lt;property id=&quot;20148&quot; value=&quot;5&quot;/&gt;&lt;property id=&quot;20300&quot; value=&quot;Slide 4 - &amp;quot;VỀ PHỔ CẬP GIÁO DỤC &amp;quot;&quot;/&gt;&lt;property id=&quot;20307&quot; value=&quot;448&quot;/&gt;&lt;/object&gt;&lt;object type=&quot;3&quot; unique_id=&quot;10007&quot;&gt;&lt;property id=&quot;20148&quot; value=&quot;5&quot;/&gt;&lt;property id=&quot;20300&quot; value=&quot;Slide 5 - &amp;quot;VỀ GIÁO DỤC THỂ CHẤT, NGOẠI KHÓA,  VĂN MINH ĐÔ THỊ, ATGT.&amp;quot;&quot;/&gt;&lt;property id=&quot;20307&quot; value=&quot;419&quot;/&gt;&lt;/object&gt;&lt;object type=&quot;3&quot; unique_id=&quot;10008&quot;&gt;&lt;property id=&quot;20148&quot; value=&quot;5&quot;/&gt;&lt;property id=&quot;20300&quot; value=&quot;Slide 7 - &amp;quot; BÁN TRÚ TRƯỜNG HỌC, CHƯƠNG TRÌNH SỮA HỌC ĐƯỜNG&amp;quot;&quot;/&gt;&lt;property id=&quot;20307&quot; value=&quot;421&quot;/&gt;&lt;/object&gt;&lt;object type=&quot;3&quot; unique_id=&quot;10009&quot;&gt;&lt;property id=&quot;20148&quot; value=&quot;5&quot;/&gt;&lt;property id=&quot;20300&quot; value=&quot;Slide 8 - &amp;quot;TÌNH HÌNH THỰC HIỆN 9 NHIỆM VỤ CHỦ YẾU&amp;quot;&quot;/&gt;&lt;property id=&quot;20307&quot; value=&quot;445&quot;/&gt;&lt;/object&gt;&lt;object type=&quot;3&quot; unique_id=&quot;10010&quot;&gt;&lt;property id=&quot;20148&quot; value=&quot;5&quot;/&gt;&lt;property id=&quot;20300&quot; value=&quot;Slide 9 - &amp;quot;NÂNG CAO CHẤT LƯỢNG ĐỘI NGŨ NHÀ GIÁO VÀ CÁN BỘ QUẢN LÝ &amp;quot;&quot;/&gt;&lt;property id=&quot;20307&quot; value=&quot;423&quot;/&gt;&lt;/object&gt;&lt;object type=&quot;3&quot; unique_id=&quot;10011&quot;&gt;&lt;property id=&quot;20148&quot; value=&quot;5&quot;/&gt;&lt;property id=&quot;20300&quot; value=&quot;Slide 10 - &amp;quot;CHẤT LƯỢNG ĐỘI NGŨ NHÀ GIÁO VÀ CÁN BỘ QUẢN LÝ &amp;quot;&quot;/&gt;&lt;property id=&quot;20307&quot; value=&quot;457&quot;/&gt;&lt;/object&gt;&lt;object type=&quot;3&quot; unique_id=&quot;10012&quot;&gt;&lt;property id=&quot;20148&quot; value=&quot;5&quot;/&gt;&lt;property id=&quot;20300&quot; value=&quot;Slide 11 - &amp;quot;ĐỔI MỚI CT GDMN, PT; ĐẨY MẠNH ĐỊNH HƯỚNG  NGHỀ NGHIỆP VÀ PHÂN LUỒNG TRONG GDPT&amp;quot;&quot;/&gt;&lt;property id=&quot;20307&quot; value=&quot;424&quot;/&gt;&lt;/object&gt;&lt;object type=&quot;3&quot; unique_id=&quot;10013&quot;&gt;&lt;property id=&quot;20148&quot; value=&quot;5&quot;/&gt;&lt;property id=&quot;20300&quot; value=&quot;Slide 12 - &amp;quot;ĐỔI MỚI CT GDMN, PT; ĐẨY MẠNH ĐỊNH HƯỚNG  NGHỀ NGHIỆP VÀ PHÂN LUỒNG TRONG GDPT&amp;quot;&quot;/&gt;&lt;property id=&quot;20307&quot; value=&quot;450&quot;/&gt;&lt;/object&gt;&lt;object type=&quot;3&quot; unique_id=&quot;10014&quot;&gt;&lt;property id=&quot;20148&quot; value=&quot;5&quot;/&gt;&lt;property id=&quot;20300&quot; value=&quot;Slide 13 - &amp;quot;NÂNG CAO CHẤT LƯỢNG DẠY, HỌC NGOẠI NGỮ&amp;quot;&quot;/&gt;&lt;property id=&quot;20307&quot; value=&quot;449&quot;/&gt;&lt;/object&gt;&lt;object type=&quot;3&quot; unique_id=&quot;10015&quot;&gt;&lt;property id=&quot;20148&quot; value=&quot;5&quot;/&gt;&lt;property id=&quot;20300&quot; value=&quot;Slide 14 - &amp;quot; ỨNG DỤNG CNTT TRONG DẠY, HỌC VÀ QUẢN LÝ GD&amp;quot;&quot;/&gt;&lt;property id=&quot;20307&quot; value=&quot;427&quot;/&gt;&lt;/object&gt;&lt;object type=&quot;3&quot; unique_id=&quot;10016&quot;&gt;&lt;property id=&quot;20148&quot; value=&quot;5&quot;/&gt;&lt;property id=&quot;20300&quot; value=&quot;Slide 15 - &amp;quot;KỈ CƯƠNG HÀNH CHÍNH, CẢI CÁCH CÔNG VỤ&amp;quot;&quot;/&gt;&lt;property id=&quot;20307&quot; value=&quot;428&quot;/&gt;&lt;/object&gt;&lt;object type=&quot;3&quot; unique_id=&quot;10017&quot;&gt;&lt;property id=&quot;20148&quot; value=&quot;5&quot;/&gt;&lt;property id=&quot;20300&quot; value=&quot;Slide 16 - &amp;quot;HỘI NHẬP QUỐC TẾ TRONG GD&amp;amp;ĐT&amp;quot;&quot;/&gt;&lt;property id=&quot;20307&quot; value=&quot;429&quot;/&gt;&lt;/object&gt;&lt;object type=&quot;3&quot; unique_id=&quot;10018&quot;&gt;&lt;property id=&quot;20148&quot; value=&quot;5&quot;/&gt;&lt;property id=&quot;20300&quot; value=&quot;Slide 17 - &amp;quot;TĂNG CƯỜNG CSVC ĐẢM BẢO  CHẤT LƯỢNG CÁC HOẠT ĐỘNG GD&amp;amp;ĐT &amp;quot;&quot;/&gt;&lt;property id=&quot;20307&quot; value=&quot;430&quot;/&gt;&lt;/object&gt;&lt;object type=&quot;3&quot; unique_id=&quot;10019&quot;&gt;&lt;property id=&quot;20148&quot; value=&quot;5&quot;/&gt;&lt;property id=&quot;20300&quot; value=&quot;Slide 18 - &amp;quot;PHÁT TRIỂN NGUỒN NHÂN LỰC,  NHẤT LÀ NGUỒN NHÂN LỰC CHẤT LƯỢNG CAO&amp;quot;&quot;/&gt;&lt;property id=&quot;20307&quot; value=&quot;431&quot;/&gt;&lt;/object&gt;&lt;object type=&quot;3&quot; unique_id=&quot;10020&quot;&gt;&lt;property id=&quot;20148&quot; value=&quot;5&quot;/&gt;&lt;property id=&quot;20300&quot; value=&quot;Slide 20 - &amp;quot;KẾT QUẢ NỔI BẬT&amp;quot;&quot;/&gt;&lt;property id=&quot;20307&quot; value=&quot;432&quot;/&gt;&lt;/object&gt;&lt;object type=&quot;3&quot; unique_id=&quot;10021&quot;&gt;&lt;property id=&quot;20148&quot; value=&quot;5&quot;/&gt;&lt;property id=&quot;20300&quot; value=&quot;Slide 21 - &amp;quot;KẾT QUẢ NỔI BẬT&amp;quot;&quot;/&gt;&lt;property id=&quot;20307&quot; value=&quot;451&quot;/&gt;&lt;/object&gt;&lt;object type=&quot;3&quot; unique_id=&quot;10023&quot;&gt;&lt;property id=&quot;20148&quot; value=&quot;5&quot;/&gt;&lt;property id=&quot;20300&quot; value=&quot;Slide 22 - &amp;quot;MỘT SỐ TỒN TẠI HẠN CHẾ&amp;quot;&quot;/&gt;&lt;property id=&quot;20307&quot; value=&quot;435&quot;/&gt;&lt;/object&gt;&lt;object type=&quot;3&quot; unique_id=&quot;10024&quot;&gt;&lt;property id=&quot;20148&quot; value=&quot;5&quot;/&gt;&lt;property id=&quot;20300&quot; value=&quot;Slide 23 - &amp;quot;PHƯƠNG HƯỚNG, NHIỆM VỤ  GIẢI PHÁP CHỦ YẾU NĂM HỌC 2019-2020&amp;quot;&quot;/&gt;&lt;property id=&quot;20307&quot; value=&quot;436&quot;/&gt;&lt;/object&gt;&lt;object type=&quot;3&quot; unique_id=&quot;10025&quot;&gt;&lt;property id=&quot;20148&quot; value=&quot;5&quot;/&gt;&lt;property id=&quot;20300&quot; value=&quot;Slide 24 - &amp;quot;CÁC CHỈ TIÊU CƠ BẢN&amp;quot;&quot;/&gt;&lt;property id=&quot;20307&quot; value=&quot;437&quot;/&gt;&lt;/object&gt;&lt;object type=&quot;3&quot; unique_id=&quot;10026&quot;&gt;&lt;property id=&quot;20148&quot; value=&quot;5&quot;/&gt;&lt;property id=&quot;20300&quot; value=&quot;Slide 26 - &amp;quot;CÁC NHIỆM VỤ CHỦ YẾU&amp;quot;&quot;/&gt;&lt;property id=&quot;20307&quot; value=&quot;438&quot;/&gt;&lt;/object&gt;&lt;object type=&quot;3&quot; unique_id=&quot;10028&quot;&gt;&lt;property id=&quot;20148&quot; value=&quot;5&quot;/&gt;&lt;property id=&quot;20300&quot; value=&quot;Slide 29 - &amp;quot;CÁC GIẢI PHÁP CƠ BẢN&amp;quot;&quot;/&gt;&lt;property id=&quot;20307&quot; value=&quot;440&quot;/&gt;&lt;/object&gt;&lt;object type=&quot;3&quot; unique_id=&quot;10029&quot;&gt;&lt;property id=&quot;20148&quot; value=&quot;5&quot;/&gt;&lt;property id=&quot;20300&quot; value=&quot;Slide 30 - &amp;quot;CÁC GIẢI PHÁP CƠ BẢN&amp;quot;&quot;/&gt;&lt;property id=&quot;20307&quot; value=&quot;446&quot;/&gt;&lt;/object&gt;&lt;object type=&quot;3&quot; unique_id=&quot;10030&quot;&gt;&lt;property id=&quot;20148&quot; value=&quot;5&quot;/&gt;&lt;property id=&quot;20300&quot; value=&quot;Slide 31 - &amp;quot;CÁC GIẢI PHÁP CƠ BẢN&amp;quot;&quot;/&gt;&lt;property id=&quot;20307&quot; value=&quot;441&quot;/&gt;&lt;/object&gt;&lt;object type=&quot;3&quot; unique_id=&quot;10031&quot;&gt;&lt;property id=&quot;20148&quot; value=&quot;5&quot;/&gt;&lt;property id=&quot;20300&quot; value=&quot;Slide 32 - &amp;quot;CÁC GIẢI PHÁP CƠ BẢN&amp;quot;&quot;/&gt;&lt;property id=&quot;20307&quot; value=&quot;442&quot;/&gt;&lt;/object&gt;&lt;object type=&quot;3&quot; unique_id=&quot;10032&quot;&gt;&lt;property id=&quot;20148&quot; value=&quot;5&quot;/&gt;&lt;property id=&quot;20300&quot; value=&quot;Slide 33 - &amp;quot;CÁC GIẢI PHÁP CƠ BẢN&amp;quot;&quot;/&gt;&lt;property id=&quot;20307&quot; value=&quot;443&quot;/&gt;&lt;/object&gt;&lt;object type=&quot;3&quot; unique_id=&quot;10033&quot;&gt;&lt;property id=&quot;20148&quot; value=&quot;5&quot;/&gt;&lt;property id=&quot;20300&quot; value=&quot;Slide 34 - &amp;quot;CÁC GIẢI PHÁP CƠ BẢN&amp;quot;&quot;/&gt;&lt;property id=&quot;20307&quot; value=&quot;453&quot;/&gt;&lt;/object&gt;&lt;object type=&quot;3&quot; unique_id=&quot;10307&quot;&gt;&lt;property id=&quot;20148&quot; value=&quot;5&quot;/&gt;&lt;property id=&quot;20300&quot; value=&quot;Slide 27 - &amp;quot;CÁC NHIỆM VỤ CHỦ YẾU&amp;quot;&quot;/&gt;&lt;property id=&quot;20307&quot; value=&quot;460&quot;/&gt;&lt;/object&gt;&lt;object type=&quot;3&quot; unique_id=&quot;10308&quot;&gt;&lt;property id=&quot;20148&quot; value=&quot;5&quot;/&gt;&lt;property id=&quot;20300&quot; value=&quot;Slide 28 - &amp;quot;CÁC NHIỆM VỤ CHỦ YẾU&amp;quot;&quot;/&gt;&lt;property id=&quot;20307&quot; value=&quot;461&quot;/&gt;&lt;/object&gt;&lt;object type=&quot;3&quot; unique_id=&quot;10415&quot;&gt;&lt;property id=&quot;20148&quot; value=&quot;5&quot;/&gt;&lt;property id=&quot;20300&quot; value=&quot;Slide 19 - &amp;quot;HOÀN THÀNH TOÀN DIỆN CÁC CHỈ TIÊU&amp;quot;&quot;/&gt;&lt;property id=&quot;20307&quot; value=&quot;462&quot;/&gt;&lt;/object&gt;&lt;object type=&quot;3&quot; unique_id=&quot;10738&quot;&gt;&lt;property id=&quot;20148&quot; value=&quot;5&quot;/&gt;&lt;property id=&quot;20300&quot; value=&quot;Slide 6 - &amp;quot;VỀ GIÁO DỤC THỂ CHẤT, NGOẠI KHÓA,  VĂN MINH ĐÔ THỊ, ATGT.&amp;quot;&quot;/&gt;&lt;property id=&quot;20307&quot; value=&quot;464&quot;/&gt;&lt;/object&gt;&lt;object type=&quot;3&quot; unique_id=&quot;11331&quot;&gt;&lt;property id=&quot;20148&quot; value=&quot;5&quot;/&gt;&lt;property id=&quot;20300&quot; value=&quot;Slide 35&quot;/&gt;&lt;property id=&quot;20307&quot; value=&quot;465&quot;/&gt;&lt;/object&gt;&lt;object type=&quot;3&quot; unique_id=&quot;12184&quot;&gt;&lt;property id=&quot;20148&quot; value=&quot;5&quot;/&gt;&lt;property id=&quot;20300&quot; value=&quot;Slide 25 - &amp;quot;CÁC CHỈ TIÊU CƠ BẢN&amp;quot;&quot;/&gt;&lt;property id=&quot;20307&quot; value=&quot;466&quot;/&gt;&lt;/object&gt;&lt;/object&gt;&lt;object type=&quot;8&quot; unique_id=&quot;10068&quot;&gt;&lt;/object&gt;&lt;/object&gt;&lt;/database&gt;"/>
  <p:tag name="SECTOMILLISECCONVERTED" val="1"/>
  <p:tag name="INKNOELEADERBOARD" val="-14732424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ai giang chinh tr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chuyen de 4-Quyet-1</Template>
  <TotalTime>10068</TotalTime>
  <Words>1000</Words>
  <Application>Microsoft Office PowerPoint</Application>
  <PresentationFormat>Custom</PresentationFormat>
  <Paragraphs>173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ADMIN</cp:lastModifiedBy>
  <cp:revision>917</cp:revision>
  <dcterms:created xsi:type="dcterms:W3CDTF">2012-05-02T00:07:01Z</dcterms:created>
  <dcterms:modified xsi:type="dcterms:W3CDTF">2021-11-24T10:56:58Z</dcterms:modified>
</cp:coreProperties>
</file>