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89" r:id="rId3"/>
    <p:sldId id="290" r:id="rId4"/>
    <p:sldId id="286" r:id="rId5"/>
    <p:sldId id="310" r:id="rId6"/>
    <p:sldId id="302" r:id="rId7"/>
    <p:sldId id="303" r:id="rId8"/>
    <p:sldId id="304" r:id="rId9"/>
    <p:sldId id="306" r:id="rId10"/>
    <p:sldId id="311" r:id="rId11"/>
    <p:sldId id="307" r:id="rId12"/>
    <p:sldId id="308" r:id="rId13"/>
    <p:sldId id="314" r:id="rId14"/>
    <p:sldId id="291" r:id="rId15"/>
    <p:sldId id="292" r:id="rId16"/>
    <p:sldId id="293" r:id="rId17"/>
    <p:sldId id="297" r:id="rId18"/>
    <p:sldId id="295" r:id="rId19"/>
    <p:sldId id="296" r:id="rId20"/>
    <p:sldId id="264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  <a:srgbClr val="CC3300"/>
    <a:srgbClr val="3333FF"/>
    <a:srgbClr val="FF3300"/>
    <a:srgbClr val="FFFF00"/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2793" autoAdjust="0"/>
  </p:normalViewPr>
  <p:slideViewPr>
    <p:cSldViewPr>
      <p:cViewPr varScale="1">
        <p:scale>
          <a:sx n="62" d="100"/>
          <a:sy n="62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729C8D-6943-4953-82B7-B3A65E26C1C5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65AC46-F4DB-47FE-A7AC-173C125C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B613-DA82-4911-B266-EABDE0466774}" type="slidenum">
              <a:rPr lang="en-US"/>
              <a:pPr/>
              <a:t>18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B9D8-5E4E-44DA-9523-B0534E49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FB39-C260-4FA7-A6E4-815F7BFA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7D82-A49B-44C5-9E83-9F35F324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787B-7F5D-4B99-8240-948F8EC9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CCD51A-D925-4B46-BB8D-A47B98DD2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1582-6239-4A1C-8C44-7AD1645EC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75D1-98D6-40D5-A362-9A41BAC0A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A14F-CB43-4373-A525-FCB7CC4F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B7BD-A2FF-4CB1-A6C5-7B38302B9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A209-6825-42CA-8131-0C12A3A5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E9C2-B30E-4758-A755-3DC7A125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2F2-076A-4F97-9E6E-1CAD6CCD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EC46-AD37-4114-A5D2-AECCB900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9CEDC7C-E18C-4FF0-AA6F-F3B3F913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w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2.wmf"/><Relationship Id="rId7" Type="http://schemas.openxmlformats.org/officeDocument/2006/relationships/image" Target="../media/image35.emf"/><Relationship Id="rId12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image" Target="../media/image37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0.emf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9/Transperth-466-468-McIver-150705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5/S%C3%A2n_b%C3%B3ng_%C4%91%C3%A1.svg/450px-S%C3%A2n_b%C3%B3ng_%C4%91%C3%A1.svg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11" Type="http://schemas.openxmlformats.org/officeDocument/2006/relationships/image" Target="../media/image63.wmf"/><Relationship Id="rId5" Type="http://schemas.openxmlformats.org/officeDocument/2006/relationships/image" Target="../media/image57.jpeg"/><Relationship Id="rId10" Type="http://schemas.openxmlformats.org/officeDocument/2006/relationships/image" Target="../media/image62.wmf"/><Relationship Id="rId4" Type="http://schemas.openxmlformats.org/officeDocument/2006/relationships/image" Target="../media/image56.jpeg"/><Relationship Id="rId9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slide" Target="slide14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w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858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</a:rPr>
              <a:t>        </a:t>
            </a:r>
            <a:r>
              <a:rPr lang="en-US" b="1" dirty="0"/>
              <a:t>Cho 2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 a </a:t>
            </a:r>
            <a:r>
              <a:rPr lang="en-US" b="1" dirty="0" err="1"/>
              <a:t>và</a:t>
            </a:r>
            <a:r>
              <a:rPr lang="en-US" b="1" dirty="0"/>
              <a:t> b.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a </a:t>
            </a:r>
            <a:r>
              <a:rPr lang="en-US" b="1" dirty="0" err="1"/>
              <a:t>và</a:t>
            </a:r>
            <a:r>
              <a:rPr lang="en-US" b="1" dirty="0"/>
              <a:t> b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phẳng</a:t>
            </a:r>
            <a:r>
              <a:rPr lang="en-US" b="1" dirty="0"/>
              <a:t>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05200" y="1676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i="1" u="sng" dirty="0" err="1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3200" b="1" i="1" u="sng" dirty="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endParaRPr lang="en-US" sz="3200" b="1" i="1" u="sng" dirty="0">
              <a:solidFill>
                <a:srgbClr val="D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76200" y="2413337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000099"/>
                </a:solidFill>
              </a:rPr>
              <a:t>Hai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đường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thẳng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99"/>
                </a:solidFill>
              </a:rPr>
              <a:t>song </a:t>
            </a:r>
            <a:r>
              <a:rPr lang="en-US" sz="2400" b="1" i="1" dirty="0" err="1">
                <a:solidFill>
                  <a:srgbClr val="000099"/>
                </a:solidFill>
              </a:rPr>
              <a:t>song</a:t>
            </a:r>
            <a:endParaRPr lang="en-US" sz="2400" b="1" i="1" dirty="0">
              <a:solidFill>
                <a:srgbClr val="000099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00400" y="23622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Hai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thẳng</a:t>
            </a:r>
            <a:endParaRPr lang="en-US" sz="2400" b="1" i="1" dirty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cắt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nhau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124200" y="2514600"/>
            <a:ext cx="0" cy="41148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6096000" y="2514600"/>
            <a:ext cx="0" cy="41148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3810000"/>
            <a:ext cx="2209800" cy="1219200"/>
            <a:chOff x="288" y="2640"/>
            <a:chExt cx="1392" cy="768"/>
          </a:xfrm>
        </p:grpSpPr>
        <p:sp>
          <p:nvSpPr>
            <p:cNvPr id="11288" name="Line 13"/>
            <p:cNvSpPr>
              <a:spLocks noChangeShapeType="1"/>
            </p:cNvSpPr>
            <p:nvPr/>
          </p:nvSpPr>
          <p:spPr bwMode="auto">
            <a:xfrm>
              <a:off x="288" y="2640"/>
              <a:ext cx="139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4"/>
            <p:cNvSpPr>
              <a:spLocks noChangeShapeType="1"/>
            </p:cNvSpPr>
            <p:nvPr/>
          </p:nvSpPr>
          <p:spPr bwMode="auto">
            <a:xfrm>
              <a:off x="288" y="3408"/>
              <a:ext cx="139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4572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3733800"/>
            <a:ext cx="2286000" cy="1524000"/>
            <a:chOff x="2256" y="2640"/>
            <a:chExt cx="1440" cy="960"/>
          </a:xfrm>
        </p:grpSpPr>
        <p:sp>
          <p:nvSpPr>
            <p:cNvPr id="11286" name="Line 18"/>
            <p:cNvSpPr>
              <a:spLocks noChangeShapeType="1"/>
            </p:cNvSpPr>
            <p:nvPr/>
          </p:nvSpPr>
          <p:spPr bwMode="auto">
            <a:xfrm>
              <a:off x="2256" y="2736"/>
              <a:ext cx="144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9"/>
            <p:cNvSpPr>
              <a:spLocks noChangeShapeType="1"/>
            </p:cNvSpPr>
            <p:nvPr/>
          </p:nvSpPr>
          <p:spPr bwMode="auto">
            <a:xfrm flipH="1">
              <a:off x="2688" y="2640"/>
              <a:ext cx="624" cy="96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581400" y="35052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72200" y="3581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a                     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038600" y="47244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267" name="Line 147"/>
          <p:cNvSpPr>
            <a:spLocks noChangeShapeType="1"/>
          </p:cNvSpPr>
          <p:nvPr/>
        </p:nvSpPr>
        <p:spPr bwMode="auto">
          <a:xfrm>
            <a:off x="6324600" y="4648200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8" name="Line 148"/>
          <p:cNvSpPr>
            <a:spLocks noChangeShapeType="1"/>
          </p:cNvSpPr>
          <p:nvPr/>
        </p:nvSpPr>
        <p:spPr bwMode="auto">
          <a:xfrm>
            <a:off x="6248400" y="4024313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8382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</a:rPr>
              <a:t>b</a:t>
            </a:r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6248400" y="23622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Hai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thẳng</a:t>
            </a:r>
            <a:endParaRPr lang="en-US" sz="2400" b="1" i="1" dirty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trùng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nhau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1965E-6 L 1.11022E-16 -0.088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3.33333E-6 -0.088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8" grpId="0"/>
      <p:bldP spid="5129" grpId="0"/>
      <p:bldP spid="5130" grpId="0" animBg="1"/>
      <p:bldP spid="5131" grpId="0" animBg="1"/>
      <p:bldP spid="5135" grpId="0"/>
      <p:bldP spid="5136" grpId="0"/>
      <p:bldP spid="5140" grpId="0"/>
      <p:bldP spid="5141" grpId="0"/>
      <p:bldP spid="5141" grpId="1"/>
      <p:bldP spid="5142" grpId="0"/>
      <p:bldP spid="5267" grpId="0" animBg="1"/>
      <p:bldP spid="5267" grpId="1" animBg="1"/>
      <p:bldP spid="5267" grpId="2" animBg="1"/>
      <p:bldP spid="5268" grpId="0" animBg="1"/>
      <p:bldP spid="5268" grpId="1" animBg="1"/>
      <p:bldP spid="5269" grpId="0"/>
      <p:bldP spid="5269" grpId="1"/>
      <p:bldP spid="5269" grpId="2"/>
      <p:bldP spid="2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209800" y="2362200"/>
            <a:ext cx="3048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sz="22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</a:rPr>
              <a:t>Khoảng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</a:rPr>
              <a:t> O </a:t>
            </a:r>
            <a:r>
              <a:rPr lang="en-US" sz="2200" dirty="0" err="1">
                <a:latin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(OH = R).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-228600" y="2743200"/>
            <a:ext cx="2359025" cy="1828800"/>
            <a:chOff x="155575" y="1552575"/>
            <a:chExt cx="3121025" cy="28368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5575" y="1552575"/>
              <a:ext cx="3121025" cy="2836863"/>
              <a:chOff x="493713" y="3836987"/>
              <a:chExt cx="3121025" cy="2835276"/>
            </a:xfrm>
          </p:grpSpPr>
          <p:pic>
            <p:nvPicPr>
              <p:cNvPr id="47" name="Picture 7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5194" y="3836987"/>
                <a:ext cx="2362200" cy="2366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493713" y="4419600"/>
                <a:ext cx="3121025" cy="2252663"/>
                <a:chOff x="493713" y="4419600"/>
                <a:chExt cx="3121025" cy="2252663"/>
              </a:xfrm>
            </p:grpSpPr>
            <p:pic>
              <p:nvPicPr>
                <p:cNvPr id="49" name="Picture 9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213" y="5992813"/>
                  <a:ext cx="3057525" cy="211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10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92288" y="4419600"/>
                  <a:ext cx="608012" cy="700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1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93713" y="5891213"/>
                  <a:ext cx="496887" cy="625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2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83168" y="5967413"/>
                  <a:ext cx="1208087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4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985963" y="4914569"/>
                  <a:ext cx="201612" cy="1279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5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985963" y="5756619"/>
                  <a:ext cx="430212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6" name="Picture 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85671" y="2870834"/>
              <a:ext cx="640692" cy="68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8100" y="4649432"/>
            <a:ext cx="52578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3300"/>
                </a:solidFill>
                <a:latin typeface="VNI-Times" pitchFamily="2" charset="0"/>
              </a:rPr>
              <a:t>Định</a:t>
            </a:r>
            <a:r>
              <a:rPr lang="en-US" sz="2200" b="1" i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200" b="1" i="1" dirty="0" err="1">
                <a:solidFill>
                  <a:srgbClr val="FF3300"/>
                </a:solidFill>
                <a:latin typeface="VNI-Times" pitchFamily="2" charset="0"/>
              </a:rPr>
              <a:t>lí</a:t>
            </a:r>
            <a:r>
              <a:rPr lang="en-US" sz="2200" b="1" i="1" dirty="0">
                <a:solidFill>
                  <a:srgbClr val="FF3300"/>
                </a:solidFill>
                <a:latin typeface="VNI-Times" pitchFamily="2" charset="0"/>
              </a:rPr>
              <a:t>: </a:t>
            </a:r>
            <a:r>
              <a:rPr lang="en-US" sz="2200" dirty="0" err="1">
                <a:latin typeface="VNI-Times" pitchFamily="2" charset="0"/>
              </a:rPr>
              <a:t>Nếu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một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đường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thẳng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là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tiếp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tuyến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của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một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đường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tròn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thì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latin typeface="VNI-Times" pitchFamily="2" charset="0"/>
              </a:rPr>
              <a:t>nó</a:t>
            </a:r>
            <a:r>
              <a:rPr lang="en-US" sz="2200" dirty="0"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vuông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góc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bán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kính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qua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tiếp</a:t>
            </a:r>
            <a:r>
              <a:rPr 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VNI-Times" pitchFamily="2" charset="0"/>
              </a:rPr>
              <a:t>điểm</a:t>
            </a:r>
            <a:endParaRPr lang="en-US" sz="2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2400" y="1295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</a:rPr>
              <a:t> a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(O)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1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chung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</a:rPr>
              <a:t> a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</a:rPr>
              <a:t> (O; R).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6800" y="19812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tuyến</a:t>
            </a:r>
            <a:r>
              <a:rPr lang="en-US" sz="2200" dirty="0">
                <a:latin typeface="Times New Roman" pitchFamily="18" charset="0"/>
              </a:rPr>
              <a:t>.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" y="22860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(O; R) </a:t>
            </a:r>
            <a:r>
              <a:rPr lang="en-US" sz="2200" dirty="0" err="1">
                <a:latin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endParaRPr lang="en-US" sz="2200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803275" y="5856288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Equation" r:id="rId10" imgW="1981080" imgH="507960" progId="Equation.DSMT4">
                  <p:embed/>
                </p:oleObj>
              </mc:Choice>
              <mc:Fallback>
                <p:oleObj name="Equation" r:id="rId10" imgW="19810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856288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0">
            <a:extLst>
              <a:ext uri="{FF2B5EF4-FFF2-40B4-BE49-F238E27FC236}">
                <a16:creationId xmlns:a16="http://schemas.microsoft.com/office/drawing/2014/main" id="{7685E65C-829A-8F1D-6C7C-89540B6F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5" y="502503"/>
            <a:ext cx="4953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b)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thẳng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và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tròn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tiếp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xúc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nhau</a:t>
            </a:r>
            <a:endParaRPr lang="en-US" sz="2400" u="sng" dirty="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" name="Picture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3238"/>
            <a:ext cx="21717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228600" y="4124980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(O; R)</a:t>
            </a:r>
          </a:p>
        </p:txBody>
      </p:sp>
      <p:graphicFrame>
        <p:nvGraphicFramePr>
          <p:cNvPr id="2" name="Object 60"/>
          <p:cNvGraphicFramePr>
            <a:graphicFrameLocks noChangeAspect="1"/>
          </p:cNvGraphicFramePr>
          <p:nvPr/>
        </p:nvGraphicFramePr>
        <p:xfrm>
          <a:off x="381000" y="5181600"/>
          <a:ext cx="1149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1149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Oval 2"/>
          <p:cNvSpPr>
            <a:spLocks noChangeArrowheads="1"/>
          </p:cNvSpPr>
          <p:nvPr/>
        </p:nvSpPr>
        <p:spPr bwMode="auto">
          <a:xfrm>
            <a:off x="5781675" y="2514600"/>
            <a:ext cx="2590800" cy="2590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7077075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934200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 charset="0"/>
              </a:rPr>
              <a:t>O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5458691" y="5638800"/>
            <a:ext cx="3532909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5451764" y="5181600"/>
            <a:ext cx="415636" cy="457200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F1F0D76-4321-0455-1991-088A0938E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5" y="502503"/>
            <a:ext cx="4953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c)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thẳng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và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tròn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không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giao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nhau</a:t>
            </a:r>
            <a:endParaRPr lang="en-US" sz="2400" u="sng" dirty="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8425" y="746125"/>
          <a:ext cx="263207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-50800" y="111125"/>
            <a:ext cx="841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 b="1">
                <a:solidFill>
                  <a:srgbClr val="C00000"/>
                </a:solidFill>
                <a:latin typeface="Arial" charset="0"/>
              </a:rPr>
              <a:t> Ba vị trí tương đối của đường thẳng và đường tròn</a:t>
            </a:r>
          </a:p>
        </p:txBody>
      </p:sp>
      <p:sp>
        <p:nvSpPr>
          <p:cNvPr id="13333" name="Rectangle 13"/>
          <p:cNvSpPr>
            <a:spLocks noChangeArrowheads="1"/>
          </p:cNvSpPr>
          <p:nvPr/>
        </p:nvSpPr>
        <p:spPr bwMode="auto">
          <a:xfrm>
            <a:off x="-131763" y="573088"/>
            <a:ext cx="3111501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en-US" sz="18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36" name="TextBox 45"/>
          <p:cNvSpPr txBox="1">
            <a:spLocks noChangeArrowheads="1"/>
          </p:cNvSpPr>
          <p:nvPr/>
        </p:nvSpPr>
        <p:spPr bwMode="auto">
          <a:xfrm>
            <a:off x="55563" y="4117975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13337" name="TextBox 46"/>
          <p:cNvSpPr txBox="1">
            <a:spLocks noChangeArrowheads="1"/>
          </p:cNvSpPr>
          <p:nvPr/>
        </p:nvSpPr>
        <p:spPr bwMode="auto">
          <a:xfrm>
            <a:off x="33338" y="459740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a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cát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tuyến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của</a:t>
            </a:r>
            <a:r>
              <a:rPr lang="en-US" altLang="en-US" sz="2000" dirty="0">
                <a:latin typeface="Arial" charset="0"/>
              </a:rPr>
              <a:t> (O)</a:t>
            </a:r>
          </a:p>
        </p:txBody>
      </p:sp>
      <p:graphicFrame>
        <p:nvGraphicFramePr>
          <p:cNvPr id="13339" name="Object 80"/>
          <p:cNvGraphicFramePr>
            <a:graphicFrameLocks noChangeAspect="1"/>
          </p:cNvGraphicFramePr>
          <p:nvPr/>
        </p:nvGraphicFramePr>
        <p:xfrm>
          <a:off x="146050" y="5648325"/>
          <a:ext cx="263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Equation" r:id="rId2" imgW="1473200" imgH="254000" progId="Equation.DSMT4">
                  <p:embed/>
                </p:oleObj>
              </mc:Choice>
              <mc:Fallback>
                <p:oleObj name="Equation" r:id="rId2" imgW="1473200" imgH="2540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48325"/>
                        <a:ext cx="263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17"/>
          <p:cNvGraphicFramePr>
            <a:graphicFrameLocks noChangeAspect="1"/>
          </p:cNvGraphicFramePr>
          <p:nvPr/>
        </p:nvGraphicFramePr>
        <p:xfrm>
          <a:off x="146050" y="5178425"/>
          <a:ext cx="1479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Equation" r:id="rId4" imgW="774364" imgH="203112" progId="Equation.DSMT4">
                  <p:embed/>
                </p:oleObj>
              </mc:Choice>
              <mc:Fallback>
                <p:oleObj name="Equation" r:id="rId4" imgW="774364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178425"/>
                        <a:ext cx="1479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4" name="Picture 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" y="1773238"/>
            <a:ext cx="23431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Box 21"/>
          <p:cNvSpPr txBox="1">
            <a:spLocks noChangeArrowheads="1"/>
          </p:cNvSpPr>
          <p:nvPr/>
        </p:nvSpPr>
        <p:spPr bwMode="auto">
          <a:xfrm>
            <a:off x="8678863" y="6581775"/>
            <a:ext cx="471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13038" y="746125"/>
          <a:ext cx="3463925" cy="605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3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7" marR="9142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65438" y="604838"/>
            <a:ext cx="310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b)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thẳng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và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đường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tròn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tiếp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xúc</a:t>
            </a:r>
            <a:r>
              <a:rPr lang="en-US" altLang="en-US" b="1" i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nhau</a:t>
            </a:r>
            <a:endParaRPr lang="en-US" altLang="en-US" i="1" dirty="0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2865438" y="4057650"/>
            <a:ext cx="2846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en-US" altLang="en-US" sz="2000" dirty="0">
                <a:latin typeface="Arial" charset="0"/>
              </a:rPr>
              <a:t> 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2865438" y="4370388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a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tiếp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tuyến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của</a:t>
            </a:r>
            <a:r>
              <a:rPr lang="en-US" altLang="en-US" sz="2000" dirty="0">
                <a:latin typeface="Arial" charset="0"/>
              </a:rPr>
              <a:t> (O)</a:t>
            </a: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>
            <a:off x="2846388" y="4749800"/>
            <a:ext cx="297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C </a:t>
            </a:r>
            <a:r>
              <a:rPr lang="en-US" altLang="en-US" sz="2000" dirty="0" err="1">
                <a:latin typeface="Arial" charset="0"/>
              </a:rPr>
              <a:t>là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tiếp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endParaRPr lang="en-US" altLang="en-US" sz="2000" dirty="0">
              <a:latin typeface="Arial" charset="0"/>
            </a:endParaRPr>
          </a:p>
        </p:txBody>
      </p:sp>
      <p:pic>
        <p:nvPicPr>
          <p:cNvPr id="28" name="Picture 5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063" y="1808163"/>
            <a:ext cx="1892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56"/>
          <p:cNvGraphicFramePr>
            <a:graphicFrameLocks noChangeAspect="1"/>
          </p:cNvGraphicFramePr>
          <p:nvPr/>
        </p:nvGraphicFramePr>
        <p:xfrm>
          <a:off x="2905125" y="5151438"/>
          <a:ext cx="23399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Equation" r:id="rId8" imgW="1282700" imgH="203200" progId="Equation.DSMT4">
                  <p:embed/>
                </p:oleObj>
              </mc:Choice>
              <mc:Fallback>
                <p:oleObj name="Equation" r:id="rId8" imgW="1282700" imgH="2032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51438"/>
                        <a:ext cx="23399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2825750" y="5567363"/>
            <a:ext cx="140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 </a:t>
            </a:r>
            <a:r>
              <a:rPr lang="en-US" altLang="en-US" sz="2000" dirty="0" err="1">
                <a:latin typeface="Arial" charset="0"/>
              </a:rPr>
              <a:t>Định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lí</a:t>
            </a:r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751138" y="5891213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Equation" r:id="rId10" imgW="1981200" imgH="508000" progId="Equation.DSMT4">
                  <p:embed/>
                </p:oleObj>
              </mc:Choice>
              <mc:Fallback>
                <p:oleObj name="Equation" r:id="rId10" imgW="19812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891213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76963" y="747713"/>
          <a:ext cx="2954337" cy="6059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74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399"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4"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endParaRPr lang="en-US" sz="1800"/>
                    </a:p>
                  </a:txBody>
                  <a:tcPr marL="91455" marR="9145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62663" y="584200"/>
            <a:ext cx="311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en-US" sz="2400" b="1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c)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thẳng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và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đường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tròn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không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giao</a:t>
            </a:r>
            <a:r>
              <a:rPr lang="en-US" altLang="en-US" b="1" i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nhau</a:t>
            </a:r>
            <a:endParaRPr lang="en-US" altLang="en-US" i="1" dirty="0">
              <a:solidFill>
                <a:srgbClr val="7030A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" name="Picture 5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94463" y="1773238"/>
            <a:ext cx="21717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59"/>
          <p:cNvSpPr txBox="1">
            <a:spLocks noChangeArrowheads="1"/>
          </p:cNvSpPr>
          <p:nvPr/>
        </p:nvSpPr>
        <p:spPr bwMode="auto">
          <a:xfrm>
            <a:off x="6256338" y="4102100"/>
            <a:ext cx="320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</a:rPr>
              <a:t>*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Số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điểm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err="1">
                <a:latin typeface="Arial" charset="0"/>
              </a:rPr>
              <a:t>chung</a:t>
            </a:r>
            <a:r>
              <a:rPr lang="en-US" altLang="en-US" sz="2000" dirty="0">
                <a:latin typeface="Arial" charset="0"/>
              </a:rPr>
              <a:t>: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0</a:t>
            </a:r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36" name="Object 60"/>
          <p:cNvGraphicFramePr>
            <a:graphicFrameLocks noChangeAspect="1"/>
          </p:cNvGraphicFramePr>
          <p:nvPr/>
        </p:nvGraphicFramePr>
        <p:xfrm>
          <a:off x="6275388" y="4549775"/>
          <a:ext cx="1149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Equation" r:id="rId13" imgW="583947" imgH="203112" progId="Equation.DSMT4">
                  <p:embed/>
                </p:oleObj>
              </mc:Choice>
              <mc:Fallback>
                <p:oleObj name="Equation" r:id="rId13" imgW="583947" imgH="203112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549775"/>
                        <a:ext cx="1149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6" grpId="0"/>
      <p:bldP spid="13337" grpId="0"/>
      <p:bldP spid="24" grpId="0"/>
      <p:bldP spid="25" grpId="0"/>
      <p:bldP spid="26" grpId="0"/>
      <p:bldP spid="27" grpId="0"/>
      <p:bldP spid="30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1D3D4-D03A-4908-9A43-8A3A1E19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261940" cy="2362200"/>
          </a:xfrm>
          <a:prstGeom prst="rect">
            <a:avLst/>
          </a:prstGeom>
        </p:spPr>
      </p:pic>
      <p:pic>
        <p:nvPicPr>
          <p:cNvPr id="4" name="Picture 54">
            <a:extLst>
              <a:ext uri="{FF2B5EF4-FFF2-40B4-BE49-F238E27FC236}">
                <a16:creationId xmlns:a16="http://schemas.microsoft.com/office/drawing/2014/main" id="{97DC7485-D551-F305-F05C-3DA00617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23431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6">
            <a:extLst>
              <a:ext uri="{FF2B5EF4-FFF2-40B4-BE49-F238E27FC236}">
                <a16:creationId xmlns:a16="http://schemas.microsoft.com/office/drawing/2014/main" id="{F55C15F2-5D60-1D95-6D20-E7A3103E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91" y="4441825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i="1" dirty="0">
                <a:latin typeface="Arial" charset="0"/>
              </a:rPr>
              <a:t>a </a:t>
            </a:r>
            <a:r>
              <a:rPr lang="en-US" altLang="en-US" sz="2000" i="1" dirty="0" err="1">
                <a:latin typeface="Arial" charset="0"/>
              </a:rPr>
              <a:t>là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cát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tuyến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của</a:t>
            </a:r>
            <a:r>
              <a:rPr lang="en-US" altLang="en-US" sz="2000" i="1" dirty="0">
                <a:latin typeface="Arial" charset="0"/>
              </a:rPr>
              <a:t> (O)</a:t>
            </a:r>
          </a:p>
        </p:txBody>
      </p:sp>
      <p:sp>
        <p:nvSpPr>
          <p:cNvPr id="6" name="TextBox 51">
            <a:extLst>
              <a:ext uri="{FF2B5EF4-FFF2-40B4-BE49-F238E27FC236}">
                <a16:creationId xmlns:a16="http://schemas.microsoft.com/office/drawing/2014/main" id="{289C501D-743E-B3EF-83FA-E0A3B020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44" y="4641850"/>
            <a:ext cx="339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i="1" dirty="0">
                <a:latin typeface="Arial" charset="0"/>
              </a:rPr>
              <a:t>a </a:t>
            </a:r>
            <a:r>
              <a:rPr lang="en-US" altLang="en-US" sz="2000" i="1" dirty="0" err="1">
                <a:latin typeface="Arial" charset="0"/>
              </a:rPr>
              <a:t>là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tiếp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tuyến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của</a:t>
            </a:r>
            <a:r>
              <a:rPr lang="en-US" altLang="en-US" sz="2000" i="1" dirty="0">
                <a:latin typeface="Arial" charset="0"/>
              </a:rPr>
              <a:t> (O),</a:t>
            </a:r>
          </a:p>
          <a:p>
            <a:pPr algn="just"/>
            <a:r>
              <a:rPr lang="en-US" altLang="en-US" sz="2000" i="1" dirty="0">
                <a:latin typeface="Arial" charset="0"/>
              </a:rPr>
              <a:t>C </a:t>
            </a:r>
            <a:r>
              <a:rPr lang="en-US" altLang="en-US" sz="2000" i="1" dirty="0" err="1">
                <a:latin typeface="Arial" charset="0"/>
              </a:rPr>
              <a:t>là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tiếp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điểm</a:t>
            </a:r>
            <a:endParaRPr lang="en-US" altLang="en-US" sz="2000" i="1" dirty="0">
              <a:latin typeface="Arial" charset="0"/>
            </a:endParaRPr>
          </a:p>
        </p:txBody>
      </p:sp>
      <p:pic>
        <p:nvPicPr>
          <p:cNvPr id="8" name="Picture 53">
            <a:extLst>
              <a:ext uri="{FF2B5EF4-FFF2-40B4-BE49-F238E27FC236}">
                <a16:creationId xmlns:a16="http://schemas.microsoft.com/office/drawing/2014/main" id="{BD81686A-EAE6-2244-F06F-77F0B61D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0444" y="2819400"/>
            <a:ext cx="1892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7">
            <a:extLst>
              <a:ext uri="{FF2B5EF4-FFF2-40B4-BE49-F238E27FC236}">
                <a16:creationId xmlns:a16="http://schemas.microsoft.com/office/drawing/2014/main" id="{6B3457CE-79C4-3394-7F56-C571C959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44" y="5358491"/>
            <a:ext cx="140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000" b="1" dirty="0" err="1">
                <a:latin typeface="Arial" charset="0"/>
              </a:rPr>
              <a:t>Định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lí</a:t>
            </a:r>
            <a:endParaRPr lang="en-US" altLang="en-US" sz="2000" b="1" dirty="0">
              <a:latin typeface="Arial" charset="0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895C17C-22BF-8379-2892-CB8549729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75076"/>
              </p:ext>
            </p:extLst>
          </p:nvPr>
        </p:nvGraphicFramePr>
        <p:xfrm>
          <a:off x="3493320" y="5733141"/>
          <a:ext cx="33115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200" imgH="508000" progId="Equation.DSMT4">
                  <p:embed/>
                </p:oleObj>
              </mc:Choice>
              <mc:Fallback>
                <p:oleObj name="Equation" r:id="rId5" imgW="1981200" imgH="5080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320" y="5733141"/>
                        <a:ext cx="33115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5">
            <a:extLst>
              <a:ext uri="{FF2B5EF4-FFF2-40B4-BE49-F238E27FC236}">
                <a16:creationId xmlns:a16="http://schemas.microsoft.com/office/drawing/2014/main" id="{AB3DA9F5-1B12-98AF-1A72-040724A774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5509" y="2782729"/>
            <a:ext cx="21717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17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14288"/>
            <a:ext cx="9191626" cy="457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0400" y="4572000"/>
            <a:ext cx="2667000" cy="236220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4495800"/>
            <a:ext cx="91741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71450" y="1144588"/>
            <a:ext cx="8769350" cy="2335212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2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33363" y="2808288"/>
            <a:ext cx="2695575" cy="1909762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Arial" charset="0"/>
              </a:rPr>
              <a:t>Đường thẳng </a:t>
            </a:r>
          </a:p>
          <a:p>
            <a:pPr algn="ctr"/>
            <a:r>
              <a:rPr lang="en-US" altLang="en-US" sz="2400" b="1">
                <a:latin typeface="Arial" charset="0"/>
              </a:rPr>
              <a:t>và đường tròn </a:t>
            </a:r>
          </a:p>
          <a:p>
            <a:pPr algn="ctr"/>
            <a:r>
              <a:rPr lang="en-US" altLang="en-US" sz="2400" b="1">
                <a:latin typeface="Arial" charset="0"/>
              </a:rPr>
              <a:t>cắt nhau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3187700" y="2847975"/>
            <a:ext cx="2695575" cy="1905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Arial" charset="0"/>
              </a:rPr>
              <a:t>Đường thẳng</a:t>
            </a:r>
          </a:p>
          <a:p>
            <a:pPr algn="ctr"/>
            <a:r>
              <a:rPr lang="en-US" altLang="en-US" sz="2400" b="1">
                <a:latin typeface="Arial" charset="0"/>
              </a:rPr>
              <a:t> và đường tròn</a:t>
            </a:r>
          </a:p>
          <a:p>
            <a:pPr algn="ctr"/>
            <a:r>
              <a:rPr lang="en-US" altLang="en-US" sz="2400" b="1">
                <a:latin typeface="Arial" charset="0"/>
              </a:rPr>
              <a:t>tiếp xúc nhau</a:t>
            </a: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6253163" y="2824163"/>
            <a:ext cx="2695575" cy="1905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latin typeface="Arial" charset="0"/>
              </a:rPr>
              <a:t>Đường thẳng </a:t>
            </a:r>
          </a:p>
          <a:p>
            <a:pPr algn="ctr"/>
            <a:r>
              <a:rPr lang="en-US" altLang="en-US" sz="2400" b="1">
                <a:latin typeface="Arial" charset="0"/>
              </a:rPr>
              <a:t>và đường tròn</a:t>
            </a:r>
          </a:p>
          <a:p>
            <a:pPr algn="ctr"/>
            <a:r>
              <a:rPr lang="en-US" altLang="en-US" sz="2400" b="1">
                <a:latin typeface="Arial" charset="0"/>
              </a:rPr>
              <a:t>không giao nhau</a:t>
            </a: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25" y="6348413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688" y="50800"/>
            <a:ext cx="8988425" cy="1030288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b="1" i="1">
                  <a:solidFill>
                    <a:schemeClr val="bg1"/>
                  </a:solidFill>
                  <a:latin typeface="Arial" charset="0"/>
                  <a:cs typeface="Calibri" pitchFamily="34" charset="0"/>
                </a:rPr>
                <a:t>Một số hình ảnh về ba vị trí tương đối của đường thẳng và đường tròn trong thực tế</a:t>
              </a:r>
              <a:endParaRPr lang="en-US" altLang="en-US" sz="2400" b="1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8728075" y="6581775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7/79/Transperth-466-468-McIver-1507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25512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8231806" flipH="1">
            <a:off x="2640807" y="4671219"/>
            <a:ext cx="527050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692400" y="4159250"/>
            <a:ext cx="2728913" cy="1211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715375" y="6581775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5/S%C3%A2n_b%C3%B3ng_%C4%91%C3%A1.svg/450px-S%C3%A2n_b%C3%B3ng_%C4%91%C3%A1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3350" y="227013"/>
            <a:ext cx="883602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689725"/>
            <a:ext cx="912336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5654675" y="3348038"/>
            <a:ext cx="67992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-3309937" y="3368675"/>
            <a:ext cx="67992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912336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8570913" y="6419850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588" y="1752600"/>
            <a:ext cx="15224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3" y="574675"/>
            <a:ext cx="188118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1143000"/>
            <a:ext cx="25527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524000"/>
            <a:ext cx="2620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209800"/>
            <a:ext cx="2427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6858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1854">
            <a:off x="685800" y="2057400"/>
            <a:ext cx="25447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53159">
            <a:off x="1490663" y="2505075"/>
            <a:ext cx="17351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6813" y="2913063"/>
            <a:ext cx="218598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8006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38862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image0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25908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9" name="Group 5"/>
          <p:cNvGraphicFramePr>
            <a:graphicFrameLocks noGrp="1"/>
          </p:cNvGraphicFramePr>
          <p:nvPr>
            <p:ph idx="1"/>
          </p:nvPr>
        </p:nvGraphicFramePr>
        <p:xfrm>
          <a:off x="457200" y="1262063"/>
          <a:ext cx="8229600" cy="858838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91" name="Group 27"/>
          <p:cNvGraphicFramePr>
            <a:graphicFrameLocks noGrp="1"/>
          </p:cNvGraphicFramePr>
          <p:nvPr/>
        </p:nvGraphicFramePr>
        <p:xfrm>
          <a:off x="323850" y="1125538"/>
          <a:ext cx="1008063" cy="121920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497" name="Group 33"/>
          <p:cNvGraphicFramePr>
            <a:graphicFrameLocks noGrp="1"/>
          </p:cNvGraphicFramePr>
          <p:nvPr/>
        </p:nvGraphicFramePr>
        <p:xfrm>
          <a:off x="1331913" y="1133475"/>
          <a:ext cx="936625" cy="121920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03" name="Group 39"/>
          <p:cNvGraphicFramePr>
            <a:graphicFrameLocks noGrp="1"/>
          </p:cNvGraphicFramePr>
          <p:nvPr/>
        </p:nvGraphicFramePr>
        <p:xfrm>
          <a:off x="2268538" y="1125538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09" name="Group 45"/>
          <p:cNvGraphicFramePr>
            <a:graphicFrameLocks noGrp="1"/>
          </p:cNvGraphicFramePr>
          <p:nvPr/>
        </p:nvGraphicFramePr>
        <p:xfrm>
          <a:off x="3276600" y="1133475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15" name="Group 51"/>
          <p:cNvGraphicFramePr>
            <a:graphicFrameLocks noGrp="1"/>
          </p:cNvGraphicFramePr>
          <p:nvPr/>
        </p:nvGraphicFramePr>
        <p:xfrm>
          <a:off x="4211638" y="1143000"/>
          <a:ext cx="936625" cy="1203325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21" name="Group 57"/>
          <p:cNvGraphicFramePr>
            <a:graphicFrameLocks noGrp="1"/>
          </p:cNvGraphicFramePr>
          <p:nvPr/>
        </p:nvGraphicFramePr>
        <p:xfrm>
          <a:off x="5076825" y="1133475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27" name="Group 63"/>
          <p:cNvGraphicFramePr>
            <a:graphicFrameLocks noGrp="1"/>
          </p:cNvGraphicFramePr>
          <p:nvPr/>
        </p:nvGraphicFramePr>
        <p:xfrm>
          <a:off x="6011863" y="1133475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533" name="Group 69"/>
          <p:cNvGraphicFramePr>
            <a:graphicFrameLocks noGrp="1"/>
          </p:cNvGraphicFramePr>
          <p:nvPr/>
        </p:nvGraphicFramePr>
        <p:xfrm>
          <a:off x="7019925" y="1139825"/>
          <a:ext cx="865188" cy="121920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539" name="Text Box 75"/>
          <p:cNvSpPr txBox="1">
            <a:spLocks noChangeArrowheads="1"/>
          </p:cNvSpPr>
          <p:nvPr/>
        </p:nvSpPr>
        <p:spPr bwMode="auto">
          <a:xfrm>
            <a:off x="0" y="2492375"/>
            <a:ext cx="896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</a:rPr>
              <a:t>1: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(O)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chúng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.........</a:t>
            </a:r>
            <a:r>
              <a:rPr lang="en-US" sz="1600" dirty="0" err="1"/>
              <a:t>điểm</a:t>
            </a:r>
            <a:r>
              <a:rPr lang="en-US" sz="1600" dirty="0"/>
              <a:t> </a:t>
            </a:r>
            <a:r>
              <a:rPr lang="en-US" sz="1600" dirty="0" err="1"/>
              <a:t>chung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d.....R</a:t>
            </a:r>
          </a:p>
        </p:txBody>
      </p:sp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1828800" y="5791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-15875" y="2924175"/>
            <a:ext cx="875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</a:rPr>
              <a:t>2: </a:t>
            </a:r>
            <a:r>
              <a:rPr lang="en-US" sz="1600"/>
              <a:t>Nếu đường thẳng a và đường tròn (O) tiếp xúc nhau thì chúng có........ điểm chung và d.....R</a:t>
            </a:r>
          </a:p>
        </p:txBody>
      </p:sp>
      <p:sp>
        <p:nvSpPr>
          <p:cNvPr id="62542" name="Text Box 78"/>
          <p:cNvSpPr txBox="1">
            <a:spLocks noChangeArrowheads="1"/>
          </p:cNvSpPr>
          <p:nvPr/>
        </p:nvSpPr>
        <p:spPr bwMode="auto">
          <a:xfrm>
            <a:off x="0" y="32845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3: </a:t>
            </a:r>
            <a:r>
              <a:rPr lang="en-US" sz="1600"/>
              <a:t>Nếu đường thẳng a và đường tròn (O) không giao nhau thì chúng có.........điểm chung và d.....R</a:t>
            </a:r>
          </a:p>
        </p:txBody>
      </p:sp>
      <p:sp>
        <p:nvSpPr>
          <p:cNvPr id="62543" name="Text Box 79"/>
          <p:cNvSpPr txBox="1">
            <a:spLocks noChangeArrowheads="1"/>
          </p:cNvSpPr>
          <p:nvPr/>
        </p:nvSpPr>
        <p:spPr bwMode="auto">
          <a:xfrm>
            <a:off x="0" y="36449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4: </a:t>
            </a:r>
            <a:r>
              <a:rPr lang="en-US" sz="1600"/>
              <a:t>Nếu R = 5cm, d = 3cm thì có thể kết luận gì về vị trí tương đối giữa đường thẳng và đường tròn?</a:t>
            </a:r>
          </a:p>
        </p:txBody>
      </p:sp>
      <p:sp>
        <p:nvSpPr>
          <p:cNvPr id="62544" name="Text Box 80"/>
          <p:cNvSpPr txBox="1">
            <a:spLocks noChangeArrowheads="1"/>
          </p:cNvSpPr>
          <p:nvPr/>
        </p:nvSpPr>
        <p:spPr bwMode="auto">
          <a:xfrm>
            <a:off x="0" y="40338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5. </a:t>
            </a:r>
            <a:r>
              <a:rPr lang="en-US" sz="1600" dirty="0" err="1"/>
              <a:t>Nếu</a:t>
            </a:r>
            <a:r>
              <a:rPr lang="en-US" sz="1600" dirty="0"/>
              <a:t> R = 4cm, d = 7cm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trí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?</a:t>
            </a:r>
          </a:p>
        </p:txBody>
      </p:sp>
      <p:sp>
        <p:nvSpPr>
          <p:cNvPr id="62545" name="Text Box 81"/>
          <p:cNvSpPr txBox="1">
            <a:spLocks noChangeArrowheads="1"/>
          </p:cNvSpPr>
          <p:nvPr/>
        </p:nvSpPr>
        <p:spPr bwMode="auto">
          <a:xfrm>
            <a:off x="0" y="4460875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6: </a:t>
            </a:r>
            <a:r>
              <a:rPr lang="en-US" sz="1600"/>
              <a:t>Cho đường tròn (O) tiếp xúc với đường thẳng a. Biết R = 6cm thì d = …</a:t>
            </a:r>
          </a:p>
        </p:txBody>
      </p: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0" y="485298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</a:rPr>
              <a:t>7: </a:t>
            </a:r>
            <a:r>
              <a:rPr lang="en-US" sz="1600"/>
              <a:t>Nếu đường thẳng a cắt đường tròn (O) thì đường thẳng a còn được gọi là.... ………….  của đường tròn (O).</a:t>
            </a:r>
          </a:p>
        </p:txBody>
      </p:sp>
      <p:sp>
        <p:nvSpPr>
          <p:cNvPr id="62547" name="Text Box 83"/>
          <p:cNvSpPr txBox="1">
            <a:spLocks noChangeArrowheads="1"/>
          </p:cNvSpPr>
          <p:nvPr/>
        </p:nvSpPr>
        <p:spPr bwMode="auto">
          <a:xfrm>
            <a:off x="0" y="537368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66"/>
                </a:solidFill>
              </a:rPr>
              <a:t>8: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phẳng</a:t>
            </a:r>
            <a:r>
              <a:rPr lang="en-US" sz="1600" dirty="0"/>
              <a:t> </a:t>
            </a:r>
            <a:r>
              <a:rPr lang="en-US" sz="1600" dirty="0" err="1"/>
              <a:t>tọa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Oxy,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điểm</a:t>
            </a:r>
            <a:r>
              <a:rPr lang="en-US" sz="1600" dirty="0"/>
              <a:t> A(3;4).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(A;3)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trí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thế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trục</a:t>
            </a:r>
            <a:r>
              <a:rPr lang="en-US" sz="1600" dirty="0"/>
              <a:t> Ox? </a:t>
            </a:r>
          </a:p>
        </p:txBody>
      </p:sp>
      <p:graphicFrame>
        <p:nvGraphicFramePr>
          <p:cNvPr id="62548" name="Group 84"/>
          <p:cNvGraphicFramePr>
            <a:graphicFrameLocks noGrp="1"/>
          </p:cNvGraphicFramePr>
          <p:nvPr/>
        </p:nvGraphicFramePr>
        <p:xfrm>
          <a:off x="7885113" y="1133475"/>
          <a:ext cx="863600" cy="1219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554" name="Text Box 90"/>
          <p:cNvSpPr txBox="1">
            <a:spLocks noChangeArrowheads="1"/>
          </p:cNvSpPr>
          <p:nvPr/>
        </p:nvSpPr>
        <p:spPr bwMode="auto">
          <a:xfrm>
            <a:off x="-23813" y="6016625"/>
            <a:ext cx="896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9: </a:t>
            </a:r>
            <a:r>
              <a:rPr lang="en-US" sz="1600"/>
              <a:t>Trên mặt phẳng tọa độ Oxy, cho điểm A(3;4). Đường tròn (A;3) có vị trí tương đối như thế nào với trục Oy? </a:t>
            </a:r>
          </a:p>
        </p:txBody>
      </p:sp>
      <p:sp>
        <p:nvSpPr>
          <p:cNvPr id="62578" name="Text Box 114"/>
          <p:cNvSpPr txBox="1">
            <a:spLocks noChangeArrowheads="1"/>
          </p:cNvSpPr>
          <p:nvPr/>
        </p:nvSpPr>
        <p:spPr bwMode="auto">
          <a:xfrm>
            <a:off x="179388" y="2492375"/>
            <a:ext cx="8964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</a:rPr>
              <a:t>1: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tròn</a:t>
            </a:r>
            <a:r>
              <a:rPr lang="en-US" sz="1600" dirty="0"/>
              <a:t> (O)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chúng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3300"/>
                </a:solidFill>
              </a:rPr>
              <a:t>2</a:t>
            </a:r>
            <a:r>
              <a:rPr lang="en-US" sz="1600" dirty="0"/>
              <a:t> </a:t>
            </a:r>
            <a:r>
              <a:rPr lang="en-US" sz="1600" dirty="0" err="1"/>
              <a:t>điểm</a:t>
            </a:r>
            <a:r>
              <a:rPr lang="en-US" sz="1600" dirty="0"/>
              <a:t> </a:t>
            </a:r>
            <a:r>
              <a:rPr lang="en-US" sz="1600" dirty="0" err="1"/>
              <a:t>chung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d </a:t>
            </a:r>
            <a:r>
              <a:rPr lang="en-US" sz="1600" b="1" dirty="0">
                <a:solidFill>
                  <a:srgbClr val="FF3300"/>
                </a:solidFill>
              </a:rPr>
              <a:t>&lt; </a:t>
            </a:r>
            <a:r>
              <a:rPr lang="en-US" sz="1600" dirty="0"/>
              <a:t>R</a:t>
            </a:r>
          </a:p>
        </p:txBody>
      </p:sp>
      <p:sp>
        <p:nvSpPr>
          <p:cNvPr id="62579" name="Text Box 115"/>
          <p:cNvSpPr txBox="1">
            <a:spLocks noChangeArrowheads="1"/>
          </p:cNvSpPr>
          <p:nvPr/>
        </p:nvSpPr>
        <p:spPr bwMode="auto">
          <a:xfrm>
            <a:off x="-23813" y="2933700"/>
            <a:ext cx="87534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CC0066"/>
                </a:solidFill>
              </a:rPr>
              <a:t>2: </a:t>
            </a:r>
            <a:r>
              <a:rPr lang="en-US" sz="1600"/>
              <a:t>Nếu đường thẳng a và đường tròn (O) tiếp xúc nhau thì chúng có </a:t>
            </a:r>
            <a:r>
              <a:rPr lang="en-US" sz="1600" b="1">
                <a:solidFill>
                  <a:srgbClr val="FF3300"/>
                </a:solidFill>
              </a:rPr>
              <a:t>1</a:t>
            </a:r>
            <a:r>
              <a:rPr lang="en-US" sz="1600"/>
              <a:t> điểm chung và d </a:t>
            </a:r>
            <a:r>
              <a:rPr lang="en-US" sz="1600" b="1">
                <a:solidFill>
                  <a:srgbClr val="FF3300"/>
                </a:solidFill>
              </a:rPr>
              <a:t>=</a:t>
            </a:r>
            <a:r>
              <a:rPr lang="en-US" sz="1600"/>
              <a:t>R</a:t>
            </a:r>
          </a:p>
        </p:txBody>
      </p:sp>
      <p:sp>
        <p:nvSpPr>
          <p:cNvPr id="62580" name="Text Box 116"/>
          <p:cNvSpPr txBox="1">
            <a:spLocks noChangeArrowheads="1"/>
          </p:cNvSpPr>
          <p:nvPr/>
        </p:nvSpPr>
        <p:spPr bwMode="auto">
          <a:xfrm>
            <a:off x="7938" y="3300413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3: </a:t>
            </a:r>
            <a:r>
              <a:rPr lang="en-US" sz="1600"/>
              <a:t>Nếu đường thẳng a và đường tròn (O) không giao nhau thì chúng có </a:t>
            </a:r>
            <a:r>
              <a:rPr lang="en-US" sz="1600" b="1">
                <a:solidFill>
                  <a:srgbClr val="FF3300"/>
                </a:solidFill>
              </a:rPr>
              <a:t>0</a:t>
            </a:r>
            <a:r>
              <a:rPr lang="en-US" sz="1600"/>
              <a:t> điểm chung và d </a:t>
            </a:r>
            <a:r>
              <a:rPr lang="en-US" sz="1600" b="1">
                <a:solidFill>
                  <a:srgbClr val="FF3300"/>
                </a:solidFill>
              </a:rPr>
              <a:t>&gt;</a:t>
            </a:r>
            <a:r>
              <a:rPr lang="en-US" sz="1600"/>
              <a:t> R</a:t>
            </a:r>
          </a:p>
        </p:txBody>
      </p:sp>
      <p:sp>
        <p:nvSpPr>
          <p:cNvPr id="62581" name="Text Box 117"/>
          <p:cNvSpPr txBox="1">
            <a:spLocks noChangeArrowheads="1"/>
          </p:cNvSpPr>
          <p:nvPr/>
        </p:nvSpPr>
        <p:spPr bwMode="auto">
          <a:xfrm>
            <a:off x="0" y="3657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4: </a:t>
            </a:r>
            <a:r>
              <a:rPr lang="en-US" sz="1600" dirty="0" err="1"/>
              <a:t>Nếu</a:t>
            </a:r>
            <a:r>
              <a:rPr lang="en-US" sz="1600" dirty="0"/>
              <a:t> R = 5cm, d = 3cm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đường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thẳng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và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đường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tròn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cắt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nhau</a:t>
            </a:r>
            <a:r>
              <a:rPr lang="en-US" sz="16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62582" name="Text Box 118"/>
          <p:cNvSpPr txBox="1">
            <a:spLocks noChangeArrowheads="1"/>
          </p:cNvSpPr>
          <p:nvPr/>
        </p:nvSpPr>
        <p:spPr bwMode="auto">
          <a:xfrm>
            <a:off x="0" y="40338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5. </a:t>
            </a:r>
            <a:r>
              <a:rPr lang="en-US" sz="1600"/>
              <a:t>Nếu R = 4cm, d = 7cm thì </a:t>
            </a:r>
            <a:r>
              <a:rPr lang="en-US" sz="1600" b="1">
                <a:solidFill>
                  <a:srgbClr val="FF3300"/>
                </a:solidFill>
              </a:rPr>
              <a:t>đường thẳng và đường tròn không giao nhau</a:t>
            </a:r>
          </a:p>
        </p:txBody>
      </p:sp>
      <p:sp>
        <p:nvSpPr>
          <p:cNvPr id="62583" name="Text Box 119"/>
          <p:cNvSpPr txBox="1">
            <a:spLocks noChangeArrowheads="1"/>
          </p:cNvSpPr>
          <p:nvPr/>
        </p:nvSpPr>
        <p:spPr bwMode="auto">
          <a:xfrm>
            <a:off x="0" y="44450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6: </a:t>
            </a:r>
            <a:r>
              <a:rPr lang="en-US" sz="1600"/>
              <a:t>Cho đường tròn (O) tiếp xúc với đường thẳng a. Biết R = 6cm thì d = </a:t>
            </a:r>
            <a:r>
              <a:rPr lang="en-US" sz="1600" b="1">
                <a:solidFill>
                  <a:srgbClr val="FF3300"/>
                </a:solidFill>
              </a:rPr>
              <a:t>6cm</a:t>
            </a:r>
          </a:p>
        </p:txBody>
      </p:sp>
      <p:sp>
        <p:nvSpPr>
          <p:cNvPr id="62584" name="Text Box 120"/>
          <p:cNvSpPr txBox="1">
            <a:spLocks noChangeArrowheads="1"/>
          </p:cNvSpPr>
          <p:nvPr/>
        </p:nvSpPr>
        <p:spPr bwMode="auto">
          <a:xfrm>
            <a:off x="0" y="483552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</a:rPr>
              <a:t>7: </a:t>
            </a:r>
            <a:r>
              <a:rPr lang="en-US" sz="1600"/>
              <a:t>Nếu đường thẳng a cắt đường tròn (O) thì đường thẳng a còn được gọi là </a:t>
            </a:r>
            <a:r>
              <a:rPr lang="en-US" sz="1600" b="1">
                <a:solidFill>
                  <a:srgbClr val="FF3300"/>
                </a:solidFill>
              </a:rPr>
              <a:t>cát tuyến</a:t>
            </a:r>
            <a:r>
              <a:rPr lang="en-US" sz="1600"/>
              <a:t> của đường tròn (O).</a:t>
            </a:r>
          </a:p>
        </p:txBody>
      </p:sp>
      <p:sp>
        <p:nvSpPr>
          <p:cNvPr id="62585" name="Text Box 121"/>
          <p:cNvSpPr txBox="1">
            <a:spLocks noChangeArrowheads="1"/>
          </p:cNvSpPr>
          <p:nvPr/>
        </p:nvSpPr>
        <p:spPr bwMode="auto">
          <a:xfrm>
            <a:off x="0" y="5368925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8: </a:t>
            </a:r>
            <a:r>
              <a:rPr lang="en-US" sz="1600"/>
              <a:t>Trên mặt phẳng tọa độ Oxy, cho điểm A(3;4). Đường tròn (A;3) </a:t>
            </a:r>
            <a:r>
              <a:rPr lang="en-US" sz="1600" b="1">
                <a:solidFill>
                  <a:srgbClr val="FF3300"/>
                </a:solidFill>
              </a:rPr>
              <a:t>không giao với trục Ox </a:t>
            </a:r>
          </a:p>
        </p:txBody>
      </p:sp>
      <p:sp>
        <p:nvSpPr>
          <p:cNvPr id="62586" name="Text Box 122"/>
          <p:cNvSpPr txBox="1">
            <a:spLocks noChangeArrowheads="1"/>
          </p:cNvSpPr>
          <p:nvPr/>
        </p:nvSpPr>
        <p:spPr bwMode="auto">
          <a:xfrm>
            <a:off x="-14288" y="6021388"/>
            <a:ext cx="896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66"/>
                </a:solidFill>
              </a:rPr>
              <a:t>9: </a:t>
            </a:r>
            <a:r>
              <a:rPr lang="en-US" sz="1600"/>
              <a:t>Trên mặt phẳng tọa độ Oxy, cho điểm A(3;4). Đường tròn (A;3) </a:t>
            </a:r>
            <a:r>
              <a:rPr lang="en-US" sz="1600" b="1">
                <a:solidFill>
                  <a:srgbClr val="FF3300"/>
                </a:solidFill>
              </a:rPr>
              <a:t>tiếp xúc với trục Oy</a:t>
            </a:r>
            <a:r>
              <a:rPr lang="en-US" sz="160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442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solidFill>
                <a:schemeClr val="accent2"/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Mỗi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tổ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chọn</a:t>
            </a:r>
            <a:r>
              <a:rPr lang="en-US" b="1" dirty="0">
                <a:solidFill>
                  <a:srgbClr val="C00000"/>
                </a:solidFill>
              </a:rPr>
              <a:t> 2 </a:t>
            </a:r>
            <a:r>
              <a:rPr lang="en-US" b="1" dirty="0" err="1">
                <a:solidFill>
                  <a:srgbClr val="C00000"/>
                </a:solidFill>
              </a:rPr>
              <a:t>câu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hỏi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trả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lời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mỗi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câu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trả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lời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đúng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đuợc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cộng</a:t>
            </a:r>
            <a:r>
              <a:rPr lang="en-US" b="1" dirty="0">
                <a:solidFill>
                  <a:srgbClr val="C00000"/>
                </a:solidFill>
              </a:rPr>
              <a:t> 20đ </a:t>
            </a:r>
            <a:r>
              <a:rPr lang="en-US" b="1" dirty="0" err="1">
                <a:solidFill>
                  <a:srgbClr val="C00000"/>
                </a:solidFill>
              </a:rPr>
              <a:t>vào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sổ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đua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228599"/>
            <a:ext cx="8915400" cy="1066800"/>
          </a:xfrm>
          <a:noFill/>
          <a:ln/>
        </p:spPr>
        <p:txBody>
          <a:bodyPr/>
          <a:lstStyle/>
          <a:p>
            <a:r>
              <a:rPr lang="en-US" sz="2200" b="1" u="sng" dirty="0">
                <a:solidFill>
                  <a:schemeClr val="accent2"/>
                </a:solidFill>
              </a:rPr>
              <a:t>TÌM Ô CHỮ</a:t>
            </a:r>
            <a:br>
              <a:rPr lang="en-US" sz="2200" dirty="0">
                <a:solidFill>
                  <a:srgbClr val="FF3300"/>
                </a:solidFill>
              </a:rPr>
            </a:br>
            <a:r>
              <a:rPr lang="en-US" sz="2200" dirty="0"/>
              <a:t>(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mối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tròn</a:t>
            </a:r>
            <a:r>
              <a:rPr lang="en-US" sz="2200" dirty="0"/>
              <a:t> )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1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2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1000"/>
                                        <p:tgtEl>
                                          <p:spTgt spid="6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2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2000"/>
                                        <p:tgtEl>
                                          <p:spTgt spid="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1000"/>
                                        <p:tgtEl>
                                          <p:spTgt spid="6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2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2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6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6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62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6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8"/>
                  </p:tgtEl>
                </p:cond>
              </p:nextCondLst>
            </p:seq>
          </p:childTnLst>
        </p:cTn>
      </p:par>
    </p:tnLst>
    <p:bldLst>
      <p:bldP spid="62539" grpId="0" build="allAtOnce"/>
      <p:bldP spid="62541" grpId="0" build="allAtOnce"/>
      <p:bldP spid="62542" grpId="0"/>
      <p:bldP spid="62542" grpId="1"/>
      <p:bldP spid="62543" grpId="0"/>
      <p:bldP spid="62543" grpId="1"/>
      <p:bldP spid="62544" grpId="0"/>
      <p:bldP spid="62544" grpId="1"/>
      <p:bldP spid="62545" grpId="0"/>
      <p:bldP spid="62545" grpId="1"/>
      <p:bldP spid="62546" grpId="0"/>
      <p:bldP spid="62546" grpId="1"/>
      <p:bldP spid="62547" grpId="0"/>
      <p:bldP spid="62547" grpId="1"/>
      <p:bldP spid="62554" grpId="0"/>
      <p:bldP spid="62554" grpId="1"/>
      <p:bldP spid="62578" grpId="0"/>
      <p:bldP spid="62579" grpId="0"/>
      <p:bldP spid="62580" grpId="0"/>
      <p:bldP spid="62581" grpId="0"/>
      <p:bldP spid="62582" grpId="0"/>
      <p:bldP spid="62583" grpId="0"/>
      <p:bldP spid="62584" grpId="0"/>
      <p:bldP spid="62585" grpId="0"/>
      <p:bldP spid="62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76250"/>
            <a:ext cx="8915400" cy="1501775"/>
          </a:xfrm>
          <a:noFill/>
          <a:ln/>
        </p:spPr>
        <p:txBody>
          <a:bodyPr/>
          <a:lstStyle/>
          <a:p>
            <a:r>
              <a:rPr lang="en-US" sz="3500" dirty="0" err="1">
                <a:solidFill>
                  <a:srgbClr val="FF3300"/>
                </a:solidFill>
              </a:rPr>
              <a:t>Tìm</a:t>
            </a:r>
            <a:r>
              <a:rPr lang="en-US" sz="3500" dirty="0">
                <a:solidFill>
                  <a:srgbClr val="FF3300"/>
                </a:solidFill>
              </a:rPr>
              <a:t> ô </a:t>
            </a:r>
            <a:r>
              <a:rPr lang="en-US" sz="3500" dirty="0" err="1">
                <a:solidFill>
                  <a:srgbClr val="FF3300"/>
                </a:solidFill>
              </a:rPr>
              <a:t>chữ</a:t>
            </a:r>
            <a:r>
              <a:rPr lang="en-US" sz="3500" dirty="0">
                <a:solidFill>
                  <a:srgbClr val="FF3300"/>
                </a:solidFill>
              </a:rPr>
              <a:t> </a:t>
            </a:r>
            <a:r>
              <a:rPr lang="en-US" sz="3500" dirty="0" err="1">
                <a:solidFill>
                  <a:srgbClr val="FF3300"/>
                </a:solidFill>
              </a:rPr>
              <a:t>bí</a:t>
            </a:r>
            <a:r>
              <a:rPr lang="en-US" sz="3500" dirty="0">
                <a:solidFill>
                  <a:srgbClr val="FF3300"/>
                </a:solidFill>
              </a:rPr>
              <a:t> </a:t>
            </a:r>
            <a:r>
              <a:rPr lang="en-US" sz="3500" dirty="0" err="1">
                <a:solidFill>
                  <a:srgbClr val="FF3300"/>
                </a:solidFill>
              </a:rPr>
              <a:t>mật</a:t>
            </a:r>
            <a:br>
              <a:rPr lang="en-US" sz="3500" dirty="0">
                <a:solidFill>
                  <a:srgbClr val="FF3300"/>
                </a:solidFill>
              </a:rPr>
            </a:br>
            <a:r>
              <a:rPr lang="en-US" sz="2600" dirty="0"/>
              <a:t>(</a:t>
            </a:r>
            <a:r>
              <a:rPr lang="en-US" sz="2600" dirty="0" err="1"/>
              <a:t>Đây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thẳng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mối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đặc</a:t>
            </a:r>
            <a:r>
              <a:rPr lang="en-US" sz="2600" dirty="0"/>
              <a:t> </a:t>
            </a:r>
            <a:r>
              <a:rPr lang="en-US" sz="2600" dirty="0" err="1"/>
              <a:t>biệt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)</a:t>
            </a:r>
          </a:p>
        </p:txBody>
      </p:sp>
      <p:graphicFrame>
        <p:nvGraphicFramePr>
          <p:cNvPr id="69638" name="Group 6"/>
          <p:cNvGraphicFramePr>
            <a:graphicFrameLocks noGrp="1"/>
          </p:cNvGraphicFramePr>
          <p:nvPr/>
        </p:nvGraphicFramePr>
        <p:xfrm>
          <a:off x="457200" y="2332038"/>
          <a:ext cx="8229600" cy="858838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60" name="Group 28"/>
          <p:cNvGraphicFramePr>
            <a:graphicFrameLocks noGrp="1"/>
          </p:cNvGraphicFramePr>
          <p:nvPr/>
        </p:nvGraphicFramePr>
        <p:xfrm>
          <a:off x="323850" y="2195513"/>
          <a:ext cx="1008063" cy="121920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66" name="Group 34"/>
          <p:cNvGraphicFramePr>
            <a:graphicFrameLocks noGrp="1"/>
          </p:cNvGraphicFramePr>
          <p:nvPr/>
        </p:nvGraphicFramePr>
        <p:xfrm>
          <a:off x="1331913" y="2203450"/>
          <a:ext cx="936625" cy="121920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72" name="Group 40"/>
          <p:cNvGraphicFramePr>
            <a:graphicFrameLocks noGrp="1"/>
          </p:cNvGraphicFramePr>
          <p:nvPr/>
        </p:nvGraphicFramePr>
        <p:xfrm>
          <a:off x="2268538" y="2195513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78" name="Group 46"/>
          <p:cNvGraphicFramePr>
            <a:graphicFrameLocks noGrp="1"/>
          </p:cNvGraphicFramePr>
          <p:nvPr/>
        </p:nvGraphicFramePr>
        <p:xfrm>
          <a:off x="3276600" y="2203450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84" name="Group 52"/>
          <p:cNvGraphicFramePr>
            <a:graphicFrameLocks noGrp="1"/>
          </p:cNvGraphicFramePr>
          <p:nvPr/>
        </p:nvGraphicFramePr>
        <p:xfrm>
          <a:off x="4211638" y="2212975"/>
          <a:ext cx="936625" cy="1203325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90" name="Group 58"/>
          <p:cNvGraphicFramePr>
            <a:graphicFrameLocks noGrp="1"/>
          </p:cNvGraphicFramePr>
          <p:nvPr/>
        </p:nvGraphicFramePr>
        <p:xfrm>
          <a:off x="5076825" y="2203450"/>
          <a:ext cx="935038" cy="121920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96" name="Group 64"/>
          <p:cNvGraphicFramePr>
            <a:graphicFrameLocks noGrp="1"/>
          </p:cNvGraphicFramePr>
          <p:nvPr/>
        </p:nvGraphicFramePr>
        <p:xfrm>
          <a:off x="6011863" y="2203450"/>
          <a:ext cx="1008062" cy="12192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02" name="Group 70"/>
          <p:cNvGraphicFramePr>
            <a:graphicFrameLocks noGrp="1"/>
          </p:cNvGraphicFramePr>
          <p:nvPr/>
        </p:nvGraphicFramePr>
        <p:xfrm>
          <a:off x="7019925" y="2209800"/>
          <a:ext cx="865188" cy="121920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08" name="Group 76"/>
          <p:cNvGraphicFramePr>
            <a:graphicFrameLocks noGrp="1"/>
          </p:cNvGraphicFramePr>
          <p:nvPr/>
        </p:nvGraphicFramePr>
        <p:xfrm>
          <a:off x="7885113" y="2203450"/>
          <a:ext cx="863600" cy="1219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843213" y="3573463"/>
            <a:ext cx="4030662" cy="2527300"/>
            <a:chOff x="930" y="2341"/>
            <a:chExt cx="2539" cy="1592"/>
          </a:xfrm>
        </p:grpSpPr>
        <p:sp>
          <p:nvSpPr>
            <p:cNvPr id="69715" name="_s1032"/>
            <p:cNvSpPr>
              <a:spLocks noChangeArrowheads="1" noTextEdit="1"/>
            </p:cNvSpPr>
            <p:nvPr/>
          </p:nvSpPr>
          <p:spPr bwMode="auto">
            <a:xfrm>
              <a:off x="1066" y="2568"/>
              <a:ext cx="1270" cy="127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9716" name="Text Box 84"/>
            <p:cNvSpPr txBox="1">
              <a:spLocks noChangeArrowheads="1"/>
            </p:cNvSpPr>
            <p:nvPr/>
          </p:nvSpPr>
          <p:spPr bwMode="auto">
            <a:xfrm>
              <a:off x="1443" y="3066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●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69717" name="Text Box 85"/>
            <p:cNvSpPr txBox="1">
              <a:spLocks noChangeArrowheads="1"/>
            </p:cNvSpPr>
            <p:nvPr/>
          </p:nvSpPr>
          <p:spPr bwMode="auto">
            <a:xfrm>
              <a:off x="1395" y="2930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accent2"/>
                  </a:solidFill>
                </a:rPr>
                <a:t>O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9718" name="Line 86"/>
            <p:cNvSpPr>
              <a:spLocks noChangeShapeType="1"/>
            </p:cNvSpPr>
            <p:nvPr/>
          </p:nvSpPr>
          <p:spPr bwMode="auto">
            <a:xfrm>
              <a:off x="1474" y="2341"/>
              <a:ext cx="1633" cy="90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0" name="Line 88"/>
            <p:cNvSpPr>
              <a:spLocks noChangeShapeType="1"/>
            </p:cNvSpPr>
            <p:nvPr/>
          </p:nvSpPr>
          <p:spPr bwMode="auto">
            <a:xfrm>
              <a:off x="930" y="3848"/>
              <a:ext cx="2086" cy="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1" name="Line 89"/>
            <p:cNvSpPr>
              <a:spLocks noChangeShapeType="1"/>
            </p:cNvSpPr>
            <p:nvPr/>
          </p:nvSpPr>
          <p:spPr bwMode="auto">
            <a:xfrm flipH="1">
              <a:off x="1701" y="2614"/>
              <a:ext cx="27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Line 90"/>
            <p:cNvSpPr>
              <a:spLocks noChangeShapeType="1"/>
            </p:cNvSpPr>
            <p:nvPr/>
          </p:nvSpPr>
          <p:spPr bwMode="auto">
            <a:xfrm>
              <a:off x="1701" y="3203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3" name="Rectangle 91"/>
            <p:cNvSpPr>
              <a:spLocks noChangeArrowheads="1"/>
            </p:cNvSpPr>
            <p:nvPr/>
          </p:nvSpPr>
          <p:spPr bwMode="auto">
            <a:xfrm>
              <a:off x="1701" y="374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5" name="AutoShape 93"/>
            <p:cNvSpPr>
              <a:spLocks noChangeArrowheads="1"/>
            </p:cNvSpPr>
            <p:nvPr/>
          </p:nvSpPr>
          <p:spPr bwMode="auto">
            <a:xfrm rot="1729504" flipV="1">
              <a:off x="1941" y="2641"/>
              <a:ext cx="114" cy="13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26" name="Text Box 94"/>
            <p:cNvSpPr txBox="1">
              <a:spLocks noChangeArrowheads="1"/>
            </p:cNvSpPr>
            <p:nvPr/>
          </p:nvSpPr>
          <p:spPr bwMode="auto">
            <a:xfrm>
              <a:off x="2880" y="370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69728" name="Text Box 96"/>
            <p:cNvSpPr txBox="1">
              <a:spLocks noChangeArrowheads="1"/>
            </p:cNvSpPr>
            <p:nvPr/>
          </p:nvSpPr>
          <p:spPr bwMode="auto">
            <a:xfrm>
              <a:off x="3061" y="305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7463"/>
            <a:ext cx="9144000" cy="457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0400" y="4572000"/>
            <a:ext cx="2667000" cy="2362200"/>
            <a:chOff x="1888" y="1360"/>
            <a:chExt cx="1680" cy="1488"/>
          </a:xfrm>
        </p:grpSpPr>
        <p:sp>
          <p:nvSpPr>
            <p:cNvPr id="5138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5139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4557713"/>
            <a:ext cx="9144001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9225" y="93663"/>
            <a:ext cx="8769350" cy="2335212"/>
            <a:chOff x="99" y="45"/>
            <a:chExt cx="5524" cy="1471"/>
          </a:xfrm>
        </p:grpSpPr>
        <p:pic>
          <p:nvPicPr>
            <p:cNvPr id="5129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5132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5134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5135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6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 sz="3200">
                    <a:latin typeface=".VnTime" pitchFamily="34" charset="0"/>
                  </a:endParaRPr>
                </a:p>
              </p:txBody>
            </p:sp>
            <p:sp>
              <p:nvSpPr>
                <p:cNvPr id="5137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 sz="32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5131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6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8625" y="6348413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-14288" y="2428875"/>
            <a:ext cx="9144001" cy="1384300"/>
          </a:xfrm>
          <a:prstGeom prst="rect">
            <a:avLst/>
          </a:prstGeom>
          <a:solidFill>
            <a:schemeClr val="bg1"/>
          </a:solidFill>
          <a:ln w="63500" cap="sq" cmpd="dbl">
            <a:solidFill>
              <a:srgbClr val="C00000">
                <a:alpha val="94901"/>
              </a:srgb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Arial" charset="0"/>
              </a:rPr>
              <a:t>Các vị trí của Mặt Trời so với đ</a:t>
            </a:r>
            <a:r>
              <a:rPr lang="vi-VN" altLang="en-US" sz="2800">
                <a:latin typeface="Arial" charset="0"/>
                <a:cs typeface="Arial" charset="0"/>
              </a:rPr>
              <a:t>ường</a:t>
            </a:r>
            <a:r>
              <a:rPr lang="en-US" altLang="en-US" sz="2800">
                <a:latin typeface="Arial" charset="0"/>
                <a:cs typeface="Arial" charset="0"/>
              </a:rPr>
              <a:t> chân trời cho ta các hình ảnh ba vị trí t</a:t>
            </a:r>
            <a:r>
              <a:rPr lang="vi-VN" altLang="en-US" sz="2800">
                <a:latin typeface="Arial" charset="0"/>
                <a:cs typeface="Arial" charset="0"/>
              </a:rPr>
              <a:t>ươ</a:t>
            </a:r>
            <a:r>
              <a:rPr lang="en-US" altLang="en-US" sz="2800">
                <a:latin typeface="Arial" charset="0"/>
                <a:cs typeface="Arial" charset="0"/>
              </a:rPr>
              <a:t>ng đối của đ</a:t>
            </a:r>
            <a:r>
              <a:rPr lang="vi-VN" altLang="en-US" sz="2800">
                <a:latin typeface="Arial" charset="0"/>
                <a:cs typeface="Arial" charset="0"/>
              </a:rPr>
              <a:t>ường</a:t>
            </a:r>
            <a:r>
              <a:rPr lang="en-US" altLang="en-US" sz="2800">
                <a:latin typeface="Arial" charset="0"/>
                <a:cs typeface="Arial" charset="0"/>
              </a:rPr>
              <a:t> thẳng và đ</a:t>
            </a:r>
            <a:r>
              <a:rPr lang="vi-VN" altLang="en-US" sz="2800">
                <a:latin typeface="Arial" charset="0"/>
                <a:cs typeface="Arial" charset="0"/>
              </a:rPr>
              <a:t>ường</a:t>
            </a:r>
            <a:r>
              <a:rPr lang="en-US" altLang="en-US" sz="2800">
                <a:latin typeface="Arial" charset="0"/>
                <a:cs typeface="Arial" charset="0"/>
              </a:rPr>
              <a:t> tròn. </a:t>
            </a:r>
          </a:p>
        </p:txBody>
      </p:sp>
      <p:sp>
        <p:nvSpPr>
          <p:cNvPr id="5128" name="TextBox 18"/>
          <p:cNvSpPr txBox="1">
            <a:spLocks noChangeArrowheads="1"/>
          </p:cNvSpPr>
          <p:nvPr/>
        </p:nvSpPr>
        <p:spPr bwMode="auto">
          <a:xfrm>
            <a:off x="8715375" y="65817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-3.33333E-6 -0.216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0.21642 L -3.33333E-6 -0.271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0.27191 L -3.33333E-6 -0.593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100000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100000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0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685800"/>
            <a:ext cx="9144000" cy="6172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838200" y="2743200"/>
            <a:ext cx="2425700" cy="36933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VNI-Times" pitchFamily="2" charset="0"/>
              </a:rPr>
              <a:t>HDBT 20/110 SGK</a:t>
            </a:r>
          </a:p>
        </p:txBody>
      </p:sp>
      <p:sp>
        <p:nvSpPr>
          <p:cNvPr id="3078" name="Text Box 60"/>
          <p:cNvSpPr txBox="1">
            <a:spLocks noChangeArrowheads="1"/>
          </p:cNvSpPr>
          <p:nvPr/>
        </p:nvSpPr>
        <p:spPr bwMode="auto">
          <a:xfrm>
            <a:off x="2193925" y="5141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5661" name="Rectangle 61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54062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  <a:latin typeface="VNI-Times" pitchFamily="2" charset="0"/>
              </a:rPr>
              <a:t>HÖÔÙNG DAÃN VEÀ NHAØ</a:t>
            </a:r>
          </a:p>
        </p:txBody>
      </p:sp>
      <p:graphicFrame>
        <p:nvGraphicFramePr>
          <p:cNvPr id="25668" name="Object 68"/>
          <p:cNvGraphicFramePr>
            <a:graphicFrameLocks noGrp="1" noChangeAspect="1"/>
          </p:cNvGraphicFramePr>
          <p:nvPr>
            <p:ph sz="half" idx="1"/>
          </p:nvPr>
        </p:nvGraphicFramePr>
        <p:xfrm>
          <a:off x="5486400" y="38862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111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762000" y="1524000"/>
            <a:ext cx="77764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-</a:t>
            </a:r>
            <a:r>
              <a:rPr lang="en-US" dirty="0" err="1">
                <a:latin typeface="VNI-Times" pitchFamily="2" charset="0"/>
              </a:rPr>
              <a:t>Naém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vöõng</a:t>
            </a:r>
            <a:r>
              <a:rPr lang="en-US" dirty="0">
                <a:latin typeface="VNI-Times" pitchFamily="2" charset="0"/>
              </a:rPr>
              <a:t> 3 </a:t>
            </a:r>
            <a:r>
              <a:rPr lang="en-US" dirty="0" err="1">
                <a:latin typeface="VNI-Times" pitchFamily="2" charset="0"/>
              </a:rPr>
              <a:t>vò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trí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töông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ñoái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thaúng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.</a:t>
            </a:r>
          </a:p>
          <a:p>
            <a:pPr algn="l"/>
            <a:r>
              <a:rPr lang="en-US" dirty="0">
                <a:latin typeface="VNI-Times" pitchFamily="2" charset="0"/>
              </a:rPr>
              <a:t>-</a:t>
            </a:r>
            <a:r>
              <a:rPr lang="en-US" dirty="0" err="1">
                <a:latin typeface="VNI-Times" pitchFamily="2" charset="0"/>
              </a:rPr>
              <a:t>Naém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vöõng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heä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thöùc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giöõa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khoaûng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caùch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töø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taâm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ñeán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thaúng</a:t>
            </a:r>
            <a:endParaRPr lang="en-US" dirty="0">
              <a:latin typeface="VNI-Times" pitchFamily="2" charset="0"/>
            </a:endParaRPr>
          </a:p>
          <a:p>
            <a:pPr algn="l"/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vaø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baùn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kính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ñöôøng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troøn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VNI-Times" pitchFamily="2" charset="0"/>
              </a:rPr>
              <a:t>.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838200" y="2362200"/>
            <a:ext cx="27289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-BTVN:18,19,20/110 SGK</a:t>
            </a:r>
          </a:p>
        </p:txBody>
      </p: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4495800" y="3505200"/>
            <a:ext cx="3154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Ta </a:t>
            </a:r>
            <a:r>
              <a:rPr lang="en-US" dirty="0" err="1">
                <a:latin typeface="VNI-Times" pitchFamily="2" charset="0"/>
              </a:rPr>
              <a:t>coù:AB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laø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tieáp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tuyeán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cuûa</a:t>
            </a:r>
            <a:r>
              <a:rPr lang="en-US" dirty="0">
                <a:latin typeface="VNI-Times" pitchFamily="2" charset="0"/>
              </a:rPr>
              <a:t> (O)</a:t>
            </a:r>
          </a:p>
        </p:txBody>
      </p: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4572000" y="3810000"/>
            <a:ext cx="3810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VNI-Times" pitchFamily="2" charset="0"/>
              </a:rPr>
              <a:t>Neân</a:t>
            </a:r>
            <a:r>
              <a:rPr lang="en-US" dirty="0">
                <a:latin typeface="VNI-Times" pitchFamily="2" charset="0"/>
              </a:rPr>
              <a:t> AB     OB </a:t>
            </a:r>
            <a:r>
              <a:rPr lang="en-US" dirty="0" err="1">
                <a:latin typeface="VNI-Times" pitchFamily="2" charset="0"/>
              </a:rPr>
              <a:t>tại</a:t>
            </a:r>
            <a:r>
              <a:rPr lang="en-US" dirty="0">
                <a:latin typeface="VNI-Times" pitchFamily="2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VNI-Times" pitchFamily="2" charset="0"/>
              </a:rPr>
              <a:t> OB = 6cm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648200" y="4191000"/>
            <a:ext cx="31940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VNI-Times" pitchFamily="2" charset="0"/>
              </a:rPr>
              <a:t>=&gt; Tam </a:t>
            </a:r>
            <a:r>
              <a:rPr lang="en-US" dirty="0" err="1">
                <a:latin typeface="VNI-Times" pitchFamily="2" charset="0"/>
              </a:rPr>
              <a:t>giaùc</a:t>
            </a:r>
            <a:r>
              <a:rPr lang="en-US" dirty="0">
                <a:latin typeface="VNI-Times" pitchFamily="2" charset="0"/>
              </a:rPr>
              <a:t> BOA </a:t>
            </a:r>
            <a:r>
              <a:rPr lang="en-US" dirty="0" err="1">
                <a:latin typeface="VNI-Times" pitchFamily="2" charset="0"/>
              </a:rPr>
              <a:t>vuoâng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taïi</a:t>
            </a:r>
            <a:r>
              <a:rPr lang="en-US" dirty="0">
                <a:latin typeface="VNI-Times" pitchFamily="2" charset="0"/>
              </a:rPr>
              <a:t> B </a:t>
            </a:r>
          </a:p>
        </p:txBody>
      </p:sp>
      <p:sp>
        <p:nvSpPr>
          <p:cNvPr id="3085" name="Text Box 71"/>
          <p:cNvSpPr txBox="1">
            <a:spLocks noChangeArrowheads="1"/>
          </p:cNvSpPr>
          <p:nvPr/>
        </p:nvSpPr>
        <p:spPr bwMode="auto">
          <a:xfrm>
            <a:off x="5089525" y="3617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5675" name="Object 7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4572000"/>
          <a:ext cx="25114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0"/>
                        <a:ext cx="25114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AutoShape 81"/>
          <p:cNvSpPr>
            <a:spLocks noChangeAspect="1" noChangeArrowheads="1" noTextEdit="1"/>
          </p:cNvSpPr>
          <p:nvPr/>
        </p:nvSpPr>
        <p:spPr bwMode="auto">
          <a:xfrm rot="2280000">
            <a:off x="1639430" y="3352072"/>
            <a:ext cx="3352800" cy="27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Arc 83"/>
          <p:cNvSpPr>
            <a:spLocks/>
          </p:cNvSpPr>
          <p:nvPr/>
        </p:nvSpPr>
        <p:spPr bwMode="auto">
          <a:xfrm rot="2280000">
            <a:off x="2554419" y="4606878"/>
            <a:ext cx="1792052" cy="878154"/>
          </a:xfrm>
          <a:custGeom>
            <a:avLst/>
            <a:gdLst>
              <a:gd name="T0" fmla="*/ 0 w 30546"/>
              <a:gd name="T1" fmla="*/ 0 h 21600"/>
              <a:gd name="T2" fmla="*/ 0 w 30546"/>
              <a:gd name="T3" fmla="*/ 0 h 21600"/>
              <a:gd name="T4" fmla="*/ 0 w 30546"/>
              <a:gd name="T5" fmla="*/ 0 h 21600"/>
              <a:gd name="T6" fmla="*/ 0 60000 65536"/>
              <a:gd name="T7" fmla="*/ 0 60000 65536"/>
              <a:gd name="T8" fmla="*/ 0 60000 65536"/>
              <a:gd name="T9" fmla="*/ 0 w 30546"/>
              <a:gd name="T10" fmla="*/ 0 h 21600"/>
              <a:gd name="T11" fmla="*/ 30546 w 30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46" h="21600" fill="none" extrusionOk="0">
                <a:moveTo>
                  <a:pt x="0" y="6213"/>
                </a:moveTo>
                <a:cubicBezTo>
                  <a:pt x="4041" y="2231"/>
                  <a:pt x="9486" y="-1"/>
                  <a:pt x="15160" y="0"/>
                </a:cubicBezTo>
                <a:cubicBezTo>
                  <a:pt x="20944" y="0"/>
                  <a:pt x="26486" y="2319"/>
                  <a:pt x="30546" y="6439"/>
                </a:cubicBezTo>
              </a:path>
              <a:path w="30546" h="21600" stroke="0" extrusionOk="0">
                <a:moveTo>
                  <a:pt x="0" y="6213"/>
                </a:moveTo>
                <a:cubicBezTo>
                  <a:pt x="4041" y="2231"/>
                  <a:pt x="9486" y="-1"/>
                  <a:pt x="15160" y="0"/>
                </a:cubicBezTo>
                <a:cubicBezTo>
                  <a:pt x="20944" y="0"/>
                  <a:pt x="26486" y="2319"/>
                  <a:pt x="30546" y="6439"/>
                </a:cubicBezTo>
                <a:lnTo>
                  <a:pt x="15160" y="21600"/>
                </a:lnTo>
                <a:close/>
              </a:path>
            </a:pathLst>
          </a:custGeom>
          <a:noFill/>
          <a:ln w="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Arc 84"/>
          <p:cNvSpPr>
            <a:spLocks/>
          </p:cNvSpPr>
          <p:nvPr/>
        </p:nvSpPr>
        <p:spPr bwMode="auto">
          <a:xfrm rot="5400000">
            <a:off x="1786749" y="4233051"/>
            <a:ext cx="1052513" cy="1273211"/>
          </a:xfrm>
          <a:custGeom>
            <a:avLst/>
            <a:gdLst>
              <a:gd name="T0" fmla="*/ 0 w 17704"/>
              <a:gd name="T1" fmla="*/ 0 h 21600"/>
              <a:gd name="T2" fmla="*/ 0 w 17704"/>
              <a:gd name="T3" fmla="*/ 0 h 21600"/>
              <a:gd name="T4" fmla="*/ 0 w 17704"/>
              <a:gd name="T5" fmla="*/ 0 h 21600"/>
              <a:gd name="T6" fmla="*/ 0 60000 65536"/>
              <a:gd name="T7" fmla="*/ 0 60000 65536"/>
              <a:gd name="T8" fmla="*/ 0 60000 65536"/>
              <a:gd name="T9" fmla="*/ 0 w 17704"/>
              <a:gd name="T10" fmla="*/ 0 h 21600"/>
              <a:gd name="T11" fmla="*/ 17704 w 177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4" h="21600" fill="none" extrusionOk="0">
                <a:moveTo>
                  <a:pt x="0" y="1902"/>
                </a:moveTo>
                <a:cubicBezTo>
                  <a:pt x="2786" y="648"/>
                  <a:pt x="5807" y="-1"/>
                  <a:pt x="8863" y="0"/>
                </a:cubicBezTo>
                <a:cubicBezTo>
                  <a:pt x="11910" y="0"/>
                  <a:pt x="14923" y="644"/>
                  <a:pt x="17703" y="1892"/>
                </a:cubicBezTo>
              </a:path>
              <a:path w="17704" h="21600" stroke="0" extrusionOk="0">
                <a:moveTo>
                  <a:pt x="0" y="1902"/>
                </a:moveTo>
                <a:cubicBezTo>
                  <a:pt x="2786" y="648"/>
                  <a:pt x="5807" y="-1"/>
                  <a:pt x="8863" y="0"/>
                </a:cubicBezTo>
                <a:cubicBezTo>
                  <a:pt x="11910" y="0"/>
                  <a:pt x="14923" y="644"/>
                  <a:pt x="17703" y="1892"/>
                </a:cubicBezTo>
                <a:lnTo>
                  <a:pt x="8863" y="21600"/>
                </a:lnTo>
                <a:close/>
              </a:path>
            </a:pathLst>
          </a:custGeom>
          <a:noFill/>
          <a:ln w="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Oval 85"/>
          <p:cNvSpPr>
            <a:spLocks noChangeArrowheads="1"/>
          </p:cNvSpPr>
          <p:nvPr/>
        </p:nvSpPr>
        <p:spPr bwMode="auto">
          <a:xfrm rot="2280000">
            <a:off x="1736233" y="3236934"/>
            <a:ext cx="2174875" cy="2165941"/>
          </a:xfrm>
          <a:prstGeom prst="ellipse">
            <a:avLst/>
          </a:prstGeom>
          <a:noFill/>
          <a:ln w="14288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87"/>
          <p:cNvSpPr>
            <a:spLocks noChangeShapeType="1"/>
          </p:cNvSpPr>
          <p:nvPr/>
        </p:nvSpPr>
        <p:spPr bwMode="auto">
          <a:xfrm rot="2280000" flipH="1">
            <a:off x="2211748" y="4702451"/>
            <a:ext cx="1815122" cy="1405718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88"/>
          <p:cNvSpPr>
            <a:spLocks noChangeShapeType="1"/>
          </p:cNvSpPr>
          <p:nvPr/>
        </p:nvSpPr>
        <p:spPr bwMode="auto">
          <a:xfrm rot="2280000">
            <a:off x="2979652" y="5202050"/>
            <a:ext cx="127739" cy="178047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89"/>
          <p:cNvSpPr>
            <a:spLocks noChangeShapeType="1"/>
          </p:cNvSpPr>
          <p:nvPr/>
        </p:nvSpPr>
        <p:spPr bwMode="auto">
          <a:xfrm rot="2280000">
            <a:off x="2491007" y="4456474"/>
            <a:ext cx="656788" cy="840651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97" name="Line 90"/>
          <p:cNvSpPr>
            <a:spLocks noChangeShapeType="1"/>
          </p:cNvSpPr>
          <p:nvPr/>
        </p:nvSpPr>
        <p:spPr bwMode="auto">
          <a:xfrm rot="2280000" flipH="1">
            <a:off x="2843629" y="5111230"/>
            <a:ext cx="180140" cy="140741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91"/>
          <p:cNvSpPr>
            <a:spLocks noChangeShapeType="1"/>
          </p:cNvSpPr>
          <p:nvPr/>
        </p:nvSpPr>
        <p:spPr bwMode="auto">
          <a:xfrm rot="2280000" flipV="1">
            <a:off x="2644465" y="4851447"/>
            <a:ext cx="1797670" cy="50704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Rectangle 92"/>
          <p:cNvSpPr>
            <a:spLocks noChangeArrowheads="1"/>
          </p:cNvSpPr>
          <p:nvPr/>
        </p:nvSpPr>
        <p:spPr bwMode="auto">
          <a:xfrm rot="2280000">
            <a:off x="3525002" y="4450728"/>
            <a:ext cx="420688" cy="2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NI-Times" pitchFamily="2" charset="0"/>
              </a:rPr>
              <a:t>10 cm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0" name="Rectangle 93"/>
          <p:cNvSpPr>
            <a:spLocks noChangeArrowheads="1"/>
          </p:cNvSpPr>
          <p:nvPr/>
        </p:nvSpPr>
        <p:spPr bwMode="auto">
          <a:xfrm rot="120000">
            <a:off x="2899156" y="4805910"/>
            <a:ext cx="307975" cy="2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NI-Times" pitchFamily="2" charset="0"/>
              </a:rPr>
              <a:t>6cm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1" name="Rectangle 94"/>
          <p:cNvSpPr>
            <a:spLocks noChangeArrowheads="1"/>
          </p:cNvSpPr>
          <p:nvPr/>
        </p:nvSpPr>
        <p:spPr bwMode="auto">
          <a:xfrm rot="60000">
            <a:off x="4274685" y="5253224"/>
            <a:ext cx="223838" cy="3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VNI-Times" pitchFamily="2" charset="0"/>
              </a:rPr>
              <a:t>A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102" name="Rectangle 95"/>
          <p:cNvSpPr>
            <a:spLocks noChangeArrowheads="1"/>
          </p:cNvSpPr>
          <p:nvPr/>
        </p:nvSpPr>
        <p:spPr bwMode="auto">
          <a:xfrm>
            <a:off x="2743200" y="5410200"/>
            <a:ext cx="223838" cy="3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VNI-Times" pitchFamily="2" charset="0"/>
              </a:rPr>
              <a:t>B</a:t>
            </a:r>
            <a:endParaRPr lang="en-US" dirty="0">
              <a:latin typeface="VNI-Times" pitchFamily="2" charset="0"/>
            </a:endParaRPr>
          </a:p>
        </p:txBody>
      </p:sp>
      <p:sp>
        <p:nvSpPr>
          <p:cNvPr id="3088" name="AutoShape 9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864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1"/>
          <p:cNvGrpSpPr>
            <a:grpSpLocks/>
          </p:cNvGrpSpPr>
          <p:nvPr/>
        </p:nvGrpSpPr>
        <p:grpSpPr bwMode="auto">
          <a:xfrm>
            <a:off x="9753600" y="3124200"/>
            <a:ext cx="1143000" cy="2286000"/>
            <a:chOff x="2064" y="240"/>
            <a:chExt cx="2064" cy="3168"/>
          </a:xfrm>
        </p:grpSpPr>
        <p:grpSp>
          <p:nvGrpSpPr>
            <p:cNvPr id="89" name="Group 72"/>
            <p:cNvGrpSpPr>
              <a:grpSpLocks/>
            </p:cNvGrpSpPr>
            <p:nvPr/>
          </p:nvGrpSpPr>
          <p:grpSpPr bwMode="auto">
            <a:xfrm>
              <a:off x="2069" y="240"/>
              <a:ext cx="2059" cy="3168"/>
              <a:chOff x="1584" y="2448"/>
              <a:chExt cx="768" cy="1344"/>
            </a:xfrm>
          </p:grpSpPr>
          <p:sp>
            <p:nvSpPr>
              <p:cNvPr id="142" name="AutoShape 73"/>
              <p:cNvSpPr>
                <a:spLocks noChangeArrowheads="1"/>
              </p:cNvSpPr>
              <p:nvPr/>
            </p:nvSpPr>
            <p:spPr bwMode="auto">
              <a:xfrm rot="16200000" flipV="1">
                <a:off x="1296" y="2736"/>
                <a:ext cx="1344" cy="768"/>
              </a:xfrm>
              <a:prstGeom prst="rtTriangle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3" name="AutoShape 74"/>
              <p:cNvSpPr>
                <a:spLocks noChangeArrowheads="1"/>
              </p:cNvSpPr>
              <p:nvPr/>
            </p:nvSpPr>
            <p:spPr bwMode="auto">
              <a:xfrm>
                <a:off x="1737" y="2935"/>
                <a:ext cx="349" cy="717"/>
              </a:xfrm>
              <a:prstGeom prst="rtTriangle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90" name="Group 75"/>
            <p:cNvGrpSpPr>
              <a:grpSpLocks/>
            </p:cNvGrpSpPr>
            <p:nvPr/>
          </p:nvGrpSpPr>
          <p:grpSpPr bwMode="auto">
            <a:xfrm>
              <a:off x="2064" y="398"/>
              <a:ext cx="163" cy="2858"/>
              <a:chOff x="2064" y="398"/>
              <a:chExt cx="163" cy="2858"/>
            </a:xfrm>
          </p:grpSpPr>
          <p:sp>
            <p:nvSpPr>
              <p:cNvPr id="91" name="Line 76"/>
              <p:cNvSpPr>
                <a:spLocks noChangeShapeType="1"/>
              </p:cNvSpPr>
              <p:nvPr/>
            </p:nvSpPr>
            <p:spPr bwMode="auto">
              <a:xfrm rot="-5400000">
                <a:off x="2148" y="317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7"/>
              <p:cNvSpPr>
                <a:spLocks noChangeShapeType="1"/>
              </p:cNvSpPr>
              <p:nvPr/>
            </p:nvSpPr>
            <p:spPr bwMode="auto">
              <a:xfrm rot="-5400000">
                <a:off x="2148" y="312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8"/>
              <p:cNvSpPr>
                <a:spLocks noChangeShapeType="1"/>
              </p:cNvSpPr>
              <p:nvPr/>
            </p:nvSpPr>
            <p:spPr bwMode="auto">
              <a:xfrm rot="-5400000">
                <a:off x="2148" y="306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 rot="-5400000">
                <a:off x="2148" y="300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 rot="-5400000">
                <a:off x="2148" y="294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1"/>
              <p:cNvSpPr>
                <a:spLocks noChangeShapeType="1"/>
              </p:cNvSpPr>
              <p:nvPr/>
            </p:nvSpPr>
            <p:spPr bwMode="auto">
              <a:xfrm rot="-5400000">
                <a:off x="2148" y="289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2"/>
              <p:cNvSpPr>
                <a:spLocks noChangeShapeType="1"/>
              </p:cNvSpPr>
              <p:nvPr/>
            </p:nvSpPr>
            <p:spPr bwMode="auto">
              <a:xfrm rot="-5400000">
                <a:off x="2148" y="283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3"/>
              <p:cNvSpPr>
                <a:spLocks noChangeShapeType="1"/>
              </p:cNvSpPr>
              <p:nvPr/>
            </p:nvSpPr>
            <p:spPr bwMode="auto">
              <a:xfrm rot="-5400000">
                <a:off x="2148" y="277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4"/>
              <p:cNvSpPr>
                <a:spLocks noChangeShapeType="1"/>
              </p:cNvSpPr>
              <p:nvPr/>
            </p:nvSpPr>
            <p:spPr bwMode="auto">
              <a:xfrm rot="-5400000">
                <a:off x="2146" y="27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 rot="-5400000">
                <a:off x="2146" y="2661"/>
                <a:ext cx="0" cy="15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 rot="-5400000">
                <a:off x="2146" y="26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 rot="-5400000">
                <a:off x="2146" y="254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 rot="-5400000">
                <a:off x="2146" y="249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 rot="-5400000">
                <a:off x="2146" y="24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rot="-5400000">
                <a:off x="2146" y="237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 rot="-5400000">
                <a:off x="2146" y="23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 rot="-5400000">
                <a:off x="2146" y="226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 rot="-5400000">
                <a:off x="2146" y="214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 rot="-5400000">
                <a:off x="2146" y="220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 rot="-5400000">
                <a:off x="2146" y="208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 rot="-5400000">
                <a:off x="2146" y="19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 rot="-5400000">
                <a:off x="2146" y="197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 rot="-5400000">
                <a:off x="2146" y="20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 rot="-5400000">
                <a:off x="2146" y="186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 rot="-5400000">
                <a:off x="2146" y="1745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 rot="-5400000">
                <a:off x="2146" y="18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 rot="-5400000">
                <a:off x="2146" y="163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 rot="-5400000">
                <a:off x="2146" y="168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4"/>
              <p:cNvSpPr>
                <a:spLocks noChangeShapeType="1"/>
              </p:cNvSpPr>
              <p:nvPr/>
            </p:nvSpPr>
            <p:spPr bwMode="auto">
              <a:xfrm rot="-5400000">
                <a:off x="2146" y="157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05"/>
              <p:cNvSpPr>
                <a:spLocks noChangeShapeType="1"/>
              </p:cNvSpPr>
              <p:nvPr/>
            </p:nvSpPr>
            <p:spPr bwMode="auto">
              <a:xfrm rot="-5400000">
                <a:off x="2146" y="146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6"/>
              <p:cNvSpPr>
                <a:spLocks noChangeShapeType="1"/>
              </p:cNvSpPr>
              <p:nvPr/>
            </p:nvSpPr>
            <p:spPr bwMode="auto">
              <a:xfrm rot="-5400000">
                <a:off x="2146" y="15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7"/>
              <p:cNvSpPr>
                <a:spLocks noChangeShapeType="1"/>
              </p:cNvSpPr>
              <p:nvPr/>
            </p:nvSpPr>
            <p:spPr bwMode="auto">
              <a:xfrm rot="-5400000">
                <a:off x="2146" y="140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8"/>
              <p:cNvSpPr>
                <a:spLocks noChangeShapeType="1"/>
              </p:cNvSpPr>
              <p:nvPr/>
            </p:nvSpPr>
            <p:spPr bwMode="auto">
              <a:xfrm rot="-5400000">
                <a:off x="2146" y="1344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09"/>
              <p:cNvSpPr>
                <a:spLocks noChangeShapeType="1"/>
              </p:cNvSpPr>
              <p:nvPr/>
            </p:nvSpPr>
            <p:spPr bwMode="auto">
              <a:xfrm rot="-5400000">
                <a:off x="2146" y="128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10"/>
              <p:cNvSpPr>
                <a:spLocks noChangeShapeType="1"/>
              </p:cNvSpPr>
              <p:nvPr/>
            </p:nvSpPr>
            <p:spPr bwMode="auto">
              <a:xfrm rot="-5400000">
                <a:off x="2146" y="123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rot="-5400000">
                <a:off x="2146" y="117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12"/>
              <p:cNvSpPr>
                <a:spLocks noChangeShapeType="1"/>
              </p:cNvSpPr>
              <p:nvPr/>
            </p:nvSpPr>
            <p:spPr bwMode="auto">
              <a:xfrm rot="-5400000">
                <a:off x="2146" y="111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13"/>
              <p:cNvSpPr>
                <a:spLocks noChangeShapeType="1"/>
              </p:cNvSpPr>
              <p:nvPr/>
            </p:nvSpPr>
            <p:spPr bwMode="auto">
              <a:xfrm rot="-5400000">
                <a:off x="2146" y="105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14"/>
              <p:cNvSpPr>
                <a:spLocks noChangeShapeType="1"/>
              </p:cNvSpPr>
              <p:nvPr/>
            </p:nvSpPr>
            <p:spPr bwMode="auto">
              <a:xfrm rot="-5400000">
                <a:off x="2146" y="100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15"/>
              <p:cNvSpPr>
                <a:spLocks noChangeShapeType="1"/>
              </p:cNvSpPr>
              <p:nvPr/>
            </p:nvSpPr>
            <p:spPr bwMode="auto">
              <a:xfrm rot="-5400000">
                <a:off x="2146" y="94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6"/>
              <p:cNvSpPr>
                <a:spLocks noChangeShapeType="1"/>
              </p:cNvSpPr>
              <p:nvPr/>
            </p:nvSpPr>
            <p:spPr bwMode="auto">
              <a:xfrm rot="-5400000">
                <a:off x="2146" y="88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17"/>
              <p:cNvSpPr>
                <a:spLocks noChangeShapeType="1"/>
              </p:cNvSpPr>
              <p:nvPr/>
            </p:nvSpPr>
            <p:spPr bwMode="auto">
              <a:xfrm rot="-5400000">
                <a:off x="2144" y="77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18"/>
              <p:cNvSpPr>
                <a:spLocks noChangeShapeType="1"/>
              </p:cNvSpPr>
              <p:nvPr/>
            </p:nvSpPr>
            <p:spPr bwMode="auto">
              <a:xfrm rot="-5400000">
                <a:off x="2144" y="83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19"/>
              <p:cNvSpPr>
                <a:spLocks noChangeShapeType="1"/>
              </p:cNvSpPr>
              <p:nvPr/>
            </p:nvSpPr>
            <p:spPr bwMode="auto">
              <a:xfrm rot="-5400000">
                <a:off x="2144" y="719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20"/>
              <p:cNvSpPr>
                <a:spLocks noChangeShapeType="1"/>
              </p:cNvSpPr>
              <p:nvPr/>
            </p:nvSpPr>
            <p:spPr bwMode="auto">
              <a:xfrm rot="-5400000">
                <a:off x="2144" y="603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1"/>
              <p:cNvSpPr>
                <a:spLocks noChangeShapeType="1"/>
              </p:cNvSpPr>
              <p:nvPr/>
            </p:nvSpPr>
            <p:spPr bwMode="auto">
              <a:xfrm rot="-5400000">
                <a:off x="2144" y="661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22"/>
              <p:cNvSpPr>
                <a:spLocks noChangeShapeType="1"/>
              </p:cNvSpPr>
              <p:nvPr/>
            </p:nvSpPr>
            <p:spPr bwMode="auto">
              <a:xfrm rot="-5400000">
                <a:off x="2144" y="490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3"/>
              <p:cNvSpPr>
                <a:spLocks noChangeShapeType="1"/>
              </p:cNvSpPr>
              <p:nvPr/>
            </p:nvSpPr>
            <p:spPr bwMode="auto">
              <a:xfrm rot="-5400000">
                <a:off x="2144" y="547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24"/>
              <p:cNvSpPr>
                <a:spLocks noChangeShapeType="1"/>
              </p:cNvSpPr>
              <p:nvPr/>
            </p:nvSpPr>
            <p:spPr bwMode="auto">
              <a:xfrm rot="-5400000">
                <a:off x="2144" y="432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5"/>
              <p:cNvSpPr>
                <a:spLocks noChangeShapeType="1"/>
              </p:cNvSpPr>
              <p:nvPr/>
            </p:nvSpPr>
            <p:spPr bwMode="auto">
              <a:xfrm rot="-5400000">
                <a:off x="2144" y="318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26"/>
              <p:cNvSpPr>
                <a:spLocks noChangeShapeType="1"/>
              </p:cNvSpPr>
              <p:nvPr/>
            </p:nvSpPr>
            <p:spPr bwMode="auto">
              <a:xfrm rot="-5400000">
                <a:off x="2144" y="376"/>
                <a:ext cx="0" cy="15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4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12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VNI-Times" pitchFamily="2" charset="0"/>
              </a:rPr>
              <a:t>O</a:t>
            </a:r>
            <a:r>
              <a:rPr lang="en-US" b="1" dirty="0"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803043" y="1524000"/>
            <a:ext cx="12350839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Cooper" pitchFamily="2" charset="0"/>
                <a:cs typeface="Arial" panose="020B0604020202020204" pitchFamily="34" charset="0"/>
              </a:rPr>
              <a:t>§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4.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Vị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trí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tương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đối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đường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thẳng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đường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tròn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5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7938"/>
            <a:ext cx="9086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8" y="115888"/>
            <a:ext cx="3587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6532563"/>
            <a:ext cx="914400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1962136zaa58g0bbv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5538" y="-136525"/>
            <a:ext cx="42068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8715375" y="65817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7825" y="4995863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0925" y="4848225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7050" y="4492625"/>
            <a:ext cx="1439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071563" y="5770563"/>
            <a:ext cx="66960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429000" y="2362200"/>
            <a:ext cx="2590800" cy="2590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4695825" y="4910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724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5834063" y="4210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519488" y="41767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72050" y="3352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14525" y="5448300"/>
            <a:ext cx="5943600" cy="457200"/>
            <a:chOff x="912" y="3312"/>
            <a:chExt cx="3744" cy="288"/>
          </a:xfrm>
        </p:grpSpPr>
        <p:sp>
          <p:nvSpPr>
            <p:cNvPr id="8219" name="Line 9"/>
            <p:cNvSpPr>
              <a:spLocks noChangeShapeType="1"/>
            </p:cNvSpPr>
            <p:nvPr/>
          </p:nvSpPr>
          <p:spPr bwMode="auto">
            <a:xfrm>
              <a:off x="1008" y="3552"/>
              <a:ext cx="3648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10"/>
            <p:cNvSpPr txBox="1">
              <a:spLocks noChangeArrowheads="1"/>
            </p:cNvSpPr>
            <p:nvPr/>
          </p:nvSpPr>
          <p:spPr bwMode="auto">
            <a:xfrm>
              <a:off x="912" y="3312"/>
              <a:ext cx="202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charset="0"/>
                </a:rPr>
                <a:t>a</a:t>
              </a:r>
            </a:p>
          </p:txBody>
        </p:sp>
      </p:grp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414838" y="4929188"/>
            <a:ext cx="762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" pitchFamily="34" charset="0"/>
              </a:rPr>
              <a:t>C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14525" y="4457700"/>
            <a:ext cx="5715000" cy="501650"/>
            <a:chOff x="288" y="2928"/>
            <a:chExt cx="3600" cy="316"/>
          </a:xfrm>
        </p:grpSpPr>
        <p:sp>
          <p:nvSpPr>
            <p:cNvPr id="8217" name="Line 17"/>
            <p:cNvSpPr>
              <a:spLocks noChangeShapeType="1"/>
            </p:cNvSpPr>
            <p:nvPr/>
          </p:nvSpPr>
          <p:spPr bwMode="auto">
            <a:xfrm>
              <a:off x="288" y="3244"/>
              <a:ext cx="36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288" y="2928"/>
              <a:ext cx="240" cy="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.VnTime" pitchFamily="34" charset="0"/>
                </a:rPr>
                <a:t>a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90725" y="1389063"/>
            <a:ext cx="5105400" cy="609600"/>
            <a:chOff x="240" y="864"/>
            <a:chExt cx="3216" cy="384"/>
          </a:xfrm>
        </p:grpSpPr>
        <p:sp>
          <p:nvSpPr>
            <p:cNvPr id="8215" name="Line 20"/>
            <p:cNvSpPr>
              <a:spLocks noChangeShapeType="1"/>
            </p:cNvSpPr>
            <p:nvPr/>
          </p:nvSpPr>
          <p:spPr bwMode="auto">
            <a:xfrm>
              <a:off x="240" y="1248"/>
              <a:ext cx="321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21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88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.VnTime" pitchFamily="34" charset="0"/>
                </a:rPr>
                <a:t>a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133724" y="4076700"/>
            <a:ext cx="3228391" cy="769938"/>
            <a:chOff x="1172" y="2736"/>
            <a:chExt cx="1569" cy="485"/>
          </a:xfrm>
        </p:grpSpPr>
        <p:sp>
          <p:nvSpPr>
            <p:cNvPr id="8213" name="Text Box 23"/>
            <p:cNvSpPr txBox="1">
              <a:spLocks noChangeArrowheads="1"/>
            </p:cNvSpPr>
            <p:nvPr/>
          </p:nvSpPr>
          <p:spPr bwMode="auto">
            <a:xfrm>
              <a:off x="1172" y="2736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.VnTime" pitchFamily="34" charset="0"/>
                </a:rPr>
                <a:t>A</a:t>
              </a:r>
            </a:p>
          </p:txBody>
        </p:sp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2501" y="2760"/>
              <a:ext cx="240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.VnTime" pitchFamily="34" charset="0"/>
                </a:rPr>
                <a:t> </a:t>
              </a:r>
              <a:r>
                <a:rPr lang="en-US" sz="2400" dirty="0">
                  <a:latin typeface=".VnTime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2427 L -0.02135 -0.13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13116 L -0.02083 -0.2380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3792 L -0.02083 -0.704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70405 L -0.02083 -0.2379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1" grpId="0" animBg="1"/>
      <p:bldP spid="50181" grpId="1" animBg="1"/>
      <p:bldP spid="50182" grpId="0" animBg="1"/>
      <p:bldP spid="50182" grpId="1" animBg="1"/>
      <p:bldP spid="50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623887"/>
            <a:ext cx="4840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4299" y="1451908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(O; R)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A, B.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tuyến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(O)</a:t>
            </a: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2" y="98835"/>
            <a:ext cx="7924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086475" y="1506537"/>
            <a:ext cx="2590800" cy="2590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7381875" y="28019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491538" y="33543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176963" y="3321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458075" y="2497137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10200" y="2971800"/>
            <a:ext cx="3733800" cy="457200"/>
            <a:chOff x="912" y="3312"/>
            <a:chExt cx="3744" cy="288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008" y="3552"/>
              <a:ext cx="3648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912" y="3312"/>
              <a:ext cx="202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Arial" charset="0"/>
                </a:rPr>
                <a:t>a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791199" y="3221037"/>
            <a:ext cx="3228391" cy="769938"/>
            <a:chOff x="1172" y="2736"/>
            <a:chExt cx="1569" cy="485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172" y="2736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.VnTime" pitchFamily="34" charset="0"/>
                </a:rPr>
                <a:t>A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2501" y="2760"/>
              <a:ext cx="240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.VnTime" pitchFamily="34" charset="0"/>
                </a:rPr>
                <a:t> </a:t>
              </a:r>
              <a:r>
                <a:rPr lang="en-US" sz="2400" dirty="0">
                  <a:latin typeface=".VnTime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2286000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6200000">
            <a:off x="781050" y="920750"/>
            <a:ext cx="3111500" cy="1752600"/>
            <a:chOff x="326" y="1584"/>
            <a:chExt cx="2838" cy="15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609600" y="76200"/>
            <a:ext cx="3429000" cy="3429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457200" y="3086100"/>
            <a:ext cx="54102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23850" y="3105150"/>
            <a:ext cx="5651500" cy="762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2286000" y="1447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286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3352800" y="30622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Tahoma" pitchFamily="34" charset="0"/>
              </a:rPr>
              <a:t>B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-858837" y="996950"/>
            <a:ext cx="5651500" cy="762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2362200" y="1828800"/>
            <a:ext cx="0" cy="121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2362200" y="1828800"/>
            <a:ext cx="1066800" cy="121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 rot="2911785">
            <a:off x="-677862" y="1793875"/>
            <a:ext cx="5651500" cy="762000"/>
            <a:chOff x="1008" y="2448"/>
            <a:chExt cx="4182" cy="576"/>
          </a:xfrm>
        </p:grpSpPr>
        <p:pic>
          <p:nvPicPr>
            <p:cNvPr id="64548" name="Picture 36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9" name="Text Box 37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362200" y="2914650"/>
            <a:ext cx="152400" cy="15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2133600" y="308133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2333625" y="176688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-26500"/>
            <a:ext cx="4953000" cy="34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218113" y="4724400"/>
          <a:ext cx="3375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Equation" r:id="rId4" imgW="1358310" imgH="241195" progId="Equation.DSMT4">
                  <p:embed/>
                </p:oleObj>
              </mc:Choice>
              <mc:Fallback>
                <p:oleObj name="Equation" r:id="rId4" imgW="1358310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4724400"/>
                        <a:ext cx="33750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41313" y="4746625"/>
          <a:ext cx="4289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Equation" r:id="rId6" imgW="1727200" imgH="241300" progId="Equation.DSMT4">
                  <p:embed/>
                </p:oleObj>
              </mc:Choice>
              <mc:Fallback>
                <p:oleObj name="Equation" r:id="rId6" imgW="17272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4746625"/>
                        <a:ext cx="42894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7"/>
          <p:cNvGraphicFramePr>
            <a:graphicFrameLocks noChangeAspect="1"/>
          </p:cNvGraphicFramePr>
          <p:nvPr/>
        </p:nvGraphicFramePr>
        <p:xfrm>
          <a:off x="341313" y="5227637"/>
          <a:ext cx="21478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8" imgW="1028254" imgH="203112" progId="Equation.DSMT4">
                  <p:embed/>
                </p:oleObj>
              </mc:Choice>
              <mc:Fallback>
                <p:oleObj name="Equation" r:id="rId8" imgW="1028254" imgH="203112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5227637"/>
                        <a:ext cx="21478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0"/>
          <p:cNvGraphicFramePr>
            <a:graphicFrameLocks noChangeAspect="1"/>
          </p:cNvGraphicFramePr>
          <p:nvPr/>
        </p:nvGraphicFramePr>
        <p:xfrm>
          <a:off x="239713" y="5762625"/>
          <a:ext cx="4391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10" imgW="2298700" imgH="254000" progId="Equation.DSMT4">
                  <p:embed/>
                </p:oleObj>
              </mc:Choice>
              <mc:Fallback>
                <p:oleObj name="Equation" r:id="rId10" imgW="2298700" imgH="2540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762625"/>
                        <a:ext cx="4391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5314950" y="5419725"/>
          <a:ext cx="19097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12" imgW="914400" imgH="203200" progId="Equation.DSMT4">
                  <p:embed/>
                </p:oleObj>
              </mc:Choice>
              <mc:Fallback>
                <p:oleObj name="Equation" r:id="rId12" imgW="9144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5419725"/>
                        <a:ext cx="19097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0" grpId="0"/>
      <p:bldP spid="64541" grpId="0"/>
      <p:bldP spid="64545" grpId="0" animBg="1"/>
      <p:bldP spid="64546" grpId="0" animBg="1"/>
      <p:bldP spid="64550" grpId="0" animBg="1"/>
      <p:bldP spid="645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334000" y="921484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978884"/>
            <a:ext cx="3276600" cy="17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52400" y="1454884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(O; R)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A, B.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tuyến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(O)</a:t>
            </a: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</a:endParaRPr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91798"/>
              </p:ext>
            </p:extLst>
          </p:nvPr>
        </p:nvGraphicFramePr>
        <p:xfrm>
          <a:off x="2362200" y="5112484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12484"/>
                        <a:ext cx="152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480768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</a:rPr>
              <a:t>OH &lt; R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HA = HB =</a:t>
            </a:r>
            <a:endParaRPr lang="en-US" sz="24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BB8AA50-1570-9FF8-89FD-CB26D9E8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3887"/>
            <a:ext cx="4840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46E7A64-3440-4B5E-13CB-6681FEA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98835"/>
            <a:ext cx="7924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334000" y="457200"/>
            <a:ext cx="14287" cy="6553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6065" y="502503"/>
            <a:ext cx="4953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b)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thẳng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và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đường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tròn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tiếp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xúc</a:t>
            </a:r>
            <a:r>
              <a:rPr lang="en-US" sz="2400" b="1" u="sng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VNI-Times" pitchFamily="2" charset="0"/>
              </a:rPr>
              <a:t>nhau</a:t>
            </a:r>
            <a:endParaRPr lang="en-US" sz="2400" u="sng" dirty="0">
              <a:latin typeface="VNI-Times" pitchFamily="2" charset="0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5549900" y="450850"/>
            <a:ext cx="3429000" cy="3429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302500" y="17605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4635500" y="3879850"/>
            <a:ext cx="5410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570413" y="34131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35" name="Group 27"/>
          <p:cNvGrpSpPr>
            <a:grpSpLocks/>
          </p:cNvGrpSpPr>
          <p:nvPr/>
        </p:nvGrpSpPr>
        <p:grpSpPr bwMode="auto">
          <a:xfrm rot="5400000">
            <a:off x="4095750" y="2292350"/>
            <a:ext cx="5651500" cy="762000"/>
            <a:chOff x="1008" y="2448"/>
            <a:chExt cx="4182" cy="576"/>
          </a:xfrm>
        </p:grpSpPr>
        <p:pic>
          <p:nvPicPr>
            <p:cNvPr id="36" name="Picture 28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388100" y="334645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H </a:t>
            </a: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7331075" y="2127250"/>
            <a:ext cx="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7331075" y="3727450"/>
            <a:ext cx="152400" cy="15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7302500" y="205105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7302500" y="380365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 rot="10800000" flipV="1">
            <a:off x="6997701" y="380365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" y="14478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</a:rPr>
              <a:t> a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(O)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1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chung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</a:rPr>
              <a:t> a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</a:rPr>
              <a:t> (O; R).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19200" y="21336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tuyến</a:t>
            </a:r>
            <a:r>
              <a:rPr lang="en-US" sz="2200" dirty="0">
                <a:latin typeface="Times New Roman" pitchFamily="18" charset="0"/>
              </a:rPr>
              <a:t>.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" y="25908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(O; R) </a:t>
            </a:r>
            <a:r>
              <a:rPr lang="en-US" sz="2200" dirty="0" err="1">
                <a:latin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tiếp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367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52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645025" y="147638"/>
          <a:ext cx="276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47638"/>
                        <a:ext cx="2762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-20637" y="485775"/>
            <a:ext cx="459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</a:rPr>
              <a:t> H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</a:rPr>
              <a:t> C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0" y="2103438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</a:rPr>
              <a:t> OH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CD </a:t>
            </a:r>
            <a:r>
              <a:rPr lang="en-US" sz="3200" dirty="0" err="1">
                <a:latin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</a:rPr>
              <a:t> OC = OD </a:t>
            </a:r>
            <a:r>
              <a:rPr lang="en-US" sz="3200" dirty="0" err="1">
                <a:latin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</a:rPr>
              <a:t> OC = R </a:t>
            </a:r>
            <a:r>
              <a:rPr lang="en-US" sz="3200" dirty="0" err="1">
                <a:latin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</a:rPr>
              <a:t> OD =R 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963613"/>
            <a:ext cx="9144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</a:rPr>
              <a:t> D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3200" dirty="0">
                <a:latin typeface="Times New Roman" pitchFamily="18" charset="0"/>
              </a:rPr>
              <a:t> a  </a:t>
            </a:r>
            <a:r>
              <a:rPr lang="en-US" sz="3200" dirty="0" err="1">
                <a:latin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H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CD.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</a:rPr>
              <a:t> C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D 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276600"/>
            <a:ext cx="64817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(O), </a:t>
            </a:r>
            <a:r>
              <a:rPr lang="en-US" sz="2800" dirty="0" err="1">
                <a:latin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thuẩn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 (O)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56388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200" dirty="0" err="1">
                <a:latin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</a:rPr>
              <a:t> H </a:t>
            </a:r>
            <a:r>
              <a:rPr lang="en-US" sz="3200" dirty="0" err="1">
                <a:latin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C.</a:t>
            </a:r>
          </a:p>
          <a:p>
            <a:pPr algn="just" eaLnBrk="1" hangingPunct="1"/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OC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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OH = R.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564438" y="3802063"/>
            <a:ext cx="392112" cy="131762"/>
            <a:chOff x="4765" y="2395"/>
            <a:chExt cx="247" cy="83"/>
          </a:xfrm>
        </p:grpSpPr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4765" y="2395"/>
              <a:ext cx="46" cy="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4966" y="2395"/>
              <a:ext cx="46" cy="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/>
              <a:endParaRPr lang="en-US"/>
            </a:p>
          </p:txBody>
        </p:sp>
      </p:grp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849313" y="-76200"/>
            <a:ext cx="5170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Ch</a:t>
            </a:r>
            <a:r>
              <a:rPr lang="en-US" sz="3600" b="1" u="sng" dirty="0" err="1">
                <a:latin typeface="Times New Roman" pitchFamily="18" charset="0"/>
              </a:rPr>
              <a:t>ứng</a:t>
            </a:r>
            <a:r>
              <a:rPr lang="en-US" sz="3600" b="1" u="sng" dirty="0">
                <a:latin typeface="Times New Roman" pitchFamily="18" charset="0"/>
              </a:rPr>
              <a:t> minh: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6248400" y="2057400"/>
            <a:ext cx="2895600" cy="1979613"/>
            <a:chOff x="3312" y="2448"/>
            <a:chExt cx="2448" cy="1632"/>
          </a:xfrm>
        </p:grpSpPr>
        <p:sp>
          <p:nvSpPr>
            <p:cNvPr id="4409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3312" y="2448"/>
              <a:ext cx="244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095" name="Arc 63"/>
            <p:cNvSpPr>
              <a:spLocks/>
            </p:cNvSpPr>
            <p:nvPr/>
          </p:nvSpPr>
          <p:spPr bwMode="auto">
            <a:xfrm>
              <a:off x="4182" y="3178"/>
              <a:ext cx="669" cy="679"/>
            </a:xfrm>
            <a:custGeom>
              <a:avLst/>
              <a:gdLst>
                <a:gd name="G0" fmla="+- 21600 0 0"/>
                <a:gd name="G1" fmla="+- 11594 0 0"/>
                <a:gd name="G2" fmla="+- 21600 0 0"/>
                <a:gd name="T0" fmla="*/ 3391 w 21600"/>
                <a:gd name="T1" fmla="*/ 23212 h 23212"/>
                <a:gd name="T2" fmla="*/ 3375 w 21600"/>
                <a:gd name="T3" fmla="*/ 0 h 23212"/>
                <a:gd name="T4" fmla="*/ 21600 w 21600"/>
                <a:gd name="T5" fmla="*/ 11594 h 2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212" fill="none" extrusionOk="0">
                  <a:moveTo>
                    <a:pt x="3390" y="23212"/>
                  </a:moveTo>
                  <a:cubicBezTo>
                    <a:pt x="1176" y="19741"/>
                    <a:pt x="0" y="15710"/>
                    <a:pt x="0" y="11594"/>
                  </a:cubicBezTo>
                  <a:cubicBezTo>
                    <a:pt x="-1" y="7487"/>
                    <a:pt x="1170" y="3465"/>
                    <a:pt x="3375" y="0"/>
                  </a:cubicBezTo>
                </a:path>
                <a:path w="21600" h="23212" stroke="0" extrusionOk="0">
                  <a:moveTo>
                    <a:pt x="3390" y="23212"/>
                  </a:moveTo>
                  <a:cubicBezTo>
                    <a:pt x="1176" y="19741"/>
                    <a:pt x="0" y="15710"/>
                    <a:pt x="0" y="11594"/>
                  </a:cubicBezTo>
                  <a:cubicBezTo>
                    <a:pt x="-1" y="7487"/>
                    <a:pt x="1170" y="3465"/>
                    <a:pt x="3375" y="0"/>
                  </a:cubicBezTo>
                  <a:lnTo>
                    <a:pt x="21600" y="11594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096" name="Rectangle 64"/>
            <p:cNvSpPr>
              <a:spLocks noChangeArrowheads="1"/>
            </p:cNvSpPr>
            <p:nvPr/>
          </p:nvSpPr>
          <p:spPr bwMode="auto">
            <a:xfrm>
              <a:off x="4060" y="3376"/>
              <a:ext cx="12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>
                  <a:latin typeface=".VnArial" pitchFamily="34" charset="0"/>
                </a:rPr>
                <a:t>R</a:t>
              </a:r>
              <a:endParaRPr lang="en-US"/>
            </a:p>
          </p:txBody>
        </p:sp>
        <p:sp>
          <p:nvSpPr>
            <p:cNvPr id="44097" name="Oval 65"/>
            <p:cNvSpPr>
              <a:spLocks noChangeArrowheads="1"/>
            </p:cNvSpPr>
            <p:nvPr/>
          </p:nvSpPr>
          <p:spPr bwMode="auto">
            <a:xfrm>
              <a:off x="3576" y="2501"/>
              <a:ext cx="1432" cy="1360"/>
            </a:xfrm>
            <a:prstGeom prst="ellips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098" name="Line 66"/>
            <p:cNvSpPr>
              <a:spLocks noChangeShapeType="1"/>
            </p:cNvSpPr>
            <p:nvPr/>
          </p:nvSpPr>
          <p:spPr bwMode="auto">
            <a:xfrm>
              <a:off x="4289" y="3179"/>
              <a:ext cx="1" cy="677"/>
            </a:xfrm>
            <a:prstGeom prst="line">
              <a:avLst/>
            </a:prstGeom>
            <a:noFill/>
            <a:ln w="269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099" name="Line 67"/>
            <p:cNvSpPr>
              <a:spLocks noChangeShapeType="1"/>
            </p:cNvSpPr>
            <p:nvPr/>
          </p:nvSpPr>
          <p:spPr bwMode="auto">
            <a:xfrm>
              <a:off x="4289" y="3179"/>
              <a:ext cx="438" cy="677"/>
            </a:xfrm>
            <a:prstGeom prst="line">
              <a:avLst/>
            </a:prstGeom>
            <a:noFill/>
            <a:ln w="269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0" name="Line 68"/>
            <p:cNvSpPr>
              <a:spLocks noChangeShapeType="1"/>
            </p:cNvSpPr>
            <p:nvPr/>
          </p:nvSpPr>
          <p:spPr bwMode="auto">
            <a:xfrm>
              <a:off x="4289" y="3179"/>
              <a:ext cx="219" cy="677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1" name="Line 69"/>
            <p:cNvSpPr>
              <a:spLocks noChangeShapeType="1"/>
            </p:cNvSpPr>
            <p:nvPr/>
          </p:nvSpPr>
          <p:spPr bwMode="auto">
            <a:xfrm>
              <a:off x="3379" y="3856"/>
              <a:ext cx="2314" cy="1"/>
            </a:xfrm>
            <a:prstGeom prst="line">
              <a:avLst/>
            </a:prstGeom>
            <a:noFill/>
            <a:ln w="269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2" name="Rectangle 70"/>
            <p:cNvSpPr>
              <a:spLocks noChangeArrowheads="1"/>
            </p:cNvSpPr>
            <p:nvPr/>
          </p:nvSpPr>
          <p:spPr bwMode="auto">
            <a:xfrm>
              <a:off x="3435" y="3676"/>
              <a:ext cx="9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 b="1">
                  <a:latin typeface=".VnArial" pitchFamily="34" charset="0"/>
                </a:rPr>
                <a:t>a</a:t>
              </a:r>
              <a:endParaRPr lang="en-US"/>
            </a:p>
          </p:txBody>
        </p:sp>
        <p:sp>
          <p:nvSpPr>
            <p:cNvPr id="44103" name="Line 71"/>
            <p:cNvSpPr>
              <a:spLocks noChangeShapeType="1"/>
            </p:cNvSpPr>
            <p:nvPr/>
          </p:nvSpPr>
          <p:spPr bwMode="auto">
            <a:xfrm>
              <a:off x="4485" y="3781"/>
              <a:ext cx="68" cy="1"/>
            </a:xfrm>
            <a:prstGeom prst="line">
              <a:avLst/>
            </a:prstGeom>
            <a:noFill/>
            <a:ln w="269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4" name="Line 72"/>
            <p:cNvSpPr>
              <a:spLocks noChangeShapeType="1"/>
            </p:cNvSpPr>
            <p:nvPr/>
          </p:nvSpPr>
          <p:spPr bwMode="auto">
            <a:xfrm>
              <a:off x="4553" y="3781"/>
              <a:ext cx="39" cy="75"/>
            </a:xfrm>
            <a:prstGeom prst="line">
              <a:avLst/>
            </a:prstGeom>
            <a:noFill/>
            <a:ln w="269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5" name="Oval 73"/>
            <p:cNvSpPr>
              <a:spLocks noChangeArrowheads="1"/>
            </p:cNvSpPr>
            <p:nvPr/>
          </p:nvSpPr>
          <p:spPr bwMode="auto">
            <a:xfrm>
              <a:off x="4654" y="3744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6" name="Oval 74"/>
            <p:cNvSpPr>
              <a:spLocks noChangeArrowheads="1"/>
            </p:cNvSpPr>
            <p:nvPr/>
          </p:nvSpPr>
          <p:spPr bwMode="auto">
            <a:xfrm>
              <a:off x="4716" y="38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7" name="Rectangle 75"/>
            <p:cNvSpPr>
              <a:spLocks noChangeArrowheads="1"/>
            </p:cNvSpPr>
            <p:nvPr/>
          </p:nvSpPr>
          <p:spPr bwMode="auto">
            <a:xfrm>
              <a:off x="4698" y="3867"/>
              <a:ext cx="12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 b="1">
                  <a:latin typeface=".VnArial" pitchFamily="34" charset="0"/>
                </a:rPr>
                <a:t>D</a:t>
              </a:r>
              <a:endParaRPr lang="en-US"/>
            </a:p>
          </p:txBody>
        </p:sp>
        <p:sp>
          <p:nvSpPr>
            <p:cNvPr id="44108" name="Oval 76"/>
            <p:cNvSpPr>
              <a:spLocks noChangeArrowheads="1"/>
            </p:cNvSpPr>
            <p:nvPr/>
          </p:nvSpPr>
          <p:spPr bwMode="auto">
            <a:xfrm>
              <a:off x="4278" y="3168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09" name="Rectangle 77"/>
            <p:cNvSpPr>
              <a:spLocks noChangeArrowheads="1"/>
            </p:cNvSpPr>
            <p:nvPr/>
          </p:nvSpPr>
          <p:spPr bwMode="auto">
            <a:xfrm>
              <a:off x="4233" y="2996"/>
              <a:ext cx="13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 b="1">
                  <a:latin typeface=".VnArial" pitchFamily="34" charset="0"/>
                </a:rPr>
                <a:t>O</a:t>
              </a:r>
              <a:endParaRPr lang="en-US"/>
            </a:p>
          </p:txBody>
        </p:sp>
        <p:sp>
          <p:nvSpPr>
            <p:cNvPr id="44110" name="Oval 78"/>
            <p:cNvSpPr>
              <a:spLocks noChangeArrowheads="1"/>
            </p:cNvSpPr>
            <p:nvPr/>
          </p:nvSpPr>
          <p:spPr bwMode="auto">
            <a:xfrm>
              <a:off x="4278" y="38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215" y="3867"/>
              <a:ext cx="12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 b="1">
                  <a:latin typeface=".VnArial" pitchFamily="34" charset="0"/>
                </a:rPr>
                <a:t>C</a:t>
              </a:r>
              <a:endParaRPr lang="en-US"/>
            </a:p>
          </p:txBody>
        </p:sp>
        <p:sp>
          <p:nvSpPr>
            <p:cNvPr id="44112" name="Oval 80"/>
            <p:cNvSpPr>
              <a:spLocks noChangeArrowheads="1"/>
            </p:cNvSpPr>
            <p:nvPr/>
          </p:nvSpPr>
          <p:spPr bwMode="auto">
            <a:xfrm>
              <a:off x="4497" y="38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44113" name="Rectangle 81"/>
            <p:cNvSpPr>
              <a:spLocks noChangeArrowheads="1"/>
            </p:cNvSpPr>
            <p:nvPr/>
          </p:nvSpPr>
          <p:spPr bwMode="auto">
            <a:xfrm>
              <a:off x="4451" y="3872"/>
              <a:ext cx="12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sz="1600" b="1">
                  <a:latin typeface=".VnArial" pitchFamily="34" charset="0"/>
                </a:rPr>
                <a:t>H</a:t>
              </a:r>
              <a:endParaRPr lang="en-US"/>
            </a:p>
          </p:txBody>
        </p:sp>
      </p:grp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6556375" y="4419600"/>
            <a:ext cx="2359025" cy="1828800"/>
            <a:chOff x="155575" y="1552575"/>
            <a:chExt cx="3121025" cy="2836863"/>
          </a:xfrm>
        </p:grpSpPr>
        <p:grpSp>
          <p:nvGrpSpPr>
            <p:cNvPr id="47" name="Group 3"/>
            <p:cNvGrpSpPr>
              <a:grpSpLocks/>
            </p:cNvGrpSpPr>
            <p:nvPr/>
          </p:nvGrpSpPr>
          <p:grpSpPr bwMode="auto">
            <a:xfrm>
              <a:off x="155575" y="1552575"/>
              <a:ext cx="3121025" cy="2836863"/>
              <a:chOff x="493713" y="3836987"/>
              <a:chExt cx="3121025" cy="2835276"/>
            </a:xfrm>
          </p:grpSpPr>
          <p:pic>
            <p:nvPicPr>
              <p:cNvPr id="49" name="Picture 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15194" y="3836987"/>
                <a:ext cx="2362200" cy="2366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" name="Group 2"/>
              <p:cNvGrpSpPr>
                <a:grpSpLocks/>
              </p:cNvGrpSpPr>
              <p:nvPr/>
            </p:nvGrpSpPr>
            <p:grpSpPr bwMode="auto">
              <a:xfrm>
                <a:off x="493713" y="4419600"/>
                <a:ext cx="3121025" cy="2252663"/>
                <a:chOff x="493713" y="4419600"/>
                <a:chExt cx="3121025" cy="2252663"/>
              </a:xfrm>
            </p:grpSpPr>
            <p:pic>
              <p:nvPicPr>
                <p:cNvPr id="51" name="Picture 9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7213" y="5992813"/>
                  <a:ext cx="3057525" cy="211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0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92288" y="4419600"/>
                  <a:ext cx="608012" cy="700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1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93713" y="5891213"/>
                  <a:ext cx="496887" cy="625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2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83168" y="5967413"/>
                  <a:ext cx="1208087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4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985963" y="4914569"/>
                  <a:ext cx="201612" cy="1279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5"/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985963" y="5756619"/>
                  <a:ext cx="430212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8" name="Picture 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85671" y="2870834"/>
              <a:ext cx="640692" cy="68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  <p:bldP spid="44049" grpId="0"/>
      <p:bldP spid="44050" grpId="0"/>
      <p:bldP spid="44051" grpId="0"/>
      <p:bldP spid="4407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5145</TotalTime>
  <Words>1358</Words>
  <Application>Microsoft Office PowerPoint</Application>
  <PresentationFormat>On-screen Show (4:3)</PresentationFormat>
  <Paragraphs>209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.VnArial</vt:lpstr>
      <vt:lpstr>.VnTime</vt:lpstr>
      <vt:lpstr>Arial</vt:lpstr>
      <vt:lpstr>Calibri</vt:lpstr>
      <vt:lpstr>Garamond</vt:lpstr>
      <vt:lpstr>Tahoma</vt:lpstr>
      <vt:lpstr>Times New Roman</vt:lpstr>
      <vt:lpstr>VNI-Cooper</vt:lpstr>
      <vt:lpstr>VNI-Times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Ô CHỮ (Đây là một đường thẳng có mối quan hệ đặc biệt với đường tròn )</vt:lpstr>
      <vt:lpstr>Tìm ô chữ bí mật (Đây là một đường thẳng có mối quan hệ đặc biệt với đường tròn )</vt:lpstr>
      <vt:lpstr>HÖÔÙNG DAÃN VEÀ NHAØ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</dc:creator>
  <cp:lastModifiedBy>TraMy Tran</cp:lastModifiedBy>
  <cp:revision>277</cp:revision>
  <dcterms:created xsi:type="dcterms:W3CDTF">2008-10-05T04:16:07Z</dcterms:created>
  <dcterms:modified xsi:type="dcterms:W3CDTF">2023-11-14T15:00:05Z</dcterms:modified>
</cp:coreProperties>
</file>