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80" r:id="rId3"/>
    <p:sldId id="271" r:id="rId4"/>
    <p:sldId id="260" r:id="rId5"/>
    <p:sldId id="261" r:id="rId6"/>
    <p:sldId id="262" r:id="rId7"/>
    <p:sldId id="273" r:id="rId8"/>
    <p:sldId id="274" r:id="rId9"/>
    <p:sldId id="275" r:id="rId10"/>
    <p:sldId id="277" r:id="rId11"/>
    <p:sldId id="276" r:id="rId12"/>
    <p:sldId id="279" r:id="rId13"/>
    <p:sldId id="270" r:id="rId14"/>
    <p:sldId id="282" r:id="rId15"/>
    <p:sldId id="283" r:id="rId16"/>
    <p:sldId id="284" r:id="rId17"/>
    <p:sldId id="285" r:id="rId18"/>
    <p:sldId id="286" r:id="rId19"/>
    <p:sldId id="287" r:id="rId20"/>
    <p:sldId id="288" r:id="rId21"/>
    <p:sldId id="289" r:id="rId22"/>
    <p:sldId id="290" r:id="rId23"/>
    <p:sldId id="291" r:id="rId24"/>
    <p:sldId id="348" r:id="rId25"/>
    <p:sldId id="349" r:id="rId26"/>
    <p:sldId id="350" r:id="rId27"/>
    <p:sldId id="351" r:id="rId28"/>
    <p:sldId id="266" r:id="rId29"/>
    <p:sldId id="267" r:id="rId30"/>
    <p:sldId id="269" r:id="rId31"/>
    <p:sldId id="268" r:id="rId32"/>
    <p:sldId id="263" r:id="rId33"/>
    <p:sldId id="257" r:id="rId34"/>
    <p:sldId id="259" r:id="rId35"/>
    <p:sldId id="264" r:id="rId36"/>
    <p:sldId id="265" r:id="rId37"/>
    <p:sldId id="258" r:id="rId38"/>
    <p:sldId id="272" r:id="rId3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8" d="100"/>
          <a:sy n="58" d="100"/>
        </p:scale>
        <p:origin x="92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FC153-F534-434E-99C6-DE6049ADCFD2}" type="datetimeFigureOut">
              <a:rPr lang="vi-VN" smtClean="0"/>
              <a:t>23/11/2023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F61BA3-BBA1-438D-8065-6F76686994BC}" type="slidenum">
              <a:rPr lang="vi-VN" smtClean="0"/>
              <a:t>‹#›</a:t>
            </a:fld>
            <a:endParaRPr lang="vi-VN"/>
          </a:p>
        </p:txBody>
      </p:sp>
    </p:spTree>
    <p:extLst>
      <p:ext uri="{BB962C8B-B14F-4D97-AF65-F5344CB8AC3E}">
        <p14:creationId xmlns:p14="http://schemas.microsoft.com/office/powerpoint/2010/main" val="490137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vi.wikipedia.org/wiki/%C4%90%E1%BB%81n_Ng%E1%BB%8Dc_S%C6%A1n" TargetMode="External"/><Relationship Id="rId3" Type="http://schemas.openxmlformats.org/officeDocument/2006/relationships/hyperlink" Target="https://vi.wikipedia.org/wiki/H%E1%BB%93_Ho%C3%A0n_Ki%E1%BA%BFm" TargetMode="External"/><Relationship Id="rId7" Type="http://schemas.openxmlformats.org/officeDocument/2006/relationships/hyperlink" Target="https://vi.wikipedia.org/wiki/C%E1%BA%A7u_Th%C3%AA_H%C3%BAc"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vi.wikipedia.org/wiki/Nguy%E1%BB%85n_V%C4%83n_Si%C3%AAu" TargetMode="External"/><Relationship Id="rId5" Type="http://schemas.openxmlformats.org/officeDocument/2006/relationships/hyperlink" Target="https://vi.wikipedia.org/w/index.php?title=N%C3%BAi_%C4%90%E1%BB%99c_T%C3%B4n&amp;action=edit&amp;redlink=1" TargetMode="External"/><Relationship Id="rId4" Type="http://schemas.openxmlformats.org/officeDocument/2006/relationships/hyperlink" Target="https://vi.wikipedia.org/wiki/1865"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27CB72-0F6D-47E9-8F68-E60C6C8A5A75}" type="slidenum">
              <a:rPr lang="en-US" smtClean="0"/>
              <a:t>15</a:t>
            </a:fld>
            <a:endParaRPr lang="en-US"/>
          </a:p>
        </p:txBody>
      </p:sp>
    </p:spTree>
    <p:extLst>
      <p:ext uri="{BB962C8B-B14F-4D97-AF65-F5344CB8AC3E}">
        <p14:creationId xmlns:p14="http://schemas.microsoft.com/office/powerpoint/2010/main" val="675766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Nằm ở vị trí trung tâm Quảng trường Ba Đình lịch sử, nơi ngày 02/9/1945 Chủ tịch Hồ Chí Minh đã đọc bản “Tuyên ngôn Độc lập” khai sinh ra nước Việt Nam Dân chủ Cộng hòa. </a:t>
            </a:r>
            <a:endParaRPr lang="en-US" dirty="0"/>
          </a:p>
        </p:txBody>
      </p:sp>
      <p:sp>
        <p:nvSpPr>
          <p:cNvPr id="4" name="Slide Number Placeholder 3"/>
          <p:cNvSpPr>
            <a:spLocks noGrp="1"/>
          </p:cNvSpPr>
          <p:nvPr>
            <p:ph type="sldNum" sz="quarter" idx="5"/>
          </p:nvPr>
        </p:nvSpPr>
        <p:spPr/>
        <p:txBody>
          <a:bodyPr/>
          <a:lstStyle/>
          <a:p>
            <a:fld id="{C427CB72-0F6D-47E9-8F68-E60C6C8A5A75}" type="slidenum">
              <a:rPr lang="en-US" smtClean="0"/>
              <a:t>24</a:t>
            </a:fld>
            <a:endParaRPr lang="en-US"/>
          </a:p>
        </p:txBody>
      </p:sp>
    </p:spTree>
    <p:extLst>
      <p:ext uri="{BB962C8B-B14F-4D97-AF65-F5344CB8AC3E}">
        <p14:creationId xmlns:p14="http://schemas.microsoft.com/office/powerpoint/2010/main" val="4050247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27CB72-0F6D-47E9-8F68-E60C6C8A5A75}" type="slidenum">
              <a:rPr lang="en-US" smtClean="0"/>
              <a:t>26</a:t>
            </a:fld>
            <a:endParaRPr lang="en-US"/>
          </a:p>
        </p:txBody>
      </p:sp>
    </p:spTree>
    <p:extLst>
      <p:ext uri="{BB962C8B-B14F-4D97-AF65-F5344CB8AC3E}">
        <p14:creationId xmlns:p14="http://schemas.microsoft.com/office/powerpoint/2010/main" val="282395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Tên gọi Hoàn Kiếm chính thức xuất hiện vào đầu thế kỷ 15 gắn với truyền thuyết vua Lê Thái Tổ trả gươm báu cho Rùa thần sau khi mượn gươm chiến đấu, đánh tan giặc Minh, chính thức lên làm vua và gây dựng triều đại nhà Lê thịnh vượng.</a:t>
            </a:r>
          </a:p>
          <a:p>
            <a:r>
              <a:rPr lang="vi-VN" sz="1200" b="0" i="0" kern="1200" dirty="0">
                <a:solidFill>
                  <a:schemeClr val="tx1"/>
                </a:solidFill>
                <a:effectLst/>
                <a:latin typeface="+mn-lt"/>
                <a:ea typeface="+mn-ea"/>
                <a:cs typeface="+mn-cs"/>
              </a:rPr>
              <a:t>Truyền thuyết kể lại rằng, khi Lê Lợi đứng lên lãnh đạo cuộc khởi nghĩa Lam Sơn ở Thanh Hóa chống lại quân Minh, ông tình cờ bắt được thanh gươm Thuận Thiên. Nhờ có thanh gươm báu này mà ông thắng trận liên tiếp, lên ngôi vua đầu năm 1428.</a:t>
            </a:r>
          </a:p>
          <a:p>
            <a:r>
              <a:rPr lang="vi-VN" sz="1200" b="0" i="0" kern="1200" dirty="0">
                <a:solidFill>
                  <a:schemeClr val="tx1"/>
                </a:solidFill>
                <a:effectLst/>
                <a:latin typeface="+mn-lt"/>
                <a:ea typeface="+mn-ea"/>
                <a:cs typeface="+mn-cs"/>
              </a:rPr>
              <a:t>Trong một lần cùng quần thần dạo thuyền trên hồ Lục Thủy, chợt rùa vàng nổi lên. Khi vua tuốt gươm chỉ vào, rùa liền ngậm gươm lặn xuống đáy hồ và không nổi lên nữa. Nghĩ rằng đó là ý trời cho mượn gươm đánh giặc mà nay thiên hạ thái bình nên sai rùa đến đòi gươm. Từ đó, hồ được đổi tên thành </a:t>
            </a:r>
            <a:r>
              <a:rPr lang="vi-VN" sz="1200" b="1" i="1" kern="1200" dirty="0">
                <a:solidFill>
                  <a:schemeClr val="tx1"/>
                </a:solidFill>
                <a:effectLst/>
                <a:latin typeface="+mn-lt"/>
                <a:ea typeface="+mn-ea"/>
                <a:cs typeface="+mn-cs"/>
              </a:rPr>
              <a:t>hồ Hoàn Kiếm</a:t>
            </a:r>
            <a:r>
              <a:rPr lang="vi-VN" sz="1200" b="0" i="0" kern="1200" dirty="0">
                <a:solidFill>
                  <a:schemeClr val="tx1"/>
                </a:solidFill>
                <a:effectLst/>
                <a:latin typeface="+mn-lt"/>
                <a:ea typeface="+mn-ea"/>
                <a:cs typeface="+mn-cs"/>
              </a:rPr>
              <a:t>.</a:t>
            </a:r>
          </a:p>
          <a:p>
            <a:r>
              <a:rPr lang="vi-VN" sz="1200" b="0" i="0" kern="1200" dirty="0">
                <a:solidFill>
                  <a:schemeClr val="tx1"/>
                </a:solidFill>
                <a:effectLst/>
                <a:latin typeface="+mn-lt"/>
                <a:ea typeface="+mn-ea"/>
                <a:cs typeface="+mn-cs"/>
              </a:rPr>
              <a:t>Tuy nhiên khoảng cuối thế kỉ 16, chúa Trịnh cho ngăn hồ thành hai phần tả - hữu, lấy tên là Vọng. Sau đó đến năm 1884, hồ Hữu Vọng bị thực dân Pháp lấp đầy để mở mang thủ đô, còn hồ Tả Vọng được giữ lại chính là </a:t>
            </a:r>
            <a:r>
              <a:rPr lang="vi-VN" sz="1200" b="1" i="1" kern="1200" dirty="0">
                <a:solidFill>
                  <a:schemeClr val="tx1"/>
                </a:solidFill>
                <a:effectLst/>
                <a:latin typeface="+mn-lt"/>
                <a:ea typeface="+mn-ea"/>
                <a:cs typeface="+mn-cs"/>
              </a:rPr>
              <a:t>hồ Hoàn Kiếm (hồ Gươm) ngày nay</a:t>
            </a:r>
            <a:r>
              <a:rPr lang="vi-VN"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C427CB72-0F6D-47E9-8F68-E60C6C8A5A75}" type="slidenum">
              <a:rPr lang="en-US" smtClean="0"/>
              <a:t>16</a:t>
            </a:fld>
            <a:endParaRPr lang="en-US"/>
          </a:p>
        </p:txBody>
      </p:sp>
    </p:spTree>
    <p:extLst>
      <p:ext uri="{BB962C8B-B14F-4D97-AF65-F5344CB8AC3E}">
        <p14:creationId xmlns:p14="http://schemas.microsoft.com/office/powerpoint/2010/main" val="4032074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Nằm trên đảo Ngọc, đền Ngọc Sơn không chỉ là di tích lịch sử, danh lam thắng cảnh nổi tiếng của Hà Nội mà còn là nơi thờ thần Văn Xương, ngôi sao chủ về văn chương khoa cử và Đức thánh Trần Hưng Đạo. </a:t>
            </a:r>
            <a:r>
              <a:rPr lang="vi-VN" sz="1200" b="0" i="1" kern="1200" dirty="0">
                <a:solidFill>
                  <a:schemeClr val="tx1"/>
                </a:solidFill>
                <a:effectLst/>
                <a:latin typeface="+mn-lt"/>
                <a:ea typeface="+mn-ea"/>
                <a:cs typeface="+mn-cs"/>
              </a:rPr>
              <a:t>Tất cả kiến trúc, hệ thống câu đối, hoành phi, vật bài trí ở đền Ngọc Sơn đều là tổng thể dung hợp hài hòa ung hòa của Đạo giáo, Phật giáo và Nho giáo</a:t>
            </a:r>
          </a:p>
          <a:p>
            <a:r>
              <a:rPr lang="vi-VN" sz="1200" b="0" i="0" kern="1200" dirty="0">
                <a:solidFill>
                  <a:schemeClr val="tx1"/>
                </a:solidFill>
                <a:effectLst/>
                <a:latin typeface="+mn-lt"/>
                <a:ea typeface="+mn-ea"/>
                <a:cs typeface="+mn-cs"/>
              </a:rPr>
              <a:t>Cầu Thê Húc có thiết kế uốn cong hình con tôm, được làm bằng gỗ rất thô sơ và sơn màu đỏ - màu của sự sống, phồn vinh, thịnh vượng. Tương truyền cuối thế kỷ 19 cầu bị gãy và được xây mới với chân làm bằng xi măng cốt thép, sàn, lan can bằng gỗ và vẫn giữ lại màu đỏ đặc trưng.</a:t>
            </a:r>
          </a:p>
          <a:p>
            <a:r>
              <a:rPr lang="vi-VN" sz="1200" b="1" i="0" kern="1200" dirty="0">
                <a:solidFill>
                  <a:schemeClr val="tx1"/>
                </a:solidFill>
                <a:effectLst/>
                <a:latin typeface="+mn-lt"/>
                <a:ea typeface="+mn-ea"/>
                <a:cs typeface="+mn-cs"/>
              </a:rPr>
              <a:t>Tháp Bút</a:t>
            </a:r>
            <a:r>
              <a:rPr lang="vi-VN" sz="1200" b="0" i="0" kern="1200" dirty="0">
                <a:solidFill>
                  <a:schemeClr val="tx1"/>
                </a:solidFill>
                <a:effectLst/>
                <a:latin typeface="+mn-lt"/>
                <a:ea typeface="+mn-ea"/>
                <a:cs typeface="+mn-cs"/>
              </a:rPr>
              <a:t> ở </a:t>
            </a:r>
            <a:r>
              <a:rPr lang="vi-VN" sz="1200" b="0" i="0" u="none" strike="noStrike" kern="1200" dirty="0">
                <a:solidFill>
                  <a:schemeClr val="tx1"/>
                </a:solidFill>
                <a:effectLst/>
                <a:latin typeface="+mn-lt"/>
                <a:ea typeface="+mn-ea"/>
                <a:cs typeface="+mn-cs"/>
                <a:hlinkClick r:id="rId3" tooltip="Hồ Hoàn Kiếm"/>
              </a:rPr>
              <a:t>Hồ Gươm</a:t>
            </a:r>
            <a:r>
              <a:rPr lang="vi-VN" sz="1200" b="0" i="0" kern="1200" dirty="0">
                <a:solidFill>
                  <a:schemeClr val="tx1"/>
                </a:solidFill>
                <a:effectLst/>
                <a:latin typeface="+mn-lt"/>
                <a:ea typeface="+mn-ea"/>
                <a:cs typeface="+mn-cs"/>
              </a:rPr>
              <a:t> là một ngọn tháp bằng đá cao năm tầng, được xây dựng năm Tự Đức thứ 18 (</a:t>
            </a:r>
            <a:r>
              <a:rPr lang="vi-VN" sz="1200" b="0" i="0" u="none" strike="noStrike" kern="1200" dirty="0">
                <a:solidFill>
                  <a:schemeClr val="tx1"/>
                </a:solidFill>
                <a:effectLst/>
                <a:latin typeface="+mn-lt"/>
                <a:ea typeface="+mn-ea"/>
                <a:cs typeface="+mn-cs"/>
                <a:hlinkClick r:id="rId4" tooltip="1865"/>
              </a:rPr>
              <a:t>1865</a:t>
            </a:r>
            <a:r>
              <a:rPr lang="vi-VN" sz="1200" b="0" i="0" kern="1200" dirty="0">
                <a:solidFill>
                  <a:schemeClr val="tx1"/>
                </a:solidFill>
                <a:effectLst/>
                <a:latin typeface="+mn-lt"/>
                <a:ea typeface="+mn-ea"/>
                <a:cs typeface="+mn-cs"/>
              </a:rPr>
              <a:t>) trên nền </a:t>
            </a:r>
            <a:r>
              <a:rPr lang="vi-VN" sz="1200" b="0" i="0" u="none" strike="noStrike" kern="1200" dirty="0">
                <a:solidFill>
                  <a:schemeClr val="tx1"/>
                </a:solidFill>
                <a:effectLst/>
                <a:latin typeface="+mn-lt"/>
                <a:ea typeface="+mn-ea"/>
                <a:cs typeface="+mn-cs"/>
                <a:hlinkClick r:id="rId5" tooltip="Núi Độc Tôn (trang chưa được viết)"/>
              </a:rPr>
              <a:t>núi Độc Tôn</a:t>
            </a:r>
            <a:r>
              <a:rPr lang="vi-VN" sz="1200" b="0" i="0" kern="1200" dirty="0">
                <a:solidFill>
                  <a:schemeClr val="tx1"/>
                </a:solidFill>
                <a:effectLst/>
                <a:latin typeface="+mn-lt"/>
                <a:ea typeface="+mn-ea"/>
                <a:cs typeface="+mn-cs"/>
              </a:rPr>
              <a:t> cũ theo ý tưởng của nhà nho </a:t>
            </a:r>
            <a:r>
              <a:rPr lang="vi-VN" sz="1200" b="0" i="0" u="none" strike="noStrike" kern="1200" dirty="0">
                <a:solidFill>
                  <a:schemeClr val="tx1"/>
                </a:solidFill>
                <a:effectLst/>
                <a:latin typeface="+mn-lt"/>
                <a:ea typeface="+mn-ea"/>
                <a:cs typeface="+mn-cs"/>
                <a:hlinkClick r:id="rId6" tooltip="Nguyễn Văn Siêu"/>
              </a:rPr>
              <a:t>Nguyễn Văn Siêu</a:t>
            </a:r>
            <a:r>
              <a:rPr lang="vi-VN" sz="1200" b="0" i="0" kern="1200" dirty="0">
                <a:solidFill>
                  <a:schemeClr val="tx1"/>
                </a:solidFill>
                <a:effectLst/>
                <a:latin typeface="+mn-lt"/>
                <a:ea typeface="+mn-ea"/>
                <a:cs typeface="+mn-cs"/>
              </a:rPr>
              <a:t>, nằm ở phía ngoài lối vào </a:t>
            </a:r>
            <a:r>
              <a:rPr lang="vi-VN" sz="1200" b="0" i="0" u="none" strike="noStrike" kern="1200" dirty="0">
                <a:solidFill>
                  <a:schemeClr val="tx1"/>
                </a:solidFill>
                <a:effectLst/>
                <a:latin typeface="+mn-lt"/>
                <a:ea typeface="+mn-ea"/>
                <a:cs typeface="+mn-cs"/>
                <a:hlinkClick r:id="rId7" tooltip="Cầu Thê Húc"/>
              </a:rPr>
              <a:t>cầu Thê Húc</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8" tooltip="Đền Ngọc Sơn"/>
              </a:rPr>
              <a:t>đền Ngọc Sơn</a:t>
            </a:r>
            <a:r>
              <a:rPr lang="vi-VN"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C427CB72-0F6D-47E9-8F68-E60C6C8A5A75}" type="slidenum">
              <a:rPr lang="en-US" smtClean="0"/>
              <a:t>17</a:t>
            </a:fld>
            <a:endParaRPr lang="en-US"/>
          </a:p>
        </p:txBody>
      </p:sp>
    </p:spTree>
    <p:extLst>
      <p:ext uri="{BB962C8B-B14F-4D97-AF65-F5344CB8AC3E}">
        <p14:creationId xmlns:p14="http://schemas.microsoft.com/office/powerpoint/2010/main" val="429242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27CB72-0F6D-47E9-8F68-E60C6C8A5A75}" type="slidenum">
              <a:rPr lang="en-US" smtClean="0"/>
              <a:t>18</a:t>
            </a:fld>
            <a:endParaRPr lang="en-US"/>
          </a:p>
        </p:txBody>
      </p:sp>
    </p:spTree>
    <p:extLst>
      <p:ext uri="{BB962C8B-B14F-4D97-AF65-F5344CB8AC3E}">
        <p14:creationId xmlns:p14="http://schemas.microsoft.com/office/powerpoint/2010/main" val="529241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Truyền thuyết kể lại rằng, vua Lý Thái Tông một lần chiêm bao thấy Phật bà Quan. Thế Âm Bồ Tát đang tọa thiền trên một đài sen tỏa ánh hào quang giữa hồ và mời nhà vua lên cùng. Sau khi kể lại nhà vua được nhà sư Thiền Tuệ khuyên nên dựng chùa để thờ Phật bà đúng như trong giấc mơ.</a:t>
            </a:r>
          </a:p>
          <a:p>
            <a:r>
              <a:rPr lang="vi-VN" sz="1200" b="0" i="0" kern="1200" dirty="0">
                <a:solidFill>
                  <a:schemeClr val="tx1"/>
                </a:solidFill>
                <a:effectLst/>
                <a:latin typeface="+mn-lt"/>
                <a:ea typeface="+mn-ea"/>
                <a:cs typeface="+mn-cs"/>
              </a:rPr>
              <a:t>Tương truyền rằng Chùa Một Cột ban đầu được xây dựng gồm một cột đá chống đỡ ngôi lầu ngọc nhỏ phía trên. Trong ngôi lầu ngọc này thờ tụng Tượng Phật bà Quan Âm. Tổng thể ngôi chùa được đặt trong một hồ nước hình vuông thường được trồng hoa sen. Nhà vua Lý Thái Tông đặt tên chùa là Diên Hựu Tự với hàm nghĩa "phước bền dài lâu" và thường lui đến chùa để cầu nguyện và tụng kinh niệm phật.</a:t>
            </a:r>
            <a:endParaRPr lang="en-US" dirty="0"/>
          </a:p>
        </p:txBody>
      </p:sp>
      <p:sp>
        <p:nvSpPr>
          <p:cNvPr id="4" name="Slide Number Placeholder 3"/>
          <p:cNvSpPr>
            <a:spLocks noGrp="1"/>
          </p:cNvSpPr>
          <p:nvPr>
            <p:ph type="sldNum" sz="quarter" idx="5"/>
          </p:nvPr>
        </p:nvSpPr>
        <p:spPr/>
        <p:txBody>
          <a:bodyPr/>
          <a:lstStyle/>
          <a:p>
            <a:fld id="{C427CB72-0F6D-47E9-8F68-E60C6C8A5A75}" type="slidenum">
              <a:rPr lang="en-US" smtClean="0"/>
              <a:t>19</a:t>
            </a:fld>
            <a:endParaRPr lang="en-US"/>
          </a:p>
        </p:txBody>
      </p:sp>
    </p:spTree>
    <p:extLst>
      <p:ext uri="{BB962C8B-B14F-4D97-AF65-F5344CB8AC3E}">
        <p14:creationId xmlns:p14="http://schemas.microsoft.com/office/powerpoint/2010/main" val="2236451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Truyền thuyết kể lại rằng, vua Lý Thái Tông một lần chiêm bao thấy Phật bà Quan. Thế Âm Bồ Tát đang tọa thiền trên một đài sen tỏa ánh hào quang giữa hồ và mời nhà vua lên cùng. Sau khi kể lại nhà vua được nhà sư Thiền Tuệ khuyên nên dựng chùa để thờ Phật bà đúng như trong giấc mơ.</a:t>
            </a:r>
          </a:p>
          <a:p>
            <a:r>
              <a:rPr lang="vi-VN" sz="1200" b="0" i="0" kern="1200" dirty="0">
                <a:solidFill>
                  <a:schemeClr val="tx1"/>
                </a:solidFill>
                <a:effectLst/>
                <a:latin typeface="+mn-lt"/>
                <a:ea typeface="+mn-ea"/>
                <a:cs typeface="+mn-cs"/>
              </a:rPr>
              <a:t>Tương truyền rằng Chùa Một Cột ban đầu được xây dựng gồm một cột đá chống đỡ ngôi lầu ngọc nhỏ phía trên. Trong ngôi lầu ngọc này thờ tụng Tượng Phật bà Quan Âm. Tổng thể ngôi chùa được đặt trong một hồ nước hình vuông thường được trồng hoa sen. Nhà vua Lý Thái Tông đặt tên chùa là Diên Hựu Tự với hàm nghĩa "phước bền dài lâu" và thường lui đến chùa để cầu nguyện và tụng kinh niệm phật.</a:t>
            </a:r>
            <a:endParaRPr lang="en-US" dirty="0"/>
          </a:p>
        </p:txBody>
      </p:sp>
      <p:sp>
        <p:nvSpPr>
          <p:cNvPr id="4" name="Slide Number Placeholder 3"/>
          <p:cNvSpPr>
            <a:spLocks noGrp="1"/>
          </p:cNvSpPr>
          <p:nvPr>
            <p:ph type="sldNum" sz="quarter" idx="5"/>
          </p:nvPr>
        </p:nvSpPr>
        <p:spPr/>
        <p:txBody>
          <a:bodyPr/>
          <a:lstStyle/>
          <a:p>
            <a:fld id="{C427CB72-0F6D-47E9-8F68-E60C6C8A5A75}" type="slidenum">
              <a:rPr lang="en-US" smtClean="0"/>
              <a:t>20</a:t>
            </a:fld>
            <a:endParaRPr lang="en-US"/>
          </a:p>
        </p:txBody>
      </p:sp>
    </p:spTree>
    <p:extLst>
      <p:ext uri="{BB962C8B-B14F-4D97-AF65-F5344CB8AC3E}">
        <p14:creationId xmlns:p14="http://schemas.microsoft.com/office/powerpoint/2010/main" val="194928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Cấu</a:t>
            </a:r>
            <a:r>
              <a:rPr lang="en-US" dirty="0"/>
              <a:t> </a:t>
            </a:r>
            <a:r>
              <a:rPr lang="en-US" dirty="0" err="1"/>
              <a:t>trúc</a:t>
            </a:r>
            <a:r>
              <a:rPr lang="en-US" dirty="0"/>
              <a:t> </a:t>
            </a:r>
            <a:r>
              <a:rPr lang="en-US" dirty="0" err="1"/>
              <a:t>của</a:t>
            </a:r>
            <a:r>
              <a:rPr lang="en-US" dirty="0"/>
              <a:t> </a:t>
            </a:r>
            <a:r>
              <a:rPr lang="en-US" dirty="0" err="1"/>
              <a:t>ngôi</a:t>
            </a:r>
            <a:r>
              <a:rPr lang="en-US" dirty="0"/>
              <a:t> </a:t>
            </a:r>
            <a:r>
              <a:rPr lang="en-US" dirty="0" err="1"/>
              <a:t>chùa</a:t>
            </a:r>
            <a:r>
              <a:rPr lang="en-US" dirty="0"/>
              <a:t> </a:t>
            </a:r>
            <a:r>
              <a:rPr lang="en-US" dirty="0" err="1"/>
              <a:t>này</a:t>
            </a:r>
            <a:r>
              <a:rPr lang="en-US" dirty="0"/>
              <a:t> </a:t>
            </a:r>
            <a:r>
              <a:rPr lang="en-US" dirty="0" err="1"/>
              <a:t>gồm</a:t>
            </a:r>
            <a:r>
              <a:rPr lang="en-US" dirty="0"/>
              <a:t> 3 </a:t>
            </a:r>
            <a:r>
              <a:rPr lang="en-US" dirty="0" err="1"/>
              <a:t>phần</a:t>
            </a:r>
            <a:r>
              <a:rPr lang="en-US" dirty="0"/>
              <a:t> </a:t>
            </a:r>
            <a:r>
              <a:rPr lang="en-US" dirty="0" err="1"/>
              <a:t>chính</a:t>
            </a:r>
            <a:r>
              <a:rPr lang="en-US" dirty="0"/>
              <a:t> </a:t>
            </a:r>
            <a:r>
              <a:rPr lang="en-US" dirty="0" err="1"/>
              <a:t>là</a:t>
            </a:r>
            <a:r>
              <a:rPr lang="en-US" dirty="0"/>
              <a:t> </a:t>
            </a:r>
            <a:r>
              <a:rPr lang="en-US" dirty="0" err="1"/>
              <a:t>cột</a:t>
            </a:r>
            <a:r>
              <a:rPr lang="en-US" dirty="0"/>
              <a:t> </a:t>
            </a:r>
            <a:r>
              <a:rPr lang="en-US" dirty="0" err="1"/>
              <a:t>trụ</a:t>
            </a:r>
            <a:r>
              <a:rPr lang="en-US" dirty="0"/>
              <a:t>, </a:t>
            </a:r>
            <a:r>
              <a:rPr lang="en-US" dirty="0" err="1"/>
              <a:t>đài</a:t>
            </a:r>
            <a:r>
              <a:rPr lang="en-US" dirty="0"/>
              <a:t> </a:t>
            </a:r>
            <a:r>
              <a:rPr lang="en-US" dirty="0" err="1"/>
              <a:t>Liên</a:t>
            </a:r>
            <a:r>
              <a:rPr lang="en-US" dirty="0"/>
              <a:t> </a:t>
            </a:r>
            <a:r>
              <a:rPr lang="en-US" dirty="0" err="1"/>
              <a:t>Hoa</a:t>
            </a:r>
            <a:r>
              <a:rPr lang="en-US" dirty="0"/>
              <a:t> </a:t>
            </a:r>
            <a:r>
              <a:rPr lang="en-US" dirty="0" err="1"/>
              <a:t>và</a:t>
            </a:r>
            <a:r>
              <a:rPr lang="en-US" dirty="0"/>
              <a:t> </a:t>
            </a:r>
            <a:r>
              <a:rPr lang="en-US" dirty="0" err="1"/>
              <a:t>mái</a:t>
            </a:r>
            <a:r>
              <a:rPr lang="en-US" dirty="0"/>
              <a:t> </a:t>
            </a:r>
            <a:r>
              <a:rPr lang="en-US" dirty="0" err="1"/>
              <a:t>chùa</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Hình ảnh Chùa Một Cột được in nổi trên mặt đồng xu kim loại mệnh giá 5 nghìn đồng, quảng bá du lịch Việt Nam</a:t>
            </a:r>
            <a:endParaRPr lang="en-US" dirty="0"/>
          </a:p>
          <a:p>
            <a:endParaRPr lang="en-US" dirty="0"/>
          </a:p>
        </p:txBody>
      </p:sp>
      <p:sp>
        <p:nvSpPr>
          <p:cNvPr id="4" name="Slide Number Placeholder 3"/>
          <p:cNvSpPr>
            <a:spLocks noGrp="1"/>
          </p:cNvSpPr>
          <p:nvPr>
            <p:ph type="sldNum" sz="quarter" idx="5"/>
          </p:nvPr>
        </p:nvSpPr>
        <p:spPr/>
        <p:txBody>
          <a:bodyPr/>
          <a:lstStyle/>
          <a:p>
            <a:fld id="{C427CB72-0F6D-47E9-8F68-E60C6C8A5A75}" type="slidenum">
              <a:rPr lang="en-US" smtClean="0"/>
              <a:t>21</a:t>
            </a:fld>
            <a:endParaRPr lang="en-US"/>
          </a:p>
        </p:txBody>
      </p:sp>
    </p:spTree>
    <p:extLst>
      <p:ext uri="{BB962C8B-B14F-4D97-AF65-F5344CB8AC3E}">
        <p14:creationId xmlns:p14="http://schemas.microsoft.com/office/powerpoint/2010/main" val="447235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27CB72-0F6D-47E9-8F68-E60C6C8A5A75}" type="slidenum">
              <a:rPr lang="en-US" smtClean="0"/>
              <a:t>22</a:t>
            </a:fld>
            <a:endParaRPr lang="en-US"/>
          </a:p>
        </p:txBody>
      </p:sp>
    </p:spTree>
    <p:extLst>
      <p:ext uri="{BB962C8B-B14F-4D97-AF65-F5344CB8AC3E}">
        <p14:creationId xmlns:p14="http://schemas.microsoft.com/office/powerpoint/2010/main" val="2041963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Nằm ở vị trí trung tâm Quảng trường Ba Đình lịch sử, nơi ngày 02/9/1945 Chủ tịch Hồ Chí Minh đã đọc bản “Tuyên ngôn Độc lập” khai sinh ra nước Việt Nam Dân chủ Cộng hòa. </a:t>
            </a:r>
          </a:p>
          <a:p>
            <a:r>
              <a:rPr lang="vi-VN" sz="1200" b="0" i="0" kern="1200" dirty="0">
                <a:solidFill>
                  <a:schemeClr val="tx1"/>
                </a:solidFill>
                <a:effectLst/>
                <a:latin typeface="+mn-lt"/>
                <a:ea typeface="+mn-ea"/>
                <a:cs typeface="+mn-cs"/>
              </a:rPr>
              <a:t>Trước khi mất, di nguyện của Bác là được hỏa táng và đặt tro tại 3 miền của tổ quốc nhưng do nguyện vọng và tình cảm của toàn dân, chính phủ đã quyết định giữ gìn thi hài của Bác còn nguyên vẹn để cho nhân dân cả nước và khách quốc tế đến viếng thăm. </a:t>
            </a:r>
            <a:endParaRPr lang="en-US" dirty="0"/>
          </a:p>
        </p:txBody>
      </p:sp>
      <p:sp>
        <p:nvSpPr>
          <p:cNvPr id="4" name="Slide Number Placeholder 3"/>
          <p:cNvSpPr>
            <a:spLocks noGrp="1"/>
          </p:cNvSpPr>
          <p:nvPr>
            <p:ph type="sldNum" sz="quarter" idx="5"/>
          </p:nvPr>
        </p:nvSpPr>
        <p:spPr/>
        <p:txBody>
          <a:bodyPr/>
          <a:lstStyle/>
          <a:p>
            <a:fld id="{C427CB72-0F6D-47E9-8F68-E60C6C8A5A75}" type="slidenum">
              <a:rPr lang="en-US" smtClean="0"/>
              <a:t>23</a:t>
            </a:fld>
            <a:endParaRPr lang="en-US"/>
          </a:p>
        </p:txBody>
      </p:sp>
    </p:spTree>
    <p:extLst>
      <p:ext uri="{BB962C8B-B14F-4D97-AF65-F5344CB8AC3E}">
        <p14:creationId xmlns:p14="http://schemas.microsoft.com/office/powerpoint/2010/main" val="3949616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F5CE-A284-46E6-9127-DA85638849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4876B7A-AF6F-4E2B-871B-A861EC6228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9D822A4-6ADD-4C02-933A-F96BFB21EBC9}"/>
              </a:ext>
            </a:extLst>
          </p:cNvPr>
          <p:cNvSpPr>
            <a:spLocks noGrp="1"/>
          </p:cNvSpPr>
          <p:nvPr>
            <p:ph type="dt" sz="half" idx="10"/>
          </p:nvPr>
        </p:nvSpPr>
        <p:spPr/>
        <p:txBody>
          <a:bodyPr/>
          <a:lstStyle/>
          <a:p>
            <a:fld id="{DFDD8667-CBDE-4846-8A0C-E24E51738C16}" type="datetimeFigureOut">
              <a:rPr lang="vi-VN" smtClean="0"/>
              <a:t>23/11/2023</a:t>
            </a:fld>
            <a:endParaRPr lang="vi-VN"/>
          </a:p>
        </p:txBody>
      </p:sp>
      <p:sp>
        <p:nvSpPr>
          <p:cNvPr id="5" name="Footer Placeholder 4">
            <a:extLst>
              <a:ext uri="{FF2B5EF4-FFF2-40B4-BE49-F238E27FC236}">
                <a16:creationId xmlns:a16="http://schemas.microsoft.com/office/drawing/2014/main" id="{85FF8779-0016-4B6F-8BA8-75599541BF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964A467-03EA-407D-9293-B08014F36BCE}"/>
              </a:ext>
            </a:extLst>
          </p:cNvPr>
          <p:cNvSpPr>
            <a:spLocks noGrp="1"/>
          </p:cNvSpPr>
          <p:nvPr>
            <p:ph type="sldNum" sz="quarter" idx="12"/>
          </p:nvPr>
        </p:nvSpPr>
        <p:spPr/>
        <p:txBody>
          <a:bodyPr/>
          <a:lstStyle/>
          <a:p>
            <a:fld id="{7BFB556D-8E46-4D8E-8A9E-DBD073079393}" type="slidenum">
              <a:rPr lang="vi-VN" smtClean="0"/>
              <a:t>‹#›</a:t>
            </a:fld>
            <a:endParaRPr lang="vi-VN"/>
          </a:p>
        </p:txBody>
      </p:sp>
    </p:spTree>
    <p:extLst>
      <p:ext uri="{BB962C8B-B14F-4D97-AF65-F5344CB8AC3E}">
        <p14:creationId xmlns:p14="http://schemas.microsoft.com/office/powerpoint/2010/main" val="2348354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E468B-F4B9-473B-9824-A8A828E409B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9D7C73A-FB08-4A07-B8F1-6D10DD4C07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9B218DC-9E14-4600-84A0-0D3BA086C98C}"/>
              </a:ext>
            </a:extLst>
          </p:cNvPr>
          <p:cNvSpPr>
            <a:spLocks noGrp="1"/>
          </p:cNvSpPr>
          <p:nvPr>
            <p:ph type="dt" sz="half" idx="10"/>
          </p:nvPr>
        </p:nvSpPr>
        <p:spPr/>
        <p:txBody>
          <a:bodyPr/>
          <a:lstStyle/>
          <a:p>
            <a:fld id="{DFDD8667-CBDE-4846-8A0C-E24E51738C16}" type="datetimeFigureOut">
              <a:rPr lang="vi-VN" smtClean="0"/>
              <a:t>23/11/2023</a:t>
            </a:fld>
            <a:endParaRPr lang="vi-VN"/>
          </a:p>
        </p:txBody>
      </p:sp>
      <p:sp>
        <p:nvSpPr>
          <p:cNvPr id="5" name="Footer Placeholder 4">
            <a:extLst>
              <a:ext uri="{FF2B5EF4-FFF2-40B4-BE49-F238E27FC236}">
                <a16:creationId xmlns:a16="http://schemas.microsoft.com/office/drawing/2014/main" id="{394C5EF4-537A-4127-AE9D-F2CB74C10E0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B3839DC-686A-4B56-A175-6E2F52D7AC84}"/>
              </a:ext>
            </a:extLst>
          </p:cNvPr>
          <p:cNvSpPr>
            <a:spLocks noGrp="1"/>
          </p:cNvSpPr>
          <p:nvPr>
            <p:ph type="sldNum" sz="quarter" idx="12"/>
          </p:nvPr>
        </p:nvSpPr>
        <p:spPr/>
        <p:txBody>
          <a:bodyPr/>
          <a:lstStyle/>
          <a:p>
            <a:fld id="{7BFB556D-8E46-4D8E-8A9E-DBD073079393}" type="slidenum">
              <a:rPr lang="vi-VN" smtClean="0"/>
              <a:t>‹#›</a:t>
            </a:fld>
            <a:endParaRPr lang="vi-VN"/>
          </a:p>
        </p:txBody>
      </p:sp>
    </p:spTree>
    <p:extLst>
      <p:ext uri="{BB962C8B-B14F-4D97-AF65-F5344CB8AC3E}">
        <p14:creationId xmlns:p14="http://schemas.microsoft.com/office/powerpoint/2010/main" val="4142053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133737-F7DF-4827-B8BF-AA672395DD6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5F0ACDF-5053-4291-B5DB-0E18A99228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6CE9710-2FFF-45E7-BD76-491356490434}"/>
              </a:ext>
            </a:extLst>
          </p:cNvPr>
          <p:cNvSpPr>
            <a:spLocks noGrp="1"/>
          </p:cNvSpPr>
          <p:nvPr>
            <p:ph type="dt" sz="half" idx="10"/>
          </p:nvPr>
        </p:nvSpPr>
        <p:spPr/>
        <p:txBody>
          <a:bodyPr/>
          <a:lstStyle/>
          <a:p>
            <a:fld id="{DFDD8667-CBDE-4846-8A0C-E24E51738C16}" type="datetimeFigureOut">
              <a:rPr lang="vi-VN" smtClean="0"/>
              <a:t>23/11/2023</a:t>
            </a:fld>
            <a:endParaRPr lang="vi-VN"/>
          </a:p>
        </p:txBody>
      </p:sp>
      <p:sp>
        <p:nvSpPr>
          <p:cNvPr id="5" name="Footer Placeholder 4">
            <a:extLst>
              <a:ext uri="{FF2B5EF4-FFF2-40B4-BE49-F238E27FC236}">
                <a16:creationId xmlns:a16="http://schemas.microsoft.com/office/drawing/2014/main" id="{5BAF63C0-74AE-4CA3-9FB1-7CD2310B4A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3087E-4304-4BCB-8A56-EF32098B488F}"/>
              </a:ext>
            </a:extLst>
          </p:cNvPr>
          <p:cNvSpPr>
            <a:spLocks noGrp="1"/>
          </p:cNvSpPr>
          <p:nvPr>
            <p:ph type="sldNum" sz="quarter" idx="12"/>
          </p:nvPr>
        </p:nvSpPr>
        <p:spPr/>
        <p:txBody>
          <a:bodyPr/>
          <a:lstStyle/>
          <a:p>
            <a:fld id="{7BFB556D-8E46-4D8E-8A9E-DBD073079393}" type="slidenum">
              <a:rPr lang="vi-VN" smtClean="0"/>
              <a:t>‹#›</a:t>
            </a:fld>
            <a:endParaRPr lang="vi-VN"/>
          </a:p>
        </p:txBody>
      </p:sp>
    </p:spTree>
    <p:extLst>
      <p:ext uri="{BB962C8B-B14F-4D97-AF65-F5344CB8AC3E}">
        <p14:creationId xmlns:p14="http://schemas.microsoft.com/office/powerpoint/2010/main" val="2331194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BA949-BD7C-4B5C-ADB1-9D8F2D524C3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A6D554F-0BD7-49C2-B76C-DF667D9AE8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94AAF96-A3CA-47CB-A61D-3CF81F20B33B}"/>
              </a:ext>
            </a:extLst>
          </p:cNvPr>
          <p:cNvSpPr>
            <a:spLocks noGrp="1"/>
          </p:cNvSpPr>
          <p:nvPr>
            <p:ph type="dt" sz="half" idx="10"/>
          </p:nvPr>
        </p:nvSpPr>
        <p:spPr/>
        <p:txBody>
          <a:bodyPr/>
          <a:lstStyle/>
          <a:p>
            <a:fld id="{DFDD8667-CBDE-4846-8A0C-E24E51738C16}" type="datetimeFigureOut">
              <a:rPr lang="vi-VN" smtClean="0"/>
              <a:t>23/11/2023</a:t>
            </a:fld>
            <a:endParaRPr lang="vi-VN"/>
          </a:p>
        </p:txBody>
      </p:sp>
      <p:sp>
        <p:nvSpPr>
          <p:cNvPr id="5" name="Footer Placeholder 4">
            <a:extLst>
              <a:ext uri="{FF2B5EF4-FFF2-40B4-BE49-F238E27FC236}">
                <a16:creationId xmlns:a16="http://schemas.microsoft.com/office/drawing/2014/main" id="{D1E39E91-5BC5-425E-967D-FB4A19DF488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8F9FEF7-4155-4EE6-BDBA-E1BBCB935040}"/>
              </a:ext>
            </a:extLst>
          </p:cNvPr>
          <p:cNvSpPr>
            <a:spLocks noGrp="1"/>
          </p:cNvSpPr>
          <p:nvPr>
            <p:ph type="sldNum" sz="quarter" idx="12"/>
          </p:nvPr>
        </p:nvSpPr>
        <p:spPr/>
        <p:txBody>
          <a:bodyPr/>
          <a:lstStyle/>
          <a:p>
            <a:fld id="{7BFB556D-8E46-4D8E-8A9E-DBD073079393}" type="slidenum">
              <a:rPr lang="vi-VN" smtClean="0"/>
              <a:t>‹#›</a:t>
            </a:fld>
            <a:endParaRPr lang="vi-VN"/>
          </a:p>
        </p:txBody>
      </p:sp>
    </p:spTree>
    <p:extLst>
      <p:ext uri="{BB962C8B-B14F-4D97-AF65-F5344CB8AC3E}">
        <p14:creationId xmlns:p14="http://schemas.microsoft.com/office/powerpoint/2010/main" val="1039504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AFADA-8DAD-47D3-8A65-602F544990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6E7F674-D2DF-4B2F-9120-468E0B32A7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2425AF-B063-44F7-B4D3-4814D175D018}"/>
              </a:ext>
            </a:extLst>
          </p:cNvPr>
          <p:cNvSpPr>
            <a:spLocks noGrp="1"/>
          </p:cNvSpPr>
          <p:nvPr>
            <p:ph type="dt" sz="half" idx="10"/>
          </p:nvPr>
        </p:nvSpPr>
        <p:spPr/>
        <p:txBody>
          <a:bodyPr/>
          <a:lstStyle/>
          <a:p>
            <a:fld id="{DFDD8667-CBDE-4846-8A0C-E24E51738C16}" type="datetimeFigureOut">
              <a:rPr lang="vi-VN" smtClean="0"/>
              <a:t>23/11/2023</a:t>
            </a:fld>
            <a:endParaRPr lang="vi-VN"/>
          </a:p>
        </p:txBody>
      </p:sp>
      <p:sp>
        <p:nvSpPr>
          <p:cNvPr id="5" name="Footer Placeholder 4">
            <a:extLst>
              <a:ext uri="{FF2B5EF4-FFF2-40B4-BE49-F238E27FC236}">
                <a16:creationId xmlns:a16="http://schemas.microsoft.com/office/drawing/2014/main" id="{40AD7353-5566-448F-A660-9AB64B41502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75375D2-A01B-49B3-8189-41C1B64778CE}"/>
              </a:ext>
            </a:extLst>
          </p:cNvPr>
          <p:cNvSpPr>
            <a:spLocks noGrp="1"/>
          </p:cNvSpPr>
          <p:nvPr>
            <p:ph type="sldNum" sz="quarter" idx="12"/>
          </p:nvPr>
        </p:nvSpPr>
        <p:spPr/>
        <p:txBody>
          <a:bodyPr/>
          <a:lstStyle/>
          <a:p>
            <a:fld id="{7BFB556D-8E46-4D8E-8A9E-DBD073079393}" type="slidenum">
              <a:rPr lang="vi-VN" smtClean="0"/>
              <a:t>‹#›</a:t>
            </a:fld>
            <a:endParaRPr lang="vi-VN"/>
          </a:p>
        </p:txBody>
      </p:sp>
    </p:spTree>
    <p:extLst>
      <p:ext uri="{BB962C8B-B14F-4D97-AF65-F5344CB8AC3E}">
        <p14:creationId xmlns:p14="http://schemas.microsoft.com/office/powerpoint/2010/main" val="2171138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BA196-7405-4DD5-A572-09AE93149A1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901537B-4710-4158-B846-5F01455889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37179AE-1015-45D3-A59B-65BC67E133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6A68B4A-C28F-4434-9D2E-D017413AE612}"/>
              </a:ext>
            </a:extLst>
          </p:cNvPr>
          <p:cNvSpPr>
            <a:spLocks noGrp="1"/>
          </p:cNvSpPr>
          <p:nvPr>
            <p:ph type="dt" sz="half" idx="10"/>
          </p:nvPr>
        </p:nvSpPr>
        <p:spPr/>
        <p:txBody>
          <a:bodyPr/>
          <a:lstStyle/>
          <a:p>
            <a:fld id="{DFDD8667-CBDE-4846-8A0C-E24E51738C16}" type="datetimeFigureOut">
              <a:rPr lang="vi-VN" smtClean="0"/>
              <a:t>23/11/2023</a:t>
            </a:fld>
            <a:endParaRPr lang="vi-VN"/>
          </a:p>
        </p:txBody>
      </p:sp>
      <p:sp>
        <p:nvSpPr>
          <p:cNvPr id="6" name="Footer Placeholder 5">
            <a:extLst>
              <a:ext uri="{FF2B5EF4-FFF2-40B4-BE49-F238E27FC236}">
                <a16:creationId xmlns:a16="http://schemas.microsoft.com/office/drawing/2014/main" id="{B340A00F-686D-4396-855C-52CF35AADEC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A740949-4646-4005-AB82-B4ABDBA8939C}"/>
              </a:ext>
            </a:extLst>
          </p:cNvPr>
          <p:cNvSpPr>
            <a:spLocks noGrp="1"/>
          </p:cNvSpPr>
          <p:nvPr>
            <p:ph type="sldNum" sz="quarter" idx="12"/>
          </p:nvPr>
        </p:nvSpPr>
        <p:spPr/>
        <p:txBody>
          <a:bodyPr/>
          <a:lstStyle/>
          <a:p>
            <a:fld id="{7BFB556D-8E46-4D8E-8A9E-DBD073079393}" type="slidenum">
              <a:rPr lang="vi-VN" smtClean="0"/>
              <a:t>‹#›</a:t>
            </a:fld>
            <a:endParaRPr lang="vi-VN"/>
          </a:p>
        </p:txBody>
      </p:sp>
    </p:spTree>
    <p:extLst>
      <p:ext uri="{BB962C8B-B14F-4D97-AF65-F5344CB8AC3E}">
        <p14:creationId xmlns:p14="http://schemas.microsoft.com/office/powerpoint/2010/main" val="2061677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5AD3-888B-44AE-A5E0-DFFE9580741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1BFDD62-53CA-4BF3-9A0B-FE804BCE4E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C4348C-9714-4BB9-BF89-96FF7A9446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82E5EA2-24B2-41BC-A5B3-B2A524CC54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EB21DE-FA53-46B8-BBBA-C7B31C59C9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18B2D95-4B95-46B3-BB34-496BED9B95A0}"/>
              </a:ext>
            </a:extLst>
          </p:cNvPr>
          <p:cNvSpPr>
            <a:spLocks noGrp="1"/>
          </p:cNvSpPr>
          <p:nvPr>
            <p:ph type="dt" sz="half" idx="10"/>
          </p:nvPr>
        </p:nvSpPr>
        <p:spPr/>
        <p:txBody>
          <a:bodyPr/>
          <a:lstStyle/>
          <a:p>
            <a:fld id="{DFDD8667-CBDE-4846-8A0C-E24E51738C16}" type="datetimeFigureOut">
              <a:rPr lang="vi-VN" smtClean="0"/>
              <a:t>23/11/2023</a:t>
            </a:fld>
            <a:endParaRPr lang="vi-VN"/>
          </a:p>
        </p:txBody>
      </p:sp>
      <p:sp>
        <p:nvSpPr>
          <p:cNvPr id="8" name="Footer Placeholder 7">
            <a:extLst>
              <a:ext uri="{FF2B5EF4-FFF2-40B4-BE49-F238E27FC236}">
                <a16:creationId xmlns:a16="http://schemas.microsoft.com/office/drawing/2014/main" id="{227E6677-C145-4702-A039-21EF65CE556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6681834-4E44-4178-B4DE-E299C6156125}"/>
              </a:ext>
            </a:extLst>
          </p:cNvPr>
          <p:cNvSpPr>
            <a:spLocks noGrp="1"/>
          </p:cNvSpPr>
          <p:nvPr>
            <p:ph type="sldNum" sz="quarter" idx="12"/>
          </p:nvPr>
        </p:nvSpPr>
        <p:spPr/>
        <p:txBody>
          <a:bodyPr/>
          <a:lstStyle/>
          <a:p>
            <a:fld id="{7BFB556D-8E46-4D8E-8A9E-DBD073079393}" type="slidenum">
              <a:rPr lang="vi-VN" smtClean="0"/>
              <a:t>‹#›</a:t>
            </a:fld>
            <a:endParaRPr lang="vi-VN"/>
          </a:p>
        </p:txBody>
      </p:sp>
    </p:spTree>
    <p:extLst>
      <p:ext uri="{BB962C8B-B14F-4D97-AF65-F5344CB8AC3E}">
        <p14:creationId xmlns:p14="http://schemas.microsoft.com/office/powerpoint/2010/main" val="2413715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68E6B-EF55-4C89-9DE5-F569138E0F5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D18E051-A43F-4EE9-BA6A-45375AF53619}"/>
              </a:ext>
            </a:extLst>
          </p:cNvPr>
          <p:cNvSpPr>
            <a:spLocks noGrp="1"/>
          </p:cNvSpPr>
          <p:nvPr>
            <p:ph type="dt" sz="half" idx="10"/>
          </p:nvPr>
        </p:nvSpPr>
        <p:spPr/>
        <p:txBody>
          <a:bodyPr/>
          <a:lstStyle/>
          <a:p>
            <a:fld id="{DFDD8667-CBDE-4846-8A0C-E24E51738C16}" type="datetimeFigureOut">
              <a:rPr lang="vi-VN" smtClean="0"/>
              <a:t>23/11/2023</a:t>
            </a:fld>
            <a:endParaRPr lang="vi-VN"/>
          </a:p>
        </p:txBody>
      </p:sp>
      <p:sp>
        <p:nvSpPr>
          <p:cNvPr id="4" name="Footer Placeholder 3">
            <a:extLst>
              <a:ext uri="{FF2B5EF4-FFF2-40B4-BE49-F238E27FC236}">
                <a16:creationId xmlns:a16="http://schemas.microsoft.com/office/drawing/2014/main" id="{4BBBE035-F975-4405-B9B5-C4B5EE7FD9A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A0F59C1-8A82-47A7-B74F-D62F4A40CA01}"/>
              </a:ext>
            </a:extLst>
          </p:cNvPr>
          <p:cNvSpPr>
            <a:spLocks noGrp="1"/>
          </p:cNvSpPr>
          <p:nvPr>
            <p:ph type="sldNum" sz="quarter" idx="12"/>
          </p:nvPr>
        </p:nvSpPr>
        <p:spPr/>
        <p:txBody>
          <a:bodyPr/>
          <a:lstStyle/>
          <a:p>
            <a:fld id="{7BFB556D-8E46-4D8E-8A9E-DBD073079393}" type="slidenum">
              <a:rPr lang="vi-VN" smtClean="0"/>
              <a:t>‹#›</a:t>
            </a:fld>
            <a:endParaRPr lang="vi-VN"/>
          </a:p>
        </p:txBody>
      </p:sp>
    </p:spTree>
    <p:extLst>
      <p:ext uri="{BB962C8B-B14F-4D97-AF65-F5344CB8AC3E}">
        <p14:creationId xmlns:p14="http://schemas.microsoft.com/office/powerpoint/2010/main" val="724426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034DAE-A429-4AFE-BCE9-121FADD543F3}"/>
              </a:ext>
            </a:extLst>
          </p:cNvPr>
          <p:cNvSpPr>
            <a:spLocks noGrp="1"/>
          </p:cNvSpPr>
          <p:nvPr>
            <p:ph type="dt" sz="half" idx="10"/>
          </p:nvPr>
        </p:nvSpPr>
        <p:spPr/>
        <p:txBody>
          <a:bodyPr/>
          <a:lstStyle/>
          <a:p>
            <a:fld id="{DFDD8667-CBDE-4846-8A0C-E24E51738C16}" type="datetimeFigureOut">
              <a:rPr lang="vi-VN" smtClean="0"/>
              <a:t>23/11/2023</a:t>
            </a:fld>
            <a:endParaRPr lang="vi-VN"/>
          </a:p>
        </p:txBody>
      </p:sp>
      <p:sp>
        <p:nvSpPr>
          <p:cNvPr id="3" name="Footer Placeholder 2">
            <a:extLst>
              <a:ext uri="{FF2B5EF4-FFF2-40B4-BE49-F238E27FC236}">
                <a16:creationId xmlns:a16="http://schemas.microsoft.com/office/drawing/2014/main" id="{3F329FDF-026A-4BC6-B53A-B3F3ABA2A8F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46B7D27-37E4-490D-915C-16DD9A5BDA75}"/>
              </a:ext>
            </a:extLst>
          </p:cNvPr>
          <p:cNvSpPr>
            <a:spLocks noGrp="1"/>
          </p:cNvSpPr>
          <p:nvPr>
            <p:ph type="sldNum" sz="quarter" idx="12"/>
          </p:nvPr>
        </p:nvSpPr>
        <p:spPr/>
        <p:txBody>
          <a:bodyPr/>
          <a:lstStyle/>
          <a:p>
            <a:fld id="{7BFB556D-8E46-4D8E-8A9E-DBD073079393}" type="slidenum">
              <a:rPr lang="vi-VN" smtClean="0"/>
              <a:t>‹#›</a:t>
            </a:fld>
            <a:endParaRPr lang="vi-VN"/>
          </a:p>
        </p:txBody>
      </p:sp>
    </p:spTree>
    <p:extLst>
      <p:ext uri="{BB962C8B-B14F-4D97-AF65-F5344CB8AC3E}">
        <p14:creationId xmlns:p14="http://schemas.microsoft.com/office/powerpoint/2010/main" val="257969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4A0C-2778-4748-97C6-BE2C05A1CB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495EBBD-AA5A-4407-9109-A06D90B535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841B65D-A0EB-49DF-A627-651D6AF385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EAAF02-63F0-4233-9294-CE09B53D050D}"/>
              </a:ext>
            </a:extLst>
          </p:cNvPr>
          <p:cNvSpPr>
            <a:spLocks noGrp="1"/>
          </p:cNvSpPr>
          <p:nvPr>
            <p:ph type="dt" sz="half" idx="10"/>
          </p:nvPr>
        </p:nvSpPr>
        <p:spPr/>
        <p:txBody>
          <a:bodyPr/>
          <a:lstStyle/>
          <a:p>
            <a:fld id="{DFDD8667-CBDE-4846-8A0C-E24E51738C16}" type="datetimeFigureOut">
              <a:rPr lang="vi-VN" smtClean="0"/>
              <a:t>23/11/2023</a:t>
            </a:fld>
            <a:endParaRPr lang="vi-VN"/>
          </a:p>
        </p:txBody>
      </p:sp>
      <p:sp>
        <p:nvSpPr>
          <p:cNvPr id="6" name="Footer Placeholder 5">
            <a:extLst>
              <a:ext uri="{FF2B5EF4-FFF2-40B4-BE49-F238E27FC236}">
                <a16:creationId xmlns:a16="http://schemas.microsoft.com/office/drawing/2014/main" id="{496B5178-CD95-4C67-ACE8-D318D82920A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994D14F-BD6E-470F-AF3D-928982DA9C67}"/>
              </a:ext>
            </a:extLst>
          </p:cNvPr>
          <p:cNvSpPr>
            <a:spLocks noGrp="1"/>
          </p:cNvSpPr>
          <p:nvPr>
            <p:ph type="sldNum" sz="quarter" idx="12"/>
          </p:nvPr>
        </p:nvSpPr>
        <p:spPr/>
        <p:txBody>
          <a:bodyPr/>
          <a:lstStyle/>
          <a:p>
            <a:fld id="{7BFB556D-8E46-4D8E-8A9E-DBD073079393}" type="slidenum">
              <a:rPr lang="vi-VN" smtClean="0"/>
              <a:t>‹#›</a:t>
            </a:fld>
            <a:endParaRPr lang="vi-VN"/>
          </a:p>
        </p:txBody>
      </p:sp>
    </p:spTree>
    <p:extLst>
      <p:ext uri="{BB962C8B-B14F-4D97-AF65-F5344CB8AC3E}">
        <p14:creationId xmlns:p14="http://schemas.microsoft.com/office/powerpoint/2010/main" val="2633231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D0297-6F41-4F03-8E1A-BC994CEE6C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FA81B58-BE23-458F-9D0F-0F3DBF91F7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3B3DFD7-DCD2-4BB5-8390-08220C4AB0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14F8B8-ABE1-4EB9-98E8-DDDDCF5C1E97}"/>
              </a:ext>
            </a:extLst>
          </p:cNvPr>
          <p:cNvSpPr>
            <a:spLocks noGrp="1"/>
          </p:cNvSpPr>
          <p:nvPr>
            <p:ph type="dt" sz="half" idx="10"/>
          </p:nvPr>
        </p:nvSpPr>
        <p:spPr/>
        <p:txBody>
          <a:bodyPr/>
          <a:lstStyle/>
          <a:p>
            <a:fld id="{DFDD8667-CBDE-4846-8A0C-E24E51738C16}" type="datetimeFigureOut">
              <a:rPr lang="vi-VN" smtClean="0"/>
              <a:t>23/11/2023</a:t>
            </a:fld>
            <a:endParaRPr lang="vi-VN"/>
          </a:p>
        </p:txBody>
      </p:sp>
      <p:sp>
        <p:nvSpPr>
          <p:cNvPr id="6" name="Footer Placeholder 5">
            <a:extLst>
              <a:ext uri="{FF2B5EF4-FFF2-40B4-BE49-F238E27FC236}">
                <a16:creationId xmlns:a16="http://schemas.microsoft.com/office/drawing/2014/main" id="{F4B6F865-AD57-4E95-8F63-285307B3408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5F3B130-C129-42C6-8930-0EEAE4A8BDB0}"/>
              </a:ext>
            </a:extLst>
          </p:cNvPr>
          <p:cNvSpPr>
            <a:spLocks noGrp="1"/>
          </p:cNvSpPr>
          <p:nvPr>
            <p:ph type="sldNum" sz="quarter" idx="12"/>
          </p:nvPr>
        </p:nvSpPr>
        <p:spPr/>
        <p:txBody>
          <a:bodyPr/>
          <a:lstStyle/>
          <a:p>
            <a:fld id="{7BFB556D-8E46-4D8E-8A9E-DBD073079393}" type="slidenum">
              <a:rPr lang="vi-VN" smtClean="0"/>
              <a:t>‹#›</a:t>
            </a:fld>
            <a:endParaRPr lang="vi-VN"/>
          </a:p>
        </p:txBody>
      </p:sp>
    </p:spTree>
    <p:extLst>
      <p:ext uri="{BB962C8B-B14F-4D97-AF65-F5344CB8AC3E}">
        <p14:creationId xmlns:p14="http://schemas.microsoft.com/office/powerpoint/2010/main" val="2982892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5F31E3-2F53-4D03-B401-329855E72E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9A4194E-9FFB-4281-A30D-0A38EE53DF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747755C-21BA-4AE9-BC70-D6DE7A77F0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D8667-CBDE-4846-8A0C-E24E51738C16}" type="datetimeFigureOut">
              <a:rPr lang="vi-VN" smtClean="0"/>
              <a:t>23/11/2023</a:t>
            </a:fld>
            <a:endParaRPr lang="vi-VN"/>
          </a:p>
        </p:txBody>
      </p:sp>
      <p:sp>
        <p:nvSpPr>
          <p:cNvPr id="5" name="Footer Placeholder 4">
            <a:extLst>
              <a:ext uri="{FF2B5EF4-FFF2-40B4-BE49-F238E27FC236}">
                <a16:creationId xmlns:a16="http://schemas.microsoft.com/office/drawing/2014/main" id="{6F14E119-F100-4E71-9A7A-9CD384BDE9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7F54E965-F045-4022-AE42-5192E5DA2F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FB556D-8E46-4D8E-8A9E-DBD073079393}" type="slidenum">
              <a:rPr lang="vi-VN" smtClean="0"/>
              <a:t>‹#›</a:t>
            </a:fld>
            <a:endParaRPr lang="vi-VN"/>
          </a:p>
        </p:txBody>
      </p:sp>
    </p:spTree>
    <p:extLst>
      <p:ext uri="{BB962C8B-B14F-4D97-AF65-F5344CB8AC3E}">
        <p14:creationId xmlns:p14="http://schemas.microsoft.com/office/powerpoint/2010/main" val="900063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vinpearl.com/vi/kham-pha-cua-bac-cong-thanh-duy-nhat-con-sot-lai-cua-ha-noi" TargetMode="External"/><Relationship Id="rId2" Type="http://schemas.openxmlformats.org/officeDocument/2006/relationships/hyperlink" Target="https://vinpearl.com/vi/cot-co-ha-noi" TargetMode="External"/><Relationship Id="rId1" Type="http://schemas.openxmlformats.org/officeDocument/2006/relationships/slideLayout" Target="../slideLayouts/slideLayout2.xml"/><Relationship Id="rId6" Type="http://schemas.openxmlformats.org/officeDocument/2006/relationships/hyperlink" Target="https://vinpearl.com/vi/15-dia-diem-di-choi-ha-noi-cho-sinh-vien-me-check-in" TargetMode="External"/><Relationship Id="rId5" Type="http://schemas.openxmlformats.org/officeDocument/2006/relationships/hyperlink" Target="https://vinpearl.com/vi/dia-diem-chup-anh-dep-o-ha-noi-cho-tin-do-dam-me-song-ao" TargetMode="External"/><Relationship Id="rId4" Type="http://schemas.openxmlformats.org/officeDocument/2006/relationships/hyperlink" Target="https://vinpearl.com/vi/dien-kinh-thien-cong-trinh-kien-truc-dac-sac-thoi-nha-l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vinpearl.com/vi/dia-diem-chup-anh-dep-o-ha-noi-cho-tin-do-dam-me-song-ao" TargetMode="External"/><Relationship Id="rId2" Type="http://schemas.openxmlformats.org/officeDocument/2006/relationships/hyperlink" Target="https://vinpearl.com/vi/dien-kinh-thien-cong-trinh-kien-truc-dac-sac-thoi-nha-le" TargetMode="External"/><Relationship Id="rId1" Type="http://schemas.openxmlformats.org/officeDocument/2006/relationships/slideLayout" Target="../slideLayouts/slideLayout2.xml"/><Relationship Id="rId4" Type="http://schemas.openxmlformats.org/officeDocument/2006/relationships/hyperlink" Target="https://vinpearl.com/vi/15-dia-diem-di-choi-ha-noi-cho-sinh-vien-me-check-in"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0.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42.pn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ideo" Target="https://www.youtube.com/embed/4BP4OHrc2rQ?feature=oembed"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xml"/><Relationship Id="rId1" Type="http://schemas.openxmlformats.org/officeDocument/2006/relationships/video" Target="https://www.youtube.com/embed/tasHVtAINw0?feature=oembed"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xml"/><Relationship Id="rId1" Type="http://schemas.openxmlformats.org/officeDocument/2006/relationships/video" Target="https://www.youtube.com/embed/X8P-0GKTycs?feature=oembe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video" Target="https://www.youtube.com/embed/Wuxi47sbgK8?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video" Target="https://www.youtube.com/embed/O58MCCeWraI?feature=oembe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xml"/><Relationship Id="rId1" Type="http://schemas.openxmlformats.org/officeDocument/2006/relationships/video" Target="https://www.youtube.com/embed/IarV_wxfABA?feature=oembed"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vinpearl.com/vi/kham-pha-cua-bac-cong-thanh-duy-nhat-con-sot-lai-cua-ha-noi" TargetMode="External"/><Relationship Id="rId2" Type="http://schemas.openxmlformats.org/officeDocument/2006/relationships/hyperlink" Target="https://vinpearl.com/vi/cot-co-ha-noi" TargetMode="External"/><Relationship Id="rId1" Type="http://schemas.openxmlformats.org/officeDocument/2006/relationships/slideLayout" Target="../slideLayouts/slideLayout2.xml"/><Relationship Id="rId6" Type="http://schemas.openxmlformats.org/officeDocument/2006/relationships/hyperlink" Target="https://vinpearl.com/vi/15-dia-diem-di-choi-ha-noi-cho-sinh-vien-me-check-in" TargetMode="External"/><Relationship Id="rId5" Type="http://schemas.openxmlformats.org/officeDocument/2006/relationships/hyperlink" Target="https://vinpearl.com/vi/dia-diem-chup-anh-dep-o-ha-noi-cho-tin-do-dam-me-song-ao" TargetMode="External"/><Relationship Id="rId4" Type="http://schemas.openxmlformats.org/officeDocument/2006/relationships/hyperlink" Target="https://vinpearl.com/vi/dien-kinh-thien-cong-trinh-kien-truc-dac-sac-thoi-nha-l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B33E27-87DD-4636-A97E-930A9C5C6410}"/>
              </a:ext>
            </a:extLst>
          </p:cNvPr>
          <p:cNvSpPr/>
          <p:nvPr/>
        </p:nvSpPr>
        <p:spPr>
          <a:xfrm>
            <a:off x="-297455" y="152524"/>
            <a:ext cx="12092848" cy="1993174"/>
          </a:xfrm>
          <a:prstGeom prst="rect">
            <a:avLst/>
          </a:prstGeom>
        </p:spPr>
        <p:txBody>
          <a:bodyPr wrap="square">
            <a:spAutoFit/>
          </a:bodyPr>
          <a:lstStyle/>
          <a:p>
            <a:pPr>
              <a:lnSpc>
                <a:spcPct val="107000"/>
              </a:lnSpc>
              <a:spcAft>
                <a:spcPts val="0"/>
              </a:spcAft>
            </a:pPr>
            <a:r>
              <a:rPr lang="vi-VN"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a:latin typeface="Times New Roman" panose="02020603050405020304" pitchFamily="18" charset="0"/>
                <a:ea typeface="Calibri" panose="020F0502020204030204" pitchFamily="34" charset="0"/>
                <a:cs typeface="Times New Roman" panose="02020603050405020304" pitchFamily="18" charset="0"/>
              </a:rPr>
              <a:t>   TIẾT               </a:t>
            </a:r>
            <a:r>
              <a:rPr lang="vi-VN"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vi-VN" sz="4000" b="1" dirty="0">
                <a:latin typeface="Times New Roman" panose="02020603050405020304" pitchFamily="18" charset="0"/>
                <a:ea typeface="Calibri" panose="020F0502020204030204" pitchFamily="34" charset="0"/>
                <a:cs typeface="Times New Roman" panose="02020603050405020304" pitchFamily="18" charset="0"/>
              </a:rPr>
              <a:t>CHỦ ĐỀ 4</a:t>
            </a:r>
            <a:endParaRPr lang="vi-VN"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3800" b="1" dirty="0">
                <a:latin typeface="Times New Roman" panose="02020603050405020304" pitchFamily="18" charset="0"/>
                <a:ea typeface="Calibri" panose="020F0502020204030204" pitchFamily="34" charset="0"/>
                <a:cs typeface="Times New Roman" panose="02020603050405020304" pitchFamily="18" charset="0"/>
              </a:rPr>
              <a:t>MỘT SỐ </a:t>
            </a:r>
            <a:r>
              <a:rPr lang="vi-VN" sz="3800" b="1" dirty="0">
                <a:latin typeface="Times New Roman" panose="02020603050405020304" pitchFamily="18" charset="0"/>
                <a:ea typeface="Calibri" panose="020F0502020204030204" pitchFamily="34" charset="0"/>
                <a:cs typeface="Times New Roman" panose="02020603050405020304" pitchFamily="18" charset="0"/>
              </a:rPr>
              <a:t>DI TÍCH QUỐC GIA </a:t>
            </a:r>
          </a:p>
          <a:p>
            <a:pPr algn="ctr">
              <a:lnSpc>
                <a:spcPct val="107000"/>
              </a:lnSpc>
              <a:spcAft>
                <a:spcPts val="0"/>
              </a:spcAft>
            </a:pPr>
            <a:r>
              <a:rPr lang="vi-VN" sz="3800" b="1" dirty="0">
                <a:latin typeface="Times New Roman" panose="02020603050405020304" pitchFamily="18" charset="0"/>
                <a:ea typeface="Calibri" panose="020F0502020204030204" pitchFamily="34" charset="0"/>
                <a:cs typeface="Times New Roman" panose="02020603050405020304" pitchFamily="18" charset="0"/>
              </a:rPr>
              <a:t>    ĐẶC BIỆT TẠI HÀ NỘI</a:t>
            </a:r>
            <a:endParaRPr lang="vi-VN" sz="3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50" name="Picture 2" descr="Đền Gióng Sóc Sơn">
            <a:extLst>
              <a:ext uri="{FF2B5EF4-FFF2-40B4-BE49-F238E27FC236}">
                <a16:creationId xmlns:a16="http://schemas.microsoft.com/office/drawing/2014/main" id="{8DC5D089-2900-4A59-86B4-AEE7DA9AD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85" y="2236424"/>
            <a:ext cx="5974815" cy="44690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FFBA6C5-E91F-4843-B7E1-71B8F43CBBE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36423"/>
            <a:ext cx="6096000" cy="4469051"/>
          </a:xfrm>
          <a:prstGeom prst="rect">
            <a:avLst/>
          </a:prstGeom>
          <a:noFill/>
          <a:ln>
            <a:noFill/>
          </a:ln>
        </p:spPr>
      </p:pic>
    </p:spTree>
    <p:extLst>
      <p:ext uri="{BB962C8B-B14F-4D97-AF65-F5344CB8AC3E}">
        <p14:creationId xmlns:p14="http://schemas.microsoft.com/office/powerpoint/2010/main" val="327179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2F7EDE-8811-4016-ADB5-A96262F24DE0}"/>
              </a:ext>
            </a:extLst>
          </p:cNvPr>
          <p:cNvSpPr/>
          <p:nvPr/>
        </p:nvSpPr>
        <p:spPr>
          <a:xfrm>
            <a:off x="0" y="0"/>
            <a:ext cx="12085504" cy="6370975"/>
          </a:xfrm>
          <a:prstGeom prst="rect">
            <a:avLst/>
          </a:prstGeom>
        </p:spPr>
        <p:txBody>
          <a:bodyPr wrap="square">
            <a:spAutoFit/>
          </a:bodyPr>
          <a:lstStyle/>
          <a:p>
            <a:pPr lvl="0" eaLnBrk="0" fontAlgn="base" hangingPunct="0">
              <a:spcBef>
                <a:spcPct val="0"/>
              </a:spcBef>
              <a:spcAft>
                <a:spcPct val="0"/>
              </a:spcAft>
              <a:buFontTx/>
              <a:buChar char="•"/>
            </a:pP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Thời</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Lê </a:t>
            </a: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sơ</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thế</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kỷ</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15)</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Quy</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mô</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dưới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thời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Lê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sơ</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đã</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mở</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rộng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gấp</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đôi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vi-VN" sz="2400" dirty="0">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buFontTx/>
              <a:buChar char="•"/>
            </a:pP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Thời</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nhà</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Mạc</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thế</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kỷ</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16)</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Vua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nhà</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Mạc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cho</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gia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cố</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cửa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sửa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sang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phố</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đắp</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thêm</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3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lần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lũy</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đất</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ngoài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Đại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la.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lũy</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này</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đã</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bị</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quân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chúa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Trịnh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phá</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hủy</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ngay</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chiếm</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đóng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vi-VN" sz="2400" dirty="0">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buFontTx/>
              <a:buChar char="•"/>
            </a:pP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Thời</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Lê </a:t>
            </a: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trung</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hưng</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thế</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kỷ</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17-18)</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Trên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dấu</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tích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Đại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La,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chúa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Trịnh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Doanh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cho</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đắp</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lại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mới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đặt</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tên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Đại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Đô</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vi-VN" sz="2400" dirty="0">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buFontTx/>
              <a:buChar char="•"/>
            </a:pP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Thời</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Tây</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Sơn</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thế</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kỷ</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18)</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Vua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Quang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Trung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chọn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đóng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đô</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tại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Phú</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Xuân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Huế</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nhưng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vẫn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cho</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tiến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tu</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sửa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đắp</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lại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đoạn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sụp</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đổ</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cũng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như</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xây</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thêm</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một</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số</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công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trình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vi-VN" sz="2400" dirty="0">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buFontTx/>
              <a:buChar char="•"/>
            </a:pP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Thời</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nhà</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Nguyễn</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thế</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kỷ</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19-20)</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Kinh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Thăng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Long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dưới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thời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nhà</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Nguyễn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trở</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sở</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trấn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Bắc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vi-VN" sz="2400" dirty="0">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buFontTx/>
              <a:buChar char="•"/>
            </a:pP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Thời</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chống</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Pháp</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Sau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chiếm</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đóng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Hà</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Nội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quân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Pháp</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đã</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cho</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thay</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đổi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kiến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trúc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Thăng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Long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xây</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thêm</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doanh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trại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phục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vụ</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mục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đích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quân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sự</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vi-VN" sz="2400" dirty="0">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buFontTx/>
              <a:buChar char="•"/>
            </a:pP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Năm</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1954</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Hà</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Nội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đã</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trở</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trụ</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sở</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Bộ</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Quốc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phòng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vi-VN" sz="2400" dirty="0">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buFontTx/>
              <a:buChar char="•"/>
            </a:pP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Năm</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2002</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Di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tích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tiến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khai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quật</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trên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diện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tích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19.000m2,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phát</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lộ</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nhiều</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dấu</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vết</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tầng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văn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hóa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di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tích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lịch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sử</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giá</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trị</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vi-VN" sz="2400" dirty="0">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buFontTx/>
              <a:buChar char="•"/>
            </a:pP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Năm</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2010</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Khu</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Trung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tâm</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Thăng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Long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UNESCO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vinh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danh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Di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sản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văn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hóa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thế</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giới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vi-VN" sz="2400" dirty="0">
              <a:solidFill>
                <a:srgbClr val="1F3763"/>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1274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D3E998-78F9-42F8-96B2-574BF38E62C1}"/>
              </a:ext>
            </a:extLst>
          </p:cNvPr>
          <p:cNvSpPr/>
          <p:nvPr/>
        </p:nvSpPr>
        <p:spPr>
          <a:xfrm>
            <a:off x="0" y="0"/>
            <a:ext cx="12096520" cy="13111282"/>
          </a:xfrm>
          <a:prstGeom prst="rect">
            <a:avLst/>
          </a:prstGeom>
        </p:spPr>
        <p:txBody>
          <a:bodyPr wrap="square">
            <a:spAutoFit/>
          </a:bodyPr>
          <a:lstStyle/>
          <a:p>
            <a:pPr lvl="0" eaLnBrk="0" fontAlgn="base" hangingPunct="0">
              <a:spcBef>
                <a:spcPct val="0"/>
              </a:spcBef>
              <a:spcAft>
                <a:spcPct val="0"/>
              </a:spcAft>
            </a:pP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2.2. Ý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Hoàng</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Thăng</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Long</a:t>
            </a:r>
            <a:endParaRPr lang="en-US" altLang="vi-VN" sz="2400" dirty="0">
              <a:solidFill>
                <a:srgbClr val="1F3763"/>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Khu</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trung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tâm</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i="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sz="2400" i="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i="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400" i="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i="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Thăng</a:t>
            </a:r>
            <a:r>
              <a:rPr lang="en-US" altLang="vi-VN" sz="2400" i="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Long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di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tích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khảo</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cổ</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ở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số</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18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Diệu</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quần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thể</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di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sản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văn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hóa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tiêu</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biểu</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phản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ánh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tiến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trình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lịch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sử</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nước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Việt</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trong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suốt</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13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thế</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kỷ</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từ</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thế</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kỷ</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11 -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thế</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kỷ</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18).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Trải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qua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nhiều</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biến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động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Kinh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đô</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Thăng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Long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xưa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kia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đã</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không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còn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tòa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đồ</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sộ</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hay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lầu</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son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gác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tía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nhưng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di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tích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dấu</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vết</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còn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sót</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lại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đã</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chứa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đựng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giá</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trị</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lịch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sử</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văn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hóa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to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lớn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Tất</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cả</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minh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chứng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cho</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lịch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sử</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dựng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nước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giữ</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nước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một</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nước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Việt</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độc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lập</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qua bao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thời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kỳ</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vi-VN" sz="2400"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3. Du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Hoàng</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Thăng</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Long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thú</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vi-VN" sz="2400" b="1"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3.1.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Khám</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phá</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đáo</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Hoàng</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Thăng</a:t>
            </a:r>
            <a:r>
              <a:rPr lang="en-US" altLang="vi-VN" sz="24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Long</a:t>
            </a:r>
            <a:endParaRPr lang="en-US" altLang="vi-VN" sz="2400" dirty="0">
              <a:solidFill>
                <a:srgbClr val="1F3763"/>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Khu</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di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tích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Thăng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Long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ngày</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nay bao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gồm</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nhiều</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công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trình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kiến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trúc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độc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đáo</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Mỗi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công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trình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đều</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khoác</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lên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mình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vẻ</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đẹp</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cổ</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kính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oai</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nghiêm</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cùng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câu</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chuyện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lịch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sử</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lâu</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đời</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vi-VN" sz="2400" dirty="0">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buFontTx/>
              <a:buChar char="•"/>
            </a:pPr>
            <a:r>
              <a:rPr lang="en-US" altLang="vi-VN"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2"/>
              </a:rPr>
              <a:t>Cột</a:t>
            </a:r>
            <a:r>
              <a:rPr lang="en-US" altLang="vi-VN"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2"/>
              </a:rPr>
              <a:t> </a:t>
            </a:r>
            <a:r>
              <a:rPr lang="en-US" altLang="vi-VN"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2"/>
              </a:rPr>
              <a:t>cờ</a:t>
            </a:r>
            <a:r>
              <a:rPr lang="en-US" altLang="vi-VN"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2"/>
              </a:rPr>
              <a:t> </a:t>
            </a:r>
            <a:r>
              <a:rPr lang="en-US" altLang="vi-VN"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2"/>
              </a:rPr>
              <a:t>Hà</a:t>
            </a:r>
            <a:r>
              <a:rPr lang="en-US" altLang="vi-VN"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2"/>
              </a:rPr>
              <a:t> </a:t>
            </a:r>
            <a:r>
              <a:rPr lang="en-US" altLang="vi-VN"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2"/>
              </a:rPr>
              <a:t>Nội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Đây</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công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trình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tráng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vẫn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giữ</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nguyên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vẹn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kiến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trúc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tại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di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tích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nằm</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trên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Điện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Biên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Phủ</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Công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trình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xây</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dựng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vào</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năm</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1812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dưới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thời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vua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Gia Long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với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một</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thân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cột</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3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tầng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đế</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hình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chóp</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vuông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cụt</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có</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thang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gạch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dẫn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lên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vi-VN" sz="2400" dirty="0">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buFontTx/>
              <a:buChar char="•"/>
            </a:pP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3"/>
              </a:rPr>
              <a:t>Cửa</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3"/>
              </a:rPr>
              <a:t> </a:t>
            </a: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3"/>
              </a:rPr>
              <a:t>Bắc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Cửa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Bắc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hay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Chính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Bắc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Môn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cổng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duy</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nhất</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còn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sót</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lại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Hà</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Nội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xưa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kia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Công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trình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nằm</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trên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phố</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Phan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Đình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Phùng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nhà</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Nguyễn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cho</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xây</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dựng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vào</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năm</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1805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theo</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lối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vọng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lâu</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Phần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lầu</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trên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cổng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phục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dựng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làm</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nơi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thờ</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2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vị</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anh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hùng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Nguyễn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Tri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Diệu</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vi-VN" sz="2400" dirty="0">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buFontTx/>
              <a:buChar char="•"/>
            </a:pPr>
            <a:r>
              <a:rPr lang="en-US" altLang="vi-VN"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4"/>
              </a:rPr>
              <a:t>Điện</a:t>
            </a:r>
            <a:r>
              <a:rPr lang="en-US" altLang="vi-VN"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4"/>
              </a:rPr>
              <a:t> </a:t>
            </a:r>
            <a:r>
              <a:rPr lang="en-US" altLang="vi-VN"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4"/>
              </a:rPr>
              <a:t>Kính</a:t>
            </a:r>
            <a:r>
              <a:rPr lang="en-US" altLang="vi-VN"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4"/>
              </a:rPr>
              <a:t> </a:t>
            </a:r>
            <a:r>
              <a:rPr lang="en-US" altLang="vi-VN"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4"/>
              </a:rPr>
              <a:t>Thiên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Trước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đây</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Điện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Kính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Thiên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nơi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thiết</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triều</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diễn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ra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nghi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lễ</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long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trọng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triều</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đình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Di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tích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hiện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chỉ</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còn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khu</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nền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cũ</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với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thềm</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đá</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lan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can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đôi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rồng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điêu</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khắc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tinh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xảo</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vi-VN" sz="2400" dirty="0">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buFontTx/>
              <a:buChar char="•"/>
            </a:pP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Đoan</a:t>
            </a:r>
            <a:r>
              <a:rPr lang="en-US" altLang="vi-VN" sz="24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Môn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Di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tích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cửa</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vòm</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cuốn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dẫn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vào</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điện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Kính</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thiên</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với</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5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công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xây</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dựng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bằng</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4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đá</a:t>
            </a:r>
            <a:r>
              <a:rPr lang="en-US" altLang="vi-VN" sz="24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vi-VN" sz="2400" dirty="0">
              <a:solidFill>
                <a:srgbClr val="1F3763"/>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vi-VN"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3.2. </a:t>
            </a:r>
            <a:r>
              <a:rPr lang="en-US" altLang="vi-VN"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Trải</a:t>
            </a:r>
            <a:r>
              <a:rPr lang="en-US" altLang="vi-VN"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altLang="vi-VN"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tour “</a:t>
            </a:r>
            <a:r>
              <a:rPr lang="en-US" altLang="vi-VN"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altLang="vi-VN"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altLang="vi-VN"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Hoàng</a:t>
            </a:r>
            <a:r>
              <a:rPr lang="en-US" altLang="vi-VN"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altLang="vi-VN"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Thăng</a:t>
            </a:r>
            <a:r>
              <a:rPr lang="en-US" altLang="vi-VN"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Long” </a:t>
            </a:r>
            <a:r>
              <a:rPr lang="en-US" altLang="vi-VN"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siêu</a:t>
            </a:r>
            <a:r>
              <a:rPr lang="en-US" altLang="vi-VN"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altLang="vi-VN"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dẫn</a:t>
            </a:r>
            <a:endParaRPr lang="en-US" altLang="vi-VN" dirty="0">
              <a:solidFill>
                <a:srgbClr val="1F3763"/>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Giải</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mã</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Thăng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Long”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tour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đêm</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thu</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hút</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đông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đảo</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du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khách</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Tour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tham</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quan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kéo</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dài</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90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phút</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với</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lộ</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trình</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từ</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cửa</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Đoan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Môn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đến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khu</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khảo</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cổ</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Thời</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gian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khởi</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hành</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tour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từ</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18h00, 18h30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19h00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vào</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thứ</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7,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Chủ</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Nhật</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hàng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tuần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Trong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hành</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trình</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tham</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quan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du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khách</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sẽ</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chiêm</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ngưỡng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không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gian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cung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đình</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kỳ</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ảo</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dưới</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ánh</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đèn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lồng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tìm</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hiểu</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về</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triều</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đại</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xưa</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qua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kiến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trúc</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cổ</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vật</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quý</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thưởng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thức</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điệu</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múa</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cung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vi-VN" dirty="0">
              <a:solidFill>
                <a:srgbClr val="1F3763"/>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vi-VN"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3.3. Check in </a:t>
            </a:r>
            <a:r>
              <a:rPr lang="en-US" altLang="vi-VN"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altLang="vi-VN"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altLang="vi-VN"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altLang="vi-VN"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khảo</a:t>
            </a:r>
            <a:r>
              <a:rPr lang="en-US" altLang="vi-VN"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altLang="vi-VN"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Hoàng</a:t>
            </a:r>
            <a:r>
              <a:rPr lang="en-US" altLang="vi-VN"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altLang="vi-VN"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Thăng</a:t>
            </a:r>
            <a:r>
              <a:rPr lang="en-US" altLang="vi-VN"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Long</a:t>
            </a:r>
            <a:endParaRPr lang="en-US" altLang="vi-VN" dirty="0">
              <a:solidFill>
                <a:srgbClr val="1F3763"/>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Đến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quần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thể</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di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tích</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du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khách</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sẽ</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chiêm</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ngưỡng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nhiều</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hiện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vật</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xưa</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cũ</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tham</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quan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giếng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cổ</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check in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khu</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khảo</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cổ</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ở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số</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18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Diệu</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Nơi</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đây</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chia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4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khu</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vực</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chính</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với</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tầng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di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tích</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bảo</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toàn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xuyên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suốt</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qua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thời</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kỳ</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Di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tích</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còn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5"/>
              </a:rPr>
              <a:t>địa</a:t>
            </a:r>
            <a:r>
              <a:rPr lang="en-US" altLang="vi-VN"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5"/>
              </a:rPr>
              <a:t> </a:t>
            </a:r>
            <a:r>
              <a:rPr lang="en-US" altLang="vi-VN"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5"/>
              </a:rPr>
              <a:t>điểm</a:t>
            </a:r>
            <a:r>
              <a:rPr lang="en-US" altLang="vi-VN"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5"/>
              </a:rPr>
              <a:t> </a:t>
            </a:r>
            <a:r>
              <a:rPr lang="en-US" altLang="vi-VN"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5"/>
              </a:rPr>
              <a:t>chụp</a:t>
            </a:r>
            <a:r>
              <a:rPr lang="en-US" altLang="vi-VN"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5"/>
              </a:rPr>
              <a:t> </a:t>
            </a:r>
            <a:r>
              <a:rPr lang="en-US" altLang="vi-VN"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5"/>
              </a:rPr>
              <a:t>ảnh</a:t>
            </a:r>
            <a:r>
              <a:rPr lang="en-US" altLang="vi-VN"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5"/>
              </a:rPr>
              <a:t> </a:t>
            </a:r>
            <a:r>
              <a:rPr lang="en-US" altLang="vi-VN"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5"/>
              </a:rPr>
              <a:t>đẹp</a:t>
            </a:r>
            <a:r>
              <a:rPr lang="en-US" altLang="vi-VN"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5"/>
              </a:rPr>
              <a:t> ở </a:t>
            </a:r>
            <a:r>
              <a:rPr lang="en-US" altLang="vi-VN"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5"/>
              </a:rPr>
              <a:t>Hà</a:t>
            </a:r>
            <a:r>
              <a:rPr lang="en-US" altLang="vi-VN"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5"/>
              </a:rPr>
              <a:t> </a:t>
            </a:r>
            <a:r>
              <a:rPr lang="en-US" altLang="vi-VN"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5"/>
              </a:rPr>
              <a:t>Nội</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nhiều</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lựa</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chọn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thực</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hiện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bộ</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ảnh</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ấn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cùng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cổ</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phục</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áo</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dài</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vi-VN" dirty="0">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lang="en-US" altLang="vi-VN" i="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Chiêm</a:t>
            </a:r>
            <a:r>
              <a:rPr lang="en-US" altLang="vi-VN" i="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i="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ngưỡng</a:t>
            </a:r>
            <a:r>
              <a:rPr lang="en-US" altLang="vi-VN" i="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i="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nhiều</a:t>
            </a:r>
            <a:r>
              <a:rPr lang="en-US" altLang="vi-VN" i="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i="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hiện</a:t>
            </a:r>
            <a:r>
              <a:rPr lang="en-US" altLang="vi-VN" i="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i="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vật</a:t>
            </a:r>
            <a:r>
              <a:rPr lang="en-US" altLang="vi-VN" i="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i="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quý</a:t>
            </a:r>
            <a:r>
              <a:rPr lang="en-US" altLang="vi-VN" i="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i="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tại</a:t>
            </a:r>
            <a:r>
              <a:rPr lang="en-US" altLang="vi-VN" i="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i="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khu</a:t>
            </a:r>
            <a:r>
              <a:rPr lang="en-US" altLang="vi-VN" i="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i="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khảo</a:t>
            </a:r>
            <a:r>
              <a:rPr lang="en-US" altLang="vi-VN" i="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i="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cổ</a:t>
            </a:r>
            <a:r>
              <a:rPr lang="en-US" altLang="vi-VN" i="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ở </a:t>
            </a:r>
            <a:r>
              <a:rPr lang="en-US" altLang="vi-VN" i="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số</a:t>
            </a:r>
            <a:r>
              <a:rPr lang="en-US" altLang="vi-VN" i="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18 </a:t>
            </a:r>
            <a:r>
              <a:rPr lang="en-US" altLang="vi-VN" i="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altLang="vi-VN" i="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i="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i="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i="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Diệu</a:t>
            </a:r>
            <a:r>
              <a:rPr lang="en-US" altLang="vi-VN" i="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i="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Ảnh</a:t>
            </a:r>
            <a:r>
              <a:rPr lang="en-US" altLang="vi-VN" i="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hoangthanhthanglong.vn)</a:t>
            </a:r>
            <a:endParaRPr lang="en-US" altLang="vi-VN" dirty="0">
              <a:solidFill>
                <a:srgbClr val="1F3763"/>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vi-VN"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3.4. </a:t>
            </a:r>
            <a:r>
              <a:rPr lang="en-US" altLang="vi-VN"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altLang="vi-VN"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dự</a:t>
            </a:r>
            <a:r>
              <a:rPr lang="en-US" altLang="vi-VN"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altLang="vi-VN"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buổi</a:t>
            </a:r>
            <a:r>
              <a:rPr lang="en-US" altLang="vi-VN"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altLang="vi-VN"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lãm</a:t>
            </a:r>
            <a:endParaRPr lang="en-US" altLang="vi-VN" dirty="0">
              <a:solidFill>
                <a:srgbClr val="1F3763"/>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Khu</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trung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tâm</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di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tích</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xuyên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diễn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ra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nhiều</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sự</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kiện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triển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lãm</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lịch</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sử</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nghệ</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thuật</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khảo</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cổ</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Đây</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cơ</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hội</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giúp</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du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khách</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tìm</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thấy</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nhiều</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kiến</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thức</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giá</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trị</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có</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trải</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thú</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vị</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Do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đó</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Thăng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Long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một</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trong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vi-VN"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6"/>
              </a:rPr>
              <a:t>địa</a:t>
            </a:r>
            <a:r>
              <a:rPr lang="en-US" altLang="vi-VN"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6"/>
              </a:rPr>
              <a:t> </a:t>
            </a:r>
            <a:r>
              <a:rPr lang="en-US" altLang="vi-VN"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6"/>
              </a:rPr>
              <a:t>điểm</a:t>
            </a:r>
            <a:r>
              <a:rPr lang="en-US" altLang="vi-VN"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6"/>
              </a:rPr>
              <a:t> </a:t>
            </a:r>
            <a:r>
              <a:rPr lang="en-US" altLang="vi-VN"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6"/>
              </a:rPr>
              <a:t>đi</a:t>
            </a:r>
            <a:r>
              <a:rPr lang="en-US" altLang="vi-VN"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6"/>
              </a:rPr>
              <a:t> </a:t>
            </a:r>
            <a:r>
              <a:rPr lang="en-US" altLang="vi-VN"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6"/>
              </a:rPr>
              <a:t>chơi</a:t>
            </a:r>
            <a:r>
              <a:rPr lang="en-US" altLang="vi-VN"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6"/>
              </a:rPr>
              <a:t> </a:t>
            </a:r>
            <a:r>
              <a:rPr lang="en-US" altLang="vi-VN"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6"/>
              </a:rPr>
              <a:t>Hà</a:t>
            </a:r>
            <a:r>
              <a:rPr lang="en-US" altLang="vi-VN"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6"/>
              </a:rPr>
              <a:t> </a:t>
            </a:r>
            <a:r>
              <a:rPr lang="en-US" altLang="vi-VN"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6"/>
              </a:rPr>
              <a:t>Nội</a:t>
            </a:r>
            <a:r>
              <a:rPr lang="en-US" altLang="vi-VN"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6"/>
              </a:rPr>
              <a:t> </a:t>
            </a:r>
            <a:r>
              <a:rPr lang="en-US" altLang="vi-VN"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6"/>
              </a:rPr>
              <a:t>cho</a:t>
            </a:r>
            <a:r>
              <a:rPr lang="en-US" altLang="vi-VN"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6"/>
              </a:rPr>
              <a:t> </a:t>
            </a:r>
            <a:r>
              <a:rPr lang="en-US" altLang="vi-VN"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6"/>
              </a:rPr>
              <a:t>sinh</a:t>
            </a:r>
            <a:r>
              <a:rPr lang="en-US" altLang="vi-VN"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6"/>
              </a:rPr>
              <a:t> </a:t>
            </a:r>
            <a:r>
              <a:rPr lang="en-US" altLang="vi-VN"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6"/>
              </a:rPr>
              <a:t>viên</a:t>
            </a:r>
            <a:r>
              <a:rPr lang="en-US" altLang="vi-VN"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vô</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cùng</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bổ</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ích</a:t>
            </a:r>
            <a:r>
              <a:rPr lang="en-US" altLang="vi-VN"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vi-VN"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0020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D3E998-78F9-42F8-96B2-574BF38E62C1}"/>
              </a:ext>
            </a:extLst>
          </p:cNvPr>
          <p:cNvSpPr/>
          <p:nvPr/>
        </p:nvSpPr>
        <p:spPr>
          <a:xfrm>
            <a:off x="0" y="0"/>
            <a:ext cx="12096520" cy="6740307"/>
          </a:xfrm>
          <a:prstGeom prst="rect">
            <a:avLst/>
          </a:prstGeom>
        </p:spPr>
        <p:txBody>
          <a:bodyPr wrap="square">
            <a:spAutoFit/>
          </a:bodyPr>
          <a:lstStyle/>
          <a:p>
            <a:pPr lvl="0" eaLnBrk="0" fontAlgn="base" hangingPunct="0">
              <a:spcBef>
                <a:spcPct val="0"/>
              </a:spcBef>
              <a:spcAft>
                <a:spcPct val="0"/>
              </a:spcAft>
              <a:buFontTx/>
              <a:buChar char="•"/>
            </a:pPr>
            <a:r>
              <a:rPr lang="en-US" altLang="vi-VN" sz="23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2"/>
              </a:rPr>
              <a:t>Điện</a:t>
            </a:r>
            <a:r>
              <a:rPr lang="en-US" altLang="vi-VN" sz="23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2"/>
              </a:rPr>
              <a:t> </a:t>
            </a:r>
            <a:r>
              <a:rPr lang="en-US" altLang="vi-VN" sz="23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2"/>
              </a:rPr>
              <a:t>Kính</a:t>
            </a:r>
            <a:r>
              <a:rPr lang="en-US" altLang="vi-VN" sz="23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2"/>
              </a:rPr>
              <a:t> </a:t>
            </a:r>
            <a:r>
              <a:rPr lang="en-US" altLang="vi-VN" sz="23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2"/>
              </a:rPr>
              <a:t>Thiên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Trước</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đây</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Điện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Kính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Thiên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nơi</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thiết</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triều</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diễn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ra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nghi</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lễ</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long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trọng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triều</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đình</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Di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tích</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hiện</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chỉ</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còn</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khu</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nền</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cũ</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với</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thềm</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đá</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lan</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can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đôi</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rồng</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điêu</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khắc</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tinh</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xảo</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vi-VN" sz="2200" dirty="0">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buFontTx/>
              <a:buChar char="•"/>
            </a:pPr>
            <a:r>
              <a:rPr lang="en-US" altLang="vi-VN" sz="23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Đoan</a:t>
            </a:r>
            <a:r>
              <a:rPr lang="en-US" altLang="vi-VN" sz="23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Môn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Di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tích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cửa</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vòm</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cuốn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dẫn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vào</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điện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Kính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thiên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với</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5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công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xây</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dựng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bằng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đá</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vi-VN" sz="2300" dirty="0">
              <a:solidFill>
                <a:srgbClr val="1F3763"/>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vi-VN" sz="23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3.2. </a:t>
            </a:r>
            <a:r>
              <a:rPr lang="en-US" altLang="vi-VN" sz="23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Trải</a:t>
            </a:r>
            <a:r>
              <a:rPr lang="en-US" altLang="vi-VN" sz="23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3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altLang="vi-VN" sz="23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tour “</a:t>
            </a:r>
            <a:r>
              <a:rPr lang="en-US" altLang="vi-VN" sz="23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altLang="vi-VN" sz="23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3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altLang="vi-VN" sz="23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3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Hoàng</a:t>
            </a:r>
            <a:r>
              <a:rPr lang="en-US" altLang="vi-VN" sz="23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3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altLang="vi-VN" sz="23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3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Thăng</a:t>
            </a:r>
            <a:r>
              <a:rPr lang="en-US" altLang="vi-VN" sz="23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Long” </a:t>
            </a:r>
            <a:r>
              <a:rPr lang="en-US" altLang="vi-VN" sz="23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siêu</a:t>
            </a:r>
            <a:r>
              <a:rPr lang="en-US" altLang="vi-VN" sz="23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3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altLang="vi-VN" sz="23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3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dẫn</a:t>
            </a:r>
            <a:endParaRPr lang="en-US" altLang="vi-VN" sz="2300" dirty="0">
              <a:solidFill>
                <a:srgbClr val="1F3763"/>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Giải</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mã</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Thăng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Long”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tour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đêm</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thu</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hút</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đông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đảo</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du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khách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Tour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tham</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quan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kéo</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dài</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90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phút</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với</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lộ</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trình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từ</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cửa</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Đoan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Môn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đến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khu</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khảo</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cổ</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Thời</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gian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khởi</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hành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tour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từ</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18h00, 18h30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19h00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vào</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thứ</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7,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Chủ</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Nhật</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hàng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tuần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Trong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hành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trình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tham</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quan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du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khách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sẽ</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chiêm</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ngưỡng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không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gian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cung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đình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kỳ</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ảo</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dưới</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ánh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đèn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lồng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tìm</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hiểu</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về</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triều</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đại</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xưa</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qua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kiến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trúc</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cổ</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vật</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quý</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thưởng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thức</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điệu</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múa</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cung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vi-VN" sz="2300" dirty="0">
              <a:solidFill>
                <a:srgbClr val="1F3763"/>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vi-VN" sz="23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3.3. Check in </a:t>
            </a:r>
            <a:r>
              <a:rPr lang="en-US" altLang="vi-VN" sz="23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altLang="vi-VN" sz="23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altLang="vi-VN" sz="23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altLang="vi-VN" sz="23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3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khảo</a:t>
            </a:r>
            <a:r>
              <a:rPr lang="en-US" altLang="vi-VN" sz="23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3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altLang="vi-VN" sz="23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3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Hoàng</a:t>
            </a:r>
            <a:r>
              <a:rPr lang="en-US" altLang="vi-VN" sz="23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3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altLang="vi-VN" sz="23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3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Thăng</a:t>
            </a:r>
            <a:r>
              <a:rPr lang="en-US" altLang="vi-VN" sz="23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Long</a:t>
            </a:r>
            <a:endParaRPr lang="en-US" altLang="vi-VN" sz="2300" dirty="0">
              <a:solidFill>
                <a:srgbClr val="1F3763"/>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Đến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quần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thể</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di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tích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du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khách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sẽ</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chiêm</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ngưỡng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nhiều</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hiện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vật</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xưa</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cũ</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tham</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quan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giếng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cổ</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check in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khu</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khảo</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cổ</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ở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số</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18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Diệu</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Nơi</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đây</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chia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4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khu</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vực</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chính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với</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tầng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di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tích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bảo</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toàn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xuyên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suốt</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qua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thời</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kỳ</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Di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tích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còn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địa</a:t>
            </a:r>
            <a:r>
              <a:rPr lang="en-US" altLang="vi-VN" sz="23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a:t>
            </a:r>
            <a:r>
              <a:rPr lang="en-US" altLang="vi-VN" sz="23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điểm</a:t>
            </a:r>
            <a:r>
              <a:rPr lang="en-US" altLang="vi-VN" sz="23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a:t>
            </a:r>
            <a:r>
              <a:rPr lang="en-US" altLang="vi-VN" sz="23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chụp</a:t>
            </a:r>
            <a:r>
              <a:rPr lang="en-US" altLang="vi-VN" sz="23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a:t>
            </a:r>
            <a:r>
              <a:rPr lang="en-US" altLang="vi-VN" sz="23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ảnh</a:t>
            </a:r>
            <a:r>
              <a:rPr lang="en-US" altLang="vi-VN" sz="23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a:t>
            </a:r>
            <a:r>
              <a:rPr lang="en-US" altLang="vi-VN" sz="23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đẹp</a:t>
            </a:r>
            <a:r>
              <a:rPr lang="en-US" altLang="vi-VN" sz="23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ở </a:t>
            </a:r>
            <a:r>
              <a:rPr lang="en-US" altLang="vi-VN" sz="23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Hà</a:t>
            </a:r>
            <a:r>
              <a:rPr lang="en-US" altLang="vi-VN" sz="23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a:t>
            </a:r>
            <a:r>
              <a:rPr lang="en-US" altLang="vi-VN" sz="23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Nội</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nhiều</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lựa</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chọn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thực</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hiện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bộ</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ảnh</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ấn</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cùng</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cổ</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phục</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áo</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3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dài</a:t>
            </a:r>
            <a:r>
              <a:rPr lang="en-US" altLang="vi-VN" sz="23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vi-VN" sz="2300" dirty="0">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lang="en-US" altLang="vi-VN" sz="22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3.4. </a:t>
            </a:r>
            <a:r>
              <a:rPr lang="en-US" altLang="vi-VN" sz="22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altLang="vi-VN" sz="22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2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dự</a:t>
            </a:r>
            <a:r>
              <a:rPr lang="en-US" altLang="vi-VN" sz="22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2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altLang="vi-VN" sz="22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2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buổi</a:t>
            </a:r>
            <a:r>
              <a:rPr lang="en-US" altLang="vi-VN" sz="22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2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altLang="vi-VN" sz="2200" b="1" dirty="0">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200" b="1" dirty="0" err="1">
                <a:solidFill>
                  <a:srgbClr val="343A40"/>
                </a:solidFill>
                <a:latin typeface="Times New Roman" panose="02020603050405020304" pitchFamily="18" charset="0"/>
                <a:ea typeface="Times New Roman" panose="02020603050405020304" pitchFamily="18" charset="0"/>
                <a:cs typeface="Times New Roman" panose="02020603050405020304" pitchFamily="18" charset="0"/>
              </a:rPr>
              <a:t>lãm</a:t>
            </a:r>
            <a:endParaRPr lang="en-US" altLang="vi-VN" sz="2200" dirty="0">
              <a:solidFill>
                <a:srgbClr val="1F3763"/>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Khu</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trung</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tâm</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di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tích</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xuyên</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diễn</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ra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nhiều</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sự</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kiện</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triển</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lãm</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lịch</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sử</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nghệ</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thuật</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khảo</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cổ</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Đây</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cơ</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hội</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giúp</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du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khách</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tìm</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thấy</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nhiều</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kiến</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thức</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giá</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trị</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có</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trải</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thú</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vị</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Do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đó</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Hoàng</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Thăng</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Long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một</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trong</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vi-VN" sz="22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4"/>
              </a:rPr>
              <a:t>địa</a:t>
            </a:r>
            <a:r>
              <a:rPr lang="en-US" altLang="vi-VN" sz="22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4"/>
              </a:rPr>
              <a:t> </a:t>
            </a:r>
            <a:r>
              <a:rPr lang="en-US" altLang="vi-VN" sz="22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4"/>
              </a:rPr>
              <a:t>điểm</a:t>
            </a:r>
            <a:r>
              <a:rPr lang="en-US" altLang="vi-VN" sz="22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4"/>
              </a:rPr>
              <a:t> </a:t>
            </a:r>
            <a:r>
              <a:rPr lang="en-US" altLang="vi-VN" sz="22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4"/>
              </a:rPr>
              <a:t>đi</a:t>
            </a:r>
            <a:r>
              <a:rPr lang="en-US" altLang="vi-VN" sz="22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4"/>
              </a:rPr>
              <a:t> </a:t>
            </a:r>
            <a:r>
              <a:rPr lang="en-US" altLang="vi-VN" sz="22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4"/>
              </a:rPr>
              <a:t>chơi</a:t>
            </a:r>
            <a:r>
              <a:rPr lang="en-US" altLang="vi-VN" sz="22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4"/>
              </a:rPr>
              <a:t> </a:t>
            </a:r>
            <a:r>
              <a:rPr lang="en-US" altLang="vi-VN" sz="22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4"/>
              </a:rPr>
              <a:t>Hà</a:t>
            </a:r>
            <a:r>
              <a:rPr lang="en-US" altLang="vi-VN" sz="22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4"/>
              </a:rPr>
              <a:t> </a:t>
            </a:r>
            <a:r>
              <a:rPr lang="en-US" altLang="vi-VN" sz="22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4"/>
              </a:rPr>
              <a:t>Nội</a:t>
            </a:r>
            <a:r>
              <a:rPr lang="en-US" altLang="vi-VN" sz="22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4"/>
              </a:rPr>
              <a:t> </a:t>
            </a:r>
            <a:r>
              <a:rPr lang="en-US" altLang="vi-VN" sz="22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4"/>
              </a:rPr>
              <a:t>cho</a:t>
            </a:r>
            <a:r>
              <a:rPr lang="en-US" altLang="vi-VN" sz="22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4"/>
              </a:rPr>
              <a:t> </a:t>
            </a:r>
            <a:r>
              <a:rPr lang="en-US" altLang="vi-VN" sz="22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4"/>
              </a:rPr>
              <a:t>sinh</a:t>
            </a:r>
            <a:r>
              <a:rPr lang="en-US" altLang="vi-VN" sz="22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4"/>
              </a:rPr>
              <a:t> </a:t>
            </a:r>
            <a:r>
              <a:rPr lang="en-US" altLang="vi-VN" sz="2200" b="1"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hlinkClick r:id="rId4"/>
              </a:rPr>
              <a:t>viên</a:t>
            </a:r>
            <a:r>
              <a:rPr lang="en-US" altLang="vi-VN" sz="2200" b="1"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vô</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cùng</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bổ</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2200" dirty="0" err="1">
                <a:solidFill>
                  <a:srgbClr val="343A40"/>
                </a:solidFill>
                <a:latin typeface="Times New Roman" panose="02020603050405020304" pitchFamily="18" charset="0"/>
                <a:ea typeface="Calibri" panose="020F0502020204030204" pitchFamily="34" charset="0"/>
                <a:cs typeface="Times New Roman" panose="02020603050405020304" pitchFamily="18" charset="0"/>
              </a:rPr>
              <a:t>ích</a:t>
            </a:r>
            <a:r>
              <a:rPr lang="en-US" altLang="vi-VN" sz="2200" dirty="0">
                <a:solidFill>
                  <a:srgbClr val="343A4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vi-VN" sz="2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2332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FF9917-5301-4F2C-B571-7EDB8EAECF90}"/>
              </a:ext>
            </a:extLst>
          </p:cNvPr>
          <p:cNvSpPr/>
          <p:nvPr/>
        </p:nvSpPr>
        <p:spPr>
          <a:xfrm>
            <a:off x="-246044" y="0"/>
            <a:ext cx="12438044" cy="6968511"/>
          </a:xfrm>
          <a:prstGeom prst="rect">
            <a:avLst/>
          </a:prstGeom>
        </p:spPr>
        <p:txBody>
          <a:bodyPr wrap="square">
            <a:spAutoFit/>
          </a:bodyPr>
          <a:lstStyle/>
          <a:p>
            <a:pPr marL="270510" marR="175260">
              <a:lnSpc>
                <a:spcPct val="107000"/>
              </a:lnSpc>
              <a:spcAft>
                <a:spcPts val="0"/>
              </a:spcAft>
            </a:pPr>
            <a:r>
              <a:rPr lang="en-US" sz="2100" dirty="0">
                <a:solidFill>
                  <a:srgbClr val="000000"/>
                </a:solidFill>
                <a:latin typeface="Times New Roman" panose="02020603050405020304" pitchFamily="18" charset="0"/>
                <a:ea typeface="Calibri" panose="020F0502020204030204" pitchFamily="34" charset="0"/>
              </a:rPr>
              <a:t>2.</a:t>
            </a:r>
            <a:r>
              <a:rPr lang="en-US" sz="2100" dirty="0">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Giám</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xây</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dựng</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1076.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Trải</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hơn</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700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tồn</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tại</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tiên</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Nam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trung</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tâm</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dục</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Nho</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cấp</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lớn</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quân</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quản</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lý</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giảng</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dạy</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tại</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Giám</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tửu</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giảng</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Bác</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sĩ</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Trực</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giảng</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Trợ</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Ngũ</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Bác</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sĩ</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vấn</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uyên</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thâm</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đạo</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đức</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tuyển</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sĩ</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2100" dirty="0">
              <a:effectLst/>
              <a:latin typeface="Calibri" panose="020F0502020204030204" pitchFamily="34" charset="0"/>
              <a:ea typeface="Calibri" panose="020F0502020204030204" pitchFamily="34" charset="0"/>
              <a:cs typeface="Times New Roman" panose="02020603050405020304" pitchFamily="18" charset="0"/>
            </a:endParaRPr>
          </a:p>
          <a:p>
            <a:pPr marL="270510" marR="175260" algn="just">
              <a:lnSpc>
                <a:spcPct val="107000"/>
              </a:lnSpc>
              <a:spcAft>
                <a:spcPts val="0"/>
              </a:spcAft>
            </a:pPr>
            <a:r>
              <a:rPr lang="en-US" sz="2000" dirty="0" err="1">
                <a:solidFill>
                  <a:srgbClr val="000000"/>
                </a:solidFill>
                <a:latin typeface="Times New Roman" panose="02020603050405020304" pitchFamily="18" charset="0"/>
                <a:ea typeface="Calibri" panose="020F0502020204030204" pitchFamily="34" charset="0"/>
              </a:rPr>
              <a:t>Như</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vậy</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việc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tuyển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chọn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thầy</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giáo</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của</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trường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Quốc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Tử</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Giám</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dưới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vương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triều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Lý</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đã</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là</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những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người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học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thức</a:t>
            </a:r>
            <a:r>
              <a:rPr lang="en-US" sz="2000" dirty="0">
                <a:solidFill>
                  <a:srgbClr val="000000"/>
                </a:solidFill>
                <a:latin typeface="Times New Roman" panose="02020603050405020304" pitchFamily="18" charset="0"/>
                <a:ea typeface="Calibri" panose="020F0502020204030204" pitchFamily="34" charset="0"/>
              </a:rPr>
              <a:t>.</a:t>
            </a:r>
            <a:endParaRPr lang="vi-VN" sz="2000" dirty="0">
              <a:effectLst/>
              <a:latin typeface="Times New Roman" panose="02020603050405020304" pitchFamily="18" charset="0"/>
              <a:ea typeface="Calibri" panose="020F0502020204030204" pitchFamily="34" charset="0"/>
            </a:endParaRPr>
          </a:p>
          <a:p>
            <a:pPr marL="270510" marR="175260" algn="just">
              <a:lnSpc>
                <a:spcPct val="107000"/>
              </a:lnSpc>
              <a:spcAft>
                <a:spcPts val="0"/>
              </a:spcAft>
            </a:pPr>
            <a:r>
              <a:rPr lang="en-US" sz="2100" dirty="0">
                <a:solidFill>
                  <a:srgbClr val="000000"/>
                </a:solidFill>
                <a:latin typeface="Times New Roman" panose="02020603050405020304" pitchFamily="18" charset="0"/>
                <a:ea typeface="Calibri" panose="020F0502020204030204" pitchFamily="34" charset="0"/>
              </a:rPr>
              <a:t>    Sang </a:t>
            </a:r>
            <a:r>
              <a:rPr lang="en-US" sz="2100" dirty="0" err="1">
                <a:solidFill>
                  <a:srgbClr val="000000"/>
                </a:solidFill>
                <a:latin typeface="Times New Roman" panose="02020603050405020304" pitchFamily="18" charset="0"/>
                <a:ea typeface="Calibri" panose="020F0502020204030204" pitchFamily="34" charset="0"/>
              </a:rPr>
              <a:t>thời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Trần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tiêu</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chuẩn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thầy</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giáo</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giảng</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dạy</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trong</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Quốc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Tử</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Giám</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được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chú</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trọng</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hơn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và</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thường</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được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giao</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cho</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các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bậc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đại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thần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của</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triều</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đình</a:t>
            </a:r>
            <a:r>
              <a:rPr lang="en-US" sz="2100" dirty="0">
                <a:solidFill>
                  <a:srgbClr val="000000"/>
                </a:solidFill>
                <a:latin typeface="Times New Roman" panose="02020603050405020304" pitchFamily="18" charset="0"/>
                <a:ea typeface="Calibri" panose="020F0502020204030204" pitchFamily="34" charset="0"/>
              </a:rPr>
              <a:t> - </a:t>
            </a:r>
            <a:r>
              <a:rPr lang="en-US" sz="2100" dirty="0" err="1">
                <a:solidFill>
                  <a:srgbClr val="000000"/>
                </a:solidFill>
                <a:latin typeface="Times New Roman" panose="02020603050405020304" pitchFamily="18" charset="0"/>
                <a:ea typeface="Calibri" panose="020F0502020204030204" pitchFamily="34" charset="0"/>
              </a:rPr>
              <a:t>những</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người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đức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trọng</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tài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cao</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thông</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hiểu</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kinh</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sách</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Bên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cạnh</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đó</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nhà</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vua</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còn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xuống</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chiếu</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vời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Nho</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sĩ</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trong</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nước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đến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Quốc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Tử</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Viện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giảng</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Tứ</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thư</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Ngũ</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kinh</a:t>
            </a:r>
            <a:r>
              <a:rPr lang="en-US" sz="2100" dirty="0">
                <a:solidFill>
                  <a:srgbClr val="000000"/>
                </a:solidFill>
                <a:latin typeface="Times New Roman" panose="02020603050405020304" pitchFamily="18" charset="0"/>
                <a:ea typeface="Calibri" panose="020F0502020204030204" pitchFamily="34" charset="0"/>
              </a:rPr>
              <a:t>.</a:t>
            </a:r>
            <a:endParaRPr lang="vi-VN" sz="2100" dirty="0">
              <a:effectLst/>
              <a:latin typeface="Times New Roman" panose="02020603050405020304" pitchFamily="18" charset="0"/>
              <a:ea typeface="Calibri" panose="020F0502020204030204" pitchFamily="34" charset="0"/>
            </a:endParaRPr>
          </a:p>
          <a:p>
            <a:pPr marL="270510" marR="175260" algn="just">
              <a:lnSpc>
                <a:spcPct val="107000"/>
              </a:lnSpc>
              <a:spcAft>
                <a:spcPts val="0"/>
              </a:spcAft>
            </a:pP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Đến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thời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Trần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nước</a:t>
            </a:r>
            <a:r>
              <a:rPr lang="en-US" sz="2100" dirty="0">
                <a:solidFill>
                  <a:srgbClr val="000000"/>
                </a:solidFill>
                <a:latin typeface="Times New Roman" panose="02020603050405020304" pitchFamily="18" charset="0"/>
                <a:ea typeface="Calibri" panose="020F0502020204030204" pitchFamily="34" charset="0"/>
              </a:rPr>
              <a:t> ta </a:t>
            </a:r>
            <a:r>
              <a:rPr lang="en-US" sz="2100" dirty="0" err="1">
                <a:solidFill>
                  <a:srgbClr val="000000"/>
                </a:solidFill>
                <a:latin typeface="Times New Roman" panose="02020603050405020304" pitchFamily="18" charset="0"/>
                <a:ea typeface="Calibri" panose="020F0502020204030204" pitchFamily="34" charset="0"/>
              </a:rPr>
              <a:t>mới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đặt</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chức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Tư</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nghiệp</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làm</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người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đứng</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đầu</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Quốc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Tử</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Giám</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Tiêu</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chuẩn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bổ</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Tư</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nghiệp</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đòi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hỏi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phải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hội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đủ</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cả</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hai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yếu</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tố</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tài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cao</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và</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đức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trọng</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Tiêu</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chí</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này</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vẫn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được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nhiều</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triều</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đại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phong</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kiến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về</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sau</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duy</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trì</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áp</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dụng</a:t>
            </a:r>
            <a:r>
              <a:rPr lang="en-US" sz="2100" dirty="0">
                <a:solidFill>
                  <a:srgbClr val="000000"/>
                </a:solidFill>
                <a:latin typeface="Times New Roman" panose="02020603050405020304" pitchFamily="18" charset="0"/>
                <a:ea typeface="Calibri" panose="020F0502020204030204" pitchFamily="34" charset="0"/>
              </a:rPr>
              <a:t>.</a:t>
            </a:r>
            <a:endParaRPr lang="vi-VN" sz="2100" dirty="0">
              <a:effectLst/>
              <a:latin typeface="Times New Roman" panose="02020603050405020304" pitchFamily="18" charset="0"/>
              <a:ea typeface="Calibri" panose="020F0502020204030204" pitchFamily="34" charset="0"/>
            </a:endParaRPr>
          </a:p>
          <a:p>
            <a:pPr marL="270510" marR="175260" algn="just">
              <a:lnSpc>
                <a:spcPct val="107000"/>
              </a:lnSpc>
              <a:spcAft>
                <a:spcPts val="0"/>
              </a:spcAft>
            </a:pPr>
            <a:r>
              <a:rPr lang="en-US" sz="2100" dirty="0" err="1">
                <a:solidFill>
                  <a:srgbClr val="000000"/>
                </a:solidFill>
                <a:latin typeface="Times New Roman" panose="02020603050405020304" pitchFamily="18" charset="0"/>
                <a:ea typeface="Calibri" panose="020F0502020204030204" pitchFamily="34" charset="0"/>
              </a:rPr>
              <a:t>Năm</a:t>
            </a:r>
            <a:r>
              <a:rPr lang="en-US" sz="2100" dirty="0">
                <a:solidFill>
                  <a:srgbClr val="000000"/>
                </a:solidFill>
                <a:latin typeface="Times New Roman" panose="02020603050405020304" pitchFamily="18" charset="0"/>
                <a:ea typeface="Calibri" panose="020F0502020204030204" pitchFamily="34" charset="0"/>
              </a:rPr>
              <a:t> 1400, </a:t>
            </a:r>
            <a:r>
              <a:rPr lang="en-US" sz="2100" dirty="0" err="1">
                <a:solidFill>
                  <a:srgbClr val="000000"/>
                </a:solidFill>
                <a:latin typeface="Times New Roman" panose="02020603050405020304" pitchFamily="18" charset="0"/>
                <a:ea typeface="Calibri" panose="020F0502020204030204" pitchFamily="34" charset="0"/>
              </a:rPr>
              <a:t>Hô</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Quí</a:t>
            </a:r>
            <a:r>
              <a:rPr lang="en-US" sz="2100" dirty="0">
                <a:solidFill>
                  <a:srgbClr val="000000"/>
                </a:solidFill>
                <a:latin typeface="Times New Roman" panose="02020603050405020304" pitchFamily="18" charset="0"/>
                <a:ea typeface="Calibri" panose="020F0502020204030204" pitchFamily="34" charset="0"/>
              </a:rPr>
              <a:t> Ly </a:t>
            </a:r>
            <a:r>
              <a:rPr lang="en-US" sz="2100" dirty="0" err="1">
                <a:solidFill>
                  <a:srgbClr val="000000"/>
                </a:solidFill>
                <a:latin typeface="Times New Roman" panose="02020603050405020304" pitchFamily="18" charset="0"/>
                <a:ea typeface="Calibri" panose="020F0502020204030204" pitchFamily="34" charset="0"/>
              </a:rPr>
              <a:t>lên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ngôi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vua</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Với</a:t>
            </a:r>
            <a:r>
              <a:rPr lang="en-US" sz="2100" dirty="0">
                <a:solidFill>
                  <a:srgbClr val="000000"/>
                </a:solidFill>
                <a:latin typeface="Times New Roman" panose="02020603050405020304" pitchFamily="18" charset="0"/>
                <a:ea typeface="Calibri" panose="020F0502020204030204" pitchFamily="34" charset="0"/>
              </a:rPr>
              <a:t> 7 </a:t>
            </a:r>
            <a:r>
              <a:rPr lang="en-US" sz="2100" dirty="0" err="1">
                <a:solidFill>
                  <a:srgbClr val="000000"/>
                </a:solidFill>
                <a:latin typeface="Times New Roman" panose="02020603050405020304" pitchFamily="18" charset="0"/>
                <a:ea typeface="Calibri" panose="020F0502020204030204" pitchFamily="34" charset="0"/>
              </a:rPr>
              <a:t>năm</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tồn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tại</a:t>
            </a:r>
            <a:r>
              <a:rPr lang="en-US" sz="2100" dirty="0">
                <a:solidFill>
                  <a:srgbClr val="000000"/>
                </a:solidFill>
                <a:latin typeface="Times New Roman" panose="02020603050405020304" pitchFamily="18" charset="0"/>
                <a:ea typeface="Calibri" panose="020F0502020204030204" pitchFamily="34" charset="0"/>
              </a:rPr>
              <a:t> (1400-1407) </a:t>
            </a:r>
            <a:r>
              <a:rPr lang="en-US" sz="2100" dirty="0" err="1">
                <a:solidFill>
                  <a:srgbClr val="000000"/>
                </a:solidFill>
                <a:latin typeface="Times New Roman" panose="02020603050405020304" pitchFamily="18" charset="0"/>
                <a:ea typeface="Calibri" panose="020F0502020204030204" pitchFamily="34" charset="0"/>
              </a:rPr>
              <a:t>của</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vương</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triều</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Hồ</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các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chính</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sách</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tuyển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chọn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nhân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sự</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vào</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Quốc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Tử</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Giám</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không</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mấy</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thay</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đổi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Đứng</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đầu</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Quốc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Tử</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Giám</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vẫn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là</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quan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Tư</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nghiệp</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Chức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này</a:t>
            </a:r>
            <a:r>
              <a:rPr lang="en-US" sz="2100" dirty="0">
                <a:solidFill>
                  <a:srgbClr val="000000"/>
                </a:solidFill>
                <a:latin typeface="Times New Roman" panose="02020603050405020304" pitchFamily="18" charset="0"/>
                <a:ea typeface="Calibri" panose="020F0502020204030204" pitchFamily="34" charset="0"/>
              </a:rPr>
              <a:t> do </a:t>
            </a:r>
            <a:r>
              <a:rPr lang="en-US" sz="2100" dirty="0" err="1">
                <a:solidFill>
                  <a:srgbClr val="000000"/>
                </a:solidFill>
                <a:latin typeface="Times New Roman" panose="02020603050405020304" pitchFamily="18" charset="0"/>
                <a:ea typeface="Calibri" panose="020F0502020204030204" pitchFamily="34" charset="0"/>
              </a:rPr>
              <a:t>Nguyễn</a:t>
            </a:r>
            <a:r>
              <a:rPr lang="en-US" sz="2100" dirty="0">
                <a:solidFill>
                  <a:srgbClr val="000000"/>
                </a:solidFill>
                <a:latin typeface="Times New Roman" panose="02020603050405020304" pitchFamily="18" charset="0"/>
                <a:ea typeface="Calibri" panose="020F0502020204030204" pitchFamily="34" charset="0"/>
              </a:rPr>
              <a:t> Phi </a:t>
            </a:r>
            <a:r>
              <a:rPr lang="en-US" sz="2100" dirty="0" err="1">
                <a:solidFill>
                  <a:srgbClr val="000000"/>
                </a:solidFill>
                <a:latin typeface="Times New Roman" panose="02020603050405020304" pitchFamily="18" charset="0"/>
                <a:ea typeface="Calibri" panose="020F0502020204030204" pitchFamily="34" charset="0"/>
              </a:rPr>
              <a:t>Khanh</a:t>
            </a:r>
            <a:r>
              <a:rPr lang="en-US" sz="2100" dirty="0">
                <a:solidFill>
                  <a:srgbClr val="000000"/>
                </a:solidFill>
                <a:latin typeface="Times New Roman" panose="02020603050405020304" pitchFamily="18" charset="0"/>
                <a:ea typeface="Calibri" panose="020F0502020204030204" pitchFamily="34" charset="0"/>
              </a:rPr>
              <a:t> (1355-1428) </a:t>
            </a:r>
            <a:r>
              <a:rPr lang="en-US" sz="2100" dirty="0" err="1">
                <a:solidFill>
                  <a:srgbClr val="000000"/>
                </a:solidFill>
                <a:latin typeface="Times New Roman" panose="02020603050405020304" pitchFamily="18" charset="0"/>
                <a:ea typeface="Calibri" panose="020F0502020204030204" pitchFamily="34" charset="0"/>
              </a:rPr>
              <a:t>người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xã</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Nhị</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Khê</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phủ</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Quốc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Oai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trấn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Sơn</a:t>
            </a:r>
            <a:r>
              <a:rPr lang="en-US" sz="2100" dirty="0">
                <a:solidFill>
                  <a:srgbClr val="000000"/>
                </a:solidFill>
                <a:latin typeface="Times New Roman" panose="02020603050405020304" pitchFamily="18" charset="0"/>
                <a:ea typeface="Calibri" panose="020F0502020204030204" pitchFamily="34" charset="0"/>
              </a:rPr>
              <a:t> Nam </a:t>
            </a:r>
            <a:r>
              <a:rPr lang="en-US" sz="2100" dirty="0" err="1">
                <a:solidFill>
                  <a:srgbClr val="000000"/>
                </a:solidFill>
                <a:latin typeface="Times New Roman" panose="02020603050405020304" pitchFamily="18" charset="0"/>
                <a:ea typeface="Calibri" panose="020F0502020204030204" pitchFamily="34" charset="0"/>
              </a:rPr>
              <a:t>thượng</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đảm</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nhiệm</a:t>
            </a:r>
            <a:r>
              <a:rPr lang="en-US" sz="2100" dirty="0">
                <a:solidFill>
                  <a:srgbClr val="000000"/>
                </a:solidFill>
                <a:latin typeface="Times New Roman" panose="02020603050405020304" pitchFamily="18" charset="0"/>
                <a:ea typeface="Calibri" panose="020F0502020204030204" pitchFamily="34" charset="0"/>
              </a:rPr>
              <a:t>.</a:t>
            </a:r>
            <a:endParaRPr lang="vi-VN" sz="2100" dirty="0">
              <a:effectLst/>
              <a:latin typeface="Times New Roman" panose="02020603050405020304" pitchFamily="18" charset="0"/>
              <a:ea typeface="Calibri" panose="020F0502020204030204" pitchFamily="34" charset="0"/>
            </a:endParaRPr>
          </a:p>
          <a:p>
            <a:pPr marL="270510" marR="175260" algn="just">
              <a:lnSpc>
                <a:spcPct val="107000"/>
              </a:lnSpc>
              <a:spcAft>
                <a:spcPts val="0"/>
              </a:spcAft>
            </a:pP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Việc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học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tập</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và</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giáo</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dục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Nho</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học</a:t>
            </a:r>
            <a:r>
              <a:rPr lang="en-US" sz="2100" dirty="0">
                <a:solidFill>
                  <a:srgbClr val="000000"/>
                </a:solidFill>
                <a:latin typeface="Times New Roman" panose="02020603050405020304" pitchFamily="18" charset="0"/>
                <a:ea typeface="Calibri" panose="020F0502020204030204" pitchFamily="34" charset="0"/>
              </a:rPr>
              <a:t> ở </a:t>
            </a:r>
            <a:r>
              <a:rPr lang="en-US" sz="2100" dirty="0" err="1">
                <a:solidFill>
                  <a:srgbClr val="000000"/>
                </a:solidFill>
                <a:latin typeface="Times New Roman" panose="02020603050405020304" pitchFamily="18" charset="0"/>
                <a:ea typeface="Calibri" panose="020F0502020204030204" pitchFamily="34" charset="0"/>
              </a:rPr>
              <a:t>nước</a:t>
            </a:r>
            <a:r>
              <a:rPr lang="en-US" sz="2100" dirty="0">
                <a:solidFill>
                  <a:srgbClr val="000000"/>
                </a:solidFill>
                <a:latin typeface="Times New Roman" panose="02020603050405020304" pitchFamily="18" charset="0"/>
                <a:ea typeface="Calibri" panose="020F0502020204030204" pitchFamily="34" charset="0"/>
              </a:rPr>
              <a:t> ta </a:t>
            </a:r>
            <a:r>
              <a:rPr lang="en-US" sz="2100" dirty="0" err="1">
                <a:solidFill>
                  <a:srgbClr val="000000"/>
                </a:solidFill>
                <a:latin typeface="Times New Roman" panose="02020603050405020304" pitchFamily="18" charset="0"/>
                <a:ea typeface="Calibri" panose="020F0502020204030204" pitchFamily="34" charset="0"/>
              </a:rPr>
              <a:t>được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mở</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rộng</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phát</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triển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với</a:t>
            </a:r>
            <a:r>
              <a:rPr lang="en-US" sz="2100" dirty="0">
                <a:solidFill>
                  <a:srgbClr val="000000"/>
                </a:solidFill>
                <a:latin typeface="Times New Roman" panose="02020603050405020304" pitchFamily="18" charset="0"/>
                <a:ea typeface="Calibri" panose="020F0502020204030204" pitchFamily="34" charset="0"/>
              </a:rPr>
              <a:t> qui </a:t>
            </a:r>
            <a:r>
              <a:rPr lang="en-US" sz="2100" dirty="0" err="1">
                <a:solidFill>
                  <a:srgbClr val="000000"/>
                </a:solidFill>
                <a:latin typeface="Times New Roman" panose="02020603050405020304" pitchFamily="18" charset="0"/>
                <a:ea typeface="Calibri" panose="020F0502020204030204" pitchFamily="34" charset="0"/>
              </a:rPr>
              <a:t>mô</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lớn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và</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đạt</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tới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đỉnh</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cao</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dưới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thời</a:t>
            </a:r>
            <a:r>
              <a:rPr lang="en-US" sz="2100" dirty="0">
                <a:solidFill>
                  <a:srgbClr val="000000"/>
                </a:solidFill>
                <a:latin typeface="Times New Roman" panose="02020603050405020304" pitchFamily="18" charset="0"/>
                <a:ea typeface="Calibri" panose="020F0502020204030204" pitchFamily="34" charset="0"/>
              </a:rPr>
              <a:t> Lê. </a:t>
            </a:r>
            <a:r>
              <a:rPr lang="en-US" sz="2100" dirty="0" err="1">
                <a:solidFill>
                  <a:srgbClr val="000000"/>
                </a:solidFill>
                <a:latin typeface="Times New Roman" panose="02020603050405020304" pitchFamily="18" charset="0"/>
                <a:ea typeface="Calibri" panose="020F0502020204030204" pitchFamily="34" charset="0"/>
              </a:rPr>
              <a:t>Ngay</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khi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mới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lên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ngôi</a:t>
            </a:r>
            <a:r>
              <a:rPr lang="en-US" sz="2100" dirty="0">
                <a:solidFill>
                  <a:srgbClr val="000000"/>
                </a:solidFill>
                <a:latin typeface="Times New Roman" panose="02020603050405020304" pitchFamily="18" charset="0"/>
                <a:ea typeface="Calibri" panose="020F0502020204030204" pitchFamily="34" charset="0"/>
              </a:rPr>
              <a:t> (1428) </a:t>
            </a:r>
            <a:r>
              <a:rPr lang="en-US" sz="2100" dirty="0" err="1">
                <a:solidFill>
                  <a:srgbClr val="000000"/>
                </a:solidFill>
                <a:latin typeface="Times New Roman" panose="02020603050405020304" pitchFamily="18" charset="0"/>
                <a:ea typeface="Calibri" panose="020F0502020204030204" pitchFamily="34" charset="0"/>
              </a:rPr>
              <a:t>vua</a:t>
            </a:r>
            <a:r>
              <a:rPr lang="en-US" sz="2100" dirty="0">
                <a:solidFill>
                  <a:srgbClr val="000000"/>
                </a:solidFill>
                <a:latin typeface="Times New Roman" panose="02020603050405020304" pitchFamily="18" charset="0"/>
                <a:ea typeface="Calibri" panose="020F0502020204030204" pitchFamily="34" charset="0"/>
              </a:rPr>
              <a:t> Lê </a:t>
            </a:r>
            <a:r>
              <a:rPr lang="en-US" sz="2100" dirty="0" err="1">
                <a:solidFill>
                  <a:srgbClr val="000000"/>
                </a:solidFill>
                <a:latin typeface="Times New Roman" panose="02020603050405020304" pitchFamily="18" charset="0"/>
                <a:ea typeface="Calibri" panose="020F0502020204030204" pitchFamily="34" charset="0"/>
              </a:rPr>
              <a:t>Thái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Tổ</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đã</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cho</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chọn</a:t>
            </a:r>
            <a:r>
              <a:rPr lang="en-US" sz="2100" dirty="0">
                <a:solidFill>
                  <a:srgbClr val="000000"/>
                </a:solidFill>
                <a:latin typeface="Times New Roman" panose="02020603050405020304" pitchFamily="18" charset="0"/>
                <a:ea typeface="Calibri" panose="020F0502020204030204" pitchFamily="34" charset="0"/>
              </a:rPr>
              <a:t> con </a:t>
            </a:r>
            <a:r>
              <a:rPr lang="en-US" sz="2100" dirty="0" err="1">
                <a:solidFill>
                  <a:srgbClr val="000000"/>
                </a:solidFill>
                <a:latin typeface="Times New Roman" panose="02020603050405020304" pitchFamily="18" charset="0"/>
                <a:ea typeface="Calibri" panose="020F0502020204030204" pitchFamily="34" charset="0"/>
              </a:rPr>
              <a:t>cháu</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các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quan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và</a:t>
            </a:r>
            <a:r>
              <a:rPr lang="en-US" sz="2100" dirty="0">
                <a:solidFill>
                  <a:srgbClr val="000000"/>
                </a:solidFill>
                <a:latin typeface="Times New Roman" panose="02020603050405020304" pitchFamily="18" charset="0"/>
                <a:ea typeface="Calibri" panose="020F0502020204030204" pitchFamily="34" charset="0"/>
              </a:rPr>
              <a:t> con </a:t>
            </a:r>
            <a:r>
              <a:rPr lang="en-US" sz="2100" dirty="0" err="1">
                <a:solidFill>
                  <a:srgbClr val="000000"/>
                </a:solidFill>
                <a:latin typeface="Times New Roman" panose="02020603050405020304" pitchFamily="18" charset="0"/>
                <a:ea typeface="Calibri" panose="020F0502020204030204" pitchFamily="34" charset="0"/>
              </a:rPr>
              <a:t>nhà</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thường</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dân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tuấn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tú</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vào</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Quốc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Tử</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Giám</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theo</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học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gọi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là</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Giám</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sinh</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Thời</a:t>
            </a:r>
            <a:r>
              <a:rPr lang="en-US" sz="2100" dirty="0">
                <a:solidFill>
                  <a:srgbClr val="000000"/>
                </a:solidFill>
                <a:latin typeface="Times New Roman" panose="02020603050405020304" pitchFamily="18" charset="0"/>
                <a:ea typeface="Calibri" panose="020F0502020204030204" pitchFamily="34" charset="0"/>
              </a:rPr>
              <a:t> Lê, </a:t>
            </a:r>
            <a:r>
              <a:rPr lang="en-US" sz="2100" dirty="0" err="1">
                <a:solidFill>
                  <a:srgbClr val="000000"/>
                </a:solidFill>
                <a:latin typeface="Times New Roman" panose="02020603050405020304" pitchFamily="18" charset="0"/>
                <a:ea typeface="Calibri" panose="020F0502020204030204" pitchFamily="34" charset="0"/>
              </a:rPr>
              <a:t>Quốc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Tử</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Giám</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đổi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tên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Thái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Học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viện</a:t>
            </a:r>
            <a:r>
              <a:rPr lang="en-US" sz="2100" dirty="0">
                <a:solidFill>
                  <a:srgbClr val="000000"/>
                </a:solidFill>
                <a:latin typeface="Times New Roman" panose="02020603050405020304" pitchFamily="18" charset="0"/>
                <a:ea typeface="Calibri" panose="020F0502020204030204" pitchFamily="34" charset="0"/>
              </a:rPr>
              <a:t> hay </a:t>
            </a:r>
            <a:r>
              <a:rPr lang="en-US" sz="2100" dirty="0" err="1">
                <a:solidFill>
                  <a:srgbClr val="000000"/>
                </a:solidFill>
                <a:latin typeface="Times New Roman" panose="02020603050405020304" pitchFamily="18" charset="0"/>
                <a:ea typeface="Calibri" panose="020F0502020204030204" pitchFamily="34" charset="0"/>
              </a:rPr>
              <a:t>Nhà</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Thái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Học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Lúc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này</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việc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tuyển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chọn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thầy</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giáo</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trường</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Quốc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Tử</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Giám</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đã</a:t>
            </a:r>
            <a:r>
              <a:rPr lang="en-US" sz="2100" dirty="0">
                <a:solidFill>
                  <a:srgbClr val="000000"/>
                </a:solidFill>
                <a:latin typeface="Times New Roman" panose="02020603050405020304" pitchFamily="18" charset="0"/>
                <a:ea typeface="Calibri" panose="020F0502020204030204" pitchFamily="34" charset="0"/>
              </a:rPr>
              <a:t> qui </a:t>
            </a:r>
            <a:r>
              <a:rPr lang="en-US" sz="2100" dirty="0" err="1">
                <a:solidFill>
                  <a:srgbClr val="000000"/>
                </a:solidFill>
                <a:latin typeface="Times New Roman" panose="02020603050405020304" pitchFamily="18" charset="0"/>
                <a:ea typeface="Calibri" panose="020F0502020204030204" pitchFamily="34" charset="0"/>
              </a:rPr>
              <a:t>định</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với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tiêu</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chuẩn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rõ</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ràng</a:t>
            </a:r>
            <a:r>
              <a:rPr lang="en-US" sz="2100" dirty="0">
                <a:solidFill>
                  <a:srgbClr val="000000"/>
                </a:solidFill>
                <a:latin typeface="Times New Roman" panose="02020603050405020304" pitchFamily="18" charset="0"/>
                <a:ea typeface="Calibri" panose="020F0502020204030204" pitchFamily="34" charset="0"/>
              </a:rPr>
              <a:t>. </a:t>
            </a:r>
            <a:endParaRPr lang="vi-VN" sz="21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153659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5FB463-EB90-4FD3-AEA1-A2AFFB37CA6F}"/>
              </a:ext>
            </a:extLst>
          </p:cNvPr>
          <p:cNvSpPr txBox="1"/>
          <p:nvPr/>
        </p:nvSpPr>
        <p:spPr>
          <a:xfrm>
            <a:off x="1591066" y="1193079"/>
            <a:ext cx="8213946" cy="2862322"/>
          </a:xfrm>
          <a:prstGeom prst="rect">
            <a:avLst/>
          </a:prstGeom>
          <a:noFill/>
          <a:ln w="19050">
            <a:solidFill>
              <a:schemeClr val="tx1"/>
            </a:solidFill>
            <a:prstDash val="dash"/>
          </a:ln>
        </p:spPr>
        <p:txBody>
          <a:bodyPr wrap="square" rtlCol="0">
            <a:spAutoFit/>
          </a:bodyPr>
          <a:lstStyle/>
          <a:p>
            <a:r>
              <a:rPr lang="vi-VN" sz="3600" u="sng" dirty="0">
                <a:latin typeface="Times New Roman" panose="02020603050405020304" pitchFamily="18" charset="0"/>
                <a:cs typeface="Times New Roman" panose="02020603050405020304" pitchFamily="18" charset="0"/>
              </a:rPr>
              <a:t>Nhiệm vụ: </a:t>
            </a:r>
            <a:endParaRPr lang="en-US" sz="3600" u="sng" dirty="0">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Hoạt động cặp đôi hoặc nhóm. </a:t>
            </a:r>
            <a:endParaRPr lang="en-US" sz="3600" dirty="0">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Trò chơi: Đọc tên theo chủ đề.</a:t>
            </a:r>
          </a:p>
          <a:p>
            <a:r>
              <a:rPr lang="vi-VN" sz="3600" dirty="0">
                <a:latin typeface="Times New Roman" panose="02020603050405020304" pitchFamily="18" charset="0"/>
                <a:cs typeface="Times New Roman" panose="02020603050405020304" pitchFamily="18" charset="0"/>
              </a:rPr>
              <a:t>Em hãy đọc tên các di tích lịch sử hoặc danh lam thắng cảnh của thủ đô Hà Nội.</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9665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4E6898-730D-49F2-B64F-44FD4259E9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55" y="754548"/>
            <a:ext cx="6474394" cy="48211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Cloud 9">
            <a:extLst>
              <a:ext uri="{FF2B5EF4-FFF2-40B4-BE49-F238E27FC236}">
                <a16:creationId xmlns:a16="http://schemas.microsoft.com/office/drawing/2014/main" id="{669680EF-7B05-4A3F-AD9B-08D009CCD333}"/>
              </a:ext>
            </a:extLst>
          </p:cNvPr>
          <p:cNvSpPr/>
          <p:nvPr/>
        </p:nvSpPr>
        <p:spPr>
          <a:xfrm>
            <a:off x="559558" y="907013"/>
            <a:ext cx="3544837" cy="2351328"/>
          </a:xfrm>
          <a:prstGeom prst="cloud">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Em ấn tượng với điều gì về Hồ Gươm?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6B2BED4-434A-4B88-A4A9-094B351CB15B}"/>
              </a:ext>
            </a:extLst>
          </p:cNvPr>
          <p:cNvSpPr txBox="1"/>
          <p:nvPr/>
        </p:nvSpPr>
        <p:spPr>
          <a:xfrm>
            <a:off x="4326340" y="170594"/>
            <a:ext cx="6474395"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Hồ Gươm – Trái tim của thủ đô Hà Nội</a:t>
            </a:r>
            <a:endParaRPr lang="en-US" sz="28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369BAE6-EB8C-4DA8-8110-F12C6BCD041E}"/>
              </a:ext>
            </a:extLst>
          </p:cNvPr>
          <p:cNvPicPr>
            <a:picLocks noChangeAspect="1"/>
          </p:cNvPicPr>
          <p:nvPr/>
        </p:nvPicPr>
        <p:blipFill>
          <a:blip r:embed="rId6"/>
          <a:stretch>
            <a:fillRect/>
          </a:stretch>
        </p:blipFill>
        <p:spPr>
          <a:xfrm flipH="1">
            <a:off x="339523" y="4400074"/>
            <a:ext cx="3722265" cy="2351329"/>
          </a:xfrm>
          <a:prstGeom prst="rect">
            <a:avLst/>
          </a:prstGeom>
        </p:spPr>
      </p:pic>
      <p:pic>
        <p:nvPicPr>
          <p:cNvPr id="2" name="Tieng-coi-oto-www_yeualo_com">
            <a:hlinkClick r:id="" action="ppaction://media"/>
            <a:extLst>
              <a:ext uri="{FF2B5EF4-FFF2-40B4-BE49-F238E27FC236}">
                <a16:creationId xmlns:a16="http://schemas.microsoft.com/office/drawing/2014/main" id="{D0776130-8A99-414A-8245-64294A68EC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91135" y="5575739"/>
            <a:ext cx="609600" cy="609600"/>
          </a:xfrm>
          <a:prstGeom prst="rect">
            <a:avLst/>
          </a:prstGeom>
        </p:spPr>
      </p:pic>
      <p:sp>
        <p:nvSpPr>
          <p:cNvPr id="3" name="TextBox 2">
            <a:extLst>
              <a:ext uri="{FF2B5EF4-FFF2-40B4-BE49-F238E27FC236}">
                <a16:creationId xmlns:a16="http://schemas.microsoft.com/office/drawing/2014/main" id="{A0ECDAAE-1C08-47BF-B943-D4F21EA989C3}"/>
              </a:ext>
            </a:extLst>
          </p:cNvPr>
          <p:cNvSpPr txBox="1"/>
          <p:nvPr/>
        </p:nvSpPr>
        <p:spPr>
          <a:xfrm>
            <a:off x="574622" y="5376041"/>
            <a:ext cx="2585545" cy="378373"/>
          </a:xfrm>
          <a:prstGeom prst="rect">
            <a:avLst/>
          </a:prstGeom>
          <a:noFill/>
        </p:spPr>
        <p:txBody>
          <a:bodyPr wrap="square" rtlCol="0">
            <a:spAutoFit/>
          </a:bodyPr>
          <a:lstStyle/>
          <a:p>
            <a:pPr algn="ctr"/>
            <a:r>
              <a:rPr lang="vi-VN" dirty="0"/>
              <a:t>DU LỊCH HÀ NỘI</a:t>
            </a:r>
            <a:endParaRPr lang="en-US" dirty="0"/>
          </a:p>
        </p:txBody>
      </p:sp>
    </p:spTree>
    <p:extLst>
      <p:ext uri="{BB962C8B-B14F-4D97-AF65-F5344CB8AC3E}">
        <p14:creationId xmlns:p14="http://schemas.microsoft.com/office/powerpoint/2010/main" val="184511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76" fill="hold"/>
                                        <p:tgtEl>
                                          <p:spTgt spid="2"/>
                                        </p:tgtEl>
                                      </p:cBhvr>
                                    </p:cmd>
                                  </p:childTnLst>
                                </p:cTn>
                              </p:par>
                              <p:par>
                                <p:cTn id="7" presetID="42" presetClass="path" presetSubtype="0" accel="50000" decel="50000" fill="hold" nodeType="withEffect">
                                  <p:stCondLst>
                                    <p:cond delay="0"/>
                                  </p:stCondLst>
                                  <p:childTnLst>
                                    <p:animMotion origin="layout" path="M 4.16667E-6 -2.96296E-6 L 0.30533 -2.96296E-6 " pathEditMode="relative" rAng="0" ptsTypes="AA">
                                      <p:cBhvr>
                                        <p:cTn id="8" dur="2000" fill="hold"/>
                                        <p:tgtEl>
                                          <p:spTgt spid="9"/>
                                        </p:tgtEl>
                                        <p:attrNameLst>
                                          <p:attrName>ppt_x</p:attrName>
                                          <p:attrName>ppt_y</p:attrName>
                                        </p:attrNameLst>
                                      </p:cBhvr>
                                      <p:rCtr x="15260" y="0"/>
                                    </p:animMotion>
                                  </p:childTnLst>
                                </p:cTn>
                              </p:par>
                              <p:par>
                                <p:cTn id="9" presetID="42" presetClass="path" presetSubtype="0" accel="50000" decel="50000" fill="hold" grpId="0" nodeType="withEffect">
                                  <p:stCondLst>
                                    <p:cond delay="0"/>
                                  </p:stCondLst>
                                  <p:childTnLst>
                                    <p:animMotion origin="layout" path="M -0.00169 -2.59259E-6 L 0.32852 0.00162 " pathEditMode="relative" rAng="0" ptsTypes="AA">
                                      <p:cBhvr>
                                        <p:cTn id="10" dur="2000" fill="hold"/>
                                        <p:tgtEl>
                                          <p:spTgt spid="3"/>
                                        </p:tgtEl>
                                        <p:attrNameLst>
                                          <p:attrName>ppt_x</p:attrName>
                                          <p:attrName>ppt_y</p:attrName>
                                        </p:attrNameLst>
                                      </p:cBhvr>
                                      <p:rCtr x="16510" y="69"/>
                                    </p:animMotion>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10" grpId="0" animBg="1"/>
      <p:bldP spid="13"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190F384-5AC7-473A-8EBB-498A4F433104}"/>
              </a:ext>
            </a:extLst>
          </p:cNvPr>
          <p:cNvSpPr txBox="1"/>
          <p:nvPr/>
        </p:nvSpPr>
        <p:spPr>
          <a:xfrm>
            <a:off x="739554" y="644345"/>
            <a:ext cx="6091733" cy="954107"/>
          </a:xfrm>
          <a:prstGeom prst="rect">
            <a:avLst/>
          </a:prstGeom>
          <a:noFill/>
          <a:ln w="19050">
            <a:solidFill>
              <a:schemeClr val="accent1"/>
            </a:solidFill>
            <a:prstDash val="sysDash"/>
          </a:ln>
        </p:spPr>
        <p:txBody>
          <a:bodyPr wrap="square" rtlCol="0">
            <a:spAutoFit/>
          </a:bodyPr>
          <a:lstStyle/>
          <a:p>
            <a:r>
              <a:rPr lang="vi-VN" sz="2800" dirty="0">
                <a:latin typeface="Times New Roman" panose="02020603050405020304" pitchFamily="18" charset="0"/>
                <a:cs typeface="Times New Roman" panose="02020603050405020304" pitchFamily="18" charset="0"/>
              </a:rPr>
              <a:t>Vị trí: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vi-VN" sz="2800" dirty="0">
                <a:latin typeface="Times New Roman" panose="02020603050405020304" pitchFamily="18" charset="0"/>
                <a:cs typeface="Times New Roman" panose="02020603050405020304" pitchFamily="18" charset="0"/>
              </a:rPr>
              <a:t>, được ví như “trái tim” của thủ đô</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1FD34B9-4A69-4750-88C2-68B3D20C15B1}"/>
              </a:ext>
            </a:extLst>
          </p:cNvPr>
          <p:cNvSpPr txBox="1"/>
          <p:nvPr/>
        </p:nvSpPr>
        <p:spPr>
          <a:xfrm>
            <a:off x="496118" y="1616246"/>
            <a:ext cx="2494965" cy="4708981"/>
          </a:xfrm>
          <a:prstGeom prst="rect">
            <a:avLst/>
          </a:prstGeom>
          <a:noFill/>
          <a:ln>
            <a:solidFill>
              <a:schemeClr val="accent1"/>
            </a:solidFill>
            <a:prstDash val="dash"/>
          </a:ln>
        </p:spPr>
        <p:txBody>
          <a:bodyPr wrap="square" rtlCol="0">
            <a:spAutoFit/>
          </a:bodyPr>
          <a:lstStyle/>
          <a:p>
            <a:r>
              <a:rPr lang="vi-VN" sz="2000" dirty="0">
                <a:latin typeface="+mj-lt"/>
              </a:rPr>
              <a:t>Tên gọi khác: </a:t>
            </a:r>
          </a:p>
          <a:p>
            <a:pPr marL="285750" indent="-285750">
              <a:buFontTx/>
              <a:buChar char="-"/>
            </a:pPr>
            <a:r>
              <a:rPr lang="vi-VN" sz="2000" dirty="0">
                <a:latin typeface="+mj-lt"/>
              </a:rPr>
              <a:t>Lục Thủy vì màu nước xanh)</a:t>
            </a:r>
          </a:p>
          <a:p>
            <a:pPr marL="285750" indent="-285750">
              <a:buFontTx/>
              <a:buChar char="-"/>
            </a:pPr>
            <a:r>
              <a:rPr lang="vi-VN" sz="2000" dirty="0">
                <a:latin typeface="+mj-lt"/>
              </a:rPr>
              <a:t>Thủy Quân (dùng để duyệt thủy binh thời Trần)</a:t>
            </a:r>
          </a:p>
          <a:p>
            <a:pPr marL="285750" indent="-285750">
              <a:buFontTx/>
              <a:buChar char="-"/>
            </a:pPr>
            <a:r>
              <a:rPr lang="vi-VN" sz="2000" dirty="0">
                <a:latin typeface="+mj-lt"/>
              </a:rPr>
              <a:t>Hồ Tả Vọng và Hữu Vọng (thời Lê mạt)</a:t>
            </a:r>
          </a:p>
          <a:p>
            <a:pPr marL="285750" indent="-285750">
              <a:buFontTx/>
              <a:buChar char="-"/>
            </a:pPr>
            <a:r>
              <a:rPr lang="vi-VN" sz="2000" dirty="0">
                <a:latin typeface="+mj-lt"/>
              </a:rPr>
              <a:t>Tên gọi hồ Hoàn Kiếm hay Hồ Gươm gắn liền với truyền thuyết vua Lê Lợi trả gươm cho thần Kim Quy.</a:t>
            </a:r>
          </a:p>
        </p:txBody>
      </p:sp>
      <p:pic>
        <p:nvPicPr>
          <p:cNvPr id="1026" name="Picture 2" descr="Kinh nghiệm du lịch Hồ Hoàn Kiếm - Biểu tượng của Hà Nội - BestPrice">
            <a:extLst>
              <a:ext uri="{FF2B5EF4-FFF2-40B4-BE49-F238E27FC236}">
                <a16:creationId xmlns:a16="http://schemas.microsoft.com/office/drawing/2014/main" id="{38733ABC-0648-4D17-96C9-A60FEA0CC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5367" y="112744"/>
            <a:ext cx="4466633" cy="3007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10 bức tranh sơn dầu Hồ Gươm được yêu thích nhất - Tranh AmiA">
            <a:extLst>
              <a:ext uri="{FF2B5EF4-FFF2-40B4-BE49-F238E27FC236}">
                <a16:creationId xmlns:a16="http://schemas.microsoft.com/office/drawing/2014/main" id="{AF1ED183-1635-440B-86D9-BD5FF85A4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5143" y="3308232"/>
            <a:ext cx="4306857" cy="3007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Chuyện quanh hồ Gươm">
            <a:extLst>
              <a:ext uri="{FF2B5EF4-FFF2-40B4-BE49-F238E27FC236}">
                <a16:creationId xmlns:a16="http://schemas.microsoft.com/office/drawing/2014/main" id="{C2B1155A-110A-4C0B-BD5D-7B0846FA10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8851" y="3574169"/>
            <a:ext cx="4466633" cy="32400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2" name="Picture 8" descr="Tháp Hòa Phong – Wikipedia tiếng Việt">
            <a:extLst>
              <a:ext uri="{FF2B5EF4-FFF2-40B4-BE49-F238E27FC236}">
                <a16:creationId xmlns:a16="http://schemas.microsoft.com/office/drawing/2014/main" id="{445DBC40-0C19-4138-A4A6-CF8359F44A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8851" y="3574169"/>
            <a:ext cx="4466633" cy="32400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7421915-15D2-451C-A951-8EE6FE5EB6A7}"/>
              </a:ext>
            </a:extLst>
          </p:cNvPr>
          <p:cNvSpPr txBox="1"/>
          <p:nvPr/>
        </p:nvSpPr>
        <p:spPr>
          <a:xfrm>
            <a:off x="739553" y="206879"/>
            <a:ext cx="6275395" cy="523220"/>
          </a:xfrm>
          <a:prstGeom prst="rect">
            <a:avLst/>
          </a:prstGeom>
          <a:noFill/>
        </p:spPr>
        <p:txBody>
          <a:bodyPr wrap="square" rtlCol="0">
            <a:spAutoFit/>
          </a:bodyPr>
          <a:lstStyle/>
          <a:p>
            <a:r>
              <a:rPr lang="vi-VN" sz="2800" b="1" dirty="0">
                <a:latin typeface="+mj-lt"/>
              </a:rPr>
              <a:t>Hồ Gươm – Trái tim của thủ đô Hà Nội</a:t>
            </a:r>
            <a:endParaRPr lang="en-US" sz="2800" b="1" dirty="0">
              <a:latin typeface="+mj-lt"/>
            </a:endParaRPr>
          </a:p>
        </p:txBody>
      </p:sp>
      <p:sp>
        <p:nvSpPr>
          <p:cNvPr id="2" name="Cloud 1">
            <a:extLst>
              <a:ext uri="{FF2B5EF4-FFF2-40B4-BE49-F238E27FC236}">
                <a16:creationId xmlns:a16="http://schemas.microsoft.com/office/drawing/2014/main" id="{4C795B61-84A7-47C1-83D9-CE77BD8C7196}"/>
              </a:ext>
            </a:extLst>
          </p:cNvPr>
          <p:cNvSpPr/>
          <p:nvPr/>
        </p:nvSpPr>
        <p:spPr>
          <a:xfrm>
            <a:off x="3692919" y="1477688"/>
            <a:ext cx="3458496" cy="2096481"/>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latin typeface="+mj-lt"/>
              </a:rPr>
              <a:t>Em có biết hồ Gươm có những tên gọi khác nào không?</a:t>
            </a:r>
            <a:endParaRPr lang="en-US" sz="2000" dirty="0">
              <a:latin typeface="+mj-lt"/>
            </a:endParaRPr>
          </a:p>
        </p:txBody>
      </p:sp>
    </p:spTree>
    <p:extLst>
      <p:ext uri="{BB962C8B-B14F-4D97-AF65-F5344CB8AC3E}">
        <p14:creationId xmlns:p14="http://schemas.microsoft.com/office/powerpoint/2010/main" val="240307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2000" fill="hold"/>
                                        <p:tgtEl>
                                          <p:spTgt spid="7"/>
                                        </p:tgtEl>
                                        <p:attrNameLst>
                                          <p:attrName>ppt_x</p:attrName>
                                        </p:attrNameLst>
                                      </p:cBhvr>
                                      <p:tavLst>
                                        <p:tav tm="0">
                                          <p:val>
                                            <p:strVal val="0-#ppt_w/2"/>
                                          </p:val>
                                        </p:tav>
                                        <p:tav tm="100000">
                                          <p:val>
                                            <p:strVal val="#ppt_x"/>
                                          </p:val>
                                        </p:tav>
                                      </p:tavLst>
                                    </p:anim>
                                    <p:anim calcmode="lin" valueType="num">
                                      <p:cBhvr additive="base">
                                        <p:cTn id="15"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1000"/>
                                        <p:tgtEl>
                                          <p:spTgt spid="1028"/>
                                        </p:tgtEl>
                                      </p:cBhvr>
                                    </p:animEffect>
                                    <p:anim calcmode="lin" valueType="num">
                                      <p:cBhvr>
                                        <p:cTn id="30" dur="1000" fill="hold"/>
                                        <p:tgtEl>
                                          <p:spTgt spid="1028"/>
                                        </p:tgtEl>
                                        <p:attrNameLst>
                                          <p:attrName>ppt_x</p:attrName>
                                        </p:attrNameLst>
                                      </p:cBhvr>
                                      <p:tavLst>
                                        <p:tav tm="0">
                                          <p:val>
                                            <p:strVal val="#ppt_x"/>
                                          </p:val>
                                        </p:tav>
                                        <p:tav tm="100000">
                                          <p:val>
                                            <p:strVal val="#ppt_x"/>
                                          </p:val>
                                        </p:tav>
                                      </p:tavLst>
                                    </p:anim>
                                    <p:anim calcmode="lin" valueType="num">
                                      <p:cBhvr>
                                        <p:cTn id="31" dur="1000" fill="hold"/>
                                        <p:tgtEl>
                                          <p:spTgt spid="102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fade">
                                      <p:cBhvr>
                                        <p:cTn id="34" dur="1000"/>
                                        <p:tgtEl>
                                          <p:spTgt spid="1030"/>
                                        </p:tgtEl>
                                      </p:cBhvr>
                                    </p:animEffect>
                                    <p:anim calcmode="lin" valueType="num">
                                      <p:cBhvr>
                                        <p:cTn id="35" dur="1000" fill="hold"/>
                                        <p:tgtEl>
                                          <p:spTgt spid="1030"/>
                                        </p:tgtEl>
                                        <p:attrNameLst>
                                          <p:attrName>ppt_x</p:attrName>
                                        </p:attrNameLst>
                                      </p:cBhvr>
                                      <p:tavLst>
                                        <p:tav tm="0">
                                          <p:val>
                                            <p:strVal val="#ppt_x"/>
                                          </p:val>
                                        </p:tav>
                                        <p:tav tm="100000">
                                          <p:val>
                                            <p:strVal val="#ppt_x"/>
                                          </p:val>
                                        </p:tav>
                                      </p:tavLst>
                                    </p:anim>
                                    <p:anim calcmode="lin" valueType="num">
                                      <p:cBhvr>
                                        <p:cTn id="3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103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032"/>
                                        </p:tgtEl>
                                        <p:attrNameLst>
                                          <p:attrName>style.visibility</p:attrName>
                                        </p:attrNameLst>
                                      </p:cBhvr>
                                      <p:to>
                                        <p:strVal val="visible"/>
                                      </p:to>
                                    </p:set>
                                    <p:animEffect transition="in" filter="fade">
                                      <p:cBhvr>
                                        <p:cTn id="52" dur="1000"/>
                                        <p:tgtEl>
                                          <p:spTgt spid="1032"/>
                                        </p:tgtEl>
                                      </p:cBhvr>
                                    </p:animEffect>
                                    <p:anim calcmode="lin" valueType="num">
                                      <p:cBhvr>
                                        <p:cTn id="53" dur="1000" fill="hold"/>
                                        <p:tgtEl>
                                          <p:spTgt spid="1032"/>
                                        </p:tgtEl>
                                        <p:attrNameLst>
                                          <p:attrName>ppt_x</p:attrName>
                                        </p:attrNameLst>
                                      </p:cBhvr>
                                      <p:tavLst>
                                        <p:tav tm="0">
                                          <p:val>
                                            <p:strVal val="#ppt_x"/>
                                          </p:val>
                                        </p:tav>
                                        <p:tav tm="100000">
                                          <p:val>
                                            <p:strVal val="#ppt_x"/>
                                          </p:val>
                                        </p:tav>
                                      </p:tavLst>
                                    </p:anim>
                                    <p:anim calcmode="lin" valueType="num">
                                      <p:cBhvr>
                                        <p:cTn id="54"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P spid="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10">
            <a:extLst>
              <a:ext uri="{FF2B5EF4-FFF2-40B4-BE49-F238E27FC236}">
                <a16:creationId xmlns:a16="http://schemas.microsoft.com/office/drawing/2014/main" id="{BCB68FA7-80C2-49AA-BCE7-9C97890A4958}"/>
              </a:ext>
            </a:extLst>
          </p:cNvPr>
          <p:cNvSpPr/>
          <p:nvPr/>
        </p:nvSpPr>
        <p:spPr>
          <a:xfrm>
            <a:off x="4322109" y="2739964"/>
            <a:ext cx="3261952" cy="2093874"/>
          </a:xfrm>
          <a:prstGeom prst="clou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rPr>
              <a:t>Quần thể kiến trúc của Hồ Gươm bao gồm những</a:t>
            </a:r>
            <a:r>
              <a:rPr lang="en-US" dirty="0">
                <a:solidFill>
                  <a:schemeClr val="tx1"/>
                </a:solidFill>
              </a:rPr>
              <a:t> </a:t>
            </a:r>
            <a:r>
              <a:rPr lang="vi-VN" dirty="0">
                <a:solidFill>
                  <a:schemeClr val="tx1"/>
                </a:solidFill>
              </a:rPr>
              <a:t>công trình gì?</a:t>
            </a:r>
            <a:endParaRPr lang="en-US" dirty="0">
              <a:solidFill>
                <a:schemeClr val="tx1"/>
              </a:solidFill>
            </a:endParaRPr>
          </a:p>
        </p:txBody>
      </p:sp>
      <p:sp>
        <p:nvSpPr>
          <p:cNvPr id="12" name="TextBox 11">
            <a:extLst>
              <a:ext uri="{FF2B5EF4-FFF2-40B4-BE49-F238E27FC236}">
                <a16:creationId xmlns:a16="http://schemas.microsoft.com/office/drawing/2014/main" id="{F09E96FD-E95F-4AD4-9307-53F2F677C65E}"/>
              </a:ext>
            </a:extLst>
          </p:cNvPr>
          <p:cNvSpPr txBox="1"/>
          <p:nvPr/>
        </p:nvSpPr>
        <p:spPr>
          <a:xfrm>
            <a:off x="4678074" y="1468360"/>
            <a:ext cx="2631906" cy="830997"/>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Quần thể kiến trúc quanh hồ Gươm: </a:t>
            </a:r>
          </a:p>
        </p:txBody>
      </p:sp>
      <p:sp>
        <p:nvSpPr>
          <p:cNvPr id="9" name="TextBox 8">
            <a:extLst>
              <a:ext uri="{FF2B5EF4-FFF2-40B4-BE49-F238E27FC236}">
                <a16:creationId xmlns:a16="http://schemas.microsoft.com/office/drawing/2014/main" id="{291DF316-FEF9-41C7-9991-448404E6B5A8}"/>
              </a:ext>
            </a:extLst>
          </p:cNvPr>
          <p:cNvSpPr txBox="1"/>
          <p:nvPr/>
        </p:nvSpPr>
        <p:spPr>
          <a:xfrm>
            <a:off x="1761482" y="356508"/>
            <a:ext cx="4334518" cy="369332"/>
          </a:xfrm>
          <a:prstGeom prst="rect">
            <a:avLst/>
          </a:prstGeom>
          <a:noFill/>
        </p:spPr>
        <p:txBody>
          <a:bodyPr wrap="square" rtlCol="0">
            <a:spAutoFit/>
          </a:bodyPr>
          <a:lstStyle/>
          <a:p>
            <a:r>
              <a:rPr lang="vi-VN" b="1" dirty="0">
                <a:latin typeface="+mj-lt"/>
              </a:rPr>
              <a:t>Hồ Gươm – Trái tim của thủ đô Hà Nội</a:t>
            </a:r>
            <a:endParaRPr lang="en-US" b="1" dirty="0">
              <a:latin typeface="+mj-lt"/>
            </a:endParaRPr>
          </a:p>
        </p:txBody>
      </p:sp>
      <p:pic>
        <p:nvPicPr>
          <p:cNvPr id="2050" name="Picture 2" descr="Tháp Rùa hồ Gươm - Văn hóa du lịch - Liên hiệp các tổ chức hữu nghị Hà Nội">
            <a:extLst>
              <a:ext uri="{FF2B5EF4-FFF2-40B4-BE49-F238E27FC236}">
                <a16:creationId xmlns:a16="http://schemas.microsoft.com/office/drawing/2014/main" id="{35C9B782-B1F0-41F1-AD2A-32EB02F8C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103" y="766910"/>
            <a:ext cx="4194031" cy="26620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ĐỀN NGỌC SƠN, CẦU THÊ HÚC - BIỂU TƯỢNG VĂN HOÁ ĐẤT THỦ ĐÔ">
            <a:extLst>
              <a:ext uri="{FF2B5EF4-FFF2-40B4-BE49-F238E27FC236}">
                <a16:creationId xmlns:a16="http://schemas.microsoft.com/office/drawing/2014/main" id="{B0E57715-9C8B-43DA-89A5-DBD071F5CC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8384" y="3534770"/>
            <a:ext cx="4678547" cy="32782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Đền Ngọc Sơn – Wikipedia tiếng Việt">
            <a:extLst>
              <a:ext uri="{FF2B5EF4-FFF2-40B4-BE49-F238E27FC236}">
                <a16:creationId xmlns:a16="http://schemas.microsoft.com/office/drawing/2014/main" id="{003A3E33-2DA2-4528-99E9-0D42F8F142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6371" y="44971"/>
            <a:ext cx="4690560" cy="33840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háp bút hồ gươm">
            <a:extLst>
              <a:ext uri="{FF2B5EF4-FFF2-40B4-BE49-F238E27FC236}">
                <a16:creationId xmlns:a16="http://schemas.microsoft.com/office/drawing/2014/main" id="{D5CCEE5F-3270-480E-9E8F-C912183AD7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088" y="3429000"/>
            <a:ext cx="4206548" cy="3384031"/>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44F01FA9-7212-4ED6-8BA1-61ED13A3167E}"/>
              </a:ext>
            </a:extLst>
          </p:cNvPr>
          <p:cNvSpPr/>
          <p:nvPr/>
        </p:nvSpPr>
        <p:spPr>
          <a:xfrm>
            <a:off x="4694445" y="2519185"/>
            <a:ext cx="2442910" cy="551915"/>
          </a:xfrm>
          <a:prstGeom prst="wedgeRoundRectCallout">
            <a:avLst>
              <a:gd name="adj1" fmla="val -62348"/>
              <a:gd name="adj2" fmla="val 2334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mj-lt"/>
              </a:rPr>
              <a:t>Tháp Rùa</a:t>
            </a:r>
            <a:endParaRPr lang="en-US" sz="2000" dirty="0">
              <a:solidFill>
                <a:schemeClr val="tx1"/>
              </a:solidFill>
              <a:latin typeface="+mj-lt"/>
            </a:endParaRPr>
          </a:p>
        </p:txBody>
      </p:sp>
      <p:sp>
        <p:nvSpPr>
          <p:cNvPr id="20" name="Speech Bubble: Rectangle with Corners Rounded 19">
            <a:extLst>
              <a:ext uri="{FF2B5EF4-FFF2-40B4-BE49-F238E27FC236}">
                <a16:creationId xmlns:a16="http://schemas.microsoft.com/office/drawing/2014/main" id="{4F2BACAC-B300-4247-A912-F552EEA287F1}"/>
              </a:ext>
            </a:extLst>
          </p:cNvPr>
          <p:cNvSpPr/>
          <p:nvPr/>
        </p:nvSpPr>
        <p:spPr>
          <a:xfrm>
            <a:off x="4678297" y="3121617"/>
            <a:ext cx="2442910" cy="551915"/>
          </a:xfrm>
          <a:prstGeom prst="wedgeRoundRectCallout">
            <a:avLst>
              <a:gd name="adj1" fmla="val 64236"/>
              <a:gd name="adj2" fmla="val -4594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mj-lt"/>
              </a:rPr>
              <a:t>Đền Ngọc Sơn</a:t>
            </a:r>
            <a:endParaRPr lang="en-US" sz="2000" dirty="0">
              <a:solidFill>
                <a:schemeClr val="tx1"/>
              </a:solidFill>
              <a:latin typeface="+mj-lt"/>
            </a:endParaRPr>
          </a:p>
        </p:txBody>
      </p:sp>
      <p:sp>
        <p:nvSpPr>
          <p:cNvPr id="21" name="Speech Bubble: Rectangle with Corners Rounded 20">
            <a:extLst>
              <a:ext uri="{FF2B5EF4-FFF2-40B4-BE49-F238E27FC236}">
                <a16:creationId xmlns:a16="http://schemas.microsoft.com/office/drawing/2014/main" id="{52CA7C57-900D-4645-8000-A3DBBCD6DBCD}"/>
              </a:ext>
            </a:extLst>
          </p:cNvPr>
          <p:cNvSpPr/>
          <p:nvPr/>
        </p:nvSpPr>
        <p:spPr>
          <a:xfrm>
            <a:off x="4678297" y="3756489"/>
            <a:ext cx="2442910" cy="551915"/>
          </a:xfrm>
          <a:prstGeom prst="wedgeRoundRectCallout">
            <a:avLst>
              <a:gd name="adj1" fmla="val 64236"/>
              <a:gd name="adj2" fmla="val -4594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mj-lt"/>
              </a:rPr>
              <a:t>Cầu Thê Húc</a:t>
            </a:r>
            <a:endParaRPr lang="en-US" sz="2000" dirty="0">
              <a:solidFill>
                <a:schemeClr val="tx1"/>
              </a:solidFill>
              <a:latin typeface="+mj-lt"/>
            </a:endParaRPr>
          </a:p>
        </p:txBody>
      </p:sp>
      <p:sp>
        <p:nvSpPr>
          <p:cNvPr id="22" name="Speech Bubble: Rectangle with Corners Rounded 21">
            <a:extLst>
              <a:ext uri="{FF2B5EF4-FFF2-40B4-BE49-F238E27FC236}">
                <a16:creationId xmlns:a16="http://schemas.microsoft.com/office/drawing/2014/main" id="{8AD06A4D-9C24-480A-B9F7-B3B26FB2E118}"/>
              </a:ext>
            </a:extLst>
          </p:cNvPr>
          <p:cNvSpPr/>
          <p:nvPr/>
        </p:nvSpPr>
        <p:spPr>
          <a:xfrm>
            <a:off x="4678297" y="4391361"/>
            <a:ext cx="2442910" cy="551915"/>
          </a:xfrm>
          <a:prstGeom prst="wedgeRoundRectCallout">
            <a:avLst>
              <a:gd name="adj1" fmla="val -66431"/>
              <a:gd name="adj2" fmla="val -979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mj-lt"/>
              </a:rPr>
              <a:t>Tháp Bút</a:t>
            </a:r>
            <a:endParaRPr lang="en-US" sz="2000" dirty="0">
              <a:solidFill>
                <a:schemeClr val="tx1"/>
              </a:solidFill>
              <a:latin typeface="+mj-lt"/>
            </a:endParaRPr>
          </a:p>
        </p:txBody>
      </p:sp>
    </p:spTree>
    <p:extLst>
      <p:ext uri="{BB962C8B-B14F-4D97-AF65-F5344CB8AC3E}">
        <p14:creationId xmlns:p14="http://schemas.microsoft.com/office/powerpoint/2010/main" val="146115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childTnLst>
                                </p:cTn>
                              </p:par>
                            </p:childTnLst>
                          </p:cTn>
                        </p:par>
                        <p:par>
                          <p:cTn id="24" fill="hold">
                            <p:stCondLst>
                              <p:cond delay="500"/>
                            </p:stCondLst>
                            <p:childTnLst>
                              <p:par>
                                <p:cTn id="25" presetID="42"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42"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1000"/>
                                        <p:tgtEl>
                                          <p:spTgt spid="21"/>
                                        </p:tgtEl>
                                      </p:cBhvr>
                                    </p:animEffect>
                                    <p:anim calcmode="lin" valueType="num">
                                      <p:cBhvr>
                                        <p:cTn id="54" dur="1000" fill="hold"/>
                                        <p:tgtEl>
                                          <p:spTgt spid="21"/>
                                        </p:tgtEl>
                                        <p:attrNameLst>
                                          <p:attrName>ppt_x</p:attrName>
                                        </p:attrNameLst>
                                      </p:cBhvr>
                                      <p:tavLst>
                                        <p:tav tm="0">
                                          <p:val>
                                            <p:strVal val="#ppt_x"/>
                                          </p:val>
                                        </p:tav>
                                        <p:tav tm="100000">
                                          <p:val>
                                            <p:strVal val="#ppt_x"/>
                                          </p:val>
                                        </p:tav>
                                      </p:tavLst>
                                    </p:anim>
                                    <p:anim calcmode="lin" valueType="num">
                                      <p:cBhvr>
                                        <p:cTn id="5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childTnLst>
                          </p:cTn>
                        </p:par>
                        <p:par>
                          <p:cTn id="63" fill="hold">
                            <p:stCondLst>
                              <p:cond delay="1000"/>
                            </p:stCondLst>
                            <p:childTnLst>
                              <p:par>
                                <p:cTn id="64" presetID="42" presetClass="entr" presetSubtype="0" fill="hold" grpId="0" nodeType="after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1000"/>
                                        <p:tgtEl>
                                          <p:spTgt spid="22"/>
                                        </p:tgtEl>
                                      </p:cBhvr>
                                    </p:animEffect>
                                    <p:anim calcmode="lin" valueType="num">
                                      <p:cBhvr>
                                        <p:cTn id="67" dur="1000" fill="hold"/>
                                        <p:tgtEl>
                                          <p:spTgt spid="22"/>
                                        </p:tgtEl>
                                        <p:attrNameLst>
                                          <p:attrName>ppt_x</p:attrName>
                                        </p:attrNameLst>
                                      </p:cBhvr>
                                      <p:tavLst>
                                        <p:tav tm="0">
                                          <p:val>
                                            <p:strVal val="#ppt_x"/>
                                          </p:val>
                                        </p:tav>
                                        <p:tav tm="100000">
                                          <p:val>
                                            <p:strVal val="#ppt_x"/>
                                          </p:val>
                                        </p:tav>
                                      </p:tavLst>
                                    </p:anim>
                                    <p:anim calcmode="lin" valueType="num">
                                      <p:cBhvr>
                                        <p:cTn id="6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2"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9">
            <a:extLst>
              <a:ext uri="{FF2B5EF4-FFF2-40B4-BE49-F238E27FC236}">
                <a16:creationId xmlns:a16="http://schemas.microsoft.com/office/drawing/2014/main" id="{669680EF-7B05-4A3F-AD9B-08D009CCD333}"/>
              </a:ext>
            </a:extLst>
          </p:cNvPr>
          <p:cNvSpPr/>
          <p:nvPr/>
        </p:nvSpPr>
        <p:spPr>
          <a:xfrm>
            <a:off x="993228" y="1481959"/>
            <a:ext cx="3111167" cy="1776381"/>
          </a:xfrm>
          <a:prstGeom prst="cloud">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mj-lt"/>
              </a:rPr>
              <a:t>Những hiểu biết của em về chùa Một Cột? </a:t>
            </a:r>
            <a:endParaRPr lang="en-US" sz="2000" dirty="0">
              <a:solidFill>
                <a:schemeClr val="tx1"/>
              </a:solidFill>
              <a:latin typeface="+mj-lt"/>
            </a:endParaRPr>
          </a:p>
        </p:txBody>
      </p:sp>
      <p:sp>
        <p:nvSpPr>
          <p:cNvPr id="13" name="TextBox 12">
            <a:extLst>
              <a:ext uri="{FF2B5EF4-FFF2-40B4-BE49-F238E27FC236}">
                <a16:creationId xmlns:a16="http://schemas.microsoft.com/office/drawing/2014/main" id="{C6B2BED4-434A-4B88-A4A9-094B351CB15B}"/>
              </a:ext>
            </a:extLst>
          </p:cNvPr>
          <p:cNvSpPr txBox="1"/>
          <p:nvPr/>
        </p:nvSpPr>
        <p:spPr>
          <a:xfrm>
            <a:off x="4405745" y="170594"/>
            <a:ext cx="7049193" cy="400110"/>
          </a:xfrm>
          <a:prstGeom prst="rect">
            <a:avLst/>
          </a:prstGeom>
          <a:noFill/>
        </p:spPr>
        <p:txBody>
          <a:bodyPr wrap="square" rtlCol="0">
            <a:spAutoFit/>
          </a:bodyPr>
          <a:lstStyle/>
          <a:p>
            <a:r>
              <a:rPr lang="vi-VN" sz="2000" b="1" dirty="0">
                <a:latin typeface="+mj-lt"/>
              </a:rPr>
              <a:t>Chùa Một Cột – Đóa hoa sen ngàn năm tuổi trong lòng Hà Nội</a:t>
            </a:r>
            <a:endParaRPr lang="en-US" sz="2000" b="1" dirty="0">
              <a:latin typeface="+mj-lt"/>
            </a:endParaRPr>
          </a:p>
        </p:txBody>
      </p:sp>
      <p:pic>
        <p:nvPicPr>
          <p:cNvPr id="9" name="Picture 8">
            <a:extLst>
              <a:ext uri="{FF2B5EF4-FFF2-40B4-BE49-F238E27FC236}">
                <a16:creationId xmlns:a16="http://schemas.microsoft.com/office/drawing/2014/main" id="{E369BAE6-EB8C-4DA8-8110-F12C6BCD041E}"/>
              </a:ext>
            </a:extLst>
          </p:cNvPr>
          <p:cNvPicPr>
            <a:picLocks noChangeAspect="1"/>
          </p:cNvPicPr>
          <p:nvPr/>
        </p:nvPicPr>
        <p:blipFill>
          <a:blip r:embed="rId5"/>
          <a:stretch>
            <a:fillRect/>
          </a:stretch>
        </p:blipFill>
        <p:spPr>
          <a:xfrm flipH="1">
            <a:off x="11971" y="4400074"/>
            <a:ext cx="3722265" cy="2351329"/>
          </a:xfrm>
          <a:prstGeom prst="rect">
            <a:avLst/>
          </a:prstGeom>
        </p:spPr>
      </p:pic>
      <p:pic>
        <p:nvPicPr>
          <p:cNvPr id="2" name="Tieng-coi-oto-www_yeualo_com">
            <a:hlinkClick r:id="" action="ppaction://media"/>
            <a:extLst>
              <a:ext uri="{FF2B5EF4-FFF2-40B4-BE49-F238E27FC236}">
                <a16:creationId xmlns:a16="http://schemas.microsoft.com/office/drawing/2014/main" id="{D0776130-8A99-414A-8245-64294A68EC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91135" y="5575739"/>
            <a:ext cx="609600" cy="609600"/>
          </a:xfrm>
          <a:prstGeom prst="rect">
            <a:avLst/>
          </a:prstGeom>
        </p:spPr>
      </p:pic>
      <p:sp>
        <p:nvSpPr>
          <p:cNvPr id="3" name="TextBox 2">
            <a:extLst>
              <a:ext uri="{FF2B5EF4-FFF2-40B4-BE49-F238E27FC236}">
                <a16:creationId xmlns:a16="http://schemas.microsoft.com/office/drawing/2014/main" id="{A0ECDAAE-1C08-47BF-B943-D4F21EA989C3}"/>
              </a:ext>
            </a:extLst>
          </p:cNvPr>
          <p:cNvSpPr txBox="1"/>
          <p:nvPr/>
        </p:nvSpPr>
        <p:spPr>
          <a:xfrm>
            <a:off x="315310" y="5376041"/>
            <a:ext cx="2585545" cy="378373"/>
          </a:xfrm>
          <a:prstGeom prst="rect">
            <a:avLst/>
          </a:prstGeom>
          <a:noFill/>
        </p:spPr>
        <p:txBody>
          <a:bodyPr wrap="square" rtlCol="0">
            <a:spAutoFit/>
          </a:bodyPr>
          <a:lstStyle/>
          <a:p>
            <a:pPr algn="ctr"/>
            <a:r>
              <a:rPr lang="vi-VN" dirty="0"/>
              <a:t>DU LỊCH HÀ NỘI</a:t>
            </a:r>
            <a:endParaRPr lang="en-US" dirty="0"/>
          </a:p>
        </p:txBody>
      </p:sp>
      <p:pic>
        <p:nvPicPr>
          <p:cNvPr id="8" name="Picture 2" descr="Chùa Một Cột - Đóa hoa sen ngàn năm tuổi trong lòng Hà Nội">
            <a:extLst>
              <a:ext uri="{FF2B5EF4-FFF2-40B4-BE49-F238E27FC236}">
                <a16:creationId xmlns:a16="http://schemas.microsoft.com/office/drawing/2014/main" id="{5239549D-07A9-44B2-9DA8-945A85434C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0418" y="672661"/>
            <a:ext cx="5479845" cy="3082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4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76" fill="hold"/>
                                        <p:tgtEl>
                                          <p:spTgt spid="2"/>
                                        </p:tgtEl>
                                      </p:cBhvr>
                                    </p:cmd>
                                  </p:childTnLst>
                                </p:cTn>
                              </p:par>
                              <p:par>
                                <p:cTn id="7" presetID="42" presetClass="path" presetSubtype="0" accel="50000" decel="50000" fill="hold" nodeType="withEffect">
                                  <p:stCondLst>
                                    <p:cond delay="0"/>
                                  </p:stCondLst>
                                  <p:childTnLst>
                                    <p:animMotion origin="layout" path="M 4.16667E-6 -2.96296E-6 L 0.30533 -2.96296E-6 " pathEditMode="relative" rAng="0" ptsTypes="AA">
                                      <p:cBhvr>
                                        <p:cTn id="8" dur="2000" fill="hold"/>
                                        <p:tgtEl>
                                          <p:spTgt spid="9"/>
                                        </p:tgtEl>
                                        <p:attrNameLst>
                                          <p:attrName>ppt_x</p:attrName>
                                          <p:attrName>ppt_y</p:attrName>
                                        </p:attrNameLst>
                                      </p:cBhvr>
                                      <p:rCtr x="15260" y="0"/>
                                    </p:animMotion>
                                  </p:childTnLst>
                                </p:cTn>
                              </p:par>
                              <p:par>
                                <p:cTn id="9" presetID="42" presetClass="path" presetSubtype="0" accel="50000" decel="50000" fill="hold" grpId="0" nodeType="withEffect">
                                  <p:stCondLst>
                                    <p:cond delay="0"/>
                                  </p:stCondLst>
                                  <p:childTnLst>
                                    <p:animMotion origin="layout" path="M -0.00169 -2.59259E-6 L 0.32852 0.00162 " pathEditMode="relative" rAng="0" ptsTypes="AA">
                                      <p:cBhvr>
                                        <p:cTn id="10" dur="2000" fill="hold"/>
                                        <p:tgtEl>
                                          <p:spTgt spid="3"/>
                                        </p:tgtEl>
                                        <p:attrNameLst>
                                          <p:attrName>ppt_x</p:attrName>
                                          <p:attrName>ppt_y</p:attrName>
                                        </p:attrNameLst>
                                      </p:cBhvr>
                                      <p:rCtr x="16510" y="69"/>
                                    </p:animMotion>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10" grpId="0" animBg="1"/>
      <p:bldP spid="13"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54A7A2-AC4F-4F3D-BD81-3A9081C57617}"/>
              </a:ext>
            </a:extLst>
          </p:cNvPr>
          <p:cNvSpPr/>
          <p:nvPr/>
        </p:nvSpPr>
        <p:spPr>
          <a:xfrm>
            <a:off x="163772" y="450109"/>
            <a:ext cx="5786652" cy="65292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2532E60-F7C6-4D3F-83FC-38EACE1001E1}"/>
              </a:ext>
            </a:extLst>
          </p:cNvPr>
          <p:cNvSpPr txBox="1"/>
          <p:nvPr/>
        </p:nvSpPr>
        <p:spPr>
          <a:xfrm>
            <a:off x="163771" y="440698"/>
            <a:ext cx="5663823" cy="707886"/>
          </a:xfrm>
          <a:prstGeom prst="rect">
            <a:avLst/>
          </a:prstGeom>
          <a:noFill/>
        </p:spPr>
        <p:txBody>
          <a:bodyPr wrap="square" rtlCol="0">
            <a:spAutoFit/>
          </a:bodyPr>
          <a:lstStyle/>
          <a:p>
            <a:r>
              <a:rPr lang="vi-VN" sz="2000" dirty="0">
                <a:latin typeface="+mj-lt"/>
              </a:rPr>
              <a:t>- </a:t>
            </a:r>
            <a:r>
              <a:rPr lang="vi-VN" sz="2000" b="1" dirty="0">
                <a:latin typeface="+mj-lt"/>
              </a:rPr>
              <a:t>Vị trí</a:t>
            </a:r>
            <a:r>
              <a:rPr lang="vi-VN" sz="2000" dirty="0">
                <a:latin typeface="+mj-lt"/>
              </a:rPr>
              <a:t>: Nằm trong quần thể khu di tích Ba Đình lịch sử, tọa lạc bên tay phải của lăng Bác.</a:t>
            </a:r>
            <a:endParaRPr lang="en-US" sz="2000" dirty="0">
              <a:latin typeface="+mj-lt"/>
            </a:endParaRPr>
          </a:p>
        </p:txBody>
      </p:sp>
      <p:sp>
        <p:nvSpPr>
          <p:cNvPr id="6" name="TextBox 5">
            <a:extLst>
              <a:ext uri="{FF2B5EF4-FFF2-40B4-BE49-F238E27FC236}">
                <a16:creationId xmlns:a16="http://schemas.microsoft.com/office/drawing/2014/main" id="{BD4F2108-E43A-49ED-8B59-274032E034CC}"/>
              </a:ext>
            </a:extLst>
          </p:cNvPr>
          <p:cNvSpPr txBox="1"/>
          <p:nvPr/>
        </p:nvSpPr>
        <p:spPr>
          <a:xfrm>
            <a:off x="163771" y="1157894"/>
            <a:ext cx="5932227" cy="4832092"/>
          </a:xfrm>
          <a:prstGeom prst="rect">
            <a:avLst/>
          </a:prstGeom>
          <a:noFill/>
        </p:spPr>
        <p:txBody>
          <a:bodyPr wrap="square" rtlCol="0">
            <a:spAutoFit/>
          </a:bodyPr>
          <a:lstStyle/>
          <a:p>
            <a:r>
              <a:rPr lang="vi-VN" sz="2800" dirty="0">
                <a:latin typeface="+mj-lt"/>
              </a:rPr>
              <a:t>- </a:t>
            </a:r>
            <a:r>
              <a:rPr lang="vi-VN" sz="2800" b="1" dirty="0">
                <a:latin typeface="+mj-lt"/>
              </a:rPr>
              <a:t>Lịch sử hình thành</a:t>
            </a:r>
            <a:r>
              <a:rPr lang="vi-VN" sz="2800" dirty="0">
                <a:latin typeface="+mj-lt"/>
              </a:rPr>
              <a:t>:</a:t>
            </a:r>
          </a:p>
          <a:p>
            <a:r>
              <a:rPr lang="vi-VN" sz="2800" dirty="0">
                <a:latin typeface="+mj-lt"/>
              </a:rPr>
              <a:t>+ Khởi công: năm 1049.</a:t>
            </a:r>
          </a:p>
          <a:p>
            <a:r>
              <a:rPr lang="vi-VN" sz="2800" dirty="0">
                <a:latin typeface="+mj-lt"/>
              </a:rPr>
              <a:t>+ Truyền thuyết: vua Lý Thái Tông chiêm bao thấy Phật bà Quan Thế Âm Bồ Tát.</a:t>
            </a:r>
          </a:p>
          <a:p>
            <a:r>
              <a:rPr lang="vi-VN" sz="2800" dirty="0">
                <a:latin typeface="+mj-lt"/>
              </a:rPr>
              <a:t>+ Trải qua các triều đại, các cuộc chiến tranh, thực dân Pháp đặt mìn phá hoại, chùa bị hư hỏng, sụp đổ gần như hoàn toàn.</a:t>
            </a:r>
          </a:p>
          <a:p>
            <a:r>
              <a:rPr lang="vi-VN" sz="2800" dirty="0">
                <a:latin typeface="+mj-lt"/>
              </a:rPr>
              <a:t>+ 1955: được trùng tu tôn tạo theo kiến trúc cũ, cho đến ngày nay.</a:t>
            </a:r>
          </a:p>
        </p:txBody>
      </p:sp>
      <p:sp>
        <p:nvSpPr>
          <p:cNvPr id="8" name="TextBox 7">
            <a:extLst>
              <a:ext uri="{FF2B5EF4-FFF2-40B4-BE49-F238E27FC236}">
                <a16:creationId xmlns:a16="http://schemas.microsoft.com/office/drawing/2014/main" id="{B4E1030C-990A-4EBD-BC59-F2326B595FFE}"/>
              </a:ext>
            </a:extLst>
          </p:cNvPr>
          <p:cNvSpPr txBox="1"/>
          <p:nvPr/>
        </p:nvSpPr>
        <p:spPr>
          <a:xfrm>
            <a:off x="2635135" y="49998"/>
            <a:ext cx="7356145"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Chùa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Cột</a:t>
            </a:r>
            <a:r>
              <a:rPr lang="en-US" sz="2000" b="1" dirty="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Đóa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hoa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sen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ngàn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tuổi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lòng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Nội</a:t>
            </a:r>
            <a:r>
              <a:rPr lang="en-US" sz="2000" b="1" dirty="0">
                <a:latin typeface="Times New Roman" panose="02020603050405020304" pitchFamily="18" charset="0"/>
                <a:cs typeface="Times New Roman" panose="02020603050405020304" pitchFamily="18" charset="0"/>
              </a:rPr>
              <a:t>.</a:t>
            </a:r>
          </a:p>
        </p:txBody>
      </p:sp>
      <p:pic>
        <p:nvPicPr>
          <p:cNvPr id="1026" name="Picture 2" descr="3 nơi có phiên bản chùa Một Cột">
            <a:extLst>
              <a:ext uri="{FF2B5EF4-FFF2-40B4-BE49-F238E27FC236}">
                <a16:creationId xmlns:a16="http://schemas.microsoft.com/office/drawing/2014/main" id="{E7EA66A7-13C7-4169-B9D4-EA4885E1C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504966"/>
            <a:ext cx="5932226" cy="6168789"/>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a16="http://schemas.microsoft.com/office/drawing/2014/main" id="{9973F7BC-96A7-45DF-A645-75B7B4734911}"/>
              </a:ext>
            </a:extLst>
          </p:cNvPr>
          <p:cNvSpPr/>
          <p:nvPr/>
        </p:nvSpPr>
        <p:spPr>
          <a:xfrm>
            <a:off x="518613" y="1651380"/>
            <a:ext cx="4954137" cy="3301460"/>
          </a:xfrm>
          <a:prstGeom prst="cloud">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mj-lt"/>
              </a:rPr>
              <a:t>Em có biết truyền thuyết về chùa Một Côt không? Hãy chia sẻ với các bạn.</a:t>
            </a:r>
            <a:endParaRPr lang="en-US" sz="3200" dirty="0">
              <a:solidFill>
                <a:schemeClr val="tx1"/>
              </a:solidFill>
              <a:latin typeface="+mj-lt"/>
            </a:endParaRPr>
          </a:p>
        </p:txBody>
      </p:sp>
    </p:spTree>
    <p:extLst>
      <p:ext uri="{BB962C8B-B14F-4D97-AF65-F5344CB8AC3E}">
        <p14:creationId xmlns:p14="http://schemas.microsoft.com/office/powerpoint/2010/main" val="4005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animBg="1"/>
      <p:bldP spid="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190FA6-900C-46F5-8414-40A641CD8A08}"/>
              </a:ext>
            </a:extLst>
          </p:cNvPr>
          <p:cNvSpPr/>
          <p:nvPr/>
        </p:nvSpPr>
        <p:spPr>
          <a:xfrm>
            <a:off x="3862315" y="63630"/>
            <a:ext cx="4466340" cy="748145"/>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Di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hóa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0CDD5D7-2447-4116-B380-73E7AC078185}"/>
              </a:ext>
            </a:extLst>
          </p:cNvPr>
          <p:cNvSpPr/>
          <p:nvPr/>
        </p:nvSpPr>
        <p:spPr>
          <a:xfrm>
            <a:off x="292176" y="1363684"/>
            <a:ext cx="3697899" cy="748145"/>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Di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lịch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hoá</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B24D8FC-B21A-4E88-BD46-DB17E7523013}"/>
              </a:ext>
            </a:extLst>
          </p:cNvPr>
          <p:cNvSpPr/>
          <p:nvPr/>
        </p:nvSpPr>
        <p:spPr>
          <a:xfrm>
            <a:off x="4203510" y="1363681"/>
            <a:ext cx="3822812" cy="748145"/>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lam </a:t>
            </a:r>
            <a:r>
              <a:rPr lang="en-US" sz="2800" dirty="0" err="1">
                <a:solidFill>
                  <a:schemeClr val="tx1"/>
                </a:solidFill>
                <a:latin typeface="Times New Roman" panose="02020603050405020304" pitchFamily="18" charset="0"/>
                <a:cs typeface="Times New Roman" panose="02020603050405020304" pitchFamily="18" charset="0"/>
              </a:rPr>
              <a:t>thắng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cảnh</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B5BE12B-74BC-4B94-8219-4EA79BBFFFAA}"/>
              </a:ext>
            </a:extLst>
          </p:cNvPr>
          <p:cNvSpPr/>
          <p:nvPr/>
        </p:nvSpPr>
        <p:spPr>
          <a:xfrm>
            <a:off x="8200969" y="1363681"/>
            <a:ext cx="3822812" cy="748145"/>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Di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0D7A461-47C7-41AC-88BA-BCF93062D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232" y="2589469"/>
            <a:ext cx="3792935" cy="3470136"/>
          </a:xfrm>
          <a:prstGeom prst="rect">
            <a:avLst/>
          </a:prstGeom>
        </p:spPr>
      </p:pic>
      <p:pic>
        <p:nvPicPr>
          <p:cNvPr id="12" name="Picture 11">
            <a:extLst>
              <a:ext uri="{FF2B5EF4-FFF2-40B4-BE49-F238E27FC236}">
                <a16:creationId xmlns:a16="http://schemas.microsoft.com/office/drawing/2014/main" id="{3AD2C4E1-0B27-4BA1-8D78-DC4808113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9937" y="2589469"/>
            <a:ext cx="3822813" cy="3470136"/>
          </a:xfrm>
          <a:prstGeom prst="rect">
            <a:avLst/>
          </a:prstGeom>
        </p:spPr>
      </p:pic>
      <p:pic>
        <p:nvPicPr>
          <p:cNvPr id="14" name="Picture 13">
            <a:extLst>
              <a:ext uri="{FF2B5EF4-FFF2-40B4-BE49-F238E27FC236}">
                <a16:creationId xmlns:a16="http://schemas.microsoft.com/office/drawing/2014/main" id="{860F90E3-879C-4C41-9D27-135C6E07DE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8520" y="2589468"/>
            <a:ext cx="3822811" cy="3470137"/>
          </a:xfrm>
          <a:prstGeom prst="rect">
            <a:avLst/>
          </a:prstGeom>
        </p:spPr>
      </p:pic>
      <p:sp>
        <p:nvSpPr>
          <p:cNvPr id="15" name="Arrow: Down 14">
            <a:extLst>
              <a:ext uri="{FF2B5EF4-FFF2-40B4-BE49-F238E27FC236}">
                <a16:creationId xmlns:a16="http://schemas.microsoft.com/office/drawing/2014/main" id="{1F4A4508-2C53-4566-9602-FD3A2B504D09}"/>
              </a:ext>
            </a:extLst>
          </p:cNvPr>
          <p:cNvSpPr/>
          <p:nvPr/>
        </p:nvSpPr>
        <p:spPr>
          <a:xfrm>
            <a:off x="2122427" y="2166257"/>
            <a:ext cx="190005" cy="3687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4F1A885B-F8FD-48CF-A774-0B1D12ECB9F6}"/>
              </a:ext>
            </a:extLst>
          </p:cNvPr>
          <p:cNvSpPr/>
          <p:nvPr/>
        </p:nvSpPr>
        <p:spPr>
          <a:xfrm>
            <a:off x="6090764" y="2166256"/>
            <a:ext cx="190005" cy="3687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90D9022E-99AD-4580-BA4C-6CD92FB8A02F}"/>
              </a:ext>
            </a:extLst>
          </p:cNvPr>
          <p:cNvSpPr/>
          <p:nvPr/>
        </p:nvSpPr>
        <p:spPr>
          <a:xfrm>
            <a:off x="10084240" y="2166257"/>
            <a:ext cx="190005" cy="3687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DB135051-AE9E-48A0-B156-C54F049ECD58}"/>
              </a:ext>
            </a:extLst>
          </p:cNvPr>
          <p:cNvCxnSpPr>
            <a:cxnSpLocks/>
            <a:stCxn id="2" idx="2"/>
            <a:endCxn id="7" idx="0"/>
          </p:cNvCxnSpPr>
          <p:nvPr/>
        </p:nvCxnSpPr>
        <p:spPr>
          <a:xfrm flipH="1">
            <a:off x="2141126" y="811775"/>
            <a:ext cx="3954359" cy="551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8D843D4-8086-43EB-B7BD-A9F349B78E62}"/>
              </a:ext>
            </a:extLst>
          </p:cNvPr>
          <p:cNvCxnSpPr>
            <a:cxnSpLocks/>
            <a:stCxn id="2" idx="2"/>
            <a:endCxn id="9" idx="0"/>
          </p:cNvCxnSpPr>
          <p:nvPr/>
        </p:nvCxnSpPr>
        <p:spPr>
          <a:xfrm>
            <a:off x="6095485" y="811775"/>
            <a:ext cx="4016890" cy="551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3FB4361-1BFA-46FB-992C-BE0C6C5EDAEA}"/>
              </a:ext>
            </a:extLst>
          </p:cNvPr>
          <p:cNvCxnSpPr>
            <a:cxnSpLocks/>
            <a:stCxn id="2" idx="2"/>
            <a:endCxn id="8" idx="0"/>
          </p:cNvCxnSpPr>
          <p:nvPr/>
        </p:nvCxnSpPr>
        <p:spPr>
          <a:xfrm>
            <a:off x="6095485" y="811775"/>
            <a:ext cx="19431" cy="551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41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1000"/>
                                        <p:tgtEl>
                                          <p:spTgt spid="9"/>
                                        </p:tgtEl>
                                      </p:cBhvr>
                                    </p:animEffect>
                                    <p:anim calcmode="lin" valueType="num">
                                      <p:cBhvr>
                                        <p:cTn id="65" dur="1000" fill="hold"/>
                                        <p:tgtEl>
                                          <p:spTgt spid="9"/>
                                        </p:tgtEl>
                                        <p:attrNameLst>
                                          <p:attrName>ppt_x</p:attrName>
                                        </p:attrNameLst>
                                      </p:cBhvr>
                                      <p:tavLst>
                                        <p:tav tm="0">
                                          <p:val>
                                            <p:strVal val="#ppt_x"/>
                                          </p:val>
                                        </p:tav>
                                        <p:tav tm="100000">
                                          <p:val>
                                            <p:strVal val="#ppt_x"/>
                                          </p:val>
                                        </p:tav>
                                      </p:tavLst>
                                    </p:anim>
                                    <p:anim calcmode="lin" valueType="num">
                                      <p:cBhvr>
                                        <p:cTn id="6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1000"/>
                                        <p:tgtEl>
                                          <p:spTgt spid="14"/>
                                        </p:tgtEl>
                                      </p:cBhvr>
                                    </p:animEffect>
                                    <p:anim calcmode="lin" valueType="num">
                                      <p:cBhvr>
                                        <p:cTn id="77" dur="1000" fill="hold"/>
                                        <p:tgtEl>
                                          <p:spTgt spid="14"/>
                                        </p:tgtEl>
                                        <p:attrNameLst>
                                          <p:attrName>ppt_x</p:attrName>
                                        </p:attrNameLst>
                                      </p:cBhvr>
                                      <p:tavLst>
                                        <p:tav tm="0">
                                          <p:val>
                                            <p:strVal val="#ppt_x"/>
                                          </p:val>
                                        </p:tav>
                                        <p:tav tm="100000">
                                          <p:val>
                                            <p:strVal val="#ppt_x"/>
                                          </p:val>
                                        </p:tav>
                                      </p:tavLst>
                                    </p:anim>
                                    <p:anim calcmode="lin" valueType="num">
                                      <p:cBhvr>
                                        <p:cTn id="7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5"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3EA528-D7F7-433E-B890-083240A275A2}"/>
              </a:ext>
            </a:extLst>
          </p:cNvPr>
          <p:cNvSpPr txBox="1"/>
          <p:nvPr/>
        </p:nvSpPr>
        <p:spPr>
          <a:xfrm>
            <a:off x="327321" y="1390996"/>
            <a:ext cx="2161309" cy="4031873"/>
          </a:xfrm>
          <a:prstGeom prst="rect">
            <a:avLst/>
          </a:prstGeom>
          <a:noFill/>
          <a:ln w="19050">
            <a:solidFill>
              <a:srgbClr val="002060"/>
            </a:solidFill>
            <a:prstDash val="sysDash"/>
          </a:ln>
        </p:spPr>
        <p:txBody>
          <a:bodyPr wrap="square" rtlCol="0">
            <a:spAutoFit/>
          </a:bodyPr>
          <a:lstStyle/>
          <a:p>
            <a:pPr algn="ctr"/>
            <a:r>
              <a:rPr lang="vi-VN" sz="3200" b="1" dirty="0">
                <a:latin typeface="+mj-lt"/>
              </a:rPr>
              <a:t>Tên gọi: </a:t>
            </a:r>
          </a:p>
          <a:p>
            <a:pPr algn="ctr"/>
            <a:r>
              <a:rPr lang="vi-VN" sz="3200" b="1" dirty="0">
                <a:latin typeface="+mj-lt"/>
              </a:rPr>
              <a:t>Diên Hựu Tự </a:t>
            </a:r>
            <a:r>
              <a:rPr lang="vi-VN" sz="3200" dirty="0">
                <a:latin typeface="+mj-lt"/>
              </a:rPr>
              <a:t>(chùa Diên Hựu): Ý nghĩa: phước bền dài lâu</a:t>
            </a:r>
          </a:p>
          <a:p>
            <a:endParaRPr lang="en-US" sz="3200" dirty="0">
              <a:latin typeface="+mj-lt"/>
            </a:endParaRPr>
          </a:p>
        </p:txBody>
      </p:sp>
      <p:sp>
        <p:nvSpPr>
          <p:cNvPr id="10" name="TextBox 9">
            <a:extLst>
              <a:ext uri="{FF2B5EF4-FFF2-40B4-BE49-F238E27FC236}">
                <a16:creationId xmlns:a16="http://schemas.microsoft.com/office/drawing/2014/main" id="{7FFA4ED2-8252-4845-B13B-074DAC35751D}"/>
              </a:ext>
            </a:extLst>
          </p:cNvPr>
          <p:cNvSpPr txBox="1"/>
          <p:nvPr/>
        </p:nvSpPr>
        <p:spPr>
          <a:xfrm>
            <a:off x="327321" y="54930"/>
            <a:ext cx="11537357" cy="584775"/>
          </a:xfrm>
          <a:prstGeom prst="rect">
            <a:avLst/>
          </a:prstGeom>
          <a:noFill/>
        </p:spPr>
        <p:txBody>
          <a:bodyPr wrap="square" rtlCol="0">
            <a:spAutoFit/>
          </a:bodyPr>
          <a:lstStyle/>
          <a:p>
            <a:r>
              <a:rPr lang="vi-VN" sz="3200" b="1" dirty="0">
                <a:latin typeface="+mj-lt"/>
              </a:rPr>
              <a:t>Chùa Một Cột – Đóa hoa sen ngàn năm tuổi trong lòng Hà Nội</a:t>
            </a:r>
            <a:endParaRPr lang="en-US" sz="3200" b="1" dirty="0">
              <a:latin typeface="+mj-lt"/>
            </a:endParaRPr>
          </a:p>
        </p:txBody>
      </p:sp>
      <p:pic>
        <p:nvPicPr>
          <p:cNvPr id="2052" name="Picture 4" descr="Chùa Một Cột ở đâu? - Đóa hoa sen giữa lòng thủ đô">
            <a:extLst>
              <a:ext uri="{FF2B5EF4-FFF2-40B4-BE49-F238E27FC236}">
                <a16:creationId xmlns:a16="http://schemas.microsoft.com/office/drawing/2014/main" id="{6E17C3F1-2942-4BD2-8C82-184D6B1FE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031" y="1390996"/>
            <a:ext cx="5781164" cy="3810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F22CE08-08B9-48D0-803D-5171EDBD0B34}"/>
              </a:ext>
            </a:extLst>
          </p:cNvPr>
          <p:cNvSpPr txBox="1"/>
          <p:nvPr/>
        </p:nvSpPr>
        <p:spPr>
          <a:xfrm>
            <a:off x="9643117" y="1390996"/>
            <a:ext cx="2221562" cy="3539430"/>
          </a:xfrm>
          <a:prstGeom prst="rect">
            <a:avLst/>
          </a:prstGeom>
          <a:noFill/>
          <a:ln w="19050">
            <a:solidFill>
              <a:srgbClr val="0070C0"/>
            </a:solidFill>
            <a:prstDash val="sysDash"/>
          </a:ln>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Tên gọi: </a:t>
            </a:r>
          </a:p>
          <a:p>
            <a:pPr algn="ctr"/>
            <a:r>
              <a:rPr lang="vi-VN" sz="2800" b="1" dirty="0">
                <a:latin typeface="Times New Roman" panose="02020603050405020304" pitchFamily="18" charset="0"/>
                <a:cs typeface="Times New Roman" panose="02020603050405020304" pitchFamily="18" charset="0"/>
              </a:rPr>
              <a:t>Liên Hoa Đài (đài Hoa Sen)</a:t>
            </a:r>
          </a:p>
          <a:p>
            <a:pPr algn="ctr"/>
            <a:r>
              <a:rPr lang="vi-VN" sz="2800" dirty="0">
                <a:latin typeface="Times New Roman" panose="02020603050405020304" pitchFamily="18" charset="0"/>
                <a:cs typeface="Times New Roman" panose="02020603050405020304" pitchFamily="18" charset="0"/>
              </a:rPr>
              <a:t>Ý nghĩa: kiến trúc giống đài hoa sen khổng lồ)</a:t>
            </a:r>
            <a:endParaRPr lang="en-US" sz="2800" dirty="0">
              <a:latin typeface="Times New Roman" panose="02020603050405020304" pitchFamily="18" charset="0"/>
              <a:cs typeface="Times New Roman" panose="02020603050405020304" pitchFamily="18" charset="0"/>
            </a:endParaRPr>
          </a:p>
        </p:txBody>
      </p:sp>
      <p:sp>
        <p:nvSpPr>
          <p:cNvPr id="2" name="Cloud 1">
            <a:extLst>
              <a:ext uri="{FF2B5EF4-FFF2-40B4-BE49-F238E27FC236}">
                <a16:creationId xmlns:a16="http://schemas.microsoft.com/office/drawing/2014/main" id="{D135FB07-F875-4E04-B570-62EF78E75F8C}"/>
              </a:ext>
            </a:extLst>
          </p:cNvPr>
          <p:cNvSpPr/>
          <p:nvPr/>
        </p:nvSpPr>
        <p:spPr>
          <a:xfrm>
            <a:off x="4483685" y="1998378"/>
            <a:ext cx="3823855" cy="2595235"/>
          </a:xfrm>
          <a:prstGeom prst="cloud">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mj-lt"/>
              </a:rPr>
              <a:t>Chùa Một Cột còn có tên gọi nào khác?</a:t>
            </a:r>
            <a:endParaRPr lang="en-US" sz="3200" dirty="0">
              <a:solidFill>
                <a:schemeClr val="tx1"/>
              </a:solidFill>
              <a:latin typeface="+mj-lt"/>
            </a:endParaRPr>
          </a:p>
        </p:txBody>
      </p:sp>
    </p:spTree>
    <p:extLst>
      <p:ext uri="{BB962C8B-B14F-4D97-AF65-F5344CB8AC3E}">
        <p14:creationId xmlns:p14="http://schemas.microsoft.com/office/powerpoint/2010/main" val="298437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2" grpId="0" animBg="1"/>
      <p:bldP spid="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1">
            <a:extLst>
              <a:ext uri="{FF2B5EF4-FFF2-40B4-BE49-F238E27FC236}">
                <a16:creationId xmlns:a16="http://schemas.microsoft.com/office/drawing/2014/main" id="{29CAE67C-ADE0-43E9-A27F-5E3AD3198DD7}"/>
              </a:ext>
            </a:extLst>
          </p:cNvPr>
          <p:cNvSpPr/>
          <p:nvPr/>
        </p:nvSpPr>
        <p:spPr>
          <a:xfrm>
            <a:off x="239535" y="1138150"/>
            <a:ext cx="6096000" cy="1272541"/>
          </a:xfrm>
          <a:prstGeom prst="wedgeRectCallout">
            <a:avLst>
              <a:gd name="adj1" fmla="val 55239"/>
              <a:gd name="adj2" fmla="val 299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8530933-33C7-4A80-AE6E-0A994B31B0DA}"/>
              </a:ext>
            </a:extLst>
          </p:cNvPr>
          <p:cNvSpPr/>
          <p:nvPr/>
        </p:nvSpPr>
        <p:spPr>
          <a:xfrm>
            <a:off x="239535" y="1081922"/>
            <a:ext cx="6260418" cy="1384995"/>
          </a:xfrm>
          <a:prstGeom prst="rect">
            <a:avLst/>
          </a:prstGeom>
        </p:spPr>
        <p:txBody>
          <a:bodyPr wrap="square">
            <a:spAutoFit/>
          </a:bodyPr>
          <a:lstStyle/>
          <a:p>
            <a:r>
              <a:rPr lang="en-US" sz="2800" dirty="0">
                <a:solidFill>
                  <a:srgbClr val="1A2B49"/>
                </a:solidFill>
                <a:latin typeface="Times New Roman" panose="02020603050405020304" pitchFamily="18" charset="0"/>
                <a:cs typeface="Times New Roman" panose="02020603050405020304" pitchFamily="18" charset="0"/>
              </a:rPr>
              <a:t> </a:t>
            </a:r>
            <a:r>
              <a:rPr lang="vi-VN" sz="2800" dirty="0">
                <a:solidFill>
                  <a:srgbClr val="1A2B49"/>
                </a:solidFill>
                <a:latin typeface="Times New Roman" panose="02020603050405020304" pitchFamily="18" charset="0"/>
                <a:cs typeface="Times New Roman" panose="02020603050405020304" pitchFamily="18" charset="0"/>
              </a:rPr>
              <a:t>Kiến trúc:</a:t>
            </a:r>
          </a:p>
          <a:p>
            <a:r>
              <a:rPr lang="en-US" sz="2800" dirty="0">
                <a:solidFill>
                  <a:srgbClr val="1A2B49"/>
                </a:solidFill>
                <a:latin typeface="Times New Roman" panose="02020603050405020304" pitchFamily="18" charset="0"/>
                <a:cs typeface="Times New Roman" panose="02020603050405020304" pitchFamily="18" charset="0"/>
              </a:rPr>
              <a:t>"</a:t>
            </a:r>
            <a:r>
              <a:rPr lang="en-US" sz="2800" dirty="0" err="1">
                <a:solidFill>
                  <a:srgbClr val="1A2B49"/>
                </a:solidFill>
                <a:latin typeface="Times New Roman" panose="02020603050405020304" pitchFamily="18" charset="0"/>
                <a:cs typeface="Times New Roman" panose="02020603050405020304" pitchFamily="18" charset="0"/>
              </a:rPr>
              <a:t>Ngôi</a:t>
            </a:r>
            <a:r>
              <a:rPr lang="en-US" sz="2800" dirty="0">
                <a:solidFill>
                  <a:srgbClr val="1A2B49"/>
                </a:solidFill>
                <a:latin typeface="Times New Roman" panose="02020603050405020304" pitchFamily="18" charset="0"/>
                <a:cs typeface="Times New Roman" panose="02020603050405020304" pitchFamily="18" charset="0"/>
              </a:rPr>
              <a:t> </a:t>
            </a:r>
            <a:r>
              <a:rPr lang="en-US" sz="2800" dirty="0" err="1">
                <a:solidFill>
                  <a:srgbClr val="1A2B49"/>
                </a:solidFill>
                <a:latin typeface="Times New Roman" panose="02020603050405020304" pitchFamily="18" charset="0"/>
                <a:cs typeface="Times New Roman" panose="02020603050405020304" pitchFamily="18" charset="0"/>
              </a:rPr>
              <a:t>chùa</a:t>
            </a:r>
            <a:r>
              <a:rPr lang="en-US" sz="2800" dirty="0">
                <a:solidFill>
                  <a:srgbClr val="1A2B49"/>
                </a:solidFill>
                <a:latin typeface="Times New Roman" panose="02020603050405020304" pitchFamily="18" charset="0"/>
                <a:cs typeface="Times New Roman" panose="02020603050405020304" pitchFamily="18" charset="0"/>
              </a:rPr>
              <a:t> </a:t>
            </a:r>
            <a:r>
              <a:rPr lang="en-US" sz="2800" dirty="0" err="1">
                <a:solidFill>
                  <a:srgbClr val="1A2B49"/>
                </a:solidFill>
                <a:latin typeface="Times New Roman" panose="02020603050405020304" pitchFamily="18" charset="0"/>
                <a:cs typeface="Times New Roman" panose="02020603050405020304" pitchFamily="18" charset="0"/>
              </a:rPr>
              <a:t>có</a:t>
            </a:r>
            <a:r>
              <a:rPr lang="en-US" sz="2800" dirty="0">
                <a:solidFill>
                  <a:srgbClr val="1A2B49"/>
                </a:solidFill>
                <a:latin typeface="Times New Roman" panose="02020603050405020304" pitchFamily="18" charset="0"/>
                <a:cs typeface="Times New Roman" panose="02020603050405020304" pitchFamily="18" charset="0"/>
              </a:rPr>
              <a:t> </a:t>
            </a:r>
            <a:r>
              <a:rPr lang="en-US" sz="2800" dirty="0" err="1">
                <a:solidFill>
                  <a:srgbClr val="1A2B49"/>
                </a:solidFill>
                <a:latin typeface="Times New Roman" panose="02020603050405020304" pitchFamily="18" charset="0"/>
                <a:cs typeface="Times New Roman" panose="02020603050405020304" pitchFamily="18" charset="0"/>
              </a:rPr>
              <a:t>kiến</a:t>
            </a:r>
            <a:r>
              <a:rPr lang="en-US" sz="2800" dirty="0">
                <a:solidFill>
                  <a:srgbClr val="1A2B49"/>
                </a:solidFill>
                <a:latin typeface="Times New Roman" panose="02020603050405020304" pitchFamily="18" charset="0"/>
                <a:cs typeface="Times New Roman" panose="02020603050405020304" pitchFamily="18" charset="0"/>
              </a:rPr>
              <a:t> </a:t>
            </a:r>
            <a:r>
              <a:rPr lang="en-US" sz="2800" dirty="0" err="1">
                <a:solidFill>
                  <a:srgbClr val="1A2B49"/>
                </a:solidFill>
                <a:latin typeface="Times New Roman" panose="02020603050405020304" pitchFamily="18" charset="0"/>
                <a:cs typeface="Times New Roman" panose="02020603050405020304" pitchFamily="18" charset="0"/>
              </a:rPr>
              <a:t>trúc</a:t>
            </a:r>
            <a:r>
              <a:rPr lang="en-US" sz="2800" dirty="0">
                <a:solidFill>
                  <a:srgbClr val="1A2B49"/>
                </a:solidFill>
                <a:latin typeface="Times New Roman" panose="02020603050405020304" pitchFamily="18" charset="0"/>
                <a:cs typeface="Times New Roman" panose="02020603050405020304" pitchFamily="18" charset="0"/>
              </a:rPr>
              <a:t> </a:t>
            </a:r>
            <a:r>
              <a:rPr lang="en-US" sz="2800" dirty="0" err="1">
                <a:solidFill>
                  <a:srgbClr val="1A2B49"/>
                </a:solidFill>
                <a:latin typeface="Times New Roman" panose="02020603050405020304" pitchFamily="18" charset="0"/>
                <a:cs typeface="Times New Roman" panose="02020603050405020304" pitchFamily="18" charset="0"/>
              </a:rPr>
              <a:t>độc</a:t>
            </a:r>
            <a:r>
              <a:rPr lang="en-US" sz="2800" dirty="0">
                <a:solidFill>
                  <a:srgbClr val="1A2B49"/>
                </a:solidFill>
                <a:latin typeface="Times New Roman" panose="02020603050405020304" pitchFamily="18" charset="0"/>
                <a:cs typeface="Times New Roman" panose="02020603050405020304" pitchFamily="18" charset="0"/>
              </a:rPr>
              <a:t> </a:t>
            </a:r>
            <a:r>
              <a:rPr lang="en-US" sz="2800" dirty="0" err="1">
                <a:solidFill>
                  <a:srgbClr val="1A2B49"/>
                </a:solidFill>
                <a:latin typeface="Times New Roman" panose="02020603050405020304" pitchFamily="18" charset="0"/>
                <a:cs typeface="Times New Roman" panose="02020603050405020304" pitchFamily="18" charset="0"/>
              </a:rPr>
              <a:t>đáo</a:t>
            </a:r>
            <a:r>
              <a:rPr lang="en-US" sz="2800" dirty="0">
                <a:solidFill>
                  <a:srgbClr val="1A2B49"/>
                </a:solidFill>
                <a:latin typeface="Times New Roman" panose="02020603050405020304" pitchFamily="18" charset="0"/>
                <a:cs typeface="Times New Roman" panose="02020603050405020304" pitchFamily="18" charset="0"/>
              </a:rPr>
              <a:t> </a:t>
            </a:r>
            <a:r>
              <a:rPr lang="en-US" sz="2800" dirty="0" err="1">
                <a:solidFill>
                  <a:srgbClr val="1A2B49"/>
                </a:solidFill>
                <a:latin typeface="Times New Roman" panose="02020603050405020304" pitchFamily="18" charset="0"/>
                <a:cs typeface="Times New Roman" panose="02020603050405020304" pitchFamily="18" charset="0"/>
              </a:rPr>
              <a:t>nhất</a:t>
            </a:r>
            <a:r>
              <a:rPr lang="en-US" sz="2800" dirty="0">
                <a:solidFill>
                  <a:srgbClr val="1A2B49"/>
                </a:solidFill>
                <a:latin typeface="Times New Roman" panose="02020603050405020304" pitchFamily="18" charset="0"/>
                <a:cs typeface="Times New Roman" panose="02020603050405020304" pitchFamily="18" charset="0"/>
              </a:rPr>
              <a:t> </a:t>
            </a:r>
            <a:r>
              <a:rPr lang="en-US" sz="2800" dirty="0" err="1">
                <a:solidFill>
                  <a:srgbClr val="1A2B49"/>
                </a:solidFill>
                <a:latin typeface="Times New Roman" panose="02020603050405020304" pitchFamily="18" charset="0"/>
                <a:cs typeface="Times New Roman" panose="02020603050405020304" pitchFamily="18" charset="0"/>
              </a:rPr>
              <a:t>châu</a:t>
            </a:r>
            <a:r>
              <a:rPr lang="en-US" sz="2800" dirty="0">
                <a:solidFill>
                  <a:srgbClr val="1A2B49"/>
                </a:solidFill>
                <a:latin typeface="Times New Roman" panose="02020603050405020304" pitchFamily="18" charset="0"/>
                <a:cs typeface="Times New Roman" panose="02020603050405020304" pitchFamily="18" charset="0"/>
              </a:rPr>
              <a:t> Á" do </a:t>
            </a:r>
            <a:r>
              <a:rPr lang="en-US" sz="2800" dirty="0" err="1">
                <a:solidFill>
                  <a:srgbClr val="1A2B49"/>
                </a:solidFill>
                <a:latin typeface="Times New Roman" panose="02020603050405020304" pitchFamily="18" charset="0"/>
                <a:cs typeface="Times New Roman" panose="02020603050405020304" pitchFamily="18" charset="0"/>
              </a:rPr>
              <a:t>Tổ</a:t>
            </a:r>
            <a:r>
              <a:rPr lang="en-US" sz="2800" dirty="0">
                <a:solidFill>
                  <a:srgbClr val="1A2B49"/>
                </a:solidFill>
                <a:latin typeface="Times New Roman" panose="02020603050405020304" pitchFamily="18" charset="0"/>
                <a:cs typeface="Times New Roman" panose="02020603050405020304" pitchFamily="18" charset="0"/>
              </a:rPr>
              <a:t> </a:t>
            </a:r>
            <a:r>
              <a:rPr lang="en-US" sz="2800" dirty="0" err="1">
                <a:solidFill>
                  <a:srgbClr val="1A2B49"/>
                </a:solidFill>
                <a:latin typeface="Times New Roman" panose="02020603050405020304" pitchFamily="18" charset="0"/>
                <a:cs typeface="Times New Roman" panose="02020603050405020304" pitchFamily="18" charset="0"/>
              </a:rPr>
              <a:t>chức</a:t>
            </a:r>
            <a:r>
              <a:rPr lang="en-US" sz="2800" dirty="0">
                <a:solidFill>
                  <a:srgbClr val="1A2B49"/>
                </a:solidFill>
                <a:latin typeface="Times New Roman" panose="02020603050405020304" pitchFamily="18" charset="0"/>
                <a:cs typeface="Times New Roman" panose="02020603050405020304" pitchFamily="18" charset="0"/>
              </a:rPr>
              <a:t> </a:t>
            </a:r>
            <a:r>
              <a:rPr lang="en-US" sz="2800" dirty="0" err="1">
                <a:solidFill>
                  <a:srgbClr val="1A2B49"/>
                </a:solidFill>
                <a:latin typeface="Times New Roman" panose="02020603050405020304" pitchFamily="18" charset="0"/>
                <a:cs typeface="Times New Roman" panose="02020603050405020304" pitchFamily="18" charset="0"/>
              </a:rPr>
              <a:t>Kỷ</a:t>
            </a:r>
            <a:r>
              <a:rPr lang="en-US" sz="2800" dirty="0">
                <a:solidFill>
                  <a:srgbClr val="1A2B49"/>
                </a:solidFill>
                <a:latin typeface="Times New Roman" panose="02020603050405020304" pitchFamily="18" charset="0"/>
                <a:cs typeface="Times New Roman" panose="02020603050405020304" pitchFamily="18" charset="0"/>
              </a:rPr>
              <a:t> </a:t>
            </a:r>
            <a:r>
              <a:rPr lang="en-US" sz="2800" dirty="0" err="1">
                <a:solidFill>
                  <a:srgbClr val="1A2B49"/>
                </a:solidFill>
                <a:latin typeface="Times New Roman" panose="02020603050405020304" pitchFamily="18" charset="0"/>
                <a:cs typeface="Times New Roman" panose="02020603050405020304" pitchFamily="18" charset="0"/>
              </a:rPr>
              <a:t>lục</a:t>
            </a:r>
            <a:r>
              <a:rPr lang="en-US" sz="2800" dirty="0">
                <a:solidFill>
                  <a:srgbClr val="1A2B49"/>
                </a:solidFill>
                <a:latin typeface="Times New Roman" panose="02020603050405020304" pitchFamily="18" charset="0"/>
                <a:cs typeface="Times New Roman" panose="02020603050405020304" pitchFamily="18" charset="0"/>
              </a:rPr>
              <a:t> </a:t>
            </a:r>
            <a:r>
              <a:rPr lang="en-US" sz="2800" dirty="0" err="1">
                <a:solidFill>
                  <a:srgbClr val="1A2B49"/>
                </a:solidFill>
                <a:latin typeface="Times New Roman" panose="02020603050405020304" pitchFamily="18" charset="0"/>
                <a:cs typeface="Times New Roman" panose="02020603050405020304" pitchFamily="18" charset="0"/>
              </a:rPr>
              <a:t>Châu</a:t>
            </a:r>
            <a:r>
              <a:rPr lang="en-US" sz="2800" dirty="0">
                <a:solidFill>
                  <a:srgbClr val="1A2B49"/>
                </a:solidFill>
                <a:latin typeface="Times New Roman" panose="02020603050405020304" pitchFamily="18" charset="0"/>
                <a:cs typeface="Times New Roman" panose="02020603050405020304" pitchFamily="18" charset="0"/>
              </a:rPr>
              <a:t> Á </a:t>
            </a:r>
            <a:r>
              <a:rPr lang="en-US" sz="2800" dirty="0" err="1">
                <a:solidFill>
                  <a:srgbClr val="1A2B49"/>
                </a:solidFill>
                <a:latin typeface="Times New Roman" panose="02020603050405020304" pitchFamily="18" charset="0"/>
                <a:cs typeface="Times New Roman" panose="02020603050405020304" pitchFamily="18" charset="0"/>
              </a:rPr>
              <a:t>xác</a:t>
            </a:r>
            <a:r>
              <a:rPr lang="en-US" sz="2800" dirty="0">
                <a:solidFill>
                  <a:srgbClr val="1A2B49"/>
                </a:solidFill>
                <a:latin typeface="Times New Roman" panose="02020603050405020304" pitchFamily="18" charset="0"/>
                <a:cs typeface="Times New Roman" panose="02020603050405020304" pitchFamily="18" charset="0"/>
              </a:rPr>
              <a:t> </a:t>
            </a:r>
            <a:r>
              <a:rPr lang="en-US" sz="2800" dirty="0" err="1">
                <a:solidFill>
                  <a:srgbClr val="1A2B49"/>
                </a:solidFill>
                <a:latin typeface="Times New Roman" panose="02020603050405020304" pitchFamily="18" charset="0"/>
                <a:cs typeface="Times New Roman" panose="02020603050405020304" pitchFamily="18" charset="0"/>
              </a:rPr>
              <a:t>lập</a:t>
            </a:r>
            <a:endParaRPr lang="vi-VN" sz="2800" dirty="0">
              <a:solidFill>
                <a:srgbClr val="1A2B49"/>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FD267CA-FC08-4AEF-BC07-FC04F63FC825}"/>
              </a:ext>
            </a:extLst>
          </p:cNvPr>
          <p:cNvSpPr txBox="1"/>
          <p:nvPr/>
        </p:nvSpPr>
        <p:spPr>
          <a:xfrm>
            <a:off x="5892894" y="5285893"/>
            <a:ext cx="5171825" cy="369332"/>
          </a:xfrm>
          <a:prstGeom prst="rect">
            <a:avLst/>
          </a:prstGeom>
          <a:noFill/>
        </p:spPr>
        <p:txBody>
          <a:bodyPr wrap="square" rtlCol="0">
            <a:spAutoFit/>
          </a:bodyPr>
          <a:lstStyle/>
          <a:p>
            <a:r>
              <a:rPr lang="vi-VN" dirty="0"/>
              <a:t>Là một trong những biểu tượng của Hà Nội</a:t>
            </a:r>
          </a:p>
        </p:txBody>
      </p:sp>
      <p:sp>
        <p:nvSpPr>
          <p:cNvPr id="8" name="TextBox 7">
            <a:extLst>
              <a:ext uri="{FF2B5EF4-FFF2-40B4-BE49-F238E27FC236}">
                <a16:creationId xmlns:a16="http://schemas.microsoft.com/office/drawing/2014/main" id="{B4E1030C-990A-4EBD-BC59-F2326B595FFE}"/>
              </a:ext>
            </a:extLst>
          </p:cNvPr>
          <p:cNvSpPr txBox="1"/>
          <p:nvPr/>
        </p:nvSpPr>
        <p:spPr>
          <a:xfrm>
            <a:off x="239534" y="235974"/>
            <a:ext cx="10255593" cy="523220"/>
          </a:xfrm>
          <a:prstGeom prst="rect">
            <a:avLst/>
          </a:prstGeom>
          <a:noFill/>
        </p:spPr>
        <p:txBody>
          <a:bodyPr wrap="square" rtlCol="0">
            <a:spAutoFit/>
          </a:bodyPr>
          <a:lstStyle/>
          <a:p>
            <a:r>
              <a:rPr lang="en-US" sz="2800" i="1" dirty="0" err="1">
                <a:latin typeface="Times New Roman" panose="02020603050405020304" pitchFamily="18" charset="0"/>
                <a:cs typeface="Times New Roman" panose="02020603050405020304" pitchFamily="18" charset="0"/>
              </a:rPr>
              <a:t>Chùa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Cột</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Đóa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sen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tuổi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Nội</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074" name="Picture 2" descr="Kiến trúc độc đáo của Chùa Một Cột - VietNamNet">
            <a:extLst>
              <a:ext uri="{FF2B5EF4-FFF2-40B4-BE49-F238E27FC236}">
                <a16:creationId xmlns:a16="http://schemas.microsoft.com/office/drawing/2014/main" id="{F84E15B2-D958-42DF-BCB2-07720C179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1125" y="809711"/>
            <a:ext cx="4815377" cy="36115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ùa Một Cột ở đâu? Thờ ai? Kiến Trúc? Lịch Sử? Giờ mở cửa">
            <a:extLst>
              <a:ext uri="{FF2B5EF4-FFF2-40B4-BE49-F238E27FC236}">
                <a16:creationId xmlns:a16="http://schemas.microsoft.com/office/drawing/2014/main" id="{9788DD62-9672-4DC3-B265-4B88EA0ED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343" y="3148322"/>
            <a:ext cx="3611534" cy="3611534"/>
          </a:xfrm>
          <a:prstGeom prst="rect">
            <a:avLst/>
          </a:prstGeom>
          <a:noFill/>
          <a:extLst>
            <a:ext uri="{909E8E84-426E-40DD-AFC4-6F175D3DCCD1}">
              <a14:hiddenFill xmlns:a14="http://schemas.microsoft.com/office/drawing/2010/main">
                <a:solidFill>
                  <a:srgbClr val="FFFFFF"/>
                </a:solidFill>
              </a14:hiddenFill>
            </a:ext>
          </a:extLst>
        </p:spPr>
      </p:pic>
      <p:sp>
        <p:nvSpPr>
          <p:cNvPr id="13" name="Speech Bubble: Rectangle 12">
            <a:extLst>
              <a:ext uri="{FF2B5EF4-FFF2-40B4-BE49-F238E27FC236}">
                <a16:creationId xmlns:a16="http://schemas.microsoft.com/office/drawing/2014/main" id="{60330F46-320C-41D3-A3FB-88C2924EDFE2}"/>
              </a:ext>
            </a:extLst>
          </p:cNvPr>
          <p:cNvSpPr/>
          <p:nvPr/>
        </p:nvSpPr>
        <p:spPr>
          <a:xfrm>
            <a:off x="5725440" y="4846272"/>
            <a:ext cx="5506734" cy="1202017"/>
          </a:xfrm>
          <a:prstGeom prst="wedgeRectCallout">
            <a:avLst>
              <a:gd name="adj1" fmla="val -55635"/>
              <a:gd name="adj2" fmla="val -8271"/>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8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fade">
                                      <p:cBhvr>
                                        <p:cTn id="19" dur="1000"/>
                                        <p:tgtEl>
                                          <p:spTgt spid="3076"/>
                                        </p:tgtEl>
                                      </p:cBhvr>
                                    </p:animEffect>
                                    <p:anim calcmode="lin" valueType="num">
                                      <p:cBhvr>
                                        <p:cTn id="20" dur="1000" fill="hold"/>
                                        <p:tgtEl>
                                          <p:spTgt spid="3076"/>
                                        </p:tgtEl>
                                        <p:attrNameLst>
                                          <p:attrName>ppt_x</p:attrName>
                                        </p:attrNameLst>
                                      </p:cBhvr>
                                      <p:tavLst>
                                        <p:tav tm="0">
                                          <p:val>
                                            <p:strVal val="#ppt_x"/>
                                          </p:val>
                                        </p:tav>
                                        <p:tav tm="100000">
                                          <p:val>
                                            <p:strVal val="#ppt_x"/>
                                          </p:val>
                                        </p:tav>
                                      </p:tavLst>
                                    </p:anim>
                                    <p:anim calcmode="lin" valueType="num">
                                      <p:cBhvr>
                                        <p:cTn id="21"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9"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9">
            <a:extLst>
              <a:ext uri="{FF2B5EF4-FFF2-40B4-BE49-F238E27FC236}">
                <a16:creationId xmlns:a16="http://schemas.microsoft.com/office/drawing/2014/main" id="{669680EF-7B05-4A3F-AD9B-08D009CCD333}"/>
              </a:ext>
            </a:extLst>
          </p:cNvPr>
          <p:cNvSpPr/>
          <p:nvPr/>
        </p:nvSpPr>
        <p:spPr>
          <a:xfrm>
            <a:off x="993228" y="1481959"/>
            <a:ext cx="3111167" cy="1776381"/>
          </a:xfrm>
          <a:prstGeom prst="cloud">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rPr>
              <a:t>Hát một bài hát hoặc đọc một bài thơ về lăng Bác?</a:t>
            </a:r>
            <a:endParaRPr lang="en-US" dirty="0">
              <a:solidFill>
                <a:schemeClr val="tx1"/>
              </a:solidFill>
            </a:endParaRPr>
          </a:p>
        </p:txBody>
      </p:sp>
      <p:sp>
        <p:nvSpPr>
          <p:cNvPr id="13" name="TextBox 12">
            <a:extLst>
              <a:ext uri="{FF2B5EF4-FFF2-40B4-BE49-F238E27FC236}">
                <a16:creationId xmlns:a16="http://schemas.microsoft.com/office/drawing/2014/main" id="{C6B2BED4-434A-4B88-A4A9-094B351CB15B}"/>
              </a:ext>
            </a:extLst>
          </p:cNvPr>
          <p:cNvSpPr txBox="1"/>
          <p:nvPr/>
        </p:nvSpPr>
        <p:spPr>
          <a:xfrm>
            <a:off x="2294313" y="170594"/>
            <a:ext cx="9160625" cy="369332"/>
          </a:xfrm>
          <a:prstGeom prst="rect">
            <a:avLst/>
          </a:prstGeom>
          <a:noFill/>
        </p:spPr>
        <p:txBody>
          <a:bodyPr wrap="square" rtlCol="0">
            <a:spAutoFit/>
          </a:bodyPr>
          <a:lstStyle/>
          <a:p>
            <a:pPr algn="just"/>
            <a:r>
              <a:rPr lang="vi-VN" b="1" dirty="0">
                <a:solidFill>
                  <a:srgbClr val="2C2F34"/>
                </a:solidFill>
                <a:latin typeface="Roboto"/>
              </a:rPr>
              <a:t>Lăng Chủ Tịch Hồ Chí Minh – Nơi hướng về của triệu trái tim Việt</a:t>
            </a:r>
          </a:p>
        </p:txBody>
      </p:sp>
      <p:pic>
        <p:nvPicPr>
          <p:cNvPr id="9" name="Picture 8">
            <a:extLst>
              <a:ext uri="{FF2B5EF4-FFF2-40B4-BE49-F238E27FC236}">
                <a16:creationId xmlns:a16="http://schemas.microsoft.com/office/drawing/2014/main" id="{E369BAE6-EB8C-4DA8-8110-F12C6BCD041E}"/>
              </a:ext>
            </a:extLst>
          </p:cNvPr>
          <p:cNvPicPr>
            <a:picLocks noChangeAspect="1"/>
          </p:cNvPicPr>
          <p:nvPr/>
        </p:nvPicPr>
        <p:blipFill>
          <a:blip r:embed="rId5"/>
          <a:stretch>
            <a:fillRect/>
          </a:stretch>
        </p:blipFill>
        <p:spPr>
          <a:xfrm flipH="1">
            <a:off x="11971" y="4400074"/>
            <a:ext cx="3722265" cy="2351329"/>
          </a:xfrm>
          <a:prstGeom prst="rect">
            <a:avLst/>
          </a:prstGeom>
        </p:spPr>
      </p:pic>
      <p:pic>
        <p:nvPicPr>
          <p:cNvPr id="2" name="Tieng-coi-oto-www_yeualo_com">
            <a:hlinkClick r:id="" action="ppaction://media"/>
            <a:extLst>
              <a:ext uri="{FF2B5EF4-FFF2-40B4-BE49-F238E27FC236}">
                <a16:creationId xmlns:a16="http://schemas.microsoft.com/office/drawing/2014/main" id="{D0776130-8A99-414A-8245-64294A68EC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91135" y="5575739"/>
            <a:ext cx="609600" cy="609600"/>
          </a:xfrm>
          <a:prstGeom prst="rect">
            <a:avLst/>
          </a:prstGeom>
        </p:spPr>
      </p:pic>
      <p:sp>
        <p:nvSpPr>
          <p:cNvPr id="3" name="TextBox 2">
            <a:extLst>
              <a:ext uri="{FF2B5EF4-FFF2-40B4-BE49-F238E27FC236}">
                <a16:creationId xmlns:a16="http://schemas.microsoft.com/office/drawing/2014/main" id="{A0ECDAAE-1C08-47BF-B943-D4F21EA989C3}"/>
              </a:ext>
            </a:extLst>
          </p:cNvPr>
          <p:cNvSpPr txBox="1"/>
          <p:nvPr/>
        </p:nvSpPr>
        <p:spPr>
          <a:xfrm>
            <a:off x="315310" y="5376041"/>
            <a:ext cx="2585545" cy="378373"/>
          </a:xfrm>
          <a:prstGeom prst="rect">
            <a:avLst/>
          </a:prstGeom>
          <a:noFill/>
        </p:spPr>
        <p:txBody>
          <a:bodyPr wrap="square" rtlCol="0">
            <a:spAutoFit/>
          </a:bodyPr>
          <a:lstStyle/>
          <a:p>
            <a:pPr algn="ctr"/>
            <a:r>
              <a:rPr lang="vi-VN" dirty="0"/>
              <a:t>DU LỊCH HÀ NỘI</a:t>
            </a:r>
            <a:endParaRPr lang="en-US" dirty="0"/>
          </a:p>
        </p:txBody>
      </p:sp>
      <p:pic>
        <p:nvPicPr>
          <p:cNvPr id="11" name="Picture 2" descr="Trọn vẹn hành trình du lịch Lăng Bác và những điều thú vị - halohanoi.vn">
            <a:extLst>
              <a:ext uri="{FF2B5EF4-FFF2-40B4-BE49-F238E27FC236}">
                <a16:creationId xmlns:a16="http://schemas.microsoft.com/office/drawing/2014/main" id="{2FE85AC3-0126-41F6-ABB6-DF1B36DBFA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3396" y="672661"/>
            <a:ext cx="5447339" cy="3617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38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76" fill="hold"/>
                                        <p:tgtEl>
                                          <p:spTgt spid="2"/>
                                        </p:tgtEl>
                                      </p:cBhvr>
                                    </p:cmd>
                                  </p:childTnLst>
                                </p:cTn>
                              </p:par>
                              <p:par>
                                <p:cTn id="7" presetID="42" presetClass="path" presetSubtype="0" accel="50000" decel="50000" fill="hold" nodeType="withEffect">
                                  <p:stCondLst>
                                    <p:cond delay="0"/>
                                  </p:stCondLst>
                                  <p:childTnLst>
                                    <p:animMotion origin="layout" path="M 4.16667E-6 -2.96296E-6 L 0.30533 -2.96296E-6 " pathEditMode="relative" rAng="0" ptsTypes="AA">
                                      <p:cBhvr>
                                        <p:cTn id="8" dur="2000" fill="hold"/>
                                        <p:tgtEl>
                                          <p:spTgt spid="9"/>
                                        </p:tgtEl>
                                        <p:attrNameLst>
                                          <p:attrName>ppt_x</p:attrName>
                                          <p:attrName>ppt_y</p:attrName>
                                        </p:attrNameLst>
                                      </p:cBhvr>
                                      <p:rCtr x="15260" y="0"/>
                                    </p:animMotion>
                                  </p:childTnLst>
                                </p:cTn>
                              </p:par>
                              <p:par>
                                <p:cTn id="9" presetID="42" presetClass="path" presetSubtype="0" accel="50000" decel="50000" fill="hold" grpId="0" nodeType="withEffect">
                                  <p:stCondLst>
                                    <p:cond delay="0"/>
                                  </p:stCondLst>
                                  <p:childTnLst>
                                    <p:animMotion origin="layout" path="M -0.00169 -2.59259E-6 L 0.32852 0.00162 " pathEditMode="relative" rAng="0" ptsTypes="AA">
                                      <p:cBhvr>
                                        <p:cTn id="10" dur="2000" fill="hold"/>
                                        <p:tgtEl>
                                          <p:spTgt spid="3"/>
                                        </p:tgtEl>
                                        <p:attrNameLst>
                                          <p:attrName>ppt_x</p:attrName>
                                          <p:attrName>ppt_y</p:attrName>
                                        </p:attrNameLst>
                                      </p:cBhvr>
                                      <p:rCtr x="16510" y="69"/>
                                    </p:animMotion>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10" grpId="0" animBg="1"/>
      <p:bldP spid="13"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BBE2CC-898D-46E4-AD24-F21557DDBCED}"/>
              </a:ext>
            </a:extLst>
          </p:cNvPr>
          <p:cNvSpPr/>
          <p:nvPr/>
        </p:nvSpPr>
        <p:spPr>
          <a:xfrm>
            <a:off x="673510" y="1276498"/>
            <a:ext cx="4827370" cy="707886"/>
          </a:xfrm>
          <a:prstGeom prst="rect">
            <a:avLst/>
          </a:prstGeom>
        </p:spPr>
        <p:txBody>
          <a:bodyPr wrap="square">
            <a:spAutoFit/>
          </a:bodyPr>
          <a:lstStyle/>
          <a:p>
            <a:pPr algn="ctr"/>
            <a:r>
              <a:rPr lang="vi-VN" sz="2000" b="1" dirty="0">
                <a:solidFill>
                  <a:srgbClr val="2C2F34"/>
                </a:solidFill>
                <a:latin typeface="+mj-lt"/>
              </a:rPr>
              <a:t>Lăng Chủ Tịch Hồ Chí Minh – Nơi hướng về của triệu trái tim Việt</a:t>
            </a:r>
            <a:endParaRPr lang="vi-VN" sz="2000" b="1" i="0" dirty="0">
              <a:solidFill>
                <a:srgbClr val="2C2F34"/>
              </a:solidFill>
              <a:effectLst/>
              <a:latin typeface="+mj-lt"/>
            </a:endParaRPr>
          </a:p>
        </p:txBody>
      </p:sp>
      <p:sp>
        <p:nvSpPr>
          <p:cNvPr id="3" name="Rectangle 2">
            <a:extLst>
              <a:ext uri="{FF2B5EF4-FFF2-40B4-BE49-F238E27FC236}">
                <a16:creationId xmlns:a16="http://schemas.microsoft.com/office/drawing/2014/main" id="{B0F89194-BD07-486F-AB2F-9F4CD222877E}"/>
              </a:ext>
            </a:extLst>
          </p:cNvPr>
          <p:cNvSpPr/>
          <p:nvPr/>
        </p:nvSpPr>
        <p:spPr>
          <a:xfrm>
            <a:off x="631767" y="4738254"/>
            <a:ext cx="4869113" cy="923330"/>
          </a:xfrm>
          <a:prstGeom prst="rect">
            <a:avLst/>
          </a:prstGeom>
          <a:solidFill>
            <a:schemeClr val="accent6">
              <a:lumMod val="40000"/>
              <a:lumOff val="60000"/>
            </a:schemeClr>
          </a:solidFill>
          <a:ln w="19050">
            <a:solidFill>
              <a:schemeClr val="tx1"/>
            </a:solidFill>
            <a:prstDash val="dash"/>
          </a:ln>
        </p:spPr>
        <p:txBody>
          <a:bodyPr wrap="square">
            <a:spAutoFit/>
          </a:bodyPr>
          <a:lstStyle/>
          <a:p>
            <a:r>
              <a:rPr lang="vi-VN" dirty="0">
                <a:solidFill>
                  <a:srgbClr val="212529"/>
                </a:solidFill>
                <a:latin typeface="+mj-lt"/>
              </a:rPr>
              <a:t>Công trình Lăng là kết quả của sự hợp tác giữa các kỹ sư Việt Nam và Liên Xô (trước đây) nhằm giữ thi hài và các di vật của chủ tịch Hồ Chí Minh</a:t>
            </a:r>
            <a:endParaRPr lang="en-US" dirty="0">
              <a:latin typeface="+mj-lt"/>
            </a:endParaRPr>
          </a:p>
        </p:txBody>
      </p:sp>
      <p:sp>
        <p:nvSpPr>
          <p:cNvPr id="8" name="Rectangle 7">
            <a:extLst>
              <a:ext uri="{FF2B5EF4-FFF2-40B4-BE49-F238E27FC236}">
                <a16:creationId xmlns:a16="http://schemas.microsoft.com/office/drawing/2014/main" id="{4DACED23-7746-4B4C-A090-E56490DB4E41}"/>
              </a:ext>
            </a:extLst>
          </p:cNvPr>
          <p:cNvSpPr/>
          <p:nvPr/>
        </p:nvSpPr>
        <p:spPr>
          <a:xfrm>
            <a:off x="8778240" y="0"/>
            <a:ext cx="1895302" cy="6858000"/>
          </a:xfrm>
          <a:prstGeom prst="rect">
            <a:avLst/>
          </a:prstGeom>
          <a:solidFill>
            <a:srgbClr val="9BA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C3FE3CD-F158-4D6D-811B-173DCE2C11EC}"/>
              </a:ext>
            </a:extLst>
          </p:cNvPr>
          <p:cNvSpPr/>
          <p:nvPr/>
        </p:nvSpPr>
        <p:spPr>
          <a:xfrm>
            <a:off x="-612371" y="2145523"/>
            <a:ext cx="13416742" cy="1878676"/>
          </a:xfrm>
          <a:prstGeom prst="rect">
            <a:avLst/>
          </a:prstGeom>
          <a:solidFill>
            <a:srgbClr val="9BA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Trọn vẹn hành trình du lịch Lăng Bác và những điều thú vị - halohanoi.vn">
            <a:extLst>
              <a:ext uri="{FF2B5EF4-FFF2-40B4-BE49-F238E27FC236}">
                <a16:creationId xmlns:a16="http://schemas.microsoft.com/office/drawing/2014/main" id="{9028453A-CC2C-4348-9B34-31F2FD02E4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5709" y="1498260"/>
            <a:ext cx="6106291" cy="40545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B02E1F4-C87B-4349-B93B-2F56F6ABEAA4}"/>
              </a:ext>
            </a:extLst>
          </p:cNvPr>
          <p:cNvSpPr/>
          <p:nvPr/>
        </p:nvSpPr>
        <p:spPr>
          <a:xfrm>
            <a:off x="645968" y="2413606"/>
            <a:ext cx="4827370" cy="1015663"/>
          </a:xfrm>
          <a:prstGeom prst="rect">
            <a:avLst/>
          </a:prstGeom>
        </p:spPr>
        <p:txBody>
          <a:bodyPr wrap="square">
            <a:spAutoFit/>
          </a:bodyPr>
          <a:lstStyle/>
          <a:p>
            <a:r>
              <a:rPr lang="vi-VN" sz="2000" dirty="0">
                <a:solidFill>
                  <a:srgbClr val="3D3D3D"/>
                </a:solidFill>
                <a:latin typeface="+mj-lt"/>
              </a:rPr>
              <a:t>- Thời gian hình thành: khởi công ngày 02/9/1973 và khánh thành ngày 29/8/1975</a:t>
            </a:r>
          </a:p>
          <a:p>
            <a:r>
              <a:rPr lang="vi-VN" sz="2000" dirty="0">
                <a:solidFill>
                  <a:srgbClr val="3D3D3D"/>
                </a:solidFill>
                <a:latin typeface="+mj-lt"/>
              </a:rPr>
              <a:t>- Vị trí: trung tâm quảng trường Ba Đình</a:t>
            </a:r>
            <a:endParaRPr lang="en-US" sz="2000" dirty="0">
              <a:latin typeface="+mj-lt"/>
            </a:endParaRPr>
          </a:p>
        </p:txBody>
      </p:sp>
    </p:spTree>
    <p:extLst>
      <p:ext uri="{BB962C8B-B14F-4D97-AF65-F5344CB8AC3E}">
        <p14:creationId xmlns:p14="http://schemas.microsoft.com/office/powerpoint/2010/main" val="399345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2000" fill="hold"/>
                                        <p:tgtEl>
                                          <p:spTgt spid="5122"/>
                                        </p:tgtEl>
                                        <p:attrNameLst>
                                          <p:attrName>ppt_w</p:attrName>
                                        </p:attrNameLst>
                                      </p:cBhvr>
                                      <p:tavLst>
                                        <p:tav tm="0">
                                          <p:val>
                                            <p:fltVal val="0"/>
                                          </p:val>
                                        </p:tav>
                                        <p:tav tm="100000">
                                          <p:val>
                                            <p:strVal val="#ppt_w"/>
                                          </p:val>
                                        </p:tav>
                                      </p:tavLst>
                                    </p:anim>
                                    <p:anim calcmode="lin" valueType="num">
                                      <p:cBhvr>
                                        <p:cTn id="8" dur="2000" fill="hold"/>
                                        <p:tgtEl>
                                          <p:spTgt spid="5122"/>
                                        </p:tgtEl>
                                        <p:attrNameLst>
                                          <p:attrName>ppt_h</p:attrName>
                                        </p:attrNameLst>
                                      </p:cBhvr>
                                      <p:tavLst>
                                        <p:tav tm="0">
                                          <p:val>
                                            <p:fltVal val="0"/>
                                          </p:val>
                                        </p:tav>
                                        <p:tav tm="100000">
                                          <p:val>
                                            <p:strVal val="#ppt_h"/>
                                          </p:val>
                                        </p:tav>
                                      </p:tavLst>
                                    </p:anim>
                                    <p:anim calcmode="lin" valueType="num">
                                      <p:cBhvr>
                                        <p:cTn id="9" dur="2000" fill="hold"/>
                                        <p:tgtEl>
                                          <p:spTgt spid="5122"/>
                                        </p:tgtEl>
                                        <p:attrNameLst>
                                          <p:attrName>style.rotation</p:attrName>
                                        </p:attrNameLst>
                                      </p:cBhvr>
                                      <p:tavLst>
                                        <p:tav tm="0">
                                          <p:val>
                                            <p:fltVal val="90"/>
                                          </p:val>
                                        </p:tav>
                                        <p:tav tm="100000">
                                          <p:val>
                                            <p:fltVal val="0"/>
                                          </p:val>
                                        </p:tav>
                                      </p:tavLst>
                                    </p:anim>
                                    <p:animEffect transition="in" filter="fade">
                                      <p:cBhvr>
                                        <p:cTn id="10" dur="20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BBE2CC-898D-46E4-AD24-F21557DDBCED}"/>
              </a:ext>
            </a:extLst>
          </p:cNvPr>
          <p:cNvSpPr/>
          <p:nvPr/>
        </p:nvSpPr>
        <p:spPr>
          <a:xfrm>
            <a:off x="714188" y="678120"/>
            <a:ext cx="4429432" cy="646331"/>
          </a:xfrm>
          <a:prstGeom prst="rect">
            <a:avLst/>
          </a:prstGeom>
        </p:spPr>
        <p:txBody>
          <a:bodyPr wrap="square">
            <a:spAutoFit/>
          </a:bodyPr>
          <a:lstStyle/>
          <a:p>
            <a:pPr algn="just"/>
            <a:r>
              <a:rPr lang="vi-VN" b="1" dirty="0">
                <a:solidFill>
                  <a:srgbClr val="2C2F34"/>
                </a:solidFill>
                <a:latin typeface="Roboto"/>
              </a:rPr>
              <a:t>Lăng Chủ Tịch Hồ Chí Minh – Nơi hướng về của triệu trái tim Việt</a:t>
            </a:r>
            <a:endParaRPr lang="vi-VN" b="1" i="0" dirty="0">
              <a:solidFill>
                <a:srgbClr val="2C2F34"/>
              </a:solidFill>
              <a:effectLst/>
              <a:latin typeface="Roboto"/>
            </a:endParaRPr>
          </a:p>
        </p:txBody>
      </p:sp>
      <p:sp>
        <p:nvSpPr>
          <p:cNvPr id="2" name="Rectangle 1">
            <a:extLst>
              <a:ext uri="{FF2B5EF4-FFF2-40B4-BE49-F238E27FC236}">
                <a16:creationId xmlns:a16="http://schemas.microsoft.com/office/drawing/2014/main" id="{4125FB76-DABC-4933-8B8F-BDB3D6A8F183}"/>
              </a:ext>
            </a:extLst>
          </p:cNvPr>
          <p:cNvSpPr/>
          <p:nvPr/>
        </p:nvSpPr>
        <p:spPr>
          <a:xfrm>
            <a:off x="642852" y="2885486"/>
            <a:ext cx="5345844" cy="923330"/>
          </a:xfrm>
          <a:prstGeom prst="rect">
            <a:avLst/>
          </a:prstGeom>
        </p:spPr>
        <p:txBody>
          <a:bodyPr wrap="square">
            <a:spAutoFit/>
          </a:bodyPr>
          <a:lstStyle/>
          <a:p>
            <a:r>
              <a:rPr lang="vi-VN" dirty="0">
                <a:solidFill>
                  <a:srgbClr val="212529"/>
                </a:solidFill>
                <a:latin typeface="Roboto"/>
              </a:rPr>
              <a:t>+ Tầng 1 là dãy khán đài xây theo hình bậc thang để tiện tổ chức các buổi lễ quan trọng tại Quảng Trường Ba Đình. </a:t>
            </a:r>
          </a:p>
        </p:txBody>
      </p:sp>
      <p:sp>
        <p:nvSpPr>
          <p:cNvPr id="8" name="TextBox 7">
            <a:extLst>
              <a:ext uri="{FF2B5EF4-FFF2-40B4-BE49-F238E27FC236}">
                <a16:creationId xmlns:a16="http://schemas.microsoft.com/office/drawing/2014/main" id="{017E486B-99F3-4BD6-9D82-5CAE3AEEC9FC}"/>
              </a:ext>
            </a:extLst>
          </p:cNvPr>
          <p:cNvSpPr txBox="1"/>
          <p:nvPr/>
        </p:nvSpPr>
        <p:spPr>
          <a:xfrm>
            <a:off x="714188" y="2286815"/>
            <a:ext cx="3362269" cy="646331"/>
          </a:xfrm>
          <a:prstGeom prst="rect">
            <a:avLst/>
          </a:prstGeom>
          <a:noFill/>
        </p:spPr>
        <p:txBody>
          <a:bodyPr wrap="square" rtlCol="0">
            <a:spAutoFit/>
          </a:bodyPr>
          <a:lstStyle/>
          <a:p>
            <a:r>
              <a:rPr lang="vi-VN" dirty="0"/>
              <a:t>Kiến trúc Lăng: </a:t>
            </a:r>
            <a:r>
              <a:rPr lang="vi-VN" dirty="0">
                <a:solidFill>
                  <a:srgbClr val="212529"/>
                </a:solidFill>
                <a:latin typeface="Roboto"/>
              </a:rPr>
              <a:t>Gồm 3 tầng:</a:t>
            </a:r>
          </a:p>
          <a:p>
            <a:endParaRPr lang="en-US" dirty="0"/>
          </a:p>
        </p:txBody>
      </p:sp>
      <p:pic>
        <p:nvPicPr>
          <p:cNvPr id="10" name="Picture 2" descr="Lang Bac 1">
            <a:extLst>
              <a:ext uri="{FF2B5EF4-FFF2-40B4-BE49-F238E27FC236}">
                <a16:creationId xmlns:a16="http://schemas.microsoft.com/office/drawing/2014/main" id="{D3448DC1-DC16-474C-ADA9-813B5A57EAC8}"/>
              </a:ext>
            </a:extLst>
          </p:cNvPr>
          <p:cNvPicPr>
            <a:picLocks noChangeAspect="1" noChangeArrowheads="1"/>
          </p:cNvPicPr>
          <p:nvPr/>
        </p:nvPicPr>
        <p:blipFill>
          <a:blip r:embed="rId3">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6203305" y="63558"/>
            <a:ext cx="5988695" cy="336544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FC539E3-037D-4B90-8498-9F62ADF83905}"/>
              </a:ext>
            </a:extLst>
          </p:cNvPr>
          <p:cNvSpPr/>
          <p:nvPr/>
        </p:nvSpPr>
        <p:spPr>
          <a:xfrm>
            <a:off x="6149652" y="5078767"/>
            <a:ext cx="6096000" cy="923330"/>
          </a:xfrm>
          <a:prstGeom prst="rect">
            <a:avLst/>
          </a:prstGeom>
        </p:spPr>
        <p:txBody>
          <a:bodyPr>
            <a:spAutoFit/>
          </a:bodyPr>
          <a:lstStyle/>
          <a:p>
            <a:r>
              <a:rPr lang="vi-VN" dirty="0">
                <a:solidFill>
                  <a:srgbClr val="212529"/>
                </a:solidFill>
                <a:latin typeface="Roboto"/>
              </a:rPr>
              <a:t>+ Tầng trên là mái lăng hình tam cấp. </a:t>
            </a:r>
          </a:p>
          <a:p>
            <a:r>
              <a:rPr lang="vi-VN" dirty="0">
                <a:solidFill>
                  <a:srgbClr val="212529"/>
                </a:solidFill>
                <a:latin typeface="Roboto"/>
              </a:rPr>
              <a:t>Trên mặt chính của Lăng có khắc dòng chữ “Chủ Tịch Hồ Chí Minh” bằng đá hồng ngọc màu mận chín.</a:t>
            </a:r>
            <a:endParaRPr lang="en-US" dirty="0"/>
          </a:p>
        </p:txBody>
      </p:sp>
      <p:sp>
        <p:nvSpPr>
          <p:cNvPr id="11" name="Rectangle 10">
            <a:extLst>
              <a:ext uri="{FF2B5EF4-FFF2-40B4-BE49-F238E27FC236}">
                <a16:creationId xmlns:a16="http://schemas.microsoft.com/office/drawing/2014/main" id="{A627995F-3E8B-4464-A1B8-6FF684A4378F}"/>
              </a:ext>
            </a:extLst>
          </p:cNvPr>
          <p:cNvSpPr/>
          <p:nvPr/>
        </p:nvSpPr>
        <p:spPr>
          <a:xfrm>
            <a:off x="2354644" y="3972514"/>
            <a:ext cx="6096000" cy="923330"/>
          </a:xfrm>
          <a:prstGeom prst="rect">
            <a:avLst/>
          </a:prstGeom>
        </p:spPr>
        <p:txBody>
          <a:bodyPr>
            <a:spAutoFit/>
          </a:bodyPr>
          <a:lstStyle/>
          <a:p>
            <a:r>
              <a:rPr lang="vi-VN" dirty="0">
                <a:solidFill>
                  <a:srgbClr val="212529"/>
                </a:solidFill>
                <a:latin typeface="Roboto"/>
              </a:rPr>
              <a:t>+ Tầng 2 là phần Trung Tâm của lăng gồm phòng thi hài, các hành lang và cầu thang lên xuống. Di hài của Chủ tịch Hồ Chí Minh được đặt trong một lồng kính. </a:t>
            </a:r>
          </a:p>
        </p:txBody>
      </p:sp>
    </p:spTree>
    <p:extLst>
      <p:ext uri="{BB962C8B-B14F-4D97-AF65-F5344CB8AC3E}">
        <p14:creationId xmlns:p14="http://schemas.microsoft.com/office/powerpoint/2010/main" val="348834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A10B40-A722-42F7-9EE7-48DBCF712A73}"/>
              </a:ext>
            </a:extLst>
          </p:cNvPr>
          <p:cNvSpPr txBox="1"/>
          <p:nvPr/>
        </p:nvSpPr>
        <p:spPr>
          <a:xfrm>
            <a:off x="4350327" y="249382"/>
            <a:ext cx="4095404" cy="461665"/>
          </a:xfrm>
          <a:prstGeom prst="rect">
            <a:avLst/>
          </a:prstGeom>
          <a:noFill/>
        </p:spPr>
        <p:txBody>
          <a:bodyPr wrap="square" rtlCol="0">
            <a:spAutoFit/>
          </a:bodyPr>
          <a:lstStyle/>
          <a:p>
            <a:r>
              <a:rPr lang="vi-VN" sz="2400" dirty="0"/>
              <a:t>Không gian quanh lăng Bác</a:t>
            </a:r>
            <a:endParaRPr lang="en-US" sz="2400" dirty="0"/>
          </a:p>
        </p:txBody>
      </p:sp>
      <p:sp>
        <p:nvSpPr>
          <p:cNvPr id="7" name="Rectangle: Top Corners Rounded 6">
            <a:extLst>
              <a:ext uri="{FF2B5EF4-FFF2-40B4-BE49-F238E27FC236}">
                <a16:creationId xmlns:a16="http://schemas.microsoft.com/office/drawing/2014/main" id="{ED3438BF-A42C-412A-9951-9EED8CA6D81E}"/>
              </a:ext>
            </a:extLst>
          </p:cNvPr>
          <p:cNvSpPr/>
          <p:nvPr/>
        </p:nvSpPr>
        <p:spPr>
          <a:xfrm>
            <a:off x="0" y="4638502"/>
            <a:ext cx="12192000" cy="2219498"/>
          </a:xfrm>
          <a:prstGeom prst="round2SameRect">
            <a:avLst>
              <a:gd name="adj1" fmla="val 50000"/>
              <a:gd name="adj2" fmla="val 0"/>
            </a:avLst>
          </a:prstGeom>
          <a:solidFill>
            <a:srgbClr val="F4D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hoa Lang Bac">
            <a:extLst>
              <a:ext uri="{FF2B5EF4-FFF2-40B4-BE49-F238E27FC236}">
                <a16:creationId xmlns:a16="http://schemas.microsoft.com/office/drawing/2014/main" id="{F4308AA9-EB26-487F-89F4-29AD8B3FE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026" y="926309"/>
            <a:ext cx="6203954" cy="411949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516C68E-D82B-4E7B-A888-76A703EB46BA}"/>
              </a:ext>
            </a:extLst>
          </p:cNvPr>
          <p:cNvSpPr txBox="1"/>
          <p:nvPr/>
        </p:nvSpPr>
        <p:spPr>
          <a:xfrm>
            <a:off x="1911926" y="5353396"/>
            <a:ext cx="8196349" cy="646331"/>
          </a:xfrm>
          <a:prstGeom prst="rect">
            <a:avLst/>
          </a:prstGeom>
          <a:noFill/>
        </p:spPr>
        <p:txBody>
          <a:bodyPr wrap="square" rtlCol="0">
            <a:spAutoFit/>
          </a:bodyPr>
          <a:lstStyle/>
          <a:p>
            <a:r>
              <a:rPr lang="vi-VN" dirty="0"/>
              <a:t>- Xung quanh Lăng là các khu vườn với hơn 250 loài thực vật được trồng từ khắp mọi miền của Việt Nam. </a:t>
            </a:r>
            <a:endParaRPr lang="en-US" dirty="0"/>
          </a:p>
        </p:txBody>
      </p:sp>
      <p:sp>
        <p:nvSpPr>
          <p:cNvPr id="13" name="TextBox 12">
            <a:extLst>
              <a:ext uri="{FF2B5EF4-FFF2-40B4-BE49-F238E27FC236}">
                <a16:creationId xmlns:a16="http://schemas.microsoft.com/office/drawing/2014/main" id="{E1BFDC8F-D7C2-4E44-B6C1-F754AE601DA7}"/>
              </a:ext>
            </a:extLst>
          </p:cNvPr>
          <p:cNvSpPr txBox="1"/>
          <p:nvPr/>
        </p:nvSpPr>
        <p:spPr>
          <a:xfrm>
            <a:off x="1911925" y="6097945"/>
            <a:ext cx="8196349" cy="369332"/>
          </a:xfrm>
          <a:prstGeom prst="rect">
            <a:avLst/>
          </a:prstGeom>
          <a:noFill/>
        </p:spPr>
        <p:txBody>
          <a:bodyPr wrap="square" rtlCol="0">
            <a:spAutoFit/>
          </a:bodyPr>
          <a:lstStyle/>
          <a:p>
            <a:r>
              <a:rPr lang="vi-VN" dirty="0"/>
              <a:t>- Mỗi quang cảnh đều được gửi gắm một ý nghĩa và tinh thần dân tộc sâu sắc</a:t>
            </a:r>
            <a:endParaRPr lang="en-US" dirty="0"/>
          </a:p>
        </p:txBody>
      </p:sp>
    </p:spTree>
    <p:extLst>
      <p:ext uri="{BB962C8B-B14F-4D97-AF65-F5344CB8AC3E}">
        <p14:creationId xmlns:p14="http://schemas.microsoft.com/office/powerpoint/2010/main" val="155595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2000" fill="hold"/>
                                        <p:tgtEl>
                                          <p:spTgt spid="1028"/>
                                        </p:tgtEl>
                                        <p:attrNameLst>
                                          <p:attrName>ppt_w</p:attrName>
                                        </p:attrNameLst>
                                      </p:cBhvr>
                                      <p:tavLst>
                                        <p:tav tm="0">
                                          <p:val>
                                            <p:fltVal val="0"/>
                                          </p:val>
                                        </p:tav>
                                        <p:tav tm="100000">
                                          <p:val>
                                            <p:strVal val="#ppt_w"/>
                                          </p:val>
                                        </p:tav>
                                      </p:tavLst>
                                    </p:anim>
                                    <p:anim calcmode="lin" valueType="num">
                                      <p:cBhvr>
                                        <p:cTn id="8" dur="2000" fill="hold"/>
                                        <p:tgtEl>
                                          <p:spTgt spid="1028"/>
                                        </p:tgtEl>
                                        <p:attrNameLst>
                                          <p:attrName>ppt_h</p:attrName>
                                        </p:attrNameLst>
                                      </p:cBhvr>
                                      <p:tavLst>
                                        <p:tav tm="0">
                                          <p:val>
                                            <p:fltVal val="0"/>
                                          </p:val>
                                        </p:tav>
                                        <p:tav tm="100000">
                                          <p:val>
                                            <p:strVal val="#ppt_h"/>
                                          </p:val>
                                        </p:tav>
                                      </p:tavLst>
                                    </p:anim>
                                    <p:animEffect transition="in" filter="fade">
                                      <p:cBhvr>
                                        <p:cTn id="9" dur="2000"/>
                                        <p:tgtEl>
                                          <p:spTgt spid="10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1E1D43C-C5C9-42FF-A62A-196ED7964A2F}"/>
              </a:ext>
            </a:extLst>
          </p:cNvPr>
          <p:cNvSpPr/>
          <p:nvPr/>
        </p:nvSpPr>
        <p:spPr>
          <a:xfrm>
            <a:off x="0" y="4442341"/>
            <a:ext cx="12718473" cy="380712"/>
          </a:xfrm>
          <a:prstGeom prst="rect">
            <a:avLst/>
          </a:prstGeom>
          <a:solidFill>
            <a:srgbClr val="9BA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58085FF-FF18-4016-984D-2EB78A39878B}"/>
              </a:ext>
            </a:extLst>
          </p:cNvPr>
          <p:cNvSpPr/>
          <p:nvPr/>
        </p:nvSpPr>
        <p:spPr>
          <a:xfrm>
            <a:off x="0" y="2096481"/>
            <a:ext cx="12718473" cy="380712"/>
          </a:xfrm>
          <a:prstGeom prst="rect">
            <a:avLst/>
          </a:prstGeom>
          <a:solidFill>
            <a:srgbClr val="9BA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EFC386-0BDD-43C5-A2FC-CA1633112D26}"/>
              </a:ext>
            </a:extLst>
          </p:cNvPr>
          <p:cNvSpPr/>
          <p:nvPr/>
        </p:nvSpPr>
        <p:spPr>
          <a:xfrm>
            <a:off x="1862051" y="-149629"/>
            <a:ext cx="1046278" cy="7007629"/>
          </a:xfrm>
          <a:prstGeom prst="rect">
            <a:avLst/>
          </a:prstGeom>
          <a:solidFill>
            <a:srgbClr val="9BA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nha san Lang Bac">
            <a:extLst>
              <a:ext uri="{FF2B5EF4-FFF2-40B4-BE49-F238E27FC236}">
                <a16:creationId xmlns:a16="http://schemas.microsoft.com/office/drawing/2014/main" id="{68EE52A6-04B8-4E12-B3AF-B6E89956D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067" y="3437312"/>
            <a:ext cx="5111172" cy="29052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00" name="Picture 4" descr="Bao tang Ho Chi Minh">
            <a:extLst>
              <a:ext uri="{FF2B5EF4-FFF2-40B4-BE49-F238E27FC236}">
                <a16:creationId xmlns:a16="http://schemas.microsoft.com/office/drawing/2014/main" id="{3E2CA110-3B5D-40A4-A8C5-30049079C5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1" y="610986"/>
            <a:ext cx="4405745" cy="55071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02" name="Picture 6" descr="Lang Bac 5">
            <a:extLst>
              <a:ext uri="{FF2B5EF4-FFF2-40B4-BE49-F238E27FC236}">
                <a16:creationId xmlns:a16="http://schemas.microsoft.com/office/drawing/2014/main" id="{AC036B67-F744-4D79-9CBD-2178DE1CB8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8529" y="610986"/>
            <a:ext cx="3765142" cy="23458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D6B7CC7-1517-4E10-BB46-D4B3AB68700B}"/>
              </a:ext>
            </a:extLst>
          </p:cNvPr>
          <p:cNvSpPr txBox="1"/>
          <p:nvPr/>
        </p:nvSpPr>
        <p:spPr>
          <a:xfrm>
            <a:off x="3192087" y="110942"/>
            <a:ext cx="7680960" cy="400110"/>
          </a:xfrm>
          <a:prstGeom prst="rect">
            <a:avLst/>
          </a:prstGeom>
          <a:noFill/>
        </p:spPr>
        <p:txBody>
          <a:bodyPr wrap="square" rtlCol="0">
            <a:spAutoFit/>
          </a:bodyPr>
          <a:lstStyle/>
          <a:p>
            <a:r>
              <a:rPr lang="vi-VN" sz="2000" dirty="0"/>
              <a:t>MỘT SỐ CÔNG TRÌNH, CẢNH QUAN QUANH LĂNG BÁC</a:t>
            </a:r>
            <a:endParaRPr lang="en-US" sz="2000" dirty="0"/>
          </a:p>
        </p:txBody>
      </p:sp>
      <p:sp>
        <p:nvSpPr>
          <p:cNvPr id="5" name="TextBox 4">
            <a:extLst>
              <a:ext uri="{FF2B5EF4-FFF2-40B4-BE49-F238E27FC236}">
                <a16:creationId xmlns:a16="http://schemas.microsoft.com/office/drawing/2014/main" id="{A7BB7D51-75C6-4DF1-B3D0-CAE93A13F020}"/>
              </a:ext>
            </a:extLst>
          </p:cNvPr>
          <p:cNvSpPr txBox="1"/>
          <p:nvPr/>
        </p:nvSpPr>
        <p:spPr>
          <a:xfrm>
            <a:off x="1097280" y="6295296"/>
            <a:ext cx="4189615" cy="380712"/>
          </a:xfrm>
          <a:prstGeom prst="rect">
            <a:avLst/>
          </a:prstGeom>
          <a:noFill/>
        </p:spPr>
        <p:txBody>
          <a:bodyPr wrap="square" rtlCol="0">
            <a:spAutoFit/>
          </a:bodyPr>
          <a:lstStyle/>
          <a:p>
            <a:r>
              <a:rPr lang="vi-VN" dirty="0"/>
              <a:t>Bảo tàng Hồ Chí Minh</a:t>
            </a:r>
            <a:endParaRPr lang="en-US" dirty="0"/>
          </a:p>
        </p:txBody>
      </p:sp>
      <p:sp>
        <p:nvSpPr>
          <p:cNvPr id="6" name="TextBox 5">
            <a:extLst>
              <a:ext uri="{FF2B5EF4-FFF2-40B4-BE49-F238E27FC236}">
                <a16:creationId xmlns:a16="http://schemas.microsoft.com/office/drawing/2014/main" id="{8D72AFE4-E295-4209-9F13-CBBA755C6B56}"/>
              </a:ext>
            </a:extLst>
          </p:cNvPr>
          <p:cNvSpPr txBox="1"/>
          <p:nvPr/>
        </p:nvSpPr>
        <p:spPr>
          <a:xfrm>
            <a:off x="6409113" y="3032864"/>
            <a:ext cx="2133599" cy="369332"/>
          </a:xfrm>
          <a:prstGeom prst="rect">
            <a:avLst/>
          </a:prstGeom>
          <a:noFill/>
        </p:spPr>
        <p:txBody>
          <a:bodyPr wrap="square" rtlCol="0">
            <a:spAutoFit/>
          </a:bodyPr>
          <a:lstStyle/>
          <a:p>
            <a:r>
              <a:rPr lang="vi-VN" dirty="0"/>
              <a:t>Ao cá Bác Hồ</a:t>
            </a:r>
            <a:endParaRPr lang="en-US" dirty="0"/>
          </a:p>
        </p:txBody>
      </p:sp>
      <p:sp>
        <p:nvSpPr>
          <p:cNvPr id="10" name="TextBox 9">
            <a:extLst>
              <a:ext uri="{FF2B5EF4-FFF2-40B4-BE49-F238E27FC236}">
                <a16:creationId xmlns:a16="http://schemas.microsoft.com/office/drawing/2014/main" id="{F736463C-1D37-4362-90BC-9BEDD223377C}"/>
              </a:ext>
            </a:extLst>
          </p:cNvPr>
          <p:cNvSpPr txBox="1"/>
          <p:nvPr/>
        </p:nvSpPr>
        <p:spPr>
          <a:xfrm>
            <a:off x="8584277" y="6377726"/>
            <a:ext cx="2133599" cy="369332"/>
          </a:xfrm>
          <a:prstGeom prst="rect">
            <a:avLst/>
          </a:prstGeom>
          <a:noFill/>
        </p:spPr>
        <p:txBody>
          <a:bodyPr wrap="square" rtlCol="0">
            <a:spAutoFit/>
          </a:bodyPr>
          <a:lstStyle/>
          <a:p>
            <a:r>
              <a:rPr lang="vi-VN" dirty="0"/>
              <a:t>Nhà sàn Bác Hồ</a:t>
            </a:r>
            <a:endParaRPr lang="en-US" dirty="0"/>
          </a:p>
        </p:txBody>
      </p:sp>
    </p:spTree>
    <p:extLst>
      <p:ext uri="{BB962C8B-B14F-4D97-AF65-F5344CB8AC3E}">
        <p14:creationId xmlns:p14="http://schemas.microsoft.com/office/powerpoint/2010/main" val="165437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circle(in)">
                                      <p:cBhvr>
                                        <p:cTn id="7" dur="20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in)">
                                      <p:cBhvr>
                                        <p:cTn id="12" dur="2000"/>
                                        <p:tgtEl>
                                          <p:spTgt spid="409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100"/>
                                        </p:tgtEl>
                                        <p:attrNameLst>
                                          <p:attrName>style.visibility</p:attrName>
                                        </p:attrNameLst>
                                      </p:cBhvr>
                                      <p:to>
                                        <p:strVal val="visible"/>
                                      </p:to>
                                    </p:set>
                                    <p:animEffect transition="in" filter="fade">
                                      <p:cBhvr>
                                        <p:cTn id="23" dur="500"/>
                                        <p:tgtEl>
                                          <p:spTgt spid="410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6153CA1-D286-44D0-A2DA-003AFC76FDB1}"/>
              </a:ext>
            </a:extLst>
          </p:cNvPr>
          <p:cNvSpPr/>
          <p:nvPr/>
        </p:nvSpPr>
        <p:spPr>
          <a:xfrm>
            <a:off x="6556375" y="5205212"/>
            <a:ext cx="4422371" cy="1200329"/>
          </a:xfrm>
          <a:prstGeom prst="rect">
            <a:avLst/>
          </a:prstGeom>
          <a:ln w="19050">
            <a:solidFill>
              <a:schemeClr val="tx1"/>
            </a:solidFill>
            <a:prstDash val="dash"/>
          </a:ln>
        </p:spPr>
        <p:txBody>
          <a:bodyPr wrap="square">
            <a:spAutoFit/>
          </a:bodyPr>
          <a:lstStyle/>
          <a:p>
            <a:r>
              <a:rPr lang="vi-VN" dirty="0">
                <a:solidFill>
                  <a:srgbClr val="0645AD"/>
                </a:solidFill>
              </a:rPr>
              <a:t>Lễ thượng cờ: </a:t>
            </a:r>
          </a:p>
          <a:p>
            <a:pPr marL="285750" indent="-285750">
              <a:buFontTx/>
              <a:buChar char="-"/>
            </a:pPr>
            <a:r>
              <a:rPr lang="vi-VN" dirty="0">
                <a:solidFill>
                  <a:srgbClr val="202122"/>
                </a:solidFill>
              </a:rPr>
              <a:t>6 giờ sáng (mùa nóng)</a:t>
            </a:r>
          </a:p>
          <a:p>
            <a:pPr marL="285750" indent="-285750">
              <a:buFontTx/>
              <a:buChar char="-"/>
            </a:pPr>
            <a:r>
              <a:rPr lang="vi-VN" dirty="0">
                <a:solidFill>
                  <a:srgbClr val="202122"/>
                </a:solidFill>
              </a:rPr>
              <a:t>6 giờ 30 phút sáng (mùa lạnh) </a:t>
            </a:r>
          </a:p>
          <a:p>
            <a:r>
              <a:rPr lang="vi-VN" dirty="0">
                <a:solidFill>
                  <a:srgbClr val="202122"/>
                </a:solidFill>
              </a:rPr>
              <a:t>Lễ hạ cờ: diễn ra lúc 9 giờ tối hàng ngày</a:t>
            </a:r>
            <a:endParaRPr lang="en-US" dirty="0"/>
          </a:p>
        </p:txBody>
      </p:sp>
      <p:sp>
        <p:nvSpPr>
          <p:cNvPr id="5" name="AutoShape 2" descr="le thuong co">
            <a:extLst>
              <a:ext uri="{FF2B5EF4-FFF2-40B4-BE49-F238E27FC236}">
                <a16:creationId xmlns:a16="http://schemas.microsoft.com/office/drawing/2014/main" id="{3303E505-4405-480E-BD09-19CBDFF5E90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4" name="Picture 4" descr="le thuong co">
            <a:extLst>
              <a:ext uri="{FF2B5EF4-FFF2-40B4-BE49-F238E27FC236}">
                <a16:creationId xmlns:a16="http://schemas.microsoft.com/office/drawing/2014/main" id="{C5EBABA5-8683-436B-B528-5A45BAF557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246" y="2177686"/>
            <a:ext cx="4454093" cy="28074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C6CCA412-1C80-484F-A4D6-9B80518B9694}"/>
              </a:ext>
            </a:extLst>
          </p:cNvPr>
          <p:cNvSpPr/>
          <p:nvPr/>
        </p:nvSpPr>
        <p:spPr>
          <a:xfrm>
            <a:off x="1362883" y="5235232"/>
            <a:ext cx="2708818" cy="369332"/>
          </a:xfrm>
          <a:prstGeom prst="rect">
            <a:avLst/>
          </a:prstGeom>
        </p:spPr>
        <p:txBody>
          <a:bodyPr wrap="none">
            <a:spAutoFit/>
          </a:bodyPr>
          <a:lstStyle/>
          <a:p>
            <a:r>
              <a:rPr lang="vi-VN" dirty="0">
                <a:solidFill>
                  <a:srgbClr val="202122"/>
                </a:solidFill>
              </a:rPr>
              <a:t>Trước mặt lăng là cột cờ</a:t>
            </a:r>
            <a:endParaRPr lang="en-US" dirty="0"/>
          </a:p>
        </p:txBody>
      </p:sp>
      <p:pic>
        <p:nvPicPr>
          <p:cNvPr id="7" name="Nghi lễ thượng cờ và hạ cờ tại quảng trường ba Đình">
            <a:hlinkClick r:id="" action="ppaction://media"/>
            <a:extLst>
              <a:ext uri="{FF2B5EF4-FFF2-40B4-BE49-F238E27FC236}">
                <a16:creationId xmlns:a16="http://schemas.microsoft.com/office/drawing/2014/main" id="{E7379DB8-A22B-49B0-A3A3-C5430FDEE0BB}"/>
              </a:ext>
            </a:extLst>
          </p:cNvPr>
          <p:cNvPicPr>
            <a:picLocks noChangeAspect="1"/>
          </p:cNvPicPr>
          <p:nvPr>
            <a:videoFile r:link="rId1"/>
            <p:extLst>
              <p:ext uri="{DAA4B4D4-6D71-4841-9C94-3DE7FCFB9230}">
                <p14:media xmlns:p14="http://schemas.microsoft.com/office/powerpoint/2010/main" r:embed="rId2">
                  <p14:trim st="4460" end="3891.2666"/>
                </p14:media>
              </p:ext>
            </p:extLst>
          </p:nvPr>
        </p:nvPicPr>
        <p:blipFill>
          <a:blip r:embed="rId5"/>
          <a:stretch>
            <a:fillRect/>
          </a:stretch>
        </p:blipFill>
        <p:spPr>
          <a:xfrm>
            <a:off x="5306173" y="512726"/>
            <a:ext cx="6714029" cy="3776641"/>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
        <p:nvSpPr>
          <p:cNvPr id="14" name="TextBox 13">
            <a:extLst>
              <a:ext uri="{FF2B5EF4-FFF2-40B4-BE49-F238E27FC236}">
                <a16:creationId xmlns:a16="http://schemas.microsoft.com/office/drawing/2014/main" id="{58FC58E6-ED1C-40A6-B2B3-82B863C20EE5}"/>
              </a:ext>
            </a:extLst>
          </p:cNvPr>
          <p:cNvSpPr txBox="1"/>
          <p:nvPr/>
        </p:nvSpPr>
        <p:spPr>
          <a:xfrm>
            <a:off x="6467302" y="1749829"/>
            <a:ext cx="4422371" cy="369332"/>
          </a:xfrm>
          <a:prstGeom prst="rect">
            <a:avLst/>
          </a:prstGeom>
          <a:solidFill>
            <a:schemeClr val="accent4"/>
          </a:solidFill>
        </p:spPr>
        <p:txBody>
          <a:bodyPr wrap="square" rtlCol="0">
            <a:spAutoFit/>
          </a:bodyPr>
          <a:lstStyle/>
          <a:p>
            <a:pPr algn="ctr"/>
            <a:r>
              <a:rPr lang="vi-VN" dirty="0"/>
              <a:t>LỄ THƯỢNG CỜ - LỄ HẠ CỜ</a:t>
            </a:r>
            <a:endParaRPr lang="en-US" dirty="0"/>
          </a:p>
        </p:txBody>
      </p:sp>
    </p:spTree>
    <p:extLst>
      <p:ext uri="{BB962C8B-B14F-4D97-AF65-F5344CB8AC3E}">
        <p14:creationId xmlns:p14="http://schemas.microsoft.com/office/powerpoint/2010/main" val="238360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1000"/>
                                        <p:tgtEl>
                                          <p:spTgt spid="5124"/>
                                        </p:tgtEl>
                                      </p:cBhvr>
                                    </p:animEffect>
                                    <p:anim calcmode="lin" valueType="num">
                                      <p:cBhvr>
                                        <p:cTn id="8" dur="1000" fill="hold"/>
                                        <p:tgtEl>
                                          <p:spTgt spid="5124"/>
                                        </p:tgtEl>
                                        <p:attrNameLst>
                                          <p:attrName>ppt_x</p:attrName>
                                        </p:attrNameLst>
                                      </p:cBhvr>
                                      <p:tavLst>
                                        <p:tav tm="0">
                                          <p:val>
                                            <p:strVal val="#ppt_x"/>
                                          </p:val>
                                        </p:tav>
                                        <p:tav tm="100000">
                                          <p:val>
                                            <p:strVal val="#ppt_x"/>
                                          </p:val>
                                        </p:tav>
                                      </p:tavLst>
                                    </p:anim>
                                    <p:anim calcmode="lin" valueType="num">
                                      <p:cBhvr>
                                        <p:cTn id="9" dur="1000" fill="hold"/>
                                        <p:tgtEl>
                                          <p:spTgt spid="51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7"/>
                </p:tgtEl>
              </p:cMediaNode>
            </p:video>
          </p:childTnLst>
        </p:cTn>
      </p:par>
    </p:tnLst>
    <p:bldLst>
      <p:bldP spid="4"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1E75DD-AD1A-4E99-BB98-96D1F4377060}"/>
              </a:ext>
            </a:extLst>
          </p:cNvPr>
          <p:cNvSpPr/>
          <p:nvPr/>
        </p:nvSpPr>
        <p:spPr>
          <a:xfrm>
            <a:off x="-238698" y="0"/>
            <a:ext cx="12430698" cy="23545805"/>
          </a:xfrm>
          <a:prstGeom prst="rect">
            <a:avLst/>
          </a:prstGeom>
        </p:spPr>
        <p:txBody>
          <a:bodyPr wrap="square">
            <a:spAutoFit/>
          </a:bodyPr>
          <a:lstStyle/>
          <a:p>
            <a:pPr marL="270510" marR="175260" indent="444500">
              <a:lnSpc>
                <a:spcPct val="107000"/>
              </a:lnSpc>
              <a:spcAft>
                <a:spcPts val="0"/>
              </a:spcAft>
            </a:pPr>
            <a:r>
              <a:rPr lang="en-US" sz="2400" dirty="0">
                <a:solidFill>
                  <a:srgbClr val="000000"/>
                </a:solidFill>
                <a:latin typeface="Times New Roman" panose="02020603050405020304" pitchFamily="18" charset="0"/>
                <a:ea typeface="Calibri" panose="020F0502020204030204" pitchFamily="34" charset="0"/>
              </a:rPr>
              <a:t>1</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Khu</a:t>
            </a:r>
            <a:r>
              <a:rPr lang="en-US" sz="2400" b="1" dirty="0">
                <a:solidFill>
                  <a:srgbClr val="000000"/>
                </a:solidFill>
                <a:latin typeface="Times New Roman" panose="02020603050405020304" pitchFamily="18" charset="0"/>
                <a:ea typeface="Calibri" panose="020F0502020204030204" pitchFamily="34" charset="0"/>
              </a:rPr>
              <a:t> Di </a:t>
            </a:r>
            <a:r>
              <a:rPr lang="en-US" sz="2400" b="1" dirty="0" err="1">
                <a:solidFill>
                  <a:srgbClr val="000000"/>
                </a:solidFill>
                <a:latin typeface="Times New Roman" panose="02020603050405020304" pitchFamily="18" charset="0"/>
                <a:ea typeface="Calibri" panose="020F0502020204030204" pitchFamily="34" charset="0"/>
              </a:rPr>
              <a:t>tích</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Chủ</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tịch</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Hồ</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Chí</a:t>
            </a:r>
            <a:r>
              <a:rPr lang="en-US" sz="2400" b="1" dirty="0">
                <a:solidFill>
                  <a:srgbClr val="000000"/>
                </a:solidFill>
                <a:latin typeface="Times New Roman" panose="02020603050405020304" pitchFamily="18" charset="0"/>
                <a:ea typeface="Calibri" panose="020F0502020204030204" pitchFamily="34" charset="0"/>
              </a:rPr>
              <a:t> Minh </a:t>
            </a:r>
            <a:r>
              <a:rPr lang="en-US" sz="2400" dirty="0" err="1">
                <a:solidFill>
                  <a:srgbClr val="000000"/>
                </a:solidFill>
                <a:latin typeface="Times New Roman" panose="02020603050405020304" pitchFamily="18" charset="0"/>
                <a:ea typeface="Calibri" panose="020F0502020204030204" pitchFamily="34" charset="0"/>
              </a:rPr>
              <a:t>tại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gọi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tắt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Khu</a:t>
            </a:r>
            <a:r>
              <a:rPr lang="en-US" sz="2400" dirty="0">
                <a:solidFill>
                  <a:srgbClr val="000000"/>
                </a:solidFill>
                <a:latin typeface="Times New Roman" panose="02020603050405020304" pitchFamily="18" charset="0"/>
                <a:ea typeface="Calibri" panose="020F0502020204030204" pitchFamily="34" charset="0"/>
              </a:rPr>
              <a:t>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Nội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sống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lâu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nhất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cuộc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hoạt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động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mạng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Hồ</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a:t>
            </a:r>
            <a:r>
              <a:rPr lang="en-US" sz="2400" dirty="0">
                <a:solidFill>
                  <a:srgbClr val="000000"/>
                </a:solidFill>
                <a:latin typeface="Times New Roman" panose="02020603050405020304" pitchFamily="18" charset="0"/>
                <a:ea typeface="Calibri" panose="020F0502020204030204" pitchFamily="34" charset="0"/>
              </a:rPr>
              <a:t> Minh (</a:t>
            </a:r>
            <a:r>
              <a:rPr lang="en-US" sz="2400" dirty="0" err="1">
                <a:solidFill>
                  <a:srgbClr val="000000"/>
                </a:solidFill>
                <a:latin typeface="Times New Roman" panose="02020603050405020304" pitchFamily="18" charset="0"/>
                <a:ea typeface="Calibri" panose="020F0502020204030204" pitchFamily="34" charset="0"/>
              </a:rPr>
              <a:t>từ</a:t>
            </a:r>
            <a:r>
              <a:rPr lang="en-US" sz="2400" dirty="0">
                <a:solidFill>
                  <a:srgbClr val="000000"/>
                </a:solidFill>
                <a:latin typeface="Times New Roman" panose="02020603050405020304" pitchFamily="18" charset="0"/>
                <a:ea typeface="Calibri" panose="020F0502020204030204" pitchFamily="34" charset="0"/>
              </a:rPr>
              <a:t> 19 </a:t>
            </a:r>
            <a:r>
              <a:rPr lang="en-US" sz="2400" dirty="0" err="1">
                <a:solidFill>
                  <a:srgbClr val="000000"/>
                </a:solidFill>
                <a:latin typeface="Times New Roman" panose="02020603050405020304" pitchFamily="18" charset="0"/>
                <a:ea typeface="Calibri" panose="020F0502020204030204" pitchFamily="34" charset="0"/>
              </a:rPr>
              <a:t>tháng</a:t>
            </a:r>
            <a:r>
              <a:rPr lang="en-US" sz="2400" dirty="0">
                <a:solidFill>
                  <a:srgbClr val="000000"/>
                </a:solidFill>
                <a:latin typeface="Times New Roman" panose="02020603050405020304" pitchFamily="18" charset="0"/>
                <a:ea typeface="Calibri" panose="020F0502020204030204" pitchFamily="34" charset="0"/>
              </a:rPr>
              <a:t> 12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1954 </a:t>
            </a:r>
            <a:r>
              <a:rPr lang="en-US" sz="2400" dirty="0" err="1">
                <a:solidFill>
                  <a:srgbClr val="000000"/>
                </a:solidFill>
                <a:latin typeface="Times New Roman" panose="02020603050405020304" pitchFamily="18" charset="0"/>
                <a:ea typeface="Calibri" panose="020F0502020204030204" pitchFamily="34" charset="0"/>
              </a:rPr>
              <a:t>đến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ngày</a:t>
            </a:r>
            <a:r>
              <a:rPr lang="en-US" sz="2400" dirty="0">
                <a:solidFill>
                  <a:srgbClr val="000000"/>
                </a:solidFill>
                <a:latin typeface="Times New Roman" panose="02020603050405020304" pitchFamily="18" charset="0"/>
                <a:ea typeface="Calibri" panose="020F0502020204030204" pitchFamily="34" charset="0"/>
              </a:rPr>
              <a:t> 2 </a:t>
            </a:r>
            <a:r>
              <a:rPr lang="en-US" sz="2400" dirty="0" err="1">
                <a:solidFill>
                  <a:srgbClr val="000000"/>
                </a:solidFill>
                <a:latin typeface="Times New Roman" panose="02020603050405020304" pitchFamily="18" charset="0"/>
                <a:ea typeface="Calibri" panose="020F0502020204030204" pitchFamily="34" charset="0"/>
              </a:rPr>
              <a:t>tháng</a:t>
            </a:r>
            <a:r>
              <a:rPr lang="en-US" sz="2400" dirty="0">
                <a:solidFill>
                  <a:srgbClr val="000000"/>
                </a:solidFill>
                <a:latin typeface="Times New Roman" panose="02020603050405020304" pitchFamily="18" charset="0"/>
                <a:ea typeface="Calibri" panose="020F0502020204030204" pitchFamily="34" charset="0"/>
              </a:rPr>
              <a:t> 9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1969), </a:t>
            </a:r>
            <a:r>
              <a:rPr lang="en-US" sz="2400" dirty="0" err="1">
                <a:solidFill>
                  <a:srgbClr val="000000"/>
                </a:solidFill>
                <a:latin typeface="Times New Roman" panose="02020603050405020304" pitchFamily="18" charset="0"/>
                <a:ea typeface="Calibri" panose="020F0502020204030204" pitchFamily="34" charset="0"/>
              </a:rPr>
              <a:t>được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Bộ</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Văn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hóa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Thông</a:t>
            </a:r>
            <a:r>
              <a:rPr lang="en-US" sz="2400" dirty="0">
                <a:solidFill>
                  <a:srgbClr val="000000"/>
                </a:solidFill>
                <a:latin typeface="Times New Roman" panose="02020603050405020304" pitchFamily="18" charset="0"/>
                <a:ea typeface="Calibri" panose="020F0502020204030204" pitchFamily="34" charset="0"/>
              </a:rPr>
              <a:t> tin ra </a:t>
            </a:r>
            <a:r>
              <a:rPr lang="en-US" sz="2400" dirty="0" err="1">
                <a:solidFill>
                  <a:srgbClr val="000000"/>
                </a:solidFill>
                <a:latin typeface="Times New Roman" panose="02020603050405020304" pitchFamily="18" charset="0"/>
                <a:ea typeface="Calibri" panose="020F0502020204030204" pitchFamily="34" charset="0"/>
              </a:rPr>
              <a:t>Quyết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định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xếp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hạng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Khu</a:t>
            </a:r>
            <a:r>
              <a:rPr lang="en-US" sz="2400" dirty="0">
                <a:solidFill>
                  <a:srgbClr val="000000"/>
                </a:solidFill>
                <a:latin typeface="Times New Roman" panose="02020603050405020304" pitchFamily="18" charset="0"/>
                <a:ea typeface="Calibri" panose="020F0502020204030204" pitchFamily="34" charset="0"/>
              </a:rPr>
              <a:t>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ngày</a:t>
            </a:r>
            <a:r>
              <a:rPr lang="en-US" sz="2400" dirty="0">
                <a:solidFill>
                  <a:srgbClr val="000000"/>
                </a:solidFill>
                <a:latin typeface="Times New Roman" panose="02020603050405020304" pitchFamily="18" charset="0"/>
                <a:ea typeface="Calibri" panose="020F0502020204030204" pitchFamily="34" charset="0"/>
              </a:rPr>
              <a:t> 15 </a:t>
            </a:r>
            <a:r>
              <a:rPr lang="en-US" sz="2400" dirty="0" err="1">
                <a:solidFill>
                  <a:srgbClr val="000000"/>
                </a:solidFill>
                <a:latin typeface="Times New Roman" panose="02020603050405020304" pitchFamily="18" charset="0"/>
                <a:ea typeface="Calibri" panose="020F0502020204030204" pitchFamily="34" charset="0"/>
              </a:rPr>
              <a:t>tháng</a:t>
            </a:r>
            <a:r>
              <a:rPr lang="en-US" sz="2400" dirty="0">
                <a:solidFill>
                  <a:srgbClr val="000000"/>
                </a:solidFill>
                <a:latin typeface="Times New Roman" panose="02020603050405020304" pitchFamily="18" charset="0"/>
                <a:ea typeface="Calibri" panose="020F0502020204030204" pitchFamily="34" charset="0"/>
              </a:rPr>
              <a:t> 5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1975. </a:t>
            </a:r>
            <a:r>
              <a:rPr lang="en-US" sz="2400" dirty="0" err="1">
                <a:solidFill>
                  <a:srgbClr val="000000"/>
                </a:solidFill>
                <a:latin typeface="Times New Roman" panose="02020603050405020304" pitchFamily="18" charset="0"/>
                <a:ea typeface="Calibri" panose="020F0502020204030204" pitchFamily="34" charset="0"/>
              </a:rPr>
              <a:t>Hiện</a:t>
            </a:r>
            <a:r>
              <a:rPr lang="en-US" sz="2400" dirty="0">
                <a:solidFill>
                  <a:srgbClr val="000000"/>
                </a:solidFill>
                <a:latin typeface="Times New Roman" panose="02020603050405020304" pitchFamily="18" charset="0"/>
                <a:ea typeface="Calibri" panose="020F0502020204030204" pitchFamily="34" charset="0"/>
              </a:rPr>
              <a:t> nay,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tướng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Việt</a:t>
            </a:r>
            <a:r>
              <a:rPr lang="en-US" sz="2400" dirty="0">
                <a:solidFill>
                  <a:srgbClr val="000000"/>
                </a:solidFill>
                <a:latin typeface="Times New Roman" panose="02020603050405020304" pitchFamily="18" charset="0"/>
                <a:ea typeface="Calibri" panose="020F0502020204030204" pitchFamily="34" charset="0"/>
              </a:rPr>
              <a:t> Nam </a:t>
            </a:r>
            <a:r>
              <a:rPr lang="en-US" sz="2400" dirty="0" err="1">
                <a:solidFill>
                  <a:srgbClr val="000000"/>
                </a:solidFill>
                <a:latin typeface="Times New Roman" panose="02020603050405020304" pitchFamily="18" charset="0"/>
                <a:ea typeface="Calibri" panose="020F0502020204030204" pitchFamily="34" charset="0"/>
              </a:rPr>
              <a:t>đưa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danh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sách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xếp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hạng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một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23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quốc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gia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đặc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biệt</a:t>
            </a:r>
            <a:r>
              <a:rPr lang="en-US" sz="2400" dirty="0">
                <a:solidFill>
                  <a:srgbClr val="000000"/>
                </a:solidFill>
                <a:latin typeface="Times New Roman" panose="02020603050405020304" pitchFamily="18" charset="0"/>
                <a:ea typeface="Calibri" panose="020F0502020204030204" pitchFamily="34" charset="0"/>
              </a:rPr>
              <a:t>.</a:t>
            </a:r>
            <a:endParaRPr lang="vi-VN" sz="2400" dirty="0">
              <a:effectLst/>
              <a:latin typeface="Times New Roman" panose="02020603050405020304" pitchFamily="18" charset="0"/>
              <a:ea typeface="Calibri" panose="020F0502020204030204" pitchFamily="34" charset="0"/>
            </a:endParaRPr>
          </a:p>
          <a:p>
            <a:pPr marL="270510" marR="175260" indent="444500">
              <a:lnSpc>
                <a:spcPct val="107000"/>
              </a:lnSpc>
              <a:spcAft>
                <a:spcPts val="0"/>
              </a:spcAft>
            </a:pPr>
            <a:r>
              <a:rPr lang="en-US" sz="2400" dirty="0" err="1">
                <a:solidFill>
                  <a:srgbClr val="000000"/>
                </a:solidFill>
                <a:latin typeface="Times New Roman" panose="02020603050405020304" pitchFamily="18" charset="0"/>
                <a:ea typeface="Calibri" panose="020F0502020204030204" pitchFamily="34" charset="0"/>
              </a:rPr>
              <a:t>Khu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đất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này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nguyên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phần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đất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phía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Bắc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Hoàng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thành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thuộc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Kinh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thành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Thăng</a:t>
            </a:r>
            <a:r>
              <a:rPr lang="en-US" sz="2400" dirty="0">
                <a:solidFill>
                  <a:srgbClr val="000000"/>
                </a:solidFill>
                <a:latin typeface="Times New Roman" panose="02020603050405020304" pitchFamily="18" charset="0"/>
                <a:ea typeface="Calibri" panose="020F0502020204030204" pitchFamily="34" charset="0"/>
              </a:rPr>
              <a:t> Long </a:t>
            </a:r>
            <a:r>
              <a:rPr lang="en-US" sz="2400" dirty="0" err="1">
                <a:solidFill>
                  <a:srgbClr val="000000"/>
                </a:solidFill>
                <a:latin typeface="Times New Roman" panose="02020603050405020304" pitchFamily="18" charset="0"/>
                <a:ea typeface="Calibri" panose="020F0502020204030204" pitchFamily="34" charset="0"/>
              </a:rPr>
              <a:t>xưa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Pháp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xâm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Việt</a:t>
            </a:r>
            <a:r>
              <a:rPr lang="en-US" sz="2400" dirty="0">
                <a:solidFill>
                  <a:srgbClr val="000000"/>
                </a:solidFill>
                <a:latin typeface="Times New Roman" panose="02020603050405020304" pitchFamily="18" charset="0"/>
                <a:ea typeface="Calibri" panose="020F0502020204030204" pitchFamily="34" charset="0"/>
              </a:rPr>
              <a:t> Nam, </a:t>
            </a:r>
            <a:r>
              <a:rPr lang="en-US" sz="2400" dirty="0" err="1">
                <a:solidFill>
                  <a:srgbClr val="000000"/>
                </a:solidFill>
                <a:latin typeface="Times New Roman" panose="02020603050405020304" pitchFamily="18" charset="0"/>
                <a:ea typeface="Calibri" panose="020F0502020204030204" pitchFamily="34" charset="0"/>
              </a:rPr>
              <a:t>sau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chiếm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xong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miền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Bắc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chọn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Nội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trung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tâm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đầu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não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toàn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bộ</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Đông</a:t>
            </a:r>
            <a:r>
              <a:rPr lang="en-US" sz="2400" dirty="0">
                <a:solidFill>
                  <a:srgbClr val="000000"/>
                </a:solidFill>
                <a:latin typeface="Times New Roman" panose="02020603050405020304" pitchFamily="18" charset="0"/>
                <a:ea typeface="Calibri" panose="020F0502020204030204" pitchFamily="34" charset="0"/>
              </a:rPr>
              <a:t> Dương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Toàn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quyền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Đông</a:t>
            </a:r>
            <a:r>
              <a:rPr lang="en-US" sz="2400" dirty="0">
                <a:solidFill>
                  <a:srgbClr val="000000"/>
                </a:solidFill>
                <a:latin typeface="Times New Roman" panose="02020603050405020304" pitchFamily="18" charset="0"/>
                <a:ea typeface="Calibri" panose="020F0502020204030204" pitchFamily="34" charset="0"/>
              </a:rPr>
              <a:t> Dương </a:t>
            </a:r>
            <a:r>
              <a:rPr lang="en-US" sz="2400" dirty="0" err="1">
                <a:solidFill>
                  <a:srgbClr val="000000"/>
                </a:solidFill>
                <a:latin typeface="Times New Roman" panose="02020603050405020304" pitchFamily="18" charset="0"/>
                <a:ea typeface="Calibri" panose="020F0502020204030204" pitchFamily="34" charset="0"/>
              </a:rPr>
              <a:t>được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dựng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mảnh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đất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này</a:t>
            </a:r>
            <a:r>
              <a:rPr lang="en-US" sz="2400" dirty="0">
                <a:solidFill>
                  <a:srgbClr val="000000"/>
                </a:solidFill>
                <a:latin typeface="Times New Roman" panose="02020603050405020304" pitchFamily="18" charset="0"/>
                <a:ea typeface="Calibri" panose="020F0502020204030204" pitchFamily="34" charset="0"/>
              </a:rPr>
              <a:t>. Sau </a:t>
            </a:r>
            <a:r>
              <a:rPr lang="en-US" sz="2400" dirty="0" err="1">
                <a:solidFill>
                  <a:srgbClr val="000000"/>
                </a:solidFill>
                <a:latin typeface="Times New Roman" panose="02020603050405020304" pitchFamily="18" charset="0"/>
                <a:ea typeface="Calibri" panose="020F0502020204030204" pitchFamily="34" charset="0"/>
              </a:rPr>
              <a:t>khi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cuộc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kháng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chiến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chống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Pháp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kết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thúc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này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chọn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Đảng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Cộng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sản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Việt</a:t>
            </a:r>
            <a:r>
              <a:rPr lang="en-US" sz="2400" dirty="0">
                <a:solidFill>
                  <a:srgbClr val="000000"/>
                </a:solidFill>
                <a:latin typeface="Times New Roman" panose="02020603050405020304" pitchFamily="18" charset="0"/>
                <a:ea typeface="Calibri" panose="020F0502020204030204" pitchFamily="34" charset="0"/>
              </a:rPr>
              <a:t> Nam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nước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đồng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sống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Hồ</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a:t>
            </a:r>
            <a:r>
              <a:rPr lang="en-US" sz="2400" dirty="0">
                <a:solidFill>
                  <a:srgbClr val="000000"/>
                </a:solidFill>
                <a:latin typeface="Times New Roman" panose="02020603050405020304" pitchFamily="18" charset="0"/>
                <a:ea typeface="Calibri" panose="020F0502020204030204" pitchFamily="34" charset="0"/>
              </a:rPr>
              <a:t> Minh.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cũng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đã</a:t>
            </a:r>
            <a:r>
              <a:rPr lang="en-US" sz="2400" dirty="0">
                <a:solidFill>
                  <a:srgbClr val="000000"/>
                </a:solidFill>
                <a:latin typeface="Times New Roman" panose="02020603050405020304" pitchFamily="18" charset="0"/>
                <a:ea typeface="Calibri" panose="020F0502020204030204" pitchFamily="34" charset="0"/>
              </a:rPr>
              <a:t> qua </a:t>
            </a:r>
            <a:r>
              <a:rPr lang="en-US" sz="2400" dirty="0" err="1">
                <a:solidFill>
                  <a:srgbClr val="000000"/>
                </a:solidFill>
                <a:latin typeface="Times New Roman" panose="02020603050405020304" pitchFamily="18" charset="0"/>
                <a:ea typeface="Calibri" panose="020F0502020204030204" pitchFamily="34" charset="0"/>
              </a:rPr>
              <a:t>đời</a:t>
            </a:r>
            <a:r>
              <a:rPr lang="en-US" sz="2400" dirty="0">
                <a:solidFill>
                  <a:srgbClr val="000000"/>
                </a:solidFill>
                <a:latin typeface="Times New Roman" panose="02020603050405020304" pitchFamily="18" charset="0"/>
                <a:ea typeface="Calibri" panose="020F0502020204030204" pitchFamily="34" charset="0"/>
              </a:rPr>
              <a:t>.</a:t>
            </a:r>
            <a:endParaRPr lang="vi-VN" sz="2400" dirty="0">
              <a:effectLst/>
              <a:latin typeface="Times New Roman" panose="02020603050405020304" pitchFamily="18" charset="0"/>
              <a:ea typeface="Calibri" panose="020F0502020204030204" pitchFamily="34" charset="0"/>
            </a:endParaRPr>
          </a:p>
          <a:p>
            <a:pPr marL="270510" marR="175260" indent="365760">
              <a:lnSpc>
                <a:spcPct val="107000"/>
              </a:lnSpc>
              <a:spcAft>
                <a:spcPts val="0"/>
              </a:spcAft>
            </a:pPr>
            <a:r>
              <a:rPr lang="en-US" sz="2000" spc="-20" dirty="0" err="1">
                <a:solidFill>
                  <a:srgbClr val="000000"/>
                </a:solidFill>
                <a:latin typeface="Times New Roman" panose="02020603050405020304" pitchFamily="18" charset="0"/>
                <a:ea typeface="Calibri" panose="020F0502020204030204" pitchFamily="34" charset="0"/>
              </a:rPr>
              <a:t>Khu</a:t>
            </a:r>
            <a:r>
              <a:rPr lang="en-US" sz="2000" spc="-20" dirty="0">
                <a:solidFill>
                  <a:srgbClr val="000000"/>
                </a:solidFill>
                <a:latin typeface="Times New Roman" panose="02020603050405020304" pitchFamily="18" charset="0"/>
                <a:ea typeface="Calibri" panose="020F0502020204030204" pitchFamily="34" charset="0"/>
              </a:rPr>
              <a:t> Di </a:t>
            </a:r>
            <a:r>
              <a:rPr lang="en-US" sz="2000" spc="-20" dirty="0" err="1">
                <a:solidFill>
                  <a:srgbClr val="000000"/>
                </a:solidFill>
                <a:latin typeface="Times New Roman" panose="02020603050405020304" pitchFamily="18" charset="0"/>
                <a:ea typeface="Calibri" panose="020F0502020204030204" pitchFamily="34" charset="0"/>
              </a:rPr>
              <a:t>tích</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Phủ</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Chủ</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tịch</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nằm</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trên</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địa</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phận</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phường</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Ngọc</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Hà</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quận</a:t>
            </a:r>
            <a:r>
              <a:rPr lang="en-US" sz="2000" spc="-20" dirty="0">
                <a:solidFill>
                  <a:srgbClr val="000000"/>
                </a:solidFill>
                <a:latin typeface="Times New Roman" panose="02020603050405020304" pitchFamily="18" charset="0"/>
                <a:ea typeface="Calibri" panose="020F0502020204030204" pitchFamily="34" charset="0"/>
              </a:rPr>
              <a:t> Ba </a:t>
            </a:r>
            <a:r>
              <a:rPr lang="en-US" sz="2000" spc="-20" dirty="0" err="1">
                <a:solidFill>
                  <a:srgbClr val="000000"/>
                </a:solidFill>
                <a:latin typeface="Times New Roman" panose="02020603050405020304" pitchFamily="18" charset="0"/>
                <a:ea typeface="Calibri" panose="020F0502020204030204" pitchFamily="34" charset="0"/>
              </a:rPr>
              <a:t>Đình</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thành</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phố</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Hà</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Nội</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Phía</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Bắc</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Khu</a:t>
            </a:r>
            <a:r>
              <a:rPr lang="en-US" sz="2000" spc="-20" dirty="0">
                <a:solidFill>
                  <a:srgbClr val="000000"/>
                </a:solidFill>
                <a:latin typeface="Times New Roman" panose="02020603050405020304" pitchFamily="18" charset="0"/>
                <a:ea typeface="Calibri" panose="020F0502020204030204" pitchFamily="34" charset="0"/>
              </a:rPr>
              <a:t> Di </a:t>
            </a:r>
            <a:r>
              <a:rPr lang="en-US" sz="2000" spc="-20" dirty="0" err="1">
                <a:solidFill>
                  <a:srgbClr val="000000"/>
                </a:solidFill>
                <a:latin typeface="Times New Roman" panose="02020603050405020304" pitchFamily="18" charset="0"/>
                <a:ea typeface="Calibri" panose="020F0502020204030204" pitchFamily="34" charset="0"/>
              </a:rPr>
              <a:t>tích</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giáp</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Hồ</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Tây</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phía</a:t>
            </a:r>
            <a:r>
              <a:rPr lang="en-US" sz="2000" spc="-20" dirty="0">
                <a:solidFill>
                  <a:srgbClr val="000000"/>
                </a:solidFill>
                <a:latin typeface="Times New Roman" panose="02020603050405020304" pitchFamily="18" charset="0"/>
                <a:ea typeface="Calibri" panose="020F0502020204030204" pitchFamily="34" charset="0"/>
              </a:rPr>
              <a:t> Nam </a:t>
            </a:r>
            <a:r>
              <a:rPr lang="en-US" sz="2000" spc="-20" dirty="0" err="1">
                <a:solidFill>
                  <a:srgbClr val="000000"/>
                </a:solidFill>
                <a:latin typeface="Times New Roman" panose="02020603050405020304" pitchFamily="18" charset="0"/>
                <a:ea typeface="Calibri" panose="020F0502020204030204" pitchFamily="34" charset="0"/>
              </a:rPr>
              <a:t>giáp</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chùa</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Một</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Cột</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Bảo</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tàng</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Hồ</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Chí</a:t>
            </a:r>
            <a:r>
              <a:rPr lang="en-US" sz="2000" spc="-20" dirty="0">
                <a:solidFill>
                  <a:srgbClr val="000000"/>
                </a:solidFill>
                <a:latin typeface="Times New Roman" panose="02020603050405020304" pitchFamily="18" charset="0"/>
                <a:ea typeface="Calibri" panose="020F0502020204030204" pitchFamily="34" charset="0"/>
              </a:rPr>
              <a:t> Minh; </a:t>
            </a:r>
            <a:r>
              <a:rPr lang="en-US" sz="2000" spc="-20" dirty="0" err="1">
                <a:solidFill>
                  <a:srgbClr val="000000"/>
                </a:solidFill>
                <a:latin typeface="Times New Roman" panose="02020603050405020304" pitchFamily="18" charset="0"/>
                <a:ea typeface="Calibri" panose="020F0502020204030204" pitchFamily="34" charset="0"/>
              </a:rPr>
              <a:t>phía</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Tây</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liền</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kề</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với</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Bách</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Thảo</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phía</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Đông</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nhìn</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thẳng</a:t>
            </a:r>
            <a:r>
              <a:rPr lang="en-US" sz="2000" spc="-20" dirty="0">
                <a:solidFill>
                  <a:srgbClr val="000000"/>
                </a:solidFill>
                <a:latin typeface="Times New Roman" panose="02020603050405020304" pitchFamily="18" charset="0"/>
                <a:ea typeface="Calibri" panose="020F0502020204030204" pitchFamily="34" charset="0"/>
              </a:rPr>
              <a:t> ra </a:t>
            </a:r>
            <a:r>
              <a:rPr lang="en-US" sz="2000" spc="-20" dirty="0" err="1">
                <a:solidFill>
                  <a:srgbClr val="000000"/>
                </a:solidFill>
                <a:latin typeface="Times New Roman" panose="02020603050405020304" pitchFamily="18" charset="0"/>
                <a:ea typeface="Calibri" panose="020F0502020204030204" pitchFamily="34" charset="0"/>
              </a:rPr>
              <a:t>đường</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Hùng</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Vương</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Lăng</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Bác</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và</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Quảng</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trường</a:t>
            </a:r>
            <a:r>
              <a:rPr lang="en-US" sz="2000" spc="-20" dirty="0">
                <a:solidFill>
                  <a:srgbClr val="000000"/>
                </a:solidFill>
                <a:latin typeface="Times New Roman" panose="02020603050405020304" pitchFamily="18" charset="0"/>
                <a:ea typeface="Calibri" panose="020F0502020204030204" pitchFamily="34" charset="0"/>
              </a:rPr>
              <a:t> Ba </a:t>
            </a:r>
            <a:r>
              <a:rPr lang="en-US" sz="2000" spc="-20" dirty="0" err="1">
                <a:solidFill>
                  <a:srgbClr val="000000"/>
                </a:solidFill>
                <a:latin typeface="Times New Roman" panose="02020603050405020304" pitchFamily="18" charset="0"/>
                <a:ea typeface="Calibri" panose="020F0502020204030204" pitchFamily="34" charset="0"/>
              </a:rPr>
              <a:t>Đình</a:t>
            </a:r>
            <a:r>
              <a:rPr lang="en-US" sz="2000" spc="-20" dirty="0">
                <a:solidFill>
                  <a:srgbClr val="000000"/>
                </a:solidFill>
                <a:latin typeface="Times New Roman" panose="02020603050405020304" pitchFamily="18" charset="0"/>
                <a:ea typeface="Calibri" panose="020F0502020204030204" pitchFamily="34" charset="0"/>
              </a:rPr>
              <a:t> – </a:t>
            </a:r>
            <a:r>
              <a:rPr lang="en-US" sz="2000" spc="-20" dirty="0" err="1">
                <a:solidFill>
                  <a:srgbClr val="000000"/>
                </a:solidFill>
                <a:latin typeface="Times New Roman" panose="02020603050405020304" pitchFamily="18" charset="0"/>
                <a:ea typeface="Calibri" panose="020F0502020204030204" pitchFamily="34" charset="0"/>
              </a:rPr>
              <a:t>nơi</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Chủ</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tịch</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Hồ</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Chí</a:t>
            </a:r>
            <a:r>
              <a:rPr lang="en-US" sz="2000" spc="-20" dirty="0">
                <a:solidFill>
                  <a:srgbClr val="000000"/>
                </a:solidFill>
                <a:latin typeface="Times New Roman" panose="02020603050405020304" pitchFamily="18" charset="0"/>
                <a:ea typeface="Calibri" panose="020F0502020204030204" pitchFamily="34" charset="0"/>
              </a:rPr>
              <a:t> Minh  </a:t>
            </a:r>
            <a:r>
              <a:rPr lang="en-US" sz="2000" spc="-20" dirty="0" err="1">
                <a:solidFill>
                  <a:srgbClr val="000000"/>
                </a:solidFill>
                <a:latin typeface="Times New Roman" panose="02020603050405020304" pitchFamily="18" charset="0"/>
                <a:ea typeface="Calibri" panose="020F0502020204030204" pitchFamily="34" charset="0"/>
              </a:rPr>
              <a:t>đọc</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Bản</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Tuyên</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ngôn</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Độc</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lập</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khai</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sinh</a:t>
            </a:r>
            <a:r>
              <a:rPr lang="en-US" sz="2000" spc="-20" dirty="0">
                <a:solidFill>
                  <a:srgbClr val="000000"/>
                </a:solidFill>
                <a:latin typeface="Times New Roman" panose="02020603050405020304" pitchFamily="18" charset="0"/>
                <a:ea typeface="Calibri" panose="020F0502020204030204" pitchFamily="34" charset="0"/>
              </a:rPr>
              <a:t> ra </a:t>
            </a:r>
            <a:r>
              <a:rPr lang="en-US" sz="2000" spc="-20" dirty="0" err="1">
                <a:solidFill>
                  <a:srgbClr val="000000"/>
                </a:solidFill>
                <a:latin typeface="Times New Roman" panose="02020603050405020304" pitchFamily="18" charset="0"/>
                <a:ea typeface="Calibri" panose="020F0502020204030204" pitchFamily="34" charset="0"/>
              </a:rPr>
              <a:t>nước</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Việt</a:t>
            </a:r>
            <a:r>
              <a:rPr lang="en-US" sz="2000" spc="-20" dirty="0">
                <a:solidFill>
                  <a:srgbClr val="000000"/>
                </a:solidFill>
                <a:latin typeface="Times New Roman" panose="02020603050405020304" pitchFamily="18" charset="0"/>
                <a:ea typeface="Calibri" panose="020F0502020204030204" pitchFamily="34" charset="0"/>
              </a:rPr>
              <a:t> Nam </a:t>
            </a:r>
            <a:r>
              <a:rPr lang="en-US" sz="2000" spc="-20" dirty="0" err="1">
                <a:solidFill>
                  <a:srgbClr val="000000"/>
                </a:solidFill>
                <a:latin typeface="Times New Roman" panose="02020603050405020304" pitchFamily="18" charset="0"/>
                <a:ea typeface="Calibri" panose="020F0502020204030204" pitchFamily="34" charset="0"/>
              </a:rPr>
              <a:t>Dân</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chủ</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Cộng</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hòa</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vào</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mùa</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thu</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năm</a:t>
            </a:r>
            <a:r>
              <a:rPr lang="en-US" sz="2000" spc="-20" dirty="0">
                <a:solidFill>
                  <a:srgbClr val="000000"/>
                </a:solidFill>
                <a:latin typeface="Times New Roman" panose="02020603050405020304" pitchFamily="18" charset="0"/>
                <a:ea typeface="Calibri" panose="020F0502020204030204" pitchFamily="34" charset="0"/>
              </a:rPr>
              <a:t> 1945. </a:t>
            </a:r>
            <a:r>
              <a:rPr lang="en-US" sz="2000" spc="-20" dirty="0" err="1">
                <a:solidFill>
                  <a:srgbClr val="000000"/>
                </a:solidFill>
                <a:latin typeface="Times New Roman" panose="02020603050405020304" pitchFamily="18" charset="0"/>
                <a:ea typeface="Calibri" panose="020F0502020204030204" pitchFamily="34" charset="0"/>
              </a:rPr>
              <a:t>Diện</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tích</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toàn</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bộ</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Khu</a:t>
            </a:r>
            <a:r>
              <a:rPr lang="en-US" sz="2000" spc="-20" dirty="0">
                <a:solidFill>
                  <a:srgbClr val="000000"/>
                </a:solidFill>
                <a:latin typeface="Times New Roman" panose="02020603050405020304" pitchFamily="18" charset="0"/>
                <a:ea typeface="Calibri" panose="020F0502020204030204" pitchFamily="34" charset="0"/>
              </a:rPr>
              <a:t> Di </a:t>
            </a:r>
            <a:r>
              <a:rPr lang="en-US" sz="2000" spc="-20" dirty="0" err="1">
                <a:solidFill>
                  <a:srgbClr val="000000"/>
                </a:solidFill>
                <a:latin typeface="Times New Roman" panose="02020603050405020304" pitchFamily="18" charset="0"/>
                <a:ea typeface="Calibri" panose="020F0502020204030204" pitchFamily="34" charset="0"/>
              </a:rPr>
              <a:t>tích</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hơn</a:t>
            </a:r>
            <a:r>
              <a:rPr lang="en-US" sz="2000" spc="-20" dirty="0">
                <a:solidFill>
                  <a:srgbClr val="000000"/>
                </a:solidFill>
                <a:latin typeface="Times New Roman" panose="02020603050405020304" pitchFamily="18" charset="0"/>
                <a:ea typeface="Calibri" panose="020F0502020204030204" pitchFamily="34" charset="0"/>
              </a:rPr>
              <a:t> 10 ha, bao </a:t>
            </a:r>
            <a:r>
              <a:rPr lang="en-US" sz="2000" spc="-20" dirty="0" err="1">
                <a:solidFill>
                  <a:srgbClr val="000000"/>
                </a:solidFill>
                <a:latin typeface="Times New Roman" panose="02020603050405020304" pitchFamily="18" charset="0"/>
                <a:ea typeface="Calibri" panose="020F0502020204030204" pitchFamily="34" charset="0"/>
              </a:rPr>
              <a:t>gồm</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nhà</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cửa</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vườn</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cây</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xanh</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thảm</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cỏ</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ao</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cá</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và</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sân</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đường</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đi</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lối</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lại</a:t>
            </a:r>
            <a:r>
              <a:rPr lang="en-US" sz="2000" spc="-20" dirty="0">
                <a:solidFill>
                  <a:srgbClr val="000000"/>
                </a:solidFill>
                <a:latin typeface="Times New Roman" panose="02020603050405020304" pitchFamily="18" charset="0"/>
                <a:ea typeface="Calibri" panose="020F0502020204030204" pitchFamily="34" charset="0"/>
              </a:rPr>
              <a:t>. Theo </a:t>
            </a:r>
            <a:r>
              <a:rPr lang="en-US" sz="2000" spc="-20" dirty="0" err="1">
                <a:solidFill>
                  <a:srgbClr val="000000"/>
                </a:solidFill>
                <a:latin typeface="Times New Roman" panose="02020603050405020304" pitchFamily="18" charset="0"/>
                <a:ea typeface="Calibri" panose="020F0502020204030204" pitchFamily="34" charset="0"/>
              </a:rPr>
              <a:t>tính</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chất</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của</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các</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công</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trình</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kiến</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trúc</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và</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hoạt</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động</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của</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Chủ</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tịch</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Hồ</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Chí</a:t>
            </a:r>
            <a:r>
              <a:rPr lang="en-US" sz="2000" spc="-20" dirty="0">
                <a:solidFill>
                  <a:srgbClr val="000000"/>
                </a:solidFill>
                <a:latin typeface="Times New Roman" panose="02020603050405020304" pitchFamily="18" charset="0"/>
                <a:ea typeface="Calibri" panose="020F0502020204030204" pitchFamily="34" charset="0"/>
              </a:rPr>
              <a:t> Minh </a:t>
            </a:r>
            <a:r>
              <a:rPr lang="en-US" sz="2000" spc="-20" dirty="0" err="1">
                <a:solidFill>
                  <a:srgbClr val="000000"/>
                </a:solidFill>
                <a:latin typeface="Times New Roman" panose="02020603050405020304" pitchFamily="18" charset="0"/>
                <a:ea typeface="Calibri" panose="020F0502020204030204" pitchFamily="34" charset="0"/>
              </a:rPr>
              <a:t>tại</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những</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nơi</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đó</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Khu</a:t>
            </a:r>
            <a:r>
              <a:rPr lang="en-US" sz="2000" spc="-20" dirty="0">
                <a:solidFill>
                  <a:srgbClr val="000000"/>
                </a:solidFill>
                <a:latin typeface="Times New Roman" panose="02020603050405020304" pitchFamily="18" charset="0"/>
                <a:ea typeface="Calibri" panose="020F0502020204030204" pitchFamily="34" charset="0"/>
              </a:rPr>
              <a:t> Di </a:t>
            </a:r>
            <a:r>
              <a:rPr lang="en-US" sz="2000" spc="-20" dirty="0" err="1">
                <a:solidFill>
                  <a:srgbClr val="000000"/>
                </a:solidFill>
                <a:latin typeface="Times New Roman" panose="02020603050405020304" pitchFamily="18" charset="0"/>
                <a:ea typeface="Calibri" panose="020F0502020204030204" pitchFamily="34" charset="0"/>
              </a:rPr>
              <a:t>tích</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được</a:t>
            </a:r>
            <a:r>
              <a:rPr lang="en-US" sz="2000" spc="-20" dirty="0">
                <a:solidFill>
                  <a:srgbClr val="000000"/>
                </a:solidFill>
                <a:latin typeface="Times New Roman" panose="02020603050405020304" pitchFamily="18" charset="0"/>
                <a:ea typeface="Calibri" panose="020F0502020204030204" pitchFamily="34" charset="0"/>
              </a:rPr>
              <a:t> chia </a:t>
            </a:r>
            <a:r>
              <a:rPr lang="en-US" sz="2000" spc="-20" dirty="0" err="1">
                <a:solidFill>
                  <a:srgbClr val="000000"/>
                </a:solidFill>
                <a:latin typeface="Times New Roman" panose="02020603050405020304" pitchFamily="18" charset="0"/>
                <a:ea typeface="Calibri" panose="020F0502020204030204" pitchFamily="34" charset="0"/>
              </a:rPr>
              <a:t>thành</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ba</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khu</a:t>
            </a:r>
            <a:r>
              <a:rPr lang="en-US" sz="2000" spc="-20" dirty="0">
                <a:solidFill>
                  <a:srgbClr val="000000"/>
                </a:solidFill>
                <a:latin typeface="Times New Roman" panose="02020603050405020304" pitchFamily="18" charset="0"/>
                <a:ea typeface="Calibri" panose="020F0502020204030204" pitchFamily="34" charset="0"/>
              </a:rPr>
              <a:t> </a:t>
            </a:r>
            <a:r>
              <a:rPr lang="en-US" sz="2000" spc="-20" dirty="0" err="1">
                <a:solidFill>
                  <a:srgbClr val="000000"/>
                </a:solidFill>
                <a:latin typeface="Times New Roman" panose="02020603050405020304" pitchFamily="18" charset="0"/>
                <a:ea typeface="Calibri" panose="020F0502020204030204" pitchFamily="34" charset="0"/>
              </a:rPr>
              <a:t>vực</a:t>
            </a:r>
            <a:r>
              <a:rPr lang="en-US" sz="2000" spc="-20" dirty="0">
                <a:solidFill>
                  <a:srgbClr val="000000"/>
                </a:solidFill>
                <a:latin typeface="Times New Roman" panose="02020603050405020304" pitchFamily="18" charset="0"/>
                <a:ea typeface="Calibri" panose="020F0502020204030204" pitchFamily="34" charset="0"/>
              </a:rPr>
              <a:t>:</a:t>
            </a:r>
            <a:endParaRPr lang="vi-VN" sz="2000" dirty="0">
              <a:effectLst/>
              <a:latin typeface="Times New Roman" panose="02020603050405020304" pitchFamily="18" charset="0"/>
              <a:ea typeface="Calibri" panose="020F0502020204030204" pitchFamily="34" charset="0"/>
            </a:endParaRPr>
          </a:p>
          <a:p>
            <a:pPr marL="270510" marR="175260" indent="365760">
              <a:lnSpc>
                <a:spcPct val="107000"/>
              </a:lnSpc>
              <a:spcAft>
                <a:spcPts val="0"/>
              </a:spcAft>
            </a:pPr>
            <a:r>
              <a:rPr lang="en-US" sz="2400" dirty="0" err="1">
                <a:solidFill>
                  <a:srgbClr val="000000"/>
                </a:solidFill>
                <a:latin typeface="Times New Roman" panose="02020603050405020304" pitchFamily="18" charset="0"/>
                <a:ea typeface="Calibri" panose="020F0502020204030204" pitchFamily="34" charset="0"/>
              </a:rPr>
              <a:t>Khu</a:t>
            </a:r>
            <a:r>
              <a:rPr lang="en-US" sz="2400" dirty="0">
                <a:solidFill>
                  <a:srgbClr val="000000"/>
                </a:solidFill>
                <a:latin typeface="Times New Roman" panose="02020603050405020304" pitchFamily="18" charset="0"/>
                <a:ea typeface="Calibri" panose="020F0502020204030204" pitchFamily="34" charset="0"/>
              </a:rPr>
              <a:t> A: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Hồ</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a:t>
            </a:r>
            <a:r>
              <a:rPr lang="en-US" sz="2400" dirty="0">
                <a:solidFill>
                  <a:srgbClr val="000000"/>
                </a:solidFill>
                <a:latin typeface="Times New Roman" panose="02020603050405020304" pitchFamily="18" charset="0"/>
                <a:ea typeface="Calibri" panose="020F0502020204030204" pitchFamily="34" charset="0"/>
              </a:rPr>
              <a:t> Minh </a:t>
            </a:r>
            <a:r>
              <a:rPr lang="en-US" sz="2400" dirty="0" err="1">
                <a:solidFill>
                  <a:srgbClr val="000000"/>
                </a:solidFill>
                <a:latin typeface="Times New Roman" panose="02020603050405020304" pitchFamily="18" charset="0"/>
                <a:ea typeface="Calibri" panose="020F0502020204030204" pitchFamily="34" charset="0"/>
              </a:rPr>
              <a:t>sống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ở </a:t>
            </a:r>
            <a:r>
              <a:rPr lang="en-US" sz="2400" dirty="0" err="1">
                <a:solidFill>
                  <a:srgbClr val="000000"/>
                </a:solidFill>
                <a:latin typeface="Times New Roman" panose="02020603050405020304" pitchFamily="18" charset="0"/>
                <a:ea typeface="Calibri" panose="020F0502020204030204" pitchFamily="34" charset="0"/>
              </a:rPr>
              <a:t>đây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liên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quan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trực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tiếp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tới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cuộc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sống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thường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hoạt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động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15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cuối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a:t>
            </a:r>
            <a:endParaRPr lang="vi-VN" sz="2400" dirty="0">
              <a:effectLst/>
              <a:latin typeface="Times New Roman" panose="02020603050405020304" pitchFamily="18" charset="0"/>
              <a:ea typeface="Calibri" panose="020F0502020204030204" pitchFamily="34" charset="0"/>
            </a:endParaRPr>
          </a:p>
          <a:p>
            <a:pPr marL="270510" marR="175260" indent="365760">
              <a:lnSpc>
                <a:spcPct val="107000"/>
              </a:lnSpc>
              <a:spcAft>
                <a:spcPts val="0"/>
              </a:spcAft>
            </a:pPr>
            <a:r>
              <a:rPr lang="en-US" sz="2400" dirty="0">
                <a:solidFill>
                  <a:srgbClr val="000000"/>
                </a:solidFill>
                <a:latin typeface="Times New Roman" panose="02020603050405020304" pitchFamily="18" charset="0"/>
                <a:ea typeface="Calibri" panose="020F0502020204030204" pitchFamily="34" charset="0"/>
              </a:rPr>
              <a:t>1.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Nhà</a:t>
            </a:r>
            <a:r>
              <a:rPr lang="en-US" sz="2400" dirty="0">
                <a:solidFill>
                  <a:srgbClr val="000000"/>
                </a:solidFill>
                <a:latin typeface="Times New Roman" panose="02020603050405020304" pitchFamily="18" charset="0"/>
                <a:ea typeface="Calibri" panose="020F0502020204030204" pitchFamily="34" charset="0"/>
              </a:rPr>
              <a:t> 54 -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Hồ</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a:t>
            </a:r>
            <a:r>
              <a:rPr lang="en-US" sz="2400" dirty="0">
                <a:solidFill>
                  <a:srgbClr val="000000"/>
                </a:solidFill>
                <a:latin typeface="Times New Roman" panose="02020603050405020304" pitchFamily="18" charset="0"/>
                <a:ea typeface="Calibri" panose="020F0502020204030204" pitchFamily="34" charset="0"/>
              </a:rPr>
              <a:t> Minh ở, </a:t>
            </a:r>
            <a:r>
              <a:rPr lang="en-US" sz="2400" dirty="0" err="1">
                <a:solidFill>
                  <a:srgbClr val="000000"/>
                </a:solidFill>
                <a:latin typeface="Times New Roman" panose="02020603050405020304" pitchFamily="18" charset="0"/>
                <a:ea typeface="Calibri" panose="020F0502020204030204" pitchFamily="34" charset="0"/>
              </a:rPr>
              <a:t>làm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từ</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cuối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1954 </a:t>
            </a:r>
            <a:r>
              <a:rPr lang="en-US" sz="2400" dirty="0" err="1">
                <a:solidFill>
                  <a:srgbClr val="000000"/>
                </a:solidFill>
                <a:latin typeface="Times New Roman" panose="02020603050405020304" pitchFamily="18" charset="0"/>
                <a:ea typeface="Calibri" panose="020F0502020204030204" pitchFamily="34" charset="0"/>
              </a:rPr>
              <a:t>đến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giữa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tháng</a:t>
            </a:r>
            <a:r>
              <a:rPr lang="en-US" sz="2400" dirty="0">
                <a:solidFill>
                  <a:srgbClr val="000000"/>
                </a:solidFill>
                <a:latin typeface="Times New Roman" panose="02020603050405020304" pitchFamily="18" charset="0"/>
                <a:ea typeface="Calibri" panose="020F0502020204030204" pitchFamily="34" charset="0"/>
              </a:rPr>
              <a:t> 5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1958.</a:t>
            </a:r>
            <a:endParaRPr lang="vi-VN" sz="2400" dirty="0">
              <a:effectLst/>
              <a:latin typeface="Times New Roman" panose="02020603050405020304" pitchFamily="18" charset="0"/>
              <a:ea typeface="Calibri" panose="020F0502020204030204" pitchFamily="34" charset="0"/>
            </a:endParaRPr>
          </a:p>
          <a:p>
            <a:pPr marL="270510" marR="175260" indent="365760">
              <a:lnSpc>
                <a:spcPct val="107000"/>
              </a:lnSpc>
              <a:spcAft>
                <a:spcPts val="0"/>
              </a:spcAft>
            </a:pPr>
            <a:r>
              <a:rPr lang="en-US" sz="2400" dirty="0">
                <a:solidFill>
                  <a:srgbClr val="000000"/>
                </a:solidFill>
                <a:latin typeface="Times New Roman" panose="02020603050405020304" pitchFamily="18" charset="0"/>
                <a:ea typeface="Calibri" panose="020F0502020204030204" pitchFamily="34" charset="0"/>
              </a:rPr>
              <a:t>2.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sàn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gỗ</a:t>
            </a:r>
            <a:r>
              <a:rPr lang="en-US" sz="2400" dirty="0">
                <a:solidFill>
                  <a:srgbClr val="000000"/>
                </a:solidFill>
                <a:latin typeface="Times New Roman" panose="02020603050405020304" pitchFamily="18" charset="0"/>
                <a:ea typeface="Calibri" panose="020F0502020204030204" pitchFamily="34" charset="0"/>
              </a:rPr>
              <a:t> -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Hồ</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a:t>
            </a:r>
            <a:r>
              <a:rPr lang="en-US" sz="2400" dirty="0">
                <a:solidFill>
                  <a:srgbClr val="000000"/>
                </a:solidFill>
                <a:latin typeface="Times New Roman" panose="02020603050405020304" pitchFamily="18" charset="0"/>
                <a:ea typeface="Calibri" panose="020F0502020204030204" pitchFamily="34" charset="0"/>
              </a:rPr>
              <a:t> Minh ở, </a:t>
            </a:r>
            <a:r>
              <a:rPr lang="en-US" sz="2400" dirty="0" err="1">
                <a:solidFill>
                  <a:srgbClr val="000000"/>
                </a:solidFill>
                <a:latin typeface="Times New Roman" panose="02020603050405020304" pitchFamily="18" charset="0"/>
                <a:ea typeface="Calibri" panose="020F0502020204030204" pitchFamily="34" charset="0"/>
              </a:rPr>
              <a:t>làm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từ</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giữa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tháng</a:t>
            </a:r>
            <a:r>
              <a:rPr lang="en-US" sz="2400" dirty="0">
                <a:solidFill>
                  <a:srgbClr val="000000"/>
                </a:solidFill>
                <a:latin typeface="Times New Roman" panose="02020603050405020304" pitchFamily="18" charset="0"/>
                <a:ea typeface="Calibri" panose="020F0502020204030204" pitchFamily="34" charset="0"/>
              </a:rPr>
              <a:t> 5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1958 </a:t>
            </a:r>
            <a:r>
              <a:rPr lang="en-US" sz="2400" dirty="0" err="1">
                <a:solidFill>
                  <a:srgbClr val="000000"/>
                </a:solidFill>
                <a:latin typeface="Times New Roman" panose="02020603050405020304" pitchFamily="18" charset="0"/>
                <a:ea typeface="Calibri" panose="020F0502020204030204" pitchFamily="34" charset="0"/>
              </a:rPr>
              <a:t>đến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1969.</a:t>
            </a:r>
            <a:endParaRPr lang="vi-VN" sz="2400" dirty="0">
              <a:effectLst/>
              <a:latin typeface="Times New Roman" panose="02020603050405020304" pitchFamily="18" charset="0"/>
              <a:ea typeface="Calibri" panose="020F0502020204030204" pitchFamily="34" charset="0"/>
            </a:endParaRPr>
          </a:p>
          <a:p>
            <a:pPr marL="270510" marR="175260" indent="365760">
              <a:lnSpc>
                <a:spcPct val="107000"/>
              </a:lnSpc>
              <a:spcAft>
                <a:spcPts val="0"/>
              </a:spcAft>
            </a:pPr>
            <a:r>
              <a:rPr lang="en-US" sz="2400" dirty="0">
                <a:solidFill>
                  <a:srgbClr val="000000"/>
                </a:solidFill>
                <a:latin typeface="Times New Roman" panose="02020603050405020304" pitchFamily="18" charset="0"/>
                <a:ea typeface="Calibri" panose="020F0502020204030204" pitchFamily="34" charset="0"/>
              </a:rPr>
              <a:t>3.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nhà</a:t>
            </a:r>
            <a:r>
              <a:rPr lang="en-US" sz="2400" dirty="0">
                <a:solidFill>
                  <a:srgbClr val="000000"/>
                </a:solidFill>
                <a:latin typeface="Times New Roman" panose="02020603050405020304" pitchFamily="18" charset="0"/>
                <a:ea typeface="Calibri" panose="020F0502020204030204" pitchFamily="34" charset="0"/>
              </a:rPr>
              <a:t> 67-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Hồ</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a:t>
            </a:r>
            <a:r>
              <a:rPr lang="en-US" sz="2400" dirty="0">
                <a:solidFill>
                  <a:srgbClr val="000000"/>
                </a:solidFill>
                <a:latin typeface="Times New Roman" panose="02020603050405020304" pitchFamily="18" charset="0"/>
                <a:ea typeface="Calibri" panose="020F0502020204030204" pitchFamily="34" charset="0"/>
              </a:rPr>
              <a:t> Minh </a:t>
            </a:r>
            <a:r>
              <a:rPr lang="en-US" sz="2400" dirty="0" err="1">
                <a:solidFill>
                  <a:srgbClr val="000000"/>
                </a:solidFill>
                <a:latin typeface="Times New Roman" panose="02020603050405020304" pitchFamily="18" charset="0"/>
                <a:ea typeface="Calibri" panose="020F0502020204030204" pitchFamily="34" charset="0"/>
              </a:rPr>
              <a:t>làm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gian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đế</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quốc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Mỹ</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bắn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phá</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miền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Bắc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liệt</a:t>
            </a:r>
            <a:r>
              <a:rPr lang="en-US" sz="2400" dirty="0">
                <a:solidFill>
                  <a:srgbClr val="000000"/>
                </a:solidFill>
                <a:latin typeface="Times New Roman" panose="02020603050405020304" pitchFamily="18" charset="0"/>
                <a:ea typeface="Calibri" panose="020F0502020204030204" pitchFamily="34" charset="0"/>
              </a:rPr>
              <a:t> (1967 – 1969),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chữa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bệnh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qua </a:t>
            </a:r>
            <a:r>
              <a:rPr lang="en-US" sz="2400" dirty="0" err="1">
                <a:solidFill>
                  <a:srgbClr val="000000"/>
                </a:solidFill>
                <a:latin typeface="Times New Roman" panose="02020603050405020304" pitchFamily="18" charset="0"/>
                <a:ea typeface="Calibri" panose="020F0502020204030204" pitchFamily="34" charset="0"/>
              </a:rPr>
              <a:t>đời</a:t>
            </a:r>
            <a:r>
              <a:rPr lang="en-US" sz="2400" dirty="0">
                <a:solidFill>
                  <a:srgbClr val="000000"/>
                </a:solidFill>
                <a:latin typeface="Times New Roman" panose="02020603050405020304" pitchFamily="18" charset="0"/>
                <a:ea typeface="Calibri" panose="020F0502020204030204" pitchFamily="34" charset="0"/>
              </a:rPr>
              <a:t>.</a:t>
            </a:r>
            <a:endParaRPr lang="vi-VN" sz="2400" dirty="0">
              <a:effectLst/>
              <a:latin typeface="Times New Roman" panose="02020603050405020304" pitchFamily="18" charset="0"/>
              <a:ea typeface="Calibri" panose="020F0502020204030204" pitchFamily="34" charset="0"/>
            </a:endParaRPr>
          </a:p>
          <a:p>
            <a:pPr marL="270510" marR="175260" indent="365760">
              <a:lnSpc>
                <a:spcPct val="107000"/>
              </a:lnSpc>
              <a:spcAft>
                <a:spcPts val="0"/>
              </a:spcAft>
            </a:pPr>
            <a:r>
              <a:rPr lang="en-US" sz="2400" dirty="0">
                <a:solidFill>
                  <a:srgbClr val="000000"/>
                </a:solidFill>
                <a:latin typeface="Times New Roman" panose="02020603050405020304" pitchFamily="18" charset="0"/>
                <a:ea typeface="Calibri" panose="020F0502020204030204" pitchFamily="34" charset="0"/>
              </a:rPr>
              <a:t>4.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như</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Vườn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xanh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ao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bếp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xe</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ôtô</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Hồ</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a:t>
            </a:r>
            <a:r>
              <a:rPr lang="en-US" sz="2400" dirty="0">
                <a:solidFill>
                  <a:srgbClr val="000000"/>
                </a:solidFill>
                <a:latin typeface="Times New Roman" panose="02020603050405020304" pitchFamily="18" charset="0"/>
                <a:ea typeface="Calibri" panose="020F0502020204030204" pitchFamily="34" charset="0"/>
              </a:rPr>
              <a:t> Minh </a:t>
            </a:r>
            <a:r>
              <a:rPr lang="en-US" sz="2400" dirty="0" err="1">
                <a:solidFill>
                  <a:srgbClr val="000000"/>
                </a:solidFill>
                <a:latin typeface="Times New Roman" panose="02020603050405020304" pitchFamily="18" charset="0"/>
                <a:ea typeface="Calibri" panose="020F0502020204030204" pitchFamily="34" charset="0"/>
              </a:rPr>
              <a:t>đã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sử</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dụng</a:t>
            </a:r>
            <a:r>
              <a:rPr lang="en-US" sz="2400" dirty="0">
                <a:solidFill>
                  <a:srgbClr val="000000"/>
                </a:solidFill>
                <a:latin typeface="Times New Roman" panose="02020603050405020304" pitchFamily="18" charset="0"/>
                <a:ea typeface="Calibri" panose="020F0502020204030204" pitchFamily="34" charset="0"/>
              </a:rPr>
              <a:t>.</a:t>
            </a:r>
            <a:endParaRPr lang="vi-VN" sz="2400" dirty="0">
              <a:effectLst/>
              <a:latin typeface="Times New Roman" panose="02020603050405020304" pitchFamily="18" charset="0"/>
              <a:ea typeface="Calibri" panose="020F0502020204030204" pitchFamily="34" charset="0"/>
            </a:endParaRPr>
          </a:p>
          <a:p>
            <a:pPr marL="270510" marR="175260" indent="365760">
              <a:lnSpc>
                <a:spcPct val="107000"/>
              </a:lnSpc>
              <a:spcAft>
                <a:spcPts val="0"/>
              </a:spcAft>
            </a:pPr>
            <a:r>
              <a:rPr lang="en-US" sz="2400" dirty="0" err="1">
                <a:solidFill>
                  <a:srgbClr val="000000"/>
                </a:solidFill>
                <a:latin typeface="Times New Roman" panose="02020603050405020304" pitchFamily="18" charset="0"/>
                <a:ea typeface="Calibri" panose="020F0502020204030204" pitchFamily="34" charset="0"/>
              </a:rPr>
              <a:t>Khu</a:t>
            </a:r>
            <a:r>
              <a:rPr lang="en-US" sz="2400" dirty="0">
                <a:solidFill>
                  <a:srgbClr val="000000"/>
                </a:solidFill>
                <a:latin typeface="Times New Roman" panose="02020603050405020304" pitchFamily="18" charset="0"/>
                <a:ea typeface="Calibri" panose="020F0502020204030204" pitchFamily="34" charset="0"/>
              </a:rPr>
              <a:t> B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C: </a:t>
            </a:r>
            <a:r>
              <a:rPr lang="en-US" sz="2400" dirty="0" err="1">
                <a:solidFill>
                  <a:srgbClr val="000000"/>
                </a:solidFill>
                <a:latin typeface="Times New Roman" panose="02020603050405020304" pitchFamily="18" charset="0"/>
                <a:ea typeface="Calibri" panose="020F0502020204030204" pitchFamily="34" charset="0"/>
              </a:rPr>
              <a:t>Gồm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khách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Văn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phòng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vườn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xung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quanh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này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Hiện</a:t>
            </a:r>
            <a:r>
              <a:rPr lang="en-US" sz="2400" dirty="0">
                <a:solidFill>
                  <a:srgbClr val="000000"/>
                </a:solidFill>
                <a:latin typeface="Times New Roman" panose="02020603050405020304" pitchFamily="18" charset="0"/>
                <a:ea typeface="Calibri" panose="020F0502020204030204" pitchFamily="34" charset="0"/>
              </a:rPr>
              <a:t> nay, </a:t>
            </a:r>
            <a:r>
              <a:rPr lang="en-US" sz="2400" dirty="0" err="1">
                <a:solidFill>
                  <a:srgbClr val="000000"/>
                </a:solidFill>
                <a:latin typeface="Times New Roman" panose="02020603050405020304" pitchFamily="18" charset="0"/>
                <a:ea typeface="Calibri" panose="020F0502020204030204" pitchFamily="34" charset="0"/>
              </a:rPr>
              <a:t>khu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vực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này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nước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vẫn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đang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việc</a:t>
            </a:r>
            <a:r>
              <a:rPr lang="en-US" sz="2400" dirty="0">
                <a:solidFill>
                  <a:srgbClr val="000000"/>
                </a:solidFill>
                <a:latin typeface="Times New Roman" panose="02020603050405020304" pitchFamily="18" charset="0"/>
                <a:ea typeface="Calibri" panose="020F0502020204030204" pitchFamily="34" charset="0"/>
              </a:rPr>
              <a:t>.</a:t>
            </a:r>
            <a:endParaRPr lang="vi-VN" sz="2400" dirty="0">
              <a:effectLst/>
              <a:latin typeface="Times New Roman" panose="02020603050405020304" pitchFamily="18" charset="0"/>
              <a:ea typeface="Calibri" panose="020F0502020204030204" pitchFamily="34" charset="0"/>
            </a:endParaRPr>
          </a:p>
          <a:p>
            <a:pPr marL="270510" marR="175260" indent="365760">
              <a:lnSpc>
                <a:spcPct val="107000"/>
              </a:lnSpc>
              <a:spcAft>
                <a:spcPts val="0"/>
              </a:spcAft>
            </a:pPr>
            <a:r>
              <a:rPr lang="en-US" sz="2400" dirty="0" err="1">
                <a:solidFill>
                  <a:srgbClr val="000000"/>
                </a:solidFill>
                <a:latin typeface="Times New Roman" panose="02020603050405020304" pitchFamily="18" charset="0"/>
                <a:ea typeface="Calibri" panose="020F0502020204030204" pitchFamily="34" charset="0"/>
              </a:rPr>
              <a:t>Chỉ</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vực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xung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quanh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chính</a:t>
            </a:r>
            <a:r>
              <a:rPr lang="en-US" sz="2400" dirty="0">
                <a:solidFill>
                  <a:srgbClr val="000000"/>
                </a:solidFill>
                <a:latin typeface="Times New Roman" panose="02020603050405020304" pitchFamily="18" charset="0"/>
                <a:ea typeface="Calibri" panose="020F0502020204030204" pitchFamily="34" charset="0"/>
              </a:rPr>
              <a:t> ở </a:t>
            </a:r>
            <a:r>
              <a:rPr lang="en-US" sz="2400" dirty="0" err="1">
                <a:solidFill>
                  <a:srgbClr val="000000"/>
                </a:solidFill>
                <a:latin typeface="Times New Roman" panose="02020603050405020304" pitchFamily="18" charset="0"/>
                <a:ea typeface="Calibri" panose="020F0502020204030204" pitchFamily="34" charset="0"/>
              </a:rPr>
              <a:t>khu</a:t>
            </a:r>
            <a:r>
              <a:rPr lang="en-US" sz="2400" dirty="0">
                <a:solidFill>
                  <a:srgbClr val="000000"/>
                </a:solidFill>
                <a:latin typeface="Times New Roman" panose="02020603050405020304" pitchFamily="18" charset="0"/>
                <a:ea typeface="Calibri" panose="020F0502020204030204" pitchFamily="34" charset="0"/>
              </a:rPr>
              <a:t> A </a:t>
            </a:r>
            <a:r>
              <a:rPr lang="en-US" sz="2400" dirty="0" err="1">
                <a:solidFill>
                  <a:srgbClr val="000000"/>
                </a:solidFill>
                <a:latin typeface="Times New Roman" panose="02020603050405020304" pitchFamily="18" charset="0"/>
                <a:ea typeface="Calibri" panose="020F0502020204030204" pitchFamily="34" charset="0"/>
              </a:rPr>
              <a:t>được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đưa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hoạt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động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phục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vụ</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công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tuyên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truyền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phát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huy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dụng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Toàn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bộ</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Khu</a:t>
            </a:r>
            <a:r>
              <a:rPr lang="en-US" sz="2400" dirty="0">
                <a:solidFill>
                  <a:srgbClr val="000000"/>
                </a:solidFill>
                <a:latin typeface="Times New Roman" panose="02020603050405020304" pitchFamily="18" charset="0"/>
                <a:ea typeface="Calibri" panose="020F0502020204030204" pitchFamily="34" charset="0"/>
              </a:rPr>
              <a:t>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khoảng</a:t>
            </a:r>
            <a:r>
              <a:rPr lang="en-US" sz="2400" dirty="0">
                <a:solidFill>
                  <a:srgbClr val="000000"/>
                </a:solidFill>
                <a:latin typeface="Times New Roman" panose="02020603050405020304" pitchFamily="18" charset="0"/>
                <a:ea typeface="Calibri" panose="020F0502020204030204" pitchFamily="34" charset="0"/>
              </a:rPr>
              <a:t> 1456 </a:t>
            </a:r>
            <a:r>
              <a:rPr lang="en-US" sz="2400" dirty="0" err="1">
                <a:solidFill>
                  <a:srgbClr val="000000"/>
                </a:solidFill>
                <a:latin typeface="Times New Roman" panose="02020603050405020304" pitchFamily="18" charset="0"/>
                <a:ea typeface="Calibri" panose="020F0502020204030204" pitchFamily="34" charset="0"/>
              </a:rPr>
              <a:t>hiện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vật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đang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trưng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bày</a:t>
            </a:r>
            <a:r>
              <a:rPr lang="en-US" sz="2400" dirty="0">
                <a:solidFill>
                  <a:srgbClr val="000000"/>
                </a:solidFill>
                <a:latin typeface="Times New Roman" panose="02020603050405020304" pitchFamily="18" charset="0"/>
                <a:ea typeface="Calibri" panose="020F0502020204030204" pitchFamily="34" charset="0"/>
              </a:rPr>
              <a:t> 759 </a:t>
            </a:r>
            <a:r>
              <a:rPr lang="en-US" sz="2400" dirty="0" err="1">
                <a:solidFill>
                  <a:srgbClr val="000000"/>
                </a:solidFill>
                <a:latin typeface="Times New Roman" panose="02020603050405020304" pitchFamily="18" charset="0"/>
                <a:ea typeface="Calibri" panose="020F0502020204030204" pitchFamily="34" charset="0"/>
              </a:rPr>
              <a:t>hiện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vật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thuộc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nhiều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chất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liệu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nhau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hiện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vật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tài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liệu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đang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lưu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giữ</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đều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đảm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bảo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tính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nguyên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gốc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nguyên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trạng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như</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những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ngày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cuối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cùng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Hồ</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a:t>
            </a:r>
            <a:r>
              <a:rPr lang="en-US" sz="2400" dirty="0">
                <a:solidFill>
                  <a:srgbClr val="000000"/>
                </a:solidFill>
                <a:latin typeface="Times New Roman" panose="02020603050405020304" pitchFamily="18" charset="0"/>
                <a:ea typeface="Calibri" panose="020F0502020204030204" pitchFamily="34" charset="0"/>
              </a:rPr>
              <a:t> Minh </a:t>
            </a:r>
            <a:r>
              <a:rPr lang="en-US" sz="2400" dirty="0" err="1">
                <a:solidFill>
                  <a:srgbClr val="000000"/>
                </a:solidFill>
                <a:latin typeface="Times New Roman" panose="02020603050405020304" pitchFamily="18" charset="0"/>
                <a:ea typeface="Calibri" panose="020F0502020204030204" pitchFamily="34" charset="0"/>
              </a:rPr>
              <a:t>sống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việc</a:t>
            </a:r>
            <a:r>
              <a:rPr lang="en-US" sz="2400" dirty="0">
                <a:solidFill>
                  <a:srgbClr val="000000"/>
                </a:solidFill>
                <a:latin typeface="Times New Roman" panose="02020603050405020304" pitchFamily="18" charset="0"/>
                <a:ea typeface="Calibri" panose="020F0502020204030204" pitchFamily="34" charset="0"/>
              </a:rPr>
              <a:t>.</a:t>
            </a:r>
            <a:endParaRPr lang="vi-VN" sz="2400" dirty="0">
              <a:effectLst/>
              <a:latin typeface="Times New Roman" panose="02020603050405020304" pitchFamily="18" charset="0"/>
              <a:ea typeface="Calibri" panose="020F0502020204030204" pitchFamily="34" charset="0"/>
            </a:endParaRPr>
          </a:p>
          <a:p>
            <a:pPr marL="270510" marR="175260" indent="444500">
              <a:lnSpc>
                <a:spcPct val="107000"/>
              </a:lnSpc>
              <a:spcAft>
                <a:spcPts val="0"/>
              </a:spcAft>
            </a:pP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Hồ</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a:t>
            </a:r>
            <a:r>
              <a:rPr lang="en-US" sz="2400" dirty="0">
                <a:solidFill>
                  <a:srgbClr val="000000"/>
                </a:solidFill>
                <a:latin typeface="Times New Roman" panose="02020603050405020304" pitchFamily="18" charset="0"/>
                <a:ea typeface="Calibri" panose="020F0502020204030204" pitchFamily="34" charset="0"/>
              </a:rPr>
              <a:t> Minh </a:t>
            </a:r>
            <a:r>
              <a:rPr lang="en-US" sz="2400" dirty="0" err="1">
                <a:solidFill>
                  <a:srgbClr val="000000"/>
                </a:solidFill>
                <a:latin typeface="Times New Roman" panose="02020603050405020304" pitchFamily="18" charset="0"/>
                <a:ea typeface="Calibri" panose="020F0502020204030204" pitchFamily="34" charset="0"/>
              </a:rPr>
              <a:t>đã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sống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từ</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1954 </a:t>
            </a:r>
            <a:r>
              <a:rPr lang="en-US" sz="2400" dirty="0" err="1">
                <a:solidFill>
                  <a:srgbClr val="000000"/>
                </a:solidFill>
                <a:latin typeface="Times New Roman" panose="02020603050405020304" pitchFamily="18" charset="0"/>
                <a:ea typeface="Calibri" panose="020F0502020204030204" pitchFamily="34" charset="0"/>
              </a:rPr>
              <a:t>đến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1969.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15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cùng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Bộ</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trị</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Trung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ương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Đảng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đề</a:t>
            </a:r>
            <a:r>
              <a:rPr lang="en-US" sz="2400" dirty="0">
                <a:solidFill>
                  <a:srgbClr val="000000"/>
                </a:solidFill>
                <a:latin typeface="Times New Roman" panose="02020603050405020304" pitchFamily="18" charset="0"/>
                <a:ea typeface="Calibri" panose="020F0502020204030204" pitchFamily="34" charset="0"/>
              </a:rPr>
              <a:t> ra </a:t>
            </a:r>
            <a:r>
              <a:rPr lang="en-US" sz="2400" dirty="0" err="1">
                <a:solidFill>
                  <a:srgbClr val="000000"/>
                </a:solidFill>
                <a:latin typeface="Times New Roman" panose="02020603050405020304" pitchFamily="18" charset="0"/>
                <a:ea typeface="Calibri" panose="020F0502020204030204" pitchFamily="34" charset="0"/>
              </a:rPr>
              <a:t>đường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lối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chiến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sách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đúng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đắn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mạng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Việt</a:t>
            </a:r>
            <a:r>
              <a:rPr lang="en-US" sz="2400" dirty="0">
                <a:solidFill>
                  <a:srgbClr val="000000"/>
                </a:solidFill>
                <a:latin typeface="Times New Roman" panose="02020603050405020304" pitchFamily="18" charset="0"/>
                <a:ea typeface="Calibri" panose="020F0502020204030204" pitchFamily="34" charset="0"/>
              </a:rPr>
              <a:t> Nam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lãnh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đạo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vượt</a:t>
            </a:r>
            <a:r>
              <a:rPr lang="en-US" sz="2400" dirty="0">
                <a:solidFill>
                  <a:srgbClr val="000000"/>
                </a:solidFill>
                <a:latin typeface="Times New Roman" panose="02020603050405020304" pitchFamily="18" charset="0"/>
                <a:ea typeface="Calibri" panose="020F0502020204030204" pitchFamily="34" charset="0"/>
              </a:rPr>
              <a:t> qua </a:t>
            </a:r>
            <a:r>
              <a:rPr lang="en-US" sz="2400" dirty="0" err="1">
                <a:solidFill>
                  <a:srgbClr val="000000"/>
                </a:solidFill>
                <a:latin typeface="Times New Roman" panose="02020603050405020304" pitchFamily="18" charset="0"/>
                <a:ea typeface="Calibri" panose="020F0502020204030204" pitchFamily="34" charset="0"/>
              </a:rPr>
              <a:t>những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thử</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thách</a:t>
            </a:r>
            <a:r>
              <a:rPr lang="en-US" sz="2400" dirty="0">
                <a:solidFill>
                  <a:srgbClr val="000000"/>
                </a:solidFill>
                <a:latin typeface="Times New Roman" panose="02020603050405020304" pitchFamily="18" charset="0"/>
                <a:ea typeface="Calibri" panose="020F0502020204030204" pitchFamily="34" charset="0"/>
              </a:rPr>
              <a:t> cam go </a:t>
            </a:r>
            <a:r>
              <a:rPr lang="en-US" sz="2400" dirty="0" err="1">
                <a:solidFill>
                  <a:srgbClr val="000000"/>
                </a:solidFill>
                <a:latin typeface="Times New Roman" panose="02020603050405020304" pitchFamily="18" charset="0"/>
                <a:ea typeface="Calibri" panose="020F0502020204030204" pitchFamily="34" charset="0"/>
              </a:rPr>
              <a:t>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liệt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để</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thực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hiện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đồng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hai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nhiệm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vụ</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chiến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dựng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nghĩa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hội</a:t>
            </a:r>
            <a:r>
              <a:rPr lang="en-US" sz="2400" dirty="0">
                <a:solidFill>
                  <a:srgbClr val="000000"/>
                </a:solidFill>
                <a:latin typeface="Times New Roman" panose="02020603050405020304" pitchFamily="18" charset="0"/>
                <a:ea typeface="Calibri" panose="020F0502020204030204" pitchFamily="34" charset="0"/>
              </a:rPr>
              <a:t> ở </a:t>
            </a:r>
            <a:r>
              <a:rPr lang="en-US" sz="2400" dirty="0" err="1">
                <a:solidFill>
                  <a:srgbClr val="000000"/>
                </a:solidFill>
                <a:latin typeface="Times New Roman" panose="02020603050405020304" pitchFamily="18" charset="0"/>
                <a:ea typeface="Calibri" panose="020F0502020204030204" pitchFamily="34" charset="0"/>
              </a:rPr>
              <a:t>miền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Bắc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đấu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tranh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chống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đế</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quốc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Mỹ</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bè</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lũ</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tay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sai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giải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phóng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miền</a:t>
            </a:r>
            <a:r>
              <a:rPr lang="en-US" sz="2400" dirty="0">
                <a:solidFill>
                  <a:srgbClr val="000000"/>
                </a:solidFill>
                <a:latin typeface="Times New Roman" panose="02020603050405020304" pitchFamily="18" charset="0"/>
                <a:ea typeface="Calibri" panose="020F0502020204030204" pitchFamily="34" charset="0"/>
              </a:rPr>
              <a:t> Nam </a:t>
            </a:r>
            <a:r>
              <a:rPr lang="en-US" sz="2400" dirty="0" err="1">
                <a:solidFill>
                  <a:srgbClr val="000000"/>
                </a:solidFill>
                <a:latin typeface="Times New Roman" panose="02020603050405020304" pitchFamily="18" charset="0"/>
                <a:ea typeface="Calibri" panose="020F0502020204030204" pitchFamily="34" charset="0"/>
              </a:rPr>
              <a:t>tiến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tới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thống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nhất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đất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nước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góp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phần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cực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cuộc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đấu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tranh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vì</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độc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lập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tộc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vì</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hoà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bình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tiến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bộ</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hội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thế</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giới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Hồ</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a:t>
            </a:r>
            <a:r>
              <a:rPr lang="en-US" sz="2400" dirty="0">
                <a:solidFill>
                  <a:srgbClr val="000000"/>
                </a:solidFill>
                <a:latin typeface="Times New Roman" panose="02020603050405020304" pitchFamily="18" charset="0"/>
                <a:ea typeface="Calibri" panose="020F0502020204030204" pitchFamily="34" charset="0"/>
              </a:rPr>
              <a:t> Minh </a:t>
            </a:r>
            <a:r>
              <a:rPr lang="en-US" sz="2400" dirty="0" err="1">
                <a:solidFill>
                  <a:srgbClr val="000000"/>
                </a:solidFill>
                <a:latin typeface="Times New Roman" panose="02020603050405020304" pitchFamily="18" charset="0"/>
                <a:ea typeface="Calibri" panose="020F0502020204030204" pitchFamily="34" charset="0"/>
              </a:rPr>
              <a:t>đã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từng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gặp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nhiều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đoàn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khách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biểu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Đảng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đoàn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thể</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tôn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giáo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biểu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công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nông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trí</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thức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đội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biểu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đồng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bào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tộc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thiểu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số</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biểu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miền</a:t>
            </a:r>
            <a:r>
              <a:rPr lang="en-US" sz="2400" dirty="0">
                <a:solidFill>
                  <a:srgbClr val="000000"/>
                </a:solidFill>
                <a:latin typeface="Times New Roman" panose="02020603050405020304" pitchFamily="18" charset="0"/>
                <a:ea typeface="Calibri" panose="020F0502020204030204" pitchFamily="34" charset="0"/>
              </a:rPr>
              <a:t> Nam </a:t>
            </a:r>
            <a:r>
              <a:rPr lang="en-US" sz="2400" dirty="0" err="1">
                <a:solidFill>
                  <a:srgbClr val="000000"/>
                </a:solidFill>
                <a:latin typeface="Times New Roman" panose="02020603050405020304" pitchFamily="18" charset="0"/>
                <a:ea typeface="Calibri" panose="020F0502020204030204" pitchFamily="34" charset="0"/>
              </a:rPr>
              <a:t>Việt</a:t>
            </a:r>
            <a:r>
              <a:rPr lang="en-US" sz="2400" dirty="0">
                <a:solidFill>
                  <a:srgbClr val="000000"/>
                </a:solidFill>
                <a:latin typeface="Times New Roman" panose="02020603050405020304" pitchFamily="18" charset="0"/>
                <a:ea typeface="Calibri" panose="020F0502020204030204" pitchFamily="34" charset="0"/>
              </a:rPr>
              <a:t> Nam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thuộc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giải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phóng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miền</a:t>
            </a:r>
            <a:r>
              <a:rPr lang="en-US" sz="2400" dirty="0">
                <a:solidFill>
                  <a:srgbClr val="000000"/>
                </a:solidFill>
                <a:latin typeface="Times New Roman" panose="02020603050405020304" pitchFamily="18" charset="0"/>
                <a:ea typeface="Calibri" panose="020F0502020204030204" pitchFamily="34" charset="0"/>
              </a:rPr>
              <a:t> Nam </a:t>
            </a:r>
            <a:r>
              <a:rPr lang="en-US" sz="2400" dirty="0" err="1">
                <a:solidFill>
                  <a:srgbClr val="000000"/>
                </a:solidFill>
                <a:latin typeface="Times New Roman" panose="02020603050405020304" pitchFamily="18" charset="0"/>
                <a:ea typeface="Calibri" panose="020F0502020204030204" pitchFamily="34" charset="0"/>
              </a:rPr>
              <a:t>Việt</a:t>
            </a:r>
            <a:r>
              <a:rPr lang="en-US" sz="2400" dirty="0">
                <a:solidFill>
                  <a:srgbClr val="000000"/>
                </a:solidFill>
                <a:latin typeface="Times New Roman" panose="02020603050405020304" pitchFamily="18" charset="0"/>
                <a:ea typeface="Calibri" panose="020F0502020204030204" pitchFamily="34" charset="0"/>
              </a:rPr>
              <a:t> Nam (ở </a:t>
            </a:r>
            <a:r>
              <a:rPr lang="en-US" sz="2400" dirty="0" err="1">
                <a:solidFill>
                  <a:srgbClr val="000000"/>
                </a:solidFill>
                <a:latin typeface="Times New Roman" panose="02020603050405020304" pitchFamily="18" charset="0"/>
                <a:ea typeface="Calibri" panose="020F0502020204030204" pitchFamily="34" charset="0"/>
              </a:rPr>
              <a:t>Việt</a:t>
            </a:r>
            <a:r>
              <a:rPr lang="en-US" sz="2400" dirty="0">
                <a:solidFill>
                  <a:srgbClr val="000000"/>
                </a:solidFill>
                <a:latin typeface="Times New Roman" panose="02020603050405020304" pitchFamily="18" charset="0"/>
                <a:ea typeface="Calibri" panose="020F0502020204030204" pitchFamily="34" charset="0"/>
              </a:rPr>
              <a:t> Nam </a:t>
            </a:r>
            <a:r>
              <a:rPr lang="en-US" sz="2400" dirty="0" err="1">
                <a:solidFill>
                  <a:srgbClr val="000000"/>
                </a:solidFill>
                <a:latin typeface="Times New Roman" panose="02020603050405020304" pitchFamily="18" charset="0"/>
                <a:ea typeface="Calibri" panose="020F0502020204030204" pitchFamily="34" charset="0"/>
              </a:rPr>
              <a:t>gọi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tắt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đồng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bào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chiến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sĩ</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miền</a:t>
            </a:r>
            <a:r>
              <a:rPr lang="en-US" sz="2400" dirty="0">
                <a:solidFill>
                  <a:srgbClr val="000000"/>
                </a:solidFill>
                <a:latin typeface="Times New Roman" panose="02020603050405020304" pitchFamily="18" charset="0"/>
                <a:ea typeface="Calibri" panose="020F0502020204030204" pitchFamily="34" charset="0"/>
              </a:rPr>
              <a:t> Nam"). </a:t>
            </a:r>
            <a:r>
              <a:rPr lang="en-US" sz="2400" dirty="0" err="1">
                <a:solidFill>
                  <a:srgbClr val="000000"/>
                </a:solidFill>
                <a:latin typeface="Times New Roman" panose="02020603050405020304" pitchFamily="18" charset="0"/>
                <a:ea typeface="Calibri" panose="020F0502020204030204" pitchFamily="34" charset="0"/>
              </a:rPr>
              <a:t>Cũng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còn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tiếp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những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biểu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những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sống</a:t>
            </a:r>
            <a:r>
              <a:rPr lang="en-US" sz="2400" dirty="0">
                <a:solidFill>
                  <a:srgbClr val="000000"/>
                </a:solidFill>
                <a:latin typeface="Times New Roman" panose="02020603050405020304" pitchFamily="18" charset="0"/>
                <a:ea typeface="Calibri" panose="020F0502020204030204" pitchFamily="34" charset="0"/>
              </a:rPr>
              <a:t> ở </a:t>
            </a:r>
            <a:r>
              <a:rPr lang="en-US" sz="2400" dirty="0" err="1">
                <a:solidFill>
                  <a:srgbClr val="000000"/>
                </a:solidFill>
                <a:latin typeface="Times New Roman" panose="02020603050405020304" pitchFamily="18" charset="0"/>
                <a:ea typeface="Calibri" panose="020F0502020204030204" pitchFamily="34" charset="0"/>
              </a:rPr>
              <a:t>nước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ngoài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về</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thăm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Việt</a:t>
            </a:r>
            <a:r>
              <a:rPr lang="en-US" sz="2400" dirty="0">
                <a:solidFill>
                  <a:srgbClr val="000000"/>
                </a:solidFill>
                <a:latin typeface="Times New Roman" panose="02020603050405020304" pitchFamily="18" charset="0"/>
                <a:ea typeface="Calibri" panose="020F0502020204030204" pitchFamily="34" charset="0"/>
              </a:rPr>
              <a:t> Nam; </a:t>
            </a:r>
            <a:r>
              <a:rPr lang="en-US" sz="2400" dirty="0" err="1">
                <a:solidFill>
                  <a:srgbClr val="000000"/>
                </a:solidFill>
                <a:latin typeface="Times New Roman" panose="02020603050405020304" pitchFamily="18" charset="0"/>
                <a:ea typeface="Calibri" panose="020F0502020204030204" pitchFamily="34" charset="0"/>
              </a:rPr>
              <a:t>đại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biểu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đội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thiếu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niên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Đoàn</a:t>
            </a:r>
            <a:r>
              <a:rPr lang="en-US" sz="2400" dirty="0">
                <a:solidFill>
                  <a:srgbClr val="000000"/>
                </a:solidFill>
                <a:latin typeface="Times New Roman" panose="02020603050405020304" pitchFamily="18" charset="0"/>
                <a:ea typeface="Calibri" panose="020F0502020204030204" pitchFamily="34" charset="0"/>
              </a:rPr>
              <a:t> Thanh </a:t>
            </a:r>
            <a:r>
              <a:rPr lang="en-US" sz="2400" dirty="0" err="1">
                <a:solidFill>
                  <a:srgbClr val="000000"/>
                </a:solidFill>
                <a:latin typeface="Times New Roman" panose="02020603050405020304" pitchFamily="18" charset="0"/>
                <a:ea typeface="Calibri" panose="020F0502020204030204" pitchFamily="34" charset="0"/>
              </a:rPr>
              <a:t>niên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Hội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Phụ</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nữ</a:t>
            </a:r>
            <a:r>
              <a:rPr lang="en-US" sz="2400" dirty="0">
                <a:solidFill>
                  <a:srgbClr val="000000"/>
                </a:solidFill>
                <a:latin typeface="Times New Roman" panose="02020603050405020304" pitchFamily="18" charset="0"/>
                <a:ea typeface="Calibri" panose="020F0502020204030204" pitchFamily="34" charset="0"/>
              </a:rPr>
              <a:t>...</a:t>
            </a:r>
            <a:br>
              <a:rPr lang="en-US" sz="2400" dirty="0">
                <a:solidFill>
                  <a:srgbClr val="000000"/>
                </a:solidFill>
                <a:latin typeface="Times New Roman" panose="02020603050405020304" pitchFamily="18" charset="0"/>
                <a:ea typeface="Calibri" panose="020F0502020204030204" pitchFamily="34" charset="0"/>
              </a:rPr>
            </a:br>
            <a:r>
              <a:rPr lang="en-US" sz="2400" dirty="0" err="1">
                <a:solidFill>
                  <a:srgbClr val="000000"/>
                </a:solidFill>
                <a:latin typeface="Times New Roman" panose="02020603050405020304" pitchFamily="18" charset="0"/>
                <a:ea typeface="Calibri" panose="020F0502020204030204" pitchFamily="34" charset="0"/>
              </a:rPr>
              <a:t>Vì</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Hồ</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a:t>
            </a:r>
            <a:r>
              <a:rPr lang="en-US" sz="2400" dirty="0">
                <a:solidFill>
                  <a:srgbClr val="000000"/>
                </a:solidFill>
                <a:latin typeface="Times New Roman" panose="02020603050405020304" pitchFamily="18" charset="0"/>
                <a:ea typeface="Calibri" panose="020F0502020204030204" pitchFamily="34" charset="0"/>
              </a:rPr>
              <a:t> Minh </a:t>
            </a:r>
            <a:r>
              <a:rPr lang="en-US" sz="2400" dirty="0" err="1">
                <a:solidFill>
                  <a:srgbClr val="000000"/>
                </a:solidFill>
                <a:latin typeface="Times New Roman" panose="02020603050405020304" pitchFamily="18" charset="0"/>
                <a:ea typeface="Calibri" panose="020F0502020204030204" pitchFamily="34" charset="0"/>
              </a:rPr>
              <a:t>rất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yêu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quý</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thiếu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niên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đồng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ngày</a:t>
            </a:r>
            <a:r>
              <a:rPr lang="en-US" sz="2400" dirty="0">
                <a:solidFill>
                  <a:srgbClr val="000000"/>
                </a:solidFill>
                <a:latin typeface="Times New Roman" panose="02020603050405020304" pitchFamily="18" charset="0"/>
                <a:ea typeface="Calibri" panose="020F0502020204030204" pitchFamily="34" charset="0"/>
              </a:rPr>
              <a:t> 2 </a:t>
            </a:r>
            <a:r>
              <a:rPr lang="en-US" sz="2400" dirty="0" err="1">
                <a:solidFill>
                  <a:srgbClr val="000000"/>
                </a:solidFill>
                <a:latin typeface="Times New Roman" panose="02020603050405020304" pitchFamily="18" charset="0"/>
                <a:ea typeface="Calibri" panose="020F0502020204030204" pitchFamily="34" charset="0"/>
              </a:rPr>
              <a:t>tháng</a:t>
            </a:r>
            <a:r>
              <a:rPr lang="en-US" sz="2400" dirty="0">
                <a:solidFill>
                  <a:srgbClr val="000000"/>
                </a:solidFill>
                <a:latin typeface="Times New Roman" panose="02020603050405020304" pitchFamily="18" charset="0"/>
                <a:ea typeface="Calibri" panose="020F0502020204030204" pitchFamily="34" charset="0"/>
              </a:rPr>
              <a:t> 9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1955, </a:t>
            </a:r>
            <a:r>
              <a:rPr lang="en-US" sz="2400" dirty="0" err="1">
                <a:solidFill>
                  <a:srgbClr val="000000"/>
                </a:solidFill>
                <a:latin typeface="Times New Roman" panose="02020603050405020304" pitchFamily="18" charset="0"/>
                <a:ea typeface="Calibri" panose="020F0502020204030204" pitchFamily="34" charset="0"/>
              </a:rPr>
              <a:t>cửa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mở</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thiếu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niên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đến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vui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từ</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thiếu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nhiều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dịp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thăm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Với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tất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những</a:t>
            </a:r>
            <a:r>
              <a:rPr lang="en-US" sz="2400" dirty="0">
                <a:solidFill>
                  <a:srgbClr val="000000"/>
                </a:solidFill>
                <a:latin typeface="Times New Roman" panose="02020603050405020304" pitchFamily="18" charset="0"/>
                <a:ea typeface="Calibri" panose="020F0502020204030204" pitchFamily="34" charset="0"/>
              </a:rPr>
              <a:t> ý </a:t>
            </a:r>
            <a:r>
              <a:rPr lang="en-US" sz="2400" dirty="0" err="1">
                <a:solidFill>
                  <a:srgbClr val="000000"/>
                </a:solidFill>
                <a:latin typeface="Times New Roman" panose="02020603050405020304" pitchFamily="18" charset="0"/>
                <a:ea typeface="Calibri" panose="020F0502020204030204" pitchFamily="34" charset="0"/>
              </a:rPr>
              <a:t>nghĩa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sau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ngày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Hồ</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a:t>
            </a:r>
            <a:r>
              <a:rPr lang="en-US" sz="2400" dirty="0">
                <a:solidFill>
                  <a:srgbClr val="000000"/>
                </a:solidFill>
                <a:latin typeface="Times New Roman" panose="02020603050405020304" pitchFamily="18" charset="0"/>
                <a:ea typeface="Calibri" panose="020F0502020204030204" pitchFamily="34" charset="0"/>
              </a:rPr>
              <a:t> Minh </a:t>
            </a:r>
            <a:r>
              <a:rPr lang="en-US" sz="2400" dirty="0" err="1">
                <a:solidFill>
                  <a:srgbClr val="000000"/>
                </a:solidFill>
                <a:latin typeface="Times New Roman" panose="02020603050405020304" pitchFamily="18" charset="0"/>
                <a:ea typeface="Calibri" panose="020F0502020204030204" pitchFamily="34" charset="0"/>
              </a:rPr>
              <a:t>đi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ngày</a:t>
            </a:r>
            <a:r>
              <a:rPr lang="en-US" sz="2400" dirty="0">
                <a:solidFill>
                  <a:srgbClr val="000000"/>
                </a:solidFill>
                <a:latin typeface="Times New Roman" panose="02020603050405020304" pitchFamily="18" charset="0"/>
                <a:ea typeface="Calibri" panose="020F0502020204030204" pitchFamily="34" charset="0"/>
              </a:rPr>
              <a:t> 2-9-1969),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 ở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cùng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với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kỷ</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vật</a:t>
            </a:r>
            <a:r>
              <a:rPr lang="en-US" sz="2400" dirty="0">
                <a:solidFill>
                  <a:srgbClr val="000000"/>
                </a:solidFill>
                <a:latin typeface="Times New Roman" panose="02020603050405020304" pitchFamily="18" charset="0"/>
                <a:ea typeface="Calibri" panose="020F0502020204030204" pitchFamily="34" charset="0"/>
              </a:rPr>
              <a:t> ở </a:t>
            </a:r>
            <a:r>
              <a:rPr lang="en-US" sz="2400" dirty="0" err="1">
                <a:solidFill>
                  <a:srgbClr val="000000"/>
                </a:solidFill>
                <a:latin typeface="Times New Roman" panose="02020603050405020304" pitchFamily="18" charset="0"/>
                <a:ea typeface="Calibri" panose="020F0502020204030204" pitchFamily="34" charset="0"/>
              </a:rPr>
              <a:t>đây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trở</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thành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những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vật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chứng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quý</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giá</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biểu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tượng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thiêng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liêng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về</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cuộc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sống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hoạt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động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15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cuối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đời</a:t>
            </a:r>
            <a:r>
              <a:rPr lang="en-US" sz="2400" dirty="0">
                <a:solidFill>
                  <a:srgbClr val="000000"/>
                </a:solidFill>
                <a:latin typeface="Times New Roman" panose="02020603050405020304" pitchFamily="18" charset="0"/>
                <a:ea typeface="Calibri" panose="020F0502020204030204" pitchFamily="34" charset="0"/>
              </a:rPr>
              <a:t>.</a:t>
            </a:r>
            <a:endParaRPr lang="vi-VN" sz="2400" dirty="0">
              <a:effectLst/>
              <a:latin typeface="Times New Roman" panose="02020603050405020304" pitchFamily="18" charset="0"/>
              <a:ea typeface="Calibri" panose="020F0502020204030204" pitchFamily="34" charset="0"/>
            </a:endParaRPr>
          </a:p>
          <a:p>
            <a:pPr marL="270510" marR="175260" indent="444500">
              <a:lnSpc>
                <a:spcPct val="107000"/>
              </a:lnSpc>
              <a:spcAft>
                <a:spcPts val="0"/>
              </a:spcAft>
            </a:pPr>
            <a:r>
              <a:rPr lang="en-US" sz="2400" dirty="0" err="1">
                <a:solidFill>
                  <a:srgbClr val="000000"/>
                </a:solidFill>
                <a:latin typeface="Times New Roman" panose="02020603050405020304" pitchFamily="18" charset="0"/>
                <a:ea typeface="Calibri" panose="020F0502020204030204" pitchFamily="34" charset="0"/>
              </a:rPr>
              <a:t>Tổng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thể</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khu</a:t>
            </a:r>
            <a:r>
              <a:rPr lang="en-US" sz="2400" dirty="0">
                <a:solidFill>
                  <a:srgbClr val="000000"/>
                </a:solidFill>
                <a:latin typeface="Times New Roman" panose="02020603050405020304" pitchFamily="18" charset="0"/>
                <a:ea typeface="Calibri" panose="020F0502020204030204" pitchFamily="34" charset="0"/>
              </a:rPr>
              <a:t>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rộng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hơn</a:t>
            </a:r>
            <a:r>
              <a:rPr lang="en-US" sz="2400" dirty="0">
                <a:solidFill>
                  <a:srgbClr val="000000"/>
                </a:solidFill>
                <a:latin typeface="Times New Roman" panose="02020603050405020304" pitchFamily="18" charset="0"/>
                <a:ea typeface="Calibri" panose="020F0502020204030204" pitchFamily="34" charset="0"/>
              </a:rPr>
              <a:t> 14 </a:t>
            </a:r>
            <a:r>
              <a:rPr lang="en-US" sz="2400" dirty="0" err="1">
                <a:solidFill>
                  <a:srgbClr val="000000"/>
                </a:solidFill>
                <a:latin typeface="Times New Roman" panose="02020603050405020304" pitchFamily="18" charset="0"/>
                <a:ea typeface="Calibri" panose="020F0502020204030204" pitchFamily="34" charset="0"/>
              </a:rPr>
              <a:t>hécta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diện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xếp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hạng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22.000 m², bao </a:t>
            </a:r>
            <a:r>
              <a:rPr lang="en-US" sz="2400" dirty="0" err="1">
                <a:solidFill>
                  <a:srgbClr val="000000"/>
                </a:solidFill>
                <a:latin typeface="Times New Roman" panose="02020603050405020304" pitchFamily="18" charset="0"/>
                <a:ea typeface="Calibri" panose="020F0502020204030204" pitchFamily="34" charset="0"/>
              </a:rPr>
              <a:t>gồm</a:t>
            </a:r>
            <a:r>
              <a:rPr lang="en-US" sz="2400" dirty="0">
                <a:solidFill>
                  <a:srgbClr val="000000"/>
                </a:solidFill>
                <a:latin typeface="Times New Roman" panose="02020603050405020304" pitchFamily="18" charset="0"/>
                <a:ea typeface="Calibri" panose="020F0502020204030204" pitchFamily="34" charset="0"/>
              </a:rPr>
              <a:t> 16 </a:t>
            </a:r>
            <a:r>
              <a:rPr lang="en-US" sz="2400" dirty="0" err="1">
                <a:solidFill>
                  <a:srgbClr val="000000"/>
                </a:solidFill>
                <a:latin typeface="Times New Roman" panose="02020603050405020304" pitchFamily="18" charset="0"/>
                <a:ea typeface="Calibri" panose="020F0502020204030204" pitchFamily="34" charset="0"/>
              </a:rPr>
              <a:t>công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trình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công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trình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tồn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lâu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nhất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hơn</a:t>
            </a:r>
            <a:r>
              <a:rPr lang="en-US" sz="2400" dirty="0">
                <a:solidFill>
                  <a:srgbClr val="000000"/>
                </a:solidFill>
                <a:latin typeface="Times New Roman" panose="02020603050405020304" pitchFamily="18" charset="0"/>
                <a:ea typeface="Calibri" panose="020F0502020204030204" pitchFamily="34" charset="0"/>
              </a:rPr>
              <a:t> 100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gần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nhất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hơn</a:t>
            </a:r>
            <a:r>
              <a:rPr lang="en-US" sz="2400" dirty="0">
                <a:solidFill>
                  <a:srgbClr val="000000"/>
                </a:solidFill>
                <a:latin typeface="Times New Roman" panose="02020603050405020304" pitchFamily="18" charset="0"/>
                <a:ea typeface="Calibri" panose="020F0502020204030204" pitchFamily="34" charset="0"/>
              </a:rPr>
              <a:t> 40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Khu</a:t>
            </a:r>
            <a:r>
              <a:rPr lang="en-US" sz="2400" dirty="0">
                <a:solidFill>
                  <a:srgbClr val="000000"/>
                </a:solidFill>
                <a:latin typeface="Times New Roman" panose="02020603050405020304" pitchFamily="18" charset="0"/>
                <a:ea typeface="Calibri" panose="020F0502020204030204" pitchFamily="34" charset="0"/>
              </a:rPr>
              <a:t>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khoảng</a:t>
            </a:r>
            <a:r>
              <a:rPr lang="en-US" sz="2400" dirty="0">
                <a:solidFill>
                  <a:srgbClr val="000000"/>
                </a:solidFill>
                <a:latin typeface="Times New Roman" panose="02020603050405020304" pitchFamily="18" charset="0"/>
                <a:ea typeface="Calibri" panose="020F0502020204030204" pitchFamily="34" charset="0"/>
              </a:rPr>
              <a:t> 1456 </a:t>
            </a:r>
            <a:r>
              <a:rPr lang="en-US" sz="2400" dirty="0" err="1">
                <a:solidFill>
                  <a:srgbClr val="000000"/>
                </a:solidFill>
                <a:latin typeface="Times New Roman" panose="02020603050405020304" pitchFamily="18" charset="0"/>
                <a:ea typeface="Calibri" panose="020F0502020204030204" pitchFamily="34" charset="0"/>
              </a:rPr>
              <a:t>hiện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vật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đang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trưng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bày</a:t>
            </a:r>
            <a:r>
              <a:rPr lang="en-US" sz="2400" dirty="0">
                <a:solidFill>
                  <a:srgbClr val="000000"/>
                </a:solidFill>
                <a:latin typeface="Times New Roman" panose="02020603050405020304" pitchFamily="18" charset="0"/>
                <a:ea typeface="Calibri" panose="020F0502020204030204" pitchFamily="34" charset="0"/>
              </a:rPr>
              <a:t> 759 </a:t>
            </a:r>
            <a:r>
              <a:rPr lang="en-US" sz="2400" dirty="0" err="1">
                <a:solidFill>
                  <a:srgbClr val="000000"/>
                </a:solidFill>
                <a:latin typeface="Times New Roman" panose="02020603050405020304" pitchFamily="18" charset="0"/>
                <a:ea typeface="Calibri" panose="020F0502020204030204" pitchFamily="34" charset="0"/>
              </a:rPr>
              <a:t>hiện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vật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hiện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vật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tài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liệu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lưu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giữ</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đều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đảm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bảo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tính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nguyên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gốc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nguyên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trạng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như</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những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ngày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cuối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cùng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sống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Hiện</a:t>
            </a:r>
            <a:r>
              <a:rPr lang="en-US" sz="2400" dirty="0">
                <a:solidFill>
                  <a:srgbClr val="000000"/>
                </a:solidFill>
                <a:latin typeface="Times New Roman" panose="02020603050405020304" pitchFamily="18" charset="0"/>
                <a:ea typeface="Calibri" panose="020F0502020204030204" pitchFamily="34" charset="0"/>
              </a:rPr>
              <a:t> nay, </a:t>
            </a:r>
            <a:r>
              <a:rPr lang="en-US" sz="2400" dirty="0" err="1">
                <a:solidFill>
                  <a:srgbClr val="000000"/>
                </a:solidFill>
                <a:latin typeface="Times New Roman" panose="02020603050405020304" pitchFamily="18" charset="0"/>
                <a:ea typeface="Calibri" panose="020F0502020204030204" pitchFamily="34" charset="0"/>
              </a:rPr>
              <a:t>chỉ</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vực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xung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quanh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chính</a:t>
            </a:r>
            <a:r>
              <a:rPr lang="en-US" sz="2400" dirty="0">
                <a:solidFill>
                  <a:srgbClr val="000000"/>
                </a:solidFill>
                <a:latin typeface="Times New Roman" panose="02020603050405020304" pitchFamily="18" charset="0"/>
                <a:ea typeface="Calibri" panose="020F0502020204030204" pitchFamily="34" charset="0"/>
              </a:rPr>
              <a:t> ở </a:t>
            </a:r>
            <a:r>
              <a:rPr lang="en-US" sz="2400" dirty="0" err="1">
                <a:solidFill>
                  <a:srgbClr val="000000"/>
                </a:solidFill>
                <a:latin typeface="Times New Roman" panose="02020603050405020304" pitchFamily="18" charset="0"/>
                <a:ea typeface="Calibri" panose="020F0502020204030204" pitchFamily="34" charset="0"/>
              </a:rPr>
              <a:t>khu</a:t>
            </a:r>
            <a:r>
              <a:rPr lang="en-US" sz="2400" dirty="0">
                <a:solidFill>
                  <a:srgbClr val="000000"/>
                </a:solidFill>
                <a:latin typeface="Times New Roman" panose="02020603050405020304" pitchFamily="18" charset="0"/>
                <a:ea typeface="Calibri" panose="020F0502020204030204" pitchFamily="34" charset="0"/>
              </a:rPr>
              <a:t> A </a:t>
            </a:r>
            <a:r>
              <a:rPr lang="en-US" sz="2400" dirty="0" err="1">
                <a:solidFill>
                  <a:srgbClr val="000000"/>
                </a:solidFill>
                <a:latin typeface="Times New Roman" panose="02020603050405020304" pitchFamily="18" charset="0"/>
                <a:ea typeface="Calibri" panose="020F0502020204030204" pitchFamily="34" charset="0"/>
              </a:rPr>
              <a:t>được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đưa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hoạt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động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phục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vụ</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đồng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bào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khách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quốc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tế</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đến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tham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quan</a:t>
            </a:r>
            <a:r>
              <a:rPr lang="en-US" sz="2400" dirty="0">
                <a:solidFill>
                  <a:srgbClr val="000000"/>
                </a:solidFill>
                <a:latin typeface="Times New Roman" panose="02020603050405020304" pitchFamily="18" charset="0"/>
                <a:ea typeface="Calibri" panose="020F0502020204030204" pitchFamily="34" charset="0"/>
              </a:rPr>
              <a:t>.</a:t>
            </a:r>
            <a:endParaRPr lang="vi-VN"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107880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1E75DD-AD1A-4E99-BB98-96D1F4377060}"/>
              </a:ext>
            </a:extLst>
          </p:cNvPr>
          <p:cNvSpPr/>
          <p:nvPr/>
        </p:nvSpPr>
        <p:spPr>
          <a:xfrm>
            <a:off x="-238698" y="0"/>
            <a:ext cx="12430698" cy="16267787"/>
          </a:xfrm>
          <a:prstGeom prst="rect">
            <a:avLst/>
          </a:prstGeom>
        </p:spPr>
        <p:txBody>
          <a:bodyPr wrap="square">
            <a:spAutoFit/>
          </a:bodyPr>
          <a:lstStyle/>
          <a:p>
            <a:pPr marL="270510" marR="175260" indent="365760">
              <a:lnSpc>
                <a:spcPct val="107000"/>
              </a:lnSpc>
              <a:spcAft>
                <a:spcPts val="0"/>
              </a:spcAft>
            </a:pPr>
            <a:r>
              <a:rPr lang="en-US" sz="2400" dirty="0" err="1">
                <a:solidFill>
                  <a:srgbClr val="000000"/>
                </a:solidFill>
                <a:latin typeface="Times New Roman" panose="02020603050405020304" pitchFamily="18" charset="0"/>
                <a:ea typeface="Calibri" panose="020F0502020204030204" pitchFamily="34" charset="0"/>
              </a:rPr>
              <a:t>Khu</a:t>
            </a:r>
            <a:r>
              <a:rPr lang="en-US" sz="2400" dirty="0">
                <a:solidFill>
                  <a:srgbClr val="000000"/>
                </a:solidFill>
                <a:latin typeface="Times New Roman" panose="02020603050405020304" pitchFamily="18" charset="0"/>
                <a:ea typeface="Calibri" panose="020F0502020204030204" pitchFamily="34" charset="0"/>
              </a:rPr>
              <a:t> A: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Hồ</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a:t>
            </a:r>
            <a:r>
              <a:rPr lang="en-US" sz="2400" dirty="0">
                <a:solidFill>
                  <a:srgbClr val="000000"/>
                </a:solidFill>
                <a:latin typeface="Times New Roman" panose="02020603050405020304" pitchFamily="18" charset="0"/>
                <a:ea typeface="Calibri" panose="020F0502020204030204" pitchFamily="34" charset="0"/>
              </a:rPr>
              <a:t> Minh </a:t>
            </a:r>
            <a:r>
              <a:rPr lang="en-US" sz="2400" dirty="0" err="1">
                <a:solidFill>
                  <a:srgbClr val="000000"/>
                </a:solidFill>
                <a:latin typeface="Times New Roman" panose="02020603050405020304" pitchFamily="18" charset="0"/>
                <a:ea typeface="Calibri" panose="020F0502020204030204" pitchFamily="34" charset="0"/>
              </a:rPr>
              <a:t>sống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ở </a:t>
            </a:r>
            <a:r>
              <a:rPr lang="en-US" sz="2400" dirty="0" err="1">
                <a:solidFill>
                  <a:srgbClr val="000000"/>
                </a:solidFill>
                <a:latin typeface="Times New Roman" panose="02020603050405020304" pitchFamily="18" charset="0"/>
                <a:ea typeface="Calibri" panose="020F0502020204030204" pitchFamily="34" charset="0"/>
              </a:rPr>
              <a:t>đây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liên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quan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trực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tiếp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tới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cuộc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sống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thường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hoạt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động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15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cuối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a:t>
            </a:r>
            <a:endParaRPr lang="vi-VN" sz="2400" dirty="0">
              <a:effectLst/>
              <a:latin typeface="Times New Roman" panose="02020603050405020304" pitchFamily="18" charset="0"/>
              <a:ea typeface="Calibri" panose="020F0502020204030204" pitchFamily="34" charset="0"/>
            </a:endParaRPr>
          </a:p>
          <a:p>
            <a:pPr marL="270510" marR="175260" indent="365760">
              <a:lnSpc>
                <a:spcPct val="107000"/>
              </a:lnSpc>
              <a:spcAft>
                <a:spcPts val="0"/>
              </a:spcAft>
            </a:pPr>
            <a:r>
              <a:rPr lang="en-US" sz="2400" dirty="0">
                <a:solidFill>
                  <a:srgbClr val="000000"/>
                </a:solidFill>
                <a:latin typeface="Times New Roman" panose="02020603050405020304" pitchFamily="18" charset="0"/>
                <a:ea typeface="Calibri" panose="020F0502020204030204" pitchFamily="34" charset="0"/>
              </a:rPr>
              <a:t>1.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Nhà</a:t>
            </a:r>
            <a:r>
              <a:rPr lang="en-US" sz="2400" dirty="0">
                <a:solidFill>
                  <a:srgbClr val="000000"/>
                </a:solidFill>
                <a:latin typeface="Times New Roman" panose="02020603050405020304" pitchFamily="18" charset="0"/>
                <a:ea typeface="Calibri" panose="020F0502020204030204" pitchFamily="34" charset="0"/>
              </a:rPr>
              <a:t> 54 -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Hồ</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a:t>
            </a:r>
            <a:r>
              <a:rPr lang="en-US" sz="2400" dirty="0">
                <a:solidFill>
                  <a:srgbClr val="000000"/>
                </a:solidFill>
                <a:latin typeface="Times New Roman" panose="02020603050405020304" pitchFamily="18" charset="0"/>
                <a:ea typeface="Calibri" panose="020F0502020204030204" pitchFamily="34" charset="0"/>
              </a:rPr>
              <a:t> Minh ở, </a:t>
            </a:r>
            <a:r>
              <a:rPr lang="en-US" sz="2400" dirty="0" err="1">
                <a:solidFill>
                  <a:srgbClr val="000000"/>
                </a:solidFill>
                <a:latin typeface="Times New Roman" panose="02020603050405020304" pitchFamily="18" charset="0"/>
                <a:ea typeface="Calibri" panose="020F0502020204030204" pitchFamily="34" charset="0"/>
              </a:rPr>
              <a:t>làm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từ</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cuối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1954 </a:t>
            </a:r>
            <a:r>
              <a:rPr lang="en-US" sz="2400" dirty="0" err="1">
                <a:solidFill>
                  <a:srgbClr val="000000"/>
                </a:solidFill>
                <a:latin typeface="Times New Roman" panose="02020603050405020304" pitchFamily="18" charset="0"/>
                <a:ea typeface="Calibri" panose="020F0502020204030204" pitchFamily="34" charset="0"/>
              </a:rPr>
              <a:t>đến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giữa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tháng</a:t>
            </a:r>
            <a:r>
              <a:rPr lang="en-US" sz="2400" dirty="0">
                <a:solidFill>
                  <a:srgbClr val="000000"/>
                </a:solidFill>
                <a:latin typeface="Times New Roman" panose="02020603050405020304" pitchFamily="18" charset="0"/>
                <a:ea typeface="Calibri" panose="020F0502020204030204" pitchFamily="34" charset="0"/>
              </a:rPr>
              <a:t> 5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1958.</a:t>
            </a:r>
            <a:endParaRPr lang="vi-VN" sz="2400" dirty="0">
              <a:effectLst/>
              <a:latin typeface="Times New Roman" panose="02020603050405020304" pitchFamily="18" charset="0"/>
              <a:ea typeface="Calibri" panose="020F0502020204030204" pitchFamily="34" charset="0"/>
            </a:endParaRPr>
          </a:p>
          <a:p>
            <a:pPr marL="270510" marR="175260" indent="365760">
              <a:lnSpc>
                <a:spcPct val="107000"/>
              </a:lnSpc>
              <a:spcAft>
                <a:spcPts val="0"/>
              </a:spcAft>
            </a:pPr>
            <a:r>
              <a:rPr lang="en-US" sz="2400" dirty="0">
                <a:solidFill>
                  <a:srgbClr val="000000"/>
                </a:solidFill>
                <a:latin typeface="Times New Roman" panose="02020603050405020304" pitchFamily="18" charset="0"/>
                <a:ea typeface="Calibri" panose="020F0502020204030204" pitchFamily="34" charset="0"/>
              </a:rPr>
              <a:t>2.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sàn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gỗ</a:t>
            </a:r>
            <a:r>
              <a:rPr lang="en-US" sz="2400" dirty="0">
                <a:solidFill>
                  <a:srgbClr val="000000"/>
                </a:solidFill>
                <a:latin typeface="Times New Roman" panose="02020603050405020304" pitchFamily="18" charset="0"/>
                <a:ea typeface="Calibri" panose="020F0502020204030204" pitchFamily="34" charset="0"/>
              </a:rPr>
              <a:t> -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Hồ</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a:t>
            </a:r>
            <a:r>
              <a:rPr lang="en-US" sz="2400" dirty="0">
                <a:solidFill>
                  <a:srgbClr val="000000"/>
                </a:solidFill>
                <a:latin typeface="Times New Roman" panose="02020603050405020304" pitchFamily="18" charset="0"/>
                <a:ea typeface="Calibri" panose="020F0502020204030204" pitchFamily="34" charset="0"/>
              </a:rPr>
              <a:t> Minh ở, </a:t>
            </a:r>
            <a:r>
              <a:rPr lang="en-US" sz="2400" dirty="0" err="1">
                <a:solidFill>
                  <a:srgbClr val="000000"/>
                </a:solidFill>
                <a:latin typeface="Times New Roman" panose="02020603050405020304" pitchFamily="18" charset="0"/>
                <a:ea typeface="Calibri" panose="020F0502020204030204" pitchFamily="34" charset="0"/>
              </a:rPr>
              <a:t>làm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từ</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giữa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tháng</a:t>
            </a:r>
            <a:r>
              <a:rPr lang="en-US" sz="2400" dirty="0">
                <a:solidFill>
                  <a:srgbClr val="000000"/>
                </a:solidFill>
                <a:latin typeface="Times New Roman" panose="02020603050405020304" pitchFamily="18" charset="0"/>
                <a:ea typeface="Calibri" panose="020F0502020204030204" pitchFamily="34" charset="0"/>
              </a:rPr>
              <a:t> 5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1958 </a:t>
            </a:r>
            <a:r>
              <a:rPr lang="en-US" sz="2400" dirty="0" err="1">
                <a:solidFill>
                  <a:srgbClr val="000000"/>
                </a:solidFill>
                <a:latin typeface="Times New Roman" panose="02020603050405020304" pitchFamily="18" charset="0"/>
                <a:ea typeface="Calibri" panose="020F0502020204030204" pitchFamily="34" charset="0"/>
              </a:rPr>
              <a:t>đến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1969.</a:t>
            </a:r>
            <a:endParaRPr lang="vi-VN" sz="2400" dirty="0">
              <a:effectLst/>
              <a:latin typeface="Times New Roman" panose="02020603050405020304" pitchFamily="18" charset="0"/>
              <a:ea typeface="Calibri" panose="020F0502020204030204" pitchFamily="34" charset="0"/>
            </a:endParaRPr>
          </a:p>
          <a:p>
            <a:pPr marL="270510" marR="175260" indent="365760">
              <a:lnSpc>
                <a:spcPct val="107000"/>
              </a:lnSpc>
              <a:spcAft>
                <a:spcPts val="0"/>
              </a:spcAft>
            </a:pPr>
            <a:r>
              <a:rPr lang="en-US" sz="2400" dirty="0">
                <a:solidFill>
                  <a:srgbClr val="000000"/>
                </a:solidFill>
                <a:latin typeface="Times New Roman" panose="02020603050405020304" pitchFamily="18" charset="0"/>
                <a:ea typeface="Calibri" panose="020F0502020204030204" pitchFamily="34" charset="0"/>
              </a:rPr>
              <a:t>3.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nhà</a:t>
            </a:r>
            <a:r>
              <a:rPr lang="en-US" sz="2400" dirty="0">
                <a:solidFill>
                  <a:srgbClr val="000000"/>
                </a:solidFill>
                <a:latin typeface="Times New Roman" panose="02020603050405020304" pitchFamily="18" charset="0"/>
                <a:ea typeface="Calibri" panose="020F0502020204030204" pitchFamily="34" charset="0"/>
              </a:rPr>
              <a:t> 67-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Hồ</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a:t>
            </a:r>
            <a:r>
              <a:rPr lang="en-US" sz="2400" dirty="0">
                <a:solidFill>
                  <a:srgbClr val="000000"/>
                </a:solidFill>
                <a:latin typeface="Times New Roman" panose="02020603050405020304" pitchFamily="18" charset="0"/>
                <a:ea typeface="Calibri" panose="020F0502020204030204" pitchFamily="34" charset="0"/>
              </a:rPr>
              <a:t> Minh </a:t>
            </a:r>
            <a:r>
              <a:rPr lang="en-US" sz="2400" dirty="0" err="1">
                <a:solidFill>
                  <a:srgbClr val="000000"/>
                </a:solidFill>
                <a:latin typeface="Times New Roman" panose="02020603050405020304" pitchFamily="18" charset="0"/>
                <a:ea typeface="Calibri" panose="020F0502020204030204" pitchFamily="34" charset="0"/>
              </a:rPr>
              <a:t>làm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gian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đế</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quốc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Mỹ</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bắn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phá</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miền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Bắc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liệt</a:t>
            </a:r>
            <a:r>
              <a:rPr lang="en-US" sz="2400" dirty="0">
                <a:solidFill>
                  <a:srgbClr val="000000"/>
                </a:solidFill>
                <a:latin typeface="Times New Roman" panose="02020603050405020304" pitchFamily="18" charset="0"/>
                <a:ea typeface="Calibri" panose="020F0502020204030204" pitchFamily="34" charset="0"/>
              </a:rPr>
              <a:t> (1967 – 1969),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chữa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bệnh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qua </a:t>
            </a:r>
            <a:r>
              <a:rPr lang="en-US" sz="2400" dirty="0" err="1">
                <a:solidFill>
                  <a:srgbClr val="000000"/>
                </a:solidFill>
                <a:latin typeface="Times New Roman" panose="02020603050405020304" pitchFamily="18" charset="0"/>
                <a:ea typeface="Calibri" panose="020F0502020204030204" pitchFamily="34" charset="0"/>
              </a:rPr>
              <a:t>đời</a:t>
            </a:r>
            <a:r>
              <a:rPr lang="en-US" sz="2400" dirty="0">
                <a:solidFill>
                  <a:srgbClr val="000000"/>
                </a:solidFill>
                <a:latin typeface="Times New Roman" panose="02020603050405020304" pitchFamily="18" charset="0"/>
                <a:ea typeface="Calibri" panose="020F0502020204030204" pitchFamily="34" charset="0"/>
              </a:rPr>
              <a:t>.</a:t>
            </a:r>
            <a:endParaRPr lang="vi-VN" sz="2400" dirty="0">
              <a:effectLst/>
              <a:latin typeface="Times New Roman" panose="02020603050405020304" pitchFamily="18" charset="0"/>
              <a:ea typeface="Calibri" panose="020F0502020204030204" pitchFamily="34" charset="0"/>
            </a:endParaRPr>
          </a:p>
          <a:p>
            <a:pPr marL="270510" marR="175260" indent="365760">
              <a:lnSpc>
                <a:spcPct val="107000"/>
              </a:lnSpc>
              <a:spcAft>
                <a:spcPts val="0"/>
              </a:spcAft>
            </a:pPr>
            <a:r>
              <a:rPr lang="en-US" sz="2400" dirty="0">
                <a:solidFill>
                  <a:srgbClr val="000000"/>
                </a:solidFill>
                <a:latin typeface="Times New Roman" panose="02020603050405020304" pitchFamily="18" charset="0"/>
                <a:ea typeface="Calibri" panose="020F0502020204030204" pitchFamily="34" charset="0"/>
              </a:rPr>
              <a:t>4.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như</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Vườn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xanh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ao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bếp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xe</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ôtô</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Hồ</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a:t>
            </a:r>
            <a:r>
              <a:rPr lang="en-US" sz="2400" dirty="0">
                <a:solidFill>
                  <a:srgbClr val="000000"/>
                </a:solidFill>
                <a:latin typeface="Times New Roman" panose="02020603050405020304" pitchFamily="18" charset="0"/>
                <a:ea typeface="Calibri" panose="020F0502020204030204" pitchFamily="34" charset="0"/>
              </a:rPr>
              <a:t> Minh </a:t>
            </a:r>
            <a:r>
              <a:rPr lang="en-US" sz="2400" dirty="0" err="1">
                <a:solidFill>
                  <a:srgbClr val="000000"/>
                </a:solidFill>
                <a:latin typeface="Times New Roman" panose="02020603050405020304" pitchFamily="18" charset="0"/>
                <a:ea typeface="Calibri" panose="020F0502020204030204" pitchFamily="34" charset="0"/>
              </a:rPr>
              <a:t>đã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sử</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dụng</a:t>
            </a:r>
            <a:r>
              <a:rPr lang="en-US" sz="2400" dirty="0">
                <a:solidFill>
                  <a:srgbClr val="000000"/>
                </a:solidFill>
                <a:latin typeface="Times New Roman" panose="02020603050405020304" pitchFamily="18" charset="0"/>
                <a:ea typeface="Calibri" panose="020F0502020204030204" pitchFamily="34" charset="0"/>
              </a:rPr>
              <a:t>.</a:t>
            </a:r>
            <a:endParaRPr lang="vi-VN" sz="2400" dirty="0">
              <a:effectLst/>
              <a:latin typeface="Times New Roman" panose="02020603050405020304" pitchFamily="18" charset="0"/>
              <a:ea typeface="Calibri" panose="020F0502020204030204" pitchFamily="34" charset="0"/>
            </a:endParaRPr>
          </a:p>
          <a:p>
            <a:pPr marL="270510" marR="175260" indent="365760">
              <a:lnSpc>
                <a:spcPct val="107000"/>
              </a:lnSpc>
              <a:spcAft>
                <a:spcPts val="0"/>
              </a:spcAft>
            </a:pPr>
            <a:r>
              <a:rPr lang="en-US" sz="2400" dirty="0" err="1">
                <a:solidFill>
                  <a:srgbClr val="000000"/>
                </a:solidFill>
                <a:latin typeface="Times New Roman" panose="02020603050405020304" pitchFamily="18" charset="0"/>
                <a:ea typeface="Calibri" panose="020F0502020204030204" pitchFamily="34" charset="0"/>
              </a:rPr>
              <a:t>Khu</a:t>
            </a:r>
            <a:r>
              <a:rPr lang="en-US" sz="2400" dirty="0">
                <a:solidFill>
                  <a:srgbClr val="000000"/>
                </a:solidFill>
                <a:latin typeface="Times New Roman" panose="02020603050405020304" pitchFamily="18" charset="0"/>
                <a:ea typeface="Calibri" panose="020F0502020204030204" pitchFamily="34" charset="0"/>
              </a:rPr>
              <a:t> B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C: </a:t>
            </a:r>
            <a:r>
              <a:rPr lang="en-US" sz="2400" dirty="0" err="1">
                <a:solidFill>
                  <a:srgbClr val="000000"/>
                </a:solidFill>
                <a:latin typeface="Times New Roman" panose="02020603050405020304" pitchFamily="18" charset="0"/>
                <a:ea typeface="Calibri" panose="020F0502020204030204" pitchFamily="34" charset="0"/>
              </a:rPr>
              <a:t>Gồm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khách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Văn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phòng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vườn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xung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quanh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này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Hiện</a:t>
            </a:r>
            <a:r>
              <a:rPr lang="en-US" sz="2400" dirty="0">
                <a:solidFill>
                  <a:srgbClr val="000000"/>
                </a:solidFill>
                <a:latin typeface="Times New Roman" panose="02020603050405020304" pitchFamily="18" charset="0"/>
                <a:ea typeface="Calibri" panose="020F0502020204030204" pitchFamily="34" charset="0"/>
              </a:rPr>
              <a:t> nay, </a:t>
            </a:r>
            <a:r>
              <a:rPr lang="en-US" sz="2400" dirty="0" err="1">
                <a:solidFill>
                  <a:srgbClr val="000000"/>
                </a:solidFill>
                <a:latin typeface="Times New Roman" panose="02020603050405020304" pitchFamily="18" charset="0"/>
                <a:ea typeface="Calibri" panose="020F0502020204030204" pitchFamily="34" charset="0"/>
              </a:rPr>
              <a:t>khu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vực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này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nước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vẫn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đang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việc</a:t>
            </a:r>
            <a:r>
              <a:rPr lang="en-US" sz="2400" dirty="0">
                <a:solidFill>
                  <a:srgbClr val="000000"/>
                </a:solidFill>
                <a:latin typeface="Times New Roman" panose="02020603050405020304" pitchFamily="18" charset="0"/>
                <a:ea typeface="Calibri" panose="020F0502020204030204" pitchFamily="34" charset="0"/>
              </a:rPr>
              <a:t>.</a:t>
            </a:r>
            <a:endParaRPr lang="vi-VN" sz="2400" dirty="0">
              <a:effectLst/>
              <a:latin typeface="Times New Roman" panose="02020603050405020304" pitchFamily="18" charset="0"/>
              <a:ea typeface="Calibri" panose="020F0502020204030204" pitchFamily="34" charset="0"/>
            </a:endParaRPr>
          </a:p>
          <a:p>
            <a:pPr marL="270510" marR="175260" indent="365760">
              <a:lnSpc>
                <a:spcPct val="107000"/>
              </a:lnSpc>
              <a:spcAft>
                <a:spcPts val="0"/>
              </a:spcAft>
            </a:pPr>
            <a:r>
              <a:rPr lang="en-US" sz="2400" dirty="0" err="1">
                <a:solidFill>
                  <a:srgbClr val="000000"/>
                </a:solidFill>
                <a:latin typeface="Times New Roman" panose="02020603050405020304" pitchFamily="18" charset="0"/>
                <a:ea typeface="Calibri" panose="020F0502020204030204" pitchFamily="34" charset="0"/>
              </a:rPr>
              <a:t>Chỉ</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vực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xung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quanh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chính</a:t>
            </a:r>
            <a:r>
              <a:rPr lang="en-US" sz="2400" dirty="0">
                <a:solidFill>
                  <a:srgbClr val="000000"/>
                </a:solidFill>
                <a:latin typeface="Times New Roman" panose="02020603050405020304" pitchFamily="18" charset="0"/>
                <a:ea typeface="Calibri" panose="020F0502020204030204" pitchFamily="34" charset="0"/>
              </a:rPr>
              <a:t> ở </a:t>
            </a:r>
            <a:r>
              <a:rPr lang="en-US" sz="2400" dirty="0" err="1">
                <a:solidFill>
                  <a:srgbClr val="000000"/>
                </a:solidFill>
                <a:latin typeface="Times New Roman" panose="02020603050405020304" pitchFamily="18" charset="0"/>
                <a:ea typeface="Calibri" panose="020F0502020204030204" pitchFamily="34" charset="0"/>
              </a:rPr>
              <a:t>khu</a:t>
            </a:r>
            <a:r>
              <a:rPr lang="en-US" sz="2400" dirty="0">
                <a:solidFill>
                  <a:srgbClr val="000000"/>
                </a:solidFill>
                <a:latin typeface="Times New Roman" panose="02020603050405020304" pitchFamily="18" charset="0"/>
                <a:ea typeface="Calibri" panose="020F0502020204030204" pitchFamily="34" charset="0"/>
              </a:rPr>
              <a:t> A </a:t>
            </a:r>
            <a:r>
              <a:rPr lang="en-US" sz="2400" dirty="0" err="1">
                <a:solidFill>
                  <a:srgbClr val="000000"/>
                </a:solidFill>
                <a:latin typeface="Times New Roman" panose="02020603050405020304" pitchFamily="18" charset="0"/>
                <a:ea typeface="Calibri" panose="020F0502020204030204" pitchFamily="34" charset="0"/>
              </a:rPr>
              <a:t>được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đưa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hoạt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động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phục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vụ</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công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tuyên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truyền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phát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huy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dụng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Toàn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bộ</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Khu</a:t>
            </a:r>
            <a:r>
              <a:rPr lang="en-US" sz="2400" dirty="0">
                <a:solidFill>
                  <a:srgbClr val="000000"/>
                </a:solidFill>
                <a:latin typeface="Times New Roman" panose="02020603050405020304" pitchFamily="18" charset="0"/>
                <a:ea typeface="Calibri" panose="020F0502020204030204" pitchFamily="34" charset="0"/>
              </a:rPr>
              <a:t>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khoảng</a:t>
            </a:r>
            <a:r>
              <a:rPr lang="en-US" sz="2400" dirty="0">
                <a:solidFill>
                  <a:srgbClr val="000000"/>
                </a:solidFill>
                <a:latin typeface="Times New Roman" panose="02020603050405020304" pitchFamily="18" charset="0"/>
                <a:ea typeface="Calibri" panose="020F0502020204030204" pitchFamily="34" charset="0"/>
              </a:rPr>
              <a:t> 1456 </a:t>
            </a:r>
            <a:r>
              <a:rPr lang="en-US" sz="2400" dirty="0" err="1">
                <a:solidFill>
                  <a:srgbClr val="000000"/>
                </a:solidFill>
                <a:latin typeface="Times New Roman" panose="02020603050405020304" pitchFamily="18" charset="0"/>
                <a:ea typeface="Calibri" panose="020F0502020204030204" pitchFamily="34" charset="0"/>
              </a:rPr>
              <a:t>hiện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vật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đang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trưng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bày</a:t>
            </a:r>
            <a:r>
              <a:rPr lang="en-US" sz="2400" dirty="0">
                <a:solidFill>
                  <a:srgbClr val="000000"/>
                </a:solidFill>
                <a:latin typeface="Times New Roman" panose="02020603050405020304" pitchFamily="18" charset="0"/>
                <a:ea typeface="Calibri" panose="020F0502020204030204" pitchFamily="34" charset="0"/>
              </a:rPr>
              <a:t> 759 </a:t>
            </a:r>
            <a:r>
              <a:rPr lang="en-US" sz="2400" dirty="0" err="1">
                <a:solidFill>
                  <a:srgbClr val="000000"/>
                </a:solidFill>
                <a:latin typeface="Times New Roman" panose="02020603050405020304" pitchFamily="18" charset="0"/>
                <a:ea typeface="Calibri" panose="020F0502020204030204" pitchFamily="34" charset="0"/>
              </a:rPr>
              <a:t>hiện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vật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thuộc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nhiều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chất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liệu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nhau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hiện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vật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tài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liệu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đang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lưu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giữ</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đều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đảm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bảo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tính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nguyên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gốc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nguyên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trạng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như</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những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ngày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cuối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cùng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Hồ</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a:t>
            </a:r>
            <a:r>
              <a:rPr lang="en-US" sz="2400" dirty="0">
                <a:solidFill>
                  <a:srgbClr val="000000"/>
                </a:solidFill>
                <a:latin typeface="Times New Roman" panose="02020603050405020304" pitchFamily="18" charset="0"/>
                <a:ea typeface="Calibri" panose="020F0502020204030204" pitchFamily="34" charset="0"/>
              </a:rPr>
              <a:t> Minh </a:t>
            </a:r>
            <a:r>
              <a:rPr lang="en-US" sz="2400" dirty="0" err="1">
                <a:solidFill>
                  <a:srgbClr val="000000"/>
                </a:solidFill>
                <a:latin typeface="Times New Roman" panose="02020603050405020304" pitchFamily="18" charset="0"/>
                <a:ea typeface="Calibri" panose="020F0502020204030204" pitchFamily="34" charset="0"/>
              </a:rPr>
              <a:t>sống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việc</a:t>
            </a:r>
            <a:r>
              <a:rPr lang="en-US" sz="2400" dirty="0">
                <a:solidFill>
                  <a:srgbClr val="000000"/>
                </a:solidFill>
                <a:latin typeface="Times New Roman" panose="02020603050405020304" pitchFamily="18" charset="0"/>
                <a:ea typeface="Calibri" panose="020F0502020204030204" pitchFamily="34" charset="0"/>
              </a:rPr>
              <a:t>.</a:t>
            </a:r>
            <a:endParaRPr lang="vi-VN" sz="2400" dirty="0">
              <a:effectLst/>
              <a:latin typeface="Times New Roman" panose="02020603050405020304" pitchFamily="18" charset="0"/>
              <a:ea typeface="Calibri" panose="020F0502020204030204" pitchFamily="34" charset="0"/>
            </a:endParaRPr>
          </a:p>
          <a:p>
            <a:pPr marL="270510" marR="175260" indent="444500">
              <a:lnSpc>
                <a:spcPct val="107000"/>
              </a:lnSpc>
              <a:spcAft>
                <a:spcPts val="0"/>
              </a:spcAft>
            </a:pP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Hồ</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a:t>
            </a:r>
            <a:r>
              <a:rPr lang="en-US" sz="2400" dirty="0">
                <a:solidFill>
                  <a:srgbClr val="000000"/>
                </a:solidFill>
                <a:latin typeface="Times New Roman" panose="02020603050405020304" pitchFamily="18" charset="0"/>
                <a:ea typeface="Calibri" panose="020F0502020204030204" pitchFamily="34" charset="0"/>
              </a:rPr>
              <a:t> Minh </a:t>
            </a:r>
            <a:r>
              <a:rPr lang="en-US" sz="2400" dirty="0" err="1">
                <a:solidFill>
                  <a:srgbClr val="000000"/>
                </a:solidFill>
                <a:latin typeface="Times New Roman" panose="02020603050405020304" pitchFamily="18" charset="0"/>
                <a:ea typeface="Calibri" panose="020F0502020204030204" pitchFamily="34" charset="0"/>
              </a:rPr>
              <a:t>đã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sống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từ</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1954 </a:t>
            </a:r>
            <a:r>
              <a:rPr lang="en-US" sz="2400" dirty="0" err="1">
                <a:solidFill>
                  <a:srgbClr val="000000"/>
                </a:solidFill>
                <a:latin typeface="Times New Roman" panose="02020603050405020304" pitchFamily="18" charset="0"/>
                <a:ea typeface="Calibri" panose="020F0502020204030204" pitchFamily="34" charset="0"/>
              </a:rPr>
              <a:t>đến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1969.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15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cùng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Bộ</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trị</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Trung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ương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Đảng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đề</a:t>
            </a:r>
            <a:r>
              <a:rPr lang="en-US" sz="2400" dirty="0">
                <a:solidFill>
                  <a:srgbClr val="000000"/>
                </a:solidFill>
                <a:latin typeface="Times New Roman" panose="02020603050405020304" pitchFamily="18" charset="0"/>
                <a:ea typeface="Calibri" panose="020F0502020204030204" pitchFamily="34" charset="0"/>
              </a:rPr>
              <a:t> ra </a:t>
            </a:r>
            <a:r>
              <a:rPr lang="en-US" sz="2400" dirty="0" err="1">
                <a:solidFill>
                  <a:srgbClr val="000000"/>
                </a:solidFill>
                <a:latin typeface="Times New Roman" panose="02020603050405020304" pitchFamily="18" charset="0"/>
                <a:ea typeface="Calibri" panose="020F0502020204030204" pitchFamily="34" charset="0"/>
              </a:rPr>
              <a:t>đường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lối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chiến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sách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đúng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đắn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mạng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Việt</a:t>
            </a:r>
            <a:r>
              <a:rPr lang="en-US" sz="2400" dirty="0">
                <a:solidFill>
                  <a:srgbClr val="000000"/>
                </a:solidFill>
                <a:latin typeface="Times New Roman" panose="02020603050405020304" pitchFamily="18" charset="0"/>
                <a:ea typeface="Calibri" panose="020F0502020204030204" pitchFamily="34" charset="0"/>
              </a:rPr>
              <a:t> Nam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lãnh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đạo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vượt</a:t>
            </a:r>
            <a:r>
              <a:rPr lang="en-US" sz="2400" dirty="0">
                <a:solidFill>
                  <a:srgbClr val="000000"/>
                </a:solidFill>
                <a:latin typeface="Times New Roman" panose="02020603050405020304" pitchFamily="18" charset="0"/>
                <a:ea typeface="Calibri" panose="020F0502020204030204" pitchFamily="34" charset="0"/>
              </a:rPr>
              <a:t> qua </a:t>
            </a:r>
            <a:r>
              <a:rPr lang="en-US" sz="2400" dirty="0" err="1">
                <a:solidFill>
                  <a:srgbClr val="000000"/>
                </a:solidFill>
                <a:latin typeface="Times New Roman" panose="02020603050405020304" pitchFamily="18" charset="0"/>
                <a:ea typeface="Calibri" panose="020F0502020204030204" pitchFamily="34" charset="0"/>
              </a:rPr>
              <a:t>những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thử</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thách</a:t>
            </a:r>
            <a:r>
              <a:rPr lang="en-US" sz="2400" dirty="0">
                <a:solidFill>
                  <a:srgbClr val="000000"/>
                </a:solidFill>
                <a:latin typeface="Times New Roman" panose="02020603050405020304" pitchFamily="18" charset="0"/>
                <a:ea typeface="Calibri" panose="020F0502020204030204" pitchFamily="34" charset="0"/>
              </a:rPr>
              <a:t> cam go </a:t>
            </a:r>
            <a:r>
              <a:rPr lang="en-US" sz="2400" dirty="0" err="1">
                <a:solidFill>
                  <a:srgbClr val="000000"/>
                </a:solidFill>
                <a:latin typeface="Times New Roman" panose="02020603050405020304" pitchFamily="18" charset="0"/>
                <a:ea typeface="Calibri" panose="020F0502020204030204" pitchFamily="34" charset="0"/>
              </a:rPr>
              <a:t>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liệt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để</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thực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hiện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đồng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hai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nhiệm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vụ</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chiến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dựng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nghĩa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hội</a:t>
            </a:r>
            <a:r>
              <a:rPr lang="en-US" sz="2400" dirty="0">
                <a:solidFill>
                  <a:srgbClr val="000000"/>
                </a:solidFill>
                <a:latin typeface="Times New Roman" panose="02020603050405020304" pitchFamily="18" charset="0"/>
                <a:ea typeface="Calibri" panose="020F0502020204030204" pitchFamily="34" charset="0"/>
              </a:rPr>
              <a:t> ở </a:t>
            </a:r>
            <a:r>
              <a:rPr lang="en-US" sz="2400" dirty="0" err="1">
                <a:solidFill>
                  <a:srgbClr val="000000"/>
                </a:solidFill>
                <a:latin typeface="Times New Roman" panose="02020603050405020304" pitchFamily="18" charset="0"/>
                <a:ea typeface="Calibri" panose="020F0502020204030204" pitchFamily="34" charset="0"/>
              </a:rPr>
              <a:t>miền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Bắc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đấu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tranh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chống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đế</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quốc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Mỹ</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bè</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lũ</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tay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sai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giải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phóng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miền</a:t>
            </a:r>
            <a:r>
              <a:rPr lang="en-US" sz="2400" dirty="0">
                <a:solidFill>
                  <a:srgbClr val="000000"/>
                </a:solidFill>
                <a:latin typeface="Times New Roman" panose="02020603050405020304" pitchFamily="18" charset="0"/>
                <a:ea typeface="Calibri" panose="020F0502020204030204" pitchFamily="34" charset="0"/>
              </a:rPr>
              <a:t> Nam </a:t>
            </a:r>
            <a:r>
              <a:rPr lang="en-US" sz="2400" dirty="0" err="1">
                <a:solidFill>
                  <a:srgbClr val="000000"/>
                </a:solidFill>
                <a:latin typeface="Times New Roman" panose="02020603050405020304" pitchFamily="18" charset="0"/>
                <a:ea typeface="Calibri" panose="020F0502020204030204" pitchFamily="34" charset="0"/>
              </a:rPr>
              <a:t>tiến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tới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thống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nhất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đất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nước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góp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phần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cực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cuộc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đấu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tranh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vì</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độc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lập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tộc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vì</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hoà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bình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tiến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bộ</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hội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thế</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giới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Hồ</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a:t>
            </a:r>
            <a:r>
              <a:rPr lang="en-US" sz="2400" dirty="0">
                <a:solidFill>
                  <a:srgbClr val="000000"/>
                </a:solidFill>
                <a:latin typeface="Times New Roman" panose="02020603050405020304" pitchFamily="18" charset="0"/>
                <a:ea typeface="Calibri" panose="020F0502020204030204" pitchFamily="34" charset="0"/>
              </a:rPr>
              <a:t> Minh </a:t>
            </a:r>
            <a:r>
              <a:rPr lang="en-US" sz="2400" dirty="0" err="1">
                <a:solidFill>
                  <a:srgbClr val="000000"/>
                </a:solidFill>
                <a:latin typeface="Times New Roman" panose="02020603050405020304" pitchFamily="18" charset="0"/>
                <a:ea typeface="Calibri" panose="020F0502020204030204" pitchFamily="34" charset="0"/>
              </a:rPr>
              <a:t>đã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từng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gặp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nhiều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đoàn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khách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biểu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Đảng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đoàn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thể</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tôn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giáo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biểu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công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nông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trí</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thức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đội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biểu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đồng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bào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tộc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thiểu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số</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biểu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miền</a:t>
            </a:r>
            <a:r>
              <a:rPr lang="en-US" sz="2400" dirty="0">
                <a:solidFill>
                  <a:srgbClr val="000000"/>
                </a:solidFill>
                <a:latin typeface="Times New Roman" panose="02020603050405020304" pitchFamily="18" charset="0"/>
                <a:ea typeface="Calibri" panose="020F0502020204030204" pitchFamily="34" charset="0"/>
              </a:rPr>
              <a:t> Nam </a:t>
            </a:r>
            <a:r>
              <a:rPr lang="en-US" sz="2400" dirty="0" err="1">
                <a:solidFill>
                  <a:srgbClr val="000000"/>
                </a:solidFill>
                <a:latin typeface="Times New Roman" panose="02020603050405020304" pitchFamily="18" charset="0"/>
                <a:ea typeface="Calibri" panose="020F0502020204030204" pitchFamily="34" charset="0"/>
              </a:rPr>
              <a:t>Việt</a:t>
            </a:r>
            <a:r>
              <a:rPr lang="en-US" sz="2400" dirty="0">
                <a:solidFill>
                  <a:srgbClr val="000000"/>
                </a:solidFill>
                <a:latin typeface="Times New Roman" panose="02020603050405020304" pitchFamily="18" charset="0"/>
                <a:ea typeface="Calibri" panose="020F0502020204030204" pitchFamily="34" charset="0"/>
              </a:rPr>
              <a:t> Nam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thuộc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giải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phóng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miền</a:t>
            </a:r>
            <a:r>
              <a:rPr lang="en-US" sz="2400" dirty="0">
                <a:solidFill>
                  <a:srgbClr val="000000"/>
                </a:solidFill>
                <a:latin typeface="Times New Roman" panose="02020603050405020304" pitchFamily="18" charset="0"/>
                <a:ea typeface="Calibri" panose="020F0502020204030204" pitchFamily="34" charset="0"/>
              </a:rPr>
              <a:t> Nam </a:t>
            </a:r>
            <a:r>
              <a:rPr lang="en-US" sz="2400" dirty="0" err="1">
                <a:solidFill>
                  <a:srgbClr val="000000"/>
                </a:solidFill>
                <a:latin typeface="Times New Roman" panose="02020603050405020304" pitchFamily="18" charset="0"/>
                <a:ea typeface="Calibri" panose="020F0502020204030204" pitchFamily="34" charset="0"/>
              </a:rPr>
              <a:t>Việt</a:t>
            </a:r>
            <a:r>
              <a:rPr lang="en-US" sz="2400" dirty="0">
                <a:solidFill>
                  <a:srgbClr val="000000"/>
                </a:solidFill>
                <a:latin typeface="Times New Roman" panose="02020603050405020304" pitchFamily="18" charset="0"/>
                <a:ea typeface="Calibri" panose="020F0502020204030204" pitchFamily="34" charset="0"/>
              </a:rPr>
              <a:t> Nam (ở </a:t>
            </a:r>
            <a:r>
              <a:rPr lang="en-US" sz="2400" dirty="0" err="1">
                <a:solidFill>
                  <a:srgbClr val="000000"/>
                </a:solidFill>
                <a:latin typeface="Times New Roman" panose="02020603050405020304" pitchFamily="18" charset="0"/>
                <a:ea typeface="Calibri" panose="020F0502020204030204" pitchFamily="34" charset="0"/>
              </a:rPr>
              <a:t>Việt</a:t>
            </a:r>
            <a:r>
              <a:rPr lang="en-US" sz="2400" dirty="0">
                <a:solidFill>
                  <a:srgbClr val="000000"/>
                </a:solidFill>
                <a:latin typeface="Times New Roman" panose="02020603050405020304" pitchFamily="18" charset="0"/>
                <a:ea typeface="Calibri" panose="020F0502020204030204" pitchFamily="34" charset="0"/>
              </a:rPr>
              <a:t> Nam </a:t>
            </a:r>
            <a:r>
              <a:rPr lang="en-US" sz="2400" dirty="0" err="1">
                <a:solidFill>
                  <a:srgbClr val="000000"/>
                </a:solidFill>
                <a:latin typeface="Times New Roman" panose="02020603050405020304" pitchFamily="18" charset="0"/>
                <a:ea typeface="Calibri" panose="020F0502020204030204" pitchFamily="34" charset="0"/>
              </a:rPr>
              <a:t>gọi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tắt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đồng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bào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chiến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sĩ</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miền</a:t>
            </a:r>
            <a:r>
              <a:rPr lang="en-US" sz="2400" dirty="0">
                <a:solidFill>
                  <a:srgbClr val="000000"/>
                </a:solidFill>
                <a:latin typeface="Times New Roman" panose="02020603050405020304" pitchFamily="18" charset="0"/>
                <a:ea typeface="Calibri" panose="020F0502020204030204" pitchFamily="34" charset="0"/>
              </a:rPr>
              <a:t> Nam"). </a:t>
            </a:r>
            <a:r>
              <a:rPr lang="en-US" sz="2400" dirty="0" err="1">
                <a:solidFill>
                  <a:srgbClr val="000000"/>
                </a:solidFill>
                <a:latin typeface="Times New Roman" panose="02020603050405020304" pitchFamily="18" charset="0"/>
                <a:ea typeface="Calibri" panose="020F0502020204030204" pitchFamily="34" charset="0"/>
              </a:rPr>
              <a:t>Cũng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còn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tiếp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những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biểu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những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sống</a:t>
            </a:r>
            <a:r>
              <a:rPr lang="en-US" sz="2400" dirty="0">
                <a:solidFill>
                  <a:srgbClr val="000000"/>
                </a:solidFill>
                <a:latin typeface="Times New Roman" panose="02020603050405020304" pitchFamily="18" charset="0"/>
                <a:ea typeface="Calibri" panose="020F0502020204030204" pitchFamily="34" charset="0"/>
              </a:rPr>
              <a:t> ở </a:t>
            </a:r>
            <a:r>
              <a:rPr lang="en-US" sz="2400" dirty="0" err="1">
                <a:solidFill>
                  <a:srgbClr val="000000"/>
                </a:solidFill>
                <a:latin typeface="Times New Roman" panose="02020603050405020304" pitchFamily="18" charset="0"/>
                <a:ea typeface="Calibri" panose="020F0502020204030204" pitchFamily="34" charset="0"/>
              </a:rPr>
              <a:t>nước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ngoài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về</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thăm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Việt</a:t>
            </a:r>
            <a:r>
              <a:rPr lang="en-US" sz="2400" dirty="0">
                <a:solidFill>
                  <a:srgbClr val="000000"/>
                </a:solidFill>
                <a:latin typeface="Times New Roman" panose="02020603050405020304" pitchFamily="18" charset="0"/>
                <a:ea typeface="Calibri" panose="020F0502020204030204" pitchFamily="34" charset="0"/>
              </a:rPr>
              <a:t> Nam; </a:t>
            </a:r>
            <a:r>
              <a:rPr lang="en-US" sz="2400" dirty="0" err="1">
                <a:solidFill>
                  <a:srgbClr val="000000"/>
                </a:solidFill>
                <a:latin typeface="Times New Roman" panose="02020603050405020304" pitchFamily="18" charset="0"/>
                <a:ea typeface="Calibri" panose="020F0502020204030204" pitchFamily="34" charset="0"/>
              </a:rPr>
              <a:t>đại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biểu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đội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thiếu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niên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Đoàn</a:t>
            </a:r>
            <a:r>
              <a:rPr lang="en-US" sz="2400" dirty="0">
                <a:solidFill>
                  <a:srgbClr val="000000"/>
                </a:solidFill>
                <a:latin typeface="Times New Roman" panose="02020603050405020304" pitchFamily="18" charset="0"/>
                <a:ea typeface="Calibri" panose="020F0502020204030204" pitchFamily="34" charset="0"/>
              </a:rPr>
              <a:t> Thanh </a:t>
            </a:r>
            <a:r>
              <a:rPr lang="en-US" sz="2400" dirty="0" err="1">
                <a:solidFill>
                  <a:srgbClr val="000000"/>
                </a:solidFill>
                <a:latin typeface="Times New Roman" panose="02020603050405020304" pitchFamily="18" charset="0"/>
                <a:ea typeface="Calibri" panose="020F0502020204030204" pitchFamily="34" charset="0"/>
              </a:rPr>
              <a:t>niên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Hội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Phụ</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nữ</a:t>
            </a:r>
            <a:r>
              <a:rPr lang="en-US" sz="2400" dirty="0">
                <a:solidFill>
                  <a:srgbClr val="000000"/>
                </a:solidFill>
                <a:latin typeface="Times New Roman" panose="02020603050405020304" pitchFamily="18" charset="0"/>
                <a:ea typeface="Calibri" panose="020F0502020204030204" pitchFamily="34" charset="0"/>
              </a:rPr>
              <a:t>...</a:t>
            </a:r>
            <a:br>
              <a:rPr lang="en-US" sz="2400" dirty="0">
                <a:solidFill>
                  <a:srgbClr val="000000"/>
                </a:solidFill>
                <a:latin typeface="Times New Roman" panose="02020603050405020304" pitchFamily="18" charset="0"/>
                <a:ea typeface="Calibri" panose="020F0502020204030204" pitchFamily="34" charset="0"/>
              </a:rPr>
            </a:br>
            <a:r>
              <a:rPr lang="en-US" sz="2400" dirty="0" err="1">
                <a:solidFill>
                  <a:srgbClr val="000000"/>
                </a:solidFill>
                <a:latin typeface="Times New Roman" panose="02020603050405020304" pitchFamily="18" charset="0"/>
                <a:ea typeface="Calibri" panose="020F0502020204030204" pitchFamily="34" charset="0"/>
              </a:rPr>
              <a:t>Vì</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Hồ</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a:t>
            </a:r>
            <a:r>
              <a:rPr lang="en-US" sz="2400" dirty="0">
                <a:solidFill>
                  <a:srgbClr val="000000"/>
                </a:solidFill>
                <a:latin typeface="Times New Roman" panose="02020603050405020304" pitchFamily="18" charset="0"/>
                <a:ea typeface="Calibri" panose="020F0502020204030204" pitchFamily="34" charset="0"/>
              </a:rPr>
              <a:t> Minh </a:t>
            </a:r>
            <a:r>
              <a:rPr lang="en-US" sz="2400" dirty="0" err="1">
                <a:solidFill>
                  <a:srgbClr val="000000"/>
                </a:solidFill>
                <a:latin typeface="Times New Roman" panose="02020603050405020304" pitchFamily="18" charset="0"/>
                <a:ea typeface="Calibri" panose="020F0502020204030204" pitchFamily="34" charset="0"/>
              </a:rPr>
              <a:t>rất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yêu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quý</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thiếu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niên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đồng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ngày</a:t>
            </a:r>
            <a:r>
              <a:rPr lang="en-US" sz="2400" dirty="0">
                <a:solidFill>
                  <a:srgbClr val="000000"/>
                </a:solidFill>
                <a:latin typeface="Times New Roman" panose="02020603050405020304" pitchFamily="18" charset="0"/>
                <a:ea typeface="Calibri" panose="020F0502020204030204" pitchFamily="34" charset="0"/>
              </a:rPr>
              <a:t> 2 </a:t>
            </a:r>
            <a:r>
              <a:rPr lang="en-US" sz="2400" dirty="0" err="1">
                <a:solidFill>
                  <a:srgbClr val="000000"/>
                </a:solidFill>
                <a:latin typeface="Times New Roman" panose="02020603050405020304" pitchFamily="18" charset="0"/>
                <a:ea typeface="Calibri" panose="020F0502020204030204" pitchFamily="34" charset="0"/>
              </a:rPr>
              <a:t>tháng</a:t>
            </a:r>
            <a:r>
              <a:rPr lang="en-US" sz="2400" dirty="0">
                <a:solidFill>
                  <a:srgbClr val="000000"/>
                </a:solidFill>
                <a:latin typeface="Times New Roman" panose="02020603050405020304" pitchFamily="18" charset="0"/>
                <a:ea typeface="Calibri" panose="020F0502020204030204" pitchFamily="34" charset="0"/>
              </a:rPr>
              <a:t> 9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1955, </a:t>
            </a:r>
            <a:r>
              <a:rPr lang="en-US" sz="2400" dirty="0" err="1">
                <a:solidFill>
                  <a:srgbClr val="000000"/>
                </a:solidFill>
                <a:latin typeface="Times New Roman" panose="02020603050405020304" pitchFamily="18" charset="0"/>
                <a:ea typeface="Calibri" panose="020F0502020204030204" pitchFamily="34" charset="0"/>
              </a:rPr>
              <a:t>cửa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mở</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thiếu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niên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đến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vui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từ</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thiếu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nhiều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dịp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thăm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Với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tất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những</a:t>
            </a:r>
            <a:r>
              <a:rPr lang="en-US" sz="2400" dirty="0">
                <a:solidFill>
                  <a:srgbClr val="000000"/>
                </a:solidFill>
                <a:latin typeface="Times New Roman" panose="02020603050405020304" pitchFamily="18" charset="0"/>
                <a:ea typeface="Calibri" panose="020F0502020204030204" pitchFamily="34" charset="0"/>
              </a:rPr>
              <a:t> ý </a:t>
            </a:r>
            <a:r>
              <a:rPr lang="en-US" sz="2400" dirty="0" err="1">
                <a:solidFill>
                  <a:srgbClr val="000000"/>
                </a:solidFill>
                <a:latin typeface="Times New Roman" panose="02020603050405020304" pitchFamily="18" charset="0"/>
                <a:ea typeface="Calibri" panose="020F0502020204030204" pitchFamily="34" charset="0"/>
              </a:rPr>
              <a:t>nghĩa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sau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ngày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Hồ</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a:t>
            </a:r>
            <a:r>
              <a:rPr lang="en-US" sz="2400" dirty="0">
                <a:solidFill>
                  <a:srgbClr val="000000"/>
                </a:solidFill>
                <a:latin typeface="Times New Roman" panose="02020603050405020304" pitchFamily="18" charset="0"/>
                <a:ea typeface="Calibri" panose="020F0502020204030204" pitchFamily="34" charset="0"/>
              </a:rPr>
              <a:t> Minh </a:t>
            </a:r>
            <a:r>
              <a:rPr lang="en-US" sz="2400" dirty="0" err="1">
                <a:solidFill>
                  <a:srgbClr val="000000"/>
                </a:solidFill>
                <a:latin typeface="Times New Roman" panose="02020603050405020304" pitchFamily="18" charset="0"/>
                <a:ea typeface="Calibri" panose="020F0502020204030204" pitchFamily="34" charset="0"/>
              </a:rPr>
              <a:t>đi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ngày</a:t>
            </a:r>
            <a:r>
              <a:rPr lang="en-US" sz="2400" dirty="0">
                <a:solidFill>
                  <a:srgbClr val="000000"/>
                </a:solidFill>
                <a:latin typeface="Times New Roman" panose="02020603050405020304" pitchFamily="18" charset="0"/>
                <a:ea typeface="Calibri" panose="020F0502020204030204" pitchFamily="34" charset="0"/>
              </a:rPr>
              <a:t> 2-9-1969),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 ở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cùng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với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kỷ</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vật</a:t>
            </a:r>
            <a:r>
              <a:rPr lang="en-US" sz="2400" dirty="0">
                <a:solidFill>
                  <a:srgbClr val="000000"/>
                </a:solidFill>
                <a:latin typeface="Times New Roman" panose="02020603050405020304" pitchFamily="18" charset="0"/>
                <a:ea typeface="Calibri" panose="020F0502020204030204" pitchFamily="34" charset="0"/>
              </a:rPr>
              <a:t> ở </a:t>
            </a:r>
            <a:r>
              <a:rPr lang="en-US" sz="2400" dirty="0" err="1">
                <a:solidFill>
                  <a:srgbClr val="000000"/>
                </a:solidFill>
                <a:latin typeface="Times New Roman" panose="02020603050405020304" pitchFamily="18" charset="0"/>
                <a:ea typeface="Calibri" panose="020F0502020204030204" pitchFamily="34" charset="0"/>
              </a:rPr>
              <a:t>đây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trở</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thành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những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vật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chứng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quý</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giá</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biểu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tượng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thiêng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liêng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về</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cuộc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sống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hoạt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động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15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cuối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đời</a:t>
            </a:r>
            <a:r>
              <a:rPr lang="en-US" sz="2400" dirty="0">
                <a:solidFill>
                  <a:srgbClr val="000000"/>
                </a:solidFill>
                <a:latin typeface="Times New Roman" panose="02020603050405020304" pitchFamily="18" charset="0"/>
                <a:ea typeface="Calibri" panose="020F0502020204030204" pitchFamily="34" charset="0"/>
              </a:rPr>
              <a:t>.</a:t>
            </a:r>
            <a:endParaRPr lang="vi-VN" sz="2400" dirty="0">
              <a:effectLst/>
              <a:latin typeface="Times New Roman" panose="02020603050405020304" pitchFamily="18" charset="0"/>
              <a:ea typeface="Calibri" panose="020F0502020204030204" pitchFamily="34" charset="0"/>
            </a:endParaRPr>
          </a:p>
          <a:p>
            <a:pPr marL="270510" marR="175260" indent="444500">
              <a:lnSpc>
                <a:spcPct val="107000"/>
              </a:lnSpc>
              <a:spcAft>
                <a:spcPts val="0"/>
              </a:spcAft>
            </a:pPr>
            <a:r>
              <a:rPr lang="en-US" sz="2400" dirty="0" err="1">
                <a:solidFill>
                  <a:srgbClr val="000000"/>
                </a:solidFill>
                <a:latin typeface="Times New Roman" panose="02020603050405020304" pitchFamily="18" charset="0"/>
                <a:ea typeface="Calibri" panose="020F0502020204030204" pitchFamily="34" charset="0"/>
              </a:rPr>
              <a:t>Tổng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thể</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khu</a:t>
            </a:r>
            <a:r>
              <a:rPr lang="en-US" sz="2400" dirty="0">
                <a:solidFill>
                  <a:srgbClr val="000000"/>
                </a:solidFill>
                <a:latin typeface="Times New Roman" panose="02020603050405020304" pitchFamily="18" charset="0"/>
                <a:ea typeface="Calibri" panose="020F0502020204030204" pitchFamily="34" charset="0"/>
              </a:rPr>
              <a:t>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rộng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hơn</a:t>
            </a:r>
            <a:r>
              <a:rPr lang="en-US" sz="2400" dirty="0">
                <a:solidFill>
                  <a:srgbClr val="000000"/>
                </a:solidFill>
                <a:latin typeface="Times New Roman" panose="02020603050405020304" pitchFamily="18" charset="0"/>
                <a:ea typeface="Calibri" panose="020F0502020204030204" pitchFamily="34" charset="0"/>
              </a:rPr>
              <a:t> 14 </a:t>
            </a:r>
            <a:r>
              <a:rPr lang="en-US" sz="2400" dirty="0" err="1">
                <a:solidFill>
                  <a:srgbClr val="000000"/>
                </a:solidFill>
                <a:latin typeface="Times New Roman" panose="02020603050405020304" pitchFamily="18" charset="0"/>
                <a:ea typeface="Calibri" panose="020F0502020204030204" pitchFamily="34" charset="0"/>
              </a:rPr>
              <a:t>hécta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diện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xếp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hạng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22.000 m², bao </a:t>
            </a:r>
            <a:r>
              <a:rPr lang="en-US" sz="2400" dirty="0" err="1">
                <a:solidFill>
                  <a:srgbClr val="000000"/>
                </a:solidFill>
                <a:latin typeface="Times New Roman" panose="02020603050405020304" pitchFamily="18" charset="0"/>
                <a:ea typeface="Calibri" panose="020F0502020204030204" pitchFamily="34" charset="0"/>
              </a:rPr>
              <a:t>gồm</a:t>
            </a:r>
            <a:r>
              <a:rPr lang="en-US" sz="2400" dirty="0">
                <a:solidFill>
                  <a:srgbClr val="000000"/>
                </a:solidFill>
                <a:latin typeface="Times New Roman" panose="02020603050405020304" pitchFamily="18" charset="0"/>
                <a:ea typeface="Calibri" panose="020F0502020204030204" pitchFamily="34" charset="0"/>
              </a:rPr>
              <a:t> 16 </a:t>
            </a:r>
            <a:r>
              <a:rPr lang="en-US" sz="2400" dirty="0" err="1">
                <a:solidFill>
                  <a:srgbClr val="000000"/>
                </a:solidFill>
                <a:latin typeface="Times New Roman" panose="02020603050405020304" pitchFamily="18" charset="0"/>
                <a:ea typeface="Calibri" panose="020F0502020204030204" pitchFamily="34" charset="0"/>
              </a:rPr>
              <a:t>công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trình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công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trình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tồn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lâu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nhất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hơn</a:t>
            </a:r>
            <a:r>
              <a:rPr lang="en-US" sz="2400" dirty="0">
                <a:solidFill>
                  <a:srgbClr val="000000"/>
                </a:solidFill>
                <a:latin typeface="Times New Roman" panose="02020603050405020304" pitchFamily="18" charset="0"/>
                <a:ea typeface="Calibri" panose="020F0502020204030204" pitchFamily="34" charset="0"/>
              </a:rPr>
              <a:t> 100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gần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nhất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hơn</a:t>
            </a:r>
            <a:r>
              <a:rPr lang="en-US" sz="2400" dirty="0">
                <a:solidFill>
                  <a:srgbClr val="000000"/>
                </a:solidFill>
                <a:latin typeface="Times New Roman" panose="02020603050405020304" pitchFamily="18" charset="0"/>
                <a:ea typeface="Calibri" panose="020F0502020204030204" pitchFamily="34" charset="0"/>
              </a:rPr>
              <a:t> 40 </a:t>
            </a:r>
            <a:r>
              <a:rPr lang="en-US" sz="2400" dirty="0" err="1">
                <a:solidFill>
                  <a:srgbClr val="000000"/>
                </a:solidFill>
                <a:latin typeface="Times New Roman" panose="02020603050405020304" pitchFamily="18" charset="0"/>
                <a:ea typeface="Calibri" panose="020F0502020204030204" pitchFamily="34" charset="0"/>
              </a:rPr>
              <a:t>năm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Khu</a:t>
            </a:r>
            <a:r>
              <a:rPr lang="en-US" sz="2400" dirty="0">
                <a:solidFill>
                  <a:srgbClr val="000000"/>
                </a:solidFill>
                <a:latin typeface="Times New Roman" panose="02020603050405020304" pitchFamily="18" charset="0"/>
                <a:ea typeface="Calibri" panose="020F0502020204030204" pitchFamily="34" charset="0"/>
              </a:rPr>
              <a:t>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khoảng</a:t>
            </a:r>
            <a:r>
              <a:rPr lang="en-US" sz="2400" dirty="0">
                <a:solidFill>
                  <a:srgbClr val="000000"/>
                </a:solidFill>
                <a:latin typeface="Times New Roman" panose="02020603050405020304" pitchFamily="18" charset="0"/>
                <a:ea typeface="Calibri" panose="020F0502020204030204" pitchFamily="34" charset="0"/>
              </a:rPr>
              <a:t> 1456 </a:t>
            </a:r>
            <a:r>
              <a:rPr lang="en-US" sz="2400" dirty="0" err="1">
                <a:solidFill>
                  <a:srgbClr val="000000"/>
                </a:solidFill>
                <a:latin typeface="Times New Roman" panose="02020603050405020304" pitchFamily="18" charset="0"/>
                <a:ea typeface="Calibri" panose="020F0502020204030204" pitchFamily="34" charset="0"/>
              </a:rPr>
              <a:t>hiện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vật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đang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trưng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bày</a:t>
            </a:r>
            <a:r>
              <a:rPr lang="en-US" sz="2400" dirty="0">
                <a:solidFill>
                  <a:srgbClr val="000000"/>
                </a:solidFill>
                <a:latin typeface="Times New Roman" panose="02020603050405020304" pitchFamily="18" charset="0"/>
                <a:ea typeface="Calibri" panose="020F0502020204030204" pitchFamily="34" charset="0"/>
              </a:rPr>
              <a:t> 759 </a:t>
            </a:r>
            <a:r>
              <a:rPr lang="en-US" sz="2400" dirty="0" err="1">
                <a:solidFill>
                  <a:srgbClr val="000000"/>
                </a:solidFill>
                <a:latin typeface="Times New Roman" panose="02020603050405020304" pitchFamily="18" charset="0"/>
                <a:ea typeface="Calibri" panose="020F0502020204030204" pitchFamily="34" charset="0"/>
              </a:rPr>
              <a:t>hiện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vật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hiện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vật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tài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liệu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lưu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giữ</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đây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đều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đảm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bảo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tính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nguyên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gốc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nguyên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trạng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như</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những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ngày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cuối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cùng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sống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Hiện</a:t>
            </a:r>
            <a:r>
              <a:rPr lang="en-US" sz="2400" dirty="0">
                <a:solidFill>
                  <a:srgbClr val="000000"/>
                </a:solidFill>
                <a:latin typeface="Times New Roman" panose="02020603050405020304" pitchFamily="18" charset="0"/>
                <a:ea typeface="Calibri" panose="020F0502020204030204" pitchFamily="34" charset="0"/>
              </a:rPr>
              <a:t> nay, </a:t>
            </a:r>
            <a:r>
              <a:rPr lang="en-US" sz="2400" dirty="0" err="1">
                <a:solidFill>
                  <a:srgbClr val="000000"/>
                </a:solidFill>
                <a:latin typeface="Times New Roman" panose="02020603050405020304" pitchFamily="18" charset="0"/>
                <a:ea typeface="Calibri" panose="020F0502020204030204" pitchFamily="34" charset="0"/>
              </a:rPr>
              <a:t>chỉ</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vực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xung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quanh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Chủ</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tịch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Di </a:t>
            </a:r>
            <a:r>
              <a:rPr lang="en-US" sz="2400" dirty="0" err="1">
                <a:solidFill>
                  <a:srgbClr val="000000"/>
                </a:solidFill>
                <a:latin typeface="Times New Roman" panose="02020603050405020304" pitchFamily="18" charset="0"/>
                <a:ea typeface="Calibri" panose="020F0502020204030204" pitchFamily="34" charset="0"/>
              </a:rPr>
              <a:t>tích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chính</a:t>
            </a:r>
            <a:r>
              <a:rPr lang="en-US" sz="2400" dirty="0">
                <a:solidFill>
                  <a:srgbClr val="000000"/>
                </a:solidFill>
                <a:latin typeface="Times New Roman" panose="02020603050405020304" pitchFamily="18" charset="0"/>
                <a:ea typeface="Calibri" panose="020F0502020204030204" pitchFamily="34" charset="0"/>
              </a:rPr>
              <a:t> ở </a:t>
            </a:r>
            <a:r>
              <a:rPr lang="en-US" sz="2400" dirty="0" err="1">
                <a:solidFill>
                  <a:srgbClr val="000000"/>
                </a:solidFill>
                <a:latin typeface="Times New Roman" panose="02020603050405020304" pitchFamily="18" charset="0"/>
                <a:ea typeface="Calibri" panose="020F0502020204030204" pitchFamily="34" charset="0"/>
              </a:rPr>
              <a:t>khu</a:t>
            </a:r>
            <a:r>
              <a:rPr lang="en-US" sz="2400" dirty="0">
                <a:solidFill>
                  <a:srgbClr val="000000"/>
                </a:solidFill>
                <a:latin typeface="Times New Roman" panose="02020603050405020304" pitchFamily="18" charset="0"/>
                <a:ea typeface="Calibri" panose="020F0502020204030204" pitchFamily="34" charset="0"/>
              </a:rPr>
              <a:t> A </a:t>
            </a:r>
            <a:r>
              <a:rPr lang="en-US" sz="2400" dirty="0" err="1">
                <a:solidFill>
                  <a:srgbClr val="000000"/>
                </a:solidFill>
                <a:latin typeface="Times New Roman" panose="02020603050405020304" pitchFamily="18" charset="0"/>
                <a:ea typeface="Calibri" panose="020F0502020204030204" pitchFamily="34" charset="0"/>
              </a:rPr>
              <a:t>được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đưa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hoạt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động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phục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vụ</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đồng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bào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khách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quốc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tế</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đến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tham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quan</a:t>
            </a:r>
            <a:r>
              <a:rPr lang="en-US" sz="2400" dirty="0">
                <a:solidFill>
                  <a:srgbClr val="000000"/>
                </a:solidFill>
                <a:latin typeface="Times New Roman" panose="02020603050405020304" pitchFamily="18" charset="0"/>
                <a:ea typeface="Calibri" panose="020F0502020204030204" pitchFamily="34" charset="0"/>
              </a:rPr>
              <a:t>.</a:t>
            </a:r>
            <a:endParaRPr lang="vi-VN"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22353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ể Lăng Bác mãi là không gian thiêng liêng của dân tộc ...">
            <a:extLst>
              <a:ext uri="{FF2B5EF4-FFF2-40B4-BE49-F238E27FC236}">
                <a16:creationId xmlns:a16="http://schemas.microsoft.com/office/drawing/2014/main" id="{48C9677D-B2E0-4EC4-BC68-1AD77AA4CB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30" y="164335"/>
            <a:ext cx="3393310" cy="31210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ận cảnh &quot;báu vật&quot; ngàn năm tuổi tại Khu khảo cổ Hoàng thành ...">
            <a:extLst>
              <a:ext uri="{FF2B5EF4-FFF2-40B4-BE49-F238E27FC236}">
                <a16:creationId xmlns:a16="http://schemas.microsoft.com/office/drawing/2014/main" id="{81C5F090-9E8A-4043-8A36-2B09A83FBB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4174" y="164334"/>
            <a:ext cx="4131326" cy="29991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ẻ đẹp Hoàng Thành Thăng Long - Di sản văn hóa vô giá ...">
            <a:extLst>
              <a:ext uri="{FF2B5EF4-FFF2-40B4-BE49-F238E27FC236}">
                <a16:creationId xmlns:a16="http://schemas.microsoft.com/office/drawing/2014/main" id="{1682D578-F8BB-4BB3-BAC9-CB4118A43E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4234" y="164335"/>
            <a:ext cx="4487766" cy="29991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ăn Miếu Quốc Tử Giám – Hành trình khám phá tại Thủ đô">
            <a:extLst>
              <a:ext uri="{FF2B5EF4-FFF2-40B4-BE49-F238E27FC236}">
                <a16:creationId xmlns:a16="http://schemas.microsoft.com/office/drawing/2014/main" id="{79B0EBE7-94F7-4C64-8BD2-FA647B6310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543" y="3163501"/>
            <a:ext cx="3279964" cy="365375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ăn Miếu Quốc Tử Giám: Tâm điểm văn hóa giáo dục Việt Nam">
            <a:extLst>
              <a:ext uri="{FF2B5EF4-FFF2-40B4-BE49-F238E27FC236}">
                <a16:creationId xmlns:a16="http://schemas.microsoft.com/office/drawing/2014/main" id="{26917835-C05C-443D-852A-BA6FBA470E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6349" y="3179084"/>
            <a:ext cx="2885651" cy="365375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ề Thành Cổ Loa khám phá huyền thoại nỏ thần An Dương Vương">
            <a:extLst>
              <a:ext uri="{FF2B5EF4-FFF2-40B4-BE49-F238E27FC236}">
                <a16:creationId xmlns:a16="http://schemas.microsoft.com/office/drawing/2014/main" id="{0D1237D3-50A6-4556-93A8-7E2F431FF3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129" y="3229403"/>
            <a:ext cx="2885651" cy="362380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Khám phá tòa thành “Thành Cổ Loa” có niên đại cổ nhất ở Việt ...">
            <a:extLst>
              <a:ext uri="{FF2B5EF4-FFF2-40B4-BE49-F238E27FC236}">
                <a16:creationId xmlns:a16="http://schemas.microsoft.com/office/drawing/2014/main" id="{D15E50C1-8BD0-4418-8699-F104CED09C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6892" y="3201330"/>
            <a:ext cx="2885651" cy="3623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223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1E75DD-AD1A-4E99-BB98-96D1F4377060}"/>
              </a:ext>
            </a:extLst>
          </p:cNvPr>
          <p:cNvSpPr/>
          <p:nvPr/>
        </p:nvSpPr>
        <p:spPr>
          <a:xfrm>
            <a:off x="-238698" y="0"/>
            <a:ext cx="12430698" cy="6985823"/>
          </a:xfrm>
          <a:prstGeom prst="rect">
            <a:avLst/>
          </a:prstGeom>
        </p:spPr>
        <p:txBody>
          <a:bodyPr wrap="square">
            <a:spAutoFit/>
          </a:bodyPr>
          <a:lstStyle/>
          <a:p>
            <a:pPr marL="270510" marR="175260" indent="444500">
              <a:lnSpc>
                <a:spcPct val="107000"/>
              </a:lnSpc>
              <a:spcAft>
                <a:spcPts val="0"/>
              </a:spcAft>
            </a:pPr>
            <a:r>
              <a:rPr lang="en-US" sz="2000" dirty="0" err="1">
                <a:solidFill>
                  <a:srgbClr val="000000"/>
                </a:solidFill>
                <a:latin typeface="Times New Roman" panose="02020603050405020304" pitchFamily="18" charset="0"/>
                <a:ea typeface="Calibri" panose="020F0502020204030204" pitchFamily="34" charset="0"/>
              </a:rPr>
              <a:t>Chủ</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tịch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Hồ</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Chí</a:t>
            </a:r>
            <a:r>
              <a:rPr lang="en-US" sz="2000" dirty="0">
                <a:solidFill>
                  <a:srgbClr val="000000"/>
                </a:solidFill>
                <a:latin typeface="Times New Roman" panose="02020603050405020304" pitchFamily="18" charset="0"/>
                <a:ea typeface="Calibri" panose="020F0502020204030204" pitchFamily="34" charset="0"/>
              </a:rPr>
              <a:t> Minh </a:t>
            </a:r>
            <a:r>
              <a:rPr lang="en-US" sz="2000" dirty="0" err="1">
                <a:solidFill>
                  <a:srgbClr val="000000"/>
                </a:solidFill>
                <a:latin typeface="Times New Roman" panose="02020603050405020304" pitchFamily="18" charset="0"/>
                <a:ea typeface="Calibri" panose="020F0502020204030204" pitchFamily="34" charset="0"/>
              </a:rPr>
              <a:t>đã</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sống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và</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làm</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việc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tại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nơi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đây</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từ</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năm</a:t>
            </a:r>
            <a:r>
              <a:rPr lang="en-US" sz="2000" dirty="0">
                <a:solidFill>
                  <a:srgbClr val="000000"/>
                </a:solidFill>
                <a:latin typeface="Times New Roman" panose="02020603050405020304" pitchFamily="18" charset="0"/>
                <a:ea typeface="Calibri" panose="020F0502020204030204" pitchFamily="34" charset="0"/>
              </a:rPr>
              <a:t> 1954 </a:t>
            </a:r>
            <a:r>
              <a:rPr lang="en-US" sz="2000" dirty="0" err="1">
                <a:solidFill>
                  <a:srgbClr val="000000"/>
                </a:solidFill>
                <a:latin typeface="Times New Roman" panose="02020603050405020304" pitchFamily="18" charset="0"/>
                <a:ea typeface="Calibri" panose="020F0502020204030204" pitchFamily="34" charset="0"/>
              </a:rPr>
              <a:t>đến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năm</a:t>
            </a:r>
            <a:r>
              <a:rPr lang="en-US" sz="2000" dirty="0">
                <a:solidFill>
                  <a:srgbClr val="000000"/>
                </a:solidFill>
                <a:latin typeface="Times New Roman" panose="02020603050405020304" pitchFamily="18" charset="0"/>
                <a:ea typeface="Calibri" panose="020F0502020204030204" pitchFamily="34" charset="0"/>
              </a:rPr>
              <a:t> 1969. </a:t>
            </a:r>
            <a:r>
              <a:rPr lang="en-US" sz="2000" dirty="0" err="1">
                <a:solidFill>
                  <a:srgbClr val="000000"/>
                </a:solidFill>
                <a:latin typeface="Times New Roman" panose="02020603050405020304" pitchFamily="18" charset="0"/>
                <a:ea typeface="Calibri" panose="020F0502020204030204" pitchFamily="34" charset="0"/>
              </a:rPr>
              <a:t>Trong</a:t>
            </a:r>
            <a:r>
              <a:rPr lang="en-US" sz="2000" dirty="0">
                <a:solidFill>
                  <a:srgbClr val="000000"/>
                </a:solidFill>
                <a:latin typeface="Times New Roman" panose="02020603050405020304" pitchFamily="18" charset="0"/>
                <a:ea typeface="Calibri" panose="020F0502020204030204" pitchFamily="34" charset="0"/>
              </a:rPr>
              <a:t> 15 </a:t>
            </a:r>
            <a:r>
              <a:rPr lang="en-US" sz="2000" dirty="0" err="1">
                <a:solidFill>
                  <a:srgbClr val="000000"/>
                </a:solidFill>
                <a:latin typeface="Times New Roman" panose="02020603050405020304" pitchFamily="18" charset="0"/>
                <a:ea typeface="Calibri" panose="020F0502020204030204" pitchFamily="34" charset="0"/>
              </a:rPr>
              <a:t>năm</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đó</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Người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đã</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cùng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Bộ</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Chính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trị</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Trung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ương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Đảng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đề</a:t>
            </a:r>
            <a:r>
              <a:rPr lang="en-US" sz="2000" dirty="0">
                <a:solidFill>
                  <a:srgbClr val="000000"/>
                </a:solidFill>
                <a:latin typeface="Times New Roman" panose="02020603050405020304" pitchFamily="18" charset="0"/>
                <a:ea typeface="Calibri" panose="020F0502020204030204" pitchFamily="34" charset="0"/>
              </a:rPr>
              <a:t> ra </a:t>
            </a:r>
            <a:r>
              <a:rPr lang="en-US" sz="2000" dirty="0" err="1">
                <a:solidFill>
                  <a:srgbClr val="000000"/>
                </a:solidFill>
                <a:latin typeface="Times New Roman" panose="02020603050405020304" pitchFamily="18" charset="0"/>
                <a:ea typeface="Calibri" panose="020F0502020204030204" pitchFamily="34" charset="0"/>
              </a:rPr>
              <a:t>đường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lối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chiến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lược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sách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lược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đúng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đắn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cho</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cách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mạng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Việt</a:t>
            </a:r>
            <a:r>
              <a:rPr lang="en-US" sz="2000" dirty="0">
                <a:solidFill>
                  <a:srgbClr val="000000"/>
                </a:solidFill>
                <a:latin typeface="Times New Roman" panose="02020603050405020304" pitchFamily="18" charset="0"/>
                <a:ea typeface="Calibri" panose="020F0502020204030204" pitchFamily="34" charset="0"/>
              </a:rPr>
              <a:t> Nam </a:t>
            </a:r>
            <a:r>
              <a:rPr lang="en-US" sz="2000" dirty="0" err="1">
                <a:solidFill>
                  <a:srgbClr val="000000"/>
                </a:solidFill>
                <a:latin typeface="Times New Roman" panose="02020603050405020304" pitchFamily="18" charset="0"/>
                <a:ea typeface="Calibri" panose="020F0502020204030204" pitchFamily="34" charset="0"/>
              </a:rPr>
              <a:t>và</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lãnh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đạo</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nhân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dân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vượt</a:t>
            </a:r>
            <a:r>
              <a:rPr lang="en-US" sz="2000" dirty="0">
                <a:solidFill>
                  <a:srgbClr val="000000"/>
                </a:solidFill>
                <a:latin typeface="Times New Roman" panose="02020603050405020304" pitchFamily="18" charset="0"/>
                <a:ea typeface="Calibri" panose="020F0502020204030204" pitchFamily="34" charset="0"/>
              </a:rPr>
              <a:t> qua </a:t>
            </a:r>
            <a:r>
              <a:rPr lang="en-US" sz="2000" dirty="0" err="1">
                <a:solidFill>
                  <a:srgbClr val="000000"/>
                </a:solidFill>
                <a:latin typeface="Times New Roman" panose="02020603050405020304" pitchFamily="18" charset="0"/>
                <a:ea typeface="Calibri" panose="020F0502020204030204" pitchFamily="34" charset="0"/>
              </a:rPr>
              <a:t>những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thử</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thách</a:t>
            </a:r>
            <a:r>
              <a:rPr lang="en-US" sz="2000" dirty="0">
                <a:solidFill>
                  <a:srgbClr val="000000"/>
                </a:solidFill>
                <a:latin typeface="Times New Roman" panose="02020603050405020304" pitchFamily="18" charset="0"/>
                <a:ea typeface="Calibri" panose="020F0502020204030204" pitchFamily="34" charset="0"/>
              </a:rPr>
              <a:t> cam go </a:t>
            </a:r>
            <a:r>
              <a:rPr lang="en-US" sz="2000" dirty="0" err="1">
                <a:solidFill>
                  <a:srgbClr val="000000"/>
                </a:solidFill>
                <a:latin typeface="Times New Roman" panose="02020603050405020304" pitchFamily="18" charset="0"/>
                <a:ea typeface="Calibri" panose="020F0502020204030204" pitchFamily="34" charset="0"/>
              </a:rPr>
              <a:t>ác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liệt</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để</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thực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hiện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đồng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thời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hai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nhiệm</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vụ</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chiến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lược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Xây</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dựng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chủ</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nghĩa</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xã</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hội</a:t>
            </a:r>
            <a:r>
              <a:rPr lang="en-US" sz="2000" dirty="0">
                <a:solidFill>
                  <a:srgbClr val="000000"/>
                </a:solidFill>
                <a:latin typeface="Times New Roman" panose="02020603050405020304" pitchFamily="18" charset="0"/>
                <a:ea typeface="Calibri" panose="020F0502020204030204" pitchFamily="34" charset="0"/>
              </a:rPr>
              <a:t> ở </a:t>
            </a:r>
            <a:r>
              <a:rPr lang="en-US" sz="2000" dirty="0" err="1">
                <a:solidFill>
                  <a:srgbClr val="000000"/>
                </a:solidFill>
                <a:latin typeface="Times New Roman" panose="02020603050405020304" pitchFamily="18" charset="0"/>
                <a:ea typeface="Calibri" panose="020F0502020204030204" pitchFamily="34" charset="0"/>
              </a:rPr>
              <a:t>miền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Bắc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đấu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tranh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chống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đế</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quốc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Mỹ</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và</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bè</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lũ</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tay</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sai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giải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phóng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miền</a:t>
            </a:r>
            <a:r>
              <a:rPr lang="en-US" sz="2000" dirty="0">
                <a:solidFill>
                  <a:srgbClr val="000000"/>
                </a:solidFill>
                <a:latin typeface="Times New Roman" panose="02020603050405020304" pitchFamily="18" charset="0"/>
                <a:ea typeface="Calibri" panose="020F0502020204030204" pitchFamily="34" charset="0"/>
              </a:rPr>
              <a:t> Nam </a:t>
            </a:r>
            <a:r>
              <a:rPr lang="en-US" sz="2000" dirty="0" err="1">
                <a:solidFill>
                  <a:srgbClr val="000000"/>
                </a:solidFill>
                <a:latin typeface="Times New Roman" panose="02020603050405020304" pitchFamily="18" charset="0"/>
                <a:ea typeface="Calibri" panose="020F0502020204030204" pitchFamily="34" charset="0"/>
              </a:rPr>
              <a:t>tiến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tới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thống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nhất</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đất</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nước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góp</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phần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tích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cực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vào</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cuộc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đấu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tranh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vì</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độc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lập</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dân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tộc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dân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chủ</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vì</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hoà</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bình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và</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tiến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bộ</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xã</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hội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của</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thế</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giới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Tại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đây</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Chủ</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tịch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Hồ</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Chí</a:t>
            </a:r>
            <a:r>
              <a:rPr lang="en-US" sz="2000" dirty="0">
                <a:solidFill>
                  <a:srgbClr val="000000"/>
                </a:solidFill>
                <a:latin typeface="Times New Roman" panose="02020603050405020304" pitchFamily="18" charset="0"/>
                <a:ea typeface="Calibri" panose="020F0502020204030204" pitchFamily="34" charset="0"/>
              </a:rPr>
              <a:t> Minh </a:t>
            </a:r>
            <a:r>
              <a:rPr lang="en-US" sz="2000" dirty="0" err="1">
                <a:solidFill>
                  <a:srgbClr val="000000"/>
                </a:solidFill>
                <a:latin typeface="Times New Roman" panose="02020603050405020304" pitchFamily="18" charset="0"/>
                <a:ea typeface="Calibri" panose="020F0502020204030204" pitchFamily="34" charset="0"/>
              </a:rPr>
              <a:t>đã</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từng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gặp</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nhiều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đoàn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khách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là</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đại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biểu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của</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các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chính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Đảng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đoàn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thể</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tôn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giáo</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đại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biểu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của</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công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nhân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nông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dân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trí</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thức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quân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đội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đại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biểu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của</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đồng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bào</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các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dân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tộc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thiểu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số</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đại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biểu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của</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người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dân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miền</a:t>
            </a:r>
            <a:r>
              <a:rPr lang="en-US" sz="2000" dirty="0">
                <a:solidFill>
                  <a:srgbClr val="000000"/>
                </a:solidFill>
                <a:latin typeface="Times New Roman" panose="02020603050405020304" pitchFamily="18" charset="0"/>
                <a:ea typeface="Calibri" panose="020F0502020204030204" pitchFamily="34" charset="0"/>
              </a:rPr>
              <a:t> Nam </a:t>
            </a:r>
            <a:r>
              <a:rPr lang="en-US" sz="2000" dirty="0" err="1">
                <a:solidFill>
                  <a:srgbClr val="000000"/>
                </a:solidFill>
                <a:latin typeface="Times New Roman" panose="02020603050405020304" pitchFamily="18" charset="0"/>
                <a:ea typeface="Calibri" panose="020F0502020204030204" pitchFamily="34" charset="0"/>
              </a:rPr>
              <a:t>Việt</a:t>
            </a:r>
            <a:r>
              <a:rPr lang="en-US" sz="2000" dirty="0">
                <a:solidFill>
                  <a:srgbClr val="000000"/>
                </a:solidFill>
                <a:latin typeface="Times New Roman" panose="02020603050405020304" pitchFamily="18" charset="0"/>
                <a:ea typeface="Calibri" panose="020F0502020204030204" pitchFamily="34" charset="0"/>
              </a:rPr>
              <a:t> Nam </a:t>
            </a:r>
            <a:r>
              <a:rPr lang="en-US" sz="2000" dirty="0" err="1">
                <a:solidFill>
                  <a:srgbClr val="000000"/>
                </a:solidFill>
                <a:latin typeface="Times New Roman" panose="02020603050405020304" pitchFamily="18" charset="0"/>
                <a:ea typeface="Calibri" panose="020F0502020204030204" pitchFamily="34" charset="0"/>
              </a:rPr>
              <a:t>và</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quân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nhân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thuộc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Quân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giải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phóng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miền</a:t>
            </a:r>
            <a:r>
              <a:rPr lang="en-US" sz="2000" dirty="0">
                <a:solidFill>
                  <a:srgbClr val="000000"/>
                </a:solidFill>
                <a:latin typeface="Times New Roman" panose="02020603050405020304" pitchFamily="18" charset="0"/>
                <a:ea typeface="Calibri" panose="020F0502020204030204" pitchFamily="34" charset="0"/>
              </a:rPr>
              <a:t> Nam </a:t>
            </a:r>
            <a:r>
              <a:rPr lang="en-US" sz="2000" dirty="0" err="1">
                <a:solidFill>
                  <a:srgbClr val="000000"/>
                </a:solidFill>
                <a:latin typeface="Times New Roman" panose="02020603050405020304" pitchFamily="18" charset="0"/>
                <a:ea typeface="Calibri" panose="020F0502020204030204" pitchFamily="34" charset="0"/>
              </a:rPr>
              <a:t>Việt</a:t>
            </a:r>
            <a:r>
              <a:rPr lang="en-US" sz="2000" dirty="0">
                <a:solidFill>
                  <a:srgbClr val="000000"/>
                </a:solidFill>
                <a:latin typeface="Times New Roman" panose="02020603050405020304" pitchFamily="18" charset="0"/>
                <a:ea typeface="Calibri" panose="020F0502020204030204" pitchFamily="34" charset="0"/>
              </a:rPr>
              <a:t> Nam (ở </a:t>
            </a:r>
            <a:r>
              <a:rPr lang="en-US" sz="2000" dirty="0" err="1">
                <a:solidFill>
                  <a:srgbClr val="000000"/>
                </a:solidFill>
                <a:latin typeface="Times New Roman" panose="02020603050405020304" pitchFamily="18" charset="0"/>
                <a:ea typeface="Calibri" panose="020F0502020204030204" pitchFamily="34" charset="0"/>
              </a:rPr>
              <a:t>Việt</a:t>
            </a:r>
            <a:r>
              <a:rPr lang="en-US" sz="2000" dirty="0">
                <a:solidFill>
                  <a:srgbClr val="000000"/>
                </a:solidFill>
                <a:latin typeface="Times New Roman" panose="02020603050405020304" pitchFamily="18" charset="0"/>
                <a:ea typeface="Calibri" panose="020F0502020204030204" pitchFamily="34" charset="0"/>
              </a:rPr>
              <a:t> Nam </a:t>
            </a:r>
            <a:r>
              <a:rPr lang="en-US" sz="2000" dirty="0" err="1">
                <a:solidFill>
                  <a:srgbClr val="000000"/>
                </a:solidFill>
                <a:latin typeface="Times New Roman" panose="02020603050405020304" pitchFamily="18" charset="0"/>
                <a:ea typeface="Calibri" panose="020F0502020204030204" pitchFamily="34" charset="0"/>
              </a:rPr>
              <a:t>gọi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tắt</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là</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đồng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bào</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chiến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sĩ</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miền</a:t>
            </a:r>
            <a:r>
              <a:rPr lang="en-US" sz="2000" dirty="0">
                <a:solidFill>
                  <a:srgbClr val="000000"/>
                </a:solidFill>
                <a:latin typeface="Times New Roman" panose="02020603050405020304" pitchFamily="18" charset="0"/>
                <a:ea typeface="Calibri" panose="020F0502020204030204" pitchFamily="34" charset="0"/>
              </a:rPr>
              <a:t> Nam"). </a:t>
            </a:r>
            <a:r>
              <a:rPr lang="en-US" sz="2000" dirty="0" err="1">
                <a:solidFill>
                  <a:srgbClr val="000000"/>
                </a:solidFill>
                <a:latin typeface="Times New Roman" panose="02020603050405020304" pitchFamily="18" charset="0"/>
                <a:ea typeface="Calibri" panose="020F0502020204030204" pitchFamily="34" charset="0"/>
              </a:rPr>
              <a:t>Cũng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tại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nơi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đây</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Người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còn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tiếp</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những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người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là</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đại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biểu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những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người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Việt</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sống</a:t>
            </a:r>
            <a:r>
              <a:rPr lang="en-US" sz="2000" dirty="0">
                <a:solidFill>
                  <a:srgbClr val="000000"/>
                </a:solidFill>
                <a:latin typeface="Times New Roman" panose="02020603050405020304" pitchFamily="18" charset="0"/>
                <a:ea typeface="Calibri" panose="020F0502020204030204" pitchFamily="34" charset="0"/>
              </a:rPr>
              <a:t> ở </a:t>
            </a:r>
            <a:r>
              <a:rPr lang="en-US" sz="2000" dirty="0" err="1">
                <a:solidFill>
                  <a:srgbClr val="000000"/>
                </a:solidFill>
                <a:latin typeface="Times New Roman" panose="02020603050405020304" pitchFamily="18" charset="0"/>
                <a:ea typeface="Calibri" panose="020F0502020204030204" pitchFamily="34" charset="0"/>
              </a:rPr>
              <a:t>nước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ngoài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về</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thăm</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Việt</a:t>
            </a:r>
            <a:r>
              <a:rPr lang="en-US" sz="2000" dirty="0">
                <a:solidFill>
                  <a:srgbClr val="000000"/>
                </a:solidFill>
                <a:latin typeface="Times New Roman" panose="02020603050405020304" pitchFamily="18" charset="0"/>
                <a:ea typeface="Calibri" panose="020F0502020204030204" pitchFamily="34" charset="0"/>
              </a:rPr>
              <a:t> Nam; </a:t>
            </a:r>
            <a:r>
              <a:rPr lang="en-US" sz="2000" dirty="0" err="1">
                <a:solidFill>
                  <a:srgbClr val="000000"/>
                </a:solidFill>
                <a:latin typeface="Times New Roman" panose="02020603050405020304" pitchFamily="18" charset="0"/>
                <a:ea typeface="Calibri" panose="020F0502020204030204" pitchFamily="34" charset="0"/>
              </a:rPr>
              <a:t>đại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biểu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của</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các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đội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thiếu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niên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Đoàn</a:t>
            </a:r>
            <a:r>
              <a:rPr lang="en-US" sz="2000" dirty="0">
                <a:solidFill>
                  <a:srgbClr val="000000"/>
                </a:solidFill>
                <a:latin typeface="Times New Roman" panose="02020603050405020304" pitchFamily="18" charset="0"/>
                <a:ea typeface="Calibri" panose="020F0502020204030204" pitchFamily="34" charset="0"/>
              </a:rPr>
              <a:t> Thanh </a:t>
            </a:r>
            <a:r>
              <a:rPr lang="en-US" sz="2000" dirty="0" err="1">
                <a:solidFill>
                  <a:srgbClr val="000000"/>
                </a:solidFill>
                <a:latin typeface="Times New Roman" panose="02020603050405020304" pitchFamily="18" charset="0"/>
                <a:ea typeface="Calibri" panose="020F0502020204030204" pitchFamily="34" charset="0"/>
              </a:rPr>
              <a:t>niên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Hội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Phụ</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nữ</a:t>
            </a:r>
            <a:r>
              <a:rPr lang="en-US" sz="2000" dirty="0">
                <a:solidFill>
                  <a:srgbClr val="000000"/>
                </a:solidFill>
                <a:latin typeface="Times New Roman" panose="02020603050405020304" pitchFamily="18" charset="0"/>
                <a:ea typeface="Calibri" panose="020F0502020204030204" pitchFamily="34" charset="0"/>
              </a:rPr>
              <a:t>...</a:t>
            </a:r>
            <a:br>
              <a:rPr lang="en-US" sz="2000" dirty="0">
                <a:solidFill>
                  <a:srgbClr val="000000"/>
                </a:solidFill>
                <a:latin typeface="Times New Roman" panose="02020603050405020304" pitchFamily="18" charset="0"/>
                <a:ea typeface="Calibri" panose="020F0502020204030204" pitchFamily="34" charset="0"/>
              </a:rPr>
            </a:br>
            <a:r>
              <a:rPr lang="en-US" sz="2000" dirty="0" err="1">
                <a:solidFill>
                  <a:srgbClr val="000000"/>
                </a:solidFill>
                <a:latin typeface="Times New Roman" panose="02020603050405020304" pitchFamily="18" charset="0"/>
                <a:ea typeface="Calibri" panose="020F0502020204030204" pitchFamily="34" charset="0"/>
              </a:rPr>
              <a:t>Vì</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Chủ</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tịch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Hồ</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Chí</a:t>
            </a:r>
            <a:r>
              <a:rPr lang="en-US" sz="2000" dirty="0">
                <a:solidFill>
                  <a:srgbClr val="000000"/>
                </a:solidFill>
                <a:latin typeface="Times New Roman" panose="02020603050405020304" pitchFamily="18" charset="0"/>
                <a:ea typeface="Calibri" panose="020F0502020204030204" pitchFamily="34" charset="0"/>
              </a:rPr>
              <a:t> Minh </a:t>
            </a:r>
            <a:r>
              <a:rPr lang="en-US" sz="2000" dirty="0" err="1">
                <a:solidFill>
                  <a:srgbClr val="000000"/>
                </a:solidFill>
                <a:latin typeface="Times New Roman" panose="02020603050405020304" pitchFamily="18" charset="0"/>
                <a:ea typeface="Calibri" panose="020F0502020204030204" pitchFamily="34" charset="0"/>
              </a:rPr>
              <a:t>rất</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yêu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quý</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các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thiếu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niên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nhi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đồng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nên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ngày</a:t>
            </a:r>
            <a:r>
              <a:rPr lang="en-US" sz="2000" dirty="0">
                <a:solidFill>
                  <a:srgbClr val="000000"/>
                </a:solidFill>
                <a:latin typeface="Times New Roman" panose="02020603050405020304" pitchFamily="18" charset="0"/>
                <a:ea typeface="Calibri" panose="020F0502020204030204" pitchFamily="34" charset="0"/>
              </a:rPr>
              <a:t> 2 </a:t>
            </a:r>
            <a:r>
              <a:rPr lang="en-US" sz="2000" dirty="0" err="1">
                <a:solidFill>
                  <a:srgbClr val="000000"/>
                </a:solidFill>
                <a:latin typeface="Times New Roman" panose="02020603050405020304" pitchFamily="18" charset="0"/>
                <a:ea typeface="Calibri" panose="020F0502020204030204" pitchFamily="34" charset="0"/>
              </a:rPr>
              <a:t>tháng</a:t>
            </a:r>
            <a:r>
              <a:rPr lang="en-US" sz="2000" dirty="0">
                <a:solidFill>
                  <a:srgbClr val="000000"/>
                </a:solidFill>
                <a:latin typeface="Times New Roman" panose="02020603050405020304" pitchFamily="18" charset="0"/>
                <a:ea typeface="Calibri" panose="020F0502020204030204" pitchFamily="34" charset="0"/>
              </a:rPr>
              <a:t> 9 </a:t>
            </a:r>
            <a:r>
              <a:rPr lang="en-US" sz="2000" dirty="0" err="1">
                <a:solidFill>
                  <a:srgbClr val="000000"/>
                </a:solidFill>
                <a:latin typeface="Times New Roman" panose="02020603050405020304" pitchFamily="18" charset="0"/>
                <a:ea typeface="Calibri" panose="020F0502020204030204" pitchFamily="34" charset="0"/>
              </a:rPr>
              <a:t>năm</a:t>
            </a:r>
            <a:r>
              <a:rPr lang="en-US" sz="2000" dirty="0">
                <a:solidFill>
                  <a:srgbClr val="000000"/>
                </a:solidFill>
                <a:latin typeface="Times New Roman" panose="02020603050405020304" pitchFamily="18" charset="0"/>
                <a:ea typeface="Calibri" panose="020F0502020204030204" pitchFamily="34" charset="0"/>
              </a:rPr>
              <a:t> 1955, </a:t>
            </a:r>
            <a:r>
              <a:rPr lang="en-US" sz="2000" dirty="0" err="1">
                <a:solidFill>
                  <a:srgbClr val="000000"/>
                </a:solidFill>
                <a:latin typeface="Times New Roman" panose="02020603050405020304" pitchFamily="18" charset="0"/>
                <a:ea typeface="Calibri" panose="020F0502020204030204" pitchFamily="34" charset="0"/>
              </a:rPr>
              <a:t>cửa</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Phủ</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Chủ</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tịch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đã</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mở</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cho</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các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thiếu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niên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đến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vui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chơi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từ</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đó</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các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thiếu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nhi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có</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nhiều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dịp</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được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vào</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đây</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thăm</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Người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Với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tất</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cả</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những</a:t>
            </a:r>
            <a:r>
              <a:rPr lang="en-US" sz="2000" dirty="0">
                <a:solidFill>
                  <a:srgbClr val="000000"/>
                </a:solidFill>
                <a:latin typeface="Times New Roman" panose="02020603050405020304" pitchFamily="18" charset="0"/>
                <a:ea typeface="Calibri" panose="020F0502020204030204" pitchFamily="34" charset="0"/>
              </a:rPr>
              <a:t> ý </a:t>
            </a:r>
            <a:r>
              <a:rPr lang="en-US" sz="2000" dirty="0" err="1">
                <a:solidFill>
                  <a:srgbClr val="000000"/>
                </a:solidFill>
                <a:latin typeface="Times New Roman" panose="02020603050405020304" pitchFamily="18" charset="0"/>
                <a:ea typeface="Calibri" panose="020F0502020204030204" pitchFamily="34" charset="0"/>
              </a:rPr>
              <a:t>nghĩa</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đó</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sau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ngày</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Chủ</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tịch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Hồ</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Chí</a:t>
            </a:r>
            <a:r>
              <a:rPr lang="en-US" sz="2000" dirty="0">
                <a:solidFill>
                  <a:srgbClr val="000000"/>
                </a:solidFill>
                <a:latin typeface="Times New Roman" panose="02020603050405020304" pitchFamily="18" charset="0"/>
                <a:ea typeface="Calibri" panose="020F0502020204030204" pitchFamily="34" charset="0"/>
              </a:rPr>
              <a:t> Minh </a:t>
            </a:r>
            <a:r>
              <a:rPr lang="en-US" sz="2000" dirty="0" err="1">
                <a:solidFill>
                  <a:srgbClr val="000000"/>
                </a:solidFill>
                <a:latin typeface="Times New Roman" panose="02020603050405020304" pitchFamily="18" charset="0"/>
                <a:ea typeface="Calibri" panose="020F0502020204030204" pitchFamily="34" charset="0"/>
              </a:rPr>
              <a:t>đi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xa</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ngày</a:t>
            </a:r>
            <a:r>
              <a:rPr lang="en-US" sz="2000" dirty="0">
                <a:solidFill>
                  <a:srgbClr val="000000"/>
                </a:solidFill>
                <a:latin typeface="Times New Roman" panose="02020603050405020304" pitchFamily="18" charset="0"/>
                <a:ea typeface="Calibri" panose="020F0502020204030204" pitchFamily="34" charset="0"/>
              </a:rPr>
              <a:t> 2-9-1969), </a:t>
            </a:r>
            <a:r>
              <a:rPr lang="en-US" sz="2000" dirty="0" err="1">
                <a:solidFill>
                  <a:srgbClr val="000000"/>
                </a:solidFill>
                <a:latin typeface="Times New Roman" panose="02020603050405020304" pitchFamily="18" charset="0"/>
                <a:ea typeface="Calibri" panose="020F0502020204030204" pitchFamily="34" charset="0"/>
              </a:rPr>
              <a:t>nơi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Người</a:t>
            </a:r>
            <a:r>
              <a:rPr lang="en-US" sz="2000" dirty="0">
                <a:solidFill>
                  <a:srgbClr val="000000"/>
                </a:solidFill>
                <a:latin typeface="Times New Roman" panose="02020603050405020304" pitchFamily="18" charset="0"/>
                <a:ea typeface="Calibri" panose="020F0502020204030204" pitchFamily="34" charset="0"/>
              </a:rPr>
              <a:t> ở </a:t>
            </a:r>
            <a:r>
              <a:rPr lang="en-US" sz="2000" dirty="0" err="1">
                <a:solidFill>
                  <a:srgbClr val="000000"/>
                </a:solidFill>
                <a:latin typeface="Times New Roman" panose="02020603050405020304" pitchFamily="18" charset="0"/>
                <a:ea typeface="Calibri" panose="020F0502020204030204" pitchFamily="34" charset="0"/>
              </a:rPr>
              <a:t>và</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làm</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việc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cùng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với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các</a:t>
            </a:r>
            <a:r>
              <a:rPr lang="en-US" sz="2000" dirty="0">
                <a:solidFill>
                  <a:srgbClr val="000000"/>
                </a:solidFill>
                <a:latin typeface="Times New Roman" panose="02020603050405020304" pitchFamily="18" charset="0"/>
                <a:ea typeface="Calibri" panose="020F0502020204030204" pitchFamily="34" charset="0"/>
              </a:rPr>
              <a:t> di </a:t>
            </a:r>
            <a:r>
              <a:rPr lang="en-US" sz="2000" dirty="0" err="1">
                <a:solidFill>
                  <a:srgbClr val="000000"/>
                </a:solidFill>
                <a:latin typeface="Times New Roman" panose="02020603050405020304" pitchFamily="18" charset="0"/>
                <a:ea typeface="Calibri" panose="020F0502020204030204" pitchFamily="34" charset="0"/>
              </a:rPr>
              <a:t>tích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kỷ</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vật</a:t>
            </a:r>
            <a:r>
              <a:rPr lang="en-US" sz="2000" dirty="0">
                <a:solidFill>
                  <a:srgbClr val="000000"/>
                </a:solidFill>
                <a:latin typeface="Times New Roman" panose="02020603050405020304" pitchFamily="18" charset="0"/>
                <a:ea typeface="Calibri" panose="020F0502020204030204" pitchFamily="34" charset="0"/>
              </a:rPr>
              <a:t> ở </a:t>
            </a:r>
            <a:r>
              <a:rPr lang="en-US" sz="2000" dirty="0" err="1">
                <a:solidFill>
                  <a:srgbClr val="000000"/>
                </a:solidFill>
                <a:latin typeface="Times New Roman" panose="02020603050405020304" pitchFamily="18" charset="0"/>
                <a:ea typeface="Calibri" panose="020F0502020204030204" pitchFamily="34" charset="0"/>
              </a:rPr>
              <a:t>đây</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đã</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trở</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thành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những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vật</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chứng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quý</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giá</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biểu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tượng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thiêng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liêng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về</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cuộc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sống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hoạt</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động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của</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Người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trong</a:t>
            </a:r>
            <a:r>
              <a:rPr lang="en-US" sz="2000" dirty="0">
                <a:solidFill>
                  <a:srgbClr val="000000"/>
                </a:solidFill>
                <a:latin typeface="Times New Roman" panose="02020603050405020304" pitchFamily="18" charset="0"/>
                <a:ea typeface="Calibri" panose="020F0502020204030204" pitchFamily="34" charset="0"/>
              </a:rPr>
              <a:t> 15 </a:t>
            </a:r>
            <a:r>
              <a:rPr lang="en-US" sz="2000" dirty="0" err="1">
                <a:solidFill>
                  <a:srgbClr val="000000"/>
                </a:solidFill>
                <a:latin typeface="Times New Roman" panose="02020603050405020304" pitchFamily="18" charset="0"/>
                <a:ea typeface="Calibri" panose="020F0502020204030204" pitchFamily="34" charset="0"/>
              </a:rPr>
              <a:t>năm</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cuối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đời</a:t>
            </a:r>
            <a:r>
              <a:rPr lang="en-US" sz="2000" dirty="0">
                <a:solidFill>
                  <a:srgbClr val="000000"/>
                </a:solidFill>
                <a:latin typeface="Times New Roman" panose="02020603050405020304" pitchFamily="18" charset="0"/>
                <a:ea typeface="Calibri" panose="020F0502020204030204" pitchFamily="34" charset="0"/>
              </a:rPr>
              <a:t>.</a:t>
            </a:r>
            <a:endParaRPr lang="vi-VN" sz="2000" dirty="0">
              <a:effectLst/>
              <a:latin typeface="Times New Roman" panose="02020603050405020304" pitchFamily="18" charset="0"/>
              <a:ea typeface="Calibri" panose="020F0502020204030204" pitchFamily="34" charset="0"/>
            </a:endParaRPr>
          </a:p>
          <a:p>
            <a:pPr marL="270510" marR="175260" indent="444500">
              <a:lnSpc>
                <a:spcPct val="107000"/>
              </a:lnSpc>
              <a:spcAft>
                <a:spcPts val="0"/>
              </a:spcAft>
            </a:pPr>
            <a:r>
              <a:rPr lang="en-US" sz="2000" dirty="0" err="1">
                <a:solidFill>
                  <a:srgbClr val="000000"/>
                </a:solidFill>
                <a:latin typeface="Times New Roman" panose="02020603050405020304" pitchFamily="18" charset="0"/>
                <a:ea typeface="Calibri" panose="020F0502020204030204" pitchFamily="34" charset="0"/>
              </a:rPr>
              <a:t>Tổng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thể</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khu</a:t>
            </a:r>
            <a:r>
              <a:rPr lang="en-US" sz="2000" dirty="0">
                <a:solidFill>
                  <a:srgbClr val="000000"/>
                </a:solidFill>
                <a:latin typeface="Times New Roman" panose="02020603050405020304" pitchFamily="18" charset="0"/>
                <a:ea typeface="Calibri" panose="020F0502020204030204" pitchFamily="34" charset="0"/>
              </a:rPr>
              <a:t> Di </a:t>
            </a:r>
            <a:r>
              <a:rPr lang="en-US" sz="2000" dirty="0" err="1">
                <a:solidFill>
                  <a:srgbClr val="000000"/>
                </a:solidFill>
                <a:latin typeface="Times New Roman" panose="02020603050405020304" pitchFamily="18" charset="0"/>
                <a:ea typeface="Calibri" panose="020F0502020204030204" pitchFamily="34" charset="0"/>
              </a:rPr>
              <a:t>tích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rộng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hơn</a:t>
            </a:r>
            <a:r>
              <a:rPr lang="en-US" sz="2000" dirty="0">
                <a:solidFill>
                  <a:srgbClr val="000000"/>
                </a:solidFill>
                <a:latin typeface="Times New Roman" panose="02020603050405020304" pitchFamily="18" charset="0"/>
                <a:ea typeface="Calibri" panose="020F0502020204030204" pitchFamily="34" charset="0"/>
              </a:rPr>
              <a:t> 14 </a:t>
            </a:r>
            <a:r>
              <a:rPr lang="en-US" sz="2000" dirty="0" err="1">
                <a:solidFill>
                  <a:srgbClr val="000000"/>
                </a:solidFill>
                <a:latin typeface="Times New Roman" panose="02020603050405020304" pitchFamily="18" charset="0"/>
                <a:ea typeface="Calibri" panose="020F0502020204030204" pitchFamily="34" charset="0"/>
              </a:rPr>
              <a:t>hécta</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trong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đó</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diện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tích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được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xếp</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hạng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là</a:t>
            </a:r>
            <a:r>
              <a:rPr lang="en-US" sz="2000" dirty="0">
                <a:solidFill>
                  <a:srgbClr val="000000"/>
                </a:solidFill>
                <a:latin typeface="Times New Roman" panose="02020603050405020304" pitchFamily="18" charset="0"/>
                <a:ea typeface="Calibri" panose="020F0502020204030204" pitchFamily="34" charset="0"/>
              </a:rPr>
              <a:t> 22.000 m², bao </a:t>
            </a:r>
            <a:r>
              <a:rPr lang="en-US" sz="2000" dirty="0" err="1">
                <a:solidFill>
                  <a:srgbClr val="000000"/>
                </a:solidFill>
                <a:latin typeface="Times New Roman" panose="02020603050405020304" pitchFamily="18" charset="0"/>
                <a:ea typeface="Calibri" panose="020F0502020204030204" pitchFamily="34" charset="0"/>
              </a:rPr>
              <a:t>gồm</a:t>
            </a:r>
            <a:r>
              <a:rPr lang="en-US" sz="2000" dirty="0">
                <a:solidFill>
                  <a:srgbClr val="000000"/>
                </a:solidFill>
                <a:latin typeface="Times New Roman" panose="02020603050405020304" pitchFamily="18" charset="0"/>
                <a:ea typeface="Calibri" panose="020F0502020204030204" pitchFamily="34" charset="0"/>
              </a:rPr>
              <a:t> 16 </a:t>
            </a:r>
            <a:r>
              <a:rPr lang="en-US" sz="2000" dirty="0" err="1">
                <a:solidFill>
                  <a:srgbClr val="000000"/>
                </a:solidFill>
                <a:latin typeface="Times New Roman" panose="02020603050405020304" pitchFamily="18" charset="0"/>
                <a:ea typeface="Calibri" panose="020F0502020204030204" pitchFamily="34" charset="0"/>
              </a:rPr>
              <a:t>công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trình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công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trình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đã</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tồn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tại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lâu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nhất</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là</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hơn</a:t>
            </a:r>
            <a:r>
              <a:rPr lang="en-US" sz="2000" dirty="0">
                <a:solidFill>
                  <a:srgbClr val="000000"/>
                </a:solidFill>
                <a:latin typeface="Times New Roman" panose="02020603050405020304" pitchFamily="18" charset="0"/>
                <a:ea typeface="Calibri" panose="020F0502020204030204" pitchFamily="34" charset="0"/>
              </a:rPr>
              <a:t> 100 </a:t>
            </a:r>
            <a:r>
              <a:rPr lang="en-US" sz="2000" dirty="0" err="1">
                <a:solidFill>
                  <a:srgbClr val="000000"/>
                </a:solidFill>
                <a:latin typeface="Times New Roman" panose="02020603050405020304" pitchFamily="18" charset="0"/>
                <a:ea typeface="Calibri" panose="020F0502020204030204" pitchFamily="34" charset="0"/>
              </a:rPr>
              <a:t>năm</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và</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gần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nhất</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là</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hơn</a:t>
            </a:r>
            <a:r>
              <a:rPr lang="en-US" sz="2000" dirty="0">
                <a:solidFill>
                  <a:srgbClr val="000000"/>
                </a:solidFill>
                <a:latin typeface="Times New Roman" panose="02020603050405020304" pitchFamily="18" charset="0"/>
                <a:ea typeface="Calibri" panose="020F0502020204030204" pitchFamily="34" charset="0"/>
              </a:rPr>
              <a:t> 40 </a:t>
            </a:r>
            <a:r>
              <a:rPr lang="en-US" sz="2000" dirty="0" err="1">
                <a:solidFill>
                  <a:srgbClr val="000000"/>
                </a:solidFill>
                <a:latin typeface="Times New Roman" panose="02020603050405020304" pitchFamily="18" charset="0"/>
                <a:ea typeface="Calibri" panose="020F0502020204030204" pitchFamily="34" charset="0"/>
              </a:rPr>
              <a:t>năm</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Khu</a:t>
            </a:r>
            <a:r>
              <a:rPr lang="en-US" sz="2000" dirty="0">
                <a:solidFill>
                  <a:srgbClr val="000000"/>
                </a:solidFill>
                <a:latin typeface="Times New Roman" panose="02020603050405020304" pitchFamily="18" charset="0"/>
                <a:ea typeface="Calibri" panose="020F0502020204030204" pitchFamily="34" charset="0"/>
              </a:rPr>
              <a:t> Di </a:t>
            </a:r>
            <a:r>
              <a:rPr lang="en-US" sz="2000" dirty="0" err="1">
                <a:solidFill>
                  <a:srgbClr val="000000"/>
                </a:solidFill>
                <a:latin typeface="Times New Roman" panose="02020603050405020304" pitchFamily="18" charset="0"/>
                <a:ea typeface="Calibri" panose="020F0502020204030204" pitchFamily="34" charset="0"/>
              </a:rPr>
              <a:t>tích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có</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khoảng</a:t>
            </a:r>
            <a:r>
              <a:rPr lang="en-US" sz="2000" dirty="0">
                <a:solidFill>
                  <a:srgbClr val="000000"/>
                </a:solidFill>
                <a:latin typeface="Times New Roman" panose="02020603050405020304" pitchFamily="18" charset="0"/>
                <a:ea typeface="Calibri" panose="020F0502020204030204" pitchFamily="34" charset="0"/>
              </a:rPr>
              <a:t> 1456 </a:t>
            </a:r>
            <a:r>
              <a:rPr lang="en-US" sz="2000" dirty="0" err="1">
                <a:solidFill>
                  <a:srgbClr val="000000"/>
                </a:solidFill>
                <a:latin typeface="Times New Roman" panose="02020603050405020304" pitchFamily="18" charset="0"/>
                <a:ea typeface="Calibri" panose="020F0502020204030204" pitchFamily="34" charset="0"/>
              </a:rPr>
              <a:t>hiện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vật</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trong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đó</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đang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trưng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bày</a:t>
            </a:r>
            <a:r>
              <a:rPr lang="en-US" sz="2000" dirty="0">
                <a:solidFill>
                  <a:srgbClr val="000000"/>
                </a:solidFill>
                <a:latin typeface="Times New Roman" panose="02020603050405020304" pitchFamily="18" charset="0"/>
                <a:ea typeface="Calibri" panose="020F0502020204030204" pitchFamily="34" charset="0"/>
              </a:rPr>
              <a:t> 759 </a:t>
            </a:r>
            <a:r>
              <a:rPr lang="en-US" sz="2000" dirty="0" err="1">
                <a:solidFill>
                  <a:srgbClr val="000000"/>
                </a:solidFill>
                <a:latin typeface="Times New Roman" panose="02020603050405020304" pitchFamily="18" charset="0"/>
                <a:ea typeface="Calibri" panose="020F0502020204030204" pitchFamily="34" charset="0"/>
              </a:rPr>
              <a:t>hiện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vật</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Các</a:t>
            </a:r>
            <a:r>
              <a:rPr lang="en-US" sz="2000" dirty="0">
                <a:solidFill>
                  <a:srgbClr val="000000"/>
                </a:solidFill>
                <a:latin typeface="Times New Roman" panose="02020603050405020304" pitchFamily="18" charset="0"/>
                <a:ea typeface="Calibri" panose="020F0502020204030204" pitchFamily="34" charset="0"/>
              </a:rPr>
              <a:t> di </a:t>
            </a:r>
            <a:r>
              <a:rPr lang="en-US" sz="2000" dirty="0" err="1">
                <a:solidFill>
                  <a:srgbClr val="000000"/>
                </a:solidFill>
                <a:latin typeface="Times New Roman" panose="02020603050405020304" pitchFamily="18" charset="0"/>
                <a:ea typeface="Calibri" panose="020F0502020204030204" pitchFamily="34" charset="0"/>
              </a:rPr>
              <a:t>tích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hiện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vật</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tài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liệu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được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lưu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giữ</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tại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nơi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đây</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đều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đảm</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bảo</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tính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nguyên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gốc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nguyên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trạng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như</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những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ngày</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cuối</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cùng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Bác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sống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và</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làm</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việc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Hiện</a:t>
            </a:r>
            <a:r>
              <a:rPr lang="en-US" sz="2000" dirty="0">
                <a:solidFill>
                  <a:srgbClr val="000000"/>
                </a:solidFill>
                <a:latin typeface="Times New Roman" panose="02020603050405020304" pitchFamily="18" charset="0"/>
                <a:ea typeface="Calibri" panose="020F0502020204030204" pitchFamily="34" charset="0"/>
              </a:rPr>
              <a:t> nay, </a:t>
            </a:r>
            <a:r>
              <a:rPr lang="en-US" sz="2000" dirty="0" err="1">
                <a:solidFill>
                  <a:srgbClr val="000000"/>
                </a:solidFill>
                <a:latin typeface="Times New Roman" panose="02020603050405020304" pitchFamily="18" charset="0"/>
                <a:ea typeface="Calibri" panose="020F0502020204030204" pitchFamily="34" charset="0"/>
              </a:rPr>
              <a:t>chỉ</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có</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khu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vực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xung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quanh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Phủ</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Chủ</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tịch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và</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các</a:t>
            </a:r>
            <a:r>
              <a:rPr lang="en-US" sz="2000" dirty="0">
                <a:solidFill>
                  <a:srgbClr val="000000"/>
                </a:solidFill>
                <a:latin typeface="Times New Roman" panose="02020603050405020304" pitchFamily="18" charset="0"/>
                <a:ea typeface="Calibri" panose="020F0502020204030204" pitchFamily="34" charset="0"/>
              </a:rPr>
              <a:t> Di </a:t>
            </a:r>
            <a:r>
              <a:rPr lang="en-US" sz="2000" dirty="0" err="1">
                <a:solidFill>
                  <a:srgbClr val="000000"/>
                </a:solidFill>
                <a:latin typeface="Times New Roman" panose="02020603050405020304" pitchFamily="18" charset="0"/>
                <a:ea typeface="Calibri" panose="020F0502020204030204" pitchFamily="34" charset="0"/>
              </a:rPr>
              <a:t>tích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chính</a:t>
            </a:r>
            <a:r>
              <a:rPr lang="en-US" sz="2000" dirty="0">
                <a:solidFill>
                  <a:srgbClr val="000000"/>
                </a:solidFill>
                <a:latin typeface="Times New Roman" panose="02020603050405020304" pitchFamily="18" charset="0"/>
                <a:ea typeface="Calibri" panose="020F0502020204030204" pitchFamily="34" charset="0"/>
              </a:rPr>
              <a:t> ở </a:t>
            </a:r>
            <a:r>
              <a:rPr lang="en-US" sz="2000" dirty="0" err="1">
                <a:solidFill>
                  <a:srgbClr val="000000"/>
                </a:solidFill>
                <a:latin typeface="Times New Roman" panose="02020603050405020304" pitchFamily="18" charset="0"/>
                <a:ea typeface="Calibri" panose="020F0502020204030204" pitchFamily="34" charset="0"/>
              </a:rPr>
              <a:t>khu</a:t>
            </a:r>
            <a:r>
              <a:rPr lang="en-US" sz="2000" dirty="0">
                <a:solidFill>
                  <a:srgbClr val="000000"/>
                </a:solidFill>
                <a:latin typeface="Times New Roman" panose="02020603050405020304" pitchFamily="18" charset="0"/>
                <a:ea typeface="Calibri" panose="020F0502020204030204" pitchFamily="34" charset="0"/>
              </a:rPr>
              <a:t> A </a:t>
            </a:r>
            <a:r>
              <a:rPr lang="en-US" sz="2000" dirty="0" err="1">
                <a:solidFill>
                  <a:srgbClr val="000000"/>
                </a:solidFill>
                <a:latin typeface="Times New Roman" panose="02020603050405020304" pitchFamily="18" charset="0"/>
                <a:ea typeface="Calibri" panose="020F0502020204030204" pitchFamily="34" charset="0"/>
              </a:rPr>
              <a:t>được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đưa</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vào</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hoạt</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động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phục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vụ</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đồng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bào</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và</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khách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quốc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tế</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đến</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tham</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quan</a:t>
            </a:r>
            <a:r>
              <a:rPr lang="en-US" sz="2000" dirty="0">
                <a:solidFill>
                  <a:srgbClr val="000000"/>
                </a:solidFill>
                <a:latin typeface="Times New Roman" panose="02020603050405020304" pitchFamily="18" charset="0"/>
                <a:ea typeface="Calibri" panose="020F0502020204030204" pitchFamily="34" charset="0"/>
              </a:rPr>
              <a:t>.</a:t>
            </a:r>
            <a:endParaRPr lang="vi-VN"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66558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1E75DD-AD1A-4E99-BB98-96D1F4377060}"/>
              </a:ext>
            </a:extLst>
          </p:cNvPr>
          <p:cNvSpPr/>
          <p:nvPr/>
        </p:nvSpPr>
        <p:spPr>
          <a:xfrm>
            <a:off x="-238698" y="0"/>
            <a:ext cx="12430698" cy="6402778"/>
          </a:xfrm>
          <a:prstGeom prst="rect">
            <a:avLst/>
          </a:prstGeom>
        </p:spPr>
        <p:txBody>
          <a:bodyPr wrap="square">
            <a:spAutoFit/>
          </a:bodyPr>
          <a:lstStyle/>
          <a:p>
            <a:pPr marL="270510" marR="175260" indent="444500">
              <a:lnSpc>
                <a:spcPct val="107000"/>
              </a:lnSpc>
              <a:spcAft>
                <a:spcPts val="0"/>
              </a:spcAft>
            </a:pPr>
            <a:r>
              <a:rPr lang="en-US" sz="1200" dirty="0">
                <a:solidFill>
                  <a:srgbClr val="000000"/>
                </a:solidFill>
                <a:latin typeface="Times New Roman" panose="02020603050405020304" pitchFamily="18" charset="0"/>
                <a:ea typeface="Calibri" panose="020F0502020204030204" pitchFamily="34" charset="0"/>
              </a:rPr>
              <a:t>1</a:t>
            </a:r>
            <a:r>
              <a:rPr lang="en-US" sz="1200" b="1" dirty="0">
                <a:solidFill>
                  <a:srgbClr val="000000"/>
                </a:solidFill>
                <a:latin typeface="Times New Roman" panose="02020603050405020304" pitchFamily="18" charset="0"/>
                <a:ea typeface="Calibri" panose="020F0502020204030204" pitchFamily="34" charset="0"/>
              </a:rPr>
              <a:t>. </a:t>
            </a:r>
            <a:r>
              <a:rPr lang="en-US" sz="1200" b="1" dirty="0" err="1">
                <a:solidFill>
                  <a:srgbClr val="000000"/>
                </a:solidFill>
                <a:latin typeface="Times New Roman" panose="02020603050405020304" pitchFamily="18" charset="0"/>
                <a:ea typeface="Calibri" panose="020F0502020204030204" pitchFamily="34" charset="0"/>
              </a:rPr>
              <a:t>Khu</a:t>
            </a:r>
            <a:r>
              <a:rPr lang="en-US" sz="1200" b="1" dirty="0">
                <a:solidFill>
                  <a:srgbClr val="000000"/>
                </a:solidFill>
                <a:latin typeface="Times New Roman" panose="02020603050405020304" pitchFamily="18" charset="0"/>
                <a:ea typeface="Calibri" panose="020F0502020204030204" pitchFamily="34" charset="0"/>
              </a:rPr>
              <a:t> Di </a:t>
            </a:r>
            <a:r>
              <a:rPr lang="en-US" sz="1200" b="1" dirty="0" err="1">
                <a:solidFill>
                  <a:srgbClr val="000000"/>
                </a:solidFill>
                <a:latin typeface="Times New Roman" panose="02020603050405020304" pitchFamily="18" charset="0"/>
                <a:ea typeface="Calibri" panose="020F0502020204030204" pitchFamily="34" charset="0"/>
              </a:rPr>
              <a:t>tích</a:t>
            </a:r>
            <a:r>
              <a:rPr lang="en-US" sz="1200" b="1" dirty="0">
                <a:solidFill>
                  <a:srgbClr val="000000"/>
                </a:solidFill>
                <a:latin typeface="Times New Roman" panose="02020603050405020304" pitchFamily="18" charset="0"/>
                <a:ea typeface="Calibri" panose="020F0502020204030204" pitchFamily="34" charset="0"/>
              </a:rPr>
              <a:t> </a:t>
            </a:r>
            <a:r>
              <a:rPr lang="en-US" sz="1200" b="1" dirty="0" err="1">
                <a:solidFill>
                  <a:srgbClr val="000000"/>
                </a:solidFill>
                <a:latin typeface="Times New Roman" panose="02020603050405020304" pitchFamily="18" charset="0"/>
                <a:ea typeface="Calibri" panose="020F0502020204030204" pitchFamily="34" charset="0"/>
              </a:rPr>
              <a:t>Chủ</a:t>
            </a:r>
            <a:r>
              <a:rPr lang="en-US" sz="1200" b="1" dirty="0">
                <a:solidFill>
                  <a:srgbClr val="000000"/>
                </a:solidFill>
                <a:latin typeface="Times New Roman" panose="02020603050405020304" pitchFamily="18" charset="0"/>
                <a:ea typeface="Calibri" panose="020F0502020204030204" pitchFamily="34" charset="0"/>
              </a:rPr>
              <a:t> </a:t>
            </a:r>
            <a:r>
              <a:rPr lang="en-US" sz="1200" b="1" dirty="0" err="1">
                <a:solidFill>
                  <a:srgbClr val="000000"/>
                </a:solidFill>
                <a:latin typeface="Times New Roman" panose="02020603050405020304" pitchFamily="18" charset="0"/>
                <a:ea typeface="Calibri" panose="020F0502020204030204" pitchFamily="34" charset="0"/>
              </a:rPr>
              <a:t>tịch</a:t>
            </a:r>
            <a:r>
              <a:rPr lang="en-US" sz="1200" b="1" dirty="0">
                <a:solidFill>
                  <a:srgbClr val="000000"/>
                </a:solidFill>
                <a:latin typeface="Times New Roman" panose="02020603050405020304" pitchFamily="18" charset="0"/>
                <a:ea typeface="Calibri" panose="020F0502020204030204" pitchFamily="34" charset="0"/>
              </a:rPr>
              <a:t> </a:t>
            </a:r>
            <a:r>
              <a:rPr lang="en-US" sz="1200" b="1" dirty="0" err="1">
                <a:solidFill>
                  <a:srgbClr val="000000"/>
                </a:solidFill>
                <a:latin typeface="Times New Roman" panose="02020603050405020304" pitchFamily="18" charset="0"/>
                <a:ea typeface="Calibri" panose="020F0502020204030204" pitchFamily="34" charset="0"/>
              </a:rPr>
              <a:t>Hồ</a:t>
            </a:r>
            <a:r>
              <a:rPr lang="en-US" sz="1200" b="1" dirty="0">
                <a:solidFill>
                  <a:srgbClr val="000000"/>
                </a:solidFill>
                <a:latin typeface="Times New Roman" panose="02020603050405020304" pitchFamily="18" charset="0"/>
                <a:ea typeface="Calibri" panose="020F0502020204030204" pitchFamily="34" charset="0"/>
              </a:rPr>
              <a:t> </a:t>
            </a:r>
            <a:r>
              <a:rPr lang="en-US" sz="1200" b="1" dirty="0" err="1">
                <a:solidFill>
                  <a:srgbClr val="000000"/>
                </a:solidFill>
                <a:latin typeface="Times New Roman" panose="02020603050405020304" pitchFamily="18" charset="0"/>
                <a:ea typeface="Calibri" panose="020F0502020204030204" pitchFamily="34" charset="0"/>
              </a:rPr>
              <a:t>Chí</a:t>
            </a:r>
            <a:r>
              <a:rPr lang="en-US" sz="1200" b="1" dirty="0">
                <a:solidFill>
                  <a:srgbClr val="000000"/>
                </a:solidFill>
                <a:latin typeface="Times New Roman" panose="02020603050405020304" pitchFamily="18" charset="0"/>
                <a:ea typeface="Calibri" panose="020F0502020204030204" pitchFamily="34" charset="0"/>
              </a:rPr>
              <a:t> Minh </a:t>
            </a:r>
            <a:r>
              <a:rPr lang="en-US" sz="1200" dirty="0" err="1">
                <a:solidFill>
                  <a:srgbClr val="000000"/>
                </a:solidFill>
                <a:latin typeface="Times New Roman" panose="02020603050405020304" pitchFamily="18" charset="0"/>
                <a:ea typeface="Calibri" panose="020F0502020204030204" pitchFamily="34" charset="0"/>
              </a:rPr>
              <a:t>tại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Phủ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tịch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gọi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tắt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Khu</a:t>
            </a:r>
            <a:r>
              <a:rPr lang="en-US" sz="1200" dirty="0">
                <a:solidFill>
                  <a:srgbClr val="000000"/>
                </a:solidFill>
                <a:latin typeface="Times New Roman" panose="02020603050405020304" pitchFamily="18" charset="0"/>
                <a:ea typeface="Calibri" panose="020F0502020204030204" pitchFamily="34" charset="0"/>
              </a:rPr>
              <a:t> Di </a:t>
            </a:r>
            <a:r>
              <a:rPr lang="en-US" sz="1200" dirty="0" err="1">
                <a:solidFill>
                  <a:srgbClr val="000000"/>
                </a:solidFill>
                <a:latin typeface="Times New Roman" panose="02020603050405020304" pitchFamily="18" charset="0"/>
                <a:ea typeface="Calibri" panose="020F0502020204030204" pitchFamily="34" charset="0"/>
              </a:rPr>
              <a:t>tích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Phủ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tịch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Nội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sống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việc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lâu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nhất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trong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cuộc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đời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hoạt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động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cách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mạng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của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tịch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Hồ</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Chí</a:t>
            </a:r>
            <a:r>
              <a:rPr lang="en-US" sz="1200" dirty="0">
                <a:solidFill>
                  <a:srgbClr val="000000"/>
                </a:solidFill>
                <a:latin typeface="Times New Roman" panose="02020603050405020304" pitchFamily="18" charset="0"/>
                <a:ea typeface="Calibri" panose="020F0502020204030204" pitchFamily="34" charset="0"/>
              </a:rPr>
              <a:t> Minh (</a:t>
            </a:r>
            <a:r>
              <a:rPr lang="en-US" sz="1200" dirty="0" err="1">
                <a:solidFill>
                  <a:srgbClr val="000000"/>
                </a:solidFill>
                <a:latin typeface="Times New Roman" panose="02020603050405020304" pitchFamily="18" charset="0"/>
                <a:ea typeface="Calibri" panose="020F0502020204030204" pitchFamily="34" charset="0"/>
              </a:rPr>
              <a:t>từ</a:t>
            </a:r>
            <a:r>
              <a:rPr lang="en-US" sz="1200" dirty="0">
                <a:solidFill>
                  <a:srgbClr val="000000"/>
                </a:solidFill>
                <a:latin typeface="Times New Roman" panose="02020603050405020304" pitchFamily="18" charset="0"/>
                <a:ea typeface="Calibri" panose="020F0502020204030204" pitchFamily="34" charset="0"/>
              </a:rPr>
              <a:t> 19 </a:t>
            </a:r>
            <a:r>
              <a:rPr lang="en-US" sz="1200" dirty="0" err="1">
                <a:solidFill>
                  <a:srgbClr val="000000"/>
                </a:solidFill>
                <a:latin typeface="Times New Roman" panose="02020603050405020304" pitchFamily="18" charset="0"/>
                <a:ea typeface="Calibri" panose="020F0502020204030204" pitchFamily="34" charset="0"/>
              </a:rPr>
              <a:t>tháng</a:t>
            </a:r>
            <a:r>
              <a:rPr lang="en-US" sz="1200" dirty="0">
                <a:solidFill>
                  <a:srgbClr val="000000"/>
                </a:solidFill>
                <a:latin typeface="Times New Roman" panose="02020603050405020304" pitchFamily="18" charset="0"/>
                <a:ea typeface="Calibri" panose="020F0502020204030204" pitchFamily="34" charset="0"/>
              </a:rPr>
              <a:t> 12 </a:t>
            </a:r>
            <a:r>
              <a:rPr lang="en-US" sz="1200" dirty="0" err="1">
                <a:solidFill>
                  <a:srgbClr val="000000"/>
                </a:solidFill>
                <a:latin typeface="Times New Roman" panose="02020603050405020304" pitchFamily="18" charset="0"/>
                <a:ea typeface="Calibri" panose="020F0502020204030204" pitchFamily="34" charset="0"/>
              </a:rPr>
              <a:t>năm</a:t>
            </a:r>
            <a:r>
              <a:rPr lang="en-US" sz="1200" dirty="0">
                <a:solidFill>
                  <a:srgbClr val="000000"/>
                </a:solidFill>
                <a:latin typeface="Times New Roman" panose="02020603050405020304" pitchFamily="18" charset="0"/>
                <a:ea typeface="Calibri" panose="020F0502020204030204" pitchFamily="34" charset="0"/>
              </a:rPr>
              <a:t> 1954 </a:t>
            </a:r>
            <a:r>
              <a:rPr lang="en-US" sz="1200" dirty="0" err="1">
                <a:solidFill>
                  <a:srgbClr val="000000"/>
                </a:solidFill>
                <a:latin typeface="Times New Roman" panose="02020603050405020304" pitchFamily="18" charset="0"/>
                <a:ea typeface="Calibri" panose="020F0502020204030204" pitchFamily="34" charset="0"/>
              </a:rPr>
              <a:t>đến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ngày</a:t>
            </a:r>
            <a:r>
              <a:rPr lang="en-US" sz="1200" dirty="0">
                <a:solidFill>
                  <a:srgbClr val="000000"/>
                </a:solidFill>
                <a:latin typeface="Times New Roman" panose="02020603050405020304" pitchFamily="18" charset="0"/>
                <a:ea typeface="Calibri" panose="020F0502020204030204" pitchFamily="34" charset="0"/>
              </a:rPr>
              <a:t> 2 </a:t>
            </a:r>
            <a:r>
              <a:rPr lang="en-US" sz="1200" dirty="0" err="1">
                <a:solidFill>
                  <a:srgbClr val="000000"/>
                </a:solidFill>
                <a:latin typeface="Times New Roman" panose="02020603050405020304" pitchFamily="18" charset="0"/>
                <a:ea typeface="Calibri" panose="020F0502020204030204" pitchFamily="34" charset="0"/>
              </a:rPr>
              <a:t>tháng</a:t>
            </a:r>
            <a:r>
              <a:rPr lang="en-US" sz="1200" dirty="0">
                <a:solidFill>
                  <a:srgbClr val="000000"/>
                </a:solidFill>
                <a:latin typeface="Times New Roman" panose="02020603050405020304" pitchFamily="18" charset="0"/>
                <a:ea typeface="Calibri" panose="020F0502020204030204" pitchFamily="34" charset="0"/>
              </a:rPr>
              <a:t> 9 </a:t>
            </a:r>
            <a:r>
              <a:rPr lang="en-US" sz="1200" dirty="0" err="1">
                <a:solidFill>
                  <a:srgbClr val="000000"/>
                </a:solidFill>
                <a:latin typeface="Times New Roman" panose="02020603050405020304" pitchFamily="18" charset="0"/>
                <a:ea typeface="Calibri" panose="020F0502020204030204" pitchFamily="34" charset="0"/>
              </a:rPr>
              <a:t>năm</a:t>
            </a:r>
            <a:r>
              <a:rPr lang="en-US" sz="1200" dirty="0">
                <a:solidFill>
                  <a:srgbClr val="000000"/>
                </a:solidFill>
                <a:latin typeface="Times New Roman" panose="02020603050405020304" pitchFamily="18" charset="0"/>
                <a:ea typeface="Calibri" panose="020F0502020204030204" pitchFamily="34" charset="0"/>
              </a:rPr>
              <a:t> 1969), </a:t>
            </a:r>
            <a:r>
              <a:rPr lang="en-US" sz="1200" dirty="0" err="1">
                <a:solidFill>
                  <a:srgbClr val="000000"/>
                </a:solidFill>
                <a:latin typeface="Times New Roman" panose="02020603050405020304" pitchFamily="18" charset="0"/>
                <a:ea typeface="Calibri" panose="020F0502020204030204" pitchFamily="34" charset="0"/>
              </a:rPr>
              <a:t>được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Bộ</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Văn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hóa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Thông</a:t>
            </a:r>
            <a:r>
              <a:rPr lang="en-US" sz="1200" dirty="0">
                <a:solidFill>
                  <a:srgbClr val="000000"/>
                </a:solidFill>
                <a:latin typeface="Times New Roman" panose="02020603050405020304" pitchFamily="18" charset="0"/>
                <a:ea typeface="Calibri" panose="020F0502020204030204" pitchFamily="34" charset="0"/>
              </a:rPr>
              <a:t> tin ra </a:t>
            </a:r>
            <a:r>
              <a:rPr lang="en-US" sz="1200" dirty="0" err="1">
                <a:solidFill>
                  <a:srgbClr val="000000"/>
                </a:solidFill>
                <a:latin typeface="Times New Roman" panose="02020603050405020304" pitchFamily="18" charset="0"/>
                <a:ea typeface="Calibri" panose="020F0502020204030204" pitchFamily="34" charset="0"/>
              </a:rPr>
              <a:t>Quyết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định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xếp</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hạng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Khu</a:t>
            </a:r>
            <a:r>
              <a:rPr lang="en-US" sz="1200" dirty="0">
                <a:solidFill>
                  <a:srgbClr val="000000"/>
                </a:solidFill>
                <a:latin typeface="Times New Roman" panose="02020603050405020304" pitchFamily="18" charset="0"/>
                <a:ea typeface="Calibri" panose="020F0502020204030204" pitchFamily="34" charset="0"/>
              </a:rPr>
              <a:t> Di </a:t>
            </a:r>
            <a:r>
              <a:rPr lang="en-US" sz="1200" dirty="0" err="1">
                <a:solidFill>
                  <a:srgbClr val="000000"/>
                </a:solidFill>
                <a:latin typeface="Times New Roman" panose="02020603050405020304" pitchFamily="18" charset="0"/>
                <a:ea typeface="Calibri" panose="020F0502020204030204" pitchFamily="34" charset="0"/>
              </a:rPr>
              <a:t>tích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ngày</a:t>
            </a:r>
            <a:r>
              <a:rPr lang="en-US" sz="1200" dirty="0">
                <a:solidFill>
                  <a:srgbClr val="000000"/>
                </a:solidFill>
                <a:latin typeface="Times New Roman" panose="02020603050405020304" pitchFamily="18" charset="0"/>
                <a:ea typeface="Calibri" panose="020F0502020204030204" pitchFamily="34" charset="0"/>
              </a:rPr>
              <a:t> 15 </a:t>
            </a:r>
            <a:r>
              <a:rPr lang="en-US" sz="1200" dirty="0" err="1">
                <a:solidFill>
                  <a:srgbClr val="000000"/>
                </a:solidFill>
                <a:latin typeface="Times New Roman" panose="02020603050405020304" pitchFamily="18" charset="0"/>
                <a:ea typeface="Calibri" panose="020F0502020204030204" pitchFamily="34" charset="0"/>
              </a:rPr>
              <a:t>tháng</a:t>
            </a:r>
            <a:r>
              <a:rPr lang="en-US" sz="1200" dirty="0">
                <a:solidFill>
                  <a:srgbClr val="000000"/>
                </a:solidFill>
                <a:latin typeface="Times New Roman" panose="02020603050405020304" pitchFamily="18" charset="0"/>
                <a:ea typeface="Calibri" panose="020F0502020204030204" pitchFamily="34" charset="0"/>
              </a:rPr>
              <a:t> 5 </a:t>
            </a:r>
            <a:r>
              <a:rPr lang="en-US" sz="1200" dirty="0" err="1">
                <a:solidFill>
                  <a:srgbClr val="000000"/>
                </a:solidFill>
                <a:latin typeface="Times New Roman" panose="02020603050405020304" pitchFamily="18" charset="0"/>
                <a:ea typeface="Calibri" panose="020F0502020204030204" pitchFamily="34" charset="0"/>
              </a:rPr>
              <a:t>năm</a:t>
            </a:r>
            <a:r>
              <a:rPr lang="en-US" sz="1200" dirty="0">
                <a:solidFill>
                  <a:srgbClr val="000000"/>
                </a:solidFill>
                <a:latin typeface="Times New Roman" panose="02020603050405020304" pitchFamily="18" charset="0"/>
                <a:ea typeface="Calibri" panose="020F0502020204030204" pitchFamily="34" charset="0"/>
              </a:rPr>
              <a:t> 1975. </a:t>
            </a:r>
            <a:r>
              <a:rPr lang="en-US" sz="1200" dirty="0" err="1">
                <a:solidFill>
                  <a:srgbClr val="000000"/>
                </a:solidFill>
                <a:latin typeface="Times New Roman" panose="02020603050405020304" pitchFamily="18" charset="0"/>
                <a:ea typeface="Calibri" panose="020F0502020204030204" pitchFamily="34" charset="0"/>
              </a:rPr>
              <a:t>Hiện</a:t>
            </a:r>
            <a:r>
              <a:rPr lang="en-US" sz="1200" dirty="0">
                <a:solidFill>
                  <a:srgbClr val="000000"/>
                </a:solidFill>
                <a:latin typeface="Times New Roman" panose="02020603050405020304" pitchFamily="18" charset="0"/>
                <a:ea typeface="Calibri" panose="020F0502020204030204" pitchFamily="34" charset="0"/>
              </a:rPr>
              <a:t> nay, </a:t>
            </a:r>
            <a:r>
              <a:rPr lang="en-US" sz="1200" dirty="0" err="1">
                <a:solidFill>
                  <a:srgbClr val="000000"/>
                </a:solidFill>
                <a:latin typeface="Times New Roman" panose="02020603050405020304" pitchFamily="18" charset="0"/>
                <a:ea typeface="Calibri" panose="020F0502020204030204" pitchFamily="34" charset="0"/>
              </a:rPr>
              <a:t>nơi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đây</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đã</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được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tướng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Chính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phủ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Việt</a:t>
            </a:r>
            <a:r>
              <a:rPr lang="en-US" sz="1200" dirty="0">
                <a:solidFill>
                  <a:srgbClr val="000000"/>
                </a:solidFill>
                <a:latin typeface="Times New Roman" panose="02020603050405020304" pitchFamily="18" charset="0"/>
                <a:ea typeface="Calibri" panose="020F0502020204030204" pitchFamily="34" charset="0"/>
              </a:rPr>
              <a:t> Nam </a:t>
            </a:r>
            <a:r>
              <a:rPr lang="en-US" sz="1200" dirty="0" err="1">
                <a:solidFill>
                  <a:srgbClr val="000000"/>
                </a:solidFill>
                <a:latin typeface="Times New Roman" panose="02020603050405020304" pitchFamily="18" charset="0"/>
                <a:ea typeface="Calibri" panose="020F0502020204030204" pitchFamily="34" charset="0"/>
              </a:rPr>
              <a:t>đưa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vào</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danh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sách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xếp</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hạng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một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trong</a:t>
            </a:r>
            <a:r>
              <a:rPr lang="en-US" sz="1200" dirty="0">
                <a:solidFill>
                  <a:srgbClr val="000000"/>
                </a:solidFill>
                <a:latin typeface="Times New Roman" panose="02020603050405020304" pitchFamily="18" charset="0"/>
                <a:ea typeface="Calibri" panose="020F0502020204030204" pitchFamily="34" charset="0"/>
              </a:rPr>
              <a:t> 23 Di </a:t>
            </a:r>
            <a:r>
              <a:rPr lang="en-US" sz="1200" dirty="0" err="1">
                <a:solidFill>
                  <a:srgbClr val="000000"/>
                </a:solidFill>
                <a:latin typeface="Times New Roman" panose="02020603050405020304" pitchFamily="18" charset="0"/>
                <a:ea typeface="Calibri" panose="020F0502020204030204" pitchFamily="34" charset="0"/>
              </a:rPr>
              <a:t>tích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quốc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gia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đặc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biệt</a:t>
            </a:r>
            <a:r>
              <a:rPr lang="en-US" sz="1200" dirty="0">
                <a:solidFill>
                  <a:srgbClr val="000000"/>
                </a:solidFill>
                <a:latin typeface="Times New Roman" panose="02020603050405020304" pitchFamily="18" charset="0"/>
                <a:ea typeface="Calibri" panose="020F0502020204030204" pitchFamily="34" charset="0"/>
              </a:rPr>
              <a:t>.</a:t>
            </a:r>
            <a:endParaRPr lang="vi-VN" sz="1200" dirty="0">
              <a:effectLst/>
              <a:latin typeface="Times New Roman" panose="02020603050405020304" pitchFamily="18" charset="0"/>
              <a:ea typeface="Calibri" panose="020F0502020204030204" pitchFamily="34" charset="0"/>
            </a:endParaRPr>
          </a:p>
          <a:p>
            <a:pPr marL="270510" marR="175260" indent="444500">
              <a:lnSpc>
                <a:spcPct val="107000"/>
              </a:lnSpc>
              <a:spcAft>
                <a:spcPts val="0"/>
              </a:spcAft>
            </a:pPr>
            <a:r>
              <a:rPr lang="en-US" sz="1200" dirty="0" err="1">
                <a:solidFill>
                  <a:srgbClr val="000000"/>
                </a:solidFill>
                <a:latin typeface="Times New Roman" panose="02020603050405020304" pitchFamily="18" charset="0"/>
                <a:ea typeface="Calibri" panose="020F0502020204030204" pitchFamily="34" charset="0"/>
              </a:rPr>
              <a:t>Khu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đất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này</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nguyên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phần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đất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phía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Tây</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Bắc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của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Hoàng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thành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thuộc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Kinh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thành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Thăng</a:t>
            </a:r>
            <a:r>
              <a:rPr lang="en-US" sz="1200" dirty="0">
                <a:solidFill>
                  <a:srgbClr val="000000"/>
                </a:solidFill>
                <a:latin typeface="Times New Roman" panose="02020603050405020304" pitchFamily="18" charset="0"/>
                <a:ea typeface="Calibri" panose="020F0502020204030204" pitchFamily="34" charset="0"/>
              </a:rPr>
              <a:t> Long </a:t>
            </a:r>
            <a:r>
              <a:rPr lang="en-US" sz="1200" dirty="0" err="1">
                <a:solidFill>
                  <a:srgbClr val="000000"/>
                </a:solidFill>
                <a:latin typeface="Times New Roman" panose="02020603050405020304" pitchFamily="18" charset="0"/>
                <a:ea typeface="Calibri" panose="020F0502020204030204" pitchFamily="34" charset="0"/>
              </a:rPr>
              <a:t>xưa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Khi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Pháp</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xâm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lược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Việt</a:t>
            </a:r>
            <a:r>
              <a:rPr lang="en-US" sz="1200" dirty="0">
                <a:solidFill>
                  <a:srgbClr val="000000"/>
                </a:solidFill>
                <a:latin typeface="Times New Roman" panose="02020603050405020304" pitchFamily="18" charset="0"/>
                <a:ea typeface="Calibri" panose="020F0502020204030204" pitchFamily="34" charset="0"/>
              </a:rPr>
              <a:t> Nam, </a:t>
            </a:r>
            <a:r>
              <a:rPr lang="en-US" sz="1200" dirty="0" err="1">
                <a:solidFill>
                  <a:srgbClr val="000000"/>
                </a:solidFill>
                <a:latin typeface="Times New Roman" panose="02020603050405020304" pitchFamily="18" charset="0"/>
                <a:ea typeface="Calibri" panose="020F0502020204030204" pitchFamily="34" charset="0"/>
              </a:rPr>
              <a:t>sau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khi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chiếm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xong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miền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Bắc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đã</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chọn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Nội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trung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tâm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đầu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não</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cho</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toàn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bộ</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Đông</a:t>
            </a:r>
            <a:r>
              <a:rPr lang="en-US" sz="1200" dirty="0">
                <a:solidFill>
                  <a:srgbClr val="000000"/>
                </a:solidFill>
                <a:latin typeface="Times New Roman" panose="02020603050405020304" pitchFamily="18" charset="0"/>
                <a:ea typeface="Calibri" panose="020F0502020204030204" pitchFamily="34" charset="0"/>
              </a:rPr>
              <a:t> Dương </a:t>
            </a:r>
            <a:r>
              <a:rPr lang="en-US" sz="1200" dirty="0" err="1">
                <a:solidFill>
                  <a:srgbClr val="000000"/>
                </a:solidFill>
                <a:latin typeface="Times New Roman" panose="02020603050405020304" pitchFamily="18" charset="0"/>
                <a:ea typeface="Calibri" panose="020F0502020204030204" pitchFamily="34" charset="0"/>
              </a:rPr>
              <a:t>và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Phủ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Toàn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quyền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Đông</a:t>
            </a:r>
            <a:r>
              <a:rPr lang="en-US" sz="1200" dirty="0">
                <a:solidFill>
                  <a:srgbClr val="000000"/>
                </a:solidFill>
                <a:latin typeface="Times New Roman" panose="02020603050405020304" pitchFamily="18" charset="0"/>
                <a:ea typeface="Calibri" panose="020F0502020204030204" pitchFamily="34" charset="0"/>
              </a:rPr>
              <a:t> Dương </a:t>
            </a:r>
            <a:r>
              <a:rPr lang="en-US" sz="1200" dirty="0" err="1">
                <a:solidFill>
                  <a:srgbClr val="000000"/>
                </a:solidFill>
                <a:latin typeface="Times New Roman" panose="02020603050405020304" pitchFamily="18" charset="0"/>
                <a:ea typeface="Calibri" panose="020F0502020204030204" pitchFamily="34" charset="0"/>
              </a:rPr>
              <a:t>được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xây</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dựng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trên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mảnh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đất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này</a:t>
            </a:r>
            <a:r>
              <a:rPr lang="en-US" sz="1200" dirty="0">
                <a:solidFill>
                  <a:srgbClr val="000000"/>
                </a:solidFill>
                <a:latin typeface="Times New Roman" panose="02020603050405020304" pitchFamily="18" charset="0"/>
                <a:ea typeface="Calibri" panose="020F0502020204030204" pitchFamily="34" charset="0"/>
              </a:rPr>
              <a:t>. Sau </a:t>
            </a:r>
            <a:r>
              <a:rPr lang="en-US" sz="1200" dirty="0" err="1">
                <a:solidFill>
                  <a:srgbClr val="000000"/>
                </a:solidFill>
                <a:latin typeface="Times New Roman" panose="02020603050405020304" pitchFamily="18" charset="0"/>
                <a:ea typeface="Calibri" panose="020F0502020204030204" pitchFamily="34" charset="0"/>
              </a:rPr>
              <a:t>khi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cuộc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kháng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chiến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chống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Pháp</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kết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thúc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này</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được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chọn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việc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của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Đảng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Cộng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sản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Việt</a:t>
            </a:r>
            <a:r>
              <a:rPr lang="en-US" sz="1200" dirty="0">
                <a:solidFill>
                  <a:srgbClr val="000000"/>
                </a:solidFill>
                <a:latin typeface="Times New Roman" panose="02020603050405020304" pitchFamily="18" charset="0"/>
                <a:ea typeface="Calibri" panose="020F0502020204030204" pitchFamily="34" charset="0"/>
              </a:rPr>
              <a:t> Nam </a:t>
            </a:r>
            <a:r>
              <a:rPr lang="en-US" sz="1200" dirty="0" err="1">
                <a:solidFill>
                  <a:srgbClr val="000000"/>
                </a:solidFill>
                <a:latin typeface="Times New Roman" panose="02020603050405020304" pitchFamily="18" charset="0"/>
                <a:ea typeface="Calibri" panose="020F0502020204030204" pitchFamily="34" charset="0"/>
              </a:rPr>
              <a:t>và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nước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đồng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thời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sống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việc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của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tịch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Hồ</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Chí</a:t>
            </a:r>
            <a:r>
              <a:rPr lang="en-US" sz="1200" dirty="0">
                <a:solidFill>
                  <a:srgbClr val="000000"/>
                </a:solidFill>
                <a:latin typeface="Times New Roman" panose="02020603050405020304" pitchFamily="18" charset="0"/>
                <a:ea typeface="Calibri" panose="020F0502020204030204" pitchFamily="34" charset="0"/>
              </a:rPr>
              <a:t> Minh. </a:t>
            </a:r>
            <a:r>
              <a:rPr lang="en-US" sz="1200" dirty="0" err="1">
                <a:solidFill>
                  <a:srgbClr val="000000"/>
                </a:solidFill>
                <a:latin typeface="Times New Roman" panose="02020603050405020304" pitchFamily="18" charset="0"/>
                <a:ea typeface="Calibri" panose="020F0502020204030204" pitchFamily="34" charset="0"/>
              </a:rPr>
              <a:t>Nơi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đây</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cũng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Bác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đã</a:t>
            </a:r>
            <a:r>
              <a:rPr lang="en-US" sz="1200" dirty="0">
                <a:solidFill>
                  <a:srgbClr val="000000"/>
                </a:solidFill>
                <a:latin typeface="Times New Roman" panose="02020603050405020304" pitchFamily="18" charset="0"/>
                <a:ea typeface="Calibri" panose="020F0502020204030204" pitchFamily="34" charset="0"/>
              </a:rPr>
              <a:t> qua </a:t>
            </a:r>
            <a:r>
              <a:rPr lang="en-US" sz="1200" dirty="0" err="1">
                <a:solidFill>
                  <a:srgbClr val="000000"/>
                </a:solidFill>
                <a:latin typeface="Times New Roman" panose="02020603050405020304" pitchFamily="18" charset="0"/>
                <a:ea typeface="Calibri" panose="020F0502020204030204" pitchFamily="34" charset="0"/>
              </a:rPr>
              <a:t>đời</a:t>
            </a:r>
            <a:r>
              <a:rPr lang="en-US" sz="1200" dirty="0">
                <a:solidFill>
                  <a:srgbClr val="000000"/>
                </a:solidFill>
                <a:latin typeface="Times New Roman" panose="02020603050405020304" pitchFamily="18" charset="0"/>
                <a:ea typeface="Calibri" panose="020F0502020204030204" pitchFamily="34" charset="0"/>
              </a:rPr>
              <a:t>.</a:t>
            </a:r>
            <a:endParaRPr lang="vi-VN" sz="1200" dirty="0">
              <a:effectLst/>
              <a:latin typeface="Times New Roman" panose="02020603050405020304" pitchFamily="18" charset="0"/>
              <a:ea typeface="Calibri" panose="020F0502020204030204" pitchFamily="34" charset="0"/>
            </a:endParaRPr>
          </a:p>
          <a:p>
            <a:pPr marL="270510" marR="175260" indent="365760">
              <a:lnSpc>
                <a:spcPct val="107000"/>
              </a:lnSpc>
              <a:spcAft>
                <a:spcPts val="0"/>
              </a:spcAft>
            </a:pPr>
            <a:r>
              <a:rPr lang="en-US" sz="1200" spc="-20" dirty="0" err="1">
                <a:solidFill>
                  <a:srgbClr val="000000"/>
                </a:solidFill>
                <a:latin typeface="Times New Roman" panose="02020603050405020304" pitchFamily="18" charset="0"/>
                <a:ea typeface="Calibri" panose="020F0502020204030204" pitchFamily="34" charset="0"/>
              </a:rPr>
              <a:t>Khu</a:t>
            </a:r>
            <a:r>
              <a:rPr lang="en-US" sz="1200" spc="-20" dirty="0">
                <a:solidFill>
                  <a:srgbClr val="000000"/>
                </a:solidFill>
                <a:latin typeface="Times New Roman" panose="02020603050405020304" pitchFamily="18" charset="0"/>
                <a:ea typeface="Calibri" panose="020F0502020204030204" pitchFamily="34" charset="0"/>
              </a:rPr>
              <a:t> Di </a:t>
            </a:r>
            <a:r>
              <a:rPr lang="en-US" sz="1200" spc="-20" dirty="0" err="1">
                <a:solidFill>
                  <a:srgbClr val="000000"/>
                </a:solidFill>
                <a:latin typeface="Times New Roman" panose="02020603050405020304" pitchFamily="18" charset="0"/>
                <a:ea typeface="Calibri" panose="020F0502020204030204" pitchFamily="34" charset="0"/>
              </a:rPr>
              <a:t>tích</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Phủ</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Chủ</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tịch</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nằm</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trên</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địa</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phận</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phường</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Ngọc</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Hà</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quận</a:t>
            </a:r>
            <a:r>
              <a:rPr lang="en-US" sz="1200" spc="-20" dirty="0">
                <a:solidFill>
                  <a:srgbClr val="000000"/>
                </a:solidFill>
                <a:latin typeface="Times New Roman" panose="02020603050405020304" pitchFamily="18" charset="0"/>
                <a:ea typeface="Calibri" panose="020F0502020204030204" pitchFamily="34" charset="0"/>
              </a:rPr>
              <a:t> Ba </a:t>
            </a:r>
            <a:r>
              <a:rPr lang="en-US" sz="1200" spc="-20" dirty="0" err="1">
                <a:solidFill>
                  <a:srgbClr val="000000"/>
                </a:solidFill>
                <a:latin typeface="Times New Roman" panose="02020603050405020304" pitchFamily="18" charset="0"/>
                <a:ea typeface="Calibri" panose="020F0502020204030204" pitchFamily="34" charset="0"/>
              </a:rPr>
              <a:t>Đình</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thành</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phố</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Hà</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Nội</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Phía</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Bắc</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Khu</a:t>
            </a:r>
            <a:r>
              <a:rPr lang="en-US" sz="1200" spc="-20" dirty="0">
                <a:solidFill>
                  <a:srgbClr val="000000"/>
                </a:solidFill>
                <a:latin typeface="Times New Roman" panose="02020603050405020304" pitchFamily="18" charset="0"/>
                <a:ea typeface="Calibri" panose="020F0502020204030204" pitchFamily="34" charset="0"/>
              </a:rPr>
              <a:t> Di </a:t>
            </a:r>
            <a:r>
              <a:rPr lang="en-US" sz="1200" spc="-20" dirty="0" err="1">
                <a:solidFill>
                  <a:srgbClr val="000000"/>
                </a:solidFill>
                <a:latin typeface="Times New Roman" panose="02020603050405020304" pitchFamily="18" charset="0"/>
                <a:ea typeface="Calibri" panose="020F0502020204030204" pitchFamily="34" charset="0"/>
              </a:rPr>
              <a:t>tích</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giáp</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Hồ</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Tây</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phía</a:t>
            </a:r>
            <a:r>
              <a:rPr lang="en-US" sz="1200" spc="-20" dirty="0">
                <a:solidFill>
                  <a:srgbClr val="000000"/>
                </a:solidFill>
                <a:latin typeface="Times New Roman" panose="02020603050405020304" pitchFamily="18" charset="0"/>
                <a:ea typeface="Calibri" panose="020F0502020204030204" pitchFamily="34" charset="0"/>
              </a:rPr>
              <a:t> Nam </a:t>
            </a:r>
            <a:r>
              <a:rPr lang="en-US" sz="1200" spc="-20" dirty="0" err="1">
                <a:solidFill>
                  <a:srgbClr val="000000"/>
                </a:solidFill>
                <a:latin typeface="Times New Roman" panose="02020603050405020304" pitchFamily="18" charset="0"/>
                <a:ea typeface="Calibri" panose="020F0502020204030204" pitchFamily="34" charset="0"/>
              </a:rPr>
              <a:t>giáp</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chùa</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Một</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Cột</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Bảo</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tàng</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Hồ</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Chí</a:t>
            </a:r>
            <a:r>
              <a:rPr lang="en-US" sz="1200" spc="-20" dirty="0">
                <a:solidFill>
                  <a:srgbClr val="000000"/>
                </a:solidFill>
                <a:latin typeface="Times New Roman" panose="02020603050405020304" pitchFamily="18" charset="0"/>
                <a:ea typeface="Calibri" panose="020F0502020204030204" pitchFamily="34" charset="0"/>
              </a:rPr>
              <a:t> Minh; </a:t>
            </a:r>
            <a:r>
              <a:rPr lang="en-US" sz="1200" spc="-20" dirty="0" err="1">
                <a:solidFill>
                  <a:srgbClr val="000000"/>
                </a:solidFill>
                <a:latin typeface="Times New Roman" panose="02020603050405020304" pitchFamily="18" charset="0"/>
                <a:ea typeface="Calibri" panose="020F0502020204030204" pitchFamily="34" charset="0"/>
              </a:rPr>
              <a:t>phía</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Tây</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liền</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kề</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với</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Bách</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Thảo</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phía</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Đông</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nhìn</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thẳng</a:t>
            </a:r>
            <a:r>
              <a:rPr lang="en-US" sz="1200" spc="-20" dirty="0">
                <a:solidFill>
                  <a:srgbClr val="000000"/>
                </a:solidFill>
                <a:latin typeface="Times New Roman" panose="02020603050405020304" pitchFamily="18" charset="0"/>
                <a:ea typeface="Calibri" panose="020F0502020204030204" pitchFamily="34" charset="0"/>
              </a:rPr>
              <a:t> ra </a:t>
            </a:r>
            <a:r>
              <a:rPr lang="en-US" sz="1200" spc="-20" dirty="0" err="1">
                <a:solidFill>
                  <a:srgbClr val="000000"/>
                </a:solidFill>
                <a:latin typeface="Times New Roman" panose="02020603050405020304" pitchFamily="18" charset="0"/>
                <a:ea typeface="Calibri" panose="020F0502020204030204" pitchFamily="34" charset="0"/>
              </a:rPr>
              <a:t>đường</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Hùng</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Vương</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Lăng</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Bác</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và</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Quảng</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trường</a:t>
            </a:r>
            <a:r>
              <a:rPr lang="en-US" sz="1200" spc="-20" dirty="0">
                <a:solidFill>
                  <a:srgbClr val="000000"/>
                </a:solidFill>
                <a:latin typeface="Times New Roman" panose="02020603050405020304" pitchFamily="18" charset="0"/>
                <a:ea typeface="Calibri" panose="020F0502020204030204" pitchFamily="34" charset="0"/>
              </a:rPr>
              <a:t> Ba </a:t>
            </a:r>
            <a:r>
              <a:rPr lang="en-US" sz="1200" spc="-20" dirty="0" err="1">
                <a:solidFill>
                  <a:srgbClr val="000000"/>
                </a:solidFill>
                <a:latin typeface="Times New Roman" panose="02020603050405020304" pitchFamily="18" charset="0"/>
                <a:ea typeface="Calibri" panose="020F0502020204030204" pitchFamily="34" charset="0"/>
              </a:rPr>
              <a:t>Đình</a:t>
            </a:r>
            <a:r>
              <a:rPr lang="en-US" sz="1200" spc="-20" dirty="0">
                <a:solidFill>
                  <a:srgbClr val="000000"/>
                </a:solidFill>
                <a:latin typeface="Times New Roman" panose="02020603050405020304" pitchFamily="18" charset="0"/>
                <a:ea typeface="Calibri" panose="020F0502020204030204" pitchFamily="34" charset="0"/>
              </a:rPr>
              <a:t> – </a:t>
            </a:r>
            <a:r>
              <a:rPr lang="en-US" sz="1200" spc="-20" dirty="0" err="1">
                <a:solidFill>
                  <a:srgbClr val="000000"/>
                </a:solidFill>
                <a:latin typeface="Times New Roman" panose="02020603050405020304" pitchFamily="18" charset="0"/>
                <a:ea typeface="Calibri" panose="020F0502020204030204" pitchFamily="34" charset="0"/>
              </a:rPr>
              <a:t>nơi</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Chủ</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tịch</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Hồ</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Chí</a:t>
            </a:r>
            <a:r>
              <a:rPr lang="en-US" sz="1200" spc="-20" dirty="0">
                <a:solidFill>
                  <a:srgbClr val="000000"/>
                </a:solidFill>
                <a:latin typeface="Times New Roman" panose="02020603050405020304" pitchFamily="18" charset="0"/>
                <a:ea typeface="Calibri" panose="020F0502020204030204" pitchFamily="34" charset="0"/>
              </a:rPr>
              <a:t> Minh  </a:t>
            </a:r>
            <a:r>
              <a:rPr lang="en-US" sz="1200" spc="-20" dirty="0" err="1">
                <a:solidFill>
                  <a:srgbClr val="000000"/>
                </a:solidFill>
                <a:latin typeface="Times New Roman" panose="02020603050405020304" pitchFamily="18" charset="0"/>
                <a:ea typeface="Calibri" panose="020F0502020204030204" pitchFamily="34" charset="0"/>
              </a:rPr>
              <a:t>đọc</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Bản</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Tuyên</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ngôn</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Độc</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lập</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khai</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sinh</a:t>
            </a:r>
            <a:r>
              <a:rPr lang="en-US" sz="1200" spc="-20" dirty="0">
                <a:solidFill>
                  <a:srgbClr val="000000"/>
                </a:solidFill>
                <a:latin typeface="Times New Roman" panose="02020603050405020304" pitchFamily="18" charset="0"/>
                <a:ea typeface="Calibri" panose="020F0502020204030204" pitchFamily="34" charset="0"/>
              </a:rPr>
              <a:t> ra </a:t>
            </a:r>
            <a:r>
              <a:rPr lang="en-US" sz="1200" spc="-20" dirty="0" err="1">
                <a:solidFill>
                  <a:srgbClr val="000000"/>
                </a:solidFill>
                <a:latin typeface="Times New Roman" panose="02020603050405020304" pitchFamily="18" charset="0"/>
                <a:ea typeface="Calibri" panose="020F0502020204030204" pitchFamily="34" charset="0"/>
              </a:rPr>
              <a:t>nước</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Việt</a:t>
            </a:r>
            <a:r>
              <a:rPr lang="en-US" sz="1200" spc="-20" dirty="0">
                <a:solidFill>
                  <a:srgbClr val="000000"/>
                </a:solidFill>
                <a:latin typeface="Times New Roman" panose="02020603050405020304" pitchFamily="18" charset="0"/>
                <a:ea typeface="Calibri" panose="020F0502020204030204" pitchFamily="34" charset="0"/>
              </a:rPr>
              <a:t> Nam </a:t>
            </a:r>
            <a:r>
              <a:rPr lang="en-US" sz="1200" spc="-20" dirty="0" err="1">
                <a:solidFill>
                  <a:srgbClr val="000000"/>
                </a:solidFill>
                <a:latin typeface="Times New Roman" panose="02020603050405020304" pitchFamily="18" charset="0"/>
                <a:ea typeface="Calibri" panose="020F0502020204030204" pitchFamily="34" charset="0"/>
              </a:rPr>
              <a:t>Dân</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chủ</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Cộng</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hòa</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vào</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mùa</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thu</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năm</a:t>
            </a:r>
            <a:r>
              <a:rPr lang="en-US" sz="1200" spc="-20" dirty="0">
                <a:solidFill>
                  <a:srgbClr val="000000"/>
                </a:solidFill>
                <a:latin typeface="Times New Roman" panose="02020603050405020304" pitchFamily="18" charset="0"/>
                <a:ea typeface="Calibri" panose="020F0502020204030204" pitchFamily="34" charset="0"/>
              </a:rPr>
              <a:t> 1945. </a:t>
            </a:r>
            <a:r>
              <a:rPr lang="en-US" sz="1200" spc="-20" dirty="0" err="1">
                <a:solidFill>
                  <a:srgbClr val="000000"/>
                </a:solidFill>
                <a:latin typeface="Times New Roman" panose="02020603050405020304" pitchFamily="18" charset="0"/>
                <a:ea typeface="Calibri" panose="020F0502020204030204" pitchFamily="34" charset="0"/>
              </a:rPr>
              <a:t>Diện</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tích</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toàn</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bộ</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Khu</a:t>
            </a:r>
            <a:r>
              <a:rPr lang="en-US" sz="1200" spc="-20" dirty="0">
                <a:solidFill>
                  <a:srgbClr val="000000"/>
                </a:solidFill>
                <a:latin typeface="Times New Roman" panose="02020603050405020304" pitchFamily="18" charset="0"/>
                <a:ea typeface="Calibri" panose="020F0502020204030204" pitchFamily="34" charset="0"/>
              </a:rPr>
              <a:t> Di </a:t>
            </a:r>
            <a:r>
              <a:rPr lang="en-US" sz="1200" spc="-20" dirty="0" err="1">
                <a:solidFill>
                  <a:srgbClr val="000000"/>
                </a:solidFill>
                <a:latin typeface="Times New Roman" panose="02020603050405020304" pitchFamily="18" charset="0"/>
                <a:ea typeface="Calibri" panose="020F0502020204030204" pitchFamily="34" charset="0"/>
              </a:rPr>
              <a:t>tích</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hơn</a:t>
            </a:r>
            <a:r>
              <a:rPr lang="en-US" sz="1200" spc="-20" dirty="0">
                <a:solidFill>
                  <a:srgbClr val="000000"/>
                </a:solidFill>
                <a:latin typeface="Times New Roman" panose="02020603050405020304" pitchFamily="18" charset="0"/>
                <a:ea typeface="Calibri" panose="020F0502020204030204" pitchFamily="34" charset="0"/>
              </a:rPr>
              <a:t> 10 ha, bao </a:t>
            </a:r>
            <a:r>
              <a:rPr lang="en-US" sz="1200" spc="-20" dirty="0" err="1">
                <a:solidFill>
                  <a:srgbClr val="000000"/>
                </a:solidFill>
                <a:latin typeface="Times New Roman" panose="02020603050405020304" pitchFamily="18" charset="0"/>
                <a:ea typeface="Calibri" panose="020F0502020204030204" pitchFamily="34" charset="0"/>
              </a:rPr>
              <a:t>gồm</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nhà</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cửa</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vườn</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cây</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xanh</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thảm</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cỏ</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ao</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cá</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và</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sân</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đường</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đi</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lối</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lại</a:t>
            </a:r>
            <a:r>
              <a:rPr lang="en-US" sz="1200" spc="-20" dirty="0">
                <a:solidFill>
                  <a:srgbClr val="000000"/>
                </a:solidFill>
                <a:latin typeface="Times New Roman" panose="02020603050405020304" pitchFamily="18" charset="0"/>
                <a:ea typeface="Calibri" panose="020F0502020204030204" pitchFamily="34" charset="0"/>
              </a:rPr>
              <a:t>. Theo </a:t>
            </a:r>
            <a:r>
              <a:rPr lang="en-US" sz="1200" spc="-20" dirty="0" err="1">
                <a:solidFill>
                  <a:srgbClr val="000000"/>
                </a:solidFill>
                <a:latin typeface="Times New Roman" panose="02020603050405020304" pitchFamily="18" charset="0"/>
                <a:ea typeface="Calibri" panose="020F0502020204030204" pitchFamily="34" charset="0"/>
              </a:rPr>
              <a:t>tính</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chất</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của</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các</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công</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trình</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kiến</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trúc</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và</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hoạt</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động</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của</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Chủ</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tịch</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Hồ</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Chí</a:t>
            </a:r>
            <a:r>
              <a:rPr lang="en-US" sz="1200" spc="-20" dirty="0">
                <a:solidFill>
                  <a:srgbClr val="000000"/>
                </a:solidFill>
                <a:latin typeface="Times New Roman" panose="02020603050405020304" pitchFamily="18" charset="0"/>
                <a:ea typeface="Calibri" panose="020F0502020204030204" pitchFamily="34" charset="0"/>
              </a:rPr>
              <a:t> Minh </a:t>
            </a:r>
            <a:r>
              <a:rPr lang="en-US" sz="1200" spc="-20" dirty="0" err="1">
                <a:solidFill>
                  <a:srgbClr val="000000"/>
                </a:solidFill>
                <a:latin typeface="Times New Roman" panose="02020603050405020304" pitchFamily="18" charset="0"/>
                <a:ea typeface="Calibri" panose="020F0502020204030204" pitchFamily="34" charset="0"/>
              </a:rPr>
              <a:t>tại</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những</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nơi</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đó</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Khu</a:t>
            </a:r>
            <a:r>
              <a:rPr lang="en-US" sz="1200" spc="-20" dirty="0">
                <a:solidFill>
                  <a:srgbClr val="000000"/>
                </a:solidFill>
                <a:latin typeface="Times New Roman" panose="02020603050405020304" pitchFamily="18" charset="0"/>
                <a:ea typeface="Calibri" panose="020F0502020204030204" pitchFamily="34" charset="0"/>
              </a:rPr>
              <a:t> Di </a:t>
            </a:r>
            <a:r>
              <a:rPr lang="en-US" sz="1200" spc="-20" dirty="0" err="1">
                <a:solidFill>
                  <a:srgbClr val="000000"/>
                </a:solidFill>
                <a:latin typeface="Times New Roman" panose="02020603050405020304" pitchFamily="18" charset="0"/>
                <a:ea typeface="Calibri" panose="020F0502020204030204" pitchFamily="34" charset="0"/>
              </a:rPr>
              <a:t>tích</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được</a:t>
            </a:r>
            <a:r>
              <a:rPr lang="en-US" sz="1200" spc="-20" dirty="0">
                <a:solidFill>
                  <a:srgbClr val="000000"/>
                </a:solidFill>
                <a:latin typeface="Times New Roman" panose="02020603050405020304" pitchFamily="18" charset="0"/>
                <a:ea typeface="Calibri" panose="020F0502020204030204" pitchFamily="34" charset="0"/>
              </a:rPr>
              <a:t> chia </a:t>
            </a:r>
            <a:r>
              <a:rPr lang="en-US" sz="1200" spc="-20" dirty="0" err="1">
                <a:solidFill>
                  <a:srgbClr val="000000"/>
                </a:solidFill>
                <a:latin typeface="Times New Roman" panose="02020603050405020304" pitchFamily="18" charset="0"/>
                <a:ea typeface="Calibri" panose="020F0502020204030204" pitchFamily="34" charset="0"/>
              </a:rPr>
              <a:t>thành</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ba</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khu</a:t>
            </a:r>
            <a:r>
              <a:rPr lang="en-US" sz="1200" spc="-20" dirty="0">
                <a:solidFill>
                  <a:srgbClr val="000000"/>
                </a:solidFill>
                <a:latin typeface="Times New Roman" panose="02020603050405020304" pitchFamily="18" charset="0"/>
                <a:ea typeface="Calibri" panose="020F0502020204030204" pitchFamily="34" charset="0"/>
              </a:rPr>
              <a:t> </a:t>
            </a:r>
            <a:r>
              <a:rPr lang="en-US" sz="1200" spc="-20" dirty="0" err="1">
                <a:solidFill>
                  <a:srgbClr val="000000"/>
                </a:solidFill>
                <a:latin typeface="Times New Roman" panose="02020603050405020304" pitchFamily="18" charset="0"/>
                <a:ea typeface="Calibri" panose="020F0502020204030204" pitchFamily="34" charset="0"/>
              </a:rPr>
              <a:t>vực</a:t>
            </a:r>
            <a:r>
              <a:rPr lang="en-US" sz="1200" spc="-20" dirty="0">
                <a:solidFill>
                  <a:srgbClr val="000000"/>
                </a:solidFill>
                <a:latin typeface="Times New Roman" panose="02020603050405020304" pitchFamily="18" charset="0"/>
                <a:ea typeface="Calibri" panose="020F0502020204030204" pitchFamily="34" charset="0"/>
              </a:rPr>
              <a:t>:</a:t>
            </a:r>
            <a:endParaRPr lang="vi-VN" sz="1200" dirty="0">
              <a:effectLst/>
              <a:latin typeface="Times New Roman" panose="02020603050405020304" pitchFamily="18" charset="0"/>
              <a:ea typeface="Calibri" panose="020F0502020204030204" pitchFamily="34" charset="0"/>
            </a:endParaRPr>
          </a:p>
          <a:p>
            <a:pPr marL="270510" marR="175260" indent="365760">
              <a:lnSpc>
                <a:spcPct val="107000"/>
              </a:lnSpc>
              <a:spcAft>
                <a:spcPts val="0"/>
              </a:spcAft>
            </a:pPr>
            <a:r>
              <a:rPr lang="en-US" sz="1200" dirty="0" err="1">
                <a:solidFill>
                  <a:srgbClr val="000000"/>
                </a:solidFill>
                <a:latin typeface="Times New Roman" panose="02020603050405020304" pitchFamily="18" charset="0"/>
                <a:ea typeface="Calibri" panose="020F0502020204030204" pitchFamily="34" charset="0"/>
              </a:rPr>
              <a:t>Khu</a:t>
            </a:r>
            <a:r>
              <a:rPr lang="en-US" sz="1200" dirty="0">
                <a:solidFill>
                  <a:srgbClr val="000000"/>
                </a:solidFill>
                <a:latin typeface="Times New Roman" panose="02020603050405020304" pitchFamily="18" charset="0"/>
                <a:ea typeface="Calibri" panose="020F0502020204030204" pitchFamily="34" charset="0"/>
              </a:rPr>
              <a:t> A: </a:t>
            </a:r>
            <a:r>
              <a:rPr lang="en-US" sz="1200" dirty="0" err="1">
                <a:solidFill>
                  <a:srgbClr val="000000"/>
                </a:solidFill>
                <a:latin typeface="Times New Roman" panose="02020603050405020304" pitchFamily="18" charset="0"/>
                <a:ea typeface="Calibri" panose="020F0502020204030204" pitchFamily="34" charset="0"/>
              </a:rPr>
              <a:t>Là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tịch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Hồ</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Chí</a:t>
            </a:r>
            <a:r>
              <a:rPr lang="en-US" sz="1200" dirty="0">
                <a:solidFill>
                  <a:srgbClr val="000000"/>
                </a:solidFill>
                <a:latin typeface="Times New Roman" panose="02020603050405020304" pitchFamily="18" charset="0"/>
                <a:ea typeface="Calibri" panose="020F0502020204030204" pitchFamily="34" charset="0"/>
              </a:rPr>
              <a:t> Minh </a:t>
            </a:r>
            <a:r>
              <a:rPr lang="en-US" sz="1200" dirty="0" err="1">
                <a:solidFill>
                  <a:srgbClr val="000000"/>
                </a:solidFill>
                <a:latin typeface="Times New Roman" panose="02020603050405020304" pitchFamily="18" charset="0"/>
                <a:ea typeface="Calibri" panose="020F0502020204030204" pitchFamily="34" charset="0"/>
              </a:rPr>
              <a:t>sống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việc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Các</a:t>
            </a:r>
            <a:r>
              <a:rPr lang="en-US" sz="1200" dirty="0">
                <a:solidFill>
                  <a:srgbClr val="000000"/>
                </a:solidFill>
                <a:latin typeface="Times New Roman" panose="02020603050405020304" pitchFamily="18" charset="0"/>
                <a:ea typeface="Calibri" panose="020F0502020204030204" pitchFamily="34" charset="0"/>
              </a:rPr>
              <a:t> Di </a:t>
            </a:r>
            <a:r>
              <a:rPr lang="en-US" sz="1200" dirty="0" err="1">
                <a:solidFill>
                  <a:srgbClr val="000000"/>
                </a:solidFill>
                <a:latin typeface="Times New Roman" panose="02020603050405020304" pitchFamily="18" charset="0"/>
                <a:ea typeface="Calibri" panose="020F0502020204030204" pitchFamily="34" charset="0"/>
              </a:rPr>
              <a:t>tích</a:t>
            </a:r>
            <a:r>
              <a:rPr lang="en-US" sz="1200" dirty="0">
                <a:solidFill>
                  <a:srgbClr val="000000"/>
                </a:solidFill>
                <a:latin typeface="Times New Roman" panose="02020603050405020304" pitchFamily="18" charset="0"/>
                <a:ea typeface="Calibri" panose="020F0502020204030204" pitchFamily="34" charset="0"/>
              </a:rPr>
              <a:t> ở </a:t>
            </a:r>
            <a:r>
              <a:rPr lang="en-US" sz="1200" dirty="0" err="1">
                <a:solidFill>
                  <a:srgbClr val="000000"/>
                </a:solidFill>
                <a:latin typeface="Times New Roman" panose="02020603050405020304" pitchFamily="18" charset="0"/>
                <a:ea typeface="Calibri" panose="020F0502020204030204" pitchFamily="34" charset="0"/>
              </a:rPr>
              <a:t>đây</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liên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quan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trực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tiếp</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tới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cuộc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sống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đời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thường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hoạt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động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của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Người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trong</a:t>
            </a:r>
            <a:r>
              <a:rPr lang="en-US" sz="1200" dirty="0">
                <a:solidFill>
                  <a:srgbClr val="000000"/>
                </a:solidFill>
                <a:latin typeface="Times New Roman" panose="02020603050405020304" pitchFamily="18" charset="0"/>
                <a:ea typeface="Calibri" panose="020F0502020204030204" pitchFamily="34" charset="0"/>
              </a:rPr>
              <a:t> 15 </a:t>
            </a:r>
            <a:r>
              <a:rPr lang="en-US" sz="1200" dirty="0" err="1">
                <a:solidFill>
                  <a:srgbClr val="000000"/>
                </a:solidFill>
                <a:latin typeface="Times New Roman" panose="02020603050405020304" pitchFamily="18" charset="0"/>
                <a:ea typeface="Calibri" panose="020F0502020204030204" pitchFamily="34" charset="0"/>
              </a:rPr>
              <a:t>năm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cuối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đời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Đó</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a:t>
            </a:r>
            <a:r>
              <a:rPr lang="en-US" sz="1200" dirty="0">
                <a:solidFill>
                  <a:srgbClr val="000000"/>
                </a:solidFill>
                <a:latin typeface="Times New Roman" panose="02020603050405020304" pitchFamily="18" charset="0"/>
                <a:ea typeface="Calibri" panose="020F0502020204030204" pitchFamily="34" charset="0"/>
              </a:rPr>
              <a:t>:</a:t>
            </a:r>
            <a:endParaRPr lang="vi-VN" sz="1200" dirty="0">
              <a:effectLst/>
              <a:latin typeface="Times New Roman" panose="02020603050405020304" pitchFamily="18" charset="0"/>
              <a:ea typeface="Calibri" panose="020F0502020204030204" pitchFamily="34" charset="0"/>
            </a:endParaRPr>
          </a:p>
          <a:p>
            <a:pPr marL="270510" marR="175260" indent="365760">
              <a:lnSpc>
                <a:spcPct val="107000"/>
              </a:lnSpc>
              <a:spcAft>
                <a:spcPts val="0"/>
              </a:spcAft>
            </a:pPr>
            <a:r>
              <a:rPr lang="en-US" sz="1200" dirty="0">
                <a:solidFill>
                  <a:srgbClr val="000000"/>
                </a:solidFill>
                <a:latin typeface="Times New Roman" panose="02020603050405020304" pitchFamily="18" charset="0"/>
                <a:ea typeface="Calibri" panose="020F0502020204030204" pitchFamily="34" charset="0"/>
              </a:rPr>
              <a:t>1. Di </a:t>
            </a:r>
            <a:r>
              <a:rPr lang="en-US" sz="1200" dirty="0" err="1">
                <a:solidFill>
                  <a:srgbClr val="000000"/>
                </a:solidFill>
                <a:latin typeface="Times New Roman" panose="02020603050405020304" pitchFamily="18" charset="0"/>
                <a:ea typeface="Calibri" panose="020F0502020204030204" pitchFamily="34" charset="0"/>
              </a:rPr>
              <a:t>tích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Nhà</a:t>
            </a:r>
            <a:r>
              <a:rPr lang="en-US" sz="1200" dirty="0">
                <a:solidFill>
                  <a:srgbClr val="000000"/>
                </a:solidFill>
                <a:latin typeface="Times New Roman" panose="02020603050405020304" pitchFamily="18" charset="0"/>
                <a:ea typeface="Calibri" panose="020F0502020204030204" pitchFamily="34" charset="0"/>
              </a:rPr>
              <a:t> 54 - </a:t>
            </a:r>
            <a:r>
              <a:rPr lang="en-US" sz="1200" dirty="0" err="1">
                <a:solidFill>
                  <a:srgbClr val="000000"/>
                </a:solidFill>
                <a:latin typeface="Times New Roman" panose="02020603050405020304" pitchFamily="18" charset="0"/>
                <a:ea typeface="Calibri" panose="020F0502020204030204" pitchFamily="34" charset="0"/>
              </a:rPr>
              <a:t>nơi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tịch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Hồ</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Chí</a:t>
            </a:r>
            <a:r>
              <a:rPr lang="en-US" sz="1200" dirty="0">
                <a:solidFill>
                  <a:srgbClr val="000000"/>
                </a:solidFill>
                <a:latin typeface="Times New Roman" panose="02020603050405020304" pitchFamily="18" charset="0"/>
                <a:ea typeface="Calibri" panose="020F0502020204030204" pitchFamily="34" charset="0"/>
              </a:rPr>
              <a:t> Minh ở, </a:t>
            </a:r>
            <a:r>
              <a:rPr lang="en-US" sz="1200" dirty="0" err="1">
                <a:solidFill>
                  <a:srgbClr val="000000"/>
                </a:solidFill>
                <a:latin typeface="Times New Roman" panose="02020603050405020304" pitchFamily="18" charset="0"/>
                <a:ea typeface="Calibri" panose="020F0502020204030204" pitchFamily="34" charset="0"/>
              </a:rPr>
              <a:t>làm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việc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từ</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cuối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năm</a:t>
            </a:r>
            <a:r>
              <a:rPr lang="en-US" sz="1200" dirty="0">
                <a:solidFill>
                  <a:srgbClr val="000000"/>
                </a:solidFill>
                <a:latin typeface="Times New Roman" panose="02020603050405020304" pitchFamily="18" charset="0"/>
                <a:ea typeface="Calibri" panose="020F0502020204030204" pitchFamily="34" charset="0"/>
              </a:rPr>
              <a:t> 1954 </a:t>
            </a:r>
            <a:r>
              <a:rPr lang="en-US" sz="1200" dirty="0" err="1">
                <a:solidFill>
                  <a:srgbClr val="000000"/>
                </a:solidFill>
                <a:latin typeface="Times New Roman" panose="02020603050405020304" pitchFamily="18" charset="0"/>
                <a:ea typeface="Calibri" panose="020F0502020204030204" pitchFamily="34" charset="0"/>
              </a:rPr>
              <a:t>đến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giữa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tháng</a:t>
            </a:r>
            <a:r>
              <a:rPr lang="en-US" sz="1200" dirty="0">
                <a:solidFill>
                  <a:srgbClr val="000000"/>
                </a:solidFill>
                <a:latin typeface="Times New Roman" panose="02020603050405020304" pitchFamily="18" charset="0"/>
                <a:ea typeface="Calibri" panose="020F0502020204030204" pitchFamily="34" charset="0"/>
              </a:rPr>
              <a:t> 5 </a:t>
            </a:r>
            <a:r>
              <a:rPr lang="en-US" sz="1200" dirty="0" err="1">
                <a:solidFill>
                  <a:srgbClr val="000000"/>
                </a:solidFill>
                <a:latin typeface="Times New Roman" panose="02020603050405020304" pitchFamily="18" charset="0"/>
                <a:ea typeface="Calibri" panose="020F0502020204030204" pitchFamily="34" charset="0"/>
              </a:rPr>
              <a:t>năm</a:t>
            </a:r>
            <a:r>
              <a:rPr lang="en-US" sz="1200" dirty="0">
                <a:solidFill>
                  <a:srgbClr val="000000"/>
                </a:solidFill>
                <a:latin typeface="Times New Roman" panose="02020603050405020304" pitchFamily="18" charset="0"/>
                <a:ea typeface="Calibri" panose="020F0502020204030204" pitchFamily="34" charset="0"/>
              </a:rPr>
              <a:t> 1958.</a:t>
            </a:r>
            <a:endParaRPr lang="vi-VN" sz="1200" dirty="0">
              <a:effectLst/>
              <a:latin typeface="Times New Roman" panose="02020603050405020304" pitchFamily="18" charset="0"/>
              <a:ea typeface="Calibri" panose="020F0502020204030204" pitchFamily="34" charset="0"/>
            </a:endParaRPr>
          </a:p>
          <a:p>
            <a:pPr marL="270510" marR="175260" indent="365760">
              <a:lnSpc>
                <a:spcPct val="107000"/>
              </a:lnSpc>
              <a:spcAft>
                <a:spcPts val="0"/>
              </a:spcAft>
            </a:pPr>
            <a:r>
              <a:rPr lang="en-US" sz="1200" dirty="0">
                <a:solidFill>
                  <a:srgbClr val="000000"/>
                </a:solidFill>
                <a:latin typeface="Times New Roman" panose="02020603050405020304" pitchFamily="18" charset="0"/>
                <a:ea typeface="Calibri" panose="020F0502020204030204" pitchFamily="34" charset="0"/>
              </a:rPr>
              <a:t>2. Di </a:t>
            </a:r>
            <a:r>
              <a:rPr lang="en-US" sz="1200" dirty="0" err="1">
                <a:solidFill>
                  <a:srgbClr val="000000"/>
                </a:solidFill>
                <a:latin typeface="Times New Roman" panose="02020603050405020304" pitchFamily="18" charset="0"/>
                <a:ea typeface="Calibri" panose="020F0502020204030204" pitchFamily="34" charset="0"/>
              </a:rPr>
              <a:t>tích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sàn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gỗ</a:t>
            </a:r>
            <a:r>
              <a:rPr lang="en-US" sz="1200" dirty="0">
                <a:solidFill>
                  <a:srgbClr val="000000"/>
                </a:solidFill>
                <a:latin typeface="Times New Roman" panose="02020603050405020304" pitchFamily="18" charset="0"/>
                <a:ea typeface="Calibri" panose="020F0502020204030204" pitchFamily="34" charset="0"/>
              </a:rPr>
              <a:t> - </a:t>
            </a:r>
            <a:r>
              <a:rPr lang="en-US" sz="1200" dirty="0" err="1">
                <a:solidFill>
                  <a:srgbClr val="000000"/>
                </a:solidFill>
                <a:latin typeface="Times New Roman" panose="02020603050405020304" pitchFamily="18" charset="0"/>
                <a:ea typeface="Calibri" panose="020F0502020204030204" pitchFamily="34" charset="0"/>
              </a:rPr>
              <a:t>nơi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tịch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Hồ</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Chí</a:t>
            </a:r>
            <a:r>
              <a:rPr lang="en-US" sz="1200" dirty="0">
                <a:solidFill>
                  <a:srgbClr val="000000"/>
                </a:solidFill>
                <a:latin typeface="Times New Roman" panose="02020603050405020304" pitchFamily="18" charset="0"/>
                <a:ea typeface="Calibri" panose="020F0502020204030204" pitchFamily="34" charset="0"/>
              </a:rPr>
              <a:t> Minh ở, </a:t>
            </a:r>
            <a:r>
              <a:rPr lang="en-US" sz="1200" dirty="0" err="1">
                <a:solidFill>
                  <a:srgbClr val="000000"/>
                </a:solidFill>
                <a:latin typeface="Times New Roman" panose="02020603050405020304" pitchFamily="18" charset="0"/>
                <a:ea typeface="Calibri" panose="020F0502020204030204" pitchFamily="34" charset="0"/>
              </a:rPr>
              <a:t>làm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việc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từ</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giữa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tháng</a:t>
            </a:r>
            <a:r>
              <a:rPr lang="en-US" sz="1200" dirty="0">
                <a:solidFill>
                  <a:srgbClr val="000000"/>
                </a:solidFill>
                <a:latin typeface="Times New Roman" panose="02020603050405020304" pitchFamily="18" charset="0"/>
                <a:ea typeface="Calibri" panose="020F0502020204030204" pitchFamily="34" charset="0"/>
              </a:rPr>
              <a:t> 5 </a:t>
            </a:r>
            <a:r>
              <a:rPr lang="en-US" sz="1200" dirty="0" err="1">
                <a:solidFill>
                  <a:srgbClr val="000000"/>
                </a:solidFill>
                <a:latin typeface="Times New Roman" panose="02020603050405020304" pitchFamily="18" charset="0"/>
                <a:ea typeface="Calibri" panose="020F0502020204030204" pitchFamily="34" charset="0"/>
              </a:rPr>
              <a:t>năm</a:t>
            </a:r>
            <a:r>
              <a:rPr lang="en-US" sz="1200" dirty="0">
                <a:solidFill>
                  <a:srgbClr val="000000"/>
                </a:solidFill>
                <a:latin typeface="Times New Roman" panose="02020603050405020304" pitchFamily="18" charset="0"/>
                <a:ea typeface="Calibri" panose="020F0502020204030204" pitchFamily="34" charset="0"/>
              </a:rPr>
              <a:t> 1958 </a:t>
            </a:r>
            <a:r>
              <a:rPr lang="en-US" sz="1200" dirty="0" err="1">
                <a:solidFill>
                  <a:srgbClr val="000000"/>
                </a:solidFill>
                <a:latin typeface="Times New Roman" panose="02020603050405020304" pitchFamily="18" charset="0"/>
                <a:ea typeface="Calibri" panose="020F0502020204030204" pitchFamily="34" charset="0"/>
              </a:rPr>
              <a:t>đến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năm</a:t>
            </a:r>
            <a:r>
              <a:rPr lang="en-US" sz="1200" dirty="0">
                <a:solidFill>
                  <a:srgbClr val="000000"/>
                </a:solidFill>
                <a:latin typeface="Times New Roman" panose="02020603050405020304" pitchFamily="18" charset="0"/>
                <a:ea typeface="Calibri" panose="020F0502020204030204" pitchFamily="34" charset="0"/>
              </a:rPr>
              <a:t> 1969.</a:t>
            </a:r>
            <a:endParaRPr lang="vi-VN" sz="1200" dirty="0">
              <a:effectLst/>
              <a:latin typeface="Times New Roman" panose="02020603050405020304" pitchFamily="18" charset="0"/>
              <a:ea typeface="Calibri" panose="020F0502020204030204" pitchFamily="34" charset="0"/>
            </a:endParaRPr>
          </a:p>
          <a:p>
            <a:pPr marL="270510" marR="175260" indent="365760">
              <a:lnSpc>
                <a:spcPct val="107000"/>
              </a:lnSpc>
              <a:spcAft>
                <a:spcPts val="0"/>
              </a:spcAft>
            </a:pPr>
            <a:r>
              <a:rPr lang="en-US" sz="1200" dirty="0">
                <a:solidFill>
                  <a:srgbClr val="000000"/>
                </a:solidFill>
                <a:latin typeface="Times New Roman" panose="02020603050405020304" pitchFamily="18" charset="0"/>
                <a:ea typeface="Calibri" panose="020F0502020204030204" pitchFamily="34" charset="0"/>
              </a:rPr>
              <a:t>3. Di </a:t>
            </a:r>
            <a:r>
              <a:rPr lang="en-US" sz="1200" dirty="0" err="1">
                <a:solidFill>
                  <a:srgbClr val="000000"/>
                </a:solidFill>
                <a:latin typeface="Times New Roman" panose="02020603050405020304" pitchFamily="18" charset="0"/>
                <a:ea typeface="Calibri" panose="020F0502020204030204" pitchFamily="34" charset="0"/>
              </a:rPr>
              <a:t>tích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nhà</a:t>
            </a:r>
            <a:r>
              <a:rPr lang="en-US" sz="1200" dirty="0">
                <a:solidFill>
                  <a:srgbClr val="000000"/>
                </a:solidFill>
                <a:latin typeface="Times New Roman" panose="02020603050405020304" pitchFamily="18" charset="0"/>
                <a:ea typeface="Calibri" panose="020F0502020204030204" pitchFamily="34" charset="0"/>
              </a:rPr>
              <a:t> 67- </a:t>
            </a:r>
            <a:r>
              <a:rPr lang="en-US" sz="1200" dirty="0" err="1">
                <a:solidFill>
                  <a:srgbClr val="000000"/>
                </a:solidFill>
                <a:latin typeface="Times New Roman" panose="02020603050405020304" pitchFamily="18" charset="0"/>
                <a:ea typeface="Calibri" panose="020F0502020204030204" pitchFamily="34" charset="0"/>
              </a:rPr>
              <a:t>nơi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tịch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Hồ</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Chí</a:t>
            </a:r>
            <a:r>
              <a:rPr lang="en-US" sz="1200" dirty="0">
                <a:solidFill>
                  <a:srgbClr val="000000"/>
                </a:solidFill>
                <a:latin typeface="Times New Roman" panose="02020603050405020304" pitchFamily="18" charset="0"/>
                <a:ea typeface="Calibri" panose="020F0502020204030204" pitchFamily="34" charset="0"/>
              </a:rPr>
              <a:t> Minh </a:t>
            </a:r>
            <a:r>
              <a:rPr lang="en-US" sz="1200" dirty="0" err="1">
                <a:solidFill>
                  <a:srgbClr val="000000"/>
                </a:solidFill>
                <a:latin typeface="Times New Roman" panose="02020603050405020304" pitchFamily="18" charset="0"/>
                <a:ea typeface="Calibri" panose="020F0502020204030204" pitchFamily="34" charset="0"/>
              </a:rPr>
              <a:t>làm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việc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trong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thời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gian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đế</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quốc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Mỹ</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bắn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phá</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miền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Bắc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ác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liệt</a:t>
            </a:r>
            <a:r>
              <a:rPr lang="en-US" sz="1200" dirty="0">
                <a:solidFill>
                  <a:srgbClr val="000000"/>
                </a:solidFill>
                <a:latin typeface="Times New Roman" panose="02020603050405020304" pitchFamily="18" charset="0"/>
                <a:ea typeface="Calibri" panose="020F0502020204030204" pitchFamily="34" charset="0"/>
              </a:rPr>
              <a:t> (1967 – 1969), </a:t>
            </a:r>
            <a:r>
              <a:rPr lang="en-US" sz="1200" dirty="0" err="1">
                <a:solidFill>
                  <a:srgbClr val="000000"/>
                </a:solidFill>
                <a:latin typeface="Times New Roman" panose="02020603050405020304" pitchFamily="18" charset="0"/>
                <a:ea typeface="Calibri" panose="020F0502020204030204" pitchFamily="34" charset="0"/>
              </a:rPr>
              <a:t>nơi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Người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chữa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bệnh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và</a:t>
            </a:r>
            <a:r>
              <a:rPr lang="en-US" sz="1200" dirty="0">
                <a:solidFill>
                  <a:srgbClr val="000000"/>
                </a:solidFill>
                <a:latin typeface="Times New Roman" panose="02020603050405020304" pitchFamily="18" charset="0"/>
                <a:ea typeface="Calibri" panose="020F0502020204030204" pitchFamily="34" charset="0"/>
              </a:rPr>
              <a:t> qua </a:t>
            </a:r>
            <a:r>
              <a:rPr lang="en-US" sz="1200" dirty="0" err="1">
                <a:solidFill>
                  <a:srgbClr val="000000"/>
                </a:solidFill>
                <a:latin typeface="Times New Roman" panose="02020603050405020304" pitchFamily="18" charset="0"/>
                <a:ea typeface="Calibri" panose="020F0502020204030204" pitchFamily="34" charset="0"/>
              </a:rPr>
              <a:t>đời</a:t>
            </a:r>
            <a:r>
              <a:rPr lang="en-US" sz="1200" dirty="0">
                <a:solidFill>
                  <a:srgbClr val="000000"/>
                </a:solidFill>
                <a:latin typeface="Times New Roman" panose="02020603050405020304" pitchFamily="18" charset="0"/>
                <a:ea typeface="Calibri" panose="020F0502020204030204" pitchFamily="34" charset="0"/>
              </a:rPr>
              <a:t>.</a:t>
            </a:r>
            <a:endParaRPr lang="vi-VN" sz="1200" dirty="0">
              <a:effectLst/>
              <a:latin typeface="Times New Roman" panose="02020603050405020304" pitchFamily="18" charset="0"/>
              <a:ea typeface="Calibri" panose="020F0502020204030204" pitchFamily="34" charset="0"/>
            </a:endParaRPr>
          </a:p>
          <a:p>
            <a:pPr marL="270510" marR="175260" indent="365760">
              <a:lnSpc>
                <a:spcPct val="107000"/>
              </a:lnSpc>
              <a:spcAft>
                <a:spcPts val="0"/>
              </a:spcAft>
            </a:pPr>
            <a:r>
              <a:rPr lang="en-US" sz="1200" dirty="0">
                <a:solidFill>
                  <a:srgbClr val="000000"/>
                </a:solidFill>
                <a:latin typeface="Times New Roman" panose="02020603050405020304" pitchFamily="18" charset="0"/>
                <a:ea typeface="Calibri" panose="020F0502020204030204" pitchFamily="34" charset="0"/>
              </a:rPr>
              <a:t>4. </a:t>
            </a:r>
            <a:r>
              <a:rPr lang="en-US" sz="1200" dirty="0" err="1">
                <a:solidFill>
                  <a:srgbClr val="000000"/>
                </a:solidFill>
                <a:latin typeface="Times New Roman" panose="02020603050405020304" pitchFamily="18" charset="0"/>
                <a:ea typeface="Calibri" panose="020F0502020204030204" pitchFamily="34" charset="0"/>
              </a:rPr>
              <a:t>Các</a:t>
            </a:r>
            <a:r>
              <a:rPr lang="en-US" sz="1200" dirty="0">
                <a:solidFill>
                  <a:srgbClr val="000000"/>
                </a:solidFill>
                <a:latin typeface="Times New Roman" panose="02020603050405020304" pitchFamily="18" charset="0"/>
                <a:ea typeface="Calibri" panose="020F0502020204030204" pitchFamily="34" charset="0"/>
              </a:rPr>
              <a:t> Di </a:t>
            </a:r>
            <a:r>
              <a:rPr lang="en-US" sz="1200" dirty="0" err="1">
                <a:solidFill>
                  <a:srgbClr val="000000"/>
                </a:solidFill>
                <a:latin typeface="Times New Roman" panose="02020603050405020304" pitchFamily="18" charset="0"/>
                <a:ea typeface="Calibri" panose="020F0502020204030204" pitchFamily="34" charset="0"/>
              </a:rPr>
              <a:t>tích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khác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như</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Vườn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cây</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xanh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ao</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cá</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bếp</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xe</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ôtô</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tịch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Hồ</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Chí</a:t>
            </a:r>
            <a:r>
              <a:rPr lang="en-US" sz="1200" dirty="0">
                <a:solidFill>
                  <a:srgbClr val="000000"/>
                </a:solidFill>
                <a:latin typeface="Times New Roman" panose="02020603050405020304" pitchFamily="18" charset="0"/>
                <a:ea typeface="Calibri" panose="020F0502020204030204" pitchFamily="34" charset="0"/>
              </a:rPr>
              <a:t> Minh </a:t>
            </a:r>
            <a:r>
              <a:rPr lang="en-US" sz="1200" dirty="0" err="1">
                <a:solidFill>
                  <a:srgbClr val="000000"/>
                </a:solidFill>
                <a:latin typeface="Times New Roman" panose="02020603050405020304" pitchFamily="18" charset="0"/>
                <a:ea typeface="Calibri" panose="020F0502020204030204" pitchFamily="34" charset="0"/>
              </a:rPr>
              <a:t>đã</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sử</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dụng</a:t>
            </a:r>
            <a:r>
              <a:rPr lang="en-US" sz="1200" dirty="0">
                <a:solidFill>
                  <a:srgbClr val="000000"/>
                </a:solidFill>
                <a:latin typeface="Times New Roman" panose="02020603050405020304" pitchFamily="18" charset="0"/>
                <a:ea typeface="Calibri" panose="020F0502020204030204" pitchFamily="34" charset="0"/>
              </a:rPr>
              <a:t>.</a:t>
            </a:r>
            <a:endParaRPr lang="vi-VN" sz="1200" dirty="0">
              <a:effectLst/>
              <a:latin typeface="Times New Roman" panose="02020603050405020304" pitchFamily="18" charset="0"/>
              <a:ea typeface="Calibri" panose="020F0502020204030204" pitchFamily="34" charset="0"/>
            </a:endParaRPr>
          </a:p>
          <a:p>
            <a:pPr marL="270510" marR="175260" indent="365760">
              <a:lnSpc>
                <a:spcPct val="107000"/>
              </a:lnSpc>
              <a:spcAft>
                <a:spcPts val="0"/>
              </a:spcAft>
            </a:pPr>
            <a:r>
              <a:rPr lang="en-US" sz="1200" dirty="0" err="1">
                <a:solidFill>
                  <a:srgbClr val="000000"/>
                </a:solidFill>
                <a:latin typeface="Times New Roman" panose="02020603050405020304" pitchFamily="18" charset="0"/>
                <a:ea typeface="Calibri" panose="020F0502020204030204" pitchFamily="34" charset="0"/>
              </a:rPr>
              <a:t>Khu</a:t>
            </a:r>
            <a:r>
              <a:rPr lang="en-US" sz="1200" dirty="0">
                <a:solidFill>
                  <a:srgbClr val="000000"/>
                </a:solidFill>
                <a:latin typeface="Times New Roman" panose="02020603050405020304" pitchFamily="18" charset="0"/>
                <a:ea typeface="Calibri" panose="020F0502020204030204" pitchFamily="34" charset="0"/>
              </a:rPr>
              <a:t> B </a:t>
            </a:r>
            <a:r>
              <a:rPr lang="en-US" sz="1200" dirty="0" err="1">
                <a:solidFill>
                  <a:srgbClr val="000000"/>
                </a:solidFill>
                <a:latin typeface="Times New Roman" panose="02020603050405020304" pitchFamily="18" charset="0"/>
                <a:ea typeface="Calibri" panose="020F0502020204030204" pitchFamily="34" charset="0"/>
              </a:rPr>
              <a:t>và</a:t>
            </a:r>
            <a:r>
              <a:rPr lang="en-US" sz="1200" dirty="0">
                <a:solidFill>
                  <a:srgbClr val="000000"/>
                </a:solidFill>
                <a:latin typeface="Times New Roman" panose="02020603050405020304" pitchFamily="18" charset="0"/>
                <a:ea typeface="Calibri" panose="020F0502020204030204" pitchFamily="34" charset="0"/>
              </a:rPr>
              <a:t> C: </a:t>
            </a:r>
            <a:r>
              <a:rPr lang="en-US" sz="1200" dirty="0" err="1">
                <a:solidFill>
                  <a:srgbClr val="000000"/>
                </a:solidFill>
                <a:latin typeface="Times New Roman" panose="02020603050405020304" pitchFamily="18" charset="0"/>
                <a:ea typeface="Calibri" panose="020F0502020204030204" pitchFamily="34" charset="0"/>
              </a:rPr>
              <a:t>Gồm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có</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khách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Phủ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tịch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Văn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phòng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Chính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phủ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vườn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cây</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xung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quanh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các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này</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Hiện</a:t>
            </a:r>
            <a:r>
              <a:rPr lang="en-US" sz="1200" dirty="0">
                <a:solidFill>
                  <a:srgbClr val="000000"/>
                </a:solidFill>
                <a:latin typeface="Times New Roman" panose="02020603050405020304" pitchFamily="18" charset="0"/>
                <a:ea typeface="Calibri" panose="020F0502020204030204" pitchFamily="34" charset="0"/>
              </a:rPr>
              <a:t> nay, </a:t>
            </a:r>
            <a:r>
              <a:rPr lang="en-US" sz="1200" dirty="0" err="1">
                <a:solidFill>
                  <a:srgbClr val="000000"/>
                </a:solidFill>
                <a:latin typeface="Times New Roman" panose="02020603050405020304" pitchFamily="18" charset="0"/>
                <a:ea typeface="Calibri" panose="020F0502020204030204" pitchFamily="34" charset="0"/>
              </a:rPr>
              <a:t>khu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vực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này</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nước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Chính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phủ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vẫn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đang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việc</a:t>
            </a:r>
            <a:r>
              <a:rPr lang="en-US" sz="1200" dirty="0">
                <a:solidFill>
                  <a:srgbClr val="000000"/>
                </a:solidFill>
                <a:latin typeface="Times New Roman" panose="02020603050405020304" pitchFamily="18" charset="0"/>
                <a:ea typeface="Calibri" panose="020F0502020204030204" pitchFamily="34" charset="0"/>
              </a:rPr>
              <a:t>.</a:t>
            </a:r>
            <a:endParaRPr lang="vi-VN" sz="1200" dirty="0">
              <a:effectLst/>
              <a:latin typeface="Times New Roman" panose="02020603050405020304" pitchFamily="18" charset="0"/>
              <a:ea typeface="Calibri" panose="020F0502020204030204" pitchFamily="34" charset="0"/>
            </a:endParaRPr>
          </a:p>
          <a:p>
            <a:pPr marL="270510" marR="175260" indent="365760">
              <a:lnSpc>
                <a:spcPct val="107000"/>
              </a:lnSpc>
              <a:spcAft>
                <a:spcPts val="0"/>
              </a:spcAft>
            </a:pPr>
            <a:r>
              <a:rPr lang="en-US" sz="1200" dirty="0" err="1">
                <a:solidFill>
                  <a:srgbClr val="000000"/>
                </a:solidFill>
                <a:latin typeface="Times New Roman" panose="02020603050405020304" pitchFamily="18" charset="0"/>
                <a:ea typeface="Calibri" panose="020F0502020204030204" pitchFamily="34" charset="0"/>
              </a:rPr>
              <a:t>Chỉ</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có</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khu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vực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xung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quanh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Phủ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tịch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các</a:t>
            </a:r>
            <a:r>
              <a:rPr lang="en-US" sz="1200" dirty="0">
                <a:solidFill>
                  <a:srgbClr val="000000"/>
                </a:solidFill>
                <a:latin typeface="Times New Roman" panose="02020603050405020304" pitchFamily="18" charset="0"/>
                <a:ea typeface="Calibri" panose="020F0502020204030204" pitchFamily="34" charset="0"/>
              </a:rPr>
              <a:t> Di </a:t>
            </a:r>
            <a:r>
              <a:rPr lang="en-US" sz="1200" dirty="0" err="1">
                <a:solidFill>
                  <a:srgbClr val="000000"/>
                </a:solidFill>
                <a:latin typeface="Times New Roman" panose="02020603050405020304" pitchFamily="18" charset="0"/>
                <a:ea typeface="Calibri" panose="020F0502020204030204" pitchFamily="34" charset="0"/>
              </a:rPr>
              <a:t>tích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chính</a:t>
            </a:r>
            <a:r>
              <a:rPr lang="en-US" sz="1200" dirty="0">
                <a:solidFill>
                  <a:srgbClr val="000000"/>
                </a:solidFill>
                <a:latin typeface="Times New Roman" panose="02020603050405020304" pitchFamily="18" charset="0"/>
                <a:ea typeface="Calibri" panose="020F0502020204030204" pitchFamily="34" charset="0"/>
              </a:rPr>
              <a:t> ở </a:t>
            </a:r>
            <a:r>
              <a:rPr lang="en-US" sz="1200" dirty="0" err="1">
                <a:solidFill>
                  <a:srgbClr val="000000"/>
                </a:solidFill>
                <a:latin typeface="Times New Roman" panose="02020603050405020304" pitchFamily="18" charset="0"/>
                <a:ea typeface="Calibri" panose="020F0502020204030204" pitchFamily="34" charset="0"/>
              </a:rPr>
              <a:t>khu</a:t>
            </a:r>
            <a:r>
              <a:rPr lang="en-US" sz="1200" dirty="0">
                <a:solidFill>
                  <a:srgbClr val="000000"/>
                </a:solidFill>
                <a:latin typeface="Times New Roman" panose="02020603050405020304" pitchFamily="18" charset="0"/>
                <a:ea typeface="Calibri" panose="020F0502020204030204" pitchFamily="34" charset="0"/>
              </a:rPr>
              <a:t> A </a:t>
            </a:r>
            <a:r>
              <a:rPr lang="en-US" sz="1200" dirty="0" err="1">
                <a:solidFill>
                  <a:srgbClr val="000000"/>
                </a:solidFill>
                <a:latin typeface="Times New Roman" panose="02020603050405020304" pitchFamily="18" charset="0"/>
                <a:ea typeface="Calibri" panose="020F0502020204030204" pitchFamily="34" charset="0"/>
              </a:rPr>
              <a:t>được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đưa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vào</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hoạt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động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phục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vụ</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cho</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công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tác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tuyên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truyền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phát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huy</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tác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dụng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Toàn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bộ</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Khu</a:t>
            </a:r>
            <a:r>
              <a:rPr lang="en-US" sz="1200" dirty="0">
                <a:solidFill>
                  <a:srgbClr val="000000"/>
                </a:solidFill>
                <a:latin typeface="Times New Roman" panose="02020603050405020304" pitchFamily="18" charset="0"/>
                <a:ea typeface="Calibri" panose="020F0502020204030204" pitchFamily="34" charset="0"/>
              </a:rPr>
              <a:t> Di </a:t>
            </a:r>
            <a:r>
              <a:rPr lang="en-US" sz="1200" dirty="0" err="1">
                <a:solidFill>
                  <a:srgbClr val="000000"/>
                </a:solidFill>
                <a:latin typeface="Times New Roman" panose="02020603050405020304" pitchFamily="18" charset="0"/>
                <a:ea typeface="Calibri" panose="020F0502020204030204" pitchFamily="34" charset="0"/>
              </a:rPr>
              <a:t>tích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có</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khoảng</a:t>
            </a:r>
            <a:r>
              <a:rPr lang="en-US" sz="1200" dirty="0">
                <a:solidFill>
                  <a:srgbClr val="000000"/>
                </a:solidFill>
                <a:latin typeface="Times New Roman" panose="02020603050405020304" pitchFamily="18" charset="0"/>
                <a:ea typeface="Calibri" panose="020F0502020204030204" pitchFamily="34" charset="0"/>
              </a:rPr>
              <a:t> 1456 </a:t>
            </a:r>
            <a:r>
              <a:rPr lang="en-US" sz="1200" dirty="0" err="1">
                <a:solidFill>
                  <a:srgbClr val="000000"/>
                </a:solidFill>
                <a:latin typeface="Times New Roman" panose="02020603050405020304" pitchFamily="18" charset="0"/>
                <a:ea typeface="Calibri" panose="020F0502020204030204" pitchFamily="34" charset="0"/>
              </a:rPr>
              <a:t>hiện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vật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trong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đó</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đang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trưng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bày</a:t>
            </a:r>
            <a:r>
              <a:rPr lang="en-US" sz="1200" dirty="0">
                <a:solidFill>
                  <a:srgbClr val="000000"/>
                </a:solidFill>
                <a:latin typeface="Times New Roman" panose="02020603050405020304" pitchFamily="18" charset="0"/>
                <a:ea typeface="Calibri" panose="020F0502020204030204" pitchFamily="34" charset="0"/>
              </a:rPr>
              <a:t> 759 </a:t>
            </a:r>
            <a:r>
              <a:rPr lang="en-US" sz="1200" dirty="0" err="1">
                <a:solidFill>
                  <a:srgbClr val="000000"/>
                </a:solidFill>
                <a:latin typeface="Times New Roman" panose="02020603050405020304" pitchFamily="18" charset="0"/>
                <a:ea typeface="Calibri" panose="020F0502020204030204" pitchFamily="34" charset="0"/>
              </a:rPr>
              <a:t>hiện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vật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thuộc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nhiều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chất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liệu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khác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nhau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Các</a:t>
            </a:r>
            <a:r>
              <a:rPr lang="en-US" sz="1200" dirty="0">
                <a:solidFill>
                  <a:srgbClr val="000000"/>
                </a:solidFill>
                <a:latin typeface="Times New Roman" panose="02020603050405020304" pitchFamily="18" charset="0"/>
                <a:ea typeface="Calibri" panose="020F0502020204030204" pitchFamily="34" charset="0"/>
              </a:rPr>
              <a:t> Di </a:t>
            </a:r>
            <a:r>
              <a:rPr lang="en-US" sz="1200" dirty="0" err="1">
                <a:solidFill>
                  <a:srgbClr val="000000"/>
                </a:solidFill>
                <a:latin typeface="Times New Roman" panose="02020603050405020304" pitchFamily="18" charset="0"/>
                <a:ea typeface="Calibri" panose="020F0502020204030204" pitchFamily="34" charset="0"/>
              </a:rPr>
              <a:t>tích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hiện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vật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tài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liệu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đang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được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lưu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giữ</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đây</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đều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đảm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bảo</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tính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nguyên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gốc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nguyên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trạng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như</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những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ngày</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cuối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cùng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tịch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Hồ</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Chí</a:t>
            </a:r>
            <a:r>
              <a:rPr lang="en-US" sz="1200" dirty="0">
                <a:solidFill>
                  <a:srgbClr val="000000"/>
                </a:solidFill>
                <a:latin typeface="Times New Roman" panose="02020603050405020304" pitchFamily="18" charset="0"/>
                <a:ea typeface="Calibri" panose="020F0502020204030204" pitchFamily="34" charset="0"/>
              </a:rPr>
              <a:t> Minh </a:t>
            </a:r>
            <a:r>
              <a:rPr lang="en-US" sz="1200" dirty="0" err="1">
                <a:solidFill>
                  <a:srgbClr val="000000"/>
                </a:solidFill>
                <a:latin typeface="Times New Roman" panose="02020603050405020304" pitchFamily="18" charset="0"/>
                <a:ea typeface="Calibri" panose="020F0502020204030204" pitchFamily="34" charset="0"/>
              </a:rPr>
              <a:t>sống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việc</a:t>
            </a:r>
            <a:r>
              <a:rPr lang="en-US" sz="1200" dirty="0">
                <a:solidFill>
                  <a:srgbClr val="000000"/>
                </a:solidFill>
                <a:latin typeface="Times New Roman" panose="02020603050405020304" pitchFamily="18" charset="0"/>
                <a:ea typeface="Calibri" panose="020F0502020204030204" pitchFamily="34" charset="0"/>
              </a:rPr>
              <a:t>.</a:t>
            </a:r>
            <a:endParaRPr lang="vi-VN" sz="1200" dirty="0">
              <a:effectLst/>
              <a:latin typeface="Times New Roman" panose="02020603050405020304" pitchFamily="18" charset="0"/>
              <a:ea typeface="Calibri" panose="020F0502020204030204" pitchFamily="34" charset="0"/>
            </a:endParaRPr>
          </a:p>
          <a:p>
            <a:pPr marL="270510" marR="175260" indent="444500">
              <a:lnSpc>
                <a:spcPct val="107000"/>
              </a:lnSpc>
              <a:spcAft>
                <a:spcPts val="0"/>
              </a:spcAft>
            </a:pPr>
            <a:r>
              <a:rPr lang="en-US" sz="1200" dirty="0" err="1">
                <a:solidFill>
                  <a:srgbClr val="000000"/>
                </a:solidFill>
                <a:latin typeface="Times New Roman" panose="02020603050405020304" pitchFamily="18" charset="0"/>
                <a:ea typeface="Calibri" panose="020F0502020204030204" pitchFamily="34" charset="0"/>
              </a:rPr>
              <a:t>Chủ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tịch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Hồ</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Chí</a:t>
            </a:r>
            <a:r>
              <a:rPr lang="en-US" sz="1200" dirty="0">
                <a:solidFill>
                  <a:srgbClr val="000000"/>
                </a:solidFill>
                <a:latin typeface="Times New Roman" panose="02020603050405020304" pitchFamily="18" charset="0"/>
                <a:ea typeface="Calibri" panose="020F0502020204030204" pitchFamily="34" charset="0"/>
              </a:rPr>
              <a:t> Minh </a:t>
            </a:r>
            <a:r>
              <a:rPr lang="en-US" sz="1200" dirty="0" err="1">
                <a:solidFill>
                  <a:srgbClr val="000000"/>
                </a:solidFill>
                <a:latin typeface="Times New Roman" panose="02020603050405020304" pitchFamily="18" charset="0"/>
                <a:ea typeface="Calibri" panose="020F0502020204030204" pitchFamily="34" charset="0"/>
              </a:rPr>
              <a:t>đã</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sống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việc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đây</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từ</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năm</a:t>
            </a:r>
            <a:r>
              <a:rPr lang="en-US" sz="1200" dirty="0">
                <a:solidFill>
                  <a:srgbClr val="000000"/>
                </a:solidFill>
                <a:latin typeface="Times New Roman" panose="02020603050405020304" pitchFamily="18" charset="0"/>
                <a:ea typeface="Calibri" panose="020F0502020204030204" pitchFamily="34" charset="0"/>
              </a:rPr>
              <a:t> 1954 </a:t>
            </a:r>
            <a:r>
              <a:rPr lang="en-US" sz="1200" dirty="0" err="1">
                <a:solidFill>
                  <a:srgbClr val="000000"/>
                </a:solidFill>
                <a:latin typeface="Times New Roman" panose="02020603050405020304" pitchFamily="18" charset="0"/>
                <a:ea typeface="Calibri" panose="020F0502020204030204" pitchFamily="34" charset="0"/>
              </a:rPr>
              <a:t>đến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năm</a:t>
            </a:r>
            <a:r>
              <a:rPr lang="en-US" sz="1200" dirty="0">
                <a:solidFill>
                  <a:srgbClr val="000000"/>
                </a:solidFill>
                <a:latin typeface="Times New Roman" panose="02020603050405020304" pitchFamily="18" charset="0"/>
                <a:ea typeface="Calibri" panose="020F0502020204030204" pitchFamily="34" charset="0"/>
              </a:rPr>
              <a:t> 1969. </a:t>
            </a:r>
            <a:r>
              <a:rPr lang="en-US" sz="1200" dirty="0" err="1">
                <a:solidFill>
                  <a:srgbClr val="000000"/>
                </a:solidFill>
                <a:latin typeface="Times New Roman" panose="02020603050405020304" pitchFamily="18" charset="0"/>
                <a:ea typeface="Calibri" panose="020F0502020204030204" pitchFamily="34" charset="0"/>
              </a:rPr>
              <a:t>Trong</a:t>
            </a:r>
            <a:r>
              <a:rPr lang="en-US" sz="1200" dirty="0">
                <a:solidFill>
                  <a:srgbClr val="000000"/>
                </a:solidFill>
                <a:latin typeface="Times New Roman" panose="02020603050405020304" pitchFamily="18" charset="0"/>
                <a:ea typeface="Calibri" panose="020F0502020204030204" pitchFamily="34" charset="0"/>
              </a:rPr>
              <a:t> 15 </a:t>
            </a:r>
            <a:r>
              <a:rPr lang="en-US" sz="1200" dirty="0" err="1">
                <a:solidFill>
                  <a:srgbClr val="000000"/>
                </a:solidFill>
                <a:latin typeface="Times New Roman" panose="02020603050405020304" pitchFamily="18" charset="0"/>
                <a:ea typeface="Calibri" panose="020F0502020204030204" pitchFamily="34" charset="0"/>
              </a:rPr>
              <a:t>năm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đó</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Người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đã</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cùng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Bộ</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Chính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trị</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Trung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ương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Đảng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đề</a:t>
            </a:r>
            <a:r>
              <a:rPr lang="en-US" sz="1200" dirty="0">
                <a:solidFill>
                  <a:srgbClr val="000000"/>
                </a:solidFill>
                <a:latin typeface="Times New Roman" panose="02020603050405020304" pitchFamily="18" charset="0"/>
                <a:ea typeface="Calibri" panose="020F0502020204030204" pitchFamily="34" charset="0"/>
              </a:rPr>
              <a:t> ra </a:t>
            </a:r>
            <a:r>
              <a:rPr lang="en-US" sz="1200" dirty="0" err="1">
                <a:solidFill>
                  <a:srgbClr val="000000"/>
                </a:solidFill>
                <a:latin typeface="Times New Roman" panose="02020603050405020304" pitchFamily="18" charset="0"/>
                <a:ea typeface="Calibri" panose="020F0502020204030204" pitchFamily="34" charset="0"/>
              </a:rPr>
              <a:t>đường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lối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chiến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lược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sách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lược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đúng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đắn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cho</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cách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mạng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Việt</a:t>
            </a:r>
            <a:r>
              <a:rPr lang="en-US" sz="1200" dirty="0">
                <a:solidFill>
                  <a:srgbClr val="000000"/>
                </a:solidFill>
                <a:latin typeface="Times New Roman" panose="02020603050405020304" pitchFamily="18" charset="0"/>
                <a:ea typeface="Calibri" panose="020F0502020204030204" pitchFamily="34" charset="0"/>
              </a:rPr>
              <a:t> Nam </a:t>
            </a:r>
            <a:r>
              <a:rPr lang="en-US" sz="1200" dirty="0" err="1">
                <a:solidFill>
                  <a:srgbClr val="000000"/>
                </a:solidFill>
                <a:latin typeface="Times New Roman" panose="02020603050405020304" pitchFamily="18" charset="0"/>
                <a:ea typeface="Calibri" panose="020F0502020204030204" pitchFamily="34" charset="0"/>
              </a:rPr>
              <a:t>và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lãnh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đạo</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nhân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dân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vượt</a:t>
            </a:r>
            <a:r>
              <a:rPr lang="en-US" sz="1200" dirty="0">
                <a:solidFill>
                  <a:srgbClr val="000000"/>
                </a:solidFill>
                <a:latin typeface="Times New Roman" panose="02020603050405020304" pitchFamily="18" charset="0"/>
                <a:ea typeface="Calibri" panose="020F0502020204030204" pitchFamily="34" charset="0"/>
              </a:rPr>
              <a:t> qua </a:t>
            </a:r>
            <a:r>
              <a:rPr lang="en-US" sz="1200" dirty="0" err="1">
                <a:solidFill>
                  <a:srgbClr val="000000"/>
                </a:solidFill>
                <a:latin typeface="Times New Roman" panose="02020603050405020304" pitchFamily="18" charset="0"/>
                <a:ea typeface="Calibri" panose="020F0502020204030204" pitchFamily="34" charset="0"/>
              </a:rPr>
              <a:t>những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thử</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thách</a:t>
            </a:r>
            <a:r>
              <a:rPr lang="en-US" sz="1200" dirty="0">
                <a:solidFill>
                  <a:srgbClr val="000000"/>
                </a:solidFill>
                <a:latin typeface="Times New Roman" panose="02020603050405020304" pitchFamily="18" charset="0"/>
                <a:ea typeface="Calibri" panose="020F0502020204030204" pitchFamily="34" charset="0"/>
              </a:rPr>
              <a:t> cam go </a:t>
            </a:r>
            <a:r>
              <a:rPr lang="en-US" sz="1200" dirty="0" err="1">
                <a:solidFill>
                  <a:srgbClr val="000000"/>
                </a:solidFill>
                <a:latin typeface="Times New Roman" panose="02020603050405020304" pitchFamily="18" charset="0"/>
                <a:ea typeface="Calibri" panose="020F0502020204030204" pitchFamily="34" charset="0"/>
              </a:rPr>
              <a:t>ác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liệt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để</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thực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hiện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đồng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thời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hai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nhiệm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vụ</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chiến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lược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Xây</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dựng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nghĩa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xã</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hội</a:t>
            </a:r>
            <a:r>
              <a:rPr lang="en-US" sz="1200" dirty="0">
                <a:solidFill>
                  <a:srgbClr val="000000"/>
                </a:solidFill>
                <a:latin typeface="Times New Roman" panose="02020603050405020304" pitchFamily="18" charset="0"/>
                <a:ea typeface="Calibri" panose="020F0502020204030204" pitchFamily="34" charset="0"/>
              </a:rPr>
              <a:t> ở </a:t>
            </a:r>
            <a:r>
              <a:rPr lang="en-US" sz="1200" dirty="0" err="1">
                <a:solidFill>
                  <a:srgbClr val="000000"/>
                </a:solidFill>
                <a:latin typeface="Times New Roman" panose="02020603050405020304" pitchFamily="18" charset="0"/>
                <a:ea typeface="Calibri" panose="020F0502020204030204" pitchFamily="34" charset="0"/>
              </a:rPr>
              <a:t>miền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Bắc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đấu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tranh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chống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đế</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quốc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Mỹ</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bè</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lũ</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tay</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sai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giải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phóng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miền</a:t>
            </a:r>
            <a:r>
              <a:rPr lang="en-US" sz="1200" dirty="0">
                <a:solidFill>
                  <a:srgbClr val="000000"/>
                </a:solidFill>
                <a:latin typeface="Times New Roman" panose="02020603050405020304" pitchFamily="18" charset="0"/>
                <a:ea typeface="Calibri" panose="020F0502020204030204" pitchFamily="34" charset="0"/>
              </a:rPr>
              <a:t> Nam </a:t>
            </a:r>
            <a:r>
              <a:rPr lang="en-US" sz="1200" dirty="0" err="1">
                <a:solidFill>
                  <a:srgbClr val="000000"/>
                </a:solidFill>
                <a:latin typeface="Times New Roman" panose="02020603050405020304" pitchFamily="18" charset="0"/>
                <a:ea typeface="Calibri" panose="020F0502020204030204" pitchFamily="34" charset="0"/>
              </a:rPr>
              <a:t>tiến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tới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thống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nhất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đất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nước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góp</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phần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tích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cực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vào</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cuộc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đấu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tranh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vì</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độc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lập</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dân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tộc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dân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vì</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hoà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bình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tiến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bộ</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xã</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hội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của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thế</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giới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đây</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tịch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Hồ</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Chí</a:t>
            </a:r>
            <a:r>
              <a:rPr lang="en-US" sz="1200" dirty="0">
                <a:solidFill>
                  <a:srgbClr val="000000"/>
                </a:solidFill>
                <a:latin typeface="Times New Roman" panose="02020603050405020304" pitchFamily="18" charset="0"/>
                <a:ea typeface="Calibri" panose="020F0502020204030204" pitchFamily="34" charset="0"/>
              </a:rPr>
              <a:t> Minh </a:t>
            </a:r>
            <a:r>
              <a:rPr lang="en-US" sz="1200" dirty="0" err="1">
                <a:solidFill>
                  <a:srgbClr val="000000"/>
                </a:solidFill>
                <a:latin typeface="Times New Roman" panose="02020603050405020304" pitchFamily="18" charset="0"/>
                <a:ea typeface="Calibri" panose="020F0502020204030204" pitchFamily="34" charset="0"/>
              </a:rPr>
              <a:t>đã</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từng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gặp</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nhiều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đoàn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khách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biểu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của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các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chính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Đảng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đoàn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thể</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tôn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giáo</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biểu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của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công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nhân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nông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dân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trí</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thức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quân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đội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biểu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của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đồng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bào</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các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dân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tộc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thiểu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số</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biểu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của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người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dân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miền</a:t>
            </a:r>
            <a:r>
              <a:rPr lang="en-US" sz="1200" dirty="0">
                <a:solidFill>
                  <a:srgbClr val="000000"/>
                </a:solidFill>
                <a:latin typeface="Times New Roman" panose="02020603050405020304" pitchFamily="18" charset="0"/>
                <a:ea typeface="Calibri" panose="020F0502020204030204" pitchFamily="34" charset="0"/>
              </a:rPr>
              <a:t> Nam </a:t>
            </a:r>
            <a:r>
              <a:rPr lang="en-US" sz="1200" dirty="0" err="1">
                <a:solidFill>
                  <a:srgbClr val="000000"/>
                </a:solidFill>
                <a:latin typeface="Times New Roman" panose="02020603050405020304" pitchFamily="18" charset="0"/>
                <a:ea typeface="Calibri" panose="020F0502020204030204" pitchFamily="34" charset="0"/>
              </a:rPr>
              <a:t>Việt</a:t>
            </a:r>
            <a:r>
              <a:rPr lang="en-US" sz="1200" dirty="0">
                <a:solidFill>
                  <a:srgbClr val="000000"/>
                </a:solidFill>
                <a:latin typeface="Times New Roman" panose="02020603050405020304" pitchFamily="18" charset="0"/>
                <a:ea typeface="Calibri" panose="020F0502020204030204" pitchFamily="34" charset="0"/>
              </a:rPr>
              <a:t> Nam </a:t>
            </a:r>
            <a:r>
              <a:rPr lang="en-US" sz="1200" dirty="0" err="1">
                <a:solidFill>
                  <a:srgbClr val="000000"/>
                </a:solidFill>
                <a:latin typeface="Times New Roman" panose="02020603050405020304" pitchFamily="18" charset="0"/>
                <a:ea typeface="Calibri" panose="020F0502020204030204" pitchFamily="34" charset="0"/>
              </a:rPr>
              <a:t>và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quân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nhân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thuộc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Quân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giải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phóng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miền</a:t>
            </a:r>
            <a:r>
              <a:rPr lang="en-US" sz="1200" dirty="0">
                <a:solidFill>
                  <a:srgbClr val="000000"/>
                </a:solidFill>
                <a:latin typeface="Times New Roman" panose="02020603050405020304" pitchFamily="18" charset="0"/>
                <a:ea typeface="Calibri" panose="020F0502020204030204" pitchFamily="34" charset="0"/>
              </a:rPr>
              <a:t> Nam </a:t>
            </a:r>
            <a:r>
              <a:rPr lang="en-US" sz="1200" dirty="0" err="1">
                <a:solidFill>
                  <a:srgbClr val="000000"/>
                </a:solidFill>
                <a:latin typeface="Times New Roman" panose="02020603050405020304" pitchFamily="18" charset="0"/>
                <a:ea typeface="Calibri" panose="020F0502020204030204" pitchFamily="34" charset="0"/>
              </a:rPr>
              <a:t>Việt</a:t>
            </a:r>
            <a:r>
              <a:rPr lang="en-US" sz="1200" dirty="0">
                <a:solidFill>
                  <a:srgbClr val="000000"/>
                </a:solidFill>
                <a:latin typeface="Times New Roman" panose="02020603050405020304" pitchFamily="18" charset="0"/>
                <a:ea typeface="Calibri" panose="020F0502020204030204" pitchFamily="34" charset="0"/>
              </a:rPr>
              <a:t> Nam (ở </a:t>
            </a:r>
            <a:r>
              <a:rPr lang="en-US" sz="1200" dirty="0" err="1">
                <a:solidFill>
                  <a:srgbClr val="000000"/>
                </a:solidFill>
                <a:latin typeface="Times New Roman" panose="02020603050405020304" pitchFamily="18" charset="0"/>
                <a:ea typeface="Calibri" panose="020F0502020204030204" pitchFamily="34" charset="0"/>
              </a:rPr>
              <a:t>Việt</a:t>
            </a:r>
            <a:r>
              <a:rPr lang="en-US" sz="1200" dirty="0">
                <a:solidFill>
                  <a:srgbClr val="000000"/>
                </a:solidFill>
                <a:latin typeface="Times New Roman" panose="02020603050405020304" pitchFamily="18" charset="0"/>
                <a:ea typeface="Calibri" panose="020F0502020204030204" pitchFamily="34" charset="0"/>
              </a:rPr>
              <a:t> Nam </a:t>
            </a:r>
            <a:r>
              <a:rPr lang="en-US" sz="1200" dirty="0" err="1">
                <a:solidFill>
                  <a:srgbClr val="000000"/>
                </a:solidFill>
                <a:latin typeface="Times New Roman" panose="02020603050405020304" pitchFamily="18" charset="0"/>
                <a:ea typeface="Calibri" panose="020F0502020204030204" pitchFamily="34" charset="0"/>
              </a:rPr>
              <a:t>gọi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tắt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đồng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bào</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chiến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sĩ</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miền</a:t>
            </a:r>
            <a:r>
              <a:rPr lang="en-US" sz="1200" dirty="0">
                <a:solidFill>
                  <a:srgbClr val="000000"/>
                </a:solidFill>
                <a:latin typeface="Times New Roman" panose="02020603050405020304" pitchFamily="18" charset="0"/>
                <a:ea typeface="Calibri" panose="020F0502020204030204" pitchFamily="34" charset="0"/>
              </a:rPr>
              <a:t> Nam"). </a:t>
            </a:r>
            <a:r>
              <a:rPr lang="en-US" sz="1200" dirty="0" err="1">
                <a:solidFill>
                  <a:srgbClr val="000000"/>
                </a:solidFill>
                <a:latin typeface="Times New Roman" panose="02020603050405020304" pitchFamily="18" charset="0"/>
                <a:ea typeface="Calibri" panose="020F0502020204030204" pitchFamily="34" charset="0"/>
              </a:rPr>
              <a:t>Cũng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đây</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Người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còn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tiếp</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những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người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biểu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những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người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Việt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sống</a:t>
            </a:r>
            <a:r>
              <a:rPr lang="en-US" sz="1200" dirty="0">
                <a:solidFill>
                  <a:srgbClr val="000000"/>
                </a:solidFill>
                <a:latin typeface="Times New Roman" panose="02020603050405020304" pitchFamily="18" charset="0"/>
                <a:ea typeface="Calibri" panose="020F0502020204030204" pitchFamily="34" charset="0"/>
              </a:rPr>
              <a:t> ở </a:t>
            </a:r>
            <a:r>
              <a:rPr lang="en-US" sz="1200" dirty="0" err="1">
                <a:solidFill>
                  <a:srgbClr val="000000"/>
                </a:solidFill>
                <a:latin typeface="Times New Roman" panose="02020603050405020304" pitchFamily="18" charset="0"/>
                <a:ea typeface="Calibri" panose="020F0502020204030204" pitchFamily="34" charset="0"/>
              </a:rPr>
              <a:t>nước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ngoài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về</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thăm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Việt</a:t>
            </a:r>
            <a:r>
              <a:rPr lang="en-US" sz="1200" dirty="0">
                <a:solidFill>
                  <a:srgbClr val="000000"/>
                </a:solidFill>
                <a:latin typeface="Times New Roman" panose="02020603050405020304" pitchFamily="18" charset="0"/>
                <a:ea typeface="Calibri" panose="020F0502020204030204" pitchFamily="34" charset="0"/>
              </a:rPr>
              <a:t> Nam; </a:t>
            </a:r>
            <a:r>
              <a:rPr lang="en-US" sz="1200" dirty="0" err="1">
                <a:solidFill>
                  <a:srgbClr val="000000"/>
                </a:solidFill>
                <a:latin typeface="Times New Roman" panose="02020603050405020304" pitchFamily="18" charset="0"/>
                <a:ea typeface="Calibri" panose="020F0502020204030204" pitchFamily="34" charset="0"/>
              </a:rPr>
              <a:t>đại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biểu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của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các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đội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thiếu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niên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Đoàn</a:t>
            </a:r>
            <a:r>
              <a:rPr lang="en-US" sz="1200" dirty="0">
                <a:solidFill>
                  <a:srgbClr val="000000"/>
                </a:solidFill>
                <a:latin typeface="Times New Roman" panose="02020603050405020304" pitchFamily="18" charset="0"/>
                <a:ea typeface="Calibri" panose="020F0502020204030204" pitchFamily="34" charset="0"/>
              </a:rPr>
              <a:t> Thanh </a:t>
            </a:r>
            <a:r>
              <a:rPr lang="en-US" sz="1200" dirty="0" err="1">
                <a:solidFill>
                  <a:srgbClr val="000000"/>
                </a:solidFill>
                <a:latin typeface="Times New Roman" panose="02020603050405020304" pitchFamily="18" charset="0"/>
                <a:ea typeface="Calibri" panose="020F0502020204030204" pitchFamily="34" charset="0"/>
              </a:rPr>
              <a:t>niên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Hội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Phụ</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nữ</a:t>
            </a:r>
            <a:r>
              <a:rPr lang="en-US" sz="1200" dirty="0">
                <a:solidFill>
                  <a:srgbClr val="000000"/>
                </a:solidFill>
                <a:latin typeface="Times New Roman" panose="02020603050405020304" pitchFamily="18" charset="0"/>
                <a:ea typeface="Calibri" panose="020F0502020204030204" pitchFamily="34" charset="0"/>
              </a:rPr>
              <a:t>...</a:t>
            </a:r>
            <a:br>
              <a:rPr lang="en-US" sz="1200" dirty="0">
                <a:solidFill>
                  <a:srgbClr val="000000"/>
                </a:solidFill>
                <a:latin typeface="Times New Roman" panose="02020603050405020304" pitchFamily="18" charset="0"/>
                <a:ea typeface="Calibri" panose="020F0502020204030204" pitchFamily="34" charset="0"/>
              </a:rPr>
            </a:br>
            <a:r>
              <a:rPr lang="en-US" sz="1200" dirty="0" err="1">
                <a:solidFill>
                  <a:srgbClr val="000000"/>
                </a:solidFill>
                <a:latin typeface="Times New Roman" panose="02020603050405020304" pitchFamily="18" charset="0"/>
                <a:ea typeface="Calibri" panose="020F0502020204030204" pitchFamily="34" charset="0"/>
              </a:rPr>
              <a:t>Vì</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tịch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Hồ</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Chí</a:t>
            </a:r>
            <a:r>
              <a:rPr lang="en-US" sz="1200" dirty="0">
                <a:solidFill>
                  <a:srgbClr val="000000"/>
                </a:solidFill>
                <a:latin typeface="Times New Roman" panose="02020603050405020304" pitchFamily="18" charset="0"/>
                <a:ea typeface="Calibri" panose="020F0502020204030204" pitchFamily="34" charset="0"/>
              </a:rPr>
              <a:t> Minh </a:t>
            </a:r>
            <a:r>
              <a:rPr lang="en-US" sz="1200" dirty="0" err="1">
                <a:solidFill>
                  <a:srgbClr val="000000"/>
                </a:solidFill>
                <a:latin typeface="Times New Roman" panose="02020603050405020304" pitchFamily="18" charset="0"/>
                <a:ea typeface="Calibri" panose="020F0502020204030204" pitchFamily="34" charset="0"/>
              </a:rPr>
              <a:t>rất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yêu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quý</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các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thiếu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niên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đồng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nên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ngày</a:t>
            </a:r>
            <a:r>
              <a:rPr lang="en-US" sz="1200" dirty="0">
                <a:solidFill>
                  <a:srgbClr val="000000"/>
                </a:solidFill>
                <a:latin typeface="Times New Roman" panose="02020603050405020304" pitchFamily="18" charset="0"/>
                <a:ea typeface="Calibri" panose="020F0502020204030204" pitchFamily="34" charset="0"/>
              </a:rPr>
              <a:t> 2 </a:t>
            </a:r>
            <a:r>
              <a:rPr lang="en-US" sz="1200" dirty="0" err="1">
                <a:solidFill>
                  <a:srgbClr val="000000"/>
                </a:solidFill>
                <a:latin typeface="Times New Roman" panose="02020603050405020304" pitchFamily="18" charset="0"/>
                <a:ea typeface="Calibri" panose="020F0502020204030204" pitchFamily="34" charset="0"/>
              </a:rPr>
              <a:t>tháng</a:t>
            </a:r>
            <a:r>
              <a:rPr lang="en-US" sz="1200" dirty="0">
                <a:solidFill>
                  <a:srgbClr val="000000"/>
                </a:solidFill>
                <a:latin typeface="Times New Roman" panose="02020603050405020304" pitchFamily="18" charset="0"/>
                <a:ea typeface="Calibri" panose="020F0502020204030204" pitchFamily="34" charset="0"/>
              </a:rPr>
              <a:t> 9 </a:t>
            </a:r>
            <a:r>
              <a:rPr lang="en-US" sz="1200" dirty="0" err="1">
                <a:solidFill>
                  <a:srgbClr val="000000"/>
                </a:solidFill>
                <a:latin typeface="Times New Roman" panose="02020603050405020304" pitchFamily="18" charset="0"/>
                <a:ea typeface="Calibri" panose="020F0502020204030204" pitchFamily="34" charset="0"/>
              </a:rPr>
              <a:t>năm</a:t>
            </a:r>
            <a:r>
              <a:rPr lang="en-US" sz="1200" dirty="0">
                <a:solidFill>
                  <a:srgbClr val="000000"/>
                </a:solidFill>
                <a:latin typeface="Times New Roman" panose="02020603050405020304" pitchFamily="18" charset="0"/>
                <a:ea typeface="Calibri" panose="020F0502020204030204" pitchFamily="34" charset="0"/>
              </a:rPr>
              <a:t> 1955, </a:t>
            </a:r>
            <a:r>
              <a:rPr lang="en-US" sz="1200" dirty="0" err="1">
                <a:solidFill>
                  <a:srgbClr val="000000"/>
                </a:solidFill>
                <a:latin typeface="Times New Roman" panose="02020603050405020304" pitchFamily="18" charset="0"/>
                <a:ea typeface="Calibri" panose="020F0502020204030204" pitchFamily="34" charset="0"/>
              </a:rPr>
              <a:t>cửa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Phủ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tịch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đã</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mở</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cho</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các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thiếu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niên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đến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vui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từ</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đó</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các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thiếu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có</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nhiều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dịp</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được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vào</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đây</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thăm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Người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Với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tất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cả</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những</a:t>
            </a:r>
            <a:r>
              <a:rPr lang="en-US" sz="1200" dirty="0">
                <a:solidFill>
                  <a:srgbClr val="000000"/>
                </a:solidFill>
                <a:latin typeface="Times New Roman" panose="02020603050405020304" pitchFamily="18" charset="0"/>
                <a:ea typeface="Calibri" panose="020F0502020204030204" pitchFamily="34" charset="0"/>
              </a:rPr>
              <a:t> ý </a:t>
            </a:r>
            <a:r>
              <a:rPr lang="en-US" sz="1200" dirty="0" err="1">
                <a:solidFill>
                  <a:srgbClr val="000000"/>
                </a:solidFill>
                <a:latin typeface="Times New Roman" panose="02020603050405020304" pitchFamily="18" charset="0"/>
                <a:ea typeface="Calibri" panose="020F0502020204030204" pitchFamily="34" charset="0"/>
              </a:rPr>
              <a:t>nghĩa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đó</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sau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ngày</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tịch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Hồ</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Chí</a:t>
            </a:r>
            <a:r>
              <a:rPr lang="en-US" sz="1200" dirty="0">
                <a:solidFill>
                  <a:srgbClr val="000000"/>
                </a:solidFill>
                <a:latin typeface="Times New Roman" panose="02020603050405020304" pitchFamily="18" charset="0"/>
                <a:ea typeface="Calibri" panose="020F0502020204030204" pitchFamily="34" charset="0"/>
              </a:rPr>
              <a:t> Minh </a:t>
            </a:r>
            <a:r>
              <a:rPr lang="en-US" sz="1200" dirty="0" err="1">
                <a:solidFill>
                  <a:srgbClr val="000000"/>
                </a:solidFill>
                <a:latin typeface="Times New Roman" panose="02020603050405020304" pitchFamily="18" charset="0"/>
                <a:ea typeface="Calibri" panose="020F0502020204030204" pitchFamily="34" charset="0"/>
              </a:rPr>
              <a:t>đi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xa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ngày</a:t>
            </a:r>
            <a:r>
              <a:rPr lang="en-US" sz="1200" dirty="0">
                <a:solidFill>
                  <a:srgbClr val="000000"/>
                </a:solidFill>
                <a:latin typeface="Times New Roman" panose="02020603050405020304" pitchFamily="18" charset="0"/>
                <a:ea typeface="Calibri" panose="020F0502020204030204" pitchFamily="34" charset="0"/>
              </a:rPr>
              <a:t> 2-9-1969), </a:t>
            </a:r>
            <a:r>
              <a:rPr lang="en-US" sz="1200" dirty="0" err="1">
                <a:solidFill>
                  <a:srgbClr val="000000"/>
                </a:solidFill>
                <a:latin typeface="Times New Roman" panose="02020603050405020304" pitchFamily="18" charset="0"/>
                <a:ea typeface="Calibri" panose="020F0502020204030204" pitchFamily="34" charset="0"/>
              </a:rPr>
              <a:t>nơi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Người</a:t>
            </a:r>
            <a:r>
              <a:rPr lang="en-US" sz="1200" dirty="0">
                <a:solidFill>
                  <a:srgbClr val="000000"/>
                </a:solidFill>
                <a:latin typeface="Times New Roman" panose="02020603050405020304" pitchFamily="18" charset="0"/>
                <a:ea typeface="Calibri" panose="020F0502020204030204" pitchFamily="34" charset="0"/>
              </a:rPr>
              <a:t> ở </a:t>
            </a:r>
            <a:r>
              <a:rPr lang="en-US" sz="1200" dirty="0" err="1">
                <a:solidFill>
                  <a:srgbClr val="000000"/>
                </a:solidFill>
                <a:latin typeface="Times New Roman" panose="02020603050405020304" pitchFamily="18" charset="0"/>
                <a:ea typeface="Calibri" panose="020F0502020204030204" pitchFamily="34" charset="0"/>
              </a:rPr>
              <a:t>và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việc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cùng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với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các</a:t>
            </a:r>
            <a:r>
              <a:rPr lang="en-US" sz="1200" dirty="0">
                <a:solidFill>
                  <a:srgbClr val="000000"/>
                </a:solidFill>
                <a:latin typeface="Times New Roman" panose="02020603050405020304" pitchFamily="18" charset="0"/>
                <a:ea typeface="Calibri" panose="020F0502020204030204" pitchFamily="34" charset="0"/>
              </a:rPr>
              <a:t> di </a:t>
            </a:r>
            <a:r>
              <a:rPr lang="en-US" sz="1200" dirty="0" err="1">
                <a:solidFill>
                  <a:srgbClr val="000000"/>
                </a:solidFill>
                <a:latin typeface="Times New Roman" panose="02020603050405020304" pitchFamily="18" charset="0"/>
                <a:ea typeface="Calibri" panose="020F0502020204030204" pitchFamily="34" charset="0"/>
              </a:rPr>
              <a:t>tích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kỷ</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vật</a:t>
            </a:r>
            <a:r>
              <a:rPr lang="en-US" sz="1200" dirty="0">
                <a:solidFill>
                  <a:srgbClr val="000000"/>
                </a:solidFill>
                <a:latin typeface="Times New Roman" panose="02020603050405020304" pitchFamily="18" charset="0"/>
                <a:ea typeface="Calibri" panose="020F0502020204030204" pitchFamily="34" charset="0"/>
              </a:rPr>
              <a:t> ở </a:t>
            </a:r>
            <a:r>
              <a:rPr lang="en-US" sz="1200" dirty="0" err="1">
                <a:solidFill>
                  <a:srgbClr val="000000"/>
                </a:solidFill>
                <a:latin typeface="Times New Roman" panose="02020603050405020304" pitchFamily="18" charset="0"/>
                <a:ea typeface="Calibri" panose="020F0502020204030204" pitchFamily="34" charset="0"/>
              </a:rPr>
              <a:t>đây</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đã</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trở</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thành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những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vật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chứng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quý</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giá</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biểu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tượng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thiêng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liêng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về</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cuộc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sống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hoạt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động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của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Người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trong</a:t>
            </a:r>
            <a:r>
              <a:rPr lang="en-US" sz="1200" dirty="0">
                <a:solidFill>
                  <a:srgbClr val="000000"/>
                </a:solidFill>
                <a:latin typeface="Times New Roman" panose="02020603050405020304" pitchFamily="18" charset="0"/>
                <a:ea typeface="Calibri" panose="020F0502020204030204" pitchFamily="34" charset="0"/>
              </a:rPr>
              <a:t> 15 </a:t>
            </a:r>
            <a:r>
              <a:rPr lang="en-US" sz="1200" dirty="0" err="1">
                <a:solidFill>
                  <a:srgbClr val="000000"/>
                </a:solidFill>
                <a:latin typeface="Times New Roman" panose="02020603050405020304" pitchFamily="18" charset="0"/>
                <a:ea typeface="Calibri" panose="020F0502020204030204" pitchFamily="34" charset="0"/>
              </a:rPr>
              <a:t>năm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cuối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đời</a:t>
            </a:r>
            <a:r>
              <a:rPr lang="en-US" sz="1200" dirty="0">
                <a:solidFill>
                  <a:srgbClr val="000000"/>
                </a:solidFill>
                <a:latin typeface="Times New Roman" panose="02020603050405020304" pitchFamily="18" charset="0"/>
                <a:ea typeface="Calibri" panose="020F0502020204030204" pitchFamily="34" charset="0"/>
              </a:rPr>
              <a:t>.</a:t>
            </a:r>
            <a:endParaRPr lang="vi-VN" sz="1200" dirty="0">
              <a:effectLst/>
              <a:latin typeface="Times New Roman" panose="02020603050405020304" pitchFamily="18" charset="0"/>
              <a:ea typeface="Calibri" panose="020F0502020204030204" pitchFamily="34" charset="0"/>
            </a:endParaRPr>
          </a:p>
          <a:p>
            <a:pPr marL="270510" marR="175260" indent="444500">
              <a:lnSpc>
                <a:spcPct val="107000"/>
              </a:lnSpc>
              <a:spcAft>
                <a:spcPts val="0"/>
              </a:spcAft>
            </a:pPr>
            <a:r>
              <a:rPr lang="en-US" sz="1200" dirty="0" err="1">
                <a:solidFill>
                  <a:srgbClr val="000000"/>
                </a:solidFill>
                <a:latin typeface="Times New Roman" panose="02020603050405020304" pitchFamily="18" charset="0"/>
                <a:ea typeface="Calibri" panose="020F0502020204030204" pitchFamily="34" charset="0"/>
              </a:rPr>
              <a:t>Tổng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thể</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khu</a:t>
            </a:r>
            <a:r>
              <a:rPr lang="en-US" sz="1200" dirty="0">
                <a:solidFill>
                  <a:srgbClr val="000000"/>
                </a:solidFill>
                <a:latin typeface="Times New Roman" panose="02020603050405020304" pitchFamily="18" charset="0"/>
                <a:ea typeface="Calibri" panose="020F0502020204030204" pitchFamily="34" charset="0"/>
              </a:rPr>
              <a:t> Di </a:t>
            </a:r>
            <a:r>
              <a:rPr lang="en-US" sz="1200" dirty="0" err="1">
                <a:solidFill>
                  <a:srgbClr val="000000"/>
                </a:solidFill>
                <a:latin typeface="Times New Roman" panose="02020603050405020304" pitchFamily="18" charset="0"/>
                <a:ea typeface="Calibri" panose="020F0502020204030204" pitchFamily="34" charset="0"/>
              </a:rPr>
              <a:t>tích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rộng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hơn</a:t>
            </a:r>
            <a:r>
              <a:rPr lang="en-US" sz="1200" dirty="0">
                <a:solidFill>
                  <a:srgbClr val="000000"/>
                </a:solidFill>
                <a:latin typeface="Times New Roman" panose="02020603050405020304" pitchFamily="18" charset="0"/>
                <a:ea typeface="Calibri" panose="020F0502020204030204" pitchFamily="34" charset="0"/>
              </a:rPr>
              <a:t> 14 </a:t>
            </a:r>
            <a:r>
              <a:rPr lang="en-US" sz="1200" dirty="0" err="1">
                <a:solidFill>
                  <a:srgbClr val="000000"/>
                </a:solidFill>
                <a:latin typeface="Times New Roman" panose="02020603050405020304" pitchFamily="18" charset="0"/>
                <a:ea typeface="Calibri" panose="020F0502020204030204" pitchFamily="34" charset="0"/>
              </a:rPr>
              <a:t>hécta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trong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đó</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diện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tích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được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xếp</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hạng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a:t>
            </a:r>
            <a:r>
              <a:rPr lang="en-US" sz="1200" dirty="0">
                <a:solidFill>
                  <a:srgbClr val="000000"/>
                </a:solidFill>
                <a:latin typeface="Times New Roman" panose="02020603050405020304" pitchFamily="18" charset="0"/>
                <a:ea typeface="Calibri" panose="020F0502020204030204" pitchFamily="34" charset="0"/>
              </a:rPr>
              <a:t> 22.000 m², bao </a:t>
            </a:r>
            <a:r>
              <a:rPr lang="en-US" sz="1200" dirty="0" err="1">
                <a:solidFill>
                  <a:srgbClr val="000000"/>
                </a:solidFill>
                <a:latin typeface="Times New Roman" panose="02020603050405020304" pitchFamily="18" charset="0"/>
                <a:ea typeface="Calibri" panose="020F0502020204030204" pitchFamily="34" charset="0"/>
              </a:rPr>
              <a:t>gồm</a:t>
            </a:r>
            <a:r>
              <a:rPr lang="en-US" sz="1200" dirty="0">
                <a:solidFill>
                  <a:srgbClr val="000000"/>
                </a:solidFill>
                <a:latin typeface="Times New Roman" panose="02020603050405020304" pitchFamily="18" charset="0"/>
                <a:ea typeface="Calibri" panose="020F0502020204030204" pitchFamily="34" charset="0"/>
              </a:rPr>
              <a:t> 16 </a:t>
            </a:r>
            <a:r>
              <a:rPr lang="en-US" sz="1200" dirty="0" err="1">
                <a:solidFill>
                  <a:srgbClr val="000000"/>
                </a:solidFill>
                <a:latin typeface="Times New Roman" panose="02020603050405020304" pitchFamily="18" charset="0"/>
                <a:ea typeface="Calibri" panose="020F0502020204030204" pitchFamily="34" charset="0"/>
              </a:rPr>
              <a:t>công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trình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công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trình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đã</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tồn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lâu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nhất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hơn</a:t>
            </a:r>
            <a:r>
              <a:rPr lang="en-US" sz="1200" dirty="0">
                <a:solidFill>
                  <a:srgbClr val="000000"/>
                </a:solidFill>
                <a:latin typeface="Times New Roman" panose="02020603050405020304" pitchFamily="18" charset="0"/>
                <a:ea typeface="Calibri" panose="020F0502020204030204" pitchFamily="34" charset="0"/>
              </a:rPr>
              <a:t> 100 </a:t>
            </a:r>
            <a:r>
              <a:rPr lang="en-US" sz="1200" dirty="0" err="1">
                <a:solidFill>
                  <a:srgbClr val="000000"/>
                </a:solidFill>
                <a:latin typeface="Times New Roman" panose="02020603050405020304" pitchFamily="18" charset="0"/>
                <a:ea typeface="Calibri" panose="020F0502020204030204" pitchFamily="34" charset="0"/>
              </a:rPr>
              <a:t>năm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gần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nhất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hơn</a:t>
            </a:r>
            <a:r>
              <a:rPr lang="en-US" sz="1200" dirty="0">
                <a:solidFill>
                  <a:srgbClr val="000000"/>
                </a:solidFill>
                <a:latin typeface="Times New Roman" panose="02020603050405020304" pitchFamily="18" charset="0"/>
                <a:ea typeface="Calibri" panose="020F0502020204030204" pitchFamily="34" charset="0"/>
              </a:rPr>
              <a:t> 40 </a:t>
            </a:r>
            <a:r>
              <a:rPr lang="en-US" sz="1200" dirty="0" err="1">
                <a:solidFill>
                  <a:srgbClr val="000000"/>
                </a:solidFill>
                <a:latin typeface="Times New Roman" panose="02020603050405020304" pitchFamily="18" charset="0"/>
                <a:ea typeface="Calibri" panose="020F0502020204030204" pitchFamily="34" charset="0"/>
              </a:rPr>
              <a:t>năm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Khu</a:t>
            </a:r>
            <a:r>
              <a:rPr lang="en-US" sz="1200" dirty="0">
                <a:solidFill>
                  <a:srgbClr val="000000"/>
                </a:solidFill>
                <a:latin typeface="Times New Roman" panose="02020603050405020304" pitchFamily="18" charset="0"/>
                <a:ea typeface="Calibri" panose="020F0502020204030204" pitchFamily="34" charset="0"/>
              </a:rPr>
              <a:t> Di </a:t>
            </a:r>
            <a:r>
              <a:rPr lang="en-US" sz="1200" dirty="0" err="1">
                <a:solidFill>
                  <a:srgbClr val="000000"/>
                </a:solidFill>
                <a:latin typeface="Times New Roman" panose="02020603050405020304" pitchFamily="18" charset="0"/>
                <a:ea typeface="Calibri" panose="020F0502020204030204" pitchFamily="34" charset="0"/>
              </a:rPr>
              <a:t>tích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có</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khoảng</a:t>
            </a:r>
            <a:r>
              <a:rPr lang="en-US" sz="1200" dirty="0">
                <a:solidFill>
                  <a:srgbClr val="000000"/>
                </a:solidFill>
                <a:latin typeface="Times New Roman" panose="02020603050405020304" pitchFamily="18" charset="0"/>
                <a:ea typeface="Calibri" panose="020F0502020204030204" pitchFamily="34" charset="0"/>
              </a:rPr>
              <a:t> 1456 </a:t>
            </a:r>
            <a:r>
              <a:rPr lang="en-US" sz="1200" dirty="0" err="1">
                <a:solidFill>
                  <a:srgbClr val="000000"/>
                </a:solidFill>
                <a:latin typeface="Times New Roman" panose="02020603050405020304" pitchFamily="18" charset="0"/>
                <a:ea typeface="Calibri" panose="020F0502020204030204" pitchFamily="34" charset="0"/>
              </a:rPr>
              <a:t>hiện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vật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trong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đó</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đang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trưng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bày</a:t>
            </a:r>
            <a:r>
              <a:rPr lang="en-US" sz="1200" dirty="0">
                <a:solidFill>
                  <a:srgbClr val="000000"/>
                </a:solidFill>
                <a:latin typeface="Times New Roman" panose="02020603050405020304" pitchFamily="18" charset="0"/>
                <a:ea typeface="Calibri" panose="020F0502020204030204" pitchFamily="34" charset="0"/>
              </a:rPr>
              <a:t> 759 </a:t>
            </a:r>
            <a:r>
              <a:rPr lang="en-US" sz="1200" dirty="0" err="1">
                <a:solidFill>
                  <a:srgbClr val="000000"/>
                </a:solidFill>
                <a:latin typeface="Times New Roman" panose="02020603050405020304" pitchFamily="18" charset="0"/>
                <a:ea typeface="Calibri" panose="020F0502020204030204" pitchFamily="34" charset="0"/>
              </a:rPr>
              <a:t>hiện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vật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Các</a:t>
            </a:r>
            <a:r>
              <a:rPr lang="en-US" sz="1200" dirty="0">
                <a:solidFill>
                  <a:srgbClr val="000000"/>
                </a:solidFill>
                <a:latin typeface="Times New Roman" panose="02020603050405020304" pitchFamily="18" charset="0"/>
                <a:ea typeface="Calibri" panose="020F0502020204030204" pitchFamily="34" charset="0"/>
              </a:rPr>
              <a:t> di </a:t>
            </a:r>
            <a:r>
              <a:rPr lang="en-US" sz="1200" dirty="0" err="1">
                <a:solidFill>
                  <a:srgbClr val="000000"/>
                </a:solidFill>
                <a:latin typeface="Times New Roman" panose="02020603050405020304" pitchFamily="18" charset="0"/>
                <a:ea typeface="Calibri" panose="020F0502020204030204" pitchFamily="34" charset="0"/>
              </a:rPr>
              <a:t>tích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hiện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vật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tài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liệu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được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lưu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giữ</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nơi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đây</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đều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đảm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bảo</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tính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nguyên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gốc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nguyên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trạng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như</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những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ngày</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cuối</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cùng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Bác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sống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làm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việc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Hiện</a:t>
            </a:r>
            <a:r>
              <a:rPr lang="en-US" sz="1200" dirty="0">
                <a:solidFill>
                  <a:srgbClr val="000000"/>
                </a:solidFill>
                <a:latin typeface="Times New Roman" panose="02020603050405020304" pitchFamily="18" charset="0"/>
                <a:ea typeface="Calibri" panose="020F0502020204030204" pitchFamily="34" charset="0"/>
              </a:rPr>
              <a:t> nay, </a:t>
            </a:r>
            <a:r>
              <a:rPr lang="en-US" sz="1200" dirty="0" err="1">
                <a:solidFill>
                  <a:srgbClr val="000000"/>
                </a:solidFill>
                <a:latin typeface="Times New Roman" panose="02020603050405020304" pitchFamily="18" charset="0"/>
                <a:ea typeface="Calibri" panose="020F0502020204030204" pitchFamily="34" charset="0"/>
              </a:rPr>
              <a:t>chỉ</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có</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khu</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vực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xung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quanh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Phủ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Chủ</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tịch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các</a:t>
            </a:r>
            <a:r>
              <a:rPr lang="en-US" sz="1200" dirty="0">
                <a:solidFill>
                  <a:srgbClr val="000000"/>
                </a:solidFill>
                <a:latin typeface="Times New Roman" panose="02020603050405020304" pitchFamily="18" charset="0"/>
                <a:ea typeface="Calibri" panose="020F0502020204030204" pitchFamily="34" charset="0"/>
              </a:rPr>
              <a:t> Di </a:t>
            </a:r>
            <a:r>
              <a:rPr lang="en-US" sz="1200" dirty="0" err="1">
                <a:solidFill>
                  <a:srgbClr val="000000"/>
                </a:solidFill>
                <a:latin typeface="Times New Roman" panose="02020603050405020304" pitchFamily="18" charset="0"/>
                <a:ea typeface="Calibri" panose="020F0502020204030204" pitchFamily="34" charset="0"/>
              </a:rPr>
              <a:t>tích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chính</a:t>
            </a:r>
            <a:r>
              <a:rPr lang="en-US" sz="1200" dirty="0">
                <a:solidFill>
                  <a:srgbClr val="000000"/>
                </a:solidFill>
                <a:latin typeface="Times New Roman" panose="02020603050405020304" pitchFamily="18" charset="0"/>
                <a:ea typeface="Calibri" panose="020F0502020204030204" pitchFamily="34" charset="0"/>
              </a:rPr>
              <a:t> ở </a:t>
            </a:r>
            <a:r>
              <a:rPr lang="en-US" sz="1200" dirty="0" err="1">
                <a:solidFill>
                  <a:srgbClr val="000000"/>
                </a:solidFill>
                <a:latin typeface="Times New Roman" panose="02020603050405020304" pitchFamily="18" charset="0"/>
                <a:ea typeface="Calibri" panose="020F0502020204030204" pitchFamily="34" charset="0"/>
              </a:rPr>
              <a:t>khu</a:t>
            </a:r>
            <a:r>
              <a:rPr lang="en-US" sz="1200" dirty="0">
                <a:solidFill>
                  <a:srgbClr val="000000"/>
                </a:solidFill>
                <a:latin typeface="Times New Roman" panose="02020603050405020304" pitchFamily="18" charset="0"/>
                <a:ea typeface="Calibri" panose="020F0502020204030204" pitchFamily="34" charset="0"/>
              </a:rPr>
              <a:t> A </a:t>
            </a:r>
            <a:r>
              <a:rPr lang="en-US" sz="1200" dirty="0" err="1">
                <a:solidFill>
                  <a:srgbClr val="000000"/>
                </a:solidFill>
                <a:latin typeface="Times New Roman" panose="02020603050405020304" pitchFamily="18" charset="0"/>
                <a:ea typeface="Calibri" panose="020F0502020204030204" pitchFamily="34" charset="0"/>
              </a:rPr>
              <a:t>được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đưa</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vào</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hoạt</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động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phục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vụ</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đồng</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bào</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và</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khách</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quốc</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tế</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đến</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tham</a:t>
            </a:r>
            <a:r>
              <a:rPr lang="en-US" sz="1200" dirty="0">
                <a:solidFill>
                  <a:srgbClr val="000000"/>
                </a:solidFill>
                <a:latin typeface="Times New Roman" panose="02020603050405020304" pitchFamily="18" charset="0"/>
                <a:ea typeface="Calibri" panose="020F0502020204030204" pitchFamily="34" charset="0"/>
              </a:rPr>
              <a:t> </a:t>
            </a:r>
            <a:r>
              <a:rPr lang="en-US" sz="1200" dirty="0" err="1">
                <a:solidFill>
                  <a:srgbClr val="000000"/>
                </a:solidFill>
                <a:latin typeface="Times New Roman" panose="02020603050405020304" pitchFamily="18" charset="0"/>
                <a:ea typeface="Calibri" panose="020F0502020204030204" pitchFamily="34" charset="0"/>
              </a:rPr>
              <a:t>quan</a:t>
            </a:r>
            <a:r>
              <a:rPr lang="en-US" sz="1200" dirty="0">
                <a:solidFill>
                  <a:srgbClr val="000000"/>
                </a:solidFill>
                <a:latin typeface="Times New Roman" panose="02020603050405020304" pitchFamily="18" charset="0"/>
                <a:ea typeface="Calibri" panose="020F0502020204030204" pitchFamily="34" charset="0"/>
              </a:rPr>
              <a:t>.</a:t>
            </a:r>
            <a:endParaRPr lang="vi-VN" sz="1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48569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GI￡ﾻﾚI THI￡ﾻﾆU V￡ﾻﾀ LￄﾂNG CH￡ﾻﾦ T￡ﾻﾊCH H￡ﾻﾒ CHￃﾍ MINH | Minh Vￅﾩ">
            <a:hlinkClick r:id="" action="ppaction://media"/>
            <a:extLst>
              <a:ext uri="{FF2B5EF4-FFF2-40B4-BE49-F238E27FC236}">
                <a16:creationId xmlns:a16="http://schemas.microsoft.com/office/drawing/2014/main" id="{0455D503-453A-4E73-AE95-FB293EB4BA7A}"/>
              </a:ext>
            </a:extLst>
          </p:cNvPr>
          <p:cNvPicPr>
            <a:picLocks noRot="1" noChangeAspect="1"/>
          </p:cNvPicPr>
          <p:nvPr>
            <a:videoFile r:link="rId1"/>
          </p:nvPr>
        </p:nvPicPr>
        <p:blipFill>
          <a:blip r:embed="rId3"/>
          <a:stretch>
            <a:fillRect/>
          </a:stretch>
        </p:blipFill>
        <p:spPr>
          <a:xfrm>
            <a:off x="209933" y="133503"/>
            <a:ext cx="11820486" cy="6724497"/>
          </a:xfrm>
          <a:prstGeom prst="rect">
            <a:avLst/>
          </a:prstGeom>
        </p:spPr>
      </p:pic>
    </p:spTree>
    <p:extLst>
      <p:ext uri="{BB962C8B-B14F-4D97-AF65-F5344CB8AC3E}">
        <p14:creationId xmlns:p14="http://schemas.microsoft.com/office/powerpoint/2010/main" val="216606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ￃﾠng thￃﾠnh Thￄﾃng Long">
            <a:hlinkClick r:id="" action="ppaction://media"/>
            <a:extLst>
              <a:ext uri="{FF2B5EF4-FFF2-40B4-BE49-F238E27FC236}">
                <a16:creationId xmlns:a16="http://schemas.microsoft.com/office/drawing/2014/main" id="{F680DF95-4A86-48C7-8778-FC1D045A3168}"/>
              </a:ext>
            </a:extLst>
          </p:cNvPr>
          <p:cNvPicPr>
            <a:picLocks noRot="1" noChangeAspect="1"/>
          </p:cNvPicPr>
          <p:nvPr>
            <a:videoFile r:link="rId1"/>
          </p:nvPr>
        </p:nvPicPr>
        <p:blipFill>
          <a:blip r:embed="rId3"/>
          <a:stretch>
            <a:fillRect/>
          </a:stretch>
        </p:blipFill>
        <p:spPr>
          <a:xfrm>
            <a:off x="0" y="166554"/>
            <a:ext cx="12074487" cy="6509668"/>
          </a:xfrm>
          <a:prstGeom prst="rect">
            <a:avLst/>
          </a:prstGeom>
        </p:spPr>
      </p:pic>
    </p:spTree>
    <p:extLst>
      <p:ext uri="{BB962C8B-B14F-4D97-AF65-F5344CB8AC3E}">
        <p14:creationId xmlns:p14="http://schemas.microsoft.com/office/powerpoint/2010/main" val="271456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Kￃﾽ ￡ﾻﾨc Hￃﾠ N￡ﾻﾙi #09: Vￄﾃn Mi￡ﾺ﾿u - Qu￡ﾻﾑc T￡ﾻﾭ Giￃﾡm">
            <a:hlinkClick r:id="" action="ppaction://media"/>
            <a:extLst>
              <a:ext uri="{FF2B5EF4-FFF2-40B4-BE49-F238E27FC236}">
                <a16:creationId xmlns:a16="http://schemas.microsoft.com/office/drawing/2014/main" id="{FEDB72A3-F723-4F41-A08E-B26FB5D721A0}"/>
              </a:ext>
            </a:extLst>
          </p:cNvPr>
          <p:cNvPicPr>
            <a:picLocks noRot="1" noChangeAspect="1"/>
          </p:cNvPicPr>
          <p:nvPr>
            <a:videoFile r:link="rId1"/>
          </p:nvPr>
        </p:nvPicPr>
        <p:blipFill>
          <a:blip r:embed="rId3"/>
          <a:stretch>
            <a:fillRect/>
          </a:stretch>
        </p:blipFill>
        <p:spPr>
          <a:xfrm>
            <a:off x="231966" y="207026"/>
            <a:ext cx="11754386" cy="6502246"/>
          </a:xfrm>
          <a:prstGeom prst="rect">
            <a:avLst/>
          </a:prstGeom>
        </p:spPr>
      </p:pic>
    </p:spTree>
    <p:extLst>
      <p:ext uri="{BB962C8B-B14F-4D97-AF65-F5344CB8AC3E}">
        <p14:creationId xmlns:p14="http://schemas.microsoft.com/office/powerpoint/2010/main" val="239704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Khￃﾡm phￃﾡ di tￃﾭch Thￃﾠnh C￡ﾻﾕ Loa">
            <a:hlinkClick r:id="" action="ppaction://media"/>
            <a:extLst>
              <a:ext uri="{FF2B5EF4-FFF2-40B4-BE49-F238E27FC236}">
                <a16:creationId xmlns:a16="http://schemas.microsoft.com/office/drawing/2014/main" id="{65157580-48D2-4D2D-9506-178939DD642B}"/>
              </a:ext>
            </a:extLst>
          </p:cNvPr>
          <p:cNvPicPr>
            <a:picLocks noRot="1" noChangeAspect="1"/>
          </p:cNvPicPr>
          <p:nvPr>
            <a:videoFile r:link="rId1"/>
          </p:nvPr>
        </p:nvPicPr>
        <p:blipFill>
          <a:blip r:embed="rId3"/>
          <a:stretch>
            <a:fillRect/>
          </a:stretch>
        </p:blipFill>
        <p:spPr>
          <a:xfrm>
            <a:off x="132814" y="210621"/>
            <a:ext cx="11864555" cy="6542719"/>
          </a:xfrm>
          <a:prstGeom prst="rect">
            <a:avLst/>
          </a:prstGeom>
        </p:spPr>
      </p:pic>
    </p:spTree>
    <p:extLst>
      <p:ext uri="{BB962C8B-B14F-4D97-AF65-F5344CB8AC3E}">
        <p14:creationId xmlns:p14="http://schemas.microsoft.com/office/powerpoint/2010/main" val="378920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ￄﾐ￡ﾻﾁn th￡ﾻﾝ Hai Bￃﾠ Trￆﾰng (Mￃﾪ Linh, Hￃﾠ N￡ﾻﾙi) - v￡ﾺﾻ ￄﾑ￡ﾺﾹp c￡ﾻﾧa kinh ￄﾑￃﾴ xￆﾰa!">
            <a:hlinkClick r:id="" action="ppaction://media"/>
            <a:extLst>
              <a:ext uri="{FF2B5EF4-FFF2-40B4-BE49-F238E27FC236}">
                <a16:creationId xmlns:a16="http://schemas.microsoft.com/office/drawing/2014/main" id="{B19725FE-82BD-43BD-8C8C-7C3E75DC6476}"/>
              </a:ext>
            </a:extLst>
          </p:cNvPr>
          <p:cNvPicPr>
            <a:picLocks noRot="1" noChangeAspect="1"/>
          </p:cNvPicPr>
          <p:nvPr>
            <a:videoFile r:link="rId1"/>
          </p:nvPr>
        </p:nvPicPr>
        <p:blipFill>
          <a:blip r:embed="rId3"/>
          <a:stretch>
            <a:fillRect/>
          </a:stretch>
        </p:blipFill>
        <p:spPr>
          <a:xfrm>
            <a:off x="165865" y="144519"/>
            <a:ext cx="11820487" cy="6619838"/>
          </a:xfrm>
          <a:prstGeom prst="rect">
            <a:avLst/>
          </a:prstGeom>
        </p:spPr>
      </p:pic>
    </p:spTree>
    <p:extLst>
      <p:ext uri="{BB962C8B-B14F-4D97-AF65-F5344CB8AC3E}">
        <p14:creationId xmlns:p14="http://schemas.microsoft.com/office/powerpoint/2010/main" val="412652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ￃﾠng Thￃﾠnh Thￄﾃng Long - Di S￡ﾺﾣn Ki￡ﾺ﾿n Trￃﾺc Ngￃﾠn Nￄﾃm">
            <a:hlinkClick r:id="" action="ppaction://media"/>
            <a:extLst>
              <a:ext uri="{FF2B5EF4-FFF2-40B4-BE49-F238E27FC236}">
                <a16:creationId xmlns:a16="http://schemas.microsoft.com/office/drawing/2014/main" id="{78E78AF2-6B98-4AEA-88D5-747B2EE9326F}"/>
              </a:ext>
            </a:extLst>
          </p:cNvPr>
          <p:cNvPicPr>
            <a:picLocks noRot="1" noChangeAspect="1"/>
          </p:cNvPicPr>
          <p:nvPr>
            <a:videoFile r:link="rId1"/>
          </p:nvPr>
        </p:nvPicPr>
        <p:blipFill>
          <a:blip r:embed="rId3"/>
          <a:stretch>
            <a:fillRect/>
          </a:stretch>
        </p:blipFill>
        <p:spPr>
          <a:xfrm>
            <a:off x="0" y="166554"/>
            <a:ext cx="12192000" cy="6691446"/>
          </a:xfrm>
          <a:prstGeom prst="rect">
            <a:avLst/>
          </a:prstGeom>
        </p:spPr>
      </p:pic>
    </p:spTree>
    <p:extLst>
      <p:ext uri="{BB962C8B-B14F-4D97-AF65-F5344CB8AC3E}">
        <p14:creationId xmlns:p14="http://schemas.microsoft.com/office/powerpoint/2010/main" val="295519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7BCEDA-82A2-4E38-A136-D6462D2722FB}"/>
              </a:ext>
            </a:extLst>
          </p:cNvPr>
          <p:cNvSpPr/>
          <p:nvPr/>
        </p:nvSpPr>
        <p:spPr>
          <a:xfrm>
            <a:off x="462707" y="1330561"/>
            <a:ext cx="11567711" cy="2538515"/>
          </a:xfrm>
          <a:prstGeom prst="rect">
            <a:avLst/>
          </a:prstGeom>
        </p:spPr>
        <p:txBody>
          <a:bodyPr wrap="square">
            <a:spAutoFit/>
          </a:bodyPr>
          <a:lstStyle/>
          <a:p>
            <a:pPr>
              <a:lnSpc>
                <a:spcPct val="115000"/>
              </a:lnSpc>
              <a:spcAft>
                <a:spcPts val="0"/>
              </a:spcAf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dẫn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 bài cũ, nghiên cứu trước nội dung bài học hôm sau theo hướng dẫn của giáo viên.</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 bài cũ và hoàn thiện nội dung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Ôn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cuối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kì</a:t>
            </a:r>
            <a:r>
              <a:rPr lang="en-US" sz="2400" b="1" dirty="0">
                <a:latin typeface="Times New Roman" panose="02020603050405020304" pitchFamily="18" charset="0"/>
                <a:cs typeface="Times New Roman" panose="02020603050405020304" pitchFamily="18" charset="0"/>
              </a:rPr>
              <a:t> I</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0751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4352F8-D505-45B5-83ED-801EF6DEFB6B}"/>
              </a:ext>
            </a:extLst>
          </p:cNvPr>
          <p:cNvSpPr/>
          <p:nvPr/>
        </p:nvSpPr>
        <p:spPr>
          <a:xfrm>
            <a:off x="100988" y="0"/>
            <a:ext cx="11990024" cy="8946295"/>
          </a:xfrm>
          <a:prstGeom prst="rect">
            <a:avLst/>
          </a:prstGeom>
        </p:spPr>
        <p:txBody>
          <a:bodyPr wrap="square">
            <a:spAutoFit/>
          </a:bodyPr>
          <a:lstStyle/>
          <a:p>
            <a:pPr>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I. Di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biệt</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niệm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75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Theo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29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2001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10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2009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lam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gồm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75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mốc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khoa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75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đô</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Nam;</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75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khảo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khảo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75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khoa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thù</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8459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B26AF8-4296-41C1-A43B-2B81EF520193}"/>
              </a:ext>
            </a:extLst>
          </p:cNvPr>
          <p:cNvSpPr/>
          <p:nvPr/>
        </p:nvSpPr>
        <p:spPr>
          <a:xfrm>
            <a:off x="121186" y="0"/>
            <a:ext cx="12070814" cy="6835204"/>
          </a:xfrm>
          <a:prstGeom prst="rect">
            <a:avLst/>
          </a:prstGeom>
        </p:spPr>
        <p:txBody>
          <a:bodyPr wrap="square">
            <a:spAutoFit/>
          </a:bodyPr>
          <a:lstStyle/>
          <a:p>
            <a:pPr algn="just">
              <a:spcAft>
                <a:spcPts val="900"/>
              </a:spcAft>
            </a:pPr>
            <a:r>
              <a:rPr lang="en-US" sz="2400" b="1" dirty="0">
                <a:solidFill>
                  <a:srgbClr val="000000"/>
                </a:solidFill>
                <a:latin typeface="Times New Roman" panose="02020603050405020304" pitchFamily="18" charset="0"/>
                <a:ea typeface="Times New Roman" panose="02020603050405020304" pitchFamily="18" charset="0"/>
              </a:rPr>
              <a:t>2. </a:t>
            </a:r>
            <a:r>
              <a:rPr lang="en-US" sz="2400" b="1" dirty="0" err="1">
                <a:solidFill>
                  <a:srgbClr val="000000"/>
                </a:solidFill>
                <a:latin typeface="Times New Roman" panose="02020603050405020304" pitchFamily="18" charset="0"/>
                <a:ea typeface="Times New Roman" panose="02020603050405020304" pitchFamily="18" charset="0"/>
              </a:rPr>
              <a:t>Những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tiêu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chí</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để</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công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nhận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là</a:t>
            </a:r>
            <a:r>
              <a:rPr lang="en-US" sz="2400" b="1" dirty="0">
                <a:solidFill>
                  <a:srgbClr val="000000"/>
                </a:solidFill>
                <a:latin typeface="Times New Roman" panose="02020603050405020304" pitchFamily="18" charset="0"/>
                <a:ea typeface="Times New Roman" panose="02020603050405020304" pitchFamily="18" charset="0"/>
              </a:rPr>
              <a:t> di </a:t>
            </a:r>
            <a:r>
              <a:rPr lang="en-US" sz="2400" b="1" dirty="0" err="1">
                <a:solidFill>
                  <a:srgbClr val="000000"/>
                </a:solidFill>
                <a:latin typeface="Times New Roman" panose="02020603050405020304" pitchFamily="18" charset="0"/>
                <a:ea typeface="Times New Roman" panose="02020603050405020304" pitchFamily="18" charset="0"/>
              </a:rPr>
              <a:t>tích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quốc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gia</a:t>
            </a:r>
            <a:r>
              <a:rPr lang="en-US" sz="2400" b="1" dirty="0">
                <a:solidFill>
                  <a:srgbClr val="000000"/>
                </a:solidFill>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p>
            <a:pPr algn="just">
              <a:spcAft>
                <a:spcPts val="750"/>
              </a:spcAft>
            </a:pP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Đối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với</a:t>
            </a:r>
            <a:r>
              <a:rPr lang="en-US" sz="2400" i="1" dirty="0">
                <a:solidFill>
                  <a:srgbClr val="000000"/>
                </a:solidFill>
                <a:latin typeface="Times New Roman" panose="02020603050405020304" pitchFamily="18" charset="0"/>
                <a:ea typeface="Times New Roman" panose="02020603050405020304" pitchFamily="18" charset="0"/>
              </a:rPr>
              <a:t> di </a:t>
            </a:r>
            <a:r>
              <a:rPr lang="en-US" sz="2400" i="1" dirty="0" err="1">
                <a:solidFill>
                  <a:srgbClr val="000000"/>
                </a:solidFill>
                <a:latin typeface="Times New Roman" panose="02020603050405020304" pitchFamily="18" charset="0"/>
                <a:ea typeface="Times New Roman" panose="02020603050405020304" pitchFamily="18" charset="0"/>
              </a:rPr>
              <a:t>tích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lịch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sử</a:t>
            </a:r>
            <a:r>
              <a:rPr lang="en-US" sz="2400" i="1" dirty="0">
                <a:solidFill>
                  <a:srgbClr val="000000"/>
                </a:solidFill>
                <a:latin typeface="Times New Roman" panose="02020603050405020304" pitchFamily="18" charset="0"/>
                <a:ea typeface="Times New Roman" panose="02020603050405020304" pitchFamily="18" charset="0"/>
              </a:rPr>
              <a:t> - </a:t>
            </a:r>
            <a:r>
              <a:rPr lang="en-US" sz="2400" i="1" dirty="0" err="1">
                <a:solidFill>
                  <a:srgbClr val="000000"/>
                </a:solidFill>
                <a:latin typeface="Times New Roman" panose="02020603050405020304" pitchFamily="18" charset="0"/>
                <a:ea typeface="Times New Roman" panose="02020603050405020304" pitchFamily="18" charset="0"/>
              </a:rPr>
              <a:t>văn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hóa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phải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có</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một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trong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các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tiêu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chí</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sau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đây</a:t>
            </a:r>
            <a:r>
              <a:rPr lang="en-US" sz="2400" i="1" dirty="0">
                <a:solidFill>
                  <a:srgbClr val="000000"/>
                </a:solidFill>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p>
            <a:pPr algn="just">
              <a:spcAft>
                <a:spcPts val="75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xây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dựng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gắn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lịch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biểu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quốc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hoặc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phương</a:t>
            </a:r>
            <a:r>
              <a:rPr lang="en-US" sz="2400" dirty="0">
                <a:solidFill>
                  <a:srgbClr val="000000"/>
                </a:solidFill>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p>
            <a:pPr algn="just">
              <a:spcAft>
                <a:spcPts val="75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xây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dựng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gắn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nghiệp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lịch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hưởng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tích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cực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triển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quốc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hoặc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phương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lịch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p>
            <a:pPr algn="just">
              <a:spcAft>
                <a:spcPts val="75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khảo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cổ</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biểu</a:t>
            </a:r>
            <a:r>
              <a:rPr lang="en-US" sz="2400" dirty="0">
                <a:solidFill>
                  <a:srgbClr val="000000"/>
                </a:solidFill>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p>
            <a:pPr algn="just">
              <a:spcAft>
                <a:spcPts val="75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tổng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đô</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cư</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trú</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biểu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hoặc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đoạn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triển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thuật</a:t>
            </a:r>
            <a:r>
              <a:rPr lang="en-US" sz="2400" dirty="0">
                <a:solidFill>
                  <a:srgbClr val="000000"/>
                </a:solidFill>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p>
            <a:pPr algn="just">
              <a:spcAft>
                <a:spcPts val="750"/>
              </a:spcAft>
            </a:pP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Đối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với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danh</a:t>
            </a:r>
            <a:r>
              <a:rPr lang="en-US" sz="2400" i="1" dirty="0">
                <a:solidFill>
                  <a:srgbClr val="000000"/>
                </a:solidFill>
                <a:latin typeface="Times New Roman" panose="02020603050405020304" pitchFamily="18" charset="0"/>
                <a:ea typeface="Times New Roman" panose="02020603050405020304" pitchFamily="18" charset="0"/>
              </a:rPr>
              <a:t> lam </a:t>
            </a:r>
            <a:r>
              <a:rPr lang="en-US" sz="2400" i="1" dirty="0" err="1">
                <a:solidFill>
                  <a:srgbClr val="000000"/>
                </a:solidFill>
                <a:latin typeface="Times New Roman" panose="02020603050405020304" pitchFamily="18" charset="0"/>
                <a:ea typeface="Times New Roman" panose="02020603050405020304" pitchFamily="18" charset="0"/>
              </a:rPr>
              <a:t>thắng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cảnh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phải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có</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một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trong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các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tiêu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chí</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sau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đây</a:t>
            </a:r>
            <a:r>
              <a:rPr lang="en-US" sz="2400" i="1" dirty="0">
                <a:solidFill>
                  <a:srgbClr val="000000"/>
                </a:solidFill>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p>
            <a:pPr algn="just">
              <a:spcAft>
                <a:spcPts val="75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hoặc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giữa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thẩm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mỹ</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biểu</a:t>
            </a:r>
            <a:r>
              <a:rPr lang="en-US" sz="2400" dirty="0">
                <a:solidFill>
                  <a:srgbClr val="000000"/>
                </a:solidFill>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a:p>
            <a:pPr algn="just">
              <a:spcAft>
                <a:spcPts val="75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vực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trị</a:t>
            </a:r>
            <a:r>
              <a:rPr lang="en-US" sz="2400" dirty="0">
                <a:solidFill>
                  <a:srgbClr val="000000"/>
                </a:solidFill>
                <a:latin typeface="Times New Roman" panose="02020603050405020304" pitchFamily="18" charset="0"/>
                <a:ea typeface="Times New Roman" panose="02020603050405020304" pitchFamily="18" charset="0"/>
              </a:rPr>
              <a:t> khoa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đặc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thù</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hoặc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vực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đựng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dấu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tích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đoạn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triển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đất</a:t>
            </a:r>
            <a:r>
              <a:rPr lang="en-US" sz="2400" dirty="0">
                <a:solidFill>
                  <a:srgbClr val="000000"/>
                </a:solidFill>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33358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68E2A-C911-45EB-B885-889758196D60}"/>
              </a:ext>
            </a:extLst>
          </p:cNvPr>
          <p:cNvSpPr/>
          <p:nvPr/>
        </p:nvSpPr>
        <p:spPr>
          <a:xfrm>
            <a:off x="150563" y="201650"/>
            <a:ext cx="12041437" cy="7668253"/>
          </a:xfrm>
          <a:prstGeom prst="rect">
            <a:avLst/>
          </a:prstGeom>
        </p:spPr>
        <p:txBody>
          <a:bodyPr wrap="square">
            <a:spAutoFit/>
          </a:bodyPr>
          <a:lstStyle/>
          <a:p>
            <a:pPr algn="just">
              <a:spcAft>
                <a:spcPts val="90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niệm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tịch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Hồ</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Minh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Phủ</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tịch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Di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lịch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br>
              <a:rPr lang="en-US" sz="2400" dirty="0">
                <a:latin typeface="Times New Roman" panose="02020603050405020304" pitchFamily="18" charset="0"/>
                <a:ea typeface="Calibri" panose="020F0502020204030204" pitchFamily="34" charset="0"/>
                <a:cs typeface="Times New Roman" panose="02020603050405020304" pitchFamily="18" charset="0"/>
              </a:rPr>
            </a:b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Thăng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Long – Di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lịch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khảo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cổ</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Miếu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Di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lịch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trúc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thuật</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Di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lịch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trúc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khảo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cổ</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Cổ</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Loa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huyện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Đông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Anh,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phố</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5. Di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trúc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Tây</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Đằng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huyện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Ba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phố</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br>
              <a:rPr lang="en-US" sz="2400" dirty="0">
                <a:latin typeface="Times New Roman" panose="02020603050405020304" pitchFamily="18" charset="0"/>
                <a:ea typeface="Calibri" panose="020F0502020204030204" pitchFamily="34" charset="0"/>
                <a:cs typeface="Times New Roman" panose="02020603050405020304" pitchFamily="18" charset="0"/>
              </a:rPr>
            </a:b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6. Di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lịch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huyện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Mê</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Linh,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phố</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br>
              <a:rPr lang="en-US" sz="2400" dirty="0">
                <a:latin typeface="Times New Roman" panose="02020603050405020304" pitchFamily="18" charset="0"/>
                <a:ea typeface="Calibri" panose="020F0502020204030204" pitchFamily="34" charset="0"/>
                <a:cs typeface="Times New Roman" panose="02020603050405020304" pitchFamily="18" charset="0"/>
              </a:rPr>
            </a:b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7. Di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lịch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huyện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Phúc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Thọ</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phố</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br>
              <a:rPr lang="en-US" sz="2400" dirty="0">
                <a:latin typeface="Times New Roman" panose="02020603050405020304" pitchFamily="18" charset="0"/>
                <a:ea typeface="Calibri" panose="020F0502020204030204" pitchFamily="34" charset="0"/>
                <a:cs typeface="Times New Roman" panose="02020603050405020304" pitchFamily="18" charset="0"/>
              </a:rPr>
            </a:b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8. Di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lịch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trúc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Ngọc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vực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Hồ</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Kiếm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quận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Kiếm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phố</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br>
              <a:rPr lang="en-US" sz="2400" dirty="0">
                <a:latin typeface="Times New Roman" panose="02020603050405020304" pitchFamily="18" charset="0"/>
                <a:ea typeface="Calibri" panose="020F0502020204030204" pitchFamily="34" charset="0"/>
                <a:cs typeface="Times New Roman" panose="02020603050405020304" pitchFamily="18" charset="0"/>
              </a:rPr>
            </a:b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9. Di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lịch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trúc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Phù</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huyện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Gia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Lâm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phố</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10.</a:t>
            </a:r>
            <a:r>
              <a:rPr lang="en-US"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ea typeface="Times New Roman" panose="02020603050405020304" pitchFamily="18" charset="0"/>
                <a:cs typeface="Times New Roman" panose="02020603050405020304" pitchFamily="18" charset="0"/>
              </a:rPr>
              <a:t>Chùa</a:t>
            </a:r>
            <a:r>
              <a:rPr lang="en-US"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ea typeface="Times New Roman" panose="02020603050405020304" pitchFamily="18" charset="0"/>
                <a:cs typeface="Times New Roman" panose="02020603050405020304" pitchFamily="18" charset="0"/>
              </a:rPr>
              <a:t>Tây</a:t>
            </a:r>
            <a:r>
              <a:rPr lang="en-US"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altLang="vi-VN" sz="24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altLang="vi-VN" sz="2400" dirty="0" err="1">
                <a:latin typeface="Times New Roman" panose="02020603050405020304" pitchFamily="18" charset="0"/>
                <a:ea typeface="Times New Roman" panose="02020603050405020304" pitchFamily="18" charset="0"/>
                <a:cs typeface="Times New Roman" panose="02020603050405020304" pitchFamily="18" charset="0"/>
              </a:rPr>
              <a:t>Quần</a:t>
            </a:r>
            <a:r>
              <a:rPr lang="en-US"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ea typeface="Times New Roman" panose="02020603050405020304" pitchFamily="18" charset="0"/>
                <a:cs typeface="Times New Roman" panose="02020603050405020304" pitchFamily="18" charset="0"/>
              </a:rPr>
              <a:t>Sơn</a:t>
            </a:r>
            <a:r>
              <a:rPr lang="en-US" altLang="vi-VN" sz="2400" dirty="0">
                <a:latin typeface="Times New Roman" panose="02020603050405020304" pitchFamily="18" charset="0"/>
                <a:ea typeface="Times New Roman" panose="02020603050405020304" pitchFamily="18" charset="0"/>
                <a:cs typeface="Times New Roman" panose="02020603050405020304" pitchFamily="18" charset="0"/>
              </a:rPr>
              <a:t>,</a:t>
            </a:r>
            <a:r>
              <a:rPr lang="pt-BR" altLang="vi-VN" sz="2400" dirty="0">
                <a:latin typeface="Times New Roman" panose="02020603050405020304" pitchFamily="18" charset="0"/>
                <a:ea typeface="Times New Roman" panose="02020603050405020304" pitchFamily="18" charset="0"/>
                <a:cs typeface="Times New Roman" panose="02020603050405020304" pitchFamily="18" charset="0"/>
              </a:rPr>
              <a:t>Thăng Long tứ trấn).</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Thuyết</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minh</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biệt</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HN:</a:t>
            </a:r>
          </a:p>
          <a:p>
            <a:pPr algn="just"/>
            <a:r>
              <a:rPr lang="en-US" sz="2400" dirty="0">
                <a:effectLst/>
              </a:rPr>
              <a:t>- </a:t>
            </a:r>
            <a:r>
              <a:rPr lang="en-US" sz="2400" dirty="0" err="1">
                <a:effectLst/>
                <a:latin typeface="Times New Roman" panose="02020603050405020304" pitchFamily="18" charset="0"/>
                <a:cs typeface="Times New Roman" panose="02020603050405020304" pitchFamily="18" charset="0"/>
              </a:rPr>
              <a:t>Hoàng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Thăng</a:t>
            </a:r>
            <a:r>
              <a:rPr lang="en-US" sz="2400" dirty="0">
                <a:effectLst/>
                <a:latin typeface="Times New Roman" panose="02020603050405020304" pitchFamily="18" charset="0"/>
                <a:cs typeface="Times New Roman" panose="02020603050405020304" pitchFamily="18" charset="0"/>
              </a:rPr>
              <a:t> Long - </a:t>
            </a:r>
            <a:r>
              <a:rPr lang="en-US" sz="2400" dirty="0" err="1">
                <a:effectLst/>
                <a:latin typeface="Times New Roman" panose="02020603050405020304" pitchFamily="18" charset="0"/>
                <a:cs typeface="Times New Roman" panose="02020603050405020304" pitchFamily="18" charset="0"/>
              </a:rPr>
              <a:t>Hà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Nội</a:t>
            </a:r>
            <a:endParaRPr lang="vi-VN" dirty="0">
              <a:latin typeface="Times New Roman" panose="02020603050405020304" pitchFamily="18" charset="0"/>
              <a:cs typeface="Times New Roman" panose="02020603050405020304" pitchFamily="18" charset="0"/>
            </a:endParaRPr>
          </a:p>
          <a:p>
            <a:pPr algn="just"/>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Miếu</a:t>
            </a:r>
            <a:r>
              <a:rPr lang="en-US" sz="2400" dirty="0">
                <a:effectLst/>
                <a:latin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cs typeface="Times New Roman" panose="02020603050405020304" pitchFamily="18" charset="0"/>
              </a:rPr>
              <a:t>Quốc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Giám</a:t>
            </a:r>
            <a:endParaRPr lang="vi-VN" dirty="0">
              <a:latin typeface="Times New Roman" panose="02020603050405020304" pitchFamily="18" charset="0"/>
              <a:cs typeface="Times New Roman" panose="02020603050405020304" pitchFamily="18" charset="0"/>
            </a:endParaRPr>
          </a:p>
          <a:p>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Hồ</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Hoàn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Kiếm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Đền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Ngọc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Sơn</a:t>
            </a:r>
            <a:r>
              <a:rPr lang="en-US" sz="2400" dirty="0">
                <a:effectLst/>
                <a:latin typeface="Times New Roman" panose="02020603050405020304" pitchFamily="18" charset="0"/>
                <a:cs typeface="Times New Roman" panose="02020603050405020304" pitchFamily="18" charset="0"/>
              </a:rPr>
              <a:t>.</a:t>
            </a:r>
          </a:p>
          <a:p>
            <a:r>
              <a:rPr lang="en-US"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ea typeface="Times New Roman" panose="02020603050405020304" pitchFamily="18" charset="0"/>
                <a:cs typeface="Times New Roman" panose="02020603050405020304" pitchFamily="18" charset="0"/>
              </a:rPr>
              <a:t>Chùa</a:t>
            </a:r>
            <a:r>
              <a:rPr lang="en-US"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ea typeface="Times New Roman" panose="02020603050405020304" pitchFamily="18" charset="0"/>
                <a:cs typeface="Times New Roman" panose="02020603050405020304" pitchFamily="18" charset="0"/>
              </a:rPr>
              <a:t>Tây</a:t>
            </a:r>
            <a:r>
              <a:rPr lang="en-US"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altLang="vi-VN" sz="24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altLang="vi-VN" sz="2400" dirty="0" err="1">
                <a:latin typeface="Times New Roman" panose="02020603050405020304" pitchFamily="18" charset="0"/>
                <a:ea typeface="Times New Roman" panose="02020603050405020304" pitchFamily="18" charset="0"/>
                <a:cs typeface="Times New Roman" panose="02020603050405020304" pitchFamily="18" charset="0"/>
              </a:rPr>
              <a:t>Quần</a:t>
            </a:r>
            <a:r>
              <a:rPr lang="en-US"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alt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ea typeface="Times New Roman" panose="02020603050405020304" pitchFamily="18" charset="0"/>
                <a:cs typeface="Times New Roman" panose="02020603050405020304" pitchFamily="18" charset="0"/>
              </a:rPr>
              <a:t>Sơn</a:t>
            </a:r>
            <a:r>
              <a:rPr lang="en-US" altLang="vi-VN" sz="2400" dirty="0">
                <a:latin typeface="Times New Roman" panose="02020603050405020304" pitchFamily="18" charset="0"/>
                <a:ea typeface="Times New Roman" panose="02020603050405020304" pitchFamily="18" charset="0"/>
                <a:cs typeface="Times New Roman" panose="02020603050405020304" pitchFamily="18" charset="0"/>
              </a:rPr>
              <a:t>,</a:t>
            </a:r>
            <a:r>
              <a:rPr lang="pt-BR" altLang="vi-VN" sz="2400" dirty="0">
                <a:latin typeface="Times New Roman" panose="02020603050405020304" pitchFamily="18" charset="0"/>
                <a:ea typeface="Times New Roman" panose="02020603050405020304" pitchFamily="18" charset="0"/>
                <a:cs typeface="Times New Roman" panose="02020603050405020304" pitchFamily="18" charset="0"/>
              </a:rPr>
              <a:t>Thăng Long tứ trấn).</a:t>
            </a:r>
            <a:endParaRPr lang="vi-VN" sz="24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7913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àng thành Thăng Long ">
            <a:extLst>
              <a:ext uri="{FF2B5EF4-FFF2-40B4-BE49-F238E27FC236}">
                <a16:creationId xmlns:a16="http://schemas.microsoft.com/office/drawing/2014/main" id="{7130EBA0-8AC9-459F-A465-B1682A9E26A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49108" cy="3147313"/>
          </a:xfrm>
          <a:prstGeom prst="rect">
            <a:avLst/>
          </a:prstGeom>
          <a:noFill/>
          <a:ln>
            <a:noFill/>
          </a:ln>
        </p:spPr>
      </p:pic>
      <p:pic>
        <p:nvPicPr>
          <p:cNvPr id="5" name="Picture 4" descr="Hoàng thành Thăng Long ">
            <a:extLst>
              <a:ext uri="{FF2B5EF4-FFF2-40B4-BE49-F238E27FC236}">
                <a16:creationId xmlns:a16="http://schemas.microsoft.com/office/drawing/2014/main" id="{77DC456A-8D00-4DCC-86FB-AEB86F4B1A5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949108" y="0"/>
            <a:ext cx="6147412" cy="3139807"/>
          </a:xfrm>
          <a:prstGeom prst="rect">
            <a:avLst/>
          </a:prstGeom>
          <a:noFill/>
          <a:ln>
            <a:noFill/>
          </a:ln>
        </p:spPr>
      </p:pic>
      <p:pic>
        <p:nvPicPr>
          <p:cNvPr id="6" name="Picture 5" descr="Hoàng thành Thăng Long ">
            <a:extLst>
              <a:ext uri="{FF2B5EF4-FFF2-40B4-BE49-F238E27FC236}">
                <a16:creationId xmlns:a16="http://schemas.microsoft.com/office/drawing/2014/main" id="{CE0416D5-CA50-4B6B-97A8-D42159ACDB3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 y="3147313"/>
            <a:ext cx="5949108" cy="3710687"/>
          </a:xfrm>
          <a:prstGeom prst="rect">
            <a:avLst/>
          </a:prstGeom>
          <a:noFill/>
          <a:ln>
            <a:noFill/>
          </a:ln>
        </p:spPr>
      </p:pic>
      <p:pic>
        <p:nvPicPr>
          <p:cNvPr id="7" name="Picture 6" descr="Hoàng thành Thăng Long ">
            <a:extLst>
              <a:ext uri="{FF2B5EF4-FFF2-40B4-BE49-F238E27FC236}">
                <a16:creationId xmlns:a16="http://schemas.microsoft.com/office/drawing/2014/main" id="{9E725B7A-3004-4AE6-A9A9-D04280E941E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949108" y="3139807"/>
            <a:ext cx="6147412" cy="3718193"/>
          </a:xfrm>
          <a:prstGeom prst="rect">
            <a:avLst/>
          </a:prstGeom>
          <a:noFill/>
          <a:ln>
            <a:noFill/>
          </a:ln>
        </p:spPr>
      </p:pic>
    </p:spTree>
    <p:extLst>
      <p:ext uri="{BB962C8B-B14F-4D97-AF65-F5344CB8AC3E}">
        <p14:creationId xmlns:p14="http://schemas.microsoft.com/office/powerpoint/2010/main" val="474957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àng thành Thăng Long ">
            <a:extLst>
              <a:ext uri="{FF2B5EF4-FFF2-40B4-BE49-F238E27FC236}">
                <a16:creationId xmlns:a16="http://schemas.microsoft.com/office/drawing/2014/main" id="{1BFA2D92-7069-445D-A75F-1BD5C483102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80" y="0"/>
            <a:ext cx="5555558" cy="6858000"/>
          </a:xfrm>
          <a:prstGeom prst="rect">
            <a:avLst/>
          </a:prstGeom>
          <a:noFill/>
          <a:ln>
            <a:noFill/>
          </a:ln>
        </p:spPr>
      </p:pic>
      <p:pic>
        <p:nvPicPr>
          <p:cNvPr id="5" name="Picture 4" descr="Hoàng thành Thăng Long ">
            <a:extLst>
              <a:ext uri="{FF2B5EF4-FFF2-40B4-BE49-F238E27FC236}">
                <a16:creationId xmlns:a16="http://schemas.microsoft.com/office/drawing/2014/main" id="{34C80CB2-BA46-4B02-920D-7B6F17EA24C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40638" y="0"/>
            <a:ext cx="6441194" cy="6858000"/>
          </a:xfrm>
          <a:prstGeom prst="rect">
            <a:avLst/>
          </a:prstGeom>
          <a:noFill/>
          <a:ln>
            <a:noFill/>
          </a:ln>
        </p:spPr>
      </p:pic>
    </p:spTree>
    <p:extLst>
      <p:ext uri="{BB962C8B-B14F-4D97-AF65-F5344CB8AC3E}">
        <p14:creationId xmlns:p14="http://schemas.microsoft.com/office/powerpoint/2010/main" val="3599858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391BBED-5FFF-4539-888D-4D64242A0B46}"/>
              </a:ext>
            </a:extLst>
          </p:cNvPr>
          <p:cNvSpPr>
            <a:spLocks noChangeArrowheads="1"/>
          </p:cNvSpPr>
          <p:nvPr/>
        </p:nvSpPr>
        <p:spPr bwMode="auto">
          <a:xfrm>
            <a:off x="-143219" y="0"/>
            <a:ext cx="12096520" cy="2984918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69790" tIns="25392"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1.Vị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Hoàng</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Thăng</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Long ở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vi-VN" sz="2400" b="1" i="0" u="none" strike="noStrike" cap="none" normalizeH="0" baseline="0" dirty="0">
              <a:ln>
                <a:noFill/>
              </a:ln>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chỉ</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Thăng</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Long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19C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Diệu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Q. Ba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TP.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Nội</a:t>
            </a:r>
            <a:endPar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Giờ</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mở</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cửa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Từ</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8h00 - 17h00,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ngày</a:t>
            </a: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Thăng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Long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tọa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lạc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tâm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Thủ</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đô</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giao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thuận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lợi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giúp</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du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khách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dễ</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ghé</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thăm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phát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từ</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hồ</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Kiếm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du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khách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thể</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di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tích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xe</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máy</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xe</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đạp</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ô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tô</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theo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rẽ</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Biên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Phủ</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Diệu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để</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cổng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Thăng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Long ở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19C.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Ngoài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ra, du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khách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thể</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xe</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buýt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tuyến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22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để</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di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tích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dirty="0">
              <a:ln>
                <a:noFill/>
              </a:ln>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Hoàng</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Thăng</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Long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Hà</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vi-VN" sz="2400" b="0" i="0" u="none" strike="noStrike" cap="none" normalizeH="0" baseline="0" dirty="0">
              <a:ln>
                <a:noFill/>
              </a:ln>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2.1.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trúc</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Hoàng</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Thăng</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Long</a:t>
            </a:r>
            <a:endParaRPr kumimoji="0" lang="en-US" altLang="vi-VN" sz="2400" b="0" i="0" u="none" strike="noStrike" cap="none" normalizeH="0" baseline="0" dirty="0">
              <a:ln>
                <a:noFill/>
              </a:ln>
              <a:solidFill>
                <a:srgbClr val="1F376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Thăng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Long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tiến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sử</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kéo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dài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suốt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13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thế</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kỷ</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trải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qua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vương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triều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phong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từ</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Lý</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Trần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Lê,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Mạc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giai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chống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Pháp</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Triều</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nhà</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Lý</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thế</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kỷ</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11 - 12)</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Vua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Lý</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Thái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Tổ</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dời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đô</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từ</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Lư</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xây</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Kinh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Thăng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Long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3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vòng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kumimoji="0" lang="en-US" altLang="vi-VN" sz="2400" b="0" i="1"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La </a:t>
            </a: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vòng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ngoài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cùng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bao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bọc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kinh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đô</a:t>
            </a:r>
            <a:endPar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1"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1"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/Long </a:t>
            </a: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nơi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làm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vua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triều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đình</a:t>
            </a:r>
            <a:endPar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Tử</a:t>
            </a:r>
            <a:r>
              <a:rPr kumimoji="0" lang="en-US" altLang="vi-VN" sz="2400" b="0" i="1"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cấm</a:t>
            </a:r>
            <a:r>
              <a:rPr kumimoji="0" lang="en-US" altLang="vi-VN" sz="2400" b="0" i="1"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vòng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cùng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nơi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ở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vua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hậu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cung</a:t>
            </a: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Triều</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nhà</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Trần</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thế</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kỷ</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13 - 14)</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vua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Trần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xây</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thêm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công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sửa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lại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vực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cung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vi-VN"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Lê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sơ</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thế</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kỷ</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15)</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Quy</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mô</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Lê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sơ</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mở</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rộng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gấp</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đôi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nhà</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Mạc</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thế</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kỷ</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16)</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Vua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Mạc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gia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cố</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cửa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sửa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phố</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đắp</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thêm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3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lần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lũy</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ngoài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la.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lũy</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này</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bị</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quân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chúa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Trịnh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phá</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hủy</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ngay</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chiếm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đóng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Lê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hưng</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thế</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kỷ</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17-18)</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dấu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tích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La,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chúa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Trịnh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Doanh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đắp</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lại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mới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tên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Đô</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Tây</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Sơn</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thế</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kỷ</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18)</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Vua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Quang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đóng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đô</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tại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Phú</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Xuân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Huế</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vẫn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tiến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sửa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đắp</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lại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sụp</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đổ</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cũng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như</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xây</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thêm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một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công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vi-VN" sz="22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kumimoji="0" lang="en-US" altLang="vi-VN" sz="22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2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nhà</a:t>
            </a:r>
            <a:r>
              <a:rPr kumimoji="0" lang="en-US" altLang="vi-VN" sz="22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2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kumimoji="0" lang="en-US" altLang="vi-VN" sz="22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2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thế</a:t>
            </a:r>
            <a:r>
              <a:rPr kumimoji="0" lang="en-US" altLang="vi-VN" sz="22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2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kỷ</a:t>
            </a:r>
            <a:r>
              <a:rPr kumimoji="0" lang="en-US" altLang="vi-VN" sz="22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19-20)</a:t>
            </a:r>
            <a:r>
              <a:rPr kumimoji="0" lang="en-US" altLang="vi-VN" sz="22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2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Kinh</a:t>
            </a:r>
            <a:r>
              <a:rPr kumimoji="0" lang="en-US" altLang="vi-VN" sz="22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2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2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2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Thăng</a:t>
            </a:r>
            <a:r>
              <a:rPr kumimoji="0" lang="en-US" altLang="vi-VN" sz="22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Long </a:t>
            </a:r>
            <a:r>
              <a:rPr kumimoji="0" lang="en-US" altLang="vi-VN" sz="22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kumimoji="0" lang="en-US" altLang="vi-VN" sz="22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2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kumimoji="0" lang="en-US" altLang="vi-VN" sz="22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2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nhà</a:t>
            </a:r>
            <a:r>
              <a:rPr kumimoji="0" lang="en-US" altLang="vi-VN" sz="22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2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kumimoji="0" lang="en-US" altLang="vi-VN" sz="22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2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trở</a:t>
            </a:r>
            <a:r>
              <a:rPr kumimoji="0" lang="en-US" altLang="vi-VN" sz="22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2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2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2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sở</a:t>
            </a:r>
            <a:r>
              <a:rPr kumimoji="0" lang="en-US" altLang="vi-VN" sz="22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2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trấn</a:t>
            </a:r>
            <a:r>
              <a:rPr kumimoji="0" lang="en-US" altLang="vi-VN" sz="22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2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Bắc</a:t>
            </a:r>
            <a:r>
              <a:rPr kumimoji="0" lang="en-US" altLang="vi-VN" sz="22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2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2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chống</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Pháp</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Sau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chiếm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đóng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quân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Pháp</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thay</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trúc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Thăng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Long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xây</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thêm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doanh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trại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phục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vụ</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mục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đích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quân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sự</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Năm</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1954</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trở</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trụ</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sở</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Bộ</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phòng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vi-VN"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Năm</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2002</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Di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tích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tiến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khai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quật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diện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tích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19.000m2,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phát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lộ</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dấu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vết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tầng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văn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hóa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di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tích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sử</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giá</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trị</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vi-VN"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vi-VN" sz="23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Năm</a:t>
            </a:r>
            <a:r>
              <a:rPr kumimoji="0" lang="en-US" altLang="vi-VN" sz="23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2010</a:t>
            </a:r>
            <a:r>
              <a:rPr kumimoji="0" lang="en-US" altLang="vi-VN" sz="23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3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Khu</a:t>
            </a:r>
            <a:r>
              <a:rPr kumimoji="0" lang="en-US" altLang="vi-VN" sz="23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3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vi-VN" sz="23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3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tâm</a:t>
            </a:r>
            <a:r>
              <a:rPr kumimoji="0" lang="en-US" altLang="vi-VN" sz="23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3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3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3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3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3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Thăng</a:t>
            </a:r>
            <a:r>
              <a:rPr kumimoji="0" lang="en-US" altLang="vi-VN" sz="23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Long </a:t>
            </a:r>
            <a:r>
              <a:rPr kumimoji="0" lang="en-US" altLang="vi-VN" sz="23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vi-VN" sz="23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UNESCO </a:t>
            </a:r>
            <a:r>
              <a:rPr kumimoji="0" lang="en-US" altLang="vi-VN" sz="23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vinh</a:t>
            </a:r>
            <a:r>
              <a:rPr kumimoji="0" lang="en-US" altLang="vi-VN" sz="23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3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danh</a:t>
            </a:r>
            <a:r>
              <a:rPr kumimoji="0" lang="en-US" altLang="vi-VN" sz="23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3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vi-VN" sz="23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Di </a:t>
            </a:r>
            <a:r>
              <a:rPr kumimoji="0" lang="en-US" altLang="vi-VN" sz="23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sản</a:t>
            </a:r>
            <a:r>
              <a:rPr kumimoji="0" lang="en-US" altLang="vi-VN" sz="23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3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văn</a:t>
            </a:r>
            <a:r>
              <a:rPr kumimoji="0" lang="en-US" altLang="vi-VN" sz="23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3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hóa</a:t>
            </a:r>
            <a:r>
              <a:rPr kumimoji="0" lang="en-US" altLang="vi-VN" sz="23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3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thế</a:t>
            </a:r>
            <a:r>
              <a:rPr kumimoji="0" lang="en-US" altLang="vi-VN" sz="23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3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kumimoji="0" lang="en-US" altLang="vi-VN" sz="23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vi-VN" sz="2300" b="0" i="0" u="none" strike="noStrike" cap="none" normalizeH="0" baseline="0" dirty="0">
              <a:ln>
                <a:noFill/>
              </a:ln>
              <a:solidFill>
                <a:srgbClr val="1F376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2.2. Ý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Hoàng</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Thăng</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Long</a:t>
            </a:r>
            <a:endParaRPr kumimoji="0" lang="en-US" altLang="vi-VN" sz="2400" b="0" i="0" u="none" strike="noStrike" cap="none" normalizeH="0" baseline="0" dirty="0">
              <a:ln>
                <a:noFill/>
              </a:ln>
              <a:solidFill>
                <a:srgbClr val="1F376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tâm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1"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1"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Thăng</a:t>
            </a:r>
            <a:r>
              <a:rPr kumimoji="0" lang="en-US" altLang="vi-VN" sz="2400" b="0" i="1"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Long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di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tích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khảo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cổ</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ở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18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Diệu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quần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thể</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di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sản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văn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hóa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tiêu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phản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ánh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tiến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sử</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suốt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13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thế</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kỷ</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từ</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thế</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kỷ</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11 -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thế</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kỷ</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18).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Trải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qua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Kinh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đô</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Thăng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Long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xưa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kia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còn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tòa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đồ</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sộ</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hay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lầu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son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gác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tía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di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tích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dấu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vết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còn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sót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lại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chứa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đựng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giá</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trị</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sử</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văn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hóa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to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lớn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Tất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cả</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minh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chứng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sử</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giữ</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một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lập</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qua bao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kỳ</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vi-VN" sz="2400" b="0" i="0" u="none" strike="noStrike" cap="none" normalizeH="0" baseline="0" dirty="0">
              <a:ln>
                <a:noFill/>
              </a:ln>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3. Du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Hoàng</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Thăng</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Long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thú</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vi-VN" sz="2400" b="1" i="0" u="none" strike="noStrike" cap="none" normalizeH="0" baseline="0" dirty="0">
              <a:ln>
                <a:noFill/>
              </a:ln>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3.1.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Khám</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phá</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đáo</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khu</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Hoàng</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Thăng</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Long</a:t>
            </a:r>
            <a:endParaRPr kumimoji="0" lang="en-US" altLang="vi-VN" sz="2400" b="0" i="0" u="none" strike="noStrike" cap="none" normalizeH="0" baseline="0" dirty="0">
              <a:ln>
                <a:noFill/>
              </a:ln>
              <a:solidFill>
                <a:srgbClr val="1F376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di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tích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Thăng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Long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nay bao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gồm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công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trúc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đáo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Mỗi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công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đều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khoác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lên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mình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vẻ</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cổ</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kính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oai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nghiêm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cùng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câu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sử</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lâu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vi-VN" sz="2400" b="1" i="0" u="none" strike="noStrike" cap="none" normalizeH="0" baseline="0" dirty="0" err="1">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2"/>
              </a:rPr>
              <a:t>Cột</a:t>
            </a:r>
            <a:r>
              <a:rPr kumimoji="0" lang="en-US" altLang="vi-VN" sz="2400" b="1" i="0" u="none" strike="noStrike" cap="none" normalizeH="0" baseline="0" dirty="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2"/>
              </a:rPr>
              <a:t> </a:t>
            </a:r>
            <a:r>
              <a:rPr kumimoji="0" lang="en-US" altLang="vi-VN" sz="2400" b="1" i="0" u="none" strike="noStrike" cap="none" normalizeH="0" baseline="0" dirty="0" err="1">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2"/>
              </a:rPr>
              <a:t>cờ</a:t>
            </a:r>
            <a:r>
              <a:rPr kumimoji="0" lang="en-US" altLang="vi-VN" sz="2400" b="1" i="0" u="none" strike="noStrike" cap="none" normalizeH="0" baseline="0" dirty="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2"/>
              </a:rPr>
              <a:t> </a:t>
            </a:r>
            <a:r>
              <a:rPr kumimoji="0" lang="en-US" altLang="vi-VN" sz="2400" b="1" i="0" u="none" strike="noStrike" cap="none" normalizeH="0" baseline="0" dirty="0" err="1">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Hà</a:t>
            </a:r>
            <a:r>
              <a:rPr kumimoji="0" lang="en-US" altLang="vi-VN" sz="2400" b="1" i="0" u="none" strike="noStrike" cap="none" normalizeH="0" baseline="0" dirty="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2"/>
              </a:rPr>
              <a:t> </a:t>
            </a:r>
            <a:r>
              <a:rPr kumimoji="0" lang="en-US" altLang="vi-VN" sz="2400" b="1" i="0" u="none" strike="noStrike" cap="none" normalizeH="0" baseline="0" dirty="0" err="1">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2"/>
              </a:rPr>
              <a:t>Nội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Đây</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công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tráng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vẫn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giữ</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vẹn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trúc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tại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di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tích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nằm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Biên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Phủ</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Công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xây</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năm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1812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vua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Gia Long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một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thân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cột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3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tầng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đế</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chóp</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vuông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cụt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thang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gạch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dẫn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lên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vi-VN"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hlinkClick r:id="rId3"/>
              </a:rPr>
              <a:t>Cửa</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hlinkClick r:id="rId3"/>
              </a:rPr>
              <a:t>Bắc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Cửa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Bắc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hay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Bắc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Môn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cổng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duy</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còn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sót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lại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xưa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kia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Công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nằm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phố</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Phan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Phùng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xây</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năm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1805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theo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lối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vọng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lâu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lầu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cổng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phục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làm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nơi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thờ</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2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vị</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anh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hùng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Tri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Diệu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vi-VN" sz="2400" b="1" i="0" u="none" strike="noStrike" cap="none" normalizeH="0" baseline="0" dirty="0" err="1">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4"/>
              </a:rPr>
              <a:t>Điện</a:t>
            </a:r>
            <a:r>
              <a:rPr kumimoji="0" lang="en-US" altLang="vi-VN" sz="2400" b="1" i="0" u="none" strike="noStrike" cap="none" normalizeH="0" baseline="0" dirty="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4"/>
              </a:rPr>
              <a:t> </a:t>
            </a:r>
            <a:r>
              <a:rPr kumimoji="0" lang="en-US" altLang="vi-VN" sz="2400" b="1" i="0" u="none" strike="noStrike" cap="none" normalizeH="0" baseline="0" dirty="0" err="1">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4"/>
              </a:rPr>
              <a:t>Kính</a:t>
            </a:r>
            <a:r>
              <a:rPr kumimoji="0" lang="en-US" altLang="vi-VN" sz="2400" b="1" i="0" u="none" strike="noStrike" cap="none" normalizeH="0" baseline="0" dirty="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4"/>
              </a:rPr>
              <a:t> </a:t>
            </a:r>
            <a:r>
              <a:rPr kumimoji="0" lang="en-US" altLang="vi-VN" sz="2400" b="1" i="0" u="none" strike="noStrike" cap="none" normalizeH="0" baseline="0" dirty="0" err="1">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4"/>
              </a:rPr>
              <a:t>Thiên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đây</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Kính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nơi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triều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ra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nghi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lễ</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long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triều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Di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tích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chỉ</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còn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nền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cũ</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thềm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đá</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lan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can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đôi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rồng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điêu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khắc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tinh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xảo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Đoan</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Môn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Di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tích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cửa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vòm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cuốn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dẫn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Kính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5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công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xây</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đá</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dirty="0">
              <a:ln>
                <a:noFill/>
              </a:ln>
              <a:solidFill>
                <a:srgbClr val="1F376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3.2.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tour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mã</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Hoàng</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Thăng</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Long”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siêu</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endParaRPr kumimoji="0" lang="en-US" altLang="vi-VN" sz="2400" b="0" i="0" u="none" strike="noStrike" cap="none" normalizeH="0" baseline="0" dirty="0">
              <a:ln>
                <a:noFill/>
              </a:ln>
              <a:solidFill>
                <a:srgbClr val="1F376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mã</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Thăng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Long”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tour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đêm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hút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đông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đảo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du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khách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Tour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tham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quan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kéo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dài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90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phút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lộ</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từ</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cửa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Đoan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Môn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khảo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cổ</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gian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khởi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tour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từ</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18h00, 18h30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19h00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thứ</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7,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Chủ</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Nhật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tuần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tham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quan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du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khách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sẽ</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chiêm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ngưỡng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gian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cung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kỳ</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ảo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ánh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đèn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lồng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tìm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về</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triều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xưa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qua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trúc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cổ</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vật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quý</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thưởng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điệu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múa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cung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dirty="0">
              <a:ln>
                <a:noFill/>
              </a:ln>
              <a:solidFill>
                <a:srgbClr val="1F376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3.3. Check in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khu</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khảo</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Hoàng</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Thăng</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Long</a:t>
            </a:r>
            <a:endParaRPr kumimoji="0" lang="en-US" altLang="vi-VN" sz="2400" b="0" i="0" u="none" strike="noStrike" cap="none" normalizeH="0" baseline="0" dirty="0">
              <a:ln>
                <a:noFill/>
              </a:ln>
              <a:solidFill>
                <a:srgbClr val="1F376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quần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thể</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di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tích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du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khách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sẽ</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chiêm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ngưỡng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vật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xưa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cũ</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tham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quan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giếng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cổ</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check in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khảo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cổ</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ở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18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Diệu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Nơi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đây</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chia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4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vực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tầng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di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tích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bảo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toàn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xuyên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suốt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qua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kỳ</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Di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tích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còn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5"/>
              </a:rPr>
              <a:t>địa</a:t>
            </a:r>
            <a:r>
              <a:rPr kumimoji="0" lang="en-US" altLang="vi-VN" sz="2400" b="1" i="0" u="none" strike="noStrike" cap="none" normalizeH="0" baseline="0" dirty="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5"/>
              </a:rPr>
              <a:t> </a:t>
            </a:r>
            <a:r>
              <a:rPr kumimoji="0" lang="en-US" altLang="vi-VN" sz="2400" b="1" i="0" u="none" strike="noStrike" cap="none" normalizeH="0" baseline="0" dirty="0" err="1">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5"/>
              </a:rPr>
              <a:t>điểm</a:t>
            </a:r>
            <a:r>
              <a:rPr kumimoji="0" lang="en-US" altLang="vi-VN" sz="2400" b="1" i="0" u="none" strike="noStrike" cap="none" normalizeH="0" baseline="0" dirty="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5"/>
              </a:rPr>
              <a:t> </a:t>
            </a:r>
            <a:r>
              <a:rPr kumimoji="0" lang="en-US" altLang="vi-VN" sz="2400" b="1" i="0" u="none" strike="noStrike" cap="none" normalizeH="0" baseline="0" dirty="0" err="1">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5"/>
              </a:rPr>
              <a:t>chụp</a:t>
            </a:r>
            <a:r>
              <a:rPr kumimoji="0" lang="en-US" altLang="vi-VN" sz="2400" b="1" i="0" u="none" strike="noStrike" cap="none" normalizeH="0" baseline="0" dirty="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5"/>
              </a:rPr>
              <a:t> </a:t>
            </a:r>
            <a:r>
              <a:rPr kumimoji="0" lang="en-US" altLang="vi-VN" sz="2400" b="1" i="0" u="none" strike="noStrike" cap="none" normalizeH="0" baseline="0" dirty="0" err="1">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5"/>
              </a:rPr>
              <a:t>ảnh</a:t>
            </a:r>
            <a:r>
              <a:rPr kumimoji="0" lang="en-US" altLang="vi-VN" sz="2400" b="1" i="0" u="none" strike="noStrike" cap="none" normalizeH="0" baseline="0" dirty="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5"/>
              </a:rPr>
              <a:t> </a:t>
            </a:r>
            <a:r>
              <a:rPr kumimoji="0" lang="en-US" altLang="vi-VN" sz="2400" b="1" i="0" u="none" strike="noStrike" cap="none" normalizeH="0" baseline="0" dirty="0" err="1">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5"/>
              </a:rPr>
              <a:t>đẹp</a:t>
            </a:r>
            <a:r>
              <a:rPr kumimoji="0" lang="en-US" altLang="vi-VN" sz="2400" b="1" i="0" u="none" strike="noStrike" cap="none" normalizeH="0" baseline="0" dirty="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5"/>
              </a:rPr>
              <a:t> ở </a:t>
            </a:r>
            <a:r>
              <a:rPr kumimoji="0" lang="en-US" altLang="vi-VN" sz="2400" b="1" i="0" u="none" strike="noStrike" cap="none" normalizeH="0" baseline="0" dirty="0" err="1">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5"/>
              </a:rPr>
              <a:t>Hà</a:t>
            </a:r>
            <a:r>
              <a:rPr kumimoji="0" lang="en-US" altLang="vi-VN" sz="2400" b="1" i="0" u="none" strike="noStrike" cap="none" normalizeH="0" baseline="0" dirty="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5"/>
              </a:rPr>
              <a:t> </a:t>
            </a:r>
            <a:r>
              <a:rPr kumimoji="0" lang="en-US" altLang="vi-VN" sz="2400" b="1" i="0" u="none" strike="noStrike" cap="none" normalizeH="0" baseline="0" dirty="0" err="1">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5"/>
              </a:rPr>
              <a:t>Nội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lựa</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bộ</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ảnh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ấn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cùng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cổ</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phục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áo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dài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vi-VN"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Chiêm</a:t>
            </a:r>
            <a:r>
              <a:rPr kumimoji="0" lang="en-US" altLang="vi-VN" sz="2400" b="0" i="1"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ngưỡng</a:t>
            </a:r>
            <a:r>
              <a:rPr kumimoji="0" lang="en-US" altLang="vi-VN" sz="2400" b="0" i="1"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kumimoji="0" lang="en-US" altLang="vi-VN" sz="2400" b="0" i="1"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kumimoji="0" lang="en-US" altLang="vi-VN" sz="2400" b="0" i="1"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vật</a:t>
            </a:r>
            <a:r>
              <a:rPr kumimoji="0" lang="en-US" altLang="vi-VN" sz="2400" b="0" i="1"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quý</a:t>
            </a:r>
            <a:r>
              <a:rPr kumimoji="0" lang="en-US" altLang="vi-VN" sz="2400" b="0" i="1"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tại</a:t>
            </a:r>
            <a:r>
              <a:rPr kumimoji="0" lang="en-US" altLang="vi-VN" sz="2400" b="0" i="1"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khu</a:t>
            </a:r>
            <a:r>
              <a:rPr kumimoji="0" lang="en-US" altLang="vi-VN" sz="2400" b="0" i="1"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khảo</a:t>
            </a:r>
            <a:r>
              <a:rPr kumimoji="0" lang="en-US" altLang="vi-VN" sz="2400" b="0" i="1"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cổ</a:t>
            </a:r>
            <a:r>
              <a:rPr kumimoji="0" lang="en-US" altLang="vi-VN" sz="2400" b="0" i="1"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ở </a:t>
            </a: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vi-VN" sz="2400" b="0" i="1"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18 </a:t>
            </a: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vi-VN" sz="2400" b="0" i="1"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1"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Diệu</a:t>
            </a:r>
            <a:r>
              <a:rPr kumimoji="0" lang="en-US" altLang="vi-VN" sz="2400" b="0" i="1"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1"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Ảnh</a:t>
            </a:r>
            <a:r>
              <a:rPr kumimoji="0" lang="en-US" altLang="vi-VN" sz="2400" b="0" i="1"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hoangthanhthanglong.vn)</a:t>
            </a:r>
            <a:endParaRPr kumimoji="0" lang="en-US" altLang="vi-VN" sz="2400" b="0" i="0" u="none" strike="noStrike" cap="none" normalizeH="0" baseline="0" dirty="0">
              <a:ln>
                <a:noFill/>
              </a:ln>
              <a:solidFill>
                <a:srgbClr val="1F376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3.4.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dự</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buổi</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kumimoji="0" lang="en-US" altLang="vi-VN" sz="2400" b="1" i="0" u="none" strike="noStrike" cap="none" normalizeH="0" baseline="0" dirty="0">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Times New Roman" panose="02020603050405020304" pitchFamily="18" charset="0"/>
                <a:cs typeface="Times New Roman" panose="02020603050405020304" pitchFamily="18" charset="0"/>
              </a:rPr>
              <a:t>lãm</a:t>
            </a:r>
            <a:endParaRPr kumimoji="0" lang="en-US" altLang="vi-VN" sz="2400" b="0" i="0" u="none" strike="noStrike" cap="none" normalizeH="0" baseline="0" dirty="0">
              <a:ln>
                <a:noFill/>
              </a:ln>
              <a:solidFill>
                <a:srgbClr val="1F376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tâm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di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tích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xuyên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ra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sự</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lãm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sử</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khảo</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cổ</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Đây</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cơ</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hội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giúp</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du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khách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tìm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giá</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trị</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trải</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thú</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vị</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Do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đó</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Thăng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Long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một</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hlinkClick r:id="rId6"/>
              </a:rPr>
              <a:t>địa</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hlinkClick r:id="rId6"/>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hlinkClick r:id="rId6"/>
              </a:rPr>
              <a:t>điểm</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hlinkClick r:id="rId6"/>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hlinkClick r:id="rId6"/>
              </a:rPr>
              <a:t>đi</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hlinkClick r:id="rId6"/>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hlinkClick r:id="rId6"/>
              </a:rPr>
              <a:t>chơi</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hlinkClick r:id="rId6"/>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hlinkClick r:id="rId6"/>
              </a:rPr>
              <a:t>Hà</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hlinkClick r:id="rId6"/>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hlinkClick r:id="rId6"/>
              </a:rPr>
              <a:t>Nội</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hlinkClick r:id="rId6"/>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hlinkClick r:id="rId6"/>
              </a:rPr>
              <a:t>cho</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hlinkClick r:id="rId6"/>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hlinkClick r:id="rId6"/>
              </a:rPr>
              <a:t>sinh</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hlinkClick r:id="rId6"/>
              </a:rPr>
              <a:t> </a:t>
            </a:r>
            <a:r>
              <a:rPr kumimoji="0" lang="en-US" altLang="vi-VN" sz="2400" b="1"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hlinkClick r:id="rId6"/>
              </a:rPr>
              <a:t>viên</a:t>
            </a:r>
            <a:r>
              <a:rPr kumimoji="0" lang="en-US" altLang="vi-VN" sz="2400" b="1"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vô</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cùng</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bổ</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0" i="0" u="none" strike="noStrike" cap="none" normalizeH="0" baseline="0" dirty="0" err="1">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ích</a:t>
            </a:r>
            <a:r>
              <a:rPr kumimoji="0" lang="en-US" altLang="vi-VN" sz="2400" b="0" i="0" u="none" strike="noStrike" cap="none" normalizeH="0" baseline="0" dirty="0">
                <a:ln>
                  <a:noFill/>
                </a:ln>
                <a:solidFill>
                  <a:srgbClr val="343A4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vi-VN"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57530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9721</Words>
  <Application>Microsoft Office PowerPoint</Application>
  <PresentationFormat>Widescreen</PresentationFormat>
  <Paragraphs>247</Paragraphs>
  <Slides>38</Slides>
  <Notes>11</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Roboto</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Mạnh Dương</dc:creator>
  <cp:lastModifiedBy>Mạnh Dương</cp:lastModifiedBy>
  <cp:revision>3</cp:revision>
  <dcterms:created xsi:type="dcterms:W3CDTF">2023-11-23T07:45:22Z</dcterms:created>
  <dcterms:modified xsi:type="dcterms:W3CDTF">2023-11-23T10:30:42Z</dcterms:modified>
</cp:coreProperties>
</file>