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542" r:id="rId3"/>
    <p:sldId id="525" r:id="rId4"/>
    <p:sldId id="544" r:id="rId5"/>
    <p:sldId id="465" r:id="rId6"/>
    <p:sldId id="534" r:id="rId7"/>
    <p:sldId id="547" r:id="rId8"/>
    <p:sldId id="467" r:id="rId9"/>
    <p:sldId id="546" r:id="rId10"/>
    <p:sldId id="548" r:id="rId11"/>
    <p:sldId id="545" r:id="rId12"/>
    <p:sldId id="488" r:id="rId13"/>
    <p:sldId id="535" r:id="rId14"/>
    <p:sldId id="536" r:id="rId15"/>
    <p:sldId id="538" r:id="rId16"/>
    <p:sldId id="550" r:id="rId17"/>
    <p:sldId id="539" r:id="rId18"/>
    <p:sldId id="553" r:id="rId19"/>
    <p:sldId id="540" r:id="rId20"/>
    <p:sldId id="541" r:id="rId21"/>
    <p:sldId id="537" r:id="rId22"/>
    <p:sldId id="279" r:id="rId23"/>
    <p:sldId id="552" r:id="rId24"/>
    <p:sldId id="551" r:id="rId25"/>
    <p:sldId id="298" r:id="rId26"/>
    <p:sldId id="554" r:id="rId27"/>
    <p:sldId id="520" r:id="rId28"/>
    <p:sldId id="521" r:id="rId29"/>
    <p:sldId id="522" r:id="rId30"/>
    <p:sldId id="532" r:id="rId31"/>
    <p:sldId id="519" r:id="rId32"/>
    <p:sldId id="299" r:id="rId33"/>
    <p:sldId id="262" r:id="rId34"/>
    <p:sldId id="264" r:id="rId35"/>
    <p:sldId id="263" r:id="rId36"/>
    <p:sldId id="265" r:id="rId37"/>
    <p:sldId id="267" r:id="rId38"/>
    <p:sldId id="266" r:id="rId39"/>
    <p:sldId id="270" r:id="rId40"/>
    <p:sldId id="257" r:id="rId41"/>
    <p:sldId id="256" r:id="rId42"/>
    <p:sldId id="258" r:id="rId43"/>
    <p:sldId id="261" r:id="rId44"/>
    <p:sldId id="260" r:id="rId45"/>
    <p:sldId id="25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0A01-25D3-49AC-AA17-9F6A2D99E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6E89-58C3-478C-8487-67FACFAAF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99B84-FBE6-4894-9F22-271E0B1D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0787C-61D9-489F-857C-FD6CF3B0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C578-B503-44F7-9237-030195F4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A023-59BF-49D2-BFE1-CD897156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382ED-CF62-4695-B586-5E04BD792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4B736-D86B-4819-892B-69C21433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5894-CB6B-4A6A-BE72-7087A182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0C02A-A251-4110-BF3A-9A3F1DEB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3702D-20BA-466F-84CE-90201B306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143C1-42B2-4C27-9281-544650D1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FD547-9F22-4BB7-946D-EE795980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5366-841C-4EC4-9311-9BA9C4EA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CF902-6B6D-4F27-8DD5-E5B080C3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2DEC91-1F91-4F64-8768-E587209A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6F7F8A-7F0B-4FDB-A72D-0DAD2E26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0E64F3-B38D-4694-8668-B74715C2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4F09F6-ACB0-4242-B4E3-0A865656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04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1C49-9E10-4969-B4E8-D3D50A53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4F8F-03D8-403E-A713-269F470CD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F9E3-E214-43EB-A7FD-A2D6D02C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7970C-AD3B-4D9A-907F-F453C0E7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AED20-BE57-484A-8CA9-E6DE42F5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7DDC-850D-43AC-BEDC-D206E0EA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5BACF-C819-4A81-B1DC-A9F86EB1E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9A850-D025-45CB-A58F-24D16F57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8D0-1998-470D-A67D-C0D6B236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F9DEA-17A6-41FA-AD60-F9EB6DFB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C744-54F3-4C76-897F-ED98C2B0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F5EBC-4DB1-4BCF-A10A-0B047CC7F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62544-F574-48EB-85F5-B7BCBB47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93924-42BE-4786-9F40-7D57288E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B7100-BCC3-49C6-B800-D3A45C22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0E55-E1F2-4EC6-A639-2A748238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4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90D8-F7F1-48E4-B35C-5EEFA4C7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AC295-2FA8-4328-BCD2-246FAFA7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4C7B5-17A7-4A7D-942A-CD52940F0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3F496-32C3-49BE-950A-A4885EA68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90880-2D5A-4382-A5D5-D2D2DE747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7BB35B-7C0C-4D82-92B2-25EFCE22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E2A21-1048-44A1-A59A-C4A1BC9E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300EB-ED69-4C7B-9D81-EC4ACDB9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2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BCCF-68FF-4040-8BC8-E3E9A0E1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9B85F-23AF-4671-B573-6A0CA74F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032F2-C750-484E-94DE-D8A050DC4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4BFA5-1087-4D08-B83A-FEE0CCC1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0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59CB3-AC00-4777-8AD3-4BB9D137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54730-FE3E-4DB0-A49D-92BCD74C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7DE8E-703B-4B56-9D74-834A06A5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98DF-FFDB-4555-B27A-4265A40D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7E1F-1364-4094-9F35-1484DF9C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42781-5227-4F00-B695-648F371C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DB4E1-F274-4851-B2F4-3D5C004B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2A062-E9F9-4F98-8FA3-8800153D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F1A35-8F19-4AD8-9F25-6AB23554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FF9A-0399-4229-A4BB-14AECFEB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AAFCB-8571-46FC-B742-A100AA68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EB85-AF6B-43C6-9656-49F2C4D1F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1719-E675-492E-A4A4-AE9DDB81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9E9C9-83A1-42A2-8B3F-87867228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656F0-856E-4FA7-AE7E-1B76957E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4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680AB-A630-4573-A9B7-92EBD54C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3C22D-4D74-4C73-A6D2-A6229A30C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66D22-2B9E-4C3A-8611-78B35F19D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71EF-7F59-4878-AB28-E3FF1B050C7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DCAA2-D5A7-4516-9FA4-EC0A9CA2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FF49-A502-4869-AD02-E6B445EC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7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gif"/><Relationship Id="rId7" Type="http://schemas.openxmlformats.org/officeDocument/2006/relationships/hyperlink" Target="http://www.google.com.vn/imgres?imgurl=http://hungyivn.com/thuyquynh/wp-content/caudautuong.jpg&amp;imgrefurl=http://hungyivn.com/thuyquynh/%3Fcat%3D42%26paged%3D3&amp;usg=__Vn-2GhXce3JyM_0u4sVdq_PHR5Q=&amp;h=256&amp;w=320&amp;sz=31&amp;hl=vi&amp;start=1&amp;zoom=1&amp;tbnid=4g3yebQnrb8I7M:&amp;tbnh=94&amp;tbnw=118&amp;prev=/images%3Fq%3Dc%25C3%25A2y%2B%25C4%2591%25E1%25BA%25ADu%2Bt%25C6%25B0%25C6%25A1ng%26hl%3Dvi%26sa%3DG%26gbv%3D2%26tbs%3Disch:1&amp;itbs=1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://www.tinmoitruong.vn/public/media/media/picture/canh-bao-xau-ve-bien-doi-khi-hau-viet-nam-12_tinmoitruong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search?q=c%C6%A1+s%E1%BB%9F+v%E1%BA%ADt+ch%E1%BA%A5t+k%C4%A9+thu%E1%BA%ADt+trong+n%C3%B4ng+nghi%E1%BB%87p+vi%E1%BB%87t+nam&amp;hl=vi&amp;biw=1024&amp;bih=541&amp;imgrefurl=http://www.vapcf.org.vn/modules.php%3Fname%3DNews%26op%3Dnewsdetail%26catid%3D15%26subcatid%3D14%26id%3D5541&amp;imgurl=http://www.vapcf.org.vn/newsimages/1377224482images915322_tam_nong_1.jpg&amp;w=450&amp;h=291&amp;ndsp=22&amp;tbm=isch&amp;tbs=simg:CAQSEgnyhdLP99IA8iEM5xVHdR6F-A&amp;sa=X&amp;ei=mkArUofnKeXMiAfE-IDACA&amp;ved=0CAUQrBE44wE" TargetMode="External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s://www.facebook.com/pages/Ph%C3%B2ng-H%E1%BB%A3p-Quy-Thu%E1%BB%91c-B%E1%BA%A3o-V%E1%BB%87-Th%E1%BB%B1c-V%E1%BA%ADt/213871615422545?hc_location=timeline" TargetMode="Externa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13" Type="http://schemas.openxmlformats.org/officeDocument/2006/relationships/image" Target="../media/image83.tmp"/><Relationship Id="rId3" Type="http://schemas.openxmlformats.org/officeDocument/2006/relationships/image" Target="../media/image77.tmp"/><Relationship Id="rId7" Type="http://schemas.openxmlformats.org/officeDocument/2006/relationships/image" Target="../media/image33.tmp"/><Relationship Id="rId12" Type="http://schemas.openxmlformats.org/officeDocument/2006/relationships/image" Target="../media/image82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mp"/><Relationship Id="rId11" Type="http://schemas.openxmlformats.org/officeDocument/2006/relationships/image" Target="../media/image81.tmp"/><Relationship Id="rId5" Type="http://schemas.openxmlformats.org/officeDocument/2006/relationships/image" Target="../media/image58.tmp"/><Relationship Id="rId10" Type="http://schemas.openxmlformats.org/officeDocument/2006/relationships/image" Target="../media/image32.tmp"/><Relationship Id="rId4" Type="http://schemas.openxmlformats.org/officeDocument/2006/relationships/image" Target="../media/image78.tmp"/><Relationship Id="rId9" Type="http://schemas.openxmlformats.org/officeDocument/2006/relationships/image" Target="../media/image80.tm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mp"/><Relationship Id="rId3" Type="http://schemas.openxmlformats.org/officeDocument/2006/relationships/image" Target="../media/image85.tmp"/><Relationship Id="rId7" Type="http://schemas.openxmlformats.org/officeDocument/2006/relationships/image" Target="../media/image88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mp"/><Relationship Id="rId5" Type="http://schemas.openxmlformats.org/officeDocument/2006/relationships/image" Target="../media/image57.tmp"/><Relationship Id="rId10" Type="http://schemas.openxmlformats.org/officeDocument/2006/relationships/image" Target="../media/image91.tmp"/><Relationship Id="rId4" Type="http://schemas.openxmlformats.org/officeDocument/2006/relationships/image" Target="../media/image86.tmp"/><Relationship Id="rId9" Type="http://schemas.openxmlformats.org/officeDocument/2006/relationships/image" Target="../media/image90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mp"/><Relationship Id="rId13" Type="http://schemas.openxmlformats.org/officeDocument/2006/relationships/image" Target="../media/image103.tmp"/><Relationship Id="rId3" Type="http://schemas.openxmlformats.org/officeDocument/2006/relationships/image" Target="../media/image93.tmp"/><Relationship Id="rId7" Type="http://schemas.openxmlformats.org/officeDocument/2006/relationships/image" Target="../media/image97.tmp"/><Relationship Id="rId12" Type="http://schemas.openxmlformats.org/officeDocument/2006/relationships/image" Target="../media/image102.tmp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mp"/><Relationship Id="rId11" Type="http://schemas.openxmlformats.org/officeDocument/2006/relationships/image" Target="../media/image101.tmp"/><Relationship Id="rId5" Type="http://schemas.openxmlformats.org/officeDocument/2006/relationships/image" Target="../media/image95.tmp"/><Relationship Id="rId10" Type="http://schemas.openxmlformats.org/officeDocument/2006/relationships/image" Target="../media/image100.tmp"/><Relationship Id="rId4" Type="http://schemas.openxmlformats.org/officeDocument/2006/relationships/image" Target="../media/image94.tmp"/><Relationship Id="rId9" Type="http://schemas.openxmlformats.org/officeDocument/2006/relationships/image" Target="../media/image99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tmp"/><Relationship Id="rId4" Type="http://schemas.openxmlformats.org/officeDocument/2006/relationships/image" Target="../media/image106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mp"/><Relationship Id="rId13" Type="http://schemas.openxmlformats.org/officeDocument/2006/relationships/image" Target="../media/image115.tmp"/><Relationship Id="rId3" Type="http://schemas.openxmlformats.org/officeDocument/2006/relationships/image" Target="../media/image105.tmp"/><Relationship Id="rId7" Type="http://schemas.openxmlformats.org/officeDocument/2006/relationships/image" Target="../media/image107.tmp"/><Relationship Id="rId12" Type="http://schemas.openxmlformats.org/officeDocument/2006/relationships/image" Target="../media/image114.tmp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mp"/><Relationship Id="rId11" Type="http://schemas.openxmlformats.org/officeDocument/2006/relationships/image" Target="../media/image109.tmp"/><Relationship Id="rId5" Type="http://schemas.openxmlformats.org/officeDocument/2006/relationships/image" Target="../media/image111.tmp"/><Relationship Id="rId10" Type="http://schemas.openxmlformats.org/officeDocument/2006/relationships/image" Target="../media/image113.tmp"/><Relationship Id="rId4" Type="http://schemas.openxmlformats.org/officeDocument/2006/relationships/image" Target="../media/image108.tmp"/><Relationship Id="rId9" Type="http://schemas.openxmlformats.org/officeDocument/2006/relationships/image" Target="../media/image104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Content Placeholder 3" descr="hinh-nen-powerpoint-42.jpg">
            <a:extLst>
              <a:ext uri="{FF2B5EF4-FFF2-40B4-BE49-F238E27FC236}">
                <a16:creationId xmlns:a16="http://schemas.microsoft.com/office/drawing/2014/main" id="{D3305F14-2E3D-4AE9-90EE-437B91140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n0014">
            <a:extLst>
              <a:ext uri="{FF2B5EF4-FFF2-40B4-BE49-F238E27FC236}">
                <a16:creationId xmlns:a16="http://schemas.microsoft.com/office/drawing/2014/main" id="{185CB98C-B293-49AF-8248-4530836A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>
            <a:extLst>
              <a:ext uri="{FF2B5EF4-FFF2-40B4-BE49-F238E27FC236}">
                <a16:creationId xmlns:a16="http://schemas.microsoft.com/office/drawing/2014/main" id="{462625DD-22F8-4669-8BD2-D05E71DF72FE}"/>
              </a:ext>
            </a:extLst>
          </p:cNvPr>
          <p:cNvSpPr>
            <a:spLocks/>
          </p:cNvSpPr>
          <p:nvPr/>
        </p:nvSpPr>
        <p:spPr bwMode="auto">
          <a:xfrm>
            <a:off x="1828800" y="152401"/>
            <a:ext cx="3124200" cy="1401763"/>
          </a:xfrm>
          <a:custGeom>
            <a:avLst/>
            <a:gdLst>
              <a:gd name="T0" fmla="*/ 2147483646 w 1497"/>
              <a:gd name="T1" fmla="*/ 2029124968 h 835"/>
              <a:gd name="T2" fmla="*/ 2147483646 w 1497"/>
              <a:gd name="T3" fmla="*/ 1876940512 h 835"/>
              <a:gd name="T4" fmla="*/ 1838004217 w 1497"/>
              <a:gd name="T5" fmla="*/ 2012214838 h 835"/>
              <a:gd name="T6" fmla="*/ 1367614898 w 1497"/>
              <a:gd name="T7" fmla="*/ 1944577675 h 835"/>
              <a:gd name="T8" fmla="*/ 949489667 w 1497"/>
              <a:gd name="T9" fmla="*/ 1690937474 h 835"/>
              <a:gd name="T10" fmla="*/ 1080153019 w 1497"/>
              <a:gd name="T11" fmla="*/ 1488024305 h 835"/>
              <a:gd name="T12" fmla="*/ 792693228 w 1497"/>
              <a:gd name="T13" fmla="*/ 1302021267 h 835"/>
              <a:gd name="T14" fmla="*/ 688162964 w 1497"/>
              <a:gd name="T15" fmla="*/ 1285112816 h 835"/>
              <a:gd name="T16" fmla="*/ 479100348 w 1497"/>
              <a:gd name="T17" fmla="*/ 980743903 h 835"/>
              <a:gd name="T18" fmla="*/ 34844117 w 1497"/>
              <a:gd name="T19" fmla="*/ 727103701 h 835"/>
              <a:gd name="T20" fmla="*/ 34844117 w 1497"/>
              <a:gd name="T21" fmla="*/ 676374989 h 835"/>
              <a:gd name="T22" fmla="*/ 505233436 w 1497"/>
              <a:gd name="T23" fmla="*/ 456553370 h 835"/>
              <a:gd name="T24" fmla="*/ 1158552283 w 1497"/>
              <a:gd name="T25" fmla="*/ 710193571 h 835"/>
              <a:gd name="T26" fmla="*/ 1289215634 w 1497"/>
              <a:gd name="T27" fmla="*/ 574919245 h 835"/>
              <a:gd name="T28" fmla="*/ 1472145162 w 1497"/>
              <a:gd name="T29" fmla="*/ 422734788 h 835"/>
              <a:gd name="T30" fmla="*/ 1707340865 w 1497"/>
              <a:gd name="T31" fmla="*/ 600281922 h 835"/>
              <a:gd name="T32" fmla="*/ 1811871129 w 1497"/>
              <a:gd name="T33" fmla="*/ 422734788 h 835"/>
              <a:gd name="T34" fmla="*/ 2125464008 w 1497"/>
              <a:gd name="T35" fmla="*/ 659464859 h 835"/>
              <a:gd name="T36" fmla="*/ 2147483646 w 1497"/>
              <a:gd name="T37" fmla="*/ 465007595 h 835"/>
              <a:gd name="T38" fmla="*/ 2147483646 w 1497"/>
              <a:gd name="T39" fmla="*/ 490371951 h 835"/>
              <a:gd name="T40" fmla="*/ 2147483646 w 1497"/>
              <a:gd name="T41" fmla="*/ 236731750 h 835"/>
              <a:gd name="T42" fmla="*/ 2147483646 w 1497"/>
              <a:gd name="T43" fmla="*/ 11272861 h 835"/>
              <a:gd name="T44" fmla="*/ 2147483646 w 1497"/>
              <a:gd name="T45" fmla="*/ 135274326 h 835"/>
              <a:gd name="T46" fmla="*/ 2147483646 w 1497"/>
              <a:gd name="T47" fmla="*/ 287458783 h 835"/>
              <a:gd name="T48" fmla="*/ 2147483646 w 1497"/>
              <a:gd name="T49" fmla="*/ 372006076 h 835"/>
              <a:gd name="T50" fmla="*/ 2147483646 w 1497"/>
              <a:gd name="T51" fmla="*/ 321277365 h 835"/>
              <a:gd name="T52" fmla="*/ 2147483646 w 1497"/>
              <a:gd name="T53" fmla="*/ 321277365 h 835"/>
              <a:gd name="T54" fmla="*/ 2147483646 w 1497"/>
              <a:gd name="T55" fmla="*/ 405824658 h 835"/>
              <a:gd name="T56" fmla="*/ 2147483646 w 1497"/>
              <a:gd name="T57" fmla="*/ 591827696 h 835"/>
              <a:gd name="T58" fmla="*/ 2147483646 w 1497"/>
              <a:gd name="T59" fmla="*/ 777830734 h 835"/>
              <a:gd name="T60" fmla="*/ 2147483646 w 1497"/>
              <a:gd name="T61" fmla="*/ 1251294234 h 835"/>
              <a:gd name="T62" fmla="*/ 2147483646 w 1497"/>
              <a:gd name="T63" fmla="*/ 1330204258 h 835"/>
              <a:gd name="T64" fmla="*/ 2147483646 w 1497"/>
              <a:gd name="T65" fmla="*/ 1304839902 h 835"/>
              <a:gd name="T66" fmla="*/ 2147483646 w 1497"/>
              <a:gd name="T67" fmla="*/ 1386568561 h 835"/>
              <a:gd name="T68" fmla="*/ 2147483646 w 1497"/>
              <a:gd name="T69" fmla="*/ 1707847604 h 835"/>
              <a:gd name="T70" fmla="*/ 2147483646 w 1497"/>
              <a:gd name="T71" fmla="*/ 1910759094 h 835"/>
              <a:gd name="T72" fmla="*/ 2147483646 w 1497"/>
              <a:gd name="T73" fmla="*/ 1792393219 h 835"/>
              <a:gd name="T74" fmla="*/ 2147483646 w 1497"/>
              <a:gd name="T75" fmla="*/ 1623300311 h 835"/>
              <a:gd name="T76" fmla="*/ 2147483646 w 1497"/>
              <a:gd name="T77" fmla="*/ 1471115854 h 835"/>
              <a:gd name="T78" fmla="*/ 2147483646 w 1497"/>
              <a:gd name="T79" fmla="*/ 1674027344 h 835"/>
              <a:gd name="T80" fmla="*/ 2147483646 w 1497"/>
              <a:gd name="T81" fmla="*/ 1910759094 h 835"/>
              <a:gd name="T82" fmla="*/ 2147483646 w 1497"/>
              <a:gd name="T83" fmla="*/ 2062943550 h 835"/>
              <a:gd name="T84" fmla="*/ 2147483646 w 1497"/>
              <a:gd name="T85" fmla="*/ 2147483646 h 835"/>
              <a:gd name="T86" fmla="*/ 2147483646 w 1497"/>
              <a:gd name="T87" fmla="*/ 2062943550 h 835"/>
              <a:gd name="T88" fmla="*/ 2147483646 w 1497"/>
              <a:gd name="T89" fmla="*/ 2113672262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97"/>
              <a:gd name="T136" fmla="*/ 0 h 835"/>
              <a:gd name="T137" fmla="*/ 1497 w 1497"/>
              <a:gd name="T138" fmla="*/ 835 h 83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 descr="Dark upward diagonal">
            <a:extLst>
              <a:ext uri="{FF2B5EF4-FFF2-40B4-BE49-F238E27FC236}">
                <a16:creationId xmlns:a16="http://schemas.microsoft.com/office/drawing/2014/main" id="{01B527D3-2BA2-461E-9134-76A30CE70333}"/>
              </a:ext>
            </a:extLst>
          </p:cNvPr>
          <p:cNvSpPr>
            <a:spLocks/>
          </p:cNvSpPr>
          <p:nvPr/>
        </p:nvSpPr>
        <p:spPr bwMode="auto">
          <a:xfrm>
            <a:off x="3581400" y="990600"/>
            <a:ext cx="685800" cy="700088"/>
          </a:xfrm>
          <a:custGeom>
            <a:avLst/>
            <a:gdLst>
              <a:gd name="T0" fmla="*/ 49723065 w 401"/>
              <a:gd name="T1" fmla="*/ 143649803 h 441"/>
              <a:gd name="T2" fmla="*/ 40947904 w 401"/>
              <a:gd name="T3" fmla="*/ 325101182 h 441"/>
              <a:gd name="T4" fmla="*/ 102370614 w 401"/>
              <a:gd name="T5" fmla="*/ 393144656 h 441"/>
              <a:gd name="T6" fmla="*/ 119919227 w 401"/>
              <a:gd name="T7" fmla="*/ 446068769 h 441"/>
              <a:gd name="T8" fmla="*/ 172566777 w 401"/>
              <a:gd name="T9" fmla="*/ 461189717 h 441"/>
              <a:gd name="T10" fmla="*/ 356833199 w 401"/>
              <a:gd name="T11" fmla="*/ 612399200 h 441"/>
              <a:gd name="T12" fmla="*/ 435804522 w 401"/>
              <a:gd name="T13" fmla="*/ 695563622 h 441"/>
              <a:gd name="T14" fmla="*/ 312960811 w 401"/>
              <a:gd name="T15" fmla="*/ 914818166 h 441"/>
              <a:gd name="T16" fmla="*/ 339284586 w 401"/>
              <a:gd name="T17" fmla="*/ 937498795 h 441"/>
              <a:gd name="T18" fmla="*/ 348059747 w 401"/>
              <a:gd name="T19" fmla="*/ 967740691 h 441"/>
              <a:gd name="T20" fmla="*/ 506002395 w 401"/>
              <a:gd name="T21" fmla="*/ 1043345433 h 441"/>
              <a:gd name="T22" fmla="*/ 655169880 w 401"/>
              <a:gd name="T23" fmla="*/ 1111390494 h 441"/>
              <a:gd name="T24" fmla="*/ 725367753 w 401"/>
              <a:gd name="T25" fmla="*/ 1103829226 h 441"/>
              <a:gd name="T26" fmla="*/ 804339076 w 401"/>
              <a:gd name="T27" fmla="*/ 1013103536 h 441"/>
              <a:gd name="T28" fmla="*/ 874535238 w 401"/>
              <a:gd name="T29" fmla="*/ 967740691 h 441"/>
              <a:gd name="T30" fmla="*/ 962281724 w 401"/>
              <a:gd name="T31" fmla="*/ 929939114 h 441"/>
              <a:gd name="T32" fmla="*/ 971056885 w 401"/>
              <a:gd name="T33" fmla="*/ 899697218 h 441"/>
              <a:gd name="T34" fmla="*/ 997380660 w 401"/>
              <a:gd name="T35" fmla="*/ 892135950 h 441"/>
              <a:gd name="T36" fmla="*/ 1014929273 w 401"/>
              <a:gd name="T37" fmla="*/ 846773105 h 441"/>
              <a:gd name="T38" fmla="*/ 1128999533 w 401"/>
              <a:gd name="T39" fmla="*/ 582157303 h 441"/>
              <a:gd name="T40" fmla="*/ 1146548146 w 401"/>
              <a:gd name="T41" fmla="*/ 468749397 h 441"/>
              <a:gd name="T42" fmla="*/ 1050028209 w 401"/>
              <a:gd name="T43" fmla="*/ 453628449 h 441"/>
              <a:gd name="T44" fmla="*/ 988605498 w 401"/>
              <a:gd name="T45" fmla="*/ 355343079 h 441"/>
              <a:gd name="T46" fmla="*/ 944733111 w 401"/>
              <a:gd name="T47" fmla="*/ 309980234 h 441"/>
              <a:gd name="T48" fmla="*/ 813112528 w 401"/>
              <a:gd name="T49" fmla="*/ 211693276 h 441"/>
              <a:gd name="T50" fmla="*/ 716592591 w 401"/>
              <a:gd name="T51" fmla="*/ 158770751 h 441"/>
              <a:gd name="T52" fmla="*/ 470903458 w 401"/>
              <a:gd name="T53" fmla="*/ 98286958 h 441"/>
              <a:gd name="T54" fmla="*/ 190117100 w 401"/>
              <a:gd name="T55" fmla="*/ 0 h 441"/>
              <a:gd name="T56" fmla="*/ 49723065 w 401"/>
              <a:gd name="T57" fmla="*/ 68045061 h 441"/>
              <a:gd name="T58" fmla="*/ 23399291 w 401"/>
              <a:gd name="T59" fmla="*/ 90725690 h 441"/>
              <a:gd name="T60" fmla="*/ 49723065 w 401"/>
              <a:gd name="T61" fmla="*/ 143649803 h 4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01"/>
              <a:gd name="T94" fmla="*/ 0 h 441"/>
              <a:gd name="T95" fmla="*/ 401 w 401"/>
              <a:gd name="T96" fmla="*/ 441 h 44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01" h="441">
                <a:moveTo>
                  <a:pt x="17" y="57"/>
                </a:moveTo>
                <a:cubicBezTo>
                  <a:pt x="0" y="83"/>
                  <a:pt x="9" y="66"/>
                  <a:pt x="14" y="129"/>
                </a:cubicBezTo>
                <a:cubicBezTo>
                  <a:pt x="15" y="140"/>
                  <a:pt x="35" y="156"/>
                  <a:pt x="35" y="156"/>
                </a:cubicBezTo>
                <a:cubicBezTo>
                  <a:pt x="37" y="163"/>
                  <a:pt x="35" y="173"/>
                  <a:pt x="41" y="177"/>
                </a:cubicBezTo>
                <a:cubicBezTo>
                  <a:pt x="46" y="181"/>
                  <a:pt x="59" y="183"/>
                  <a:pt x="59" y="183"/>
                </a:cubicBezTo>
                <a:cubicBezTo>
                  <a:pt x="81" y="205"/>
                  <a:pt x="91" y="233"/>
                  <a:pt x="122" y="243"/>
                </a:cubicBezTo>
                <a:cubicBezTo>
                  <a:pt x="133" y="254"/>
                  <a:pt x="137" y="268"/>
                  <a:pt x="149" y="276"/>
                </a:cubicBezTo>
                <a:cubicBezTo>
                  <a:pt x="166" y="310"/>
                  <a:pt x="144" y="354"/>
                  <a:pt x="107" y="363"/>
                </a:cubicBezTo>
                <a:cubicBezTo>
                  <a:pt x="110" y="366"/>
                  <a:pt x="114" y="368"/>
                  <a:pt x="116" y="372"/>
                </a:cubicBezTo>
                <a:cubicBezTo>
                  <a:pt x="118" y="376"/>
                  <a:pt x="116" y="381"/>
                  <a:pt x="119" y="384"/>
                </a:cubicBezTo>
                <a:cubicBezTo>
                  <a:pt x="127" y="394"/>
                  <a:pt x="161" y="410"/>
                  <a:pt x="173" y="414"/>
                </a:cubicBezTo>
                <a:cubicBezTo>
                  <a:pt x="187" y="428"/>
                  <a:pt x="207" y="430"/>
                  <a:pt x="224" y="441"/>
                </a:cubicBezTo>
                <a:cubicBezTo>
                  <a:pt x="232" y="440"/>
                  <a:pt x="240" y="441"/>
                  <a:pt x="248" y="438"/>
                </a:cubicBezTo>
                <a:cubicBezTo>
                  <a:pt x="260" y="434"/>
                  <a:pt x="266" y="411"/>
                  <a:pt x="275" y="402"/>
                </a:cubicBezTo>
                <a:cubicBezTo>
                  <a:pt x="280" y="388"/>
                  <a:pt x="285" y="387"/>
                  <a:pt x="299" y="384"/>
                </a:cubicBezTo>
                <a:cubicBezTo>
                  <a:pt x="309" y="377"/>
                  <a:pt x="319" y="376"/>
                  <a:pt x="329" y="369"/>
                </a:cubicBezTo>
                <a:cubicBezTo>
                  <a:pt x="330" y="365"/>
                  <a:pt x="329" y="360"/>
                  <a:pt x="332" y="357"/>
                </a:cubicBezTo>
                <a:cubicBezTo>
                  <a:pt x="334" y="355"/>
                  <a:pt x="339" y="357"/>
                  <a:pt x="341" y="354"/>
                </a:cubicBezTo>
                <a:cubicBezTo>
                  <a:pt x="345" y="349"/>
                  <a:pt x="347" y="336"/>
                  <a:pt x="347" y="336"/>
                </a:cubicBezTo>
                <a:cubicBezTo>
                  <a:pt x="350" y="301"/>
                  <a:pt x="346" y="244"/>
                  <a:pt x="386" y="231"/>
                </a:cubicBezTo>
                <a:cubicBezTo>
                  <a:pt x="395" y="217"/>
                  <a:pt x="401" y="204"/>
                  <a:pt x="392" y="186"/>
                </a:cubicBezTo>
                <a:cubicBezTo>
                  <a:pt x="391" y="184"/>
                  <a:pt x="365" y="181"/>
                  <a:pt x="359" y="180"/>
                </a:cubicBezTo>
                <a:cubicBezTo>
                  <a:pt x="354" y="166"/>
                  <a:pt x="350" y="149"/>
                  <a:pt x="338" y="141"/>
                </a:cubicBezTo>
                <a:cubicBezTo>
                  <a:pt x="334" y="135"/>
                  <a:pt x="327" y="130"/>
                  <a:pt x="323" y="123"/>
                </a:cubicBezTo>
                <a:cubicBezTo>
                  <a:pt x="306" y="93"/>
                  <a:pt x="325" y="90"/>
                  <a:pt x="278" y="84"/>
                </a:cubicBezTo>
                <a:cubicBezTo>
                  <a:pt x="253" y="76"/>
                  <a:pt x="265" y="72"/>
                  <a:pt x="245" y="63"/>
                </a:cubicBezTo>
                <a:cubicBezTo>
                  <a:pt x="219" y="52"/>
                  <a:pt x="189" y="44"/>
                  <a:pt x="161" y="39"/>
                </a:cubicBezTo>
                <a:cubicBezTo>
                  <a:pt x="137" y="15"/>
                  <a:pt x="98" y="7"/>
                  <a:pt x="65" y="0"/>
                </a:cubicBezTo>
                <a:cubicBezTo>
                  <a:pt x="37" y="4"/>
                  <a:pt x="37" y="7"/>
                  <a:pt x="17" y="27"/>
                </a:cubicBezTo>
                <a:cubicBezTo>
                  <a:pt x="14" y="30"/>
                  <a:pt x="6" y="32"/>
                  <a:pt x="8" y="36"/>
                </a:cubicBezTo>
                <a:cubicBezTo>
                  <a:pt x="11" y="43"/>
                  <a:pt x="14" y="50"/>
                  <a:pt x="17" y="5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28575" cmpd="sng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 descr="Small grid">
            <a:extLst>
              <a:ext uri="{FF2B5EF4-FFF2-40B4-BE49-F238E27FC236}">
                <a16:creationId xmlns:a16="http://schemas.microsoft.com/office/drawing/2014/main" id="{8709C7B2-2CF6-41CB-9E8F-2B03BCDB4C5E}"/>
              </a:ext>
            </a:extLst>
          </p:cNvPr>
          <p:cNvSpPr>
            <a:spLocks/>
          </p:cNvSpPr>
          <p:nvPr/>
        </p:nvSpPr>
        <p:spPr bwMode="auto">
          <a:xfrm>
            <a:off x="2819400" y="1371600"/>
            <a:ext cx="2209800" cy="1981200"/>
          </a:xfrm>
          <a:custGeom>
            <a:avLst/>
            <a:gdLst>
              <a:gd name="T0" fmla="*/ 453844076 w 1122"/>
              <a:gd name="T1" fmla="*/ 150459931 h 1282"/>
              <a:gd name="T2" fmla="*/ 546939287 w 1122"/>
              <a:gd name="T3" fmla="*/ 214943201 h 1282"/>
              <a:gd name="T4" fmla="*/ 768043366 w 1122"/>
              <a:gd name="T5" fmla="*/ 236436593 h 1282"/>
              <a:gd name="T6" fmla="*/ 1035695051 w 1122"/>
              <a:gd name="T7" fmla="*/ 379732061 h 1282"/>
              <a:gd name="T8" fmla="*/ 849502660 w 1122"/>
              <a:gd name="T9" fmla="*/ 616170199 h 1282"/>
              <a:gd name="T10" fmla="*/ 663310270 w 1122"/>
              <a:gd name="T11" fmla="*/ 673487459 h 1282"/>
              <a:gd name="T12" fmla="*/ 616760695 w 1122"/>
              <a:gd name="T13" fmla="*/ 644828056 h 1282"/>
              <a:gd name="T14" fmla="*/ 104733097 w 1122"/>
              <a:gd name="T15" fmla="*/ 809618462 h 1282"/>
              <a:gd name="T16" fmla="*/ 186192391 w 1122"/>
              <a:gd name="T17" fmla="*/ 931418991 h 1282"/>
              <a:gd name="T18" fmla="*/ 430570273 w 1122"/>
              <a:gd name="T19" fmla="*/ 1067549993 h 1282"/>
              <a:gd name="T20" fmla="*/ 954235757 w 1122"/>
              <a:gd name="T21" fmla="*/ 1253833792 h 1282"/>
              <a:gd name="T22" fmla="*/ 1198611670 w 1122"/>
              <a:gd name="T23" fmla="*/ 1296822123 h 1282"/>
              <a:gd name="T24" fmla="*/ 1280070964 w 1122"/>
              <a:gd name="T25" fmla="*/ 1483105921 h 1282"/>
              <a:gd name="T26" fmla="*/ 1419715750 w 1122"/>
              <a:gd name="T27" fmla="*/ 1626401388 h 1282"/>
              <a:gd name="T28" fmla="*/ 1675729549 w 1122"/>
              <a:gd name="T29" fmla="*/ 1769696855 h 1282"/>
              <a:gd name="T30" fmla="*/ 1896831659 w 1122"/>
              <a:gd name="T31" fmla="*/ 1970309582 h 1282"/>
              <a:gd name="T32" fmla="*/ 2106299822 w 1122"/>
              <a:gd name="T33" fmla="*/ 2106440584 h 1282"/>
              <a:gd name="T34" fmla="*/ 2147483646 w 1122"/>
              <a:gd name="T35" fmla="*/ 2147483646 h 1282"/>
              <a:gd name="T36" fmla="*/ 2147483646 w 1122"/>
              <a:gd name="T37" fmla="*/ 2147483646 h 1282"/>
              <a:gd name="T38" fmla="*/ 2147483646 w 1122"/>
              <a:gd name="T39" fmla="*/ 2147483646 h 1282"/>
              <a:gd name="T40" fmla="*/ 2147483646 w 1122"/>
              <a:gd name="T41" fmla="*/ 2147483646 h 1282"/>
              <a:gd name="T42" fmla="*/ 2147483646 w 1122"/>
              <a:gd name="T43" fmla="*/ 2147483646 h 1282"/>
              <a:gd name="T44" fmla="*/ 2147483646 w 1122"/>
              <a:gd name="T45" fmla="*/ 2147483646 h 1282"/>
              <a:gd name="T46" fmla="*/ 2147483646 w 1122"/>
              <a:gd name="T47" fmla="*/ 2147483646 h 1282"/>
              <a:gd name="T48" fmla="*/ 2147483646 w 1122"/>
              <a:gd name="T49" fmla="*/ 2147483646 h 1282"/>
              <a:gd name="T50" fmla="*/ 2147483646 w 1122"/>
              <a:gd name="T51" fmla="*/ 2147483646 h 1282"/>
              <a:gd name="T52" fmla="*/ 2147483646 w 1122"/>
              <a:gd name="T53" fmla="*/ 2147483646 h 1282"/>
              <a:gd name="T54" fmla="*/ 2147483646 w 1122"/>
              <a:gd name="T55" fmla="*/ 2147483646 h 1282"/>
              <a:gd name="T56" fmla="*/ 2147483646 w 1122"/>
              <a:gd name="T57" fmla="*/ 2147483646 h 1282"/>
              <a:gd name="T58" fmla="*/ 2147483646 w 1122"/>
              <a:gd name="T59" fmla="*/ 2147483646 h 1282"/>
              <a:gd name="T60" fmla="*/ 2147483646 w 1122"/>
              <a:gd name="T61" fmla="*/ 2147483646 h 1282"/>
              <a:gd name="T62" fmla="*/ 2147483646 w 1122"/>
              <a:gd name="T63" fmla="*/ 2147483646 h 1282"/>
              <a:gd name="T64" fmla="*/ 2147483646 w 1122"/>
              <a:gd name="T65" fmla="*/ 2147483646 h 1282"/>
              <a:gd name="T66" fmla="*/ 2147483646 w 1122"/>
              <a:gd name="T67" fmla="*/ 2147483646 h 1282"/>
              <a:gd name="T68" fmla="*/ 2147483646 w 1122"/>
              <a:gd name="T69" fmla="*/ 2147483646 h 1282"/>
              <a:gd name="T70" fmla="*/ 2147483646 w 1122"/>
              <a:gd name="T71" fmla="*/ 1977474046 h 1282"/>
              <a:gd name="T72" fmla="*/ 2147483646 w 1122"/>
              <a:gd name="T73" fmla="*/ 1827014115 h 1282"/>
              <a:gd name="T74" fmla="*/ 2147483646 w 1122"/>
              <a:gd name="T75" fmla="*/ 1719542514 h 1282"/>
              <a:gd name="T76" fmla="*/ 2147483646 w 1122"/>
              <a:gd name="T77" fmla="*/ 1526094252 h 1282"/>
              <a:gd name="T78" fmla="*/ 2024840528 w 1122"/>
              <a:gd name="T79" fmla="*/ 1361305392 h 1282"/>
              <a:gd name="T80" fmla="*/ 1803736448 w 1122"/>
              <a:gd name="T81" fmla="*/ 1146362191 h 1282"/>
              <a:gd name="T82" fmla="*/ 1920107431 w 1122"/>
              <a:gd name="T83" fmla="*/ 981571786 h 1282"/>
              <a:gd name="T84" fmla="*/ 1966655036 w 1122"/>
              <a:gd name="T85" fmla="*/ 659158530 h 1282"/>
              <a:gd name="T86" fmla="*/ 2048114330 w 1122"/>
              <a:gd name="T87" fmla="*/ 458544258 h 1282"/>
              <a:gd name="T88" fmla="*/ 1827010251 w 1122"/>
              <a:gd name="T89" fmla="*/ 343908194 h 1282"/>
              <a:gd name="T90" fmla="*/ 1477901241 w 1122"/>
              <a:gd name="T91" fmla="*/ 164788860 h 1282"/>
              <a:gd name="T92" fmla="*/ 1105516459 w 1122"/>
              <a:gd name="T93" fmla="*/ 0 h 1282"/>
              <a:gd name="T94" fmla="*/ 930959985 w 1122"/>
              <a:gd name="T95" fmla="*/ 28659402 h 1282"/>
              <a:gd name="T96" fmla="*/ 686584072 w 1122"/>
              <a:gd name="T97" fmla="*/ 93142672 h 12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22"/>
              <a:gd name="T148" fmla="*/ 0 h 1282"/>
              <a:gd name="T149" fmla="*/ 1122 w 1122"/>
              <a:gd name="T150" fmla="*/ 1282 h 128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22" h="1282">
                <a:moveTo>
                  <a:pt x="192" y="18"/>
                </a:moveTo>
                <a:cubicBezTo>
                  <a:pt x="171" y="39"/>
                  <a:pt x="141" y="47"/>
                  <a:pt x="117" y="63"/>
                </a:cubicBezTo>
                <a:cubicBezTo>
                  <a:pt x="112" y="79"/>
                  <a:pt x="111" y="70"/>
                  <a:pt x="132" y="84"/>
                </a:cubicBezTo>
                <a:cubicBezTo>
                  <a:pt x="135" y="86"/>
                  <a:pt x="141" y="90"/>
                  <a:pt x="141" y="90"/>
                </a:cubicBezTo>
                <a:cubicBezTo>
                  <a:pt x="158" y="84"/>
                  <a:pt x="172" y="76"/>
                  <a:pt x="189" y="72"/>
                </a:cubicBezTo>
                <a:cubicBezTo>
                  <a:pt x="212" y="49"/>
                  <a:pt x="207" y="85"/>
                  <a:pt x="198" y="99"/>
                </a:cubicBezTo>
                <a:cubicBezTo>
                  <a:pt x="190" y="130"/>
                  <a:pt x="196" y="129"/>
                  <a:pt x="228" y="132"/>
                </a:cubicBezTo>
                <a:cubicBezTo>
                  <a:pt x="234" y="150"/>
                  <a:pt x="253" y="149"/>
                  <a:pt x="267" y="159"/>
                </a:cubicBezTo>
                <a:cubicBezTo>
                  <a:pt x="281" y="187"/>
                  <a:pt x="271" y="206"/>
                  <a:pt x="246" y="219"/>
                </a:cubicBezTo>
                <a:cubicBezTo>
                  <a:pt x="242" y="238"/>
                  <a:pt x="230" y="242"/>
                  <a:pt x="219" y="258"/>
                </a:cubicBezTo>
                <a:cubicBezTo>
                  <a:pt x="214" y="278"/>
                  <a:pt x="208" y="278"/>
                  <a:pt x="192" y="288"/>
                </a:cubicBezTo>
                <a:cubicBezTo>
                  <a:pt x="185" y="286"/>
                  <a:pt x="177" y="287"/>
                  <a:pt x="171" y="282"/>
                </a:cubicBezTo>
                <a:cubicBezTo>
                  <a:pt x="169" y="280"/>
                  <a:pt x="170" y="275"/>
                  <a:pt x="168" y="273"/>
                </a:cubicBezTo>
                <a:cubicBezTo>
                  <a:pt x="166" y="271"/>
                  <a:pt x="162" y="271"/>
                  <a:pt x="159" y="270"/>
                </a:cubicBezTo>
                <a:cubicBezTo>
                  <a:pt x="61" y="273"/>
                  <a:pt x="30" y="244"/>
                  <a:pt x="54" y="315"/>
                </a:cubicBezTo>
                <a:cubicBezTo>
                  <a:pt x="47" y="333"/>
                  <a:pt x="45" y="335"/>
                  <a:pt x="27" y="339"/>
                </a:cubicBezTo>
                <a:cubicBezTo>
                  <a:pt x="13" y="348"/>
                  <a:pt x="6" y="349"/>
                  <a:pt x="0" y="366"/>
                </a:cubicBezTo>
                <a:cubicBezTo>
                  <a:pt x="8" y="390"/>
                  <a:pt x="21" y="386"/>
                  <a:pt x="48" y="390"/>
                </a:cubicBezTo>
                <a:cubicBezTo>
                  <a:pt x="63" y="421"/>
                  <a:pt x="70" y="422"/>
                  <a:pt x="105" y="426"/>
                </a:cubicBezTo>
                <a:cubicBezTo>
                  <a:pt x="107" y="433"/>
                  <a:pt x="107" y="441"/>
                  <a:pt x="111" y="447"/>
                </a:cubicBezTo>
                <a:cubicBezTo>
                  <a:pt x="119" y="462"/>
                  <a:pt x="164" y="474"/>
                  <a:pt x="183" y="480"/>
                </a:cubicBezTo>
                <a:cubicBezTo>
                  <a:pt x="197" y="501"/>
                  <a:pt x="231" y="503"/>
                  <a:pt x="246" y="525"/>
                </a:cubicBezTo>
                <a:cubicBezTo>
                  <a:pt x="249" y="530"/>
                  <a:pt x="254" y="539"/>
                  <a:pt x="261" y="540"/>
                </a:cubicBezTo>
                <a:cubicBezTo>
                  <a:pt x="277" y="543"/>
                  <a:pt x="293" y="542"/>
                  <a:pt x="309" y="543"/>
                </a:cubicBezTo>
                <a:cubicBezTo>
                  <a:pt x="347" y="549"/>
                  <a:pt x="332" y="567"/>
                  <a:pt x="321" y="600"/>
                </a:cubicBezTo>
                <a:cubicBezTo>
                  <a:pt x="323" y="608"/>
                  <a:pt x="323" y="615"/>
                  <a:pt x="330" y="621"/>
                </a:cubicBezTo>
                <a:cubicBezTo>
                  <a:pt x="335" y="626"/>
                  <a:pt x="348" y="633"/>
                  <a:pt x="348" y="633"/>
                </a:cubicBezTo>
                <a:cubicBezTo>
                  <a:pt x="350" y="640"/>
                  <a:pt x="363" y="677"/>
                  <a:pt x="366" y="681"/>
                </a:cubicBezTo>
                <a:cubicBezTo>
                  <a:pt x="369" y="685"/>
                  <a:pt x="396" y="697"/>
                  <a:pt x="405" y="699"/>
                </a:cubicBezTo>
                <a:cubicBezTo>
                  <a:pt x="415" y="714"/>
                  <a:pt x="413" y="735"/>
                  <a:pt x="432" y="741"/>
                </a:cubicBezTo>
                <a:cubicBezTo>
                  <a:pt x="452" y="761"/>
                  <a:pt x="434" y="777"/>
                  <a:pt x="465" y="783"/>
                </a:cubicBezTo>
                <a:cubicBezTo>
                  <a:pt x="479" y="797"/>
                  <a:pt x="471" y="819"/>
                  <a:pt x="489" y="825"/>
                </a:cubicBezTo>
                <a:cubicBezTo>
                  <a:pt x="501" y="841"/>
                  <a:pt x="496" y="845"/>
                  <a:pt x="516" y="849"/>
                </a:cubicBezTo>
                <a:cubicBezTo>
                  <a:pt x="521" y="863"/>
                  <a:pt x="530" y="876"/>
                  <a:pt x="543" y="882"/>
                </a:cubicBezTo>
                <a:cubicBezTo>
                  <a:pt x="548" y="898"/>
                  <a:pt x="546" y="908"/>
                  <a:pt x="567" y="915"/>
                </a:cubicBezTo>
                <a:cubicBezTo>
                  <a:pt x="576" y="918"/>
                  <a:pt x="594" y="924"/>
                  <a:pt x="594" y="924"/>
                </a:cubicBezTo>
                <a:cubicBezTo>
                  <a:pt x="597" y="927"/>
                  <a:pt x="601" y="929"/>
                  <a:pt x="603" y="933"/>
                </a:cubicBezTo>
                <a:cubicBezTo>
                  <a:pt x="605" y="937"/>
                  <a:pt x="603" y="942"/>
                  <a:pt x="606" y="945"/>
                </a:cubicBezTo>
                <a:cubicBezTo>
                  <a:pt x="611" y="951"/>
                  <a:pt x="620" y="951"/>
                  <a:pt x="627" y="954"/>
                </a:cubicBezTo>
                <a:cubicBezTo>
                  <a:pt x="631" y="967"/>
                  <a:pt x="641" y="992"/>
                  <a:pt x="651" y="1002"/>
                </a:cubicBezTo>
                <a:cubicBezTo>
                  <a:pt x="656" y="1007"/>
                  <a:pt x="669" y="1014"/>
                  <a:pt x="669" y="1014"/>
                </a:cubicBezTo>
                <a:cubicBezTo>
                  <a:pt x="675" y="1037"/>
                  <a:pt x="685" y="1053"/>
                  <a:pt x="693" y="1074"/>
                </a:cubicBezTo>
                <a:cubicBezTo>
                  <a:pt x="702" y="1096"/>
                  <a:pt x="703" y="1111"/>
                  <a:pt x="720" y="1128"/>
                </a:cubicBezTo>
                <a:cubicBezTo>
                  <a:pt x="723" y="1141"/>
                  <a:pt x="728" y="1157"/>
                  <a:pt x="741" y="1161"/>
                </a:cubicBezTo>
                <a:cubicBezTo>
                  <a:pt x="767" y="1152"/>
                  <a:pt x="734" y="1147"/>
                  <a:pt x="777" y="1152"/>
                </a:cubicBezTo>
                <a:cubicBezTo>
                  <a:pt x="781" y="1158"/>
                  <a:pt x="789" y="1161"/>
                  <a:pt x="792" y="1167"/>
                </a:cubicBezTo>
                <a:cubicBezTo>
                  <a:pt x="810" y="1202"/>
                  <a:pt x="785" y="1192"/>
                  <a:pt x="837" y="1197"/>
                </a:cubicBezTo>
                <a:cubicBezTo>
                  <a:pt x="848" y="1204"/>
                  <a:pt x="846" y="1211"/>
                  <a:pt x="858" y="1215"/>
                </a:cubicBezTo>
                <a:cubicBezTo>
                  <a:pt x="863" y="1230"/>
                  <a:pt x="867" y="1244"/>
                  <a:pt x="882" y="1248"/>
                </a:cubicBezTo>
                <a:cubicBezTo>
                  <a:pt x="906" y="1242"/>
                  <a:pt x="885" y="1257"/>
                  <a:pt x="909" y="1251"/>
                </a:cubicBezTo>
                <a:cubicBezTo>
                  <a:pt x="944" y="1222"/>
                  <a:pt x="918" y="1244"/>
                  <a:pt x="912" y="1260"/>
                </a:cubicBezTo>
                <a:cubicBezTo>
                  <a:pt x="917" y="1275"/>
                  <a:pt x="947" y="1268"/>
                  <a:pt x="963" y="1269"/>
                </a:cubicBezTo>
                <a:cubicBezTo>
                  <a:pt x="977" y="1274"/>
                  <a:pt x="988" y="1269"/>
                  <a:pt x="1002" y="1266"/>
                </a:cubicBezTo>
                <a:cubicBezTo>
                  <a:pt x="1007" y="1282"/>
                  <a:pt x="1013" y="1273"/>
                  <a:pt x="1020" y="1263"/>
                </a:cubicBezTo>
                <a:cubicBezTo>
                  <a:pt x="1024" y="1245"/>
                  <a:pt x="1027" y="1228"/>
                  <a:pt x="1035" y="1212"/>
                </a:cubicBezTo>
                <a:cubicBezTo>
                  <a:pt x="1047" y="1215"/>
                  <a:pt x="1056" y="1221"/>
                  <a:pt x="1068" y="1224"/>
                </a:cubicBezTo>
                <a:cubicBezTo>
                  <a:pt x="1082" y="1233"/>
                  <a:pt x="1088" y="1235"/>
                  <a:pt x="1101" y="1248"/>
                </a:cubicBezTo>
                <a:cubicBezTo>
                  <a:pt x="1122" y="1234"/>
                  <a:pt x="1121" y="1243"/>
                  <a:pt x="1116" y="1227"/>
                </a:cubicBezTo>
                <a:cubicBezTo>
                  <a:pt x="1112" y="1193"/>
                  <a:pt x="1114" y="1197"/>
                  <a:pt x="1086" y="1206"/>
                </a:cubicBezTo>
                <a:cubicBezTo>
                  <a:pt x="1058" y="1200"/>
                  <a:pt x="1076" y="1209"/>
                  <a:pt x="1065" y="1170"/>
                </a:cubicBezTo>
                <a:cubicBezTo>
                  <a:pt x="1061" y="1156"/>
                  <a:pt x="1034" y="1146"/>
                  <a:pt x="1020" y="1143"/>
                </a:cubicBezTo>
                <a:cubicBezTo>
                  <a:pt x="1014" y="1124"/>
                  <a:pt x="996" y="1115"/>
                  <a:pt x="978" y="1110"/>
                </a:cubicBezTo>
                <a:cubicBezTo>
                  <a:pt x="970" y="1098"/>
                  <a:pt x="964" y="1099"/>
                  <a:pt x="951" y="1095"/>
                </a:cubicBezTo>
                <a:cubicBezTo>
                  <a:pt x="941" y="1087"/>
                  <a:pt x="936" y="1078"/>
                  <a:pt x="924" y="1074"/>
                </a:cubicBezTo>
                <a:cubicBezTo>
                  <a:pt x="908" y="1050"/>
                  <a:pt x="929" y="1079"/>
                  <a:pt x="909" y="1059"/>
                </a:cubicBezTo>
                <a:cubicBezTo>
                  <a:pt x="896" y="1046"/>
                  <a:pt x="901" y="1034"/>
                  <a:pt x="879" y="1029"/>
                </a:cubicBezTo>
                <a:cubicBezTo>
                  <a:pt x="869" y="1022"/>
                  <a:pt x="864" y="1014"/>
                  <a:pt x="855" y="1005"/>
                </a:cubicBezTo>
                <a:cubicBezTo>
                  <a:pt x="848" y="983"/>
                  <a:pt x="855" y="989"/>
                  <a:pt x="837" y="984"/>
                </a:cubicBezTo>
                <a:cubicBezTo>
                  <a:pt x="812" y="959"/>
                  <a:pt x="824" y="969"/>
                  <a:pt x="804" y="954"/>
                </a:cubicBezTo>
                <a:cubicBezTo>
                  <a:pt x="802" y="948"/>
                  <a:pt x="799" y="932"/>
                  <a:pt x="795" y="927"/>
                </a:cubicBezTo>
                <a:cubicBezTo>
                  <a:pt x="786" y="916"/>
                  <a:pt x="754" y="901"/>
                  <a:pt x="738" y="897"/>
                </a:cubicBezTo>
                <a:cubicBezTo>
                  <a:pt x="716" y="882"/>
                  <a:pt x="709" y="847"/>
                  <a:pt x="690" y="828"/>
                </a:cubicBezTo>
                <a:cubicBezTo>
                  <a:pt x="686" y="816"/>
                  <a:pt x="681" y="810"/>
                  <a:pt x="672" y="801"/>
                </a:cubicBezTo>
                <a:cubicBezTo>
                  <a:pt x="656" y="752"/>
                  <a:pt x="675" y="813"/>
                  <a:pt x="663" y="765"/>
                </a:cubicBezTo>
                <a:cubicBezTo>
                  <a:pt x="661" y="759"/>
                  <a:pt x="657" y="747"/>
                  <a:pt x="657" y="747"/>
                </a:cubicBezTo>
                <a:cubicBezTo>
                  <a:pt x="661" y="732"/>
                  <a:pt x="667" y="732"/>
                  <a:pt x="675" y="720"/>
                </a:cubicBezTo>
                <a:cubicBezTo>
                  <a:pt x="670" y="693"/>
                  <a:pt x="664" y="699"/>
                  <a:pt x="642" y="693"/>
                </a:cubicBezTo>
                <a:cubicBezTo>
                  <a:pt x="621" y="672"/>
                  <a:pt x="591" y="656"/>
                  <a:pt x="567" y="639"/>
                </a:cubicBezTo>
                <a:cubicBezTo>
                  <a:pt x="556" y="631"/>
                  <a:pt x="551" y="617"/>
                  <a:pt x="543" y="606"/>
                </a:cubicBezTo>
                <a:cubicBezTo>
                  <a:pt x="537" y="588"/>
                  <a:pt x="530" y="586"/>
                  <a:pt x="522" y="570"/>
                </a:cubicBezTo>
                <a:cubicBezTo>
                  <a:pt x="514" y="555"/>
                  <a:pt x="508" y="532"/>
                  <a:pt x="498" y="519"/>
                </a:cubicBezTo>
                <a:cubicBezTo>
                  <a:pt x="487" y="505"/>
                  <a:pt x="475" y="495"/>
                  <a:pt x="465" y="480"/>
                </a:cubicBezTo>
                <a:cubicBezTo>
                  <a:pt x="466" y="460"/>
                  <a:pt x="460" y="438"/>
                  <a:pt x="468" y="420"/>
                </a:cubicBezTo>
                <a:cubicBezTo>
                  <a:pt x="472" y="411"/>
                  <a:pt x="490" y="419"/>
                  <a:pt x="495" y="411"/>
                </a:cubicBezTo>
                <a:cubicBezTo>
                  <a:pt x="504" y="395"/>
                  <a:pt x="497" y="375"/>
                  <a:pt x="501" y="357"/>
                </a:cubicBezTo>
                <a:cubicBezTo>
                  <a:pt x="500" y="343"/>
                  <a:pt x="489" y="289"/>
                  <a:pt x="507" y="276"/>
                </a:cubicBezTo>
                <a:cubicBezTo>
                  <a:pt x="514" y="271"/>
                  <a:pt x="524" y="269"/>
                  <a:pt x="531" y="264"/>
                </a:cubicBezTo>
                <a:cubicBezTo>
                  <a:pt x="537" y="241"/>
                  <a:pt x="551" y="208"/>
                  <a:pt x="528" y="192"/>
                </a:cubicBezTo>
                <a:cubicBezTo>
                  <a:pt x="519" y="179"/>
                  <a:pt x="513" y="180"/>
                  <a:pt x="498" y="177"/>
                </a:cubicBezTo>
                <a:cubicBezTo>
                  <a:pt x="487" y="166"/>
                  <a:pt x="484" y="153"/>
                  <a:pt x="471" y="144"/>
                </a:cubicBezTo>
                <a:cubicBezTo>
                  <a:pt x="463" y="111"/>
                  <a:pt x="441" y="95"/>
                  <a:pt x="408" y="87"/>
                </a:cubicBezTo>
                <a:cubicBezTo>
                  <a:pt x="398" y="80"/>
                  <a:pt x="389" y="79"/>
                  <a:pt x="381" y="69"/>
                </a:cubicBezTo>
                <a:cubicBezTo>
                  <a:pt x="371" y="57"/>
                  <a:pt x="368" y="40"/>
                  <a:pt x="354" y="30"/>
                </a:cubicBezTo>
                <a:cubicBezTo>
                  <a:pt x="334" y="16"/>
                  <a:pt x="306" y="14"/>
                  <a:pt x="285" y="0"/>
                </a:cubicBezTo>
                <a:cubicBezTo>
                  <a:pt x="272" y="1"/>
                  <a:pt x="259" y="0"/>
                  <a:pt x="246" y="3"/>
                </a:cubicBezTo>
                <a:cubicBezTo>
                  <a:pt x="243" y="4"/>
                  <a:pt x="243" y="10"/>
                  <a:pt x="240" y="12"/>
                </a:cubicBezTo>
                <a:cubicBezTo>
                  <a:pt x="228" y="22"/>
                  <a:pt x="219" y="26"/>
                  <a:pt x="204" y="30"/>
                </a:cubicBezTo>
                <a:cubicBezTo>
                  <a:pt x="198" y="32"/>
                  <a:pt x="177" y="33"/>
                  <a:pt x="177" y="39"/>
                </a:cubicBezTo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28575" cmpd="sng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 descr="Narrow vertical">
            <a:extLst>
              <a:ext uri="{FF2B5EF4-FFF2-40B4-BE49-F238E27FC236}">
                <a16:creationId xmlns:a16="http://schemas.microsoft.com/office/drawing/2014/main" id="{60CD11E2-91C0-476C-9823-A8AE85DCD9D6}"/>
              </a:ext>
            </a:extLst>
          </p:cNvPr>
          <p:cNvSpPr>
            <a:spLocks/>
          </p:cNvSpPr>
          <p:nvPr/>
        </p:nvSpPr>
        <p:spPr bwMode="auto">
          <a:xfrm>
            <a:off x="4572000" y="3200400"/>
            <a:ext cx="1295400" cy="2514600"/>
          </a:xfrm>
          <a:custGeom>
            <a:avLst/>
            <a:gdLst>
              <a:gd name="T0" fmla="*/ 1208563671 w 640"/>
              <a:gd name="T1" fmla="*/ 239792641 h 1566"/>
              <a:gd name="T2" fmla="*/ 1339662199 w 640"/>
              <a:gd name="T3" fmla="*/ 342929779 h 1566"/>
              <a:gd name="T4" fmla="*/ 1618248089 w 640"/>
              <a:gd name="T5" fmla="*/ 549204055 h 1566"/>
              <a:gd name="T6" fmla="*/ 1913218765 w 640"/>
              <a:gd name="T7" fmla="*/ 745164617 h 1566"/>
              <a:gd name="T8" fmla="*/ 2093479748 w 640"/>
              <a:gd name="T9" fmla="*/ 1198966418 h 1566"/>
              <a:gd name="T10" fmla="*/ 2147483646 w 640"/>
              <a:gd name="T11" fmla="*/ 1467122977 h 1566"/>
              <a:gd name="T12" fmla="*/ 2147483646 w 640"/>
              <a:gd name="T13" fmla="*/ 1724965822 h 1566"/>
              <a:gd name="T14" fmla="*/ 2147483646 w 640"/>
              <a:gd name="T15" fmla="*/ 1993122380 h 1566"/>
              <a:gd name="T16" fmla="*/ 2147483646 w 640"/>
              <a:gd name="T17" fmla="*/ 2147483646 h 1566"/>
              <a:gd name="T18" fmla="*/ 2147483646 w 640"/>
              <a:gd name="T19" fmla="*/ 2147483646 h 1566"/>
              <a:gd name="T20" fmla="*/ 2147483646 w 640"/>
              <a:gd name="T21" fmla="*/ 2147483646 h 1566"/>
              <a:gd name="T22" fmla="*/ 2142642202 w 640"/>
              <a:gd name="T23" fmla="*/ 2147483646 h 1566"/>
              <a:gd name="T24" fmla="*/ 1847669501 w 640"/>
              <a:gd name="T25" fmla="*/ 2147483646 h 1566"/>
              <a:gd name="T26" fmla="*/ 1503536371 w 640"/>
              <a:gd name="T27" fmla="*/ 2147483646 h 1566"/>
              <a:gd name="T28" fmla="*/ 979142258 w 640"/>
              <a:gd name="T29" fmla="*/ 2147483646 h 1566"/>
              <a:gd name="T30" fmla="*/ 815268086 w 640"/>
              <a:gd name="T31" fmla="*/ 2147483646 h 1566"/>
              <a:gd name="T32" fmla="*/ 438361336 w 640"/>
              <a:gd name="T33" fmla="*/ 2147483646 h 1566"/>
              <a:gd name="T34" fmla="*/ 389198882 w 640"/>
              <a:gd name="T35" fmla="*/ 2147483646 h 1566"/>
              <a:gd name="T36" fmla="*/ 487521766 w 640"/>
              <a:gd name="T37" fmla="*/ 2147483646 h 1566"/>
              <a:gd name="T38" fmla="*/ 913592994 w 640"/>
              <a:gd name="T39" fmla="*/ 2147483646 h 1566"/>
              <a:gd name="T40" fmla="*/ 1290501769 w 640"/>
              <a:gd name="T41" fmla="*/ 2147483646 h 1566"/>
              <a:gd name="T42" fmla="*/ 1601859255 w 640"/>
              <a:gd name="T43" fmla="*/ 2147483646 h 1566"/>
              <a:gd name="T44" fmla="*/ 1732957783 w 640"/>
              <a:gd name="T45" fmla="*/ 2147483646 h 1566"/>
              <a:gd name="T46" fmla="*/ 2027930483 w 640"/>
              <a:gd name="T47" fmla="*/ 2147483646 h 1566"/>
              <a:gd name="T48" fmla="*/ 1798507047 w 640"/>
              <a:gd name="T49" fmla="*/ 2147483646 h 1566"/>
              <a:gd name="T50" fmla="*/ 1700184163 w 640"/>
              <a:gd name="T51" fmla="*/ 2147483646 h 1566"/>
              <a:gd name="T52" fmla="*/ 1847669501 w 640"/>
              <a:gd name="T53" fmla="*/ 2044689344 h 1566"/>
              <a:gd name="T54" fmla="*/ 1831282691 w 640"/>
              <a:gd name="T55" fmla="*/ 1879671529 h 1566"/>
              <a:gd name="T56" fmla="*/ 1667408519 w 640"/>
              <a:gd name="T57" fmla="*/ 1467122977 h 1566"/>
              <a:gd name="T58" fmla="*/ 1536309991 w 640"/>
              <a:gd name="T59" fmla="*/ 1178338991 h 1566"/>
              <a:gd name="T60" fmla="*/ 1372437843 w 640"/>
              <a:gd name="T61" fmla="*/ 982380034 h 1566"/>
              <a:gd name="T62" fmla="*/ 1093853977 w 640"/>
              <a:gd name="T63" fmla="*/ 858615469 h 1566"/>
              <a:gd name="T64" fmla="*/ 929979804 w 640"/>
              <a:gd name="T65" fmla="*/ 951438893 h 1566"/>
              <a:gd name="T66" fmla="*/ 716945202 w 640"/>
              <a:gd name="T67" fmla="*/ 714223476 h 1566"/>
              <a:gd name="T68" fmla="*/ 241713544 w 640"/>
              <a:gd name="T69" fmla="*/ 549204055 h 1566"/>
              <a:gd name="T70" fmla="*/ 61452562 w 640"/>
              <a:gd name="T71" fmla="*/ 311988638 h 1566"/>
              <a:gd name="T72" fmla="*/ 323649618 w 640"/>
              <a:gd name="T73" fmla="*/ 239792641 h 1566"/>
              <a:gd name="T74" fmla="*/ 766107656 w 640"/>
              <a:gd name="T75" fmla="*/ 167598251 h 1566"/>
              <a:gd name="T76" fmla="*/ 1028304713 w 640"/>
              <a:gd name="T77" fmla="*/ 136657109 h 1566"/>
              <a:gd name="T78" fmla="*/ 1208563671 w 640"/>
              <a:gd name="T79" fmla="*/ 208853106 h 15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40"/>
              <a:gd name="T121" fmla="*/ 0 h 1566"/>
              <a:gd name="T122" fmla="*/ 640 w 640"/>
              <a:gd name="T123" fmla="*/ 1566 h 156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40" h="1566">
                <a:moveTo>
                  <a:pt x="279" y="57"/>
                </a:moveTo>
                <a:cubicBezTo>
                  <a:pt x="283" y="70"/>
                  <a:pt x="292" y="80"/>
                  <a:pt x="295" y="93"/>
                </a:cubicBezTo>
                <a:cubicBezTo>
                  <a:pt x="297" y="101"/>
                  <a:pt x="295" y="110"/>
                  <a:pt x="299" y="117"/>
                </a:cubicBezTo>
                <a:cubicBezTo>
                  <a:pt x="301" y="121"/>
                  <a:pt x="325" y="132"/>
                  <a:pt x="327" y="133"/>
                </a:cubicBezTo>
                <a:cubicBezTo>
                  <a:pt x="330" y="153"/>
                  <a:pt x="341" y="195"/>
                  <a:pt x="363" y="205"/>
                </a:cubicBezTo>
                <a:cubicBezTo>
                  <a:pt x="373" y="210"/>
                  <a:pt x="395" y="213"/>
                  <a:pt x="395" y="213"/>
                </a:cubicBezTo>
                <a:cubicBezTo>
                  <a:pt x="404" y="227"/>
                  <a:pt x="411" y="232"/>
                  <a:pt x="427" y="237"/>
                </a:cubicBezTo>
                <a:cubicBezTo>
                  <a:pt x="445" y="255"/>
                  <a:pt x="445" y="278"/>
                  <a:pt x="467" y="289"/>
                </a:cubicBezTo>
                <a:cubicBezTo>
                  <a:pt x="491" y="325"/>
                  <a:pt x="459" y="373"/>
                  <a:pt x="491" y="405"/>
                </a:cubicBezTo>
                <a:cubicBezTo>
                  <a:pt x="498" y="425"/>
                  <a:pt x="504" y="445"/>
                  <a:pt x="511" y="465"/>
                </a:cubicBezTo>
                <a:cubicBezTo>
                  <a:pt x="514" y="473"/>
                  <a:pt x="519" y="489"/>
                  <a:pt x="519" y="489"/>
                </a:cubicBezTo>
                <a:cubicBezTo>
                  <a:pt x="523" y="539"/>
                  <a:pt x="515" y="541"/>
                  <a:pt x="543" y="569"/>
                </a:cubicBezTo>
                <a:cubicBezTo>
                  <a:pt x="551" y="593"/>
                  <a:pt x="548" y="623"/>
                  <a:pt x="559" y="645"/>
                </a:cubicBezTo>
                <a:cubicBezTo>
                  <a:pt x="563" y="654"/>
                  <a:pt x="575" y="669"/>
                  <a:pt x="575" y="669"/>
                </a:cubicBezTo>
                <a:cubicBezTo>
                  <a:pt x="580" y="693"/>
                  <a:pt x="580" y="700"/>
                  <a:pt x="563" y="717"/>
                </a:cubicBezTo>
                <a:cubicBezTo>
                  <a:pt x="564" y="736"/>
                  <a:pt x="562" y="755"/>
                  <a:pt x="567" y="773"/>
                </a:cubicBezTo>
                <a:cubicBezTo>
                  <a:pt x="568" y="777"/>
                  <a:pt x="578" y="773"/>
                  <a:pt x="579" y="777"/>
                </a:cubicBezTo>
                <a:cubicBezTo>
                  <a:pt x="587" y="833"/>
                  <a:pt x="553" y="887"/>
                  <a:pt x="607" y="905"/>
                </a:cubicBezTo>
                <a:cubicBezTo>
                  <a:pt x="640" y="954"/>
                  <a:pt x="607" y="954"/>
                  <a:pt x="579" y="973"/>
                </a:cubicBezTo>
                <a:cubicBezTo>
                  <a:pt x="580" y="998"/>
                  <a:pt x="591" y="1087"/>
                  <a:pt x="583" y="1125"/>
                </a:cubicBezTo>
                <a:cubicBezTo>
                  <a:pt x="580" y="1139"/>
                  <a:pt x="568" y="1151"/>
                  <a:pt x="563" y="1165"/>
                </a:cubicBezTo>
                <a:cubicBezTo>
                  <a:pt x="562" y="1204"/>
                  <a:pt x="564" y="1243"/>
                  <a:pt x="559" y="1281"/>
                </a:cubicBezTo>
                <a:cubicBezTo>
                  <a:pt x="558" y="1286"/>
                  <a:pt x="551" y="1286"/>
                  <a:pt x="547" y="1289"/>
                </a:cubicBezTo>
                <a:cubicBezTo>
                  <a:pt x="539" y="1297"/>
                  <a:pt x="523" y="1313"/>
                  <a:pt x="523" y="1313"/>
                </a:cubicBezTo>
                <a:cubicBezTo>
                  <a:pt x="519" y="1330"/>
                  <a:pt x="511" y="1357"/>
                  <a:pt x="495" y="1365"/>
                </a:cubicBezTo>
                <a:cubicBezTo>
                  <a:pt x="488" y="1375"/>
                  <a:pt x="457" y="1346"/>
                  <a:pt x="451" y="1349"/>
                </a:cubicBezTo>
                <a:cubicBezTo>
                  <a:pt x="445" y="1352"/>
                  <a:pt x="473" y="1376"/>
                  <a:pt x="459" y="1385"/>
                </a:cubicBezTo>
                <a:cubicBezTo>
                  <a:pt x="445" y="1405"/>
                  <a:pt x="391" y="1393"/>
                  <a:pt x="367" y="1405"/>
                </a:cubicBezTo>
                <a:cubicBezTo>
                  <a:pt x="351" y="1429"/>
                  <a:pt x="308" y="1446"/>
                  <a:pt x="279" y="1453"/>
                </a:cubicBezTo>
                <a:cubicBezTo>
                  <a:pt x="263" y="1464"/>
                  <a:pt x="258" y="1498"/>
                  <a:pt x="239" y="1505"/>
                </a:cubicBezTo>
                <a:cubicBezTo>
                  <a:pt x="231" y="1508"/>
                  <a:pt x="247" y="1525"/>
                  <a:pt x="247" y="1525"/>
                </a:cubicBezTo>
                <a:cubicBezTo>
                  <a:pt x="241" y="1532"/>
                  <a:pt x="217" y="1523"/>
                  <a:pt x="199" y="1529"/>
                </a:cubicBezTo>
                <a:cubicBezTo>
                  <a:pt x="181" y="1535"/>
                  <a:pt x="154" y="1566"/>
                  <a:pt x="139" y="1561"/>
                </a:cubicBezTo>
                <a:cubicBezTo>
                  <a:pt x="113" y="1552"/>
                  <a:pt x="117" y="1522"/>
                  <a:pt x="107" y="1501"/>
                </a:cubicBezTo>
                <a:cubicBezTo>
                  <a:pt x="103" y="1492"/>
                  <a:pt x="91" y="1477"/>
                  <a:pt x="91" y="1477"/>
                </a:cubicBezTo>
                <a:cubicBezTo>
                  <a:pt x="97" y="1441"/>
                  <a:pt x="99" y="1438"/>
                  <a:pt x="95" y="1397"/>
                </a:cubicBezTo>
                <a:cubicBezTo>
                  <a:pt x="98" y="1381"/>
                  <a:pt x="96" y="1364"/>
                  <a:pt x="103" y="1349"/>
                </a:cubicBezTo>
                <a:cubicBezTo>
                  <a:pt x="105" y="1344"/>
                  <a:pt x="114" y="1347"/>
                  <a:pt x="119" y="1345"/>
                </a:cubicBezTo>
                <a:cubicBezTo>
                  <a:pt x="144" y="1334"/>
                  <a:pt x="164" y="1324"/>
                  <a:pt x="191" y="1317"/>
                </a:cubicBezTo>
                <a:cubicBezTo>
                  <a:pt x="241" y="1334"/>
                  <a:pt x="203" y="1327"/>
                  <a:pt x="223" y="1353"/>
                </a:cubicBezTo>
                <a:cubicBezTo>
                  <a:pt x="229" y="1361"/>
                  <a:pt x="242" y="1360"/>
                  <a:pt x="251" y="1365"/>
                </a:cubicBezTo>
                <a:cubicBezTo>
                  <a:pt x="281" y="1362"/>
                  <a:pt x="291" y="1361"/>
                  <a:pt x="315" y="1349"/>
                </a:cubicBezTo>
                <a:cubicBezTo>
                  <a:pt x="319" y="1332"/>
                  <a:pt x="310" y="1313"/>
                  <a:pt x="319" y="1297"/>
                </a:cubicBezTo>
                <a:cubicBezTo>
                  <a:pt x="331" y="1276"/>
                  <a:pt x="373" y="1275"/>
                  <a:pt x="391" y="1273"/>
                </a:cubicBezTo>
                <a:cubicBezTo>
                  <a:pt x="409" y="1257"/>
                  <a:pt x="394" y="1240"/>
                  <a:pt x="399" y="1201"/>
                </a:cubicBezTo>
                <a:cubicBezTo>
                  <a:pt x="404" y="1162"/>
                  <a:pt x="413" y="1070"/>
                  <a:pt x="423" y="1041"/>
                </a:cubicBezTo>
                <a:cubicBezTo>
                  <a:pt x="423" y="1037"/>
                  <a:pt x="453" y="1033"/>
                  <a:pt x="459" y="1029"/>
                </a:cubicBezTo>
                <a:cubicBezTo>
                  <a:pt x="472" y="1020"/>
                  <a:pt x="482" y="1010"/>
                  <a:pt x="495" y="1001"/>
                </a:cubicBezTo>
                <a:cubicBezTo>
                  <a:pt x="520" y="963"/>
                  <a:pt x="488" y="955"/>
                  <a:pt x="459" y="949"/>
                </a:cubicBezTo>
                <a:cubicBezTo>
                  <a:pt x="442" y="915"/>
                  <a:pt x="462" y="948"/>
                  <a:pt x="439" y="925"/>
                </a:cubicBezTo>
                <a:cubicBezTo>
                  <a:pt x="433" y="919"/>
                  <a:pt x="433" y="907"/>
                  <a:pt x="427" y="901"/>
                </a:cubicBezTo>
                <a:cubicBezTo>
                  <a:pt x="424" y="898"/>
                  <a:pt x="419" y="898"/>
                  <a:pt x="415" y="897"/>
                </a:cubicBezTo>
                <a:cubicBezTo>
                  <a:pt x="393" y="875"/>
                  <a:pt x="389" y="860"/>
                  <a:pt x="423" y="853"/>
                </a:cubicBezTo>
                <a:cubicBezTo>
                  <a:pt x="447" y="835"/>
                  <a:pt x="465" y="828"/>
                  <a:pt x="451" y="793"/>
                </a:cubicBezTo>
                <a:cubicBezTo>
                  <a:pt x="447" y="782"/>
                  <a:pt x="434" y="778"/>
                  <a:pt x="427" y="769"/>
                </a:cubicBezTo>
                <a:cubicBezTo>
                  <a:pt x="421" y="750"/>
                  <a:pt x="436" y="744"/>
                  <a:pt x="447" y="729"/>
                </a:cubicBezTo>
                <a:cubicBezTo>
                  <a:pt x="443" y="704"/>
                  <a:pt x="440" y="693"/>
                  <a:pt x="427" y="673"/>
                </a:cubicBezTo>
                <a:cubicBezTo>
                  <a:pt x="424" y="645"/>
                  <a:pt x="425" y="596"/>
                  <a:pt x="407" y="569"/>
                </a:cubicBezTo>
                <a:cubicBezTo>
                  <a:pt x="405" y="545"/>
                  <a:pt x="409" y="519"/>
                  <a:pt x="399" y="497"/>
                </a:cubicBezTo>
                <a:cubicBezTo>
                  <a:pt x="392" y="482"/>
                  <a:pt x="380" y="474"/>
                  <a:pt x="375" y="457"/>
                </a:cubicBezTo>
                <a:cubicBezTo>
                  <a:pt x="360" y="402"/>
                  <a:pt x="375" y="421"/>
                  <a:pt x="351" y="397"/>
                </a:cubicBezTo>
                <a:cubicBezTo>
                  <a:pt x="340" y="365"/>
                  <a:pt x="356" y="402"/>
                  <a:pt x="335" y="381"/>
                </a:cubicBezTo>
                <a:cubicBezTo>
                  <a:pt x="332" y="378"/>
                  <a:pt x="334" y="372"/>
                  <a:pt x="331" y="369"/>
                </a:cubicBezTo>
                <a:cubicBezTo>
                  <a:pt x="315" y="349"/>
                  <a:pt x="290" y="341"/>
                  <a:pt x="267" y="333"/>
                </a:cubicBezTo>
                <a:cubicBezTo>
                  <a:pt x="260" y="354"/>
                  <a:pt x="267" y="343"/>
                  <a:pt x="239" y="361"/>
                </a:cubicBezTo>
                <a:cubicBezTo>
                  <a:pt x="235" y="364"/>
                  <a:pt x="227" y="369"/>
                  <a:pt x="227" y="369"/>
                </a:cubicBezTo>
                <a:cubicBezTo>
                  <a:pt x="173" y="360"/>
                  <a:pt x="206" y="334"/>
                  <a:pt x="191" y="281"/>
                </a:cubicBezTo>
                <a:cubicBezTo>
                  <a:pt x="190" y="276"/>
                  <a:pt x="180" y="278"/>
                  <a:pt x="175" y="277"/>
                </a:cubicBezTo>
                <a:cubicBezTo>
                  <a:pt x="160" y="275"/>
                  <a:pt x="146" y="274"/>
                  <a:pt x="131" y="273"/>
                </a:cubicBezTo>
                <a:cubicBezTo>
                  <a:pt x="104" y="255"/>
                  <a:pt x="87" y="230"/>
                  <a:pt x="59" y="213"/>
                </a:cubicBezTo>
                <a:cubicBezTo>
                  <a:pt x="46" y="194"/>
                  <a:pt x="41" y="174"/>
                  <a:pt x="19" y="169"/>
                </a:cubicBezTo>
                <a:cubicBezTo>
                  <a:pt x="11" y="152"/>
                  <a:pt x="0" y="139"/>
                  <a:pt x="15" y="121"/>
                </a:cubicBezTo>
                <a:cubicBezTo>
                  <a:pt x="22" y="112"/>
                  <a:pt x="37" y="114"/>
                  <a:pt x="47" y="109"/>
                </a:cubicBezTo>
                <a:cubicBezTo>
                  <a:pt x="58" y="104"/>
                  <a:pt x="79" y="93"/>
                  <a:pt x="79" y="93"/>
                </a:cubicBezTo>
                <a:cubicBezTo>
                  <a:pt x="85" y="56"/>
                  <a:pt x="84" y="71"/>
                  <a:pt x="123" y="77"/>
                </a:cubicBezTo>
                <a:cubicBezTo>
                  <a:pt x="147" y="85"/>
                  <a:pt x="172" y="87"/>
                  <a:pt x="187" y="65"/>
                </a:cubicBezTo>
                <a:cubicBezTo>
                  <a:pt x="193" y="36"/>
                  <a:pt x="210" y="18"/>
                  <a:pt x="235" y="1"/>
                </a:cubicBezTo>
                <a:cubicBezTo>
                  <a:pt x="262" y="19"/>
                  <a:pt x="240" y="0"/>
                  <a:pt x="251" y="53"/>
                </a:cubicBezTo>
                <a:cubicBezTo>
                  <a:pt x="253" y="62"/>
                  <a:pt x="264" y="70"/>
                  <a:pt x="271" y="73"/>
                </a:cubicBezTo>
                <a:cubicBezTo>
                  <a:pt x="279" y="76"/>
                  <a:pt x="295" y="81"/>
                  <a:pt x="295" y="81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 descr="30%">
            <a:extLst>
              <a:ext uri="{FF2B5EF4-FFF2-40B4-BE49-F238E27FC236}">
                <a16:creationId xmlns:a16="http://schemas.microsoft.com/office/drawing/2014/main" id="{A91F5193-B856-4B6C-8585-940F14A972CC}"/>
              </a:ext>
            </a:extLst>
          </p:cNvPr>
          <p:cNvSpPr>
            <a:spLocks/>
          </p:cNvSpPr>
          <p:nvPr/>
        </p:nvSpPr>
        <p:spPr bwMode="auto">
          <a:xfrm>
            <a:off x="4572000" y="3657600"/>
            <a:ext cx="990600" cy="1714500"/>
          </a:xfrm>
          <a:custGeom>
            <a:avLst/>
            <a:gdLst>
              <a:gd name="T0" fmla="*/ 488686810 w 503"/>
              <a:gd name="T1" fmla="*/ 40322500 h 1080"/>
              <a:gd name="T2" fmla="*/ 457659169 w 503"/>
              <a:gd name="T3" fmla="*/ 171370625 h 1080"/>
              <a:gd name="T4" fmla="*/ 411118694 w 503"/>
              <a:gd name="T5" fmla="*/ 181451250 h 1080"/>
              <a:gd name="T6" fmla="*/ 318033804 w 503"/>
              <a:gd name="T7" fmla="*/ 221773750 h 1080"/>
              <a:gd name="T8" fmla="*/ 380091054 w 503"/>
              <a:gd name="T9" fmla="*/ 322580000 h 1080"/>
              <a:gd name="T10" fmla="*/ 457659169 w 503"/>
              <a:gd name="T11" fmla="*/ 433466875 h 1080"/>
              <a:gd name="T12" fmla="*/ 178410408 w 503"/>
              <a:gd name="T13" fmla="*/ 705643750 h 1080"/>
              <a:gd name="T14" fmla="*/ 224950883 w 503"/>
              <a:gd name="T15" fmla="*/ 887095000 h 1080"/>
              <a:gd name="T16" fmla="*/ 333548609 w 503"/>
              <a:gd name="T17" fmla="*/ 1058465625 h 1080"/>
              <a:gd name="T18" fmla="*/ 473173974 w 503"/>
              <a:gd name="T19" fmla="*/ 1129030000 h 1080"/>
              <a:gd name="T20" fmla="*/ 519714450 w 503"/>
              <a:gd name="T21" fmla="*/ 1239916875 h 1080"/>
              <a:gd name="T22" fmla="*/ 364576249 w 503"/>
              <a:gd name="T23" fmla="*/ 1491932500 h 1080"/>
              <a:gd name="T24" fmla="*/ 457659169 w 503"/>
              <a:gd name="T25" fmla="*/ 1723786875 h 1080"/>
              <a:gd name="T26" fmla="*/ 442146334 w 503"/>
              <a:gd name="T27" fmla="*/ 1955641250 h 1080"/>
              <a:gd name="T28" fmla="*/ 395603889 w 503"/>
              <a:gd name="T29" fmla="*/ 1985883125 h 1080"/>
              <a:gd name="T30" fmla="*/ 364576249 w 503"/>
              <a:gd name="T31" fmla="*/ 2046366875 h 1080"/>
              <a:gd name="T32" fmla="*/ 255978524 w 503"/>
              <a:gd name="T33" fmla="*/ 2016125000 h 1080"/>
              <a:gd name="T34" fmla="*/ 162895603 w 503"/>
              <a:gd name="T35" fmla="*/ 1975802500 h 1080"/>
              <a:gd name="T36" fmla="*/ 193923243 w 503"/>
              <a:gd name="T37" fmla="*/ 2147483646 h 1080"/>
              <a:gd name="T38" fmla="*/ 318033804 w 503"/>
              <a:gd name="T39" fmla="*/ 2147483646 h 1080"/>
              <a:gd name="T40" fmla="*/ 287006164 w 503"/>
              <a:gd name="T41" fmla="*/ 2147483646 h 1080"/>
              <a:gd name="T42" fmla="*/ 131867963 w 503"/>
              <a:gd name="T43" fmla="*/ 2147483646 h 1080"/>
              <a:gd name="T44" fmla="*/ 255978524 w 503"/>
              <a:gd name="T45" fmla="*/ 2147483646 h 1080"/>
              <a:gd name="T46" fmla="*/ 271493328 w 503"/>
              <a:gd name="T47" fmla="*/ 2147483646 h 1080"/>
              <a:gd name="T48" fmla="*/ 318033804 w 503"/>
              <a:gd name="T49" fmla="*/ 2147483646 h 1080"/>
              <a:gd name="T50" fmla="*/ 380091054 w 503"/>
              <a:gd name="T51" fmla="*/ 2147483646 h 1080"/>
              <a:gd name="T52" fmla="*/ 721395095 w 503"/>
              <a:gd name="T53" fmla="*/ 2147483646 h 1080"/>
              <a:gd name="T54" fmla="*/ 829992821 w 503"/>
              <a:gd name="T55" fmla="*/ 2147483646 h 1080"/>
              <a:gd name="T56" fmla="*/ 1031673466 w 503"/>
              <a:gd name="T57" fmla="*/ 2147483646 h 1080"/>
              <a:gd name="T58" fmla="*/ 1186813637 w 503"/>
              <a:gd name="T59" fmla="*/ 2147483646 h 1080"/>
              <a:gd name="T60" fmla="*/ 1466062398 w 503"/>
              <a:gd name="T61" fmla="*/ 2147483646 h 1080"/>
              <a:gd name="T62" fmla="*/ 1621200599 w 503"/>
              <a:gd name="T63" fmla="*/ 2016125000 h 1080"/>
              <a:gd name="T64" fmla="*/ 1636715404 w 503"/>
              <a:gd name="T65" fmla="*/ 1915318750 h 1080"/>
              <a:gd name="T66" fmla="*/ 1791853604 w 503"/>
              <a:gd name="T67" fmla="*/ 1905238125 h 1080"/>
              <a:gd name="T68" fmla="*/ 1884936525 w 503"/>
              <a:gd name="T69" fmla="*/ 1834673750 h 1080"/>
              <a:gd name="T70" fmla="*/ 1900451330 w 503"/>
              <a:gd name="T71" fmla="*/ 1713706250 h 1080"/>
              <a:gd name="T72" fmla="*/ 1776340769 w 503"/>
              <a:gd name="T73" fmla="*/ 1703625625 h 1080"/>
              <a:gd name="T74" fmla="*/ 1745313129 w 503"/>
              <a:gd name="T75" fmla="*/ 1673383750 h 1080"/>
              <a:gd name="T76" fmla="*/ 1683257849 w 503"/>
              <a:gd name="T77" fmla="*/ 1653222500 h 1080"/>
              <a:gd name="T78" fmla="*/ 1559145318 w 503"/>
              <a:gd name="T79" fmla="*/ 1522174375 h 1080"/>
              <a:gd name="T80" fmla="*/ 1683257849 w 503"/>
              <a:gd name="T81" fmla="*/ 1461690625 h 1080"/>
              <a:gd name="T82" fmla="*/ 1791853604 w 503"/>
              <a:gd name="T83" fmla="*/ 1370965000 h 1080"/>
              <a:gd name="T84" fmla="*/ 1683257849 w 503"/>
              <a:gd name="T85" fmla="*/ 1239916875 h 1080"/>
              <a:gd name="T86" fmla="*/ 1590172959 w 503"/>
              <a:gd name="T87" fmla="*/ 796369375 h 1080"/>
              <a:gd name="T88" fmla="*/ 1466062398 w 503"/>
              <a:gd name="T89" fmla="*/ 534273125 h 1080"/>
              <a:gd name="T90" fmla="*/ 1341951837 w 503"/>
              <a:gd name="T91" fmla="*/ 342741250 h 1080"/>
              <a:gd name="T92" fmla="*/ 1326437033 w 503"/>
              <a:gd name="T93" fmla="*/ 312499375 h 1080"/>
              <a:gd name="T94" fmla="*/ 1295409392 w 503"/>
              <a:gd name="T95" fmla="*/ 282257500 h 1080"/>
              <a:gd name="T96" fmla="*/ 1217841277 w 503"/>
              <a:gd name="T97" fmla="*/ 191531875 h 1080"/>
              <a:gd name="T98" fmla="*/ 1078215911 w 503"/>
              <a:gd name="T99" fmla="*/ 141128750 h 1080"/>
              <a:gd name="T100" fmla="*/ 814479985 w 503"/>
              <a:gd name="T101" fmla="*/ 191531875 h 1080"/>
              <a:gd name="T102" fmla="*/ 566256895 w 503"/>
              <a:gd name="T103" fmla="*/ 0 h 1080"/>
              <a:gd name="T104" fmla="*/ 488686810 w 503"/>
              <a:gd name="T105" fmla="*/ 30241875 h 1080"/>
              <a:gd name="T106" fmla="*/ 457659169 w 503"/>
              <a:gd name="T107" fmla="*/ 60483750 h 1080"/>
              <a:gd name="T108" fmla="*/ 488686810 w 503"/>
              <a:gd name="T109" fmla="*/ 40322500 h 10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03"/>
              <a:gd name="T166" fmla="*/ 0 h 1080"/>
              <a:gd name="T167" fmla="*/ 503 w 503"/>
              <a:gd name="T168" fmla="*/ 1080 h 10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03" h="1080">
                <a:moveTo>
                  <a:pt x="126" y="16"/>
                </a:moveTo>
                <a:cubicBezTo>
                  <a:pt x="120" y="33"/>
                  <a:pt x="124" y="52"/>
                  <a:pt x="118" y="68"/>
                </a:cubicBezTo>
                <a:cubicBezTo>
                  <a:pt x="117" y="72"/>
                  <a:pt x="110" y="70"/>
                  <a:pt x="106" y="72"/>
                </a:cubicBezTo>
                <a:cubicBezTo>
                  <a:pt x="98" y="77"/>
                  <a:pt x="82" y="88"/>
                  <a:pt x="82" y="88"/>
                </a:cubicBezTo>
                <a:cubicBezTo>
                  <a:pt x="86" y="103"/>
                  <a:pt x="93" y="113"/>
                  <a:pt x="98" y="128"/>
                </a:cubicBezTo>
                <a:cubicBezTo>
                  <a:pt x="93" y="143"/>
                  <a:pt x="127" y="159"/>
                  <a:pt x="118" y="172"/>
                </a:cubicBezTo>
                <a:cubicBezTo>
                  <a:pt x="112" y="214"/>
                  <a:pt x="65" y="243"/>
                  <a:pt x="46" y="280"/>
                </a:cubicBezTo>
                <a:cubicBezTo>
                  <a:pt x="41" y="314"/>
                  <a:pt x="48" y="323"/>
                  <a:pt x="58" y="352"/>
                </a:cubicBezTo>
                <a:cubicBezTo>
                  <a:pt x="62" y="380"/>
                  <a:pt x="74" y="396"/>
                  <a:pt x="86" y="420"/>
                </a:cubicBezTo>
                <a:cubicBezTo>
                  <a:pt x="90" y="439"/>
                  <a:pt x="114" y="431"/>
                  <a:pt x="122" y="448"/>
                </a:cubicBezTo>
                <a:cubicBezTo>
                  <a:pt x="125" y="456"/>
                  <a:pt x="134" y="492"/>
                  <a:pt x="134" y="492"/>
                </a:cubicBezTo>
                <a:cubicBezTo>
                  <a:pt x="137" y="524"/>
                  <a:pt x="126" y="571"/>
                  <a:pt x="94" y="592"/>
                </a:cubicBezTo>
                <a:cubicBezTo>
                  <a:pt x="102" y="623"/>
                  <a:pt x="110" y="653"/>
                  <a:pt x="118" y="684"/>
                </a:cubicBezTo>
                <a:cubicBezTo>
                  <a:pt x="117" y="715"/>
                  <a:pt x="119" y="746"/>
                  <a:pt x="114" y="776"/>
                </a:cubicBezTo>
                <a:cubicBezTo>
                  <a:pt x="113" y="782"/>
                  <a:pt x="105" y="783"/>
                  <a:pt x="102" y="788"/>
                </a:cubicBezTo>
                <a:cubicBezTo>
                  <a:pt x="98" y="795"/>
                  <a:pt x="94" y="812"/>
                  <a:pt x="94" y="812"/>
                </a:cubicBezTo>
                <a:cubicBezTo>
                  <a:pt x="85" y="807"/>
                  <a:pt x="74" y="806"/>
                  <a:pt x="66" y="800"/>
                </a:cubicBezTo>
                <a:cubicBezTo>
                  <a:pt x="36" y="780"/>
                  <a:pt x="71" y="794"/>
                  <a:pt x="42" y="784"/>
                </a:cubicBezTo>
                <a:cubicBezTo>
                  <a:pt x="0" y="794"/>
                  <a:pt x="23" y="858"/>
                  <a:pt x="50" y="872"/>
                </a:cubicBezTo>
                <a:cubicBezTo>
                  <a:pt x="55" y="887"/>
                  <a:pt x="77" y="901"/>
                  <a:pt x="82" y="916"/>
                </a:cubicBezTo>
                <a:cubicBezTo>
                  <a:pt x="85" y="925"/>
                  <a:pt x="74" y="944"/>
                  <a:pt x="74" y="944"/>
                </a:cubicBezTo>
                <a:cubicBezTo>
                  <a:pt x="60" y="951"/>
                  <a:pt x="49" y="959"/>
                  <a:pt x="34" y="964"/>
                </a:cubicBezTo>
                <a:cubicBezTo>
                  <a:pt x="43" y="1034"/>
                  <a:pt x="24" y="968"/>
                  <a:pt x="66" y="1004"/>
                </a:cubicBezTo>
                <a:cubicBezTo>
                  <a:pt x="71" y="1008"/>
                  <a:pt x="67" y="1018"/>
                  <a:pt x="70" y="1024"/>
                </a:cubicBezTo>
                <a:cubicBezTo>
                  <a:pt x="73" y="1029"/>
                  <a:pt x="78" y="1032"/>
                  <a:pt x="82" y="1036"/>
                </a:cubicBezTo>
                <a:cubicBezTo>
                  <a:pt x="92" y="1067"/>
                  <a:pt x="87" y="1052"/>
                  <a:pt x="98" y="1080"/>
                </a:cubicBezTo>
                <a:cubicBezTo>
                  <a:pt x="117" y="1051"/>
                  <a:pt x="154" y="1047"/>
                  <a:pt x="186" y="1040"/>
                </a:cubicBezTo>
                <a:cubicBezTo>
                  <a:pt x="207" y="1045"/>
                  <a:pt x="208" y="1053"/>
                  <a:pt x="214" y="1072"/>
                </a:cubicBezTo>
                <a:cubicBezTo>
                  <a:pt x="236" y="1068"/>
                  <a:pt x="243" y="1063"/>
                  <a:pt x="266" y="1068"/>
                </a:cubicBezTo>
                <a:cubicBezTo>
                  <a:pt x="298" y="1062"/>
                  <a:pt x="316" y="1067"/>
                  <a:pt x="306" y="1036"/>
                </a:cubicBezTo>
                <a:cubicBezTo>
                  <a:pt x="313" y="999"/>
                  <a:pt x="344" y="996"/>
                  <a:pt x="378" y="992"/>
                </a:cubicBezTo>
                <a:cubicBezTo>
                  <a:pt x="422" y="977"/>
                  <a:pt x="399" y="858"/>
                  <a:pt x="418" y="800"/>
                </a:cubicBezTo>
                <a:cubicBezTo>
                  <a:pt x="419" y="787"/>
                  <a:pt x="413" y="769"/>
                  <a:pt x="422" y="760"/>
                </a:cubicBezTo>
                <a:cubicBezTo>
                  <a:pt x="431" y="751"/>
                  <a:pt x="449" y="760"/>
                  <a:pt x="462" y="756"/>
                </a:cubicBezTo>
                <a:cubicBezTo>
                  <a:pt x="467" y="754"/>
                  <a:pt x="484" y="731"/>
                  <a:pt x="486" y="728"/>
                </a:cubicBezTo>
                <a:cubicBezTo>
                  <a:pt x="489" y="718"/>
                  <a:pt x="503" y="688"/>
                  <a:pt x="490" y="680"/>
                </a:cubicBezTo>
                <a:cubicBezTo>
                  <a:pt x="481" y="674"/>
                  <a:pt x="469" y="677"/>
                  <a:pt x="458" y="676"/>
                </a:cubicBezTo>
                <a:cubicBezTo>
                  <a:pt x="455" y="672"/>
                  <a:pt x="454" y="667"/>
                  <a:pt x="450" y="664"/>
                </a:cubicBezTo>
                <a:cubicBezTo>
                  <a:pt x="445" y="660"/>
                  <a:pt x="438" y="661"/>
                  <a:pt x="434" y="656"/>
                </a:cubicBezTo>
                <a:cubicBezTo>
                  <a:pt x="416" y="635"/>
                  <a:pt x="434" y="620"/>
                  <a:pt x="402" y="604"/>
                </a:cubicBezTo>
                <a:cubicBezTo>
                  <a:pt x="386" y="580"/>
                  <a:pt x="414" y="583"/>
                  <a:pt x="434" y="580"/>
                </a:cubicBezTo>
                <a:cubicBezTo>
                  <a:pt x="450" y="568"/>
                  <a:pt x="456" y="562"/>
                  <a:pt x="462" y="544"/>
                </a:cubicBezTo>
                <a:cubicBezTo>
                  <a:pt x="458" y="512"/>
                  <a:pt x="464" y="500"/>
                  <a:pt x="434" y="492"/>
                </a:cubicBezTo>
                <a:cubicBezTo>
                  <a:pt x="406" y="436"/>
                  <a:pt x="445" y="368"/>
                  <a:pt x="410" y="316"/>
                </a:cubicBezTo>
                <a:cubicBezTo>
                  <a:pt x="403" y="282"/>
                  <a:pt x="394" y="243"/>
                  <a:pt x="378" y="212"/>
                </a:cubicBezTo>
                <a:cubicBezTo>
                  <a:pt x="375" y="179"/>
                  <a:pt x="375" y="155"/>
                  <a:pt x="346" y="136"/>
                </a:cubicBezTo>
                <a:cubicBezTo>
                  <a:pt x="345" y="132"/>
                  <a:pt x="344" y="128"/>
                  <a:pt x="342" y="124"/>
                </a:cubicBezTo>
                <a:cubicBezTo>
                  <a:pt x="340" y="120"/>
                  <a:pt x="336" y="117"/>
                  <a:pt x="334" y="112"/>
                </a:cubicBezTo>
                <a:cubicBezTo>
                  <a:pt x="320" y="74"/>
                  <a:pt x="338" y="84"/>
                  <a:pt x="314" y="76"/>
                </a:cubicBezTo>
                <a:cubicBezTo>
                  <a:pt x="307" y="55"/>
                  <a:pt x="299" y="51"/>
                  <a:pt x="278" y="56"/>
                </a:cubicBezTo>
                <a:cubicBezTo>
                  <a:pt x="257" y="88"/>
                  <a:pt x="257" y="80"/>
                  <a:pt x="210" y="76"/>
                </a:cubicBezTo>
                <a:cubicBezTo>
                  <a:pt x="181" y="56"/>
                  <a:pt x="180" y="23"/>
                  <a:pt x="146" y="0"/>
                </a:cubicBezTo>
                <a:cubicBezTo>
                  <a:pt x="139" y="4"/>
                  <a:pt x="132" y="7"/>
                  <a:pt x="126" y="12"/>
                </a:cubicBezTo>
                <a:cubicBezTo>
                  <a:pt x="122" y="15"/>
                  <a:pt x="118" y="19"/>
                  <a:pt x="118" y="24"/>
                </a:cubicBezTo>
                <a:cubicBezTo>
                  <a:pt x="118" y="28"/>
                  <a:pt x="123" y="19"/>
                  <a:pt x="126" y="16"/>
                </a:cubicBezTo>
                <a:close/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 descr="Light downward diagonal">
            <a:extLst>
              <a:ext uri="{FF2B5EF4-FFF2-40B4-BE49-F238E27FC236}">
                <a16:creationId xmlns:a16="http://schemas.microsoft.com/office/drawing/2014/main" id="{4571F993-8CD7-481E-A1DD-3FC0D5A339FD}"/>
              </a:ext>
            </a:extLst>
          </p:cNvPr>
          <p:cNvSpPr>
            <a:spLocks/>
          </p:cNvSpPr>
          <p:nvPr/>
        </p:nvSpPr>
        <p:spPr bwMode="auto">
          <a:xfrm>
            <a:off x="3886200" y="5029200"/>
            <a:ext cx="890588" cy="762000"/>
          </a:xfrm>
          <a:custGeom>
            <a:avLst/>
            <a:gdLst>
              <a:gd name="T0" fmla="*/ 1291191720 w 465"/>
              <a:gd name="T1" fmla="*/ 0 h 528"/>
              <a:gd name="T2" fmla="*/ 1170142616 w 465"/>
              <a:gd name="T3" fmla="*/ 49986045 h 528"/>
              <a:gd name="T4" fmla="*/ 906034435 w 465"/>
              <a:gd name="T5" fmla="*/ 87477023 h 528"/>
              <a:gd name="T6" fmla="*/ 829003361 w 465"/>
              <a:gd name="T7" fmla="*/ 137463068 h 528"/>
              <a:gd name="T8" fmla="*/ 630923183 w 465"/>
              <a:gd name="T9" fmla="*/ 168705068 h 528"/>
              <a:gd name="T10" fmla="*/ 586905153 w 465"/>
              <a:gd name="T11" fmla="*/ 306168136 h 528"/>
              <a:gd name="T12" fmla="*/ 234762827 w 465"/>
              <a:gd name="T13" fmla="*/ 249933114 h 528"/>
              <a:gd name="T14" fmla="*/ 168734824 w 465"/>
              <a:gd name="T15" fmla="*/ 299919159 h 528"/>
              <a:gd name="T16" fmla="*/ 25677663 w 465"/>
              <a:gd name="T17" fmla="*/ 324912182 h 528"/>
              <a:gd name="T18" fmla="*/ 58690707 w 465"/>
              <a:gd name="T19" fmla="*/ 437382227 h 528"/>
              <a:gd name="T20" fmla="*/ 3667690 w 465"/>
              <a:gd name="T21" fmla="*/ 512362739 h 528"/>
              <a:gd name="T22" fmla="*/ 102708737 w 465"/>
              <a:gd name="T23" fmla="*/ 543603295 h 528"/>
              <a:gd name="T24" fmla="*/ 135721781 w 465"/>
              <a:gd name="T25" fmla="*/ 549852273 h 528"/>
              <a:gd name="T26" fmla="*/ 212752855 w 465"/>
              <a:gd name="T27" fmla="*/ 668569852 h 528"/>
              <a:gd name="T28" fmla="*/ 333801959 w 465"/>
              <a:gd name="T29" fmla="*/ 693562875 h 528"/>
              <a:gd name="T30" fmla="*/ 421838019 w 465"/>
              <a:gd name="T31" fmla="*/ 737301386 h 528"/>
              <a:gd name="T32" fmla="*/ 509874079 w 465"/>
              <a:gd name="T33" fmla="*/ 724804875 h 528"/>
              <a:gd name="T34" fmla="*/ 564895180 w 465"/>
              <a:gd name="T35" fmla="*/ 712308364 h 528"/>
              <a:gd name="T36" fmla="*/ 685944284 w 465"/>
              <a:gd name="T37" fmla="*/ 762294409 h 528"/>
              <a:gd name="T38" fmla="*/ 674941213 w 465"/>
              <a:gd name="T39" fmla="*/ 806032920 h 528"/>
              <a:gd name="T40" fmla="*/ 630923183 w 465"/>
              <a:gd name="T41" fmla="*/ 843523898 h 528"/>
              <a:gd name="T42" fmla="*/ 829003361 w 465"/>
              <a:gd name="T43" fmla="*/ 899757477 h 528"/>
              <a:gd name="T44" fmla="*/ 884026377 w 465"/>
              <a:gd name="T45" fmla="*/ 980985523 h 528"/>
              <a:gd name="T46" fmla="*/ 1027083539 w 465"/>
              <a:gd name="T47" fmla="*/ 1062215011 h 528"/>
              <a:gd name="T48" fmla="*/ 1038088525 w 465"/>
              <a:gd name="T49" fmla="*/ 1080959057 h 528"/>
              <a:gd name="T50" fmla="*/ 1148132643 w 465"/>
              <a:gd name="T51" fmla="*/ 1005979989 h 528"/>
              <a:gd name="T52" fmla="*/ 1225163717 w 465"/>
              <a:gd name="T53" fmla="*/ 1099704545 h 528"/>
              <a:gd name="T54" fmla="*/ 1280186733 w 465"/>
              <a:gd name="T55" fmla="*/ 1093455568 h 528"/>
              <a:gd name="T56" fmla="*/ 1302194791 w 465"/>
              <a:gd name="T57" fmla="*/ 1068462545 h 528"/>
              <a:gd name="T58" fmla="*/ 1412240824 w 465"/>
              <a:gd name="T59" fmla="*/ 1062215011 h 528"/>
              <a:gd name="T60" fmla="*/ 1456258854 w 465"/>
              <a:gd name="T61" fmla="*/ 1049717057 h 528"/>
              <a:gd name="T62" fmla="*/ 1511279955 w 465"/>
              <a:gd name="T63" fmla="*/ 1043469523 h 528"/>
              <a:gd name="T64" fmla="*/ 1621324073 w 465"/>
              <a:gd name="T65" fmla="*/ 1012227523 h 528"/>
              <a:gd name="T66" fmla="*/ 1698357062 w 465"/>
              <a:gd name="T67" fmla="*/ 968489011 h 528"/>
              <a:gd name="T68" fmla="*/ 1676347089 w 465"/>
              <a:gd name="T69" fmla="*/ 924751943 h 528"/>
              <a:gd name="T70" fmla="*/ 1698357062 w 465"/>
              <a:gd name="T71" fmla="*/ 887260966 h 528"/>
              <a:gd name="T72" fmla="*/ 1555297985 w 465"/>
              <a:gd name="T73" fmla="*/ 743550364 h 528"/>
              <a:gd name="T74" fmla="*/ 1577307958 w 465"/>
              <a:gd name="T75" fmla="*/ 481120739 h 528"/>
              <a:gd name="T76" fmla="*/ 1423243895 w 465"/>
              <a:gd name="T77" fmla="*/ 362403159 h 528"/>
              <a:gd name="T78" fmla="*/ 1489271897 w 465"/>
              <a:gd name="T79" fmla="*/ 299919159 h 528"/>
              <a:gd name="T80" fmla="*/ 1467261925 w 465"/>
              <a:gd name="T81" fmla="*/ 262429625 h 528"/>
              <a:gd name="T82" fmla="*/ 1544292999 w 465"/>
              <a:gd name="T83" fmla="*/ 193698091 h 528"/>
              <a:gd name="T84" fmla="*/ 1456258854 w 465"/>
              <a:gd name="T85" fmla="*/ 162456091 h 528"/>
              <a:gd name="T86" fmla="*/ 1412240824 w 465"/>
              <a:gd name="T87" fmla="*/ 124966557 h 528"/>
              <a:gd name="T88" fmla="*/ 1401235837 w 465"/>
              <a:gd name="T89" fmla="*/ 99973534 h 528"/>
              <a:gd name="T90" fmla="*/ 1335209750 w 465"/>
              <a:gd name="T91" fmla="*/ 81228045 h 528"/>
              <a:gd name="T92" fmla="*/ 1302194791 w 465"/>
              <a:gd name="T93" fmla="*/ 43738511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65"/>
              <a:gd name="T142" fmla="*/ 0 h 528"/>
              <a:gd name="T143" fmla="*/ 465 w 465"/>
              <a:gd name="T144" fmla="*/ 528 h 52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65" h="528">
                <a:moveTo>
                  <a:pt x="352" y="0"/>
                </a:moveTo>
                <a:cubicBezTo>
                  <a:pt x="347" y="14"/>
                  <a:pt x="333" y="21"/>
                  <a:pt x="319" y="24"/>
                </a:cubicBezTo>
                <a:cubicBezTo>
                  <a:pt x="304" y="46"/>
                  <a:pt x="270" y="41"/>
                  <a:pt x="247" y="42"/>
                </a:cubicBezTo>
                <a:cubicBezTo>
                  <a:pt x="243" y="56"/>
                  <a:pt x="240" y="61"/>
                  <a:pt x="226" y="66"/>
                </a:cubicBezTo>
                <a:cubicBezTo>
                  <a:pt x="219" y="65"/>
                  <a:pt x="179" y="70"/>
                  <a:pt x="172" y="81"/>
                </a:cubicBezTo>
                <a:cubicBezTo>
                  <a:pt x="160" y="101"/>
                  <a:pt x="161" y="124"/>
                  <a:pt x="160" y="147"/>
                </a:cubicBezTo>
                <a:cubicBezTo>
                  <a:pt x="103" y="143"/>
                  <a:pt x="103" y="133"/>
                  <a:pt x="64" y="120"/>
                </a:cubicBezTo>
                <a:cubicBezTo>
                  <a:pt x="46" y="129"/>
                  <a:pt x="53" y="122"/>
                  <a:pt x="46" y="144"/>
                </a:cubicBezTo>
                <a:cubicBezTo>
                  <a:pt x="43" y="154"/>
                  <a:pt x="16" y="154"/>
                  <a:pt x="7" y="156"/>
                </a:cubicBezTo>
                <a:cubicBezTo>
                  <a:pt x="0" y="178"/>
                  <a:pt x="10" y="191"/>
                  <a:pt x="16" y="210"/>
                </a:cubicBezTo>
                <a:cubicBezTo>
                  <a:pt x="13" y="225"/>
                  <a:pt x="9" y="234"/>
                  <a:pt x="1" y="246"/>
                </a:cubicBezTo>
                <a:cubicBezTo>
                  <a:pt x="14" y="259"/>
                  <a:pt x="6" y="254"/>
                  <a:pt x="28" y="261"/>
                </a:cubicBezTo>
                <a:cubicBezTo>
                  <a:pt x="31" y="262"/>
                  <a:pt x="37" y="264"/>
                  <a:pt x="37" y="264"/>
                </a:cubicBezTo>
                <a:cubicBezTo>
                  <a:pt x="40" y="273"/>
                  <a:pt x="48" y="315"/>
                  <a:pt x="58" y="321"/>
                </a:cubicBezTo>
                <a:cubicBezTo>
                  <a:pt x="68" y="327"/>
                  <a:pt x="80" y="329"/>
                  <a:pt x="91" y="333"/>
                </a:cubicBezTo>
                <a:cubicBezTo>
                  <a:pt x="98" y="344"/>
                  <a:pt x="106" y="345"/>
                  <a:pt x="115" y="354"/>
                </a:cubicBezTo>
                <a:cubicBezTo>
                  <a:pt x="123" y="352"/>
                  <a:pt x="132" y="352"/>
                  <a:pt x="139" y="348"/>
                </a:cubicBezTo>
                <a:cubicBezTo>
                  <a:pt x="156" y="339"/>
                  <a:pt x="133" y="335"/>
                  <a:pt x="154" y="342"/>
                </a:cubicBezTo>
                <a:cubicBezTo>
                  <a:pt x="161" y="362"/>
                  <a:pt x="169" y="360"/>
                  <a:pt x="187" y="366"/>
                </a:cubicBezTo>
                <a:cubicBezTo>
                  <a:pt x="186" y="373"/>
                  <a:pt x="187" y="380"/>
                  <a:pt x="184" y="387"/>
                </a:cubicBezTo>
                <a:cubicBezTo>
                  <a:pt x="181" y="394"/>
                  <a:pt x="172" y="405"/>
                  <a:pt x="172" y="405"/>
                </a:cubicBezTo>
                <a:cubicBezTo>
                  <a:pt x="180" y="426"/>
                  <a:pt x="204" y="429"/>
                  <a:pt x="226" y="432"/>
                </a:cubicBezTo>
                <a:cubicBezTo>
                  <a:pt x="232" y="445"/>
                  <a:pt x="238" y="457"/>
                  <a:pt x="241" y="471"/>
                </a:cubicBezTo>
                <a:cubicBezTo>
                  <a:pt x="247" y="526"/>
                  <a:pt x="249" y="479"/>
                  <a:pt x="280" y="510"/>
                </a:cubicBezTo>
                <a:cubicBezTo>
                  <a:pt x="281" y="513"/>
                  <a:pt x="280" y="518"/>
                  <a:pt x="283" y="519"/>
                </a:cubicBezTo>
                <a:cubicBezTo>
                  <a:pt x="307" y="526"/>
                  <a:pt x="308" y="497"/>
                  <a:pt x="313" y="483"/>
                </a:cubicBezTo>
                <a:cubicBezTo>
                  <a:pt x="319" y="500"/>
                  <a:pt x="318" y="517"/>
                  <a:pt x="334" y="528"/>
                </a:cubicBezTo>
                <a:cubicBezTo>
                  <a:pt x="339" y="527"/>
                  <a:pt x="345" y="528"/>
                  <a:pt x="349" y="525"/>
                </a:cubicBezTo>
                <a:cubicBezTo>
                  <a:pt x="353" y="522"/>
                  <a:pt x="351" y="515"/>
                  <a:pt x="355" y="513"/>
                </a:cubicBezTo>
                <a:cubicBezTo>
                  <a:pt x="364" y="509"/>
                  <a:pt x="375" y="511"/>
                  <a:pt x="385" y="510"/>
                </a:cubicBezTo>
                <a:cubicBezTo>
                  <a:pt x="389" y="508"/>
                  <a:pt x="393" y="505"/>
                  <a:pt x="397" y="504"/>
                </a:cubicBezTo>
                <a:cubicBezTo>
                  <a:pt x="402" y="502"/>
                  <a:pt x="407" y="503"/>
                  <a:pt x="412" y="501"/>
                </a:cubicBezTo>
                <a:cubicBezTo>
                  <a:pt x="456" y="481"/>
                  <a:pt x="410" y="494"/>
                  <a:pt x="442" y="486"/>
                </a:cubicBezTo>
                <a:cubicBezTo>
                  <a:pt x="453" y="479"/>
                  <a:pt x="452" y="472"/>
                  <a:pt x="463" y="465"/>
                </a:cubicBezTo>
                <a:cubicBezTo>
                  <a:pt x="462" y="461"/>
                  <a:pt x="457" y="447"/>
                  <a:pt x="457" y="444"/>
                </a:cubicBezTo>
                <a:cubicBezTo>
                  <a:pt x="458" y="438"/>
                  <a:pt x="463" y="426"/>
                  <a:pt x="463" y="426"/>
                </a:cubicBezTo>
                <a:cubicBezTo>
                  <a:pt x="459" y="401"/>
                  <a:pt x="438" y="379"/>
                  <a:pt x="424" y="357"/>
                </a:cubicBezTo>
                <a:cubicBezTo>
                  <a:pt x="426" y="330"/>
                  <a:pt x="465" y="255"/>
                  <a:pt x="430" y="231"/>
                </a:cubicBezTo>
                <a:cubicBezTo>
                  <a:pt x="426" y="218"/>
                  <a:pt x="400" y="178"/>
                  <a:pt x="388" y="174"/>
                </a:cubicBezTo>
                <a:cubicBezTo>
                  <a:pt x="364" y="156"/>
                  <a:pt x="388" y="148"/>
                  <a:pt x="406" y="144"/>
                </a:cubicBezTo>
                <a:cubicBezTo>
                  <a:pt x="416" y="137"/>
                  <a:pt x="400" y="126"/>
                  <a:pt x="400" y="126"/>
                </a:cubicBezTo>
                <a:cubicBezTo>
                  <a:pt x="381" y="120"/>
                  <a:pt x="431" y="107"/>
                  <a:pt x="421" y="93"/>
                </a:cubicBezTo>
                <a:cubicBezTo>
                  <a:pt x="415" y="85"/>
                  <a:pt x="405" y="83"/>
                  <a:pt x="397" y="78"/>
                </a:cubicBezTo>
                <a:cubicBezTo>
                  <a:pt x="393" y="72"/>
                  <a:pt x="389" y="66"/>
                  <a:pt x="385" y="60"/>
                </a:cubicBezTo>
                <a:cubicBezTo>
                  <a:pt x="383" y="57"/>
                  <a:pt x="385" y="51"/>
                  <a:pt x="382" y="48"/>
                </a:cubicBezTo>
                <a:cubicBezTo>
                  <a:pt x="378" y="43"/>
                  <a:pt x="370" y="43"/>
                  <a:pt x="364" y="39"/>
                </a:cubicBezTo>
                <a:cubicBezTo>
                  <a:pt x="360" y="33"/>
                  <a:pt x="355" y="21"/>
                  <a:pt x="355" y="21"/>
                </a:cubicBezTo>
              </a:path>
            </a:pathLst>
          </a:custGeom>
          <a:blipFill dpi="0" rotWithShape="0">
            <a:blip r:embed="rId9"/>
            <a:srcRect/>
            <a:tile tx="0" ty="0" sx="100000" sy="100000" flip="none" algn="tl"/>
          </a:blip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 descr="Large grid">
            <a:extLst>
              <a:ext uri="{FF2B5EF4-FFF2-40B4-BE49-F238E27FC236}">
                <a16:creationId xmlns:a16="http://schemas.microsoft.com/office/drawing/2014/main" id="{FC9E1991-C8BB-4A01-8D17-3A5FB3AD5803}"/>
              </a:ext>
            </a:extLst>
          </p:cNvPr>
          <p:cNvSpPr>
            <a:spLocks/>
          </p:cNvSpPr>
          <p:nvPr/>
        </p:nvSpPr>
        <p:spPr bwMode="auto">
          <a:xfrm>
            <a:off x="3124200" y="5486400"/>
            <a:ext cx="1219200" cy="1149350"/>
          </a:xfrm>
          <a:custGeom>
            <a:avLst/>
            <a:gdLst>
              <a:gd name="T0" fmla="*/ 1632850932 w 645"/>
              <a:gd name="T1" fmla="*/ 52033591 h 676"/>
              <a:gd name="T2" fmla="*/ 1632850932 w 645"/>
              <a:gd name="T3" fmla="*/ 182117568 h 676"/>
              <a:gd name="T4" fmla="*/ 1536381023 w 645"/>
              <a:gd name="T5" fmla="*/ 121411145 h 676"/>
              <a:gd name="T6" fmla="*/ 1450628733 w 645"/>
              <a:gd name="T7" fmla="*/ 60706423 h 676"/>
              <a:gd name="T8" fmla="*/ 1418472097 w 645"/>
              <a:gd name="T9" fmla="*/ 78050386 h 676"/>
              <a:gd name="T10" fmla="*/ 1407754478 w 645"/>
              <a:gd name="T11" fmla="*/ 26016795 h 676"/>
              <a:gd name="T12" fmla="*/ 1279126043 w 645"/>
              <a:gd name="T13" fmla="*/ 0 h 676"/>
              <a:gd name="T14" fmla="*/ 1000433935 w 645"/>
              <a:gd name="T15" fmla="*/ 43360759 h 676"/>
              <a:gd name="T16" fmla="*/ 871807390 w 645"/>
              <a:gd name="T17" fmla="*/ 121411145 h 676"/>
              <a:gd name="T18" fmla="*/ 646709046 w 645"/>
              <a:gd name="T19" fmla="*/ 43360759 h 676"/>
              <a:gd name="T20" fmla="*/ 550239137 w 645"/>
              <a:gd name="T21" fmla="*/ 242823991 h 676"/>
              <a:gd name="T22" fmla="*/ 410893083 w 645"/>
              <a:gd name="T23" fmla="*/ 381579099 h 676"/>
              <a:gd name="T24" fmla="*/ 110761957 w 645"/>
              <a:gd name="T25" fmla="*/ 381579099 h 676"/>
              <a:gd name="T26" fmla="*/ 89324830 w 645"/>
              <a:gd name="T27" fmla="*/ 424941559 h 676"/>
              <a:gd name="T28" fmla="*/ 25011557 w 645"/>
              <a:gd name="T29" fmla="*/ 459629486 h 676"/>
              <a:gd name="T30" fmla="*/ 57168193 w 645"/>
              <a:gd name="T31" fmla="*/ 589713463 h 676"/>
              <a:gd name="T32" fmla="*/ 121481466 w 645"/>
              <a:gd name="T33" fmla="*/ 624403090 h 676"/>
              <a:gd name="T34" fmla="*/ 196514247 w 645"/>
              <a:gd name="T35" fmla="*/ 719797440 h 676"/>
              <a:gd name="T36" fmla="*/ 346579810 w 645"/>
              <a:gd name="T37" fmla="*/ 667763849 h 676"/>
              <a:gd name="T38" fmla="*/ 464486847 w 645"/>
              <a:gd name="T39" fmla="*/ 780503862 h 676"/>
              <a:gd name="T40" fmla="*/ 507362992 w 645"/>
              <a:gd name="T41" fmla="*/ 789176694 h 676"/>
              <a:gd name="T42" fmla="*/ 603832900 w 645"/>
              <a:gd name="T43" fmla="*/ 806520658 h 676"/>
              <a:gd name="T44" fmla="*/ 550239137 w 645"/>
              <a:gd name="T45" fmla="*/ 910587839 h 676"/>
              <a:gd name="T46" fmla="*/ 378736447 w 645"/>
              <a:gd name="T47" fmla="*/ 1127395035 h 676"/>
              <a:gd name="T48" fmla="*/ 325140793 w 645"/>
              <a:gd name="T49" fmla="*/ 1352873362 h 676"/>
              <a:gd name="T50" fmla="*/ 389454065 w 645"/>
              <a:gd name="T51" fmla="*/ 1708435665 h 676"/>
              <a:gd name="T52" fmla="*/ 292984156 w 645"/>
              <a:gd name="T53" fmla="*/ 1890553233 h 676"/>
              <a:gd name="T54" fmla="*/ 550239137 w 645"/>
              <a:gd name="T55" fmla="*/ 1916570029 h 676"/>
              <a:gd name="T56" fmla="*/ 786055100 w 645"/>
              <a:gd name="T57" fmla="*/ 1803830015 h 676"/>
              <a:gd name="T58" fmla="*/ 946840171 w 645"/>
              <a:gd name="T59" fmla="*/ 1647730943 h 676"/>
              <a:gd name="T60" fmla="*/ 957557790 w 645"/>
              <a:gd name="T61" fmla="*/ 1595697352 h 676"/>
              <a:gd name="T62" fmla="*/ 1118342861 w 645"/>
              <a:gd name="T63" fmla="*/ 1491630170 h 676"/>
              <a:gd name="T64" fmla="*/ 1150499498 w 645"/>
              <a:gd name="T65" fmla="*/ 1456940543 h 676"/>
              <a:gd name="T66" fmla="*/ 1322002188 w 645"/>
              <a:gd name="T67" fmla="*/ 1430923748 h 676"/>
              <a:gd name="T68" fmla="*/ 1547100532 w 645"/>
              <a:gd name="T69" fmla="*/ 1370217325 h 676"/>
              <a:gd name="T70" fmla="*/ 1632850932 w 645"/>
              <a:gd name="T71" fmla="*/ 1344200530 h 676"/>
              <a:gd name="T72" fmla="*/ 1697164205 w 645"/>
              <a:gd name="T73" fmla="*/ 1309510902 h 676"/>
              <a:gd name="T74" fmla="*/ 1761479367 w 645"/>
              <a:gd name="T75" fmla="*/ 1248806180 h 676"/>
              <a:gd name="T76" fmla="*/ 1997295330 w 645"/>
              <a:gd name="T77" fmla="*/ 1153410130 h 676"/>
              <a:gd name="T78" fmla="*/ 2008014839 w 645"/>
              <a:gd name="T79" fmla="*/ 1127395035 h 676"/>
              <a:gd name="T80" fmla="*/ 2018732458 w 645"/>
              <a:gd name="T81" fmla="*/ 1092705407 h 676"/>
              <a:gd name="T82" fmla="*/ 2040171475 w 645"/>
              <a:gd name="T83" fmla="*/ 1040671817 h 676"/>
              <a:gd name="T84" fmla="*/ 2072328112 w 645"/>
              <a:gd name="T85" fmla="*/ 945277467 h 676"/>
              <a:gd name="T86" fmla="*/ 2125921875 w 645"/>
              <a:gd name="T87" fmla="*/ 910587839 h 676"/>
              <a:gd name="T88" fmla="*/ 2147483646 w 645"/>
              <a:gd name="T89" fmla="*/ 875898212 h 676"/>
              <a:gd name="T90" fmla="*/ 2147483646 w 645"/>
              <a:gd name="T91" fmla="*/ 763159899 h 676"/>
              <a:gd name="T92" fmla="*/ 2147483646 w 645"/>
              <a:gd name="T93" fmla="*/ 711126308 h 676"/>
              <a:gd name="T94" fmla="*/ 2147483646 w 645"/>
              <a:gd name="T95" fmla="*/ 615730258 h 676"/>
              <a:gd name="T96" fmla="*/ 2147483646 w 645"/>
              <a:gd name="T97" fmla="*/ 520335908 h 676"/>
              <a:gd name="T98" fmla="*/ 2147483646 w 645"/>
              <a:gd name="T99" fmla="*/ 511663076 h 676"/>
              <a:gd name="T100" fmla="*/ 2040171475 w 645"/>
              <a:gd name="T101" fmla="*/ 294857581 h 676"/>
              <a:gd name="T102" fmla="*/ 1954419185 w 645"/>
              <a:gd name="T103" fmla="*/ 95394350 h 676"/>
              <a:gd name="T104" fmla="*/ 1922262549 w 645"/>
              <a:gd name="T105" fmla="*/ 86723218 h 676"/>
              <a:gd name="T106" fmla="*/ 1815073131 w 645"/>
              <a:gd name="T107" fmla="*/ 34689627 h 676"/>
              <a:gd name="T108" fmla="*/ 1632850932 w 645"/>
              <a:gd name="T109" fmla="*/ 52033591 h 6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45"/>
              <a:gd name="T166" fmla="*/ 0 h 676"/>
              <a:gd name="T167" fmla="*/ 645 w 645"/>
              <a:gd name="T168" fmla="*/ 676 h 67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45" h="676">
                <a:moveTo>
                  <a:pt x="457" y="18"/>
                </a:moveTo>
                <a:cubicBezTo>
                  <a:pt x="464" y="38"/>
                  <a:pt x="463" y="41"/>
                  <a:pt x="457" y="63"/>
                </a:cubicBezTo>
                <a:cubicBezTo>
                  <a:pt x="453" y="43"/>
                  <a:pt x="450" y="46"/>
                  <a:pt x="430" y="42"/>
                </a:cubicBezTo>
                <a:cubicBezTo>
                  <a:pt x="420" y="35"/>
                  <a:pt x="416" y="28"/>
                  <a:pt x="406" y="21"/>
                </a:cubicBezTo>
                <a:cubicBezTo>
                  <a:pt x="403" y="23"/>
                  <a:pt x="400" y="30"/>
                  <a:pt x="397" y="27"/>
                </a:cubicBezTo>
                <a:cubicBezTo>
                  <a:pt x="393" y="23"/>
                  <a:pt x="399" y="13"/>
                  <a:pt x="394" y="9"/>
                </a:cubicBezTo>
                <a:cubicBezTo>
                  <a:pt x="384" y="1"/>
                  <a:pt x="370" y="4"/>
                  <a:pt x="358" y="0"/>
                </a:cubicBezTo>
                <a:cubicBezTo>
                  <a:pt x="305" y="11"/>
                  <a:pt x="381" y="10"/>
                  <a:pt x="280" y="15"/>
                </a:cubicBezTo>
                <a:cubicBezTo>
                  <a:pt x="264" y="20"/>
                  <a:pt x="259" y="35"/>
                  <a:pt x="244" y="42"/>
                </a:cubicBezTo>
                <a:cubicBezTo>
                  <a:pt x="166" y="37"/>
                  <a:pt x="222" y="42"/>
                  <a:pt x="181" y="15"/>
                </a:cubicBezTo>
                <a:cubicBezTo>
                  <a:pt x="160" y="36"/>
                  <a:pt x="185" y="74"/>
                  <a:pt x="154" y="84"/>
                </a:cubicBezTo>
                <a:cubicBezTo>
                  <a:pt x="141" y="104"/>
                  <a:pt x="135" y="119"/>
                  <a:pt x="115" y="132"/>
                </a:cubicBezTo>
                <a:cubicBezTo>
                  <a:pt x="100" y="131"/>
                  <a:pt x="48" y="125"/>
                  <a:pt x="31" y="132"/>
                </a:cubicBezTo>
                <a:cubicBezTo>
                  <a:pt x="26" y="134"/>
                  <a:pt x="29" y="143"/>
                  <a:pt x="25" y="147"/>
                </a:cubicBezTo>
                <a:cubicBezTo>
                  <a:pt x="20" y="152"/>
                  <a:pt x="7" y="159"/>
                  <a:pt x="7" y="159"/>
                </a:cubicBezTo>
                <a:cubicBezTo>
                  <a:pt x="1" y="176"/>
                  <a:pt x="0" y="193"/>
                  <a:pt x="16" y="204"/>
                </a:cubicBezTo>
                <a:cubicBezTo>
                  <a:pt x="35" y="232"/>
                  <a:pt x="6" y="194"/>
                  <a:pt x="34" y="216"/>
                </a:cubicBezTo>
                <a:cubicBezTo>
                  <a:pt x="45" y="225"/>
                  <a:pt x="31" y="241"/>
                  <a:pt x="55" y="249"/>
                </a:cubicBezTo>
                <a:cubicBezTo>
                  <a:pt x="76" y="270"/>
                  <a:pt x="73" y="237"/>
                  <a:pt x="97" y="231"/>
                </a:cubicBezTo>
                <a:cubicBezTo>
                  <a:pt x="135" y="236"/>
                  <a:pt x="121" y="236"/>
                  <a:pt x="130" y="270"/>
                </a:cubicBezTo>
                <a:cubicBezTo>
                  <a:pt x="131" y="274"/>
                  <a:pt x="138" y="272"/>
                  <a:pt x="142" y="273"/>
                </a:cubicBezTo>
                <a:cubicBezTo>
                  <a:pt x="151" y="275"/>
                  <a:pt x="160" y="277"/>
                  <a:pt x="169" y="279"/>
                </a:cubicBezTo>
                <a:cubicBezTo>
                  <a:pt x="176" y="299"/>
                  <a:pt x="173" y="307"/>
                  <a:pt x="154" y="315"/>
                </a:cubicBezTo>
                <a:cubicBezTo>
                  <a:pt x="100" y="297"/>
                  <a:pt x="125" y="362"/>
                  <a:pt x="106" y="390"/>
                </a:cubicBezTo>
                <a:cubicBezTo>
                  <a:pt x="101" y="417"/>
                  <a:pt x="108" y="445"/>
                  <a:pt x="91" y="468"/>
                </a:cubicBezTo>
                <a:cubicBezTo>
                  <a:pt x="94" y="505"/>
                  <a:pt x="78" y="570"/>
                  <a:pt x="109" y="591"/>
                </a:cubicBezTo>
                <a:cubicBezTo>
                  <a:pt x="107" y="604"/>
                  <a:pt x="91" y="645"/>
                  <a:pt x="82" y="654"/>
                </a:cubicBezTo>
                <a:cubicBezTo>
                  <a:pt x="115" y="676"/>
                  <a:pt x="93" y="666"/>
                  <a:pt x="154" y="663"/>
                </a:cubicBezTo>
                <a:cubicBezTo>
                  <a:pt x="184" y="659"/>
                  <a:pt x="196" y="640"/>
                  <a:pt x="220" y="624"/>
                </a:cubicBezTo>
                <a:cubicBezTo>
                  <a:pt x="234" y="604"/>
                  <a:pt x="251" y="591"/>
                  <a:pt x="265" y="570"/>
                </a:cubicBezTo>
                <a:cubicBezTo>
                  <a:pt x="266" y="564"/>
                  <a:pt x="266" y="558"/>
                  <a:pt x="268" y="552"/>
                </a:cubicBezTo>
                <a:cubicBezTo>
                  <a:pt x="274" y="538"/>
                  <a:pt x="301" y="528"/>
                  <a:pt x="313" y="516"/>
                </a:cubicBezTo>
                <a:cubicBezTo>
                  <a:pt x="317" y="512"/>
                  <a:pt x="318" y="507"/>
                  <a:pt x="322" y="504"/>
                </a:cubicBezTo>
                <a:cubicBezTo>
                  <a:pt x="331" y="497"/>
                  <a:pt x="363" y="496"/>
                  <a:pt x="370" y="495"/>
                </a:cubicBezTo>
                <a:cubicBezTo>
                  <a:pt x="397" y="488"/>
                  <a:pt x="403" y="478"/>
                  <a:pt x="433" y="474"/>
                </a:cubicBezTo>
                <a:cubicBezTo>
                  <a:pt x="462" y="455"/>
                  <a:pt x="416" y="484"/>
                  <a:pt x="457" y="465"/>
                </a:cubicBezTo>
                <a:cubicBezTo>
                  <a:pt x="464" y="462"/>
                  <a:pt x="475" y="453"/>
                  <a:pt x="475" y="453"/>
                </a:cubicBezTo>
                <a:cubicBezTo>
                  <a:pt x="480" y="445"/>
                  <a:pt x="489" y="441"/>
                  <a:pt x="493" y="432"/>
                </a:cubicBezTo>
                <a:cubicBezTo>
                  <a:pt x="510" y="390"/>
                  <a:pt x="481" y="403"/>
                  <a:pt x="559" y="399"/>
                </a:cubicBezTo>
                <a:cubicBezTo>
                  <a:pt x="560" y="396"/>
                  <a:pt x="561" y="393"/>
                  <a:pt x="562" y="390"/>
                </a:cubicBezTo>
                <a:cubicBezTo>
                  <a:pt x="563" y="386"/>
                  <a:pt x="564" y="382"/>
                  <a:pt x="565" y="378"/>
                </a:cubicBezTo>
                <a:cubicBezTo>
                  <a:pt x="567" y="372"/>
                  <a:pt x="571" y="360"/>
                  <a:pt x="571" y="360"/>
                </a:cubicBezTo>
                <a:cubicBezTo>
                  <a:pt x="567" y="345"/>
                  <a:pt x="566" y="336"/>
                  <a:pt x="580" y="327"/>
                </a:cubicBezTo>
                <a:cubicBezTo>
                  <a:pt x="591" y="310"/>
                  <a:pt x="580" y="324"/>
                  <a:pt x="595" y="315"/>
                </a:cubicBezTo>
                <a:cubicBezTo>
                  <a:pt x="601" y="311"/>
                  <a:pt x="613" y="303"/>
                  <a:pt x="613" y="303"/>
                </a:cubicBezTo>
                <a:cubicBezTo>
                  <a:pt x="608" y="287"/>
                  <a:pt x="600" y="280"/>
                  <a:pt x="613" y="264"/>
                </a:cubicBezTo>
                <a:cubicBezTo>
                  <a:pt x="618" y="257"/>
                  <a:pt x="631" y="246"/>
                  <a:pt x="631" y="246"/>
                </a:cubicBezTo>
                <a:cubicBezTo>
                  <a:pt x="628" y="232"/>
                  <a:pt x="621" y="225"/>
                  <a:pt x="613" y="213"/>
                </a:cubicBezTo>
                <a:cubicBezTo>
                  <a:pt x="625" y="210"/>
                  <a:pt x="645" y="197"/>
                  <a:pt x="628" y="180"/>
                </a:cubicBezTo>
                <a:cubicBezTo>
                  <a:pt x="623" y="175"/>
                  <a:pt x="614" y="178"/>
                  <a:pt x="607" y="177"/>
                </a:cubicBezTo>
                <a:cubicBezTo>
                  <a:pt x="601" y="151"/>
                  <a:pt x="603" y="110"/>
                  <a:pt x="571" y="102"/>
                </a:cubicBezTo>
                <a:cubicBezTo>
                  <a:pt x="538" y="69"/>
                  <a:pt x="562" y="101"/>
                  <a:pt x="547" y="33"/>
                </a:cubicBezTo>
                <a:cubicBezTo>
                  <a:pt x="546" y="30"/>
                  <a:pt x="541" y="31"/>
                  <a:pt x="538" y="30"/>
                </a:cubicBezTo>
                <a:cubicBezTo>
                  <a:pt x="528" y="25"/>
                  <a:pt x="517" y="18"/>
                  <a:pt x="508" y="12"/>
                </a:cubicBezTo>
                <a:cubicBezTo>
                  <a:pt x="501" y="34"/>
                  <a:pt x="475" y="18"/>
                  <a:pt x="457" y="18"/>
                </a:cubicBezTo>
                <a:close/>
              </a:path>
            </a:pathLst>
          </a:custGeom>
          <a:blipFill dpi="0" rotWithShape="0">
            <a:blip r:embed="rId10"/>
            <a:srcRect/>
            <a:tile tx="0" ty="0" sx="100000" sy="100000" flip="none" algn="tl"/>
          </a:blipFill>
          <a:ln w="28575" cmpd="sng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B6EF1D38-C01E-472F-90F1-07B310A1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9600"/>
            <a:ext cx="44196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id="{204CED54-05D9-4FCC-B76E-DE0FAD731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47800"/>
            <a:ext cx="4419600" cy="609600"/>
          </a:xfrm>
          <a:prstGeom prst="wedgeRectCallout">
            <a:avLst>
              <a:gd name="adj1" fmla="val -97737"/>
              <a:gd name="adj2" fmla="val -6006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6">
            <a:extLst>
              <a:ext uri="{FF2B5EF4-FFF2-40B4-BE49-F238E27FC236}">
                <a16:creationId xmlns:a16="http://schemas.microsoft.com/office/drawing/2014/main" id="{37E87614-8D44-4480-A0E7-6F1FE049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4419600" cy="609600"/>
          </a:xfrm>
          <a:prstGeom prst="wedgeRectCallout">
            <a:avLst>
              <a:gd name="adj1" fmla="val -96448"/>
              <a:gd name="adj2" fmla="val 89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17">
            <a:extLst>
              <a:ext uri="{FF2B5EF4-FFF2-40B4-BE49-F238E27FC236}">
                <a16:creationId xmlns:a16="http://schemas.microsoft.com/office/drawing/2014/main" id="{F0C75E63-3E50-4E4A-B3F0-C162DA21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00400"/>
            <a:ext cx="4419600" cy="609600"/>
          </a:xfrm>
          <a:prstGeom prst="wedgeRectCallout">
            <a:avLst>
              <a:gd name="adj1" fmla="val -73712"/>
              <a:gd name="adj2" fmla="val 11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18">
            <a:extLst>
              <a:ext uri="{FF2B5EF4-FFF2-40B4-BE49-F238E27FC236}">
                <a16:creationId xmlns:a16="http://schemas.microsoft.com/office/drawing/2014/main" id="{6DADB10B-B424-4B70-9911-A4062581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14800"/>
            <a:ext cx="4419600" cy="609600"/>
          </a:xfrm>
          <a:prstGeom prst="wedgeRectCallout">
            <a:avLst>
              <a:gd name="adj1" fmla="val -76055"/>
              <a:gd name="adj2" fmla="val 283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19">
            <a:extLst>
              <a:ext uri="{FF2B5EF4-FFF2-40B4-BE49-F238E27FC236}">
                <a16:creationId xmlns:a16="http://schemas.microsoft.com/office/drawing/2014/main" id="{F554B4A1-A98D-4298-BF61-2D94DF70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029200"/>
            <a:ext cx="4419600" cy="609600"/>
          </a:xfrm>
          <a:prstGeom prst="wedgeRectCallout">
            <a:avLst>
              <a:gd name="adj1" fmla="val -87957"/>
              <a:gd name="adj2" fmla="val 2567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20">
            <a:extLst>
              <a:ext uri="{FF2B5EF4-FFF2-40B4-BE49-F238E27FC236}">
                <a16:creationId xmlns:a16="http://schemas.microsoft.com/office/drawing/2014/main" id="{E031E3B8-10B9-4CD0-BF99-B80A74CC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67400"/>
            <a:ext cx="4343400" cy="609600"/>
          </a:xfrm>
          <a:prstGeom prst="wedgeRectCallout">
            <a:avLst>
              <a:gd name="adj1" fmla="val -102505"/>
              <a:gd name="adj2" fmla="val -518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6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C4181-8CF0-467D-A95E-C71D7A50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765"/>
            <a:ext cx="5963478" cy="6626088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117698C-8364-43DB-998D-495FDB539A2F}"/>
              </a:ext>
            </a:extLst>
          </p:cNvPr>
          <p:cNvSpPr/>
          <p:nvPr/>
        </p:nvSpPr>
        <p:spPr>
          <a:xfrm>
            <a:off x="132522" y="1656521"/>
            <a:ext cx="5685182" cy="5062331"/>
          </a:xfrm>
          <a:prstGeom prst="wedgeEllipseCallout">
            <a:avLst>
              <a:gd name="adj1" fmla="val -49302"/>
              <a:gd name="adj2" fmla="val 49912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 nguyên sinh vật như thế nào? Giống cây trồng vật nuôi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Nêu những thuận lợi của tài nguyên sinh vật đối với phát triển nông nghiệp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C358C-DDE2-45DB-8880-356EED209ACD}"/>
              </a:ext>
            </a:extLst>
          </p:cNvPr>
          <p:cNvSpPr/>
          <p:nvPr/>
        </p:nvSpPr>
        <p:spPr>
          <a:xfrm>
            <a:off x="437322" y="251791"/>
            <a:ext cx="5380381" cy="10999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12</a:t>
            </a:r>
          </a:p>
        </p:txBody>
      </p:sp>
    </p:spTree>
    <p:extLst>
      <p:ext uri="{BB962C8B-B14F-4D97-AF65-F5344CB8AC3E}">
        <p14:creationId xmlns:p14="http://schemas.microsoft.com/office/powerpoint/2010/main" val="229681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072E26-6693-42EE-BC20-CC78AD1429BE}"/>
              </a:ext>
            </a:extLst>
          </p:cNvPr>
          <p:cNvSpPr txBox="1"/>
          <p:nvPr/>
        </p:nvSpPr>
        <p:spPr>
          <a:xfrm>
            <a:off x="225287" y="254520"/>
            <a:ext cx="11741426" cy="620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Các nhân tố tự nhiên 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1.Tài nguyên đất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Đa dạng, có hai nhóm đất chính ( đất phù sa và đất feralit ).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Là tài nguyên quí giá, tư liệu sản xuất không thể thay thế được của ngành nông nghiệp. 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Tài nguyên khí hậu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hậu nhiệt đới ẩm gió mùa.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Phân hóa đa dạng ( bắc – nam, theo mùa, độ cao ).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Có nhiều thiên tai ( bão, gió tây khô nóng, sương, rét,… ).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Tài nguyên nước: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Mạng lưới sông ngòi, ao hồ dày đặc; nguồn nước ngầm khá dồi dào ...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Khó khăn: lũ lụt, khô hạn.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Tài nguyên sinh vật: 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Phong phú </a:t>
            </a:r>
            <a:r>
              <a:rPr lang="en-US" sz="2000" b="1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cơ sở để thuần dưỡng, tạo giống cây trồng, vật nuôi.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Tài nguyên thiên nhiên nước ta về cơ bản là thuận lợi để phát triển nền nông nghiệp nhiệt đới đa dạng.</a:t>
            </a:r>
          </a:p>
        </p:txBody>
      </p:sp>
    </p:spTree>
    <p:extLst>
      <p:ext uri="{BB962C8B-B14F-4D97-AF65-F5344CB8AC3E}">
        <p14:creationId xmlns:p14="http://schemas.microsoft.com/office/powerpoint/2010/main" val="146690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Thien_Nhien_T9_5388">
            <a:extLst>
              <a:ext uri="{FF2B5EF4-FFF2-40B4-BE49-F238E27FC236}">
                <a16:creationId xmlns:a16="http://schemas.microsoft.com/office/drawing/2014/main" id="{57FE5773-ADC2-4D46-914C-B62090190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814320"/>
            <a:ext cx="6202017" cy="23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9" name="Picture 9" descr="Thien_Nhien_T9_5391">
            <a:extLst>
              <a:ext uri="{FF2B5EF4-FFF2-40B4-BE49-F238E27FC236}">
                <a16:creationId xmlns:a16="http://schemas.microsoft.com/office/drawing/2014/main" id="{4E098DB8-13FE-474E-90B7-49713F004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782573"/>
            <a:ext cx="5724940" cy="240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2" name="Picture 12" descr="42-15801394">
            <a:extLst>
              <a:ext uri="{FF2B5EF4-FFF2-40B4-BE49-F238E27FC236}">
                <a16:creationId xmlns:a16="http://schemas.microsoft.com/office/drawing/2014/main" id="{7AC0A5A2-5BF2-4A93-B4DB-4E6AE124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3222624"/>
            <a:ext cx="5724940" cy="184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3" name="Picture 13" descr="569a">
            <a:extLst>
              <a:ext uri="{FF2B5EF4-FFF2-40B4-BE49-F238E27FC236}">
                <a16:creationId xmlns:a16="http://schemas.microsoft.com/office/drawing/2014/main" id="{E0D94BFC-5F89-4B84-A35F-77116FD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5" y="5106087"/>
            <a:ext cx="6175511" cy="16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4" name="Picture 14" descr="donglua">
            <a:extLst>
              <a:ext uri="{FF2B5EF4-FFF2-40B4-BE49-F238E27FC236}">
                <a16:creationId xmlns:a16="http://schemas.microsoft.com/office/drawing/2014/main" id="{3882C92E-DA06-4C23-B6AF-FC59375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5106088"/>
            <a:ext cx="5724941" cy="16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6" name="Picture 16" descr="caudautuong">
            <a:hlinkClick r:id="rId7"/>
            <a:extLst>
              <a:ext uri="{FF2B5EF4-FFF2-40B4-BE49-F238E27FC236}">
                <a16:creationId xmlns:a16="http://schemas.microsoft.com/office/drawing/2014/main" id="{B88CC6CB-2353-4513-9B22-2D68FAE8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5" y="3222624"/>
            <a:ext cx="6175511" cy="18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Rectangle 22">
            <a:extLst>
              <a:ext uri="{FF2B5EF4-FFF2-40B4-BE49-F238E27FC236}">
                <a16:creationId xmlns:a16="http://schemas.microsoft.com/office/drawing/2014/main" id="{257DD902-36BC-4874-8EA5-19A1BDD44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n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óng, ẩm, mưa nhiều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4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9ABE4534-98B9-4933-8099-BD75E58D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05209287-7E03-4100-957F-18BDF1890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B7A1AC3D-9F0E-40FD-B2F6-D7D85727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1269" name="Picture 14" descr="Agroforestry%20opportunities%20in%20north-west%20Vietnam%204">
            <a:extLst>
              <a:ext uri="{FF2B5EF4-FFF2-40B4-BE49-F238E27FC236}">
                <a16:creationId xmlns:a16="http://schemas.microsoft.com/office/drawing/2014/main" id="{24298FCE-E47E-4632-A00F-D30F786C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http://www.kinhtenongthon.com.vn/Uploaded/thanduong/Nam%202010/Thang%2010/Ngay%2005/09.jpg">
            <a:extLst>
              <a:ext uri="{FF2B5EF4-FFF2-40B4-BE49-F238E27FC236}">
                <a16:creationId xmlns:a16="http://schemas.microsoft.com/office/drawing/2014/main" id="{42191229-ECFE-4FE9-9B43-ECB15B1D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6" descr="http://www.chephamvuonsinhthai.com/pictures/che-pham-vuon-sinh-thai/cao_su_trong_dua_leo.jpg">
            <a:extLst>
              <a:ext uri="{FF2B5EF4-FFF2-40B4-BE49-F238E27FC236}">
                <a16:creationId xmlns:a16="http://schemas.microsoft.com/office/drawing/2014/main" id="{28AE20A9-AF91-445B-9A21-E7AA7D67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1208vanthuong-bai-huyen">
            <a:extLst>
              <a:ext uri="{FF2B5EF4-FFF2-40B4-BE49-F238E27FC236}">
                <a16:creationId xmlns:a16="http://schemas.microsoft.com/office/drawing/2014/main" id="{BA204BE4-DE3F-45C5-A7C1-111110C5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90914"/>
            <a:ext cx="5943600" cy="336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5">
            <a:extLst>
              <a:ext uri="{FF2B5EF4-FFF2-40B4-BE49-F238E27FC236}">
                <a16:creationId xmlns:a16="http://schemas.microsoft.com/office/drawing/2014/main" id="{49E68921-C3D6-4A93-82C4-9223F901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</a:t>
            </a:r>
          </a:p>
        </p:txBody>
      </p:sp>
      <p:sp>
        <p:nvSpPr>
          <p:cNvPr id="11274" name="Text Box 16">
            <a:extLst>
              <a:ext uri="{FF2B5EF4-FFF2-40B4-BE49-F238E27FC236}">
                <a16:creationId xmlns:a16="http://schemas.microsoft.com/office/drawing/2014/main" id="{3F151E15-AE83-4F36-9035-C269713C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0"/>
            <a:ext cx="12192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TIÊU</a:t>
            </a:r>
          </a:p>
        </p:txBody>
      </p:sp>
      <p:sp>
        <p:nvSpPr>
          <p:cNvPr id="11275" name="Text Box 17">
            <a:extLst>
              <a:ext uri="{FF2B5EF4-FFF2-40B4-BE49-F238E27FC236}">
                <a16:creationId xmlns:a16="http://schemas.microsoft.com/office/drawing/2014/main" id="{FCE31C78-3071-43AD-8281-891955F9A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6488114"/>
            <a:ext cx="685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</a:p>
        </p:txBody>
      </p:sp>
      <p:sp>
        <p:nvSpPr>
          <p:cNvPr id="11276" name="Text Box 18">
            <a:extLst>
              <a:ext uri="{FF2B5EF4-FFF2-40B4-BE49-F238E27FC236}">
                <a16:creationId xmlns:a16="http://schemas.microsoft.com/office/drawing/2014/main" id="{5BBE5306-91F5-49BC-8B98-BC7D4BA46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88114"/>
            <a:ext cx="1828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</a:t>
            </a:r>
          </a:p>
        </p:txBody>
      </p:sp>
      <p:sp>
        <p:nvSpPr>
          <p:cNvPr id="11277" name="Text Box 19">
            <a:extLst>
              <a:ext uri="{FF2B5EF4-FFF2-40B4-BE49-F238E27FC236}">
                <a16:creationId xmlns:a16="http://schemas.microsoft.com/office/drawing/2014/main" id="{454195C3-C713-4588-8CE9-D555A71D1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1"/>
            <a:ext cx="876300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feralít trên 16 triệu ha, phân bố chủ yếu ở trung du và miền núi</a:t>
            </a:r>
            <a:r>
              <a:rPr lang="en-US" altLang="en-US" sz="1800" b="1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nimBg="1"/>
      <p:bldP spid="11274" grpId="0" animBg="1"/>
      <p:bldP spid="11275" grpId="0" animBg="1"/>
      <p:bldP spid="11276" grpId="0" animBg="1"/>
      <p:bldP spid="112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B532D50-FB8E-4D9D-B14F-E2407BF4E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75385BCF-9072-4F53-83E9-BE4FD7ED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FF09F251-B074-44C9-93C4-731D91111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2293" name="Picture 7" descr="11DOOL110811ThangTT14">
            <a:extLst>
              <a:ext uri="{FF2B5EF4-FFF2-40B4-BE49-F238E27FC236}">
                <a16:creationId xmlns:a16="http://schemas.microsoft.com/office/drawing/2014/main" id="{813A6DF5-183D-4402-B8C5-0272C1D4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u125_rauantoan">
            <a:extLst>
              <a:ext uri="{FF2B5EF4-FFF2-40B4-BE49-F238E27FC236}">
                <a16:creationId xmlns:a16="http://schemas.microsoft.com/office/drawing/2014/main" id="{8963366E-E030-42B8-9EAC-352DBCDF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794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KT%20Sinora">
            <a:extLst>
              <a:ext uri="{FF2B5EF4-FFF2-40B4-BE49-F238E27FC236}">
                <a16:creationId xmlns:a16="http://schemas.microsoft.com/office/drawing/2014/main" id="{933C6715-FF54-41BE-9509-9B1442A3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197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 descr="94c89d11146543">
            <a:extLst>
              <a:ext uri="{FF2B5EF4-FFF2-40B4-BE49-F238E27FC236}">
                <a16:creationId xmlns:a16="http://schemas.microsoft.com/office/drawing/2014/main" id="{1EB315EA-3C90-46B3-BA44-68548584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0"/>
            <a:ext cx="6095998" cy="34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3">
            <a:extLst>
              <a:ext uri="{FF2B5EF4-FFF2-40B4-BE49-F238E27FC236}">
                <a16:creationId xmlns:a16="http://schemas.microsoft.com/office/drawing/2014/main" id="{096C3FC8-0541-49F6-BA15-E161B2D0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3048001"/>
            <a:ext cx="1183750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3 triệu ha phân bố ở đồng bằng, chủ yếu ở đồng bằng sông Cửu long, đồng bằng sông Hồng.</a:t>
            </a:r>
          </a:p>
        </p:txBody>
      </p:sp>
      <p:sp>
        <p:nvSpPr>
          <p:cNvPr id="12298" name="Text Box 14">
            <a:extLst>
              <a:ext uri="{FF2B5EF4-FFF2-40B4-BE49-F238E27FC236}">
                <a16:creationId xmlns:a16="http://schemas.microsoft.com/office/drawing/2014/main" id="{F19968E6-5275-41D9-80DB-0366795B0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524000"/>
            <a:ext cx="153725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GẠO</a:t>
            </a:r>
          </a:p>
        </p:txBody>
      </p:sp>
      <p:sp>
        <p:nvSpPr>
          <p:cNvPr id="12299" name="Text Box 15">
            <a:extLst>
              <a:ext uri="{FF2B5EF4-FFF2-40B4-BE49-F238E27FC236}">
                <a16:creationId xmlns:a16="http://schemas.microsoft.com/office/drawing/2014/main" id="{B56AE083-B5BA-4B5B-ACEF-75967E5B7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24000"/>
            <a:ext cx="838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</a:p>
        </p:txBody>
      </p:sp>
      <p:sp>
        <p:nvSpPr>
          <p:cNvPr id="12300" name="Text Box 16">
            <a:extLst>
              <a:ext uri="{FF2B5EF4-FFF2-40B4-BE49-F238E27FC236}">
                <a16:creationId xmlns:a16="http://schemas.microsoft.com/office/drawing/2014/main" id="{4C41F6A9-EAE8-467A-8123-C3B98DB8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948" y="5181600"/>
            <a:ext cx="115625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</a:p>
        </p:txBody>
      </p:sp>
      <p:sp>
        <p:nvSpPr>
          <p:cNvPr id="12301" name="Text Box 17">
            <a:extLst>
              <a:ext uri="{FF2B5EF4-FFF2-40B4-BE49-F238E27FC236}">
                <a16:creationId xmlns:a16="http://schemas.microsoft.com/office/drawing/2014/main" id="{4BCD9B52-9D93-4979-BCF3-E3A79A83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029200"/>
            <a:ext cx="78519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298" grpId="0" animBg="1"/>
      <p:bldP spid="12299" grpId="0" animBg="1"/>
      <p:bldP spid="12300" grpId="0" animBg="1"/>
      <p:bldP spid="123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>
            <a:extLst>
              <a:ext uri="{FF2B5EF4-FFF2-40B4-BE49-F238E27FC236}">
                <a16:creationId xmlns:a16="http://schemas.microsoft.com/office/drawing/2014/main" id="{C2B50CCC-498E-42CC-B102-DF511FF53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6387" name="Picture 12" descr="http://baogialai.com.vn/dataimages/201308/original/images871415_1_trang_3.jpg">
            <a:extLst>
              <a:ext uri="{FF2B5EF4-FFF2-40B4-BE49-F238E27FC236}">
                <a16:creationId xmlns:a16="http://schemas.microsoft.com/office/drawing/2014/main" id="{EF2581BC-6364-4ABF-83B9-3E5C5C0E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352800"/>
            <a:ext cx="592703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://images.danviet.vn/Images/Uploaded/Share/2013/07/29/chejpg.jpg">
            <a:extLst>
              <a:ext uri="{FF2B5EF4-FFF2-40B4-BE49-F238E27FC236}">
                <a16:creationId xmlns:a16="http://schemas.microsoft.com/office/drawing/2014/main" id="{BFE82842-FFDD-4E1C-89FC-E6699E37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260726"/>
            <a:ext cx="6079435" cy="359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ky-thuat-trong-bap-cai">
            <a:extLst>
              <a:ext uri="{FF2B5EF4-FFF2-40B4-BE49-F238E27FC236}">
                <a16:creationId xmlns:a16="http://schemas.microsoft.com/office/drawing/2014/main" id="{934086EA-986F-4A42-9E53-FA010EC5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-1"/>
            <a:ext cx="5927035" cy="331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http://images.baoninhthuan.com.vn/CMSImage/Resources/Uploaded/phuongphuong/anh1cachua.jpg">
            <a:extLst>
              <a:ext uri="{FF2B5EF4-FFF2-40B4-BE49-F238E27FC236}">
                <a16:creationId xmlns:a16="http://schemas.microsoft.com/office/drawing/2014/main" id="{28FCEE7A-1A20-4CF5-BFFB-AFA16673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609268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29E842D6-FBE4-4E7D-88AA-D3027D1C8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" y="2971800"/>
            <a:ext cx="1200647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ẩm, phân hóa đa dạng, thuận lợi đa dạng hóa các cây trồng, vật nuôi.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09822-A531-444E-9D9D-2A865CCC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598998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C5353-032B-459B-B5B1-51116DE9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6017"/>
            <a:ext cx="6042991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>
            <a:extLst>
              <a:ext uri="{FF2B5EF4-FFF2-40B4-BE49-F238E27FC236}">
                <a16:creationId xmlns:a16="http://schemas.microsoft.com/office/drawing/2014/main" id="{402F85C1-B73B-4947-8323-D00FB425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66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17411" name="Picture 3" descr="071113-Lu-lut_03">
            <a:extLst>
              <a:ext uri="{FF2B5EF4-FFF2-40B4-BE49-F238E27FC236}">
                <a16:creationId xmlns:a16="http://schemas.microsoft.com/office/drawing/2014/main" id="{926DC87E-0E20-428B-8F06-BE87EC34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838198"/>
            <a:ext cx="6324601" cy="60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1207584071">
            <a:extLst>
              <a:ext uri="{FF2B5EF4-FFF2-40B4-BE49-F238E27FC236}">
                <a16:creationId xmlns:a16="http://schemas.microsoft.com/office/drawing/2014/main" id="{64E2C7FD-AB5C-4552-A17D-24DA7ED0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199"/>
            <a:ext cx="5867400" cy="60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290F2-D110-486E-AB0C-B70CA45A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106018"/>
            <a:ext cx="6162261" cy="4002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5720F-871D-4282-9EF0-D513F58E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0"/>
            <a:ext cx="5711687" cy="4002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5C948-C44B-45E0-9C56-40B7C86C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3896139"/>
            <a:ext cx="6294784" cy="285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C434B-11E3-40F8-BFEE-37E751478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3896139"/>
            <a:ext cx="5711687" cy="27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15B8F1AE-C5F3-487F-AEEE-164D4CF1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CAA3E7A2-C9C1-4DE9-88AD-115C7D06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A7770465-2D86-45EC-A4C8-767410EF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1509" name="Picture 7" descr="Red River in Hanoi">
            <a:extLst>
              <a:ext uri="{FF2B5EF4-FFF2-40B4-BE49-F238E27FC236}">
                <a16:creationId xmlns:a16="http://schemas.microsoft.com/office/drawing/2014/main" id="{D37551A7-E38B-4C86-B0E9-85461881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9436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http://inlook.vn/sites/inlook.jufist.org/files/remote/a617a9f68fb1b85e000c7aa60116e279.jpg">
            <a:extLst>
              <a:ext uri="{FF2B5EF4-FFF2-40B4-BE49-F238E27FC236}">
                <a16:creationId xmlns:a16="http://schemas.microsoft.com/office/drawing/2014/main" id="{5E00DE89-43E4-4CA1-AAC8-A3A37E66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914"/>
            <a:ext cx="5943600" cy="34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8" descr="http://huedisan.com.vn/UploadFiles/TinTuc/dongsonghuongthomong.jpg">
            <a:extLst>
              <a:ext uri="{FF2B5EF4-FFF2-40B4-BE49-F238E27FC236}">
                <a16:creationId xmlns:a16="http://schemas.microsoft.com/office/drawing/2014/main" id="{5234B1CF-DE1A-47A2-8925-A0F7A4D7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401"/>
            <a:ext cx="62103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0" descr="http://image.diaoconline.vn/upload/Images/8527_dool_080823_tk1_1.jpg">
            <a:extLst>
              <a:ext uri="{FF2B5EF4-FFF2-40B4-BE49-F238E27FC236}">
                <a16:creationId xmlns:a16="http://schemas.microsoft.com/office/drawing/2014/main" id="{50E9BA4C-7B10-43D0-9F50-612BC098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62103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4">
            <a:extLst>
              <a:ext uri="{FF2B5EF4-FFF2-40B4-BE49-F238E27FC236}">
                <a16:creationId xmlns:a16="http://schemas.microsoft.com/office/drawing/2014/main" id="{59A92B5E-8F19-453C-B6FC-F48243D0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48" y="3228975"/>
            <a:ext cx="4929809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SÔNG NGÒI DÀY ĐẶC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EE0385-3E37-4253-B178-065B37356294}"/>
              </a:ext>
            </a:extLst>
          </p:cNvPr>
          <p:cNvSpPr/>
          <p:nvPr/>
        </p:nvSpPr>
        <p:spPr>
          <a:xfrm>
            <a:off x="278295" y="132522"/>
            <a:ext cx="11701669" cy="18155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NHÂN TỐ ẢNH HƯỞNG ĐẾN SỰ PHÁT TRIỂN VÀ PHÂN BỐ NÔNG NGHIỆP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8784DEB7-5AFD-462F-B911-9229E3175514}"/>
              </a:ext>
            </a:extLst>
          </p:cNvPr>
          <p:cNvSpPr/>
          <p:nvPr/>
        </p:nvSpPr>
        <p:spPr>
          <a:xfrm>
            <a:off x="278295" y="2120348"/>
            <a:ext cx="6361044" cy="4492487"/>
          </a:xfrm>
          <a:prstGeom prst="verticalScroll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nội dung SGK trang 24, 25, 26, 27</a:t>
            </a:r>
          </a:p>
          <a:p>
            <a:pPr marL="285750" indent="-285750" algn="ctr">
              <a:buFontTx/>
              <a:buChar char="-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tắm nội dung bài 7 bằng sơ đồ tư duy</a:t>
            </a:r>
          </a:p>
          <a:p>
            <a:pPr marL="285750" indent="-285750" algn="ctr">
              <a:buFontTx/>
              <a:buChar char="-"/>
            </a:pP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 Địa lí Việt Nam tìm các trang liên quan đến nội dung bài 7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Đề xuất các hệ thống câu hỏi phản biện liên quan nội dung bài học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4D79691-0E17-4B77-A234-DF95E6F575AB}"/>
              </a:ext>
            </a:extLst>
          </p:cNvPr>
          <p:cNvSpPr/>
          <p:nvPr/>
        </p:nvSpPr>
        <p:spPr>
          <a:xfrm>
            <a:off x="6798364" y="1948069"/>
            <a:ext cx="5181599" cy="4664765"/>
          </a:xfrm>
          <a:prstGeom prst="wedgeEllipseCallout">
            <a:avLst>
              <a:gd name="adj1" fmla="val -56354"/>
              <a:gd name="adj2" fmla="val 44690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nhân tố ảnh hưởng đến sự phát triển và phân bố nông nghiệp Việt Nam.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em nhân tố nào là quan trọng nhất ảnh hưởng đến ngành nông nghiệp. Giải thích.</a:t>
            </a:r>
          </a:p>
        </p:txBody>
      </p:sp>
    </p:spTree>
    <p:extLst>
      <p:ext uri="{BB962C8B-B14F-4D97-AF65-F5344CB8AC3E}">
        <p14:creationId xmlns:p14="http://schemas.microsoft.com/office/powerpoint/2010/main" val="7639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3956AA9D-6910-46DE-8712-7A4239C22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B2C5CCB8-C588-45EE-92AA-E3D8444A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8DC888AE-4416-42A3-9390-A3F317448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2534" name="Picture 7" descr="13101853491n">
            <a:extLst>
              <a:ext uri="{FF2B5EF4-FFF2-40B4-BE49-F238E27FC236}">
                <a16:creationId xmlns:a16="http://schemas.microsoft.com/office/drawing/2014/main" id="{C370EB3E-5279-43E3-B0C2-47A240DA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379787"/>
            <a:ext cx="6186489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11" descr="https://encrypted-tbn1.gstatic.com/images?q=tbn:ANd9GcSAibrozwyS05UM6Yjhvss378yFRPYA29tn5eNW06CJHDCi5yOVWQ">
            <a:extLst>
              <a:ext uri="{FF2B5EF4-FFF2-40B4-BE49-F238E27FC236}">
                <a16:creationId xmlns:a16="http://schemas.microsoft.com/office/drawing/2014/main" id="{173A89A6-C3A2-4EF3-ACD0-B489D990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6" name="AutoShape 15" descr="https://encrypted-tbn2.gstatic.com/images?q=tbn:ANd9GcS_az9KrZw0Av3OV1hRj7KduuR8Rb2luE7mmYjG5u0I17MBic0eaw">
            <a:extLst>
              <a:ext uri="{FF2B5EF4-FFF2-40B4-BE49-F238E27FC236}">
                <a16:creationId xmlns:a16="http://schemas.microsoft.com/office/drawing/2014/main" id="{B28EAF26-A47B-4921-B4D4-EE2BA100A6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375" y="-6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7" name="AutoShape 17" descr="https://encrypted-tbn2.gstatic.com/images?q=tbn:ANd9GcS_az9KrZw0Av3OV1hRj7KduuR8Rb2luE7mmYjG5u0I17MBic0eaw">
            <a:extLst>
              <a:ext uri="{FF2B5EF4-FFF2-40B4-BE49-F238E27FC236}">
                <a16:creationId xmlns:a16="http://schemas.microsoft.com/office/drawing/2014/main" id="{F98F1622-FA3C-4AA5-80B4-6EFDFA2425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9775" y="92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8" name="Picture 17" descr="http://vietnamnews.vn/thumbnail/600/11_1.jpg?url=Storage/Images/2015/3/23/11_1.jpg">
            <a:extLst>
              <a:ext uri="{FF2B5EF4-FFF2-40B4-BE49-F238E27FC236}">
                <a16:creationId xmlns:a16="http://schemas.microsoft.com/office/drawing/2014/main" id="{103EA687-46E2-4A8C-85EE-816F5B56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" y="3306763"/>
            <a:ext cx="595947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3" descr="http://lienson.vnweblogs.com/gallery/7437/222881-C%E1%BA%A5y%20l%C3%BAa.jpg">
            <a:extLst>
              <a:ext uri="{FF2B5EF4-FFF2-40B4-BE49-F238E27FC236}">
                <a16:creationId xmlns:a16="http://schemas.microsoft.com/office/drawing/2014/main" id="{419786F2-04CB-4FBE-80AF-81B6498D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9475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5" descr="https://encrypted-tbn3.gstatic.com/images?q=tbn:ANd9GcQKxqxBadXvyU5NTffAebtt2qwAaLgqLpiWt2YxdXNQ-iUmGgo1">
            <a:extLst>
              <a:ext uri="{FF2B5EF4-FFF2-40B4-BE49-F238E27FC236}">
                <a16:creationId xmlns:a16="http://schemas.microsoft.com/office/drawing/2014/main" id="{DD295A6B-484B-42B0-98C6-CAB1B58D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-53975"/>
            <a:ext cx="6095999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Box 17">
            <a:extLst>
              <a:ext uri="{FF2B5EF4-FFF2-40B4-BE49-F238E27FC236}">
                <a16:creationId xmlns:a16="http://schemas.microsoft.com/office/drawing/2014/main" id="{D12CE04A-4576-49F3-8A57-84689564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79726"/>
            <a:ext cx="775583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phú, phân bố không đều trong năm   (mùa mưa và mùa khô)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EDC91-F5E7-4817-9B74-E2D43339EEFF}"/>
              </a:ext>
            </a:extLst>
          </p:cNvPr>
          <p:cNvSpPr txBox="1"/>
          <p:nvPr/>
        </p:nvSpPr>
        <p:spPr>
          <a:xfrm>
            <a:off x="4991102" y="412750"/>
            <a:ext cx="14759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 MÙA MƯA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9435E1-DEF9-42D6-AEAC-73D2C6E250CC}"/>
              </a:ext>
            </a:extLst>
          </p:cNvPr>
          <p:cNvSpPr txBox="1"/>
          <p:nvPr/>
        </p:nvSpPr>
        <p:spPr>
          <a:xfrm>
            <a:off x="4991101" y="5150925"/>
            <a:ext cx="14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 MÙA KHÔ</a:t>
            </a: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1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5468124-F1E1-48FA-AE8C-ADD12570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1BC33001-7339-4602-868B-BD19CC9B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B3E4220-098E-496E-BCF1-74050B279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3317" name="Picture 5" descr="thanhlong">
            <a:extLst>
              <a:ext uri="{FF2B5EF4-FFF2-40B4-BE49-F238E27FC236}">
                <a16:creationId xmlns:a16="http://schemas.microsoft.com/office/drawing/2014/main" id="{FA140F31-6FAC-4A5A-9EE1-FFB4B7A1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6019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2" descr="canh-bao-xau-ve-bien-doi-khi-hau-viet-nam-12_tinmoitruong">
            <a:hlinkClick r:id="rId4"/>
            <a:extLst>
              <a:ext uri="{FF2B5EF4-FFF2-40B4-BE49-F238E27FC236}">
                <a16:creationId xmlns:a16="http://schemas.microsoft.com/office/drawing/2014/main" id="{1486A9B9-465B-4A5C-AB91-64CAE372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6172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9" descr="http://images.danviet.vn/CMSImage/Resources/Uploaded/baogiay2/139_11_han-han.jpg">
            <a:extLst>
              <a:ext uri="{FF2B5EF4-FFF2-40B4-BE49-F238E27FC236}">
                <a16:creationId xmlns:a16="http://schemas.microsoft.com/office/drawing/2014/main" id="{3CDA1A46-D611-4968-97C0-95DA6F9F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5037"/>
            <a:ext cx="61722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attachment">
            <a:extLst>
              <a:ext uri="{FF2B5EF4-FFF2-40B4-BE49-F238E27FC236}">
                <a16:creationId xmlns:a16="http://schemas.microsoft.com/office/drawing/2014/main" id="{13BB73D8-2120-4572-BA52-91CC9C3A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8">
            <a:extLst>
              <a:ext uri="{FF2B5EF4-FFF2-40B4-BE49-F238E27FC236}">
                <a16:creationId xmlns:a16="http://schemas.microsoft.com/office/drawing/2014/main" id="{BB995D90-4B32-431E-AFAF-2C4FB1068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217" y="3124200"/>
            <a:ext cx="344556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ĐẤT XẤU TĂNG</a:t>
            </a:r>
          </a:p>
        </p:txBody>
      </p:sp>
    </p:spTree>
    <p:custDataLst>
      <p:tags r:id="rId1"/>
    </p:custData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94C5F108-BB6D-4B62-8AF7-BDAA8C847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50F07A57-D51B-4783-A5DD-CB4DF155F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DDA8B419-5644-4A34-9252-FD21A539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605" name="Picture 6" descr="http://rongbay10.vcmedia.vn/thumb_max/up_new/2013/04/08/737726/201304164150_izx1348507214.jpeg">
            <a:extLst>
              <a:ext uri="{FF2B5EF4-FFF2-40B4-BE49-F238E27FC236}">
                <a16:creationId xmlns:a16="http://schemas.microsoft.com/office/drawing/2014/main" id="{6A8E9C51-A94F-4C38-81A5-A3093A71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29012"/>
            <a:ext cx="618711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ttp://www.baohungyen.vn/dataimages/201502/original/images1126120_cuc_phuong_QXYB.jpg.ashx.jpeg">
            <a:extLst>
              <a:ext uri="{FF2B5EF4-FFF2-40B4-BE49-F238E27FC236}">
                <a16:creationId xmlns:a16="http://schemas.microsoft.com/office/drawing/2014/main" id="{1DC3AE99-322F-4007-A59D-B1B279B5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" y="-13289"/>
            <a:ext cx="582101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6" descr="http://dulichbennghe.vn/wp-content/uploads/2012/09/vuon-quoc-gia-pu-mat-du-lich-ben-nghe.jpg">
            <a:extLst>
              <a:ext uri="{FF2B5EF4-FFF2-40B4-BE49-F238E27FC236}">
                <a16:creationId xmlns:a16="http://schemas.microsoft.com/office/drawing/2014/main" id="{34D32986-4BF7-4D49-892E-295A3ECD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08" y="-14288"/>
            <a:ext cx="6248401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8" descr="http://samngoclinhkontum.net/pictures/new_directory/hoa-va-la-sam-ngoc-linh-kon-tum.jpg">
            <a:extLst>
              <a:ext uri="{FF2B5EF4-FFF2-40B4-BE49-F238E27FC236}">
                <a16:creationId xmlns:a16="http://schemas.microsoft.com/office/drawing/2014/main" id="{9032FD8A-0D9F-460A-AE3D-79FADD73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1633"/>
            <a:ext cx="5882307" cy="33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E7BC7B47-7DEA-49D0-81A8-2CA8B041F6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179443" y="2910394"/>
            <a:ext cx="942229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phú, là cơ sở để thuần dưỡng, tạo nên các giống cây trồng và vật nuôi.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62BAF-C5E7-46ED-9270-25B0C459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3722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46A6D-502B-4428-8060-A4FC866EC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2" y="109330"/>
            <a:ext cx="6268278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AFF0E-2052-41DB-8798-825A910A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D9619-F098-4FAE-BDD1-E288DB5D0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:a16="http://schemas.microsoft.com/office/drawing/2014/main" id="{B6857C3F-6CAD-49BA-B5E1-75DE5878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44" y="2819401"/>
            <a:ext cx="1948070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và lao động </a:t>
            </a:r>
            <a:r>
              <a:rPr lang="en-US" altLang="en-US">
                <a:solidFill>
                  <a:srgbClr val="FFFFCC"/>
                </a:solidFill>
              </a:rPr>
              <a:t>n</a:t>
            </a:r>
            <a:endParaRPr lang="vi-VN" altLang="en-US">
              <a:solidFill>
                <a:srgbClr val="FFFFCC"/>
              </a:solidFill>
            </a:endParaRP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9885EEF0-D194-4A47-AF3D-8A476A27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774" y="2778125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Cơ sở vật chất - kĩ thuật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1D523BA0-CCF8-4BF3-BDAA-CDD366164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phát triển nông nghiệp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A0E5C9D4-7061-4F2F-A810-AA6F66676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427" y="2819401"/>
            <a:ext cx="1898374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         </a:t>
            </a:r>
            <a:r>
              <a:rPr lang="en-US" altLang="en-US">
                <a:solidFill>
                  <a:srgbClr val="FFFFCC"/>
                </a:solidFill>
              </a:rPr>
              <a:t>t </a:t>
            </a:r>
            <a:r>
              <a:rPr lang="en-US" altLang="en-US"/>
              <a:t>        </a:t>
            </a:r>
            <a:endParaRPr lang="vi-VN" altLang="en-US"/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46FB4500-0887-4996-AF8E-8AE4EB58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0"/>
            <a:ext cx="1143000" cy="28575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Lao động cần cù, chịu khó,có kinh nghiệm trong sản xuất nông nghiệp</a:t>
            </a:r>
            <a:endParaRPr lang="vi-VN" altLang="en-US">
              <a:solidFill>
                <a:schemeClr val="bg1"/>
              </a:solidFill>
            </a:endParaRPr>
          </a:p>
        </p:txBody>
      </p:sp>
      <p:sp>
        <p:nvSpPr>
          <p:cNvPr id="26632" name="Rectangle 10">
            <a:extLst>
              <a:ext uri="{FF2B5EF4-FFF2-40B4-BE49-F238E27FC236}">
                <a16:creationId xmlns:a16="http://schemas.microsoft.com/office/drawing/2014/main" id="{906BA210-F9A5-4223-8414-0BF6E3BD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00"/>
            <a:ext cx="1066800" cy="2895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3" name="Rectangle 12">
            <a:extLst>
              <a:ext uri="{FF2B5EF4-FFF2-40B4-BE49-F238E27FC236}">
                <a16:creationId xmlns:a16="http://schemas.microsoft.com/office/drawing/2014/main" id="{B53F3819-03D7-4B8A-A236-5421E3A6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1600200" cy="1066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4" name="Text Box 13">
            <a:extLst>
              <a:ext uri="{FF2B5EF4-FFF2-40B4-BE49-F238E27FC236}">
                <a16:creationId xmlns:a16="http://schemas.microsoft.com/office/drawing/2014/main" id="{AE6CD74F-D51C-4628-A2B8-59D2FAF96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386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Ngày càng hoàn thiện</a:t>
            </a:r>
            <a:endParaRPr lang="vi-VN" altLang="en-US">
              <a:solidFill>
                <a:schemeClr val="bg1"/>
              </a:solidFill>
            </a:endParaRPr>
          </a:p>
        </p:txBody>
      </p:sp>
      <p:sp>
        <p:nvSpPr>
          <p:cNvPr id="26635" name="Rectangle 14">
            <a:extLst>
              <a:ext uri="{FF2B5EF4-FFF2-40B4-BE49-F238E27FC236}">
                <a16:creationId xmlns:a16="http://schemas.microsoft.com/office/drawing/2014/main" id="{9757E5C2-BAA2-444F-9259-2F9446E7B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Thủy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lợi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F28FE974-112A-4544-95A4-1712C425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Hệ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thống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dịch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vụ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trồng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trọt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7" name="Rectangle 16">
            <a:extLst>
              <a:ext uri="{FF2B5EF4-FFF2-40B4-BE49-F238E27FC236}">
                <a16:creationId xmlns:a16="http://schemas.microsoft.com/office/drawing/2014/main" id="{3AF83D08-99E6-420F-B3AB-35B1CA4D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Hệ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thống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dịch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vụ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Chăn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nuôi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8" name="Rectangle 17">
            <a:extLst>
              <a:ext uri="{FF2B5EF4-FFF2-40B4-BE49-F238E27FC236}">
                <a16:creationId xmlns:a16="http://schemas.microsoft.com/office/drawing/2014/main" id="{B717B2FC-FBA8-4DB4-8265-B7BFB7647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6096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Cơ sở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vật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chất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khác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9" name="Rectangle 18">
            <a:extLst>
              <a:ext uri="{FF2B5EF4-FFF2-40B4-BE49-F238E27FC236}">
                <a16:creationId xmlns:a16="http://schemas.microsoft.com/office/drawing/2014/main" id="{076D824E-1385-4A3A-B15F-81BFE7F9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Kinh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tế hộ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gia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đình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0" name="Rectangle 19">
            <a:extLst>
              <a:ext uri="{FF2B5EF4-FFF2-40B4-BE49-F238E27FC236}">
                <a16:creationId xmlns:a16="http://schemas.microsoft.com/office/drawing/2014/main" id="{CE6B7154-64C0-49CD-9D4C-9DD9926E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Kinh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tế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trang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trại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1" name="Rectangle 20">
            <a:extLst>
              <a:ext uri="{FF2B5EF4-FFF2-40B4-BE49-F238E27FC236}">
                <a16:creationId xmlns:a16="http://schemas.microsoft.com/office/drawing/2014/main" id="{E5C9C601-8885-45A3-8DB6-84A654A4D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76800"/>
            <a:ext cx="6858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Nông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nghiệp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hướng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ra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xuất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khẩu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2" name="Rectangle 21">
            <a:extLst>
              <a:ext uri="{FF2B5EF4-FFF2-40B4-BE49-F238E27FC236}">
                <a16:creationId xmlns:a16="http://schemas.microsoft.com/office/drawing/2014/main" id="{B3CDCA6B-B363-49E7-8F54-0EFED6FF5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Trong và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ngoài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nước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ngày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càng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mở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rộng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3" name="Line 22">
            <a:extLst>
              <a:ext uri="{FF2B5EF4-FFF2-40B4-BE49-F238E27FC236}">
                <a16:creationId xmlns:a16="http://schemas.microsoft.com/office/drawing/2014/main" id="{27704C47-8F5A-47E5-9052-3D35FE8B4B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23">
            <a:extLst>
              <a:ext uri="{FF2B5EF4-FFF2-40B4-BE49-F238E27FC236}">
                <a16:creationId xmlns:a16="http://schemas.microsoft.com/office/drawing/2014/main" id="{400452BD-21D3-41A0-A012-BAFB51B87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24">
            <a:extLst>
              <a:ext uri="{FF2B5EF4-FFF2-40B4-BE49-F238E27FC236}">
                <a16:creationId xmlns:a16="http://schemas.microsoft.com/office/drawing/2014/main" id="{9D3C8052-E8DD-48AA-AE00-E823A6AFB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5">
            <a:extLst>
              <a:ext uri="{FF2B5EF4-FFF2-40B4-BE49-F238E27FC236}">
                <a16:creationId xmlns:a16="http://schemas.microsoft.com/office/drawing/2014/main" id="{0587BAF9-0C12-4D04-A094-0C1269732E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876800"/>
            <a:ext cx="8382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Line 26">
            <a:extLst>
              <a:ext uri="{FF2B5EF4-FFF2-40B4-BE49-F238E27FC236}">
                <a16:creationId xmlns:a16="http://schemas.microsoft.com/office/drawing/2014/main" id="{74E7F248-192C-48D6-8BD4-CA218FFE39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876800"/>
            <a:ext cx="228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Line 27">
            <a:extLst>
              <a:ext uri="{FF2B5EF4-FFF2-40B4-BE49-F238E27FC236}">
                <a16:creationId xmlns:a16="http://schemas.microsoft.com/office/drawing/2014/main" id="{69C105F9-435D-4932-B9D9-4ACCE1242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3810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Line 28">
            <a:extLst>
              <a:ext uri="{FF2B5EF4-FFF2-40B4-BE49-F238E27FC236}">
                <a16:creationId xmlns:a16="http://schemas.microsoft.com/office/drawing/2014/main" id="{53452100-DAA0-477A-98F2-AD1749A2D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990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Rectangle 29">
            <a:extLst>
              <a:ext uri="{FF2B5EF4-FFF2-40B4-BE49-F238E27FC236}">
                <a16:creationId xmlns:a16="http://schemas.microsoft.com/office/drawing/2014/main" id="{9B499EC8-C9FC-4568-B7C3-5CA7EB6B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38600"/>
            <a:ext cx="2057400" cy="609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1600">
                <a:solidFill>
                  <a:schemeClr val="bg1"/>
                </a:solidFill>
              </a:rPr>
              <a:t>Ngày càng quan tâm </a:t>
            </a:r>
          </a:p>
          <a:p>
            <a:pPr algn="ctr" eaLnBrk="1" hangingPunct="1"/>
            <a:r>
              <a:rPr lang="vi-VN" altLang="en-US" sz="1600">
                <a:solidFill>
                  <a:schemeClr val="bg1"/>
                </a:solidFill>
              </a:rPr>
              <a:t>(mang t/c quyết định)</a:t>
            </a:r>
          </a:p>
        </p:txBody>
      </p:sp>
      <p:sp>
        <p:nvSpPr>
          <p:cNvPr id="26651" name="Line 30">
            <a:extLst>
              <a:ext uri="{FF2B5EF4-FFF2-40B4-BE49-F238E27FC236}">
                <a16:creationId xmlns:a16="http://schemas.microsoft.com/office/drawing/2014/main" id="{7734CEFE-48F0-4207-9B85-7BA5D73C1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5052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31">
            <a:extLst>
              <a:ext uri="{FF2B5EF4-FFF2-40B4-BE49-F238E27FC236}">
                <a16:creationId xmlns:a16="http://schemas.microsoft.com/office/drawing/2014/main" id="{CB26F867-DC50-4910-AE96-A2263D085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Line 32">
            <a:extLst>
              <a:ext uri="{FF2B5EF4-FFF2-40B4-BE49-F238E27FC236}">
                <a16:creationId xmlns:a16="http://schemas.microsoft.com/office/drawing/2014/main" id="{D610888E-F613-4F3E-BBDB-765618B61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Line 33">
            <a:extLst>
              <a:ext uri="{FF2B5EF4-FFF2-40B4-BE49-F238E27FC236}">
                <a16:creationId xmlns:a16="http://schemas.microsoft.com/office/drawing/2014/main" id="{B6CB9AD0-0F65-49F1-9BCC-74541CD1F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Rectangle 34">
            <a:extLst>
              <a:ext uri="{FF2B5EF4-FFF2-40B4-BE49-F238E27FC236}">
                <a16:creationId xmlns:a16="http://schemas.microsoft.com/office/drawing/2014/main" id="{F4AE7B04-972B-41CE-A883-D0178B039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Sự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cạnh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tranh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gây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sức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ép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lớn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56" name="Line 35">
            <a:extLst>
              <a:ext uri="{FF2B5EF4-FFF2-40B4-BE49-F238E27FC236}">
                <a16:creationId xmlns:a16="http://schemas.microsoft.com/office/drawing/2014/main" id="{6180C938-5D88-4A86-92D1-94D477817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3505200"/>
            <a:ext cx="5334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Line 36">
            <a:extLst>
              <a:ext uri="{FF2B5EF4-FFF2-40B4-BE49-F238E27FC236}">
                <a16:creationId xmlns:a16="http://schemas.microsoft.com/office/drawing/2014/main" id="{A99CBC0E-9528-40CB-ACD7-584CD1943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3505200"/>
            <a:ext cx="4572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Text Box 37">
            <a:extLst>
              <a:ext uri="{FF2B5EF4-FFF2-40B4-BE49-F238E27FC236}">
                <a16:creationId xmlns:a16="http://schemas.microsoft.com/office/drawing/2014/main" id="{0A6CF0ED-BD9C-43E7-A807-ECB38FFA9D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6346" y="1314898"/>
            <a:ext cx="10827027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NỘI DUNG VÀO Ô TRỐNG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F6162A-D991-4244-B0B3-793949FEB39D}"/>
              </a:ext>
            </a:extLst>
          </p:cNvPr>
          <p:cNvSpPr/>
          <p:nvPr/>
        </p:nvSpPr>
        <p:spPr>
          <a:xfrm>
            <a:off x="225287" y="212036"/>
            <a:ext cx="9130748" cy="7421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KINH TẾ - XÃ HỘI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  <p:bldP spid="26630" grpId="0" animBg="1"/>
      <p:bldP spid="26658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E3E22CE-CA21-4461-A791-B0C32190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04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757C0F6F-CD89-43D1-8E2D-A3118AEA9393}"/>
              </a:ext>
            </a:extLst>
          </p:cNvPr>
          <p:cNvSpPr/>
          <p:nvPr/>
        </p:nvSpPr>
        <p:spPr>
          <a:xfrm>
            <a:off x="6287913" y="145774"/>
            <a:ext cx="5599287" cy="6427304"/>
          </a:xfrm>
          <a:prstGeom prst="verticalScrol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US"/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dân cư và lao động nông thôn Việt Nam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25 )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chính sách phát triển nông nghiệp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26 )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trong và ngoài nước có những đặc điểm gì ?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27 )</a:t>
            </a:r>
          </a:p>
        </p:txBody>
      </p:sp>
    </p:spTree>
    <p:extLst>
      <p:ext uri="{BB962C8B-B14F-4D97-AF65-F5344CB8AC3E}">
        <p14:creationId xmlns:p14="http://schemas.microsoft.com/office/powerpoint/2010/main" val="18627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1D14324-86E2-4D3B-9112-9A79012C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2856C4FD-EF43-4101-9C80-F6EC0B32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B3D3CC0B-CF83-45F4-AB35-6C4D9955A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3" name="Picture 5" descr="He%20thong%20thuy%20loi%20do%20Nha%20nuoc%20dau%20tu%20phuc%20vu%20san%20xuat%20cho%20nong%20dan%20lang%20Cham%20Bau%20Truc,%20thi%20tran%20Phuoc%20Dan1">
            <a:extLst>
              <a:ext uri="{FF2B5EF4-FFF2-40B4-BE49-F238E27FC236}">
                <a16:creationId xmlns:a16="http://schemas.microsoft.com/office/drawing/2014/main" id="{7AB86F9F-3209-49D1-8428-1D5D8E78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1" descr="11414_thuyloi">
            <a:extLst>
              <a:ext uri="{FF2B5EF4-FFF2-40B4-BE49-F238E27FC236}">
                <a16:creationId xmlns:a16="http://schemas.microsoft.com/office/drawing/2014/main" id="{B5F5654F-5C59-414D-9317-FD9F775B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13" descr="12_full">
            <a:extLst>
              <a:ext uri="{FF2B5EF4-FFF2-40B4-BE49-F238E27FC236}">
                <a16:creationId xmlns:a16="http://schemas.microsoft.com/office/drawing/2014/main" id="{0AD8DEE3-B194-4605-A175-F30712FB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 descr="1">
            <a:extLst>
              <a:ext uri="{FF2B5EF4-FFF2-40B4-BE49-F238E27FC236}">
                <a16:creationId xmlns:a16="http://schemas.microsoft.com/office/drawing/2014/main" id="{CA21D14B-B6E3-4CCF-B76D-A9BFC7B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4" name="Text Box 16">
            <a:extLst>
              <a:ext uri="{FF2B5EF4-FFF2-40B4-BE49-F238E27FC236}">
                <a16:creationId xmlns:a16="http://schemas.microsoft.com/office/drawing/2014/main" id="{F676AE87-E724-44F1-B56B-167C0401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352801"/>
            <a:ext cx="4114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HỆ THỐNG THỦY LỢI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051FF-F89F-41D8-91F4-5E555D9B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1790701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4F599-A188-48A8-BFF3-5EBAEECDC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790701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95F80-C1DF-4807-9683-B136BA437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257801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ADC0A-76E0-4E19-83E1-0AA764241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08614"/>
            <a:ext cx="1695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KÊNH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nimBg="1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377E6A59-C38F-4105-A465-D8F2F6D0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9E2AC470-02D0-4A91-9742-7090A8698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7695CD59-1610-46D9-8939-111877CB0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2" name="Picture 8" descr="luahethu">
            <a:extLst>
              <a:ext uri="{FF2B5EF4-FFF2-40B4-BE49-F238E27FC236}">
                <a16:creationId xmlns:a16="http://schemas.microsoft.com/office/drawing/2014/main" id="{B64BF40C-220D-4565-826F-E0DCAD59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" y="3429000"/>
            <a:ext cx="588065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1">
            <a:hlinkClick r:id="rId3"/>
            <a:extLst>
              <a:ext uri="{FF2B5EF4-FFF2-40B4-BE49-F238E27FC236}">
                <a16:creationId xmlns:a16="http://schemas.microsoft.com/office/drawing/2014/main" id="{BC3AEFCE-CC1E-4CDB-8440-7CD6E94F6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9816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87" name="Picture 23" descr="phan2">
            <a:extLst>
              <a:ext uri="{FF2B5EF4-FFF2-40B4-BE49-F238E27FC236}">
                <a16:creationId xmlns:a16="http://schemas.microsoft.com/office/drawing/2014/main" id="{48FA6AAA-D87A-4C3C-85E0-02049B45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1734"/>
            <a:ext cx="5936972" cy="32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Rectangle 29">
            <a:hlinkClick r:id="rId5"/>
            <a:extLst>
              <a:ext uri="{FF2B5EF4-FFF2-40B4-BE49-F238E27FC236}">
                <a16:creationId xmlns:a16="http://schemas.microsoft.com/office/drawing/2014/main" id="{4CF7E705-BC46-4815-ADD1-B32772D9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9816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95" name="Picture 31" descr="1017231_258175300992176_1098564416_n">
            <a:extLst>
              <a:ext uri="{FF2B5EF4-FFF2-40B4-BE49-F238E27FC236}">
                <a16:creationId xmlns:a16="http://schemas.microsoft.com/office/drawing/2014/main" id="{403477E0-0FD1-4FAD-9278-EF99223C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71734"/>
            <a:ext cx="5936974" cy="32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8" descr="http://giacaphe.com/wp-content/uploads/2009/09/vuon-uom-cao-su.jpg">
            <a:extLst>
              <a:ext uri="{FF2B5EF4-FFF2-40B4-BE49-F238E27FC236}">
                <a16:creationId xmlns:a16="http://schemas.microsoft.com/office/drawing/2014/main" id="{9D0943A4-1D9C-446B-9FE6-063BBD05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419061"/>
            <a:ext cx="6089373" cy="34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>
            <a:extLst>
              <a:ext uri="{FF2B5EF4-FFF2-40B4-BE49-F238E27FC236}">
                <a16:creationId xmlns:a16="http://schemas.microsoft.com/office/drawing/2014/main" id="{3AACAFCF-4A3D-4A03-AD11-CBB78BDD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124201"/>
            <a:ext cx="6324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HỆ THỐNG DỊCH VỤ TRỒNG TRỌT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4799303C-75A4-4A2F-BB3F-FC82032E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984955FD-F933-4F92-A3AC-7338D169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22AAF209-326C-490E-BA6D-B8937A12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2" descr="http://images.danviet.vn/CMSImage/Resources/Uploaded/baogiay2/54_13_TACN.jpg">
            <a:extLst>
              <a:ext uri="{FF2B5EF4-FFF2-40B4-BE49-F238E27FC236}">
                <a16:creationId xmlns:a16="http://schemas.microsoft.com/office/drawing/2014/main" id="{41FB44C6-D2FB-4E69-B70F-09B4613A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" y="71734"/>
            <a:ext cx="5850836" cy="3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Kiểm tra qui trình nuôi tômg giống tại công ty Việt Úc Bạc Liêu. Ảnh Báo Bạc Liêu">
            <a:extLst>
              <a:ext uri="{FF2B5EF4-FFF2-40B4-BE49-F238E27FC236}">
                <a16:creationId xmlns:a16="http://schemas.microsoft.com/office/drawing/2014/main" id="{15860E14-0163-4C5C-85F0-9A127D53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6" y="3581400"/>
            <a:ext cx="614900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3">
            <a:extLst>
              <a:ext uri="{FF2B5EF4-FFF2-40B4-BE49-F238E27FC236}">
                <a16:creationId xmlns:a16="http://schemas.microsoft.com/office/drawing/2014/main" id="{A4AC548D-00EB-4EEF-934E-59AF2958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905500" cy="320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http://nongnghiep.vn/Upload/Image/2013/4/11/11042013140950.JPG">
            <a:extLst>
              <a:ext uri="{FF2B5EF4-FFF2-40B4-BE49-F238E27FC236}">
                <a16:creationId xmlns:a16="http://schemas.microsoft.com/office/drawing/2014/main" id="{6DFAC73E-7C2F-4F25-8ECA-D7C8D29A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1732"/>
            <a:ext cx="6079434" cy="343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8D2FB7-3829-48F4-A38C-B8AA84DFA7BB}"/>
              </a:ext>
            </a:extLst>
          </p:cNvPr>
          <p:cNvSpPr txBox="1"/>
          <p:nvPr/>
        </p:nvSpPr>
        <p:spPr>
          <a:xfrm>
            <a:off x="3432312" y="3352800"/>
            <a:ext cx="4933123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DỊCH VỤ CHĂN NUÔI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3">
            <a:extLst>
              <a:ext uri="{FF2B5EF4-FFF2-40B4-BE49-F238E27FC236}">
                <a16:creationId xmlns:a16="http://schemas.microsoft.com/office/drawing/2014/main" id="{5BD08585-524D-44F7-ABEE-297C63A19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7" y="2505076"/>
            <a:ext cx="3822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Các nhân tố ảnh hưởng đến sự phát triển và phân bố nông nghiệp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4C3840-717C-4FEF-9AC7-D273210EE254}"/>
              </a:ext>
            </a:extLst>
          </p:cNvPr>
          <p:cNvCxnSpPr>
            <a:cxnSpLocks/>
            <a:stCxn id="36866" idx="3"/>
            <a:endCxn id="36869" idx="1"/>
          </p:cNvCxnSpPr>
          <p:nvPr/>
        </p:nvCxnSpPr>
        <p:spPr>
          <a:xfrm flipV="1">
            <a:off x="3981451" y="1719264"/>
            <a:ext cx="581025" cy="13859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316205-E163-4263-B9C8-2805CD402CDD}"/>
              </a:ext>
            </a:extLst>
          </p:cNvPr>
          <p:cNvCxnSpPr>
            <a:cxnSpLocks/>
            <a:stCxn id="36866" idx="3"/>
          </p:cNvCxnSpPr>
          <p:nvPr/>
        </p:nvCxnSpPr>
        <p:spPr>
          <a:xfrm>
            <a:off x="3981451" y="3105241"/>
            <a:ext cx="581024" cy="12937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 Box 33">
            <a:extLst>
              <a:ext uri="{FF2B5EF4-FFF2-40B4-BE49-F238E27FC236}">
                <a16:creationId xmlns:a16="http://schemas.microsoft.com/office/drawing/2014/main" id="{F18AA8DB-EEEC-4665-9C12-48649E831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6" y="1365251"/>
            <a:ext cx="1381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Các nhân tố tự nhiên </a:t>
            </a:r>
          </a:p>
        </p:txBody>
      </p:sp>
      <p:sp>
        <p:nvSpPr>
          <p:cNvPr id="36870" name="Text Box 33">
            <a:extLst>
              <a:ext uri="{FF2B5EF4-FFF2-40B4-BE49-F238E27FC236}">
                <a16:creationId xmlns:a16="http://schemas.microsoft.com/office/drawing/2014/main" id="{D0304797-8C01-4D8E-828A-D2A4F1807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135" y="4200528"/>
            <a:ext cx="1533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Các nhân tố kinh tế-xã hội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E90E9E-F73F-4EB9-BE34-8E75EDF5B1EA}"/>
              </a:ext>
            </a:extLst>
          </p:cNvPr>
          <p:cNvCxnSpPr>
            <a:stCxn id="36869" idx="3"/>
            <a:endCxn id="36875" idx="1"/>
          </p:cNvCxnSpPr>
          <p:nvPr/>
        </p:nvCxnSpPr>
        <p:spPr>
          <a:xfrm flipV="1">
            <a:off x="5943601" y="501652"/>
            <a:ext cx="938214" cy="12176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26A4AD-B552-4531-8803-318B3DC5591B}"/>
              </a:ext>
            </a:extLst>
          </p:cNvPr>
          <p:cNvCxnSpPr>
            <a:stCxn id="36869" idx="3"/>
            <a:endCxn id="36876" idx="1"/>
          </p:cNvCxnSpPr>
          <p:nvPr/>
        </p:nvCxnSpPr>
        <p:spPr>
          <a:xfrm flipV="1">
            <a:off x="5943601" y="1385887"/>
            <a:ext cx="952500" cy="3333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390159-DBA6-4A67-8334-01F10FAE13A9}"/>
              </a:ext>
            </a:extLst>
          </p:cNvPr>
          <p:cNvCxnSpPr>
            <a:cxnSpLocks/>
            <a:stCxn id="36869" idx="3"/>
          </p:cNvCxnSpPr>
          <p:nvPr/>
        </p:nvCxnSpPr>
        <p:spPr>
          <a:xfrm>
            <a:off x="5943601" y="1719264"/>
            <a:ext cx="1172816" cy="4656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788895-492D-4E23-928A-3D25DD4D3B1A}"/>
              </a:ext>
            </a:extLst>
          </p:cNvPr>
          <p:cNvCxnSpPr>
            <a:stCxn id="36869" idx="3"/>
          </p:cNvCxnSpPr>
          <p:nvPr/>
        </p:nvCxnSpPr>
        <p:spPr>
          <a:xfrm>
            <a:off x="5943600" y="1719263"/>
            <a:ext cx="952500" cy="1181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25">
            <a:extLst>
              <a:ext uri="{FF2B5EF4-FFF2-40B4-BE49-F238E27FC236}">
                <a16:creationId xmlns:a16="http://schemas.microsoft.com/office/drawing/2014/main" id="{4875B560-E4AB-4784-95EF-36DAB4C2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5" y="150812"/>
            <a:ext cx="18811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đất</a:t>
            </a:r>
          </a:p>
        </p:txBody>
      </p:sp>
      <p:sp>
        <p:nvSpPr>
          <p:cNvPr id="36876" name="TextBox 29">
            <a:extLst>
              <a:ext uri="{FF2B5EF4-FFF2-40B4-BE49-F238E27FC236}">
                <a16:creationId xmlns:a16="http://schemas.microsoft.com/office/drawing/2014/main" id="{D2DE4B50-3EB8-4484-A877-65B77136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1" y="965200"/>
            <a:ext cx="2105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khí hậu</a:t>
            </a:r>
          </a:p>
        </p:txBody>
      </p:sp>
      <p:sp>
        <p:nvSpPr>
          <p:cNvPr id="36877" name="TextBox 30">
            <a:extLst>
              <a:ext uri="{FF2B5EF4-FFF2-40B4-BE49-F238E27FC236}">
                <a16:creationId xmlns:a16="http://schemas.microsoft.com/office/drawing/2014/main" id="{E51549F3-781B-4255-9BFA-6226B46DF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5" y="1881189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nước</a:t>
            </a:r>
          </a:p>
        </p:txBody>
      </p:sp>
      <p:sp>
        <p:nvSpPr>
          <p:cNvPr id="36878" name="TextBox 31">
            <a:extLst>
              <a:ext uri="{FF2B5EF4-FFF2-40B4-BE49-F238E27FC236}">
                <a16:creationId xmlns:a16="http://schemas.microsoft.com/office/drawing/2014/main" id="{0AF38320-FD90-4EE0-9F08-DDF5D65BF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4" y="2549526"/>
            <a:ext cx="2105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sinh vật</a:t>
            </a:r>
          </a:p>
        </p:txBody>
      </p:sp>
      <p:sp>
        <p:nvSpPr>
          <p:cNvPr id="179204" name="Right Brace 179203">
            <a:extLst>
              <a:ext uri="{FF2B5EF4-FFF2-40B4-BE49-F238E27FC236}">
                <a16:creationId xmlns:a16="http://schemas.microsoft.com/office/drawing/2014/main" id="{8DFA8CF4-3DFD-43B9-93E2-2699D0F39A7E}"/>
              </a:ext>
            </a:extLst>
          </p:cNvPr>
          <p:cNvSpPr/>
          <p:nvPr/>
        </p:nvSpPr>
        <p:spPr>
          <a:xfrm>
            <a:off x="8945564" y="533401"/>
            <a:ext cx="447675" cy="284956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80" name="TextBox 179204">
            <a:extLst>
              <a:ext uri="{FF2B5EF4-FFF2-40B4-BE49-F238E27FC236}">
                <a16:creationId xmlns:a16="http://schemas.microsoft.com/office/drawing/2014/main" id="{28BE28C7-853A-47A0-9D21-379AD74F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151" y="173039"/>
            <a:ext cx="1274763" cy="298608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Là các nhân tố </a:t>
            </a: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</a:rPr>
              <a:t>tiền đề cơ bản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 ảnh hưởng đến sự phát triển và phân bố NN</a:t>
            </a:r>
            <a:endParaRPr lang="en-US" altLang="en-US" sz="28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1" name="Text Box 33">
            <a:extLst>
              <a:ext uri="{FF2B5EF4-FFF2-40B4-BE49-F238E27FC236}">
                <a16:creationId xmlns:a16="http://schemas.microsoft.com/office/drawing/2014/main" id="{4A9CC9B7-9362-4461-B577-EA141FD2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382963"/>
            <a:ext cx="1866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Dân cư và lao động nông thôn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6B8B258-DEF8-42D4-982B-6D983065F8CE}"/>
              </a:ext>
            </a:extLst>
          </p:cNvPr>
          <p:cNvCxnSpPr>
            <a:cxnSpLocks/>
            <a:stCxn id="36870" idx="3"/>
          </p:cNvCxnSpPr>
          <p:nvPr/>
        </p:nvCxnSpPr>
        <p:spPr>
          <a:xfrm flipV="1">
            <a:off x="6079660" y="3943356"/>
            <a:ext cx="819149" cy="7651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3" name="Text Box 33">
            <a:extLst>
              <a:ext uri="{FF2B5EF4-FFF2-40B4-BE49-F238E27FC236}">
                <a16:creationId xmlns:a16="http://schemas.microsoft.com/office/drawing/2014/main" id="{3720AB59-AEDA-4D12-B442-147F8AC6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4303714"/>
            <a:ext cx="1866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Cơ sở vật chất-kĩ thuật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AA3DC48-2FE9-4467-A364-470E6051BBCD}"/>
              </a:ext>
            </a:extLst>
          </p:cNvPr>
          <p:cNvCxnSpPr>
            <a:stCxn id="36870" idx="3"/>
            <a:endCxn id="36883" idx="1"/>
          </p:cNvCxnSpPr>
          <p:nvPr/>
        </p:nvCxnSpPr>
        <p:spPr>
          <a:xfrm flipV="1">
            <a:off x="6079660" y="4657727"/>
            <a:ext cx="749765" cy="508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 Box 33">
            <a:extLst>
              <a:ext uri="{FF2B5EF4-FFF2-40B4-BE49-F238E27FC236}">
                <a16:creationId xmlns:a16="http://schemas.microsoft.com/office/drawing/2014/main" id="{D427701F-9FFD-4C6B-B9D3-82A45690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3" y="5081589"/>
            <a:ext cx="2119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Chính sách phát triển nông nghiệp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DACAA9D-3C8A-42DF-9AA8-D70AEE7B17C1}"/>
              </a:ext>
            </a:extLst>
          </p:cNvPr>
          <p:cNvCxnSpPr/>
          <p:nvPr/>
        </p:nvCxnSpPr>
        <p:spPr>
          <a:xfrm>
            <a:off x="6084093" y="4684715"/>
            <a:ext cx="785813" cy="696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CEC37D4-195B-4F6C-AC04-2D74345CA2F3}"/>
              </a:ext>
            </a:extLst>
          </p:cNvPr>
          <p:cNvCxnSpPr>
            <a:cxnSpLocks/>
            <a:stCxn id="36870" idx="3"/>
            <a:endCxn id="36888" idx="1"/>
          </p:cNvCxnSpPr>
          <p:nvPr/>
        </p:nvCxnSpPr>
        <p:spPr>
          <a:xfrm>
            <a:off x="6079660" y="4708528"/>
            <a:ext cx="725953" cy="15224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 Box 33">
            <a:extLst>
              <a:ext uri="{FF2B5EF4-FFF2-40B4-BE49-F238E27FC236}">
                <a16:creationId xmlns:a16="http://schemas.microsoft.com/office/drawing/2014/main" id="{56BF6328-AA66-468A-8342-861D45D9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5876926"/>
            <a:ext cx="2119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Thị trường trong và ngoài nước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7C4BE2F1-5575-496F-9B3F-E7CCD36196F8}"/>
              </a:ext>
            </a:extLst>
          </p:cNvPr>
          <p:cNvSpPr/>
          <p:nvPr/>
        </p:nvSpPr>
        <p:spPr>
          <a:xfrm>
            <a:off x="8948739" y="3705226"/>
            <a:ext cx="447675" cy="284956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90" name="TextBox 74">
            <a:extLst>
              <a:ext uri="{FF2B5EF4-FFF2-40B4-BE49-F238E27FC236}">
                <a16:creationId xmlns:a16="http://schemas.microsoft.com/office/drawing/2014/main" id="{0D529A4B-9CF5-4E12-B0D6-29384DCA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238" y="3405188"/>
            <a:ext cx="1046162" cy="29845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Là các nhân tố </a:t>
            </a: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</a:rPr>
              <a:t>quyết định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đến sự phát triển  và phân  bố NN</a:t>
            </a:r>
            <a:endParaRPr lang="en-US" altLang="en-US" sz="28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9" grpId="0"/>
      <p:bldP spid="36870" grpId="0"/>
      <p:bldP spid="36875" grpId="0"/>
      <p:bldP spid="36876" grpId="0"/>
      <p:bldP spid="36877" grpId="0"/>
      <p:bldP spid="36878" grpId="0"/>
      <p:bldP spid="179204" grpId="0" animBg="1"/>
      <p:bldP spid="36880" grpId="0" animBg="1"/>
      <p:bldP spid="36881" grpId="0"/>
      <p:bldP spid="36883" grpId="0"/>
      <p:bldP spid="36885" grpId="0"/>
      <p:bldP spid="36888" grpId="0"/>
      <p:bldP spid="73" grpId="0" animBg="1"/>
      <p:bldP spid="368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CA126B5C-BB2D-4947-BD2F-6220DD46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7BDE3914-0011-4BFA-9F10-AF6F6417B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EC0CB08A-9C20-4582-9537-DC80E3E2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8677" name="Picture 8" descr="nuoilon">
            <a:extLst>
              <a:ext uri="{FF2B5EF4-FFF2-40B4-BE49-F238E27FC236}">
                <a16:creationId xmlns:a16="http://schemas.microsoft.com/office/drawing/2014/main" id="{539479CE-C738-48D7-8F82-E9C21B16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4"/>
            <a:ext cx="5810250" cy="33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4" descr="kh14082009">
            <a:extLst>
              <a:ext uri="{FF2B5EF4-FFF2-40B4-BE49-F238E27FC236}">
                <a16:creationId xmlns:a16="http://schemas.microsoft.com/office/drawing/2014/main" id="{1F0D3293-5EBA-4B3C-AD78-B84C1116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71734"/>
            <a:ext cx="6218583" cy="33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z300-con-tom-502-">
            <a:extLst>
              <a:ext uri="{FF2B5EF4-FFF2-40B4-BE49-F238E27FC236}">
                <a16:creationId xmlns:a16="http://schemas.microsoft.com/office/drawing/2014/main" id="{9A335D41-99A4-4D47-94B3-CE80E3C2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913"/>
            <a:ext cx="581025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" descr="Chuồng nuôi bò sữa">
            <a:extLst>
              <a:ext uri="{FF2B5EF4-FFF2-40B4-BE49-F238E27FC236}">
                <a16:creationId xmlns:a16="http://schemas.microsoft.com/office/drawing/2014/main" id="{8B7DFE02-52AC-40DF-9B09-09B6DC5B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490914"/>
            <a:ext cx="618048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>
            <a:extLst>
              <a:ext uri="{FF2B5EF4-FFF2-40B4-BE49-F238E27FC236}">
                <a16:creationId xmlns:a16="http://schemas.microsoft.com/office/drawing/2014/main" id="{9C9CEE55-3D26-4298-AB05-C9FBED5B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4E0BA6EB-72CA-44DF-B526-4106F7B8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ECEBA9FD-D7D4-4839-94E3-3C4684DA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1"/>
            <a:ext cx="8001000" cy="46166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 SỞ VẬT CHẤT-KĨ THUẬT TRONG NÔNG NGHIỆP</a:t>
            </a: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6BEAF478-D13C-44BD-A833-52A7437646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019176"/>
            <a:ext cx="33528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AB4482AD-DC17-4A07-A182-D5ECEEEE1E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019176"/>
            <a:ext cx="1219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87F3B60B-9B85-4CCB-93D0-99B5B9D0D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019176"/>
            <a:ext cx="9144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E58B70D6-9CF8-4FEB-A82E-EFF8D67AD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019176"/>
            <a:ext cx="3124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Text Box 11">
            <a:extLst>
              <a:ext uri="{FF2B5EF4-FFF2-40B4-BE49-F238E27FC236}">
                <a16:creationId xmlns:a16="http://schemas.microsoft.com/office/drawing/2014/main" id="{86EC37DB-C36C-4E85-896D-628D2C84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0"/>
            <a:ext cx="1600200" cy="984250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thủy lợi</a:t>
            </a:r>
          </a:p>
        </p:txBody>
      </p:sp>
      <p:sp>
        <p:nvSpPr>
          <p:cNvPr id="85004" name="Text Box 12">
            <a:extLst>
              <a:ext uri="{FF2B5EF4-FFF2-40B4-BE49-F238E27FC236}">
                <a16:creationId xmlns:a16="http://schemas.microsoft.com/office/drawing/2014/main" id="{2EC4E7D8-D5AA-440F-B6EA-65B54EB6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286000"/>
            <a:ext cx="16764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trồng trọt</a:t>
            </a:r>
          </a:p>
        </p:txBody>
      </p:sp>
      <p:sp>
        <p:nvSpPr>
          <p:cNvPr id="85006" name="Text Box 14">
            <a:extLst>
              <a:ext uri="{FF2B5EF4-FFF2-40B4-BE49-F238E27FC236}">
                <a16:creationId xmlns:a16="http://schemas.microsoft.com/office/drawing/2014/main" id="{90E4D7F0-A162-4DEF-BA6E-F0A20E7AE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86000"/>
            <a:ext cx="18288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chăn nuôi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007" name="Text Box 15">
            <a:extLst>
              <a:ext uri="{FF2B5EF4-FFF2-40B4-BE49-F238E27FC236}">
                <a16:creationId xmlns:a16="http://schemas.microsoft.com/office/drawing/2014/main" id="{D8E92284-7526-4B9C-A768-F984654F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286000"/>
            <a:ext cx="19812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Cơ sở vật chất-kĩ thuật khác</a:t>
            </a:r>
          </a:p>
        </p:txBody>
      </p:sp>
      <p:sp>
        <p:nvSpPr>
          <p:cNvPr id="85008" name="Text Box 16">
            <a:extLst>
              <a:ext uri="{FF2B5EF4-FFF2-40B4-BE49-F238E27FC236}">
                <a16:creationId xmlns:a16="http://schemas.microsoft.com/office/drawing/2014/main" id="{05B5202C-1346-45AC-8A19-D91B6BEE5C4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83096" y="5112065"/>
            <a:ext cx="11277600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660033"/>
                </a:solidFill>
                <a:latin typeface="Times New Roman" panose="02020603050405020304" pitchFamily="18" charset="0"/>
              </a:rPr>
              <a:t>Kể tên số cơ sở vật chất- kĩ thuật trong nông nghiệp để minh hoạ cho H7.2 SGK trang 26.</a:t>
            </a:r>
            <a:r>
              <a:rPr lang="en-US" altLang="en-US" sz="2800" b="1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5003" grpId="0" animBg="1"/>
      <p:bldP spid="85004" grpId="0" animBg="1"/>
      <p:bldP spid="85006" grpId="0" animBg="1"/>
      <p:bldP spid="85007" grpId="0" animBg="1"/>
      <p:bldP spid="850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>
            <a:extLst>
              <a:ext uri="{FF2B5EF4-FFF2-40B4-BE49-F238E27FC236}">
                <a16:creationId xmlns:a16="http://schemas.microsoft.com/office/drawing/2014/main" id="{7F2D2BDA-FCE7-4E3A-9FF1-2B244343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Dân cư và lao động </a:t>
            </a:r>
            <a:r>
              <a:rPr lang="en-US" altLang="en-US">
                <a:solidFill>
                  <a:srgbClr val="FFFFCC"/>
                </a:solidFill>
              </a:rPr>
              <a:t>n</a:t>
            </a:r>
            <a:endParaRPr lang="vi-VN" altLang="en-US">
              <a:solidFill>
                <a:srgbClr val="FFFFCC"/>
              </a:solidFill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FC254CDE-6BF9-4CBE-8717-6F8F33FA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Cơ sở vật chất - kĩ thuật</a:t>
            </a:r>
            <a:endParaRPr lang="vi-VN" altLang="en-US"/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62585572-DCD7-47CD-8F2C-8684BA913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Chính sách phát triển nông nghiệp</a:t>
            </a:r>
            <a:endParaRPr lang="vi-VN" altLang="en-US"/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48E44D60-31E6-49DF-BA53-3186E090B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1"/>
            <a:ext cx="1905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Thị trường          </a:t>
            </a:r>
            <a:r>
              <a:rPr lang="en-US" altLang="en-US">
                <a:solidFill>
                  <a:srgbClr val="FFFFCC"/>
                </a:solidFill>
              </a:rPr>
              <a:t>t </a:t>
            </a:r>
            <a:r>
              <a:rPr lang="en-US" altLang="en-US"/>
              <a:t>        </a:t>
            </a:r>
            <a:endParaRPr lang="vi-VN" altLang="en-US"/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AD9C46B1-E432-4CC9-B513-4323F6F08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0"/>
            <a:ext cx="1143000" cy="28575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Lao động cần cù, chịu khó,có kinh nghiệm trong sản xuất nông nghiệp</a:t>
            </a:r>
            <a:endParaRPr lang="vi-VN" altLang="en-US"/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9C57A468-4F49-4EBF-BAFA-40CD2B2E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00"/>
            <a:ext cx="1066800" cy="2895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31959671-B991-4A81-B846-08D3ED35B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419600"/>
            <a:ext cx="106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Nguồn lao động dồi dào</a:t>
            </a:r>
            <a:endParaRPr lang="vi-VN" altLang="en-US"/>
          </a:p>
        </p:txBody>
      </p:sp>
      <p:sp>
        <p:nvSpPr>
          <p:cNvPr id="60426" name="Rectangle 10">
            <a:extLst>
              <a:ext uri="{FF2B5EF4-FFF2-40B4-BE49-F238E27FC236}">
                <a16:creationId xmlns:a16="http://schemas.microsoft.com/office/drawing/2014/main" id="{6DD4E55A-DEDA-4F15-A9A8-17F2EC7A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1600200" cy="1066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95E3B0B1-D403-4230-B933-065C9CEA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386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Ngày càng hoàn thiện</a:t>
            </a:r>
            <a:endParaRPr lang="vi-VN" altLang="en-US"/>
          </a:p>
        </p:txBody>
      </p:sp>
      <p:sp>
        <p:nvSpPr>
          <p:cNvPr id="60428" name="Rectangle 12">
            <a:extLst>
              <a:ext uri="{FF2B5EF4-FFF2-40B4-BE49-F238E27FC236}">
                <a16:creationId xmlns:a16="http://schemas.microsoft.com/office/drawing/2014/main" id="{4254E1D2-91DD-4391-894A-482FE7B7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Thủy </a:t>
            </a:r>
          </a:p>
          <a:p>
            <a:pPr algn="ctr" eaLnBrk="1" hangingPunct="1"/>
            <a:r>
              <a:rPr lang="en-US" altLang="en-US" sz="1600"/>
              <a:t>lợi</a:t>
            </a:r>
            <a:endParaRPr lang="vi-VN" altLang="en-US" sz="1600"/>
          </a:p>
        </p:txBody>
      </p:sp>
      <p:sp>
        <p:nvSpPr>
          <p:cNvPr id="60429" name="Rectangle 13">
            <a:extLst>
              <a:ext uri="{FF2B5EF4-FFF2-40B4-BE49-F238E27FC236}">
                <a16:creationId xmlns:a16="http://schemas.microsoft.com/office/drawing/2014/main" id="{099DE585-366F-4B9D-9BC0-9A901F38F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Hệ </a:t>
            </a:r>
          </a:p>
          <a:p>
            <a:pPr algn="ctr" eaLnBrk="1" hangingPunct="1"/>
            <a:r>
              <a:rPr lang="en-US" altLang="en-US" sz="1600"/>
              <a:t>thống</a:t>
            </a:r>
          </a:p>
          <a:p>
            <a:pPr algn="ctr" eaLnBrk="1" hangingPunct="1"/>
            <a:r>
              <a:rPr lang="en-US" altLang="en-US" sz="1600"/>
              <a:t> dịch</a:t>
            </a:r>
          </a:p>
          <a:p>
            <a:pPr algn="ctr" eaLnBrk="1" hangingPunct="1"/>
            <a:r>
              <a:rPr lang="en-US" altLang="en-US" sz="1600"/>
              <a:t> vụ</a:t>
            </a:r>
          </a:p>
          <a:p>
            <a:pPr algn="ctr" eaLnBrk="1" hangingPunct="1"/>
            <a:r>
              <a:rPr lang="en-US" altLang="en-US" sz="1600"/>
              <a:t> trồng</a:t>
            </a:r>
          </a:p>
          <a:p>
            <a:pPr algn="ctr" eaLnBrk="1" hangingPunct="1"/>
            <a:r>
              <a:rPr lang="en-US" altLang="en-US" sz="1600"/>
              <a:t> trọt</a:t>
            </a:r>
            <a:endParaRPr lang="vi-VN" altLang="en-US" sz="1600"/>
          </a:p>
        </p:txBody>
      </p:sp>
      <p:sp>
        <p:nvSpPr>
          <p:cNvPr id="60430" name="Rectangle 14">
            <a:extLst>
              <a:ext uri="{FF2B5EF4-FFF2-40B4-BE49-F238E27FC236}">
                <a16:creationId xmlns:a16="http://schemas.microsoft.com/office/drawing/2014/main" id="{CA61F962-ADF1-431F-8F2F-B7B8E5B6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Hệ</a:t>
            </a:r>
          </a:p>
          <a:p>
            <a:pPr algn="ctr" eaLnBrk="1" hangingPunct="1"/>
            <a:r>
              <a:rPr lang="en-US" altLang="en-US" sz="1600"/>
              <a:t> thống </a:t>
            </a:r>
          </a:p>
          <a:p>
            <a:pPr algn="ctr" eaLnBrk="1" hangingPunct="1"/>
            <a:r>
              <a:rPr lang="en-US" altLang="en-US" sz="1600"/>
              <a:t>dịch </a:t>
            </a:r>
          </a:p>
          <a:p>
            <a:pPr algn="ctr" eaLnBrk="1" hangingPunct="1"/>
            <a:r>
              <a:rPr lang="en-US" altLang="en-US" sz="1600"/>
              <a:t>vụ </a:t>
            </a:r>
          </a:p>
          <a:p>
            <a:pPr algn="ctr" eaLnBrk="1" hangingPunct="1"/>
            <a:r>
              <a:rPr lang="en-US" altLang="en-US" sz="1600"/>
              <a:t>Chăn</a:t>
            </a:r>
          </a:p>
          <a:p>
            <a:pPr algn="ctr" eaLnBrk="1" hangingPunct="1"/>
            <a:r>
              <a:rPr lang="en-US" altLang="en-US" sz="1600"/>
              <a:t> nuôi</a:t>
            </a:r>
            <a:endParaRPr lang="vi-VN" altLang="en-US" sz="1600"/>
          </a:p>
        </p:txBody>
      </p:sp>
      <p:sp>
        <p:nvSpPr>
          <p:cNvPr id="60431" name="Rectangle 15">
            <a:extLst>
              <a:ext uri="{FF2B5EF4-FFF2-40B4-BE49-F238E27FC236}">
                <a16:creationId xmlns:a16="http://schemas.microsoft.com/office/drawing/2014/main" id="{2A79D6A2-515C-4969-B007-B9F500FA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6096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Cơ sở</a:t>
            </a:r>
          </a:p>
          <a:p>
            <a:pPr algn="ctr" eaLnBrk="1" hangingPunct="1"/>
            <a:r>
              <a:rPr lang="en-US" altLang="en-US" sz="1600"/>
              <a:t> vật</a:t>
            </a:r>
          </a:p>
          <a:p>
            <a:pPr algn="ctr" eaLnBrk="1" hangingPunct="1"/>
            <a:r>
              <a:rPr lang="en-US" altLang="en-US" sz="1600"/>
              <a:t> chất</a:t>
            </a:r>
          </a:p>
          <a:p>
            <a:pPr algn="ctr" eaLnBrk="1" hangingPunct="1"/>
            <a:r>
              <a:rPr lang="en-US" altLang="en-US" sz="1600"/>
              <a:t> khác</a:t>
            </a:r>
            <a:endParaRPr lang="vi-VN" altLang="en-US" sz="1600"/>
          </a:p>
        </p:txBody>
      </p:sp>
      <p:sp>
        <p:nvSpPr>
          <p:cNvPr id="60432" name="Rectangle 16">
            <a:extLst>
              <a:ext uri="{FF2B5EF4-FFF2-40B4-BE49-F238E27FC236}">
                <a16:creationId xmlns:a16="http://schemas.microsoft.com/office/drawing/2014/main" id="{36F6E80C-0915-4DF1-9000-49D1A36B7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Kinh</a:t>
            </a:r>
          </a:p>
          <a:p>
            <a:pPr algn="ctr" eaLnBrk="1" hangingPunct="1"/>
            <a:r>
              <a:rPr lang="en-US" altLang="en-US" sz="1600"/>
              <a:t> tế hộ</a:t>
            </a:r>
          </a:p>
          <a:p>
            <a:pPr algn="ctr" eaLnBrk="1" hangingPunct="1"/>
            <a:r>
              <a:rPr lang="en-US" altLang="en-US" sz="1600"/>
              <a:t> gia</a:t>
            </a:r>
          </a:p>
          <a:p>
            <a:pPr algn="ctr" eaLnBrk="1" hangingPunct="1"/>
            <a:r>
              <a:rPr lang="en-US" altLang="en-US" sz="1600"/>
              <a:t> đình</a:t>
            </a:r>
            <a:endParaRPr lang="vi-VN" altLang="en-US" sz="1600"/>
          </a:p>
        </p:txBody>
      </p:sp>
      <p:sp>
        <p:nvSpPr>
          <p:cNvPr id="60433" name="Rectangle 17">
            <a:extLst>
              <a:ext uri="{FF2B5EF4-FFF2-40B4-BE49-F238E27FC236}">
                <a16:creationId xmlns:a16="http://schemas.microsoft.com/office/drawing/2014/main" id="{2765EE19-C6DF-435A-BD79-343C56A8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Kinh</a:t>
            </a:r>
          </a:p>
          <a:p>
            <a:pPr algn="ctr" eaLnBrk="1" hangingPunct="1"/>
            <a:r>
              <a:rPr lang="en-US" altLang="en-US" sz="1600"/>
              <a:t> tế</a:t>
            </a:r>
          </a:p>
          <a:p>
            <a:pPr algn="ctr" eaLnBrk="1" hangingPunct="1"/>
            <a:r>
              <a:rPr lang="en-US" altLang="en-US" sz="1600"/>
              <a:t> trang</a:t>
            </a:r>
          </a:p>
          <a:p>
            <a:pPr algn="ctr" eaLnBrk="1" hangingPunct="1"/>
            <a:r>
              <a:rPr lang="en-US" altLang="en-US" sz="1600"/>
              <a:t> trại</a:t>
            </a:r>
            <a:endParaRPr lang="vi-VN" altLang="en-US" sz="1600"/>
          </a:p>
        </p:txBody>
      </p:sp>
      <p:sp>
        <p:nvSpPr>
          <p:cNvPr id="60434" name="Rectangle 18">
            <a:extLst>
              <a:ext uri="{FF2B5EF4-FFF2-40B4-BE49-F238E27FC236}">
                <a16:creationId xmlns:a16="http://schemas.microsoft.com/office/drawing/2014/main" id="{684E4800-4176-471B-B728-DCA4DB6C2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76800"/>
            <a:ext cx="6858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Nông</a:t>
            </a:r>
          </a:p>
          <a:p>
            <a:pPr algn="ctr" eaLnBrk="1" hangingPunct="1"/>
            <a:r>
              <a:rPr lang="en-US" altLang="en-US" sz="1600"/>
              <a:t> nghiệp</a:t>
            </a:r>
          </a:p>
          <a:p>
            <a:pPr algn="ctr" eaLnBrk="1" hangingPunct="1"/>
            <a:r>
              <a:rPr lang="en-US" altLang="en-US" sz="1600"/>
              <a:t> hướng</a:t>
            </a:r>
          </a:p>
          <a:p>
            <a:pPr algn="ctr" eaLnBrk="1" hangingPunct="1"/>
            <a:r>
              <a:rPr lang="en-US" altLang="en-US" sz="1600"/>
              <a:t> ra</a:t>
            </a:r>
          </a:p>
          <a:p>
            <a:pPr algn="ctr" eaLnBrk="1" hangingPunct="1"/>
            <a:r>
              <a:rPr lang="en-US" altLang="en-US" sz="1600"/>
              <a:t> xuất</a:t>
            </a:r>
          </a:p>
          <a:p>
            <a:pPr algn="ctr" eaLnBrk="1" hangingPunct="1"/>
            <a:r>
              <a:rPr lang="en-US" altLang="en-US" sz="1600"/>
              <a:t> khẩu</a:t>
            </a:r>
            <a:endParaRPr lang="vi-VN" altLang="en-US" sz="1600"/>
          </a:p>
        </p:txBody>
      </p:sp>
      <p:sp>
        <p:nvSpPr>
          <p:cNvPr id="60435" name="Rectangle 19">
            <a:extLst>
              <a:ext uri="{FF2B5EF4-FFF2-40B4-BE49-F238E27FC236}">
                <a16:creationId xmlns:a16="http://schemas.microsoft.com/office/drawing/2014/main" id="{10F16DF1-1AD2-4C7E-846F-44B6F599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Trong và</a:t>
            </a:r>
          </a:p>
          <a:p>
            <a:pPr algn="ctr" eaLnBrk="1" hangingPunct="1"/>
            <a:r>
              <a:rPr lang="en-US" altLang="en-US" sz="1600"/>
              <a:t>ngoài</a:t>
            </a:r>
          </a:p>
          <a:p>
            <a:pPr algn="ctr" eaLnBrk="1" hangingPunct="1"/>
            <a:r>
              <a:rPr lang="en-US" altLang="en-US" sz="1600"/>
              <a:t>nước</a:t>
            </a:r>
          </a:p>
          <a:p>
            <a:pPr algn="ctr" eaLnBrk="1" hangingPunct="1"/>
            <a:r>
              <a:rPr lang="en-US" altLang="en-US" sz="1600"/>
              <a:t> ngày</a:t>
            </a:r>
          </a:p>
          <a:p>
            <a:pPr algn="ctr" eaLnBrk="1" hangingPunct="1"/>
            <a:r>
              <a:rPr lang="en-US" altLang="en-US" sz="1600"/>
              <a:t> càng</a:t>
            </a:r>
          </a:p>
          <a:p>
            <a:pPr algn="ctr" eaLnBrk="1" hangingPunct="1"/>
            <a:r>
              <a:rPr lang="en-US" altLang="en-US" sz="1600"/>
              <a:t> mở</a:t>
            </a:r>
          </a:p>
          <a:p>
            <a:pPr algn="ctr" eaLnBrk="1" hangingPunct="1"/>
            <a:r>
              <a:rPr lang="en-US" altLang="en-US" sz="1600"/>
              <a:t> rộng</a:t>
            </a:r>
            <a:endParaRPr lang="vi-VN" altLang="en-US" sz="1600"/>
          </a:p>
        </p:txBody>
      </p:sp>
      <p:sp>
        <p:nvSpPr>
          <p:cNvPr id="60436" name="Line 20">
            <a:extLst>
              <a:ext uri="{FF2B5EF4-FFF2-40B4-BE49-F238E27FC236}">
                <a16:creationId xmlns:a16="http://schemas.microsoft.com/office/drawing/2014/main" id="{4E36CEEB-3A01-4A7A-AF37-5FF3EE1C5A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21">
            <a:extLst>
              <a:ext uri="{FF2B5EF4-FFF2-40B4-BE49-F238E27FC236}">
                <a16:creationId xmlns:a16="http://schemas.microsoft.com/office/drawing/2014/main" id="{81EC3531-6F27-40A2-84DF-2EB739C75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Line 22">
            <a:extLst>
              <a:ext uri="{FF2B5EF4-FFF2-40B4-BE49-F238E27FC236}">
                <a16:creationId xmlns:a16="http://schemas.microsoft.com/office/drawing/2014/main" id="{FD90BC3D-0770-4016-B0F0-976F76451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9" name="Line 23">
            <a:extLst>
              <a:ext uri="{FF2B5EF4-FFF2-40B4-BE49-F238E27FC236}">
                <a16:creationId xmlns:a16="http://schemas.microsoft.com/office/drawing/2014/main" id="{B776FDA4-6D46-43F2-A6E3-F5BD6C9A01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876800"/>
            <a:ext cx="8382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0" name="Line 24">
            <a:extLst>
              <a:ext uri="{FF2B5EF4-FFF2-40B4-BE49-F238E27FC236}">
                <a16:creationId xmlns:a16="http://schemas.microsoft.com/office/drawing/2014/main" id="{2F12327D-AC69-4814-857D-092C644E2C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876800"/>
            <a:ext cx="228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1" name="Line 25">
            <a:extLst>
              <a:ext uri="{FF2B5EF4-FFF2-40B4-BE49-F238E27FC236}">
                <a16:creationId xmlns:a16="http://schemas.microsoft.com/office/drawing/2014/main" id="{52031A87-4147-4660-818A-09E3148A7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3810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2" name="Line 26">
            <a:extLst>
              <a:ext uri="{FF2B5EF4-FFF2-40B4-BE49-F238E27FC236}">
                <a16:creationId xmlns:a16="http://schemas.microsoft.com/office/drawing/2014/main" id="{D3C37517-6139-4614-8CAF-D69C28F0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990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3" name="Rectangle 27">
            <a:extLst>
              <a:ext uri="{FF2B5EF4-FFF2-40B4-BE49-F238E27FC236}">
                <a16:creationId xmlns:a16="http://schemas.microsoft.com/office/drawing/2014/main" id="{3EFFC912-F538-4C3A-91B6-CC3ED22E5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38600"/>
            <a:ext cx="2057400" cy="609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1600"/>
              <a:t>Ngày càng quan tâm </a:t>
            </a:r>
          </a:p>
          <a:p>
            <a:pPr algn="ctr" eaLnBrk="1" hangingPunct="1"/>
            <a:r>
              <a:rPr lang="vi-VN" altLang="en-US" sz="1600"/>
              <a:t>(mang t/c quyết định)</a:t>
            </a:r>
          </a:p>
        </p:txBody>
      </p:sp>
      <p:sp>
        <p:nvSpPr>
          <p:cNvPr id="60444" name="Line 28">
            <a:extLst>
              <a:ext uri="{FF2B5EF4-FFF2-40B4-BE49-F238E27FC236}">
                <a16:creationId xmlns:a16="http://schemas.microsoft.com/office/drawing/2014/main" id="{3D3201D2-18AC-4B0A-A98E-D80CB93E0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5052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5" name="Line 29">
            <a:extLst>
              <a:ext uri="{FF2B5EF4-FFF2-40B4-BE49-F238E27FC236}">
                <a16:creationId xmlns:a16="http://schemas.microsoft.com/office/drawing/2014/main" id="{467CAE5A-BA11-4ECA-ADBD-D9BAF672B5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6" name="Line 30">
            <a:extLst>
              <a:ext uri="{FF2B5EF4-FFF2-40B4-BE49-F238E27FC236}">
                <a16:creationId xmlns:a16="http://schemas.microsoft.com/office/drawing/2014/main" id="{52C6D05B-CCEF-467D-89B9-E2BE55DE1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7" name="Line 31">
            <a:extLst>
              <a:ext uri="{FF2B5EF4-FFF2-40B4-BE49-F238E27FC236}">
                <a16:creationId xmlns:a16="http://schemas.microsoft.com/office/drawing/2014/main" id="{DFC94014-D00F-4787-A188-013A5575F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8" name="Rectangle 32">
            <a:extLst>
              <a:ext uri="{FF2B5EF4-FFF2-40B4-BE49-F238E27FC236}">
                <a16:creationId xmlns:a16="http://schemas.microsoft.com/office/drawing/2014/main" id="{ACAFDF9B-58EF-47BE-B4DA-FBBD4537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Sự </a:t>
            </a:r>
          </a:p>
          <a:p>
            <a:pPr algn="ctr" eaLnBrk="1" hangingPunct="1"/>
            <a:r>
              <a:rPr lang="en-US" altLang="en-US" sz="1600"/>
              <a:t>cạnh</a:t>
            </a:r>
          </a:p>
          <a:p>
            <a:pPr algn="ctr" eaLnBrk="1" hangingPunct="1"/>
            <a:r>
              <a:rPr lang="en-US" altLang="en-US" sz="1600"/>
              <a:t> tranh</a:t>
            </a:r>
          </a:p>
          <a:p>
            <a:pPr algn="ctr" eaLnBrk="1" hangingPunct="1"/>
            <a:r>
              <a:rPr lang="en-US" altLang="en-US" sz="1600"/>
              <a:t> gây</a:t>
            </a:r>
          </a:p>
          <a:p>
            <a:pPr algn="ctr" eaLnBrk="1" hangingPunct="1"/>
            <a:r>
              <a:rPr lang="en-US" altLang="en-US" sz="1600"/>
              <a:t> sức</a:t>
            </a:r>
          </a:p>
          <a:p>
            <a:pPr algn="ctr" eaLnBrk="1" hangingPunct="1"/>
            <a:r>
              <a:rPr lang="en-US" altLang="en-US" sz="1600"/>
              <a:t> ép</a:t>
            </a:r>
          </a:p>
          <a:p>
            <a:pPr algn="ctr" eaLnBrk="1" hangingPunct="1"/>
            <a:r>
              <a:rPr lang="en-US" altLang="en-US" sz="1600"/>
              <a:t> lớn</a:t>
            </a:r>
            <a:endParaRPr lang="vi-VN" altLang="en-US" sz="1600"/>
          </a:p>
        </p:txBody>
      </p:sp>
      <p:sp>
        <p:nvSpPr>
          <p:cNvPr id="60449" name="Line 33">
            <a:extLst>
              <a:ext uri="{FF2B5EF4-FFF2-40B4-BE49-F238E27FC236}">
                <a16:creationId xmlns:a16="http://schemas.microsoft.com/office/drawing/2014/main" id="{B55C4213-3EBC-4D42-BBBC-EEA03CED6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3505200"/>
            <a:ext cx="5334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0" name="Line 34">
            <a:extLst>
              <a:ext uri="{FF2B5EF4-FFF2-40B4-BE49-F238E27FC236}">
                <a16:creationId xmlns:a16="http://schemas.microsoft.com/office/drawing/2014/main" id="{B3CBE952-711A-402E-9910-14066F31F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3505200"/>
            <a:ext cx="4572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A79CB5-1250-44BC-9DAE-322EE1E2C2D0}"/>
              </a:ext>
            </a:extLst>
          </p:cNvPr>
          <p:cNvSpPr/>
          <p:nvPr/>
        </p:nvSpPr>
        <p:spPr>
          <a:xfrm>
            <a:off x="225287" y="212036"/>
            <a:ext cx="9130748" cy="7421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KINH TẾ - XÃ HỘI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1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60423" grpId="0" animBg="1"/>
      <p:bldP spid="60425" grpId="0"/>
      <p:bldP spid="60427" grpId="0"/>
      <p:bldP spid="60428" grpId="0" animBg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43" grpId="0" animBg="1"/>
      <p:bldP spid="604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D8695E-4607-4CE5-A423-CEC20F270BE0}"/>
              </a:ext>
            </a:extLst>
          </p:cNvPr>
          <p:cNvSpPr txBox="1"/>
          <p:nvPr/>
        </p:nvSpPr>
        <p:spPr>
          <a:xfrm>
            <a:off x="463827" y="278296"/>
            <a:ext cx="1148963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6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1.Dân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2.Cơ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3.Chính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4.Thị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5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4EC49B-9B44-4175-A0F0-73BBEF011A5E}"/>
              </a:ext>
            </a:extLst>
          </p:cNvPr>
          <p:cNvSpPr/>
          <p:nvPr/>
        </p:nvSpPr>
        <p:spPr>
          <a:xfrm>
            <a:off x="2544417" y="185531"/>
            <a:ext cx="7103166" cy="7686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957F4A-A51E-408C-BA5A-BB0933B74650}"/>
              </a:ext>
            </a:extLst>
          </p:cNvPr>
          <p:cNvSpPr/>
          <p:nvPr/>
        </p:nvSpPr>
        <p:spPr>
          <a:xfrm>
            <a:off x="172278" y="1126436"/>
            <a:ext cx="11741425" cy="18155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828800" algn="l"/>
                <a:tab pos="3657600" algn="l"/>
                <a:tab pos="5486400" algn="l"/>
              </a:tabLst>
            </a:pPr>
            <a:r>
              <a:rPr lang="pt-BR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Đất feralit ở nước ta có diện tích trên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triệu ha.					B. 14 triệu ha.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16 triệu ha.					D. 18 triệu ha.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A229F-75F6-4BA7-90D5-AD720B2CCC92}"/>
              </a:ext>
            </a:extLst>
          </p:cNvPr>
          <p:cNvSpPr/>
          <p:nvPr/>
        </p:nvSpPr>
        <p:spPr>
          <a:xfrm>
            <a:off x="172278" y="3114261"/>
            <a:ext cx="11449880" cy="33395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828800" algn="l"/>
                <a:tab pos="3657600" algn="l"/>
                <a:tab pos="5486400" algn="l"/>
              </a:tabLst>
            </a:pPr>
            <a:r>
              <a:rPr lang="pt-BR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Trong sản xuất nông nghiệp, sinh vật có tác động đến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xác định cơ cấu cây trồng, vật nuôi, thời vụ.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hiệu quả sản xuất nông nghiệp.	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khả năng xen canh, tăng vụ.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việc tạo nên các giống cây trồng, vật nuôi.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1D1565-D6C6-48E5-A1CC-CBFF4770407A}"/>
              </a:ext>
            </a:extLst>
          </p:cNvPr>
          <p:cNvSpPr/>
          <p:nvPr/>
        </p:nvSpPr>
        <p:spPr>
          <a:xfrm>
            <a:off x="172278" y="2425148"/>
            <a:ext cx="530087" cy="516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C3C1E3-3065-4849-83B3-A8F6F7745CF1}"/>
              </a:ext>
            </a:extLst>
          </p:cNvPr>
          <p:cNvSpPr/>
          <p:nvPr/>
        </p:nvSpPr>
        <p:spPr>
          <a:xfrm>
            <a:off x="172278" y="5804452"/>
            <a:ext cx="530087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D8D02-16DE-4F32-9947-ABBC53FE85DF}"/>
              </a:ext>
            </a:extLst>
          </p:cNvPr>
          <p:cNvSpPr/>
          <p:nvPr/>
        </p:nvSpPr>
        <p:spPr>
          <a:xfrm>
            <a:off x="410816" y="251791"/>
            <a:ext cx="11343861" cy="31772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Nhân tố được coi là cơ sở để động viên nhân dân vươn lên làm giàu, thúc đẩy sự phát triển nông nghiệp là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dân cư và nguồn lao động.		B. cơ sở vật chất – kĩ thuật.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tài nguyên thiên nhiên.		D. chính sách phát triển nông nghiệp.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62111-6812-46C9-AAB7-BBBAA4BB40F9}"/>
              </a:ext>
            </a:extLst>
          </p:cNvPr>
          <p:cNvSpPr/>
          <p:nvPr/>
        </p:nvSpPr>
        <p:spPr>
          <a:xfrm>
            <a:off x="185530" y="3604591"/>
            <a:ext cx="11595654" cy="2743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Ở nước ta cây cối xanh tươi quanh năm, sinh trưởng nhanh vì có: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A.  khí hậu nhiệt đới.			B.  khí hậu nhiệt đới gió mùa.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C.   khí hậu ôn đới.			D. khí hậu cận nhiệt.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B72F25-E3BC-4AE8-9111-E461B5B93F44}"/>
              </a:ext>
            </a:extLst>
          </p:cNvPr>
          <p:cNvSpPr/>
          <p:nvPr/>
        </p:nvSpPr>
        <p:spPr>
          <a:xfrm>
            <a:off x="5817704" y="2637183"/>
            <a:ext cx="583096" cy="450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F12AC3-14BE-4078-AE6B-D56165997948}"/>
              </a:ext>
            </a:extLst>
          </p:cNvPr>
          <p:cNvSpPr/>
          <p:nvPr/>
        </p:nvSpPr>
        <p:spPr>
          <a:xfrm>
            <a:off x="5592418" y="4744278"/>
            <a:ext cx="609600" cy="5698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0E437F-7D73-45A4-9ACA-9690C984C4D8}"/>
              </a:ext>
            </a:extLst>
          </p:cNvPr>
          <p:cNvSpPr/>
          <p:nvPr/>
        </p:nvSpPr>
        <p:spPr>
          <a:xfrm>
            <a:off x="278296" y="265043"/>
            <a:ext cx="11516139" cy="6096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8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VÀ PHÂN BỐ NÔNG NGHIỆP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nội dung bài 8 theo hướng dẫn như các bài đã học</a:t>
            </a:r>
          </a:p>
        </p:txBody>
      </p:sp>
    </p:spTree>
    <p:extLst>
      <p:ext uri="{BB962C8B-B14F-4D97-AF65-F5344CB8AC3E}">
        <p14:creationId xmlns:p14="http://schemas.microsoft.com/office/powerpoint/2010/main" val="3089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8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637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8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B8837B-7E94-4970-ABD5-950718A6795A}"/>
              </a:ext>
            </a:extLst>
          </p:cNvPr>
          <p:cNvSpPr/>
          <p:nvPr/>
        </p:nvSpPr>
        <p:spPr>
          <a:xfrm>
            <a:off x="331304" y="198784"/>
            <a:ext cx="7209183" cy="94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NHÂN TỐ TỰ NHIÊN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106BA1D8-A82B-4928-BD30-7E1B19D59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888" y="2325739"/>
            <a:ext cx="6519842" cy="35739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Nhân tố tự nhiên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6D286F2E-9752-4FD9-9290-B5B78C39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566" y="1847607"/>
            <a:ext cx="1656522" cy="47813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ĐẤT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BB89E184-CC4E-4094-9749-999A80F65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923" y="3935896"/>
            <a:ext cx="1457964" cy="40011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KHÍ HẬU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04782B52-DFB9-4D60-B755-04839196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729" y="3810000"/>
            <a:ext cx="1378228" cy="46166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NƯỚC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E6566444-D5AD-4A26-828A-DA439DF37AC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969566" y="5899665"/>
            <a:ext cx="1656522" cy="46166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143224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1CD63-AFB6-4B96-BBA5-59C82A1F7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8044"/>
            <a:ext cx="3217333" cy="2291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E37F0-2B36-4D95-83DE-7FDA7E17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9" y="158044"/>
            <a:ext cx="2980266" cy="2291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EF52D-0065-4DA3-BF59-4BA073616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91" y="158044"/>
            <a:ext cx="1873953" cy="2043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D5902-0937-4FEB-B407-231C4B1A6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158044"/>
            <a:ext cx="2856090" cy="2043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32B26-9CA1-4BE4-92C4-C9CF851FA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49689"/>
            <a:ext cx="3375379" cy="2093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59C17-1F13-4D7A-B5DB-190385964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78" y="2551289"/>
            <a:ext cx="2777067" cy="1930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63ECE9-E01B-43C2-A96F-344B17CB7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90" y="2319183"/>
            <a:ext cx="2302931" cy="1930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DFC02-15A7-499C-8A6A-A6D6787F17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6" y="2314419"/>
            <a:ext cx="2596445" cy="1806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7383B-7738-4BD4-9F8D-1A755F942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4656668"/>
            <a:ext cx="3093156" cy="2043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F09203-FCB0-45C2-8C49-2C6FFBB8CE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9" y="4656668"/>
            <a:ext cx="2980267" cy="20432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294595-822C-47EC-BECD-DF92FDF5F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4" y="4656668"/>
            <a:ext cx="2856089" cy="19303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E6A1CA-4DBF-4E8A-AD0F-7B2E65105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78" y="4656667"/>
            <a:ext cx="2359378" cy="18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3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0EFD9-E81A-4C28-B893-AF7E61D7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91911"/>
            <a:ext cx="3318934" cy="2607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17BCB-C892-4FA9-B637-A8851932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6" y="270933"/>
            <a:ext cx="2562577" cy="2427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BEB83-08E0-443B-90E1-E44BD6ED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2" y="462845"/>
            <a:ext cx="3589868" cy="1986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C6CB7-257D-47C3-AB05-1B9763CC2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2957689"/>
            <a:ext cx="3002845" cy="1600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FB8BE-431B-4DD6-9E24-8E2536A17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1" y="2889956"/>
            <a:ext cx="3002845" cy="1667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39001-485E-4F9E-80F6-3F27FEC55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87" y="2698045"/>
            <a:ext cx="3341513" cy="1546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1A5E7A-D363-42B0-B329-8DDBB6A74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4958662"/>
            <a:ext cx="3002845" cy="1600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69A37C-D426-4D54-8DD0-1FF422929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89" y="5003817"/>
            <a:ext cx="3081867" cy="1546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584669-BF98-4DDB-820B-7ADBA1E22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10" y="4662311"/>
            <a:ext cx="3002845" cy="18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1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87DFC-1202-4860-A61C-6172798D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112889"/>
            <a:ext cx="3104445" cy="2269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179E7-3F3B-4FF9-A30F-D75348960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56" y="112890"/>
            <a:ext cx="2957689" cy="2178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D16C1-FA07-49B3-8F9D-449E83F1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2" y="112889"/>
            <a:ext cx="2178755" cy="2178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62CB6-54A8-495D-9C0C-02152AD5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8" y="112889"/>
            <a:ext cx="3104445" cy="2074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7862-D367-4C8E-8AE1-049CDD4EE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" y="2381955"/>
            <a:ext cx="3104445" cy="2204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6CC7D-66B1-4A12-AD62-BBDD7650C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3" y="2291643"/>
            <a:ext cx="3285066" cy="2178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B0BE8C-544D-4914-A17E-375B53AC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79" y="2353377"/>
            <a:ext cx="2528709" cy="18348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10C1D3-213B-4AF4-9724-D56F6344F0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21" y="2161466"/>
            <a:ext cx="2370667" cy="18348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036DC2-8C9F-4BBD-AF4E-C20BAA7CD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4676760"/>
            <a:ext cx="3454401" cy="2068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A090B5-A75D-4CC1-8B50-AB1349759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5" y="4532131"/>
            <a:ext cx="3115734" cy="21170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61593A-EC32-464A-809E-7D5DE4E83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7" y="4354351"/>
            <a:ext cx="2404531" cy="2204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F565BA-1D90-41BC-8568-15AFB8952B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45" y="4405823"/>
            <a:ext cx="2065865" cy="21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5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1DCE29-4896-460A-98D2-5632303F0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4" y="0"/>
            <a:ext cx="5937956" cy="3984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39C9A-C981-485F-A331-FB3C70D2B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58044"/>
            <a:ext cx="5768624" cy="382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CEFE6-3486-4C90-85F7-FAAF2D611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3984976"/>
            <a:ext cx="5599288" cy="2714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9FBAE-F62C-4C31-B1FF-CA856D110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53" y="3984977"/>
            <a:ext cx="5825068" cy="27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8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CBBE9-0D5E-4067-AAE6-7CCD4B65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79022"/>
            <a:ext cx="5712178" cy="6660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E4417-3576-49B9-8F1C-95ECB158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282221"/>
            <a:ext cx="5983111" cy="64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38300-2A76-4E99-9AB2-8A49E3BB4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044"/>
            <a:ext cx="2946400" cy="2731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B3F39-C803-4671-A910-6EC7B7DD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58044"/>
            <a:ext cx="2596445" cy="2585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7BBEC-A924-49CF-AE81-F74D5FCA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1" y="158044"/>
            <a:ext cx="2698046" cy="2460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9C52A-99D4-4CC0-91C7-D5CB3916A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89" y="158044"/>
            <a:ext cx="2946400" cy="2460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63C950-0395-4E78-B6FB-A297BDFAF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889956"/>
            <a:ext cx="2889954" cy="2178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5AB649-A982-4E95-8E0F-65F8C453E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11" y="2988378"/>
            <a:ext cx="2754490" cy="2001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79C33D-4AF7-4953-A3FE-9141D09CD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79" y="2988377"/>
            <a:ext cx="2698046" cy="1820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64D7FB-42AD-4CDF-A485-8CE2F04549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46" y="2889956"/>
            <a:ext cx="2336797" cy="2001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692E04-2758-49BF-B75B-0E5495FA7F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5068711"/>
            <a:ext cx="2946399" cy="16312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067C9F-09D7-4AB2-B677-12499A53FC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89" y="5054244"/>
            <a:ext cx="2754490" cy="1645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986382-A3B8-4CB7-943F-4C1AFF1D17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5" y="5068710"/>
            <a:ext cx="2946400" cy="16287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2C7A0C-CF48-4A15-875E-6D8F41FA7C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91" y="5162200"/>
            <a:ext cx="2280352" cy="15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>
            <a:extLst>
              <a:ext uri="{FF2B5EF4-FFF2-40B4-BE49-F238E27FC236}">
                <a16:creationId xmlns:a16="http://schemas.microsoft.com/office/drawing/2014/main" id="{BE305E75-6EBB-42D5-9001-0B58A1E68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33800"/>
            <a:ext cx="1219200" cy="10160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Tài Nguyên đất</a:t>
            </a: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964ECC4F-FF83-416E-941B-8E53930D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5181600"/>
            <a:ext cx="15240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Feralit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16 triệu ha</a:t>
            </a:r>
          </a:p>
        </p:txBody>
      </p:sp>
      <p:sp>
        <p:nvSpPr>
          <p:cNvPr id="217094" name="Text Box 6">
            <a:extLst>
              <a:ext uri="{FF2B5EF4-FFF2-40B4-BE49-F238E27FC236}">
                <a16:creationId xmlns:a16="http://schemas.microsoft.com/office/drawing/2014/main" id="{7CD2B896-5D33-4912-B9AA-BEF1FB277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241550"/>
            <a:ext cx="13716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Phù sa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3 triệu ha</a:t>
            </a:r>
          </a:p>
        </p:txBody>
      </p:sp>
      <p:sp>
        <p:nvSpPr>
          <p:cNvPr id="217095" name="Text Box 7">
            <a:extLst>
              <a:ext uri="{FF2B5EF4-FFF2-40B4-BE49-F238E27FC236}">
                <a16:creationId xmlns:a16="http://schemas.microsoft.com/office/drawing/2014/main" id="{884540A8-E2F0-4E12-8621-E44F849B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1717675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Phân bố</a:t>
            </a:r>
          </a:p>
        </p:txBody>
      </p:sp>
      <p:sp>
        <p:nvSpPr>
          <p:cNvPr id="217096" name="Text Box 8">
            <a:extLst>
              <a:ext uri="{FF2B5EF4-FFF2-40B4-BE49-F238E27FC236}">
                <a16:creationId xmlns:a16="http://schemas.microsoft.com/office/drawing/2014/main" id="{AD1F0518-9437-4E2D-A37F-9036CFE8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32004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Cây trồng</a:t>
            </a:r>
          </a:p>
        </p:txBody>
      </p:sp>
      <p:sp>
        <p:nvSpPr>
          <p:cNvPr id="217100" name="Text Box 12">
            <a:extLst>
              <a:ext uri="{FF2B5EF4-FFF2-40B4-BE49-F238E27FC236}">
                <a16:creationId xmlns:a16="http://schemas.microsoft.com/office/drawing/2014/main" id="{4415C8E6-2B37-49B6-9973-F111D828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03750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Phân bố</a:t>
            </a:r>
          </a:p>
        </p:txBody>
      </p:sp>
      <p:sp>
        <p:nvSpPr>
          <p:cNvPr id="217101" name="Text Box 13">
            <a:extLst>
              <a:ext uri="{FF2B5EF4-FFF2-40B4-BE49-F238E27FC236}">
                <a16:creationId xmlns:a16="http://schemas.microsoft.com/office/drawing/2014/main" id="{4BB8B946-F52D-4FCF-96B3-2FB463E7B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1722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Cây trồng</a:t>
            </a:r>
          </a:p>
        </p:txBody>
      </p:sp>
      <p:sp>
        <p:nvSpPr>
          <p:cNvPr id="217102" name="AutoShape 14">
            <a:extLst>
              <a:ext uri="{FF2B5EF4-FFF2-40B4-BE49-F238E27FC236}">
                <a16:creationId xmlns:a16="http://schemas.microsoft.com/office/drawing/2014/main" id="{D14B30EB-6602-4F24-9610-0A2670FDBDB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90700" y="25527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3" name="AutoShape 15">
            <a:extLst>
              <a:ext uri="{FF2B5EF4-FFF2-40B4-BE49-F238E27FC236}">
                <a16:creationId xmlns:a16="http://schemas.microsoft.com/office/drawing/2014/main" id="{719B5F24-46FD-4B58-AE5F-01C85E2EEC22}"/>
              </a:ext>
            </a:extLst>
          </p:cNvPr>
          <p:cNvSpPr>
            <a:spLocks noChangeArrowheads="1"/>
          </p:cNvSpPr>
          <p:nvPr/>
        </p:nvSpPr>
        <p:spPr bwMode="auto">
          <a:xfrm rot="-5400000" flipH="1" flipV="1">
            <a:off x="1790700" y="51435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5" name="Line 17">
            <a:extLst>
              <a:ext uri="{FF2B5EF4-FFF2-40B4-BE49-F238E27FC236}">
                <a16:creationId xmlns:a16="http://schemas.microsoft.com/office/drawing/2014/main" id="{5A34F106-1639-46FE-80C9-4461D33ED8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1336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6" name="Line 18">
            <a:extLst>
              <a:ext uri="{FF2B5EF4-FFF2-40B4-BE49-F238E27FC236}">
                <a16:creationId xmlns:a16="http://schemas.microsoft.com/office/drawing/2014/main" id="{7ECAE6C7-046C-412B-BA51-28A8F91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667000"/>
            <a:ext cx="4572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7" name="Line 19">
            <a:extLst>
              <a:ext uri="{FF2B5EF4-FFF2-40B4-BE49-F238E27FC236}">
                <a16:creationId xmlns:a16="http://schemas.microsoft.com/office/drawing/2014/main" id="{C6F15B02-ABD2-42D6-A85B-8994D8CD8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50292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8" name="Line 20">
            <a:extLst>
              <a:ext uri="{FF2B5EF4-FFF2-40B4-BE49-F238E27FC236}">
                <a16:creationId xmlns:a16="http://schemas.microsoft.com/office/drawing/2014/main" id="{AD092ACD-DAA8-438D-B5AB-2345C4215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562600"/>
            <a:ext cx="381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5285BB2-0E4A-43EB-9202-50FDB147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0"/>
            <a:ext cx="5486401" cy="6858000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070162-AED5-43D0-B467-8973B12F484E}"/>
              </a:ext>
            </a:extLst>
          </p:cNvPr>
          <p:cNvSpPr/>
          <p:nvPr/>
        </p:nvSpPr>
        <p:spPr>
          <a:xfrm>
            <a:off x="675861" y="344557"/>
            <a:ext cx="5420139" cy="8397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17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nimBg="1"/>
      <p:bldP spid="217093" grpId="0" animBg="1"/>
      <p:bldP spid="217094" grpId="0" animBg="1"/>
      <p:bldP spid="217095" grpId="0" animBg="1"/>
      <p:bldP spid="217096" grpId="0" animBg="1"/>
      <p:bldP spid="217100" grpId="0" animBg="1"/>
      <p:bldP spid="217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3" name="Group 31">
            <a:extLst>
              <a:ext uri="{FF2B5EF4-FFF2-40B4-BE49-F238E27FC236}">
                <a16:creationId xmlns:a16="http://schemas.microsoft.com/office/drawing/2014/main" id="{708B16FC-128B-442C-92B0-241C3B92B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020601"/>
              </p:ext>
            </p:extLst>
          </p:nvPr>
        </p:nvGraphicFramePr>
        <p:xfrm>
          <a:off x="172279" y="251791"/>
          <a:ext cx="11807686" cy="6427304"/>
        </p:xfrm>
        <a:graphic>
          <a:graphicData uri="http://schemas.openxmlformats.org/drawingml/2006/table">
            <a:tbl>
              <a:tblPr/>
              <a:tblGrid>
                <a:gridCol w="196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8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 đất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đất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 sa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9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Chua, nghèo chất dinh dưỡng, nhiều sét.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có màu đỏ vàng do chứa nhiều hợp chất sắt, nhôm,thường tích tụ kết vôn thành đá ong.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hình thành trên đá Badan, đá vôi có màu đỏ sẫm hoặc đỏ vàng, có độ phì cao.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Tơi xốp, phì nhiêu, ít chua, giàu mùn…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 chính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Miền núi và trung du.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Tập trung chủ yếu ở Tây Nguyên và Đông Nam Bộ, miền núi phía Bắc 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Hai đồng bằng: ĐBSH, ĐBSCL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trồng thích hợp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Cây công nghiệp nhiệt đới, đặc biệt là cà phê, cao su.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Cây lúa nước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loại hoa màu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6A09B-6431-4946-A379-BCA38E16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9" y="112644"/>
            <a:ext cx="6109252" cy="6632712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E0C60E7-20DD-48EA-A871-9C5CDDF6408E}"/>
              </a:ext>
            </a:extLst>
          </p:cNvPr>
          <p:cNvSpPr/>
          <p:nvPr/>
        </p:nvSpPr>
        <p:spPr>
          <a:xfrm>
            <a:off x="119269" y="1577008"/>
            <a:ext cx="5592417" cy="4572001"/>
          </a:xfrm>
          <a:prstGeom prst="wedgeRoundRectCallout">
            <a:avLst>
              <a:gd name="adj1" fmla="val -47136"/>
              <a:gd name="adj2" fmla="val 62210"/>
              <a:gd name="adj3" fmla="val 16667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tích những ảnh hưởng của tài nguyên khí hậu đối với sự phát triển nông nghiệp.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Đặc điểm về nhiệt độ, lượng mưa, số giờ nắng, cán cân bức xạ. Thuận lợi ? Khó khăn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A90F9-803E-400D-8987-0060102D3077}"/>
              </a:ext>
            </a:extLst>
          </p:cNvPr>
          <p:cNvSpPr/>
          <p:nvPr/>
        </p:nvSpPr>
        <p:spPr>
          <a:xfrm>
            <a:off x="715617" y="265044"/>
            <a:ext cx="4717774" cy="10204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9</a:t>
            </a:r>
          </a:p>
        </p:txBody>
      </p:sp>
    </p:spTree>
    <p:extLst>
      <p:ext uri="{BB962C8B-B14F-4D97-AF65-F5344CB8AC3E}">
        <p14:creationId xmlns:p14="http://schemas.microsoft.com/office/powerpoint/2010/main" val="212477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ext Box 3">
            <a:extLst>
              <a:ext uri="{FF2B5EF4-FFF2-40B4-BE49-F238E27FC236}">
                <a16:creationId xmlns:a16="http://schemas.microsoft.com/office/drawing/2014/main" id="{CFF6C2DB-B196-4038-A116-DD520D24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05200"/>
            <a:ext cx="914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220164" name="Text Box 4">
            <a:extLst>
              <a:ext uri="{FF2B5EF4-FFF2-40B4-BE49-F238E27FC236}">
                <a16:creationId xmlns:a16="http://schemas.microsoft.com/office/drawing/2014/main" id="{728710D1-ABB1-42E2-9EE4-3298E1540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2057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ẩm</a:t>
            </a: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624120AF-7270-4FFE-8F84-B20CCB788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3600450"/>
            <a:ext cx="18288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hóa rất rõ rệt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Bắc - Nam, theo mùa, độ cao 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166" name="Text Box 6">
            <a:extLst>
              <a:ext uri="{FF2B5EF4-FFF2-40B4-BE49-F238E27FC236}">
                <a16:creationId xmlns:a16="http://schemas.microsoft.com/office/drawing/2014/main" id="{CCF5BFB3-6E6A-4492-83BA-4BA9C0CC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638800"/>
            <a:ext cx="1981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biến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>
              <a:latin typeface="Arial" panose="020B0604020202020204" pitchFamily="34" charset="0"/>
            </a:endParaRPr>
          </a:p>
        </p:txBody>
      </p:sp>
      <p:sp>
        <p:nvSpPr>
          <p:cNvPr id="220167" name="Text Box 7">
            <a:extLst>
              <a:ext uri="{FF2B5EF4-FFF2-40B4-BE49-F238E27FC236}">
                <a16:creationId xmlns:a16="http://schemas.microsoft.com/office/drawing/2014/main" id="{32503DA1-50F0-4A1D-B6ED-6BFEC5E5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0" y="1965325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220168" name="Text Box 8">
            <a:extLst>
              <a:ext uri="{FF2B5EF4-FFF2-40B4-BE49-F238E27FC236}">
                <a16:creationId xmlns:a16="http://schemas.microsoft.com/office/drawing/2014/main" id="{76A96C81-667E-4075-9605-41A50B1E2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651125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0" name="Text Box 10">
            <a:extLst>
              <a:ext uri="{FF2B5EF4-FFF2-40B4-BE49-F238E27FC236}">
                <a16:creationId xmlns:a16="http://schemas.microsoft.com/office/drawing/2014/main" id="{E6F06F29-9BAA-4F59-B270-461A43D0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4196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1" name="Text Box 11">
            <a:extLst>
              <a:ext uri="{FF2B5EF4-FFF2-40B4-BE49-F238E27FC236}">
                <a16:creationId xmlns:a16="http://schemas.microsoft.com/office/drawing/2014/main" id="{FA8E9E48-EAC3-478D-A44F-08925C7F5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150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2" name="Text Box 12">
            <a:extLst>
              <a:ext uri="{FF2B5EF4-FFF2-40B4-BE49-F238E27FC236}">
                <a16:creationId xmlns:a16="http://schemas.microsoft.com/office/drawing/2014/main" id="{E050B446-B274-4CD2-B4FE-4F2B0100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6322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220173" name="AutoShape 13">
            <a:extLst>
              <a:ext uri="{FF2B5EF4-FFF2-40B4-BE49-F238E27FC236}">
                <a16:creationId xmlns:a16="http://schemas.microsoft.com/office/drawing/2014/main" id="{200CEF3A-6D4C-45A8-B59C-9186631D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91" y="76200"/>
            <a:ext cx="6374296" cy="1828800"/>
          </a:xfrm>
          <a:prstGeom prst="cloudCallout">
            <a:avLst>
              <a:gd name="adj1" fmla="val -51562"/>
              <a:gd name="adj2" fmla="val 149610"/>
            </a:avLst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HOÀN THIỆN SƠ ĐỒ SAU:	</a:t>
            </a:r>
          </a:p>
        </p:txBody>
      </p:sp>
      <p:sp>
        <p:nvSpPr>
          <p:cNvPr id="220174" name="Line 14">
            <a:extLst>
              <a:ext uri="{FF2B5EF4-FFF2-40B4-BE49-F238E27FC236}">
                <a16:creationId xmlns:a16="http://schemas.microsoft.com/office/drawing/2014/main" id="{F9923F0C-1611-4D35-BB58-9B73847748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2514600"/>
            <a:ext cx="1371600" cy="1828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5" name="Line 15">
            <a:extLst>
              <a:ext uri="{FF2B5EF4-FFF2-40B4-BE49-F238E27FC236}">
                <a16:creationId xmlns:a16="http://schemas.microsoft.com/office/drawing/2014/main" id="{C71FEB1A-EC3A-4687-9071-76D2C85B9D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4248150"/>
            <a:ext cx="1295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6" name="Line 16">
            <a:extLst>
              <a:ext uri="{FF2B5EF4-FFF2-40B4-BE49-F238E27FC236}">
                <a16:creationId xmlns:a16="http://schemas.microsoft.com/office/drawing/2014/main" id="{0F21A4F1-1C29-40A9-98C7-B3A11CE1A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267200"/>
            <a:ext cx="1371600" cy="1752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7" name="Line 17">
            <a:extLst>
              <a:ext uri="{FF2B5EF4-FFF2-40B4-BE49-F238E27FC236}">
                <a16:creationId xmlns:a16="http://schemas.microsoft.com/office/drawing/2014/main" id="{6F61BC32-AA0D-4726-AA7D-7F62C22F1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209800"/>
            <a:ext cx="7620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8" name="Line 18">
            <a:extLst>
              <a:ext uri="{FF2B5EF4-FFF2-40B4-BE49-F238E27FC236}">
                <a16:creationId xmlns:a16="http://schemas.microsoft.com/office/drawing/2014/main" id="{B00B3D9C-7576-4E88-83C4-56C857DD8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2514600"/>
            <a:ext cx="781050" cy="381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Line 19">
            <a:extLst>
              <a:ext uri="{FF2B5EF4-FFF2-40B4-BE49-F238E27FC236}">
                <a16:creationId xmlns:a16="http://schemas.microsoft.com/office/drawing/2014/main" id="{13710F41-607B-4627-B11D-B5A4563D33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962400"/>
            <a:ext cx="7620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0" name="Line 20">
            <a:extLst>
              <a:ext uri="{FF2B5EF4-FFF2-40B4-BE49-F238E27FC236}">
                <a16:creationId xmlns:a16="http://schemas.microsoft.com/office/drawing/2014/main" id="{89580A5F-612A-4857-AD98-D1F8050BF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267200"/>
            <a:ext cx="781050" cy="381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1" name="Line 21">
            <a:extLst>
              <a:ext uri="{FF2B5EF4-FFF2-40B4-BE49-F238E27FC236}">
                <a16:creationId xmlns:a16="http://schemas.microsoft.com/office/drawing/2014/main" id="{9F52F799-9299-4653-9D2A-9C379425D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5943600"/>
            <a:ext cx="838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0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0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2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2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/>
      <p:bldP spid="220164" grpId="0"/>
      <p:bldP spid="220165" grpId="0"/>
      <p:bldP spid="220166" grpId="0"/>
      <p:bldP spid="220167" grpId="0"/>
      <p:bldP spid="220168" grpId="0"/>
      <p:bldP spid="220170" grpId="0"/>
      <p:bldP spid="220171" grpId="0"/>
      <p:bldP spid="220172" grpId="0"/>
      <p:bldP spid="2201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5626A-E7C7-48F8-9CA7-A9847E56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270"/>
            <a:ext cx="6003234" cy="6626087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4548E1A-AD58-4DF3-AF78-7905DB180FB6}"/>
              </a:ext>
            </a:extLst>
          </p:cNvPr>
          <p:cNvSpPr/>
          <p:nvPr/>
        </p:nvSpPr>
        <p:spPr>
          <a:xfrm>
            <a:off x="92765" y="1656522"/>
            <a:ext cx="5738191" cy="4638261"/>
          </a:xfrm>
          <a:prstGeom prst="wedgeRectCallout">
            <a:avLst>
              <a:gd name="adj1" fmla="val -22009"/>
              <a:gd name="adj2" fmla="val 57877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 hậu gì? Lượng mưa như thế nào -&gt; kết luận về nguồn cung cấp nước.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Phân tích đặc điểm, thuận lợi và khó khăn của tài nguyên nước đối với sự phát triển nông nghiệp?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Tại sao thuỷ lợi là biện pháp hàng đầu trong thâm canh nông nghiệp ở nước ta?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EF176-83F8-4E66-870D-A9D41A5D9FCE}"/>
              </a:ext>
            </a:extLst>
          </p:cNvPr>
          <p:cNvSpPr/>
          <p:nvPr/>
        </p:nvSpPr>
        <p:spPr>
          <a:xfrm>
            <a:off x="371061" y="331304"/>
            <a:ext cx="5234609" cy="9806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10</a:t>
            </a:r>
          </a:p>
        </p:txBody>
      </p:sp>
    </p:spTree>
    <p:extLst>
      <p:ext uri="{BB962C8B-B14F-4D97-AF65-F5344CB8AC3E}">
        <p14:creationId xmlns:p14="http://schemas.microsoft.com/office/powerpoint/2010/main" val="41804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448257991,E:\BAI GIANG E-LEARNING -linh\bai giang thang 3-2016\fie xuat ban dat\bai 7-dia 9\7_Bai 7_Dia 9. Cac nhan to anh huong den su phat trien va phan bo nong nghiep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448257991,E:\BAI GIANG E-LEARNING -linh\bai giang thang 3-2016\fie xuat ban dat\bai 7-dia 9\7_Bai 7_Dia 9. Cac nhan to anh huong den su phat trien va phan bo nong nghiep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448257991,E:\BAI GIANG E-LEARNING -linh\bai giang thang 3-2016\fie xuat ban dat\bai 7-dia 9\7_Bai 7_Dia 9. Cac nhan to anh huong den su phat trien va phan bo nong nghiep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448257991,E:\BAI GIANG E-LEARNING -linh\bai giang thang 3-2016\fie xuat ban dat\bai 7-dia 9\7_Bai 7_Dia 9. Cac nhan to anh huong den su phat trien va phan bo nong nghiep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448257991,E:\BAI GIANG E-LEARNING -linh\bai giang thang 3-2016\fie xuat ban dat\bai 7-dia 9\7_Bai 7_Dia 9. Cac nhan to anh huong den su phat trien va phan bo nong nghiep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448257991,E:\BAI GIANG E-LEARNING -linh\bai giang thang 3-2016\fie xuat ban dat\bai 7-dia 9\7_Bai 7_Dia 9. Cac nhan to anh huong den su phat trien va phan bo nong nghiep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448257991,E:\BAI GIANG E-LEARNING -linh\bai giang thang 3-2016\fie xuat ban dat\bai 7-dia 9\7_Bai 7_Dia 9. Cac nhan to anh huong den su phat trien va phan bo nong nghiep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448257991,E:\BAI GIANG E-LEARNING -linh\bai giang thang 3-2016\fie xuat ban dat\bai 7-dia 9\7_Bai 7_Dia 9. Cac nhan to anh huong den su phat trien va phan bo nong nghiep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448257991,E:\BAI GIANG E-LEARNING -linh\bai giang thang 3-2016\fie xuat ban dat\bai 7-dia 9\7_Bai 7_Dia 9. Cac nhan to anh huong den su phat trien va phan bo nong nghiep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1764</Words>
  <Application>Microsoft Office PowerPoint</Application>
  <PresentationFormat>Widescreen</PresentationFormat>
  <Paragraphs>286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NGOCMEN</cp:lastModifiedBy>
  <cp:revision>146</cp:revision>
  <dcterms:created xsi:type="dcterms:W3CDTF">2021-09-09T08:47:55Z</dcterms:created>
  <dcterms:modified xsi:type="dcterms:W3CDTF">2023-10-02T14:16:50Z</dcterms:modified>
</cp:coreProperties>
</file>