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sldIdLst>
    <p:sldId id="607" r:id="rId3"/>
    <p:sldId id="608" r:id="rId4"/>
    <p:sldId id="609" r:id="rId5"/>
    <p:sldId id="610" r:id="rId6"/>
    <p:sldId id="543" r:id="rId7"/>
    <p:sldId id="555" r:id="rId8"/>
    <p:sldId id="556" r:id="rId9"/>
    <p:sldId id="503" r:id="rId10"/>
    <p:sldId id="583" r:id="rId11"/>
    <p:sldId id="497" r:id="rId12"/>
    <p:sldId id="549" r:id="rId13"/>
    <p:sldId id="557" r:id="rId14"/>
    <p:sldId id="559" r:id="rId15"/>
    <p:sldId id="558" r:id="rId16"/>
    <p:sldId id="560" r:id="rId17"/>
    <p:sldId id="584" r:id="rId18"/>
    <p:sldId id="586" r:id="rId19"/>
    <p:sldId id="585" r:id="rId20"/>
    <p:sldId id="561" r:id="rId21"/>
    <p:sldId id="562" r:id="rId22"/>
    <p:sldId id="563" r:id="rId23"/>
    <p:sldId id="606" r:id="rId24"/>
    <p:sldId id="611" r:id="rId25"/>
    <p:sldId id="587" r:id="rId26"/>
    <p:sldId id="566" r:id="rId27"/>
    <p:sldId id="570" r:id="rId28"/>
    <p:sldId id="569" r:id="rId29"/>
    <p:sldId id="515" r:id="rId30"/>
    <p:sldId id="572" r:id="rId31"/>
    <p:sldId id="521" r:id="rId32"/>
    <p:sldId id="571" r:id="rId33"/>
    <p:sldId id="573" r:id="rId34"/>
    <p:sldId id="574" r:id="rId35"/>
    <p:sldId id="575" r:id="rId36"/>
    <p:sldId id="582" r:id="rId37"/>
    <p:sldId id="545" r:id="rId38"/>
    <p:sldId id="576" r:id="rId39"/>
    <p:sldId id="577" r:id="rId40"/>
    <p:sldId id="578" r:id="rId41"/>
    <p:sldId id="579" r:id="rId42"/>
    <p:sldId id="546" r:id="rId43"/>
    <p:sldId id="580" r:id="rId44"/>
    <p:sldId id="588" r:id="rId45"/>
    <p:sldId id="603" r:id="rId46"/>
    <p:sldId id="604" r:id="rId47"/>
    <p:sldId id="605" r:id="rId48"/>
    <p:sldId id="590" r:id="rId49"/>
    <p:sldId id="591" r:id="rId50"/>
    <p:sldId id="592" r:id="rId51"/>
    <p:sldId id="593" r:id="rId52"/>
    <p:sldId id="594" r:id="rId53"/>
    <p:sldId id="595" r:id="rId54"/>
    <p:sldId id="596" r:id="rId55"/>
    <p:sldId id="597" r:id="rId56"/>
    <p:sldId id="601" r:id="rId57"/>
    <p:sldId id="599" r:id="rId58"/>
    <p:sldId id="602" r:id="rId59"/>
    <p:sldId id="542" r:id="rId60"/>
    <p:sldId id="581" r:id="rId61"/>
    <p:sldId id="52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4" d="100"/>
          <a:sy n="64" d="100"/>
        </p:scale>
        <p:origin x="159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a:latin typeface="Cambria" pitchFamily="18" charset="0"/>
              <a:ea typeface="Cambria" pitchFamily="18" charset="0"/>
            </a:rPr>
            <a:t>4 </a:t>
          </a:r>
          <a:r>
            <a:rPr lang="en-US" sz="2000" b="1" dirty="0" err="1">
              <a:latin typeface="Cambria" pitchFamily="18" charset="0"/>
              <a:ea typeface="Cambria" pitchFamily="18" charset="0"/>
            </a:rPr>
            <a:t>đặc</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điểm</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a:latin typeface="Cambria" pitchFamily="18" charset="0"/>
              <a:ea typeface="Cambria" pitchFamily="18" charset="0"/>
            </a:rPr>
            <a:t>Địa hình đồi núi chiếm ưu thế</a:t>
          </a:r>
          <a:r>
            <a:rPr lang="en-US" sz="2000" dirty="0">
              <a:latin typeface="Cambria" pitchFamily="18" charset="0"/>
              <a:ea typeface="Cambria" pitchFamily="18" charset="0"/>
            </a:rPr>
            <a:t>.</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a:latin typeface="Cambria" pitchFamily="18" charset="0"/>
              <a:ea typeface="Cambria" pitchFamily="18" charset="0"/>
            </a:rPr>
            <a:t>Địa</a:t>
          </a:r>
          <a:r>
            <a:rPr lang="en-US" sz="2000" dirty="0">
              <a:latin typeface="Cambria" pitchFamily="18" charset="0"/>
              <a:ea typeface="Cambria" pitchFamily="18" charset="0"/>
            </a:rPr>
            <a:t> </a:t>
          </a:r>
          <a:r>
            <a:rPr lang="en-US" sz="2000" dirty="0" err="1">
              <a:latin typeface="Cambria" pitchFamily="18" charset="0"/>
              <a:ea typeface="Cambria" pitchFamily="18" charset="0"/>
            </a:rPr>
            <a:t>hình</a:t>
          </a:r>
          <a:r>
            <a:rPr lang="en-US" sz="2000" dirty="0">
              <a:latin typeface="Cambria" pitchFamily="18" charset="0"/>
              <a:ea typeface="Cambria" pitchFamily="18" charset="0"/>
            </a:rPr>
            <a:t> </a:t>
          </a:r>
          <a:r>
            <a:rPr lang="en-US" sz="2000" dirty="0" err="1">
              <a:latin typeface="Cambria" pitchFamily="18" charset="0"/>
              <a:ea typeface="Cambria" pitchFamily="18" charset="0"/>
            </a:rPr>
            <a:t>có</a:t>
          </a:r>
          <a:r>
            <a:rPr lang="en-US" sz="2000" dirty="0">
              <a:latin typeface="Cambria" pitchFamily="18" charset="0"/>
              <a:ea typeface="Cambria" pitchFamily="18" charset="0"/>
            </a:rPr>
            <a:t> </a:t>
          </a:r>
          <a:r>
            <a:rPr lang="en-US" sz="2000" dirty="0" err="1">
              <a:latin typeface="Cambria" pitchFamily="18" charset="0"/>
              <a:ea typeface="Cambria" pitchFamily="18" charset="0"/>
            </a:rPr>
            <a:t>tính</a:t>
          </a:r>
          <a:r>
            <a:rPr lang="en-US" sz="2000" dirty="0">
              <a:latin typeface="Cambria" pitchFamily="18" charset="0"/>
              <a:ea typeface="Cambria" pitchFamily="18" charset="0"/>
            </a:rPr>
            <a:t> </a:t>
          </a:r>
          <a:r>
            <a:rPr lang="en-US" sz="2000" dirty="0" err="1">
              <a:latin typeface="Cambria" pitchFamily="18" charset="0"/>
              <a:ea typeface="Cambria" pitchFamily="18" charset="0"/>
            </a:rPr>
            <a:t>chất</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bậc</a:t>
          </a:r>
          <a:r>
            <a:rPr lang="en-US" sz="2000" dirty="0">
              <a:latin typeface="Cambria" pitchFamily="18" charset="0"/>
              <a:ea typeface="Cambria" pitchFamily="18" charset="0"/>
            </a:rPr>
            <a:t> </a:t>
          </a:r>
          <a:r>
            <a:rPr lang="en-US" sz="2000" dirty="0" err="1">
              <a:latin typeface="Cambria" pitchFamily="18" charset="0"/>
              <a:ea typeface="Cambria" pitchFamily="18" charset="0"/>
            </a:rPr>
            <a:t>khá</a:t>
          </a:r>
          <a:r>
            <a:rPr lang="en-US" sz="2000" dirty="0">
              <a:latin typeface="Cambria" pitchFamily="18" charset="0"/>
              <a:ea typeface="Cambria" pitchFamily="18" charset="0"/>
            </a:rPr>
            <a:t> </a:t>
          </a:r>
          <a:r>
            <a:rPr lang="en-US" sz="2000" dirty="0" err="1">
              <a:latin typeface="Cambria" pitchFamily="18" charset="0"/>
              <a:ea typeface="Cambria" pitchFamily="18" charset="0"/>
            </a:rPr>
            <a:t>rõ</a:t>
          </a:r>
          <a:r>
            <a:rPr lang="en-US" sz="2000" dirty="0">
              <a:latin typeface="Cambria" pitchFamily="18" charset="0"/>
              <a:ea typeface="Cambria" pitchFamily="18" charset="0"/>
            </a:rPr>
            <a:t> </a:t>
          </a:r>
          <a:r>
            <a:rPr lang="en-US" sz="2000" dirty="0" err="1">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a:latin typeface="Cambria" pitchFamily="18" charset="0"/>
              <a:ea typeface="Cambria" pitchFamily="18" charset="0"/>
            </a:rPr>
            <a:t>Địa hình chịu tác động của khí hậu nhiệt đới ẩm gió mùa và con người</a:t>
          </a:r>
          <a:r>
            <a:rPr lang="en-US" sz="2000" dirty="0">
              <a:latin typeface="Cambria" pitchFamily="18" charset="0"/>
              <a:ea typeface="Cambria" pitchFamily="18" charset="0"/>
            </a:rPr>
            <a:t>.</a:t>
          </a: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1FEB5100-326C-46CC-9C21-82B20147C3FE}" type="presOf" srcId="{F72E7E77-CB09-42AF-ACC5-792126FFCA2E}" destId="{194FA8BE-403B-4438-BA10-D5FA171165B8}"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814D90C-945F-4E7A-BDA5-8BAFC61A9923}" type="presOf" srcId="{0ABB49B6-8467-42F6-AC15-344F799C1469}" destId="{2BE94A9D-F048-47D5-ADF2-709C6A945307}"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2AA5B627-4AEE-4574-8204-A25E0E6A34A9}" type="presOf" srcId="{33505401-C1B2-4468-B86E-70745E096832}" destId="{E8278B7B-0FAD-4B56-BFD7-99CDD2D15D79}" srcOrd="0"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80479130-C74F-41A2-A30D-4352F3B470A5}" type="presOf" srcId="{D9234A93-74FC-4F5B-939C-6F0E7B5BDCE9}" destId="{6B664DAE-CFAB-4EB3-86DA-BCD831827A4A}" srcOrd="1" destOrd="0" presId="urn:microsoft.com/office/officeart/2005/8/layout/hierarchy2"/>
    <dgm:cxn modelId="{99AEBE31-15D0-48C2-BD6D-0B59C40D6C35}" type="presOf" srcId="{0ABB49B6-8467-42F6-AC15-344F799C1469}" destId="{CD7C0DA7-4673-430F-B17D-F4A6D0CF8E78}" srcOrd="0" destOrd="0" presId="urn:microsoft.com/office/officeart/2005/8/layout/hierarchy2"/>
    <dgm:cxn modelId="{94075342-0968-47A5-83AA-6AD6BDB1678A}" type="presOf" srcId="{D9234A93-74FC-4F5B-939C-6F0E7B5BDCE9}" destId="{CB055323-E44E-407A-8665-53A08ECD62A4}"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EA64417C-74F9-4C99-98F1-7B27A9BC1635}" type="presOf" srcId="{7AB79125-B231-4799-84D0-EB928BE69659}" destId="{96F6B4A5-4316-483E-A215-A50AB58380C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C0CCC99A-303D-4ECE-8313-5C7EE6073328}" type="presOf" srcId="{9005D8F4-2F55-4BF6-A353-2E56F4C4C2E3}" destId="{90BCF881-EB1A-449F-BD7A-DA4E3052AEF9}" srcOrd="0"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a:solidFill>
              <a:schemeClr val="tx1"/>
            </a:solidFill>
            <a:latin typeface="Cambria" pitchFamily="18" charset="0"/>
            <a:ea typeface="Cambria" pitchFamily="18" charset="0"/>
          </a:endParaRPr>
        </a:p>
        <a:p>
          <a:pPr algn="just"/>
          <a:r>
            <a:rPr lang="en-US" sz="1800" b="0" dirty="0" err="1">
              <a:solidFill>
                <a:schemeClr val="tx1"/>
              </a:solidFill>
              <a:latin typeface="Cambria" pitchFamily="18" charset="0"/>
              <a:ea typeface="Cambria" pitchFamily="18" charset="0"/>
            </a:rPr>
            <a:t>Bờ</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bồi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châu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thổ</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Cửu</a:t>
          </a:r>
          <a:r>
            <a:rPr lang="en-US" sz="1800" b="0" dirty="0">
              <a:solidFill>
                <a:schemeClr val="tx1"/>
              </a:solidFill>
              <a:latin typeface="Cambria" pitchFamily="18" charset="0"/>
              <a:ea typeface="Cambria" pitchFamily="18" charset="0"/>
            </a:rPr>
            <a:t> Long),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bùn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rộng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cây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ngập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thuận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nuôi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thủy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sản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Mở</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rộng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tại</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các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vùng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biển</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Bắc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và</a:t>
          </a:r>
          <a:r>
            <a:rPr lang="en-US" sz="2000" b="0" dirty="0">
              <a:solidFill>
                <a:schemeClr val="tx1"/>
              </a:solidFill>
              <a:latin typeface="Cambria" pitchFamily="18" charset="0"/>
              <a:ea typeface="Cambria" pitchFamily="18" charset="0"/>
            </a:rPr>
            <a:t> Nam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a:t>
          </a:r>
        </a:p>
        <a:p>
          <a:r>
            <a:rPr lang="vi-VN" sz="2000" b="0" dirty="0">
              <a:solidFill>
                <a:schemeClr val="tx1"/>
              </a:solidFill>
              <a:latin typeface="Cambria" pitchFamily="18" charset="0"/>
              <a:ea typeface="Cambria" pitchFamily="18" charset="0"/>
            </a:rPr>
            <a:t>- Vùng biển miền Trung sâu và hẹp hơn.</a:t>
          </a:r>
          <a:endParaRPr lang="en-US" sz="20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A95AE1DE-EFE8-4967-8857-F9B5F875EFDC}" type="pres">
      <dgm:prSet presAssocID="{9A9D4387-40D8-499A-B6E8-CF30B92FE55C}" presName="text_2" presStyleLbl="node1" presStyleIdx="1" presStyleCnt="3" custScaleY="115764">
        <dgm:presLayoutVars>
          <dgm:bulletEnabled val="1"/>
        </dgm:presLayoutVars>
      </dgm:prSet>
      <dgm:spPr/>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pt>
    <dgm:pt modelId="{BE4692B3-4C35-4DEA-98BE-486FB22EFEFB}" type="pres">
      <dgm:prSet presAssocID="{2EA4557B-2359-4BA8-9F14-A6ECB8DAC4AB}" presName="text_3" presStyleLbl="node1" presStyleIdx="2" presStyleCnt="3">
        <dgm:presLayoutVars>
          <dgm:bulletEnabled val="1"/>
        </dgm:presLayoutVars>
      </dgm:prSet>
      <dgm:spPr/>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pt>
  </dgm:ptLst>
  <dgm:cxnLst>
    <dgm:cxn modelId="{5E61F118-3B5C-46F2-A8FB-A32EA42A55DF}" type="presOf" srcId="{9DA92A08-ED37-48A9-A0DD-F521D2142CD2}" destId="{C7497E28-FAE4-42DA-8D9D-5B4659273D7A}" srcOrd="0" destOrd="0" presId="urn:microsoft.com/office/officeart/2008/layout/VerticalCurvedList"/>
    <dgm:cxn modelId="{8BFC3127-5A08-41DD-A85D-D699C1E3B05A}" srcId="{A55E36B4-5DBD-4D69-9E07-2ACE1B02C75C}" destId="{9A9D4387-40D8-499A-B6E8-CF30B92FE55C}" srcOrd="1" destOrd="0" parTransId="{BC18CD03-F0D2-4A4D-B3CC-F0C48A677802}" sibTransId="{6E91F6B9-D95F-4765-9F6E-F8484F74B52B}"/>
    <dgm:cxn modelId="{D274CE2A-ED47-4CFE-981A-670E14BBB397}" srcId="{A55E36B4-5DBD-4D69-9E07-2ACE1B02C75C}" destId="{75A2E02A-7769-4E94-8561-8178449CF35B}" srcOrd="0" destOrd="0" parTransId="{985296F4-4FB3-49BD-BAEA-280CEAC6AFAC}" sibTransId="{9DA92A08-ED37-48A9-A0DD-F521D2142CD2}"/>
    <dgm:cxn modelId="{8091CF7E-5442-4103-9CBE-FD7FA5B05E76}" type="presOf" srcId="{A55E36B4-5DBD-4D69-9E07-2ACE1B02C75C}" destId="{287E208B-7CBA-48D9-A845-7C3BA9246006}" srcOrd="0" destOrd="0" presId="urn:microsoft.com/office/officeart/2008/layout/VerticalCurvedList"/>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1F8983DA-82A0-4855-8232-CDDEE3B0FDF5}" type="presOf" srcId="{75A2E02A-7769-4E94-8561-8178449CF35B}" destId="{534504B8-3AD3-4D7F-BA10-772C4BC9F4DA}" srcOrd="0" destOrd="0" presId="urn:microsoft.com/office/officeart/2008/layout/VerticalCurvedList"/>
    <dgm:cxn modelId="{9E50BEFA-C47E-4403-BF96-FD613E6023FB}" type="presOf" srcId="{2EA4557B-2359-4BA8-9F14-A6ECB8DAC4AB}" destId="{BE4692B3-4C35-4DEA-98BE-486FB22EFEFB}"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a:latin typeface="Cambria" pitchFamily="18" charset="0"/>
              <a:ea typeface="Cambria" pitchFamily="18" charset="0"/>
            </a:rPr>
            <a:t>Đai ôn đới gió mùa trên núi</a:t>
          </a:r>
          <a:r>
            <a:rPr lang="en-US" sz="1700" b="1" dirty="0">
              <a:latin typeface="Cambria" pitchFamily="18" charset="0"/>
              <a:ea typeface="Cambria" pitchFamily="18" charset="0"/>
            </a:rPr>
            <a:t>:</a:t>
          </a:r>
          <a:r>
            <a:rPr lang="vi-VN" sz="1700" dirty="0">
              <a:latin typeface="Cambria" pitchFamily="18" charset="0"/>
              <a:ea typeface="Cambria" pitchFamily="18" charset="0"/>
            </a:rPr>
            <a:t> sinh vật là các loài thực vật ôn đới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vi-VN" sz="1700" dirty="0">
              <a:latin typeface="Cambria" pitchFamily="18" charset="0"/>
              <a:ea typeface="Cambria" pitchFamily="18" charset="0"/>
            </a:rPr>
            <a:t>như </a:t>
          </a:r>
          <a:r>
            <a:rPr lang="en-US" sz="1700" dirty="0">
              <a:latin typeface="Cambria" pitchFamily="18" charset="0"/>
              <a:ea typeface="Cambria" pitchFamily="18" charset="0"/>
            </a:rPr>
            <a:t>đ</a:t>
          </a:r>
          <a:r>
            <a:rPr lang="vi-VN" sz="1700" dirty="0">
              <a:latin typeface="Cambria" pitchFamily="18" charset="0"/>
              <a:ea typeface="Cambria" pitchFamily="18" charset="0"/>
            </a:rPr>
            <a:t>ỗ quyên, </a:t>
          </a:r>
          <a:r>
            <a:rPr lang="en-US" sz="1700" dirty="0">
              <a:latin typeface="Cambria" pitchFamily="18" charset="0"/>
              <a:ea typeface="Cambria" pitchFamily="18" charset="0"/>
            </a:rPr>
            <a:t>l</a:t>
          </a:r>
          <a:r>
            <a:rPr lang="vi-VN" sz="1700" dirty="0">
              <a:latin typeface="Cambria" pitchFamily="18" charset="0"/>
              <a:ea typeface="Cambria" pitchFamily="18" charset="0"/>
            </a:rPr>
            <a:t>ãnh sam, </a:t>
          </a:r>
          <a:r>
            <a:rPr lang="en-US" sz="1700" dirty="0">
              <a:latin typeface="Cambria" pitchFamily="18" charset="0"/>
              <a:ea typeface="Cambria" pitchFamily="18" charset="0"/>
            </a:rPr>
            <a:t>t</a:t>
          </a:r>
          <a:r>
            <a:rPr lang="vi-VN" sz="1700" dirty="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a:latin typeface="Cambria" pitchFamily="18" charset="0"/>
              <a:ea typeface="Cambria" pitchFamily="18" charset="0"/>
            </a:rPr>
            <a:t>Đai cận nhiệt đới gió mùa trên núi</a:t>
          </a:r>
          <a:r>
            <a:rPr lang="en-US" sz="1700" dirty="0">
              <a:latin typeface="Cambria" pitchFamily="18" charset="0"/>
              <a:ea typeface="Cambria" pitchFamily="18" charset="0"/>
            </a:rPr>
            <a:t>: </a:t>
          </a:r>
          <a:r>
            <a:rPr lang="vi-VN" sz="1700" dirty="0">
              <a:latin typeface="Cambria" pitchFamily="18" charset="0"/>
              <a:ea typeface="Cambria" pitchFamily="18" charset="0"/>
            </a:rPr>
            <a:t>sinh vật gồm có rừng cận nhiệt lá rộng, rừng lá kim</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a:t>
          </a:r>
          <a:r>
            <a:rPr lang="en-US" sz="1700" dirty="0" err="1">
              <a:latin typeface="Cambria" pitchFamily="18" charset="0"/>
              <a:ea typeface="Cambria" pitchFamily="18" charset="0"/>
            </a:rPr>
            <a:t>rừng</a:t>
          </a:r>
          <a:r>
            <a:rPr lang="en-US" sz="1700" dirty="0">
              <a:latin typeface="Cambria" pitchFamily="18" charset="0"/>
              <a:ea typeface="Cambria" pitchFamily="18" charset="0"/>
            </a:rPr>
            <a:t> </a:t>
          </a:r>
          <a:r>
            <a:rPr lang="en-US" sz="1700" dirty="0" err="1">
              <a:latin typeface="Cambria" pitchFamily="18" charset="0"/>
              <a:ea typeface="Cambria" pitchFamily="18" charset="0"/>
            </a:rPr>
            <a:t>thông</a:t>
          </a:r>
          <a:r>
            <a:rPr lang="en-US" sz="1700" dirty="0">
              <a:latin typeface="Cambria" pitchFamily="18" charset="0"/>
              <a:ea typeface="Cambria" pitchFamily="18" charset="0"/>
            </a:rPr>
            <a:t> ở </a:t>
          </a:r>
          <a:r>
            <a:rPr lang="en-US" sz="1700" dirty="0" err="1">
              <a:latin typeface="Cambria" pitchFamily="18" charset="0"/>
              <a:ea typeface="Cambria" pitchFamily="18" charset="0"/>
            </a:rPr>
            <a:t>Đà</a:t>
          </a:r>
          <a:r>
            <a:rPr lang="en-US" sz="1700" dirty="0">
              <a:latin typeface="Cambria" pitchFamily="18" charset="0"/>
              <a:ea typeface="Cambria" pitchFamily="18" charset="0"/>
            </a:rPr>
            <a:t> </a:t>
          </a:r>
          <a:r>
            <a:rPr lang="en-US" sz="1700" dirty="0" err="1">
              <a:latin typeface="Cambria" pitchFamily="18" charset="0"/>
              <a:ea typeface="Cambria" pitchFamily="18" charset="0"/>
            </a:rPr>
            <a:t>Lạt</a:t>
          </a:r>
          <a:r>
            <a:rPr lang="en-US" sz="1700" dirty="0">
              <a:latin typeface="Cambria" pitchFamily="18" charset="0"/>
              <a:ea typeface="Cambria" pitchFamily="18" charset="0"/>
            </a:rPr>
            <a:t>.</a:t>
          </a: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a:latin typeface="Cambria" pitchFamily="18" charset="0"/>
              <a:ea typeface="Cambria" pitchFamily="18" charset="0"/>
            </a:rPr>
            <a:t>Đai nhiệt đới gió mùa</a:t>
          </a:r>
          <a:r>
            <a:rPr lang="vi-VN" sz="1700" dirty="0">
              <a:latin typeface="Cambria" pitchFamily="18" charset="0"/>
              <a:ea typeface="Cambria" pitchFamily="18" charset="0"/>
            </a:rPr>
            <a:t>: sinh vật tiêu biểu là hệ sinh thái rừng nhiệt đới ẩm lá rộng thường xanh và rừng nhiệt đới gió mùa</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ở VQG </a:t>
          </a:r>
          <a:r>
            <a:rPr lang="en-US" sz="1700" dirty="0" err="1">
              <a:latin typeface="Cambria" pitchFamily="18" charset="0"/>
              <a:ea typeface="Cambria" pitchFamily="18" charset="0"/>
            </a:rPr>
            <a:t>Cúc</a:t>
          </a:r>
          <a:r>
            <a:rPr lang="en-US" sz="1700" dirty="0">
              <a:latin typeface="Cambria" pitchFamily="18" charset="0"/>
              <a:ea typeface="Cambria" pitchFamily="18" charset="0"/>
            </a:rPr>
            <a:t> </a:t>
          </a:r>
          <a:r>
            <a:rPr lang="en-US" sz="1700" dirty="0" err="1">
              <a:latin typeface="Cambria" pitchFamily="18" charset="0"/>
              <a:ea typeface="Cambria" pitchFamily="18" charset="0"/>
            </a:rPr>
            <a:t>Phương</a:t>
          </a:r>
          <a:r>
            <a:rPr lang="en-US" sz="1700" dirty="0">
              <a:latin typeface="Cambria" pitchFamily="18" charset="0"/>
              <a:ea typeface="Cambria" pitchFamily="18" charset="0"/>
            </a:rPr>
            <a:t>.</a:t>
          </a: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pt>
    <dgm:pt modelId="{2F067563-BC6C-4A34-ABC5-96243DB663A8}" type="pres">
      <dgm:prSet presAssocID="{0B378FEF-87EA-4756-80DD-E0236AF7CE5E}" presName="aSpace" presStyleCnt="0"/>
      <dgm:spPr/>
    </dgm:pt>
  </dgm:ptLst>
  <dgm:cxnLst>
    <dgm:cxn modelId="{97E8BE2D-0BA8-41A4-BBE3-8B14CE77D8C7}" srcId="{4E5E5906-3986-493B-9E88-5E662AF3BBEA}" destId="{089310BF-6140-4E19-BEA0-D9B60CDEBDD2}" srcOrd="0" destOrd="0" parTransId="{A8055120-0601-47FD-9315-00C1E3DCB2D4}" sibTransId="{F1034278-DC90-4232-AF36-798DAD118940}"/>
    <dgm:cxn modelId="{FD884431-0125-477F-9303-52F15DCB41A5}" type="presOf" srcId="{4E5E5906-3986-493B-9E88-5E662AF3BBEA}" destId="{52436171-77E0-4D83-B497-AE0799F40825}"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E2D2617F-0101-4B45-9E10-5BD8AE8CF59B}" type="presOf" srcId="{0B378FEF-87EA-4756-80DD-E0236AF7CE5E}" destId="{54EB3799-FE36-48B1-AF18-3F53D17F0D01}"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903B38AF-C6AF-48B5-A2BF-E268257E6B43}" srcId="{4E5E5906-3986-493B-9E88-5E662AF3BBEA}" destId="{F020E571-4E85-45BE-BE54-C43CCEBC0F55}" srcOrd="1" destOrd="0" parTransId="{4081D713-9DB7-4A0B-8F3A-65424B1F0B1A}" sibTransId="{86490219-7BC8-468C-855F-812E9B168FB8}"/>
    <dgm:cxn modelId="{3A2CD8D5-C6E0-404D-A79C-0C1FC4E0D204}" type="presOf" srcId="{089310BF-6140-4E19-BEA0-D9B60CDEBDD2}" destId="{65BC949D-ED43-4F09-8968-C4EC959DD164}" srcOrd="0" destOrd="0" presId="urn:microsoft.com/office/officeart/2005/8/layout/pyramid2"/>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b="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công nghiệp: phát triển khai thác khoáng sản, luyện kim, thủy điện,...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du lịch: hình thành các điểm du lịch có giá trị.</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địa hình bị chia cắt gây </a:t>
          </a:r>
          <a:r>
            <a:rPr lang="en-US" sz="1800" b="0" i="0" dirty="0" err="1">
              <a:solidFill>
                <a:schemeClr val="tx1"/>
              </a:solidFill>
              <a:latin typeface="Cambria" pitchFamily="18" charset="0"/>
              <a:ea typeface="Cambria" pitchFamily="18" charset="0"/>
            </a:rPr>
            <a:t>khó</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khăn</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cho</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giao thông</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phê</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nuôi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bò</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sữa</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a:t>
          </a:r>
        </a:p>
        <a:p>
          <a:pPr algn="just"/>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quét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267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6DA9236-D101-4E93-BCF7-ACD0AD4B8579}" type="presOf" srcId="{2EA4557B-2359-4BA8-9F14-A6ECB8DAC4AB}" destId="{DD97E049-4A6C-47F8-8707-C5FFDBF743ED}" srcOrd="0" destOrd="0" presId="urn:microsoft.com/office/officeart/2008/layout/VerticalCurvedList"/>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B15B1D4-8A7A-4AC8-9AA6-DC72B02DA4B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4E8FDF4-4D5F-4678-B5C9-E8788A1E8376}" type="presOf" srcId="{A55E36B4-5DBD-4D69-9E07-2ACE1B02C75C}" destId="{287E208B-7CBA-48D9-A845-7C3BA9246006}"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dirty="0">
              <a:solidFill>
                <a:prstClr val="black"/>
              </a:solidFill>
              <a:latin typeface="Cambria" pitchFamily="18" charset="0"/>
              <a:ea typeface="Cambria" pitchFamily="18" charset="0"/>
            </a:rPr>
            <a:t>+ Đối với nông</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nghiệp</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thủy</a:t>
          </a:r>
          <a:r>
            <a:rPr lang="en-US" sz="1800" dirty="0">
              <a:solidFill>
                <a:prstClr val="black"/>
              </a:solidFill>
              <a:latin typeface="Cambria" pitchFamily="18" charset="0"/>
              <a:ea typeface="Cambria" pitchFamily="18" charset="0"/>
            </a:rPr>
            <a:t> </a:t>
          </a:r>
          <a:r>
            <a:rPr lang="vi-VN" sz="18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a:solidFill>
                <a:prstClr val="black"/>
              </a:solidFill>
              <a:latin typeface="Cambria" pitchFamily="18" charset="0"/>
              <a:ea typeface="Cambria" pitchFamily="18" charset="0"/>
            </a:rPr>
            <a:t>+ Xây dựng cơ sở hạ tầng và cư trú.</a:t>
          </a:r>
          <a:endParaRPr lang="vi-VN"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t</a:t>
          </a:r>
          <a:r>
            <a:rPr lang="vi-VN" sz="1800" b="0" dirty="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lúa</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t</a:t>
          </a:r>
          <a:r>
            <a:rPr lang="vi-VN" sz="1800" dirty="0">
              <a:solidFill>
                <a:schemeClr val="tx1"/>
              </a:solidFill>
              <a:latin typeface="Cambria" pitchFamily="18" charset="0"/>
              <a:ea typeface="Cambria" pitchFamily="18" charset="0"/>
            </a:rPr>
            <a:t>rồng cây ăn quả</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như</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xoài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sầu</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riêng</a:t>
          </a: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ở ĐB. Sông Cửu Long</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ngập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bị</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màu</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Cửu</a:t>
          </a:r>
          <a:r>
            <a:rPr lang="en-US" sz="1800" dirty="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6E33F204-7FCC-4F8A-AD97-E2E9984172B5}" type="presOf" srcId="{A55E36B4-5DBD-4D69-9E07-2ACE1B02C75C}" destId="{287E208B-7CBA-48D9-A845-7C3BA9246006}" srcOrd="0" destOrd="0" presId="urn:microsoft.com/office/officeart/2008/layout/VerticalCurvedList"/>
    <dgm:cxn modelId="{C5029614-ABE3-4A34-8E46-2D5B648C8891}"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126DE2BA-692E-4C8D-99FE-F1A935839C4C}"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8E6BDFC2-963A-4FD4-AC23-C3307F74A336}" type="presOf" srcId="{9B38993F-91D9-4E45-89FE-E7C2053BB052}" destId="{A0E9B536-5134-4AC7-990D-17E1F41843BA}" srcOrd="0" destOrd="0" presId="urn:microsoft.com/office/officeart/2008/layout/VerticalCurvedList"/>
    <dgm:cxn modelId="{74A961C9-4296-4D0D-ADF1-CFA1067D77E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k</a:t>
          </a:r>
          <a:r>
            <a:rPr lang="vi-VN" sz="1800" b="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du </a:t>
          </a:r>
          <a:r>
            <a:rPr lang="en-US" sz="1800" dirty="0" err="1">
              <a:solidFill>
                <a:schemeClr val="tx1"/>
              </a:solidFill>
              <a:latin typeface="Cambria" pitchFamily="18" charset="0"/>
              <a:ea typeface="Cambria" pitchFamily="18" charset="0"/>
            </a:rPr>
            <a:t>lịch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Trang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giao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vận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cảng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ão đổ bộ vào Đà Nẵng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bờ</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Bình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Thuận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6530">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5C89710-1B57-4817-A84E-35CBB626F204}"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3A024793-F8C6-4163-8708-6AA35E5E131E}" type="presOf" srcId="{9DA92A08-ED37-48A9-A0DD-F521D2142CD2}" destId="{C7497E28-FAE4-42DA-8D9D-5B4659273D7A}"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B84CA9AD-3EC2-40C6-8E3C-86A7E3B4EE14}"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CC8E6AE2-5978-4690-B6DC-C39921988ECC}" type="presOf" srcId="{9B38993F-91D9-4E45-89FE-E7C2053BB052}" destId="{A0E9B536-5134-4AC7-990D-17E1F41843BA}" srcOrd="0" destOrd="0" presId="urn:microsoft.com/office/officeart/2008/layout/VerticalCurvedList"/>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itchFamily="18" charset="0"/>
              <a:ea typeface="Cambria" pitchFamily="18" charset="0"/>
            </a:rPr>
            <a:t>4 </a:t>
          </a:r>
          <a:r>
            <a:rPr lang="en-US" sz="2000" b="1" kern="1200" dirty="0" err="1">
              <a:latin typeface="Cambria" pitchFamily="18" charset="0"/>
              <a:ea typeface="Cambria" pitchFamily="18" charset="0"/>
            </a:rPr>
            <a:t>đặc</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điểm</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đồi núi chiếm ưu thế</a:t>
          </a:r>
          <a:r>
            <a:rPr lang="en-US" sz="2000" kern="1200" dirty="0">
              <a:latin typeface="Cambria" pitchFamily="18" charset="0"/>
              <a:ea typeface="Cambria" pitchFamily="18" charset="0"/>
            </a:rPr>
            <a:t>.</a:t>
          </a: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Địa</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hình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tính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chất</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phân</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bậc</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khá</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rõ</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chịu tác động của khí hậu nhiệt đới ẩm gió mùa và con người</a:t>
          </a:r>
          <a:r>
            <a:rPr lang="en-US" sz="2000" kern="1200" dirty="0">
              <a:latin typeface="Cambria" pitchFamily="18" charset="0"/>
              <a:ea typeface="Cambria" pitchFamily="18" charset="0"/>
            </a:rPr>
            <a:t>.</a:t>
          </a: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err="1">
              <a:solidFill>
                <a:schemeClr val="tx1"/>
              </a:solidFill>
              <a:latin typeface="Cambria" pitchFamily="18" charset="0"/>
              <a:ea typeface="Cambria" pitchFamily="18" charset="0"/>
            </a:rPr>
            <a:t>Bờ</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bồi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châu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thổ</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Cửu</a:t>
          </a:r>
          <a:r>
            <a:rPr lang="en-US" sz="1800" b="0" kern="1200" dirty="0">
              <a:solidFill>
                <a:schemeClr val="tx1"/>
              </a:solidFill>
              <a:latin typeface="Cambria" pitchFamily="18" charset="0"/>
              <a:ea typeface="Cambria" pitchFamily="18" charset="0"/>
            </a:rPr>
            <a:t> Long),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bùn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rộng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cây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ngập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thuận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nuôi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thủy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sản</a:t>
          </a:r>
          <a:r>
            <a:rPr lang="en-US" sz="1800" b="0" kern="1200" dirty="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Mở</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rộng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tại</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các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vùng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biển</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Bắc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và</a:t>
          </a:r>
          <a:r>
            <a:rPr lang="en-US" sz="2000" b="0" kern="1200" dirty="0">
              <a:solidFill>
                <a:schemeClr val="tx1"/>
              </a:solidFill>
              <a:latin typeface="Cambria" pitchFamily="18" charset="0"/>
              <a:ea typeface="Cambria" pitchFamily="18" charset="0"/>
            </a:rPr>
            <a:t> Nam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a:t>
          </a:r>
        </a:p>
        <a:p>
          <a:pPr marL="0" lvl="0" indent="0" algn="l" defTabSz="889000">
            <a:lnSpc>
              <a:spcPct val="90000"/>
            </a:lnSpc>
            <a:spcBef>
              <a:spcPct val="0"/>
            </a:spcBef>
            <a:spcAft>
              <a:spcPct val="35000"/>
            </a:spcAft>
            <a:buNone/>
          </a:pPr>
          <a:r>
            <a:rPr lang="vi-VN" sz="2000" b="0" kern="1200" dirty="0">
              <a:solidFill>
                <a:schemeClr val="tx1"/>
              </a:solidFill>
              <a:latin typeface="Cambria" pitchFamily="18" charset="0"/>
              <a:ea typeface="Cambria" pitchFamily="18" charset="0"/>
            </a:rPr>
            <a:t>- Vùng biển miền Trung sâu và hẹp hơn.</a:t>
          </a:r>
          <a:endParaRPr lang="en-US" sz="2000" b="0" kern="1200" dirty="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ôn đới gió mùa trên núi</a:t>
          </a:r>
          <a:r>
            <a:rPr lang="en-US" sz="1700" b="1" kern="1200" dirty="0">
              <a:latin typeface="Cambria" pitchFamily="18" charset="0"/>
              <a:ea typeface="Cambria" pitchFamily="18" charset="0"/>
            </a:rPr>
            <a:t>:</a:t>
          </a:r>
          <a:r>
            <a:rPr lang="vi-VN" sz="1700" kern="1200" dirty="0">
              <a:latin typeface="Cambria" pitchFamily="18" charset="0"/>
              <a:ea typeface="Cambria" pitchFamily="18" charset="0"/>
            </a:rPr>
            <a:t> sinh vật là các loài thực vật ôn đới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như </a:t>
          </a:r>
          <a:r>
            <a:rPr lang="en-US" sz="1700" kern="1200" dirty="0">
              <a:latin typeface="Cambria" pitchFamily="18" charset="0"/>
              <a:ea typeface="Cambria" pitchFamily="18" charset="0"/>
            </a:rPr>
            <a:t>đ</a:t>
          </a:r>
          <a:r>
            <a:rPr lang="vi-VN" sz="1700" kern="1200" dirty="0">
              <a:latin typeface="Cambria" pitchFamily="18" charset="0"/>
              <a:ea typeface="Cambria" pitchFamily="18" charset="0"/>
            </a:rPr>
            <a:t>ỗ quyên, </a:t>
          </a:r>
          <a:r>
            <a:rPr lang="en-US" sz="1700" kern="1200" dirty="0">
              <a:latin typeface="Cambria" pitchFamily="18" charset="0"/>
              <a:ea typeface="Cambria" pitchFamily="18" charset="0"/>
            </a:rPr>
            <a:t>l</a:t>
          </a:r>
          <a:r>
            <a:rPr lang="vi-VN" sz="1700" kern="1200" dirty="0">
              <a:latin typeface="Cambria" pitchFamily="18" charset="0"/>
              <a:ea typeface="Cambria" pitchFamily="18" charset="0"/>
            </a:rPr>
            <a:t>ãnh sam, </a:t>
          </a:r>
          <a:r>
            <a:rPr lang="en-US" sz="1700" kern="1200" dirty="0">
              <a:latin typeface="Cambria" pitchFamily="18" charset="0"/>
              <a:ea typeface="Cambria" pitchFamily="18" charset="0"/>
            </a:rPr>
            <a:t>t</a:t>
          </a:r>
          <a:r>
            <a:rPr lang="vi-VN" sz="1700" kern="1200" dirty="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cận nhiệt đới gió mùa trên núi</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sinh vật gồm có rừng cận nhiệt lá rộng, rừng lá kim</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rừng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thông</a:t>
          </a:r>
          <a:r>
            <a:rPr lang="en-US" sz="1700" kern="1200" dirty="0">
              <a:latin typeface="Cambria" pitchFamily="18" charset="0"/>
              <a:ea typeface="Cambria" pitchFamily="18" charset="0"/>
            </a:rPr>
            <a:t> ở </a:t>
          </a:r>
          <a:r>
            <a:rPr lang="en-US" sz="1700" kern="1200" dirty="0" err="1">
              <a:latin typeface="Cambria" pitchFamily="18" charset="0"/>
              <a:ea typeface="Cambria" pitchFamily="18" charset="0"/>
            </a:rPr>
            <a:t>Đà</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Lạt</a:t>
          </a:r>
          <a:r>
            <a:rPr lang="en-US" sz="1700" kern="1200" dirty="0">
              <a:latin typeface="Cambria" pitchFamily="18" charset="0"/>
              <a:ea typeface="Cambria" pitchFamily="18" charset="0"/>
            </a:rPr>
            <a:t>.</a:t>
          </a: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nhiệt đới gió mùa</a:t>
          </a:r>
          <a:r>
            <a:rPr lang="vi-VN" sz="1700" kern="1200" dirty="0">
              <a:latin typeface="Cambria" pitchFamily="18" charset="0"/>
              <a:ea typeface="Cambria" pitchFamily="18" charset="0"/>
            </a:rPr>
            <a:t>: sinh vật tiêu biểu là hệ sinh thái rừng nhiệt đới ẩm lá rộng thường xanh và rừng nhiệt đới gió mùa</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ở VQG </a:t>
          </a:r>
          <a:r>
            <a:rPr lang="en-US" sz="1700" kern="1200" dirty="0" err="1">
              <a:latin typeface="Cambria" pitchFamily="18" charset="0"/>
              <a:ea typeface="Cambria" pitchFamily="18" charset="0"/>
            </a:rPr>
            <a:t>Cúc</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Phương</a:t>
          </a:r>
          <a:r>
            <a:rPr lang="en-US" sz="1700" kern="1200" dirty="0">
              <a:latin typeface="Cambria" pitchFamily="18" charset="0"/>
              <a:ea typeface="Cambria" pitchFamily="18" charset="0"/>
            </a:rPr>
            <a:t>.</a:t>
          </a: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du lịch: hình thành các điểm du lịch có giá trị.</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địa hình bị chia cắt gây </a:t>
          </a:r>
          <a:r>
            <a:rPr lang="en-US" sz="1800" b="0" i="0" kern="1200" dirty="0" err="1">
              <a:solidFill>
                <a:schemeClr val="tx1"/>
              </a:solidFill>
              <a:latin typeface="Cambria" pitchFamily="18" charset="0"/>
              <a:ea typeface="Cambria" pitchFamily="18" charset="0"/>
            </a:rPr>
            <a:t>khó</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khăn</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cho</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giao thông</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phê</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nuôi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bò</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sữa</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quét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a:t>
          </a: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Đối với nông</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nghiệp</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thủy</a:t>
          </a:r>
          <a:r>
            <a:rPr lang="en-US" sz="1800" kern="1200" dirty="0">
              <a:solidFill>
                <a:prstClr val="black"/>
              </a:solidFill>
              <a:latin typeface="Cambria" pitchFamily="18" charset="0"/>
              <a:ea typeface="Cambria" pitchFamily="18" charset="0"/>
            </a:rPr>
            <a:t> </a:t>
          </a:r>
          <a:r>
            <a:rPr lang="vi-VN" sz="1800" kern="12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Xây dựng cơ sở hạ tầng và cư trú.</a:t>
          </a:r>
          <a:endParaRPr lang="vi-VN" sz="1800" b="0" kern="1200" dirty="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t</a:t>
          </a:r>
          <a:r>
            <a:rPr lang="vi-VN" sz="1800" b="0" kern="1200" dirty="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lúa</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rồng cây ăn quả</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như</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xoài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sầu</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riêng</a:t>
          </a: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ở ĐB. Sông Cửu Long</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ngập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bị</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màu</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Cửu</a:t>
          </a:r>
          <a:r>
            <a:rPr lang="en-US" sz="1800" kern="1200" dirty="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k</a:t>
          </a:r>
          <a:r>
            <a:rPr lang="vi-VN" sz="1800" b="0" kern="120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a:solidFill>
                <a:schemeClr val="tx1"/>
              </a:solidFill>
              <a:latin typeface="Cambria" pitchFamily="18" charset="0"/>
              <a:ea typeface="Cambria" pitchFamily="18" charset="0"/>
            </a:rPr>
            <a:t>.</a:t>
          </a: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du </a:t>
          </a:r>
          <a:r>
            <a:rPr lang="en-US" sz="1800" kern="1200" dirty="0" err="1">
              <a:solidFill>
                <a:schemeClr val="tx1"/>
              </a:solidFill>
              <a:latin typeface="Cambria" pitchFamily="18" charset="0"/>
              <a:ea typeface="Cambria" pitchFamily="18" charset="0"/>
            </a:rPr>
            <a:t>lịch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Trang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giao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vận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cảng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ão đổ bộ vào Đà Nẵng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bờ</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Bình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Thuận</a:t>
          </a:r>
          <a:r>
            <a:rPr lang="en-US" sz="1800" kern="1200" dirty="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6</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7</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8</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jpe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A238-C2A2-35E0-964C-97954BFF3D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7F5047-09F0-E9A4-294B-9478BE65B7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53168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nước ta có </a:t>
            </a:r>
            <a:r>
              <a:rPr lang="en-US" sz="2400" i="1" dirty="0" err="1">
                <a:solidFill>
                  <a:srgbClr val="FF0000"/>
                </a:solidFill>
                <a:latin typeface="Cambria" panose="02040503050406030204" pitchFamily="18" charset="0"/>
                <a:ea typeface="Cambria" panose="02040503050406030204" pitchFamily="18" charset="0"/>
              </a:rPr>
              <a:t>những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đặc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điểm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chung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đồi núi chiếm bao nhiêu? Đồi núi thấp dưới 1000m chiến bao nhiêu</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diện tích lãnh thổ</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đỉnh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Phan</a:t>
            </a:r>
            <a:r>
              <a:rPr lang="en-US" sz="2100" dirty="0">
                <a:latin typeface="Cambria" pitchFamily="18" charset="0"/>
                <a:ea typeface="Cambria" pitchFamily="18" charset="0"/>
                <a:cs typeface="Times New Roman"/>
              </a:rPr>
              <a:t>-xi-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a:t>
            </a:r>
            <a:r>
              <a:rPr lang="en-US" sz="2100" dirty="0" err="1">
                <a:latin typeface="Cambria" pitchFamily="18" charset="0"/>
                <a:ea typeface="Cambria" pitchFamily="18" charset="0"/>
                <a:cs typeface="Times New Roman"/>
              </a:rPr>
              <a:t>Pu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Linh</a:t>
            </a:r>
            <a:r>
              <a:rPr lang="en-US" sz="2100" dirty="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Phan</a:t>
            </a:r>
            <a:r>
              <a:rPr lang="en-US" sz="1000" b="1" dirty="0">
                <a:effectLst/>
              </a:rPr>
              <a:t>-xi-</a:t>
            </a:r>
            <a:r>
              <a:rPr lang="en-US" sz="1000" b="1" dirty="0" err="1">
                <a:effectLst/>
              </a:rPr>
              <a:t>păng</a:t>
            </a:r>
            <a:r>
              <a:rPr lang="en-US" sz="1000" b="1" dirty="0"/>
              <a:t> (</a:t>
            </a:r>
            <a:r>
              <a:rPr lang="en-US" sz="1000" b="1" dirty="0">
                <a:effectLst/>
              </a:rPr>
              <a:t>3147m)</a:t>
            </a: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a:effectLst/>
              </a:rPr>
              <a:t>2711m)</a:t>
            </a: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a:t>
            </a:r>
            <a:r>
              <a:rPr lang="en-US" sz="1000" b="1" dirty="0">
                <a:effectLst/>
              </a:rPr>
              <a:t>2985m)</a:t>
            </a: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a:t>
            </a:r>
            <a:r>
              <a:rPr lang="en-US" sz="1000" b="1" dirty="0">
                <a:effectLst/>
              </a:rPr>
              <a:t>2598m)</a:t>
            </a: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Đồng 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k</a:t>
            </a:r>
            <a:r>
              <a:rPr lang="vi-VN" sz="24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a:t>
            </a:r>
            <a:r>
              <a:rPr lang="en-US" sz="2400" dirty="0" err="1">
                <a:latin typeface="Cambria" pitchFamily="18" charset="0"/>
                <a:ea typeface="Cambria" pitchFamily="18" charset="0"/>
                <a:cs typeface="Times New Roman"/>
              </a:rPr>
              <a:t>dãy</a:t>
            </a:r>
            <a:r>
              <a:rPr lang="en-US" sz="2400">
                <a:latin typeface="Cambria" pitchFamily="18" charset="0"/>
                <a:ea typeface="Cambria" pitchFamily="18" charset="0"/>
                <a:cs typeface="Times New Roman"/>
              </a:rPr>
              <a:t>: </a:t>
            </a:r>
            <a:r>
              <a:rPr lang="vi-VN" sz="2400">
                <a:latin typeface="Cambria" pitchFamily="18" charset="0"/>
                <a:ea typeface="Cambria" pitchFamily="18" charset="0"/>
                <a:cs typeface="Times New Roman"/>
              </a:rPr>
              <a:t>Con </a:t>
            </a:r>
            <a:r>
              <a:rPr lang="vi-VN" sz="2400" dirty="0">
                <a:latin typeface="Cambria" pitchFamily="18" charset="0"/>
                <a:ea typeface="Cambria" pitchFamily="18" charset="0"/>
                <a:cs typeface="Times New Roman"/>
              </a:rPr>
              <a:t>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2573-D0CD-B0B7-E862-A292B093B7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722A8D-E6AF-DBF4-7AE9-38704CF0DD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70342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mùa</a:t>
            </a:r>
            <a:r>
              <a:rPr lang="en-US" sz="1830" dirty="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858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25CF2BF-FD47-E79A-3C16-278658B6B502}"/>
              </a:ext>
            </a:extLst>
          </p:cNvPr>
          <p:cNvSpPr txBox="1">
            <a:spLocks/>
          </p:cNvSpPr>
          <p:nvPr/>
        </p:nvSpPr>
        <p:spPr>
          <a:xfrm>
            <a:off x="609600" y="990600"/>
            <a:ext cx="82296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	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spTree>
    <p:extLst>
      <p:ext uri="{BB962C8B-B14F-4D97-AF65-F5344CB8AC3E}">
        <p14:creationId xmlns:p14="http://schemas.microsoft.com/office/powerpoint/2010/main" val="1024943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Kể</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vực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ở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phạm</a:t>
            </a:r>
            <a:r>
              <a:rPr lang="en-US" sz="1900" i="1" dirty="0">
                <a:solidFill>
                  <a:srgbClr val="FF0000"/>
                </a:solidFill>
                <a:latin typeface="Cambria" panose="02040503050406030204" pitchFamily="18" charset="0"/>
                <a:ea typeface="Cambria" panose="02040503050406030204" pitchFamily="18" charset="0"/>
              </a:rPr>
              <a:t> vi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thái</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Nam</a:t>
            </a:r>
            <a:r>
              <a:rPr lang="vi-VN" sz="1900" i="1" dirty="0">
                <a:solidFill>
                  <a:srgbClr val="FF0000"/>
                </a:solidFill>
                <a:latin typeface="Cambria" panose="02040503050406030204" pitchFamily="18" charset="0"/>
                <a:ea typeface="Cambria" panose="02040503050406030204" pitchFamily="18" charset="0"/>
              </a:rPr>
              <a:t> về phạm vi và đặc điểm hình thái.</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diện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nguồn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gốc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thành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rình bày đặc điểm địa hình </a:t>
            </a:r>
            <a:r>
              <a:rPr lang="en-US" sz="1900" i="1" dirty="0" err="1">
                <a:solidFill>
                  <a:srgbClr val="FF0000"/>
                </a:solidFill>
                <a:latin typeface="Cambria" panose="02040503050406030204" pitchFamily="18" charset="0"/>
                <a:ea typeface="Cambria" panose="02040503050406030204" pitchFamily="18" charset="0"/>
              </a:rPr>
              <a:t>bờ</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thềm lục địa nước ta.</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BDA5-68DD-25C8-C372-AD72B4B923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44C24A-CD99-A3B2-FF62-E5371F9541E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07843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362184" y="2030463"/>
          <a:ext cx="8400816" cy="4495877"/>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60960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Nằm giữa sông Hồng đến sông Cả.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và các cao nguyên đá vôi: Sơn La, Mộc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Bạch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Mã</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Hoành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Sơn</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a:effectLst/>
                          <a:latin typeface="Cambria" pitchFamily="18" charset="0"/>
                          <a:ea typeface="Cambria" pitchFamily="18" charset="0"/>
                          <a:cs typeface="Times New Roman"/>
                        </a:rPr>
                        <a:t>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badan</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như</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Kon</a:t>
                      </a:r>
                      <a:r>
                        <a:rPr lang="en-US" sz="1650" baseline="0" dirty="0">
                          <a:effectLst/>
                          <a:latin typeface="Cambria" pitchFamily="18" charset="0"/>
                          <a:ea typeface="Cambria" pitchFamily="18" charset="0"/>
                          <a:cs typeface="Times New Roman"/>
                        </a:rPr>
                        <a:t> Tum, </a:t>
                      </a:r>
                      <a:r>
                        <a:rPr lang="en-US" sz="1650" baseline="0" dirty="0" err="1">
                          <a:effectLst/>
                          <a:latin typeface="Cambria" pitchFamily="18" charset="0"/>
                          <a:ea typeface="Cambria" pitchFamily="18" charset="0"/>
                          <a:cs typeface="Times New Roman"/>
                        </a:rPr>
                        <a:t>Plei</a:t>
                      </a:r>
                      <a:r>
                        <a:rPr lang="en-US" sz="1650" baseline="0" dirty="0">
                          <a:effectLst/>
                          <a:latin typeface="Cambria" pitchFamily="18" charset="0"/>
                          <a:ea typeface="Cambria" pitchFamily="18" charset="0"/>
                          <a:cs typeface="Times New Roman"/>
                        </a:rPr>
                        <a:t> Ku, </a:t>
                      </a:r>
                      <a:r>
                        <a:rPr lang="en-US" sz="1650" baseline="0" dirty="0" err="1">
                          <a:effectLst/>
                          <a:latin typeface="Cambria" pitchFamily="18" charset="0"/>
                          <a:ea typeface="Cambria" pitchFamily="18" charset="0"/>
                          <a:cs typeface="Times New Roman"/>
                        </a:rPr>
                        <a:t>Lâm</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viên</a:t>
                      </a:r>
                      <a:r>
                        <a:rPr lang="en-US" sz="1650" baseline="0" dirty="0">
                          <a:effectLst/>
                          <a:latin typeface="Cambria" pitchFamily="18" charset="0"/>
                          <a:ea typeface="Cambria" pitchFamily="18" charset="0"/>
                          <a:cs typeface="Times New Roman"/>
                        </a:rPr>
                        <a:t>, Di </a:t>
                      </a:r>
                      <a:r>
                        <a:rPr lang="en-US" sz="1650" baseline="0" dirty="0" err="1">
                          <a:effectLst/>
                          <a:latin typeface="Cambria" pitchFamily="18" charset="0"/>
                          <a:ea typeface="Cambria" pitchFamily="18" charset="0"/>
                          <a:cs typeface="Times New Roman"/>
                        </a:rPr>
                        <a:t>Linh</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spcAft>
                <a:spcPts val="0"/>
              </a:spcAft>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Chủ</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cung</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Gâm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Ngân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Triều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cac-xtơ</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g</a:t>
                      </a:r>
                      <a:r>
                        <a:rPr lang="en-US" sz="1600" i="0" dirty="0" err="1">
                          <a:effectLst/>
                          <a:latin typeface="Cambria" pitchFamily="18" charset="0"/>
                          <a:ea typeface="Cambria" pitchFamily="18" charset="0"/>
                          <a:cs typeface="Times New Roman"/>
                        </a:rPr>
                        <a:t>i</a:t>
                      </a:r>
                      <a:r>
                        <a:rPr lang="en-US" sz="1600" i="0" baseline="0" dirty="0" err="1">
                          <a:effectLst/>
                          <a:latin typeface="Cambria" pitchFamily="18" charset="0"/>
                          <a:ea typeface="Cambria" pitchFamily="18" charset="0"/>
                          <a:cs typeface="Times New Roman"/>
                        </a:rPr>
                        <a:t>ữa</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3147m),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nam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Hoàng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Sao</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và</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nguyên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đá</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vôi</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Sơn</a:t>
                      </a:r>
                      <a:r>
                        <a:rPr lang="en-US" sz="1600" i="0" baseline="0" dirty="0">
                          <a:effectLst/>
                          <a:latin typeface="Cambria" pitchFamily="18" charset="0"/>
                          <a:ea typeface="Cambria" pitchFamily="18" charset="0"/>
                          <a:cs typeface="Times New Roman"/>
                        </a:rPr>
                        <a:t> La, </a:t>
                      </a:r>
                      <a:r>
                        <a:rPr lang="en-US" sz="1600" i="0" baseline="0" dirty="0" err="1">
                          <a:effectLst/>
                          <a:latin typeface="Cambria" pitchFamily="18" charset="0"/>
                          <a:ea typeface="Cambria" pitchFamily="18" charset="0"/>
                          <a:cs typeface="Times New Roman"/>
                        </a:rPr>
                        <a:t>Mộc</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Châu</a:t>
                      </a:r>
                      <a:r>
                        <a:rPr lang="en-US" sz="1600" i="0" baseline="0" dirty="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a:effectLst/>
                          <a:latin typeface="Cambria" pitchFamily="18" charset="0"/>
                          <a:ea typeface="Cambria" pitchFamily="18" charset="0"/>
                          <a:cs typeface="Times New Roman"/>
                        </a:rPr>
                        <a:t>C</a:t>
                      </a:r>
                      <a:r>
                        <a:rPr lang="vi-VN" sz="1600" b="0" dirty="0">
                          <a:effectLst/>
                          <a:latin typeface="Cambria" pitchFamily="18" charset="0"/>
                          <a:ea typeface="Cambria" pitchFamily="18" charset="0"/>
                          <a:cs typeface="Times New Roman"/>
                        </a:rPr>
                        <a:t>ó nhiều nhánh núi đâm ngang ra biển chia cắt đồng bằng duyên hải miền Trung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Bạch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Mã</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Hoành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Sơn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nằm</a:t>
                      </a:r>
                      <a:r>
                        <a:rPr lang="en-US" sz="1600" b="0" baseline="0" dirty="0">
                          <a:effectLst/>
                          <a:latin typeface="Cambria" pitchFamily="18" charset="0"/>
                          <a:ea typeface="Cambria" pitchFamily="18" charset="0"/>
                          <a:cs typeface="Times New Roman"/>
                        </a:rPr>
                        <a:t> ở </a:t>
                      </a:r>
                      <a:r>
                        <a:rPr lang="en-US" sz="1600" b="0" baseline="0" dirty="0" err="1">
                          <a:effectLst/>
                          <a:latin typeface="Cambria" pitchFamily="18" charset="0"/>
                          <a:ea typeface="Cambria" pitchFamily="18" charset="0"/>
                          <a:cs typeface="Times New Roman"/>
                        </a:rPr>
                        <a:t>phía</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bắc</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nam</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tầng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Kon</a:t>
                      </a:r>
                      <a:r>
                        <a:rPr lang="en-US" sz="1600" b="0" baseline="0" dirty="0">
                          <a:effectLst/>
                          <a:latin typeface="Cambria" pitchFamily="18" charset="0"/>
                          <a:ea typeface="Cambria" pitchFamily="18" charset="0"/>
                          <a:cs typeface="Times New Roman"/>
                        </a:rPr>
                        <a:t> Tum, </a:t>
                      </a:r>
                      <a:r>
                        <a:rPr lang="en-US" sz="1600" b="0" baseline="0" dirty="0" err="1">
                          <a:effectLst/>
                          <a:latin typeface="Cambria" pitchFamily="18" charset="0"/>
                          <a:ea typeface="Cambria" pitchFamily="18" charset="0"/>
                          <a:cs typeface="Times New Roman"/>
                        </a:rPr>
                        <a:t>Plei</a:t>
                      </a:r>
                      <a:r>
                        <a:rPr lang="en-US" sz="1600" b="0" baseline="0" dirty="0">
                          <a:effectLst/>
                          <a:latin typeface="Cambria" pitchFamily="18" charset="0"/>
                          <a:ea typeface="Cambria" pitchFamily="18" charset="0"/>
                          <a:cs typeface="Times New Roman"/>
                        </a:rPr>
                        <a:t> Ku, </a:t>
                      </a:r>
                      <a:r>
                        <a:rPr lang="en-US" sz="1600" b="0" baseline="0" dirty="0" err="1">
                          <a:effectLst/>
                          <a:latin typeface="Cambria" pitchFamily="18" charset="0"/>
                          <a:ea typeface="Cambria" pitchFamily="18" charset="0"/>
                          <a:cs typeface="Times New Roman"/>
                        </a:rPr>
                        <a:t>Lâm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Viên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4038601">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Đồng</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Diện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a:effectLst/>
                          <a:latin typeface="Cambria" pitchFamily="18" charset="0"/>
                          <a:ea typeface="Cambria" pitchFamily="18" charset="0"/>
                          <a:cs typeface="Times New Roman"/>
                        </a:rPr>
                        <a:t>Nguồn</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gốc</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hình</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2258">
                <a:tc>
                  <a:txBody>
                    <a:bodyPr/>
                    <a:lstStyle/>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Sông</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a:effectLst/>
                          <a:latin typeface="Times New Roman"/>
                          <a:ea typeface="Times New Roman"/>
                          <a:cs typeface="Times New Roman"/>
                        </a:rPr>
                        <a:t>15000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5400">
                <a:tc>
                  <a:txBody>
                    <a:bodyPr/>
                    <a:lstStyle/>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Sông</a:t>
                      </a:r>
                      <a:r>
                        <a:rPr lang="en-US" sz="18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Cửu</a:t>
                      </a:r>
                      <a:r>
                        <a:rPr lang="en-US" sz="1800" b="1" i="0" baseline="0" dirty="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a:effectLst/>
                          <a:latin typeface="Times New Roman"/>
                          <a:ea typeface="Times New Roman"/>
                          <a:cs typeface="Times New Roman"/>
                        </a:rPr>
                        <a:t>40000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Không có đê ngăn lũ, c</a:t>
                      </a:r>
                      <a:r>
                        <a:rPr lang="en-US" sz="1800" dirty="0">
                          <a:effectLst/>
                          <a:latin typeface="Cambria" pitchFamily="18" charset="0"/>
                          <a:ea typeface="Cambria" pitchFamily="18" charset="0"/>
                          <a:cs typeface="Times New Roman"/>
                        </a:rPr>
                        <a:t>ó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kênh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rạch</a:t>
                      </a:r>
                      <a:r>
                        <a:rPr lang="en-US" sz="1800" dirty="0">
                          <a:effectLst/>
                          <a:latin typeface="Cambria" pitchFamily="18" charset="0"/>
                          <a:ea typeface="Cambria" pitchFamily="18" charset="0"/>
                          <a:cs typeface="Times New Roman"/>
                        </a:rPr>
                        <a:t> </a:t>
                      </a:r>
                      <a:r>
                        <a:rPr lang="vi-VN" sz="1800" dirty="0">
                          <a:effectLst/>
                          <a:latin typeface="Cambria" pitchFamily="18" charset="0"/>
                          <a:ea typeface="Cambria" pitchFamily="18" charset="0"/>
                          <a:cs typeface="Times New Roman"/>
                        </a:rPr>
                        <a:t>dày đặc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vùng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Tháp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Mười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Tứ</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giác</a:t>
                      </a:r>
                      <a:r>
                        <a:rPr lang="en-US" sz="1800" dirty="0">
                          <a:effectLst/>
                          <a:latin typeface="Cambria" pitchFamily="18" charset="0"/>
                          <a:ea typeface="Cambria" pitchFamily="18" charset="0"/>
                          <a:cs typeface="Times New Roman"/>
                        </a:rPr>
                        <a:t> Long </a:t>
                      </a:r>
                      <a:r>
                        <a:rPr lang="en-US" sz="1800" dirty="0" err="1">
                          <a:effectLst/>
                          <a:latin typeface="Cambria" pitchFamily="18" charset="0"/>
                          <a:ea typeface="Cambria" pitchFamily="18" charset="0"/>
                          <a:cs typeface="Times New Roman"/>
                        </a:rPr>
                        <a:t>Xuyên</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5400">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V</a:t>
                      </a:r>
                      <a:r>
                        <a:rPr lang="en-US" sz="1800" b="1" i="0" baseline="0" dirty="0" err="1">
                          <a:effectLst/>
                          <a:latin typeface="Cambria" pitchFamily="18" charset="0"/>
                          <a:ea typeface="Cambria" pitchFamily="18" charset="0"/>
                          <a:cs typeface="Times New Roman"/>
                        </a:rPr>
                        <a:t>en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biển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miền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a:effectLst/>
                          <a:latin typeface="Times New Roman"/>
                          <a:ea typeface="Times New Roman"/>
                          <a:cs typeface="Times New Roman"/>
                        </a:rPr>
                        <a:t>15000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EB72-6001-F090-656C-7DECF2A7EA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FCB64F-28B2-574F-4A67-27853630D6F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41514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29098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Đồng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Diện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a:effectLst/>
                          <a:latin typeface="Cambria" pitchFamily="18" charset="0"/>
                          <a:ea typeface="Cambria" pitchFamily="18" charset="0"/>
                          <a:cs typeface="Times New Roman"/>
                        </a:rPr>
                        <a:t>Nguồn</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gốc</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hình</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Cửu</a:t>
                      </a:r>
                      <a:r>
                        <a:rPr lang="en-US" sz="1750" b="1" i="0" baseline="0" dirty="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40000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V</a:t>
                      </a:r>
                      <a:r>
                        <a:rPr lang="en-US" sz="1750" b="1" i="0" baseline="0" dirty="0" err="1">
                          <a:effectLst/>
                          <a:latin typeface="Cambria" pitchFamily="18" charset="0"/>
                          <a:ea typeface="Cambria" pitchFamily="18" charset="0"/>
                          <a:cs typeface="Times New Roman"/>
                        </a:rPr>
                        <a:t>en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biển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miền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độ</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ví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độ</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hưởng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như</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Hoàng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Trường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Bạch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Mã</a:t>
            </a:r>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hưởng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đến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khí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nước</a:t>
            </a:r>
            <a:r>
              <a:rPr lang="en-US" i="1" dirty="0">
                <a:solidFill>
                  <a:srgbClr val="FF0000"/>
                </a:solidFill>
                <a:latin typeface="Cambria" panose="02040503050406030204" pitchFamily="18" charset="0"/>
                <a:ea typeface="Cambria" panose="02040503050406030204" pitchFamily="18" charset="0"/>
              </a:rPr>
              <a:t> ta </a:t>
            </a:r>
            <a:r>
              <a:rPr lang="en-US" i="1" dirty="0" err="1">
                <a:solidFill>
                  <a:srgbClr val="FF0000"/>
                </a:solidFill>
                <a:latin typeface="Cambria" panose="02040503050406030204" pitchFamily="18" charset="0"/>
                <a:ea typeface="Cambria" panose="02040503050406030204" pitchFamily="18" charset="0"/>
              </a:rPr>
              <a:t>như</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nào</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a:t>
            </a:r>
            <a:r>
              <a:rPr lang="en-US" sz="1000" b="1" dirty="0"/>
              <a:t> </a:t>
            </a:r>
            <a:r>
              <a:rPr lang="en-US" sz="1000" b="1" dirty="0" err="1"/>
              <a:t>Liên</a:t>
            </a:r>
            <a:r>
              <a:rPr lang="en-US" sz="1000" b="1" dirty="0"/>
              <a:t> </a:t>
            </a:r>
            <a:r>
              <a:rPr lang="en-US" sz="1000" b="1" dirty="0" err="1"/>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hiểu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d</a:t>
            </a:r>
            <a:r>
              <a:rPr lang="vi-VN" sz="2400" i="1" dirty="0">
                <a:solidFill>
                  <a:srgbClr val="FF0000"/>
                </a:solidFill>
                <a:latin typeface="Cambria" panose="02040503050406030204" pitchFamily="18" charset="0"/>
                <a:ea typeface="Cambria" panose="02040503050406030204" pitchFamily="18" charset="0"/>
              </a:rPr>
              <a:t>ãy Trường Sơn gây hiệu ứng phơn tạo sự khác biệt về mùa mưa giữa 2 sườn núi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ven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miền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 </a:t>
            </a:r>
            <a:r>
              <a:rPr lang="nl-NL" sz="2400" dirty="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Mã</a:t>
            </a:r>
            <a:r>
              <a:rPr lang="en-US" sz="2400" dirty="0">
                <a:latin typeface="Cambria" pitchFamily="18" charset="0"/>
                <a:ea typeface="Cambria" pitchFamily="18" charset="0"/>
              </a:rPr>
              <a:t> </a:t>
            </a:r>
            <a:r>
              <a:rPr lang="en-US" sz="2400" dirty="0" err="1">
                <a:latin typeface="Cambria" pitchFamily="18" charset="0"/>
                <a:ea typeface="Cambria" pitchFamily="18" charset="0"/>
              </a:rPr>
              <a:t>tạo</a:t>
            </a:r>
            <a:r>
              <a:rPr lang="en-US" sz="2400" dirty="0">
                <a:latin typeface="Cambria" pitchFamily="18" charset="0"/>
                <a:ea typeface="Cambria" pitchFamily="18" charset="0"/>
              </a:rPr>
              <a:t> </a:t>
            </a:r>
            <a:r>
              <a:rPr lang="en-US" sz="2400" dirty="0" err="1">
                <a:latin typeface="Cambria" pitchFamily="18" charset="0"/>
                <a:ea typeface="Cambria" pitchFamily="18" charset="0"/>
              </a:rPr>
              <a:t>nên</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r>
              <a:rPr lang="en-US" sz="2400" dirty="0">
                <a:latin typeface="Cambria" pitchFamily="18" charset="0"/>
                <a:ea typeface="Cambria" pitchFamily="18" charset="0"/>
              </a:rPr>
              <a:t> </a:t>
            </a:r>
            <a:r>
              <a:rPr lang="en-US" sz="2400" dirty="0" err="1">
                <a:latin typeface="Cambria" pitchFamily="18" charset="0"/>
                <a:ea typeface="Cambria" pitchFamily="18" charset="0"/>
              </a:rPr>
              <a:t>phân</a:t>
            </a:r>
            <a:r>
              <a:rPr lang="en-US" sz="2400" dirty="0">
                <a:latin typeface="Cambria" pitchFamily="18" charset="0"/>
                <a:ea typeface="Cambria" pitchFamily="18" charset="0"/>
              </a:rPr>
              <a:t> </a:t>
            </a:r>
            <a:r>
              <a:rPr lang="en-US" sz="2400" dirty="0" err="1">
                <a:latin typeface="Cambria" pitchFamily="18" charset="0"/>
                <a:ea typeface="Cambria" pitchFamily="18" charset="0"/>
              </a:rPr>
              <a:t>hóa</a:t>
            </a:r>
            <a:r>
              <a:rPr lang="en-US" sz="2400" dirty="0">
                <a:latin typeface="Cambria" pitchFamily="18" charset="0"/>
                <a:ea typeface="Cambria" pitchFamily="18" charset="0"/>
              </a:rPr>
              <a:t> </a:t>
            </a:r>
            <a:r>
              <a:rPr lang="en-US" sz="2400" dirty="0" err="1">
                <a:latin typeface="Cambria" pitchFamily="18" charset="0"/>
                <a:ea typeface="Cambria" pitchFamily="18" charset="0"/>
              </a:rPr>
              <a:t>khí</a:t>
            </a:r>
            <a:r>
              <a:rPr lang="en-US" sz="2400" dirty="0">
                <a:latin typeface="Cambria" pitchFamily="18" charset="0"/>
                <a:ea typeface="Cambria" pitchFamily="18" charset="0"/>
              </a:rPr>
              <a:t> </a:t>
            </a:r>
            <a:r>
              <a:rPr lang="en-US" sz="2400" dirty="0" err="1">
                <a:latin typeface="Cambria" pitchFamily="18" charset="0"/>
                <a:ea typeface="Cambria" pitchFamily="18" charset="0"/>
              </a:rPr>
              <a:t>hậu</a:t>
            </a:r>
            <a:r>
              <a:rPr lang="en-US" sz="2400" dirty="0">
                <a:latin typeface="Cambria" pitchFamily="18" charset="0"/>
                <a:ea typeface="Cambria" pitchFamily="18" charset="0"/>
              </a:rPr>
              <a:t> ở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những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chế</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địa hình đồi núi đối với khai thác kinh tế.</a:t>
            </a:r>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3, 4: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đồng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bằng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dirty="0">
                <a:solidFill>
                  <a:srgbClr val="009900"/>
                </a:solidFill>
                <a:latin typeface="Cambria" panose="02040503050406030204" pitchFamily="18" charset="0"/>
                <a:ea typeface="Cambria" panose="02040503050406030204" pitchFamily="18" charset="0"/>
              </a:rPr>
              <a:t>*</a:t>
            </a:r>
            <a:r>
              <a:rPr lang="en-US" sz="2400" i="1" dirty="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bờ</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biển</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núi</a:t>
            </a:r>
            <a:endParaRPr lang="en-US" sz="2000" b="1" kern="0" dirty="0">
              <a:solidFill>
                <a:srgbClr val="009900"/>
              </a:solidFill>
              <a:latin typeface="Cambria" pitchFamily="18" charset="0"/>
              <a:ea typeface="Cambria" pitchFamily="18" charset="0"/>
            </a:endParaRPr>
          </a:p>
          <a:p>
            <a:pPr lvl="0" algn="just"/>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endParaRPr lang="en-US" sz="2000" kern="0" dirty="0">
              <a:solidFill>
                <a:prstClr val="black"/>
              </a:solidFill>
              <a:latin typeface="Cambria" pitchFamily="18" charset="0"/>
              <a:ea typeface="Cambria" pitchFamily="18" charset="0"/>
            </a:endParaRPr>
          </a:p>
          <a:p>
            <a:pPr lvl="0" algn="just"/>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chế</a:t>
            </a:r>
            <a:r>
              <a:rPr lang="en-US" sz="2000" b="1" dirty="0">
                <a:latin typeface="Cambria" pitchFamily="18" charset="0"/>
                <a:ea typeface="Cambria" pitchFamily="18" charset="0"/>
              </a:rPr>
              <a:t>: </a:t>
            </a:r>
            <a:r>
              <a:rPr lang="vi-VN" sz="2000" dirty="0">
                <a:latin typeface="Cambria" pitchFamily="18" charset="0"/>
                <a:ea typeface="Cambria" pitchFamily="18" charset="0"/>
              </a:rPr>
              <a:t>địa 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đồng</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bằng</a:t>
            </a:r>
            <a:endParaRPr lang="en-US" sz="2000" b="1" kern="0" dirty="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nông</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nghiệp</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thủy</a:t>
            </a:r>
            <a:r>
              <a:rPr lang="en-US" sz="2000" kern="0" dirty="0">
                <a:solidFill>
                  <a:prstClr val="black"/>
                </a:solidFill>
                <a:latin typeface="Cambria" pitchFamily="18" charset="0"/>
                <a:ea typeface="Cambria" pitchFamily="18" charset="0"/>
              </a:rPr>
              <a:t> </a:t>
            </a:r>
            <a:r>
              <a:rPr lang="vi-VN" sz="2000" kern="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Khai</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thác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kinh</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tế</a:t>
            </a:r>
            <a:r>
              <a:rPr lang="en-US" sz="2200" b="1" kern="0" dirty="0">
                <a:solidFill>
                  <a:srgbClr val="009900"/>
                </a:solidFill>
                <a:latin typeface="Cambria" pitchFamily="18" charset="0"/>
                <a:ea typeface="Cambria" pitchFamily="18" charset="0"/>
              </a:rPr>
              <a:t> ở </a:t>
            </a:r>
            <a:r>
              <a:rPr lang="en-US" sz="2200" b="1" kern="0" dirty="0" err="1">
                <a:solidFill>
                  <a:srgbClr val="009900"/>
                </a:solidFill>
                <a:latin typeface="Cambria" pitchFamily="18" charset="0"/>
                <a:ea typeface="Cambria" pitchFamily="18" charset="0"/>
              </a:rPr>
              <a:t>khu</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vực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vùng</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biển</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và</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thềm</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lục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địa</a:t>
            </a:r>
            <a:endParaRPr lang="en-US" sz="2200" b="1" kern="0" dirty="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Đồng</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Diện</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a:effectLst/>
                          <a:latin typeface="Cambria" pitchFamily="18" charset="0"/>
                          <a:ea typeface="Cambria" pitchFamily="18" charset="0"/>
                          <a:cs typeface="Times New Roman"/>
                        </a:rPr>
                        <a:t>Nguồn</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gốc</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hình</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15000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Cửu</a:t>
                      </a:r>
                      <a:r>
                        <a:rPr lang="en-US" sz="1900" b="1" i="0" baseline="0" dirty="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40000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Không có đê ngăn lũ, c</a:t>
                      </a:r>
                      <a:r>
                        <a:rPr lang="en-US" sz="1900" dirty="0">
                          <a:effectLst/>
                          <a:latin typeface="Cambria" pitchFamily="18" charset="0"/>
                          <a:ea typeface="Cambria" pitchFamily="18" charset="0"/>
                          <a:cs typeface="Times New Roman"/>
                        </a:rPr>
                        <a:t>ó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kênh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rạch</a:t>
                      </a:r>
                      <a:r>
                        <a:rPr lang="en-US" sz="1900" dirty="0">
                          <a:effectLst/>
                          <a:latin typeface="Cambria" pitchFamily="18" charset="0"/>
                          <a:ea typeface="Cambria" pitchFamily="18" charset="0"/>
                          <a:cs typeface="Times New Roman"/>
                        </a:rPr>
                        <a:t> </a:t>
                      </a:r>
                      <a:r>
                        <a:rPr lang="vi-VN" sz="1900" dirty="0">
                          <a:effectLst/>
                          <a:latin typeface="Cambria" pitchFamily="18" charset="0"/>
                          <a:ea typeface="Cambria" pitchFamily="18" charset="0"/>
                          <a:cs typeface="Times New Roman"/>
                        </a:rPr>
                        <a:t>dày đặc</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Nhiều</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vùng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trũng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lớn</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Tháp</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Mười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Tứ</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giác</a:t>
                      </a:r>
                      <a:r>
                        <a:rPr lang="en-US" sz="1900" dirty="0">
                          <a:effectLst/>
                          <a:latin typeface="Cambria" pitchFamily="18" charset="0"/>
                          <a:ea typeface="Cambria" pitchFamily="18" charset="0"/>
                          <a:cs typeface="Times New Roman"/>
                        </a:rPr>
                        <a:t> Long </a:t>
                      </a:r>
                      <a:r>
                        <a:rPr lang="en-US" sz="1900" dirty="0" err="1">
                          <a:effectLst/>
                          <a:latin typeface="Cambria" pitchFamily="18" charset="0"/>
                          <a:ea typeface="Cambria" pitchFamily="18" charset="0"/>
                          <a:cs typeface="Times New Roman"/>
                        </a:rPr>
                        <a:t>Xuyên</a:t>
                      </a:r>
                      <a:r>
                        <a:rPr lang="vi-VN" sz="1900" dirty="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err="1">
                <a:ln w="10541" cmpd="sng">
                  <a:solidFill>
                    <a:schemeClr val="accent1">
                      <a:shade val="88000"/>
                      <a:satMod val="110000"/>
                    </a:schemeClr>
                  </a:solidFill>
                  <a:prstDash val="solid"/>
                </a:ln>
                <a:solidFill>
                  <a:srgbClr val="002060"/>
                </a:solidFill>
                <a:latin typeface="Cambria" pitchFamily="18" charset="0"/>
              </a:rPr>
              <a:t>Trường</a:t>
            </a:r>
            <a:r>
              <a:rPr lang="en-US" sz="2500" b="1" dirty="0">
                <a:ln w="10541" cmpd="sng">
                  <a:solidFill>
                    <a:schemeClr val="accent1">
                      <a:shade val="88000"/>
                      <a:satMod val="110000"/>
                    </a:schemeClr>
                  </a:solidFill>
                  <a:prstDash val="solid"/>
                </a:ln>
                <a:solidFill>
                  <a:srgbClr val="002060"/>
                </a:solidFill>
                <a:latin typeface="Cambria" pitchFamily="18" charset="0"/>
              </a:rPr>
              <a:t> THCS Giang </a:t>
            </a:r>
            <a:r>
              <a:rPr lang="en-US" sz="2500" b="1" dirty="0" err="1">
                <a:ln w="10541" cmpd="sng">
                  <a:solidFill>
                    <a:schemeClr val="accent1">
                      <a:shade val="88000"/>
                      <a:satMod val="110000"/>
                    </a:schemeClr>
                  </a:solidFill>
                  <a:prstDash val="solid"/>
                </a:ln>
                <a:solidFill>
                  <a:srgbClr val="002060"/>
                </a:solidFill>
                <a:latin typeface="Cambria" pitchFamily="18" charset="0"/>
              </a:rPr>
              <a:t>Biên</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Hoàng </a:t>
            </a:r>
            <a:r>
              <a:rPr lang="en-US" sz="2500" b="1" dirty="0" err="1">
                <a:ln w="10541" cmpd="sng">
                  <a:solidFill>
                    <a:schemeClr val="accent1">
                      <a:shade val="88000"/>
                      <a:satMod val="110000"/>
                    </a:schemeClr>
                  </a:solidFill>
                  <a:prstDash val="solid"/>
                </a:ln>
                <a:solidFill>
                  <a:srgbClr val="002060"/>
                </a:solidFill>
                <a:latin typeface="Cambria" pitchFamily="18" charset="0"/>
              </a:rPr>
              <a:t>Ngọc</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Mến</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8D</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7184</TotalTime>
  <Words>4714</Words>
  <Application>Microsoft Office PowerPoint</Application>
  <PresentationFormat>On-screen Show (4:3)</PresentationFormat>
  <Paragraphs>511</Paragraphs>
  <Slides>60</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Calibri</vt:lpstr>
      <vt:lpstr>Cambria</vt:lpstr>
      <vt:lpstr>Times New Roman</vt:lpstr>
      <vt:lpstr>Office Theme</vt:lpstr>
      <vt:lpstr>Default Design</vt:lpstr>
      <vt:lpstr>PowerPoint Presentation</vt:lpstr>
      <vt:lpstr>PowerPoint Presentation</vt:lpstr>
      <vt:lpstr>PowerPoint Presentation</vt:lpstr>
      <vt:lpstr>PowerPoint Presentation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NGOCMEN</cp:lastModifiedBy>
  <cp:revision>468</cp:revision>
  <dcterms:created xsi:type="dcterms:W3CDTF">2016-02-15T14:28:12Z</dcterms:created>
  <dcterms:modified xsi:type="dcterms:W3CDTF">2023-10-02T14:13:43Z</dcterms:modified>
</cp:coreProperties>
</file>