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sldIdLst>
    <p:sldId id="281" r:id="rId3"/>
    <p:sldId id="305" r:id="rId4"/>
    <p:sldId id="294" r:id="rId5"/>
    <p:sldId id="306" r:id="rId6"/>
    <p:sldId id="303" r:id="rId7"/>
    <p:sldId id="297" r:id="rId8"/>
    <p:sldId id="304" r:id="rId9"/>
    <p:sldId id="307" r:id="rId10"/>
    <p:sldId id="299" r:id="rId11"/>
    <p:sldId id="308" r:id="rId12"/>
    <p:sldId id="295" r:id="rId13"/>
    <p:sldId id="296" r:id="rId14"/>
    <p:sldId id="300" r:id="rId15"/>
    <p:sldId id="292" r:id="rId16"/>
  </p:sldIdLst>
  <p:sldSz cx="12192000" cy="6858000"/>
  <p:notesSz cx="6858000" cy="9144000"/>
  <p:embeddedFontLs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0CFCD"/>
    <a:srgbClr val="0E73B7"/>
    <a:srgbClr val="E43230"/>
    <a:srgbClr val="E99D05"/>
    <a:srgbClr val="DBB2CB"/>
    <a:srgbClr val="DCADCB"/>
    <a:srgbClr val="9F7906"/>
    <a:srgbClr val="E9AAD4"/>
    <a:srgbClr val="668B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73" d="100"/>
          <a:sy n="73" d="100"/>
        </p:scale>
        <p:origin x="57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0532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52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66592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80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22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984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51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96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9471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55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06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69859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35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9494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5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5525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340725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869930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1123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79336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9672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pPr/>
              <a:t>11/21/2021</a:t>
            </a:fld>
            <a:endParaRPr lang="en-US"/>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pPr/>
              <a:t>‹#›</a:t>
            </a:fld>
            <a:endParaRPr lang="en-US"/>
          </a:p>
        </p:txBody>
      </p:sp>
    </p:spTree>
    <p:extLst>
      <p:ext uri="{BB962C8B-B14F-4D97-AF65-F5344CB8AC3E}">
        <p14:creationId xmlns:p14="http://schemas.microsoft.com/office/powerpoint/2010/main" val="287966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pPr/>
              <a:t>11/21/2021</a:t>
            </a:fld>
            <a:endParaRPr lang="en-US"/>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pPr/>
              <a:t>‹#›</a:t>
            </a:fld>
            <a:endParaRPr lang="en-US"/>
          </a:p>
        </p:txBody>
      </p:sp>
    </p:spTree>
    <p:extLst>
      <p:ext uri="{BB962C8B-B14F-4D97-AF65-F5344CB8AC3E}">
        <p14:creationId xmlns:p14="http://schemas.microsoft.com/office/powerpoint/2010/main" val="13081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21/11/2021</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5073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2587" y="731836"/>
            <a:ext cx="9818825" cy="1325563"/>
          </a:xfrm>
        </p:spPr>
        <p:txBody>
          <a:bodyPr>
            <a:norm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a:t>
            </a:r>
            <a:r>
              <a:rPr lang="en-US" sz="3200" b="1">
                <a:solidFill>
                  <a:srgbClr val="FF0000"/>
                </a:solidFill>
                <a:latin typeface="Times New Roman" panose="02020603050405020304" pitchFamily="18" charset="0"/>
                <a:cs typeface="Times New Roman" panose="02020603050405020304" pitchFamily="18" charset="0"/>
              </a:rPr>
              <a:t>6</a:t>
            </a:r>
            <a:r>
              <a:rPr lang="en-US" sz="3200" b="1" smtClean="0">
                <a:solidFill>
                  <a:srgbClr val="FF0000"/>
                </a:solidFill>
                <a:latin typeface="Times New Roman" panose="02020603050405020304" pitchFamily="18" charset="0"/>
                <a:cs typeface="Times New Roman" panose="02020603050405020304" pitchFamily="18" charset="0"/>
              </a:rPr>
              <a:t>: CHUYỂN ĐỘNG TỰ QUAY QUANH TRỤC CỦA TRÁI ĐẤT VÀ CÁC HỆ QUẢ ĐỊA LÍ</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9" name="Picture 26" descr="HINH TRAI DAT"/>
          <p:cNvPicPr>
            <a:picLocks noChangeAspect="1" noChangeArrowheads="1" noCrop="1"/>
          </p:cNvPicPr>
          <p:nvPr/>
        </p:nvPicPr>
        <p:blipFill>
          <a:blip r:embed="rId3"/>
          <a:srcRect/>
          <a:stretch>
            <a:fillRect/>
          </a:stretch>
        </p:blipFill>
        <p:spPr bwMode="auto">
          <a:xfrm>
            <a:off x="3632200" y="2057399"/>
            <a:ext cx="4419600" cy="4597401"/>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1770" y="1"/>
            <a:ext cx="1380230" cy="1308099"/>
          </a:xfrm>
          <a:prstGeom prst="rect">
            <a:avLst/>
          </a:prstGeom>
        </p:spPr>
      </p:pic>
      <p:sp>
        <p:nvSpPr>
          <p:cNvPr id="5" name="Rectangle 4"/>
          <p:cNvSpPr/>
          <p:nvPr/>
        </p:nvSpPr>
        <p:spPr>
          <a:xfrm>
            <a:off x="287819" y="130236"/>
            <a:ext cx="216799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B050"/>
                </a:solidFill>
                <a:effectLst/>
                <a:uLnTx/>
                <a:uFillTx/>
                <a:latin typeface="+mj-lt"/>
              </a:rPr>
              <a:t>Tiết</a:t>
            </a:r>
            <a:r>
              <a:rPr kumimoji="0" lang="en-US" sz="3200" b="1" i="0" u="none" strike="noStrike" kern="1200" cap="none" spc="0" normalizeH="0" noProof="0" smtClean="0">
                <a:ln>
                  <a:noFill/>
                </a:ln>
                <a:solidFill>
                  <a:srgbClr val="00B050"/>
                </a:solidFill>
                <a:effectLst/>
                <a:uLnTx/>
                <a:uFillTx/>
                <a:latin typeface="+mj-lt"/>
              </a:rPr>
              <a:t> 10 + 11</a:t>
            </a:r>
            <a:endParaRPr kumimoji="0" lang="vi-VN" sz="3200" b="1" i="0" u="none" strike="noStrike" kern="1200" cap="none" spc="0" normalizeH="0" baseline="0" noProof="0" dirty="0">
              <a:ln>
                <a:noFill/>
              </a:ln>
              <a:solidFill>
                <a:srgbClr val="00B050"/>
              </a:solidFill>
              <a:effectLst/>
              <a:uLnTx/>
              <a:uFillTx/>
              <a:latin typeface="+mj-lt"/>
            </a:endParaRPr>
          </a:p>
        </p:txBody>
      </p:sp>
    </p:spTree>
    <p:extLst>
      <p:ext uri="{BB962C8B-B14F-4D97-AF65-F5344CB8AC3E}">
        <p14:creationId xmlns:p14="http://schemas.microsoft.com/office/powerpoint/2010/main" val="238918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50" fill="hold"/>
                                        <p:tgtEl>
                                          <p:spTgt spid="5"/>
                                        </p:tgtEl>
                                        <p:attrNameLst>
                                          <p:attrName>fillcolor</p:attrName>
                                        </p:attrNameLst>
                                      </p:cBhvr>
                                      <p:to>
                                        <a:srgbClr val="FFF2CC"/>
                                      </p:to>
                                    </p:animClr>
                                    <p:set>
                                      <p:cBhvr>
                                        <p:cTn id="15" dur="250" fill="hold"/>
                                        <p:tgtEl>
                                          <p:spTgt spid="5"/>
                                        </p:tgtEl>
                                        <p:attrNameLst>
                                          <p:attrName>fill.type</p:attrName>
                                        </p:attrNameLst>
                                      </p:cBhvr>
                                      <p:to>
                                        <p:strVal val="solid"/>
                                      </p:to>
                                    </p:set>
                                    <p:set>
                                      <p:cBhvr>
                                        <p:cTn id="16" dur="250" fill="hold"/>
                                        <p:tgtEl>
                                          <p:spTgt spid="5"/>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7" presetID="1" presetClass="emph" presetSubtype="2" fill="hold" nodeType="withEffect">
                                  <p:stCondLst>
                                    <p:cond delay="1000"/>
                                  </p:stCondLst>
                                  <p:childTnLst>
                                    <p:animClr clrSpc="rgb" dir="cw">
                                      <p:cBhvr>
                                        <p:cTn id="18" dur="250" fill="hold"/>
                                        <p:tgtEl>
                                          <p:spTgt spid="5"/>
                                        </p:tgtEl>
                                        <p:attrNameLst>
                                          <p:attrName>fillcolor</p:attrName>
                                        </p:attrNameLst>
                                      </p:cBhvr>
                                      <p:to>
                                        <a:srgbClr val="00B050"/>
                                      </p:to>
                                    </p:animClr>
                                    <p:set>
                                      <p:cBhvr>
                                        <p:cTn id="19" dur="250" fill="hold"/>
                                        <p:tgtEl>
                                          <p:spTgt spid="5"/>
                                        </p:tgtEl>
                                        <p:attrNameLst>
                                          <p:attrName>fill.type</p:attrName>
                                        </p:attrNameLst>
                                      </p:cBhvr>
                                      <p:to>
                                        <p:strVal val="solid"/>
                                      </p:to>
                                    </p:set>
                                    <p:set>
                                      <p:cBhvr>
                                        <p:cTn id="20"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fontScale="90000"/>
          </a:bodyPr>
          <a:lstStyle/>
          <a:p>
            <a:r>
              <a:rPr lang="en-US" sz="3200" b="1" smtClean="0">
                <a:latin typeface="Times New Roman" panose="02020603050405020304" pitchFamily="18" charset="0"/>
                <a:cs typeface="Times New Roman" panose="02020603050405020304" pitchFamily="18" charset="0"/>
              </a:rPr>
              <a:t>- Vận động quay quanh trục của Trái đất đã sinh ra một lực làm lệch hướng chuyển động của các vật thể trên bề mặt Trái đất (gọi là lực Cô-ri-ô-lit).</a:t>
            </a:r>
            <a:endParaRPr lang="en-US" sz="3200" b="1">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38200" y="2215696"/>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mtClean="0">
                <a:latin typeface="Times New Roman" panose="02020603050405020304" pitchFamily="18" charset="0"/>
                <a:cs typeface="Times New Roman" panose="02020603050405020304" pitchFamily="18" charset="0"/>
              </a:rPr>
              <a:t>- Sự lệch hướng ảnh hưởng đến hướng của các loại gió thổi thường xuyên trên Trái đất và các dòng biển (hải lưu) trong các đại dương thế giới.</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9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0042"/>
            <a:ext cx="10515600" cy="1325563"/>
          </a:xfrm>
        </p:spPr>
        <p:txBody>
          <a:bodyPr>
            <a:normAutofit/>
          </a:bodyPr>
          <a:lstStyle/>
          <a:p>
            <a:pPr algn="ctr"/>
            <a:r>
              <a:rPr lang="en-US" sz="8000" b="1" smtClean="0">
                <a:solidFill>
                  <a:srgbClr val="FF0000"/>
                </a:solidFill>
                <a:latin typeface="Times New Roman" panose="02020603050405020304" pitchFamily="18" charset="0"/>
                <a:cs typeface="Times New Roman" panose="02020603050405020304" pitchFamily="18" charset="0"/>
              </a:rPr>
              <a:t>TRÒ CHƠI</a:t>
            </a:r>
            <a:endParaRPr lang="en-US" sz="80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9821"/>
            <a:ext cx="12731262" cy="564817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1770" y="1"/>
            <a:ext cx="1380230" cy="1308099"/>
          </a:xfrm>
          <a:prstGeom prst="rect">
            <a:avLst/>
          </a:prstGeom>
        </p:spPr>
      </p:pic>
    </p:spTree>
    <p:extLst>
      <p:ext uri="{BB962C8B-B14F-4D97-AF65-F5344CB8AC3E}">
        <p14:creationId xmlns:p14="http://schemas.microsoft.com/office/powerpoint/2010/main" val="416545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mtClean="0">
                <a:solidFill>
                  <a:srgbClr val="FF0000"/>
                </a:solidFill>
                <a:latin typeface="Times New Roman" panose="02020603050405020304" pitchFamily="18" charset="0"/>
                <a:cs typeface="Times New Roman" panose="02020603050405020304" pitchFamily="18" charset="0"/>
              </a:rPr>
              <a:t>HOẠT ĐỘNG NHÓM</a:t>
            </a:r>
            <a:endParaRPr lang="en-US" sz="40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5393788" cy="4237550"/>
          </a:xfrm>
        </p:spPr>
        <p:txBody>
          <a:bodyPr>
            <a:normAutofit fontScale="92500"/>
          </a:bodyPr>
          <a:lstStyle/>
          <a:p>
            <a:pPr marL="0" indent="0" algn="ctr">
              <a:buNone/>
            </a:pPr>
            <a:r>
              <a:rPr lang="en-US" smtClean="0">
                <a:solidFill>
                  <a:srgbClr val="FF0000"/>
                </a:solidFill>
                <a:latin typeface="Times New Roman" panose="02020603050405020304" pitchFamily="18" charset="0"/>
                <a:cs typeface="Times New Roman" panose="02020603050405020304" pitchFamily="18" charset="0"/>
              </a:rPr>
              <a:t>Có 9 câu hỏi. Mỗi nhóm 3 câu</a:t>
            </a:r>
          </a:p>
          <a:p>
            <a:pPr marL="0" indent="0">
              <a:buNone/>
            </a:pPr>
            <a:r>
              <a:rPr lang="en-US" u="sng" smtClean="0">
                <a:latin typeface="Times New Roman" panose="02020603050405020304" pitchFamily="18" charset="0"/>
                <a:cs typeface="Times New Roman" panose="02020603050405020304" pitchFamily="18" charset="0"/>
              </a:rPr>
              <a:t>Nhiệm vụ</a:t>
            </a:r>
          </a:p>
          <a:p>
            <a:pPr lvl="0"/>
            <a:r>
              <a:rPr lang="en-US" i="1">
                <a:latin typeface="Times New Roman" panose="02020603050405020304" pitchFamily="18" charset="0"/>
                <a:cs typeface="Times New Roman" panose="02020603050405020304" pitchFamily="18" charset="0"/>
              </a:rPr>
              <a:t>Lượt 1: Nhóm 1 lần lượt đọc các câu hỏi đã bốc thăm cho nhóm 2 trả lời</a:t>
            </a:r>
            <a:endParaRPr lang="en-US">
              <a:latin typeface="Times New Roman" panose="02020603050405020304" pitchFamily="18" charset="0"/>
              <a:cs typeface="Times New Roman" panose="02020603050405020304" pitchFamily="18" charset="0"/>
            </a:endParaRPr>
          </a:p>
          <a:p>
            <a:pPr lvl="0"/>
            <a:r>
              <a:rPr lang="en-US" i="1">
                <a:latin typeface="Times New Roman" panose="02020603050405020304" pitchFamily="18" charset="0"/>
                <a:cs typeface="Times New Roman" panose="02020603050405020304" pitchFamily="18" charset="0"/>
              </a:rPr>
              <a:t>Lượt 2: Nhóm 2 lần lượt đọc các câu hỏi đã bốc thăm cho nhóm 3 trả lời</a:t>
            </a:r>
            <a:endParaRPr lang="en-US">
              <a:latin typeface="Times New Roman" panose="02020603050405020304" pitchFamily="18" charset="0"/>
              <a:cs typeface="Times New Roman" panose="02020603050405020304" pitchFamily="18" charset="0"/>
            </a:endParaRPr>
          </a:p>
          <a:p>
            <a:pPr lvl="0"/>
            <a:r>
              <a:rPr lang="en-US" i="1">
                <a:latin typeface="Times New Roman" panose="02020603050405020304" pitchFamily="18" charset="0"/>
                <a:cs typeface="Times New Roman" panose="02020603050405020304" pitchFamily="18" charset="0"/>
              </a:rPr>
              <a:t>Lượt 3: Nhóm 3 lần lượt đọc các câu hỏi đã bốc thăm cho nhóm 1 trả lời</a:t>
            </a:r>
            <a:endParaRPr lang="en-US">
              <a:latin typeface="Times New Roman" panose="02020603050405020304" pitchFamily="18" charset="0"/>
              <a:cs typeface="Times New Roman" panose="02020603050405020304" pitchFamily="18" charset="0"/>
            </a:endParaRPr>
          </a:p>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650" y="1676619"/>
            <a:ext cx="5422349" cy="48507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1770" y="1"/>
            <a:ext cx="1380230" cy="1308099"/>
          </a:xfrm>
          <a:prstGeom prst="rect">
            <a:avLst/>
          </a:prstGeom>
        </p:spPr>
      </p:pic>
    </p:spTree>
    <p:extLst>
      <p:ext uri="{BB962C8B-B14F-4D97-AF65-F5344CB8AC3E}">
        <p14:creationId xmlns:p14="http://schemas.microsoft.com/office/powerpoint/2010/main" val="2934262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6561"/>
          </a:xfrm>
        </p:spPr>
        <p:txBody>
          <a:bodyPr>
            <a:norm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HOẠT ĐỘNG LUYỆN TẬP</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81685"/>
            <a:ext cx="5745480" cy="5373859"/>
          </a:xfrm>
        </p:spPr>
        <p:txBody>
          <a:bodyPr>
            <a:normAutofit/>
          </a:bodyPr>
          <a:lstStyle/>
          <a:p>
            <a:pPr marL="0" indent="0">
              <a:buNone/>
            </a:pPr>
            <a:r>
              <a:rPr lang="en-US" smtClean="0">
                <a:solidFill>
                  <a:srgbClr val="FF0000"/>
                </a:solidFill>
                <a:latin typeface="Times New Roman" panose="02020603050405020304" pitchFamily="18" charset="0"/>
                <a:cs typeface="Times New Roman" panose="02020603050405020304" pitchFamily="18" charset="0"/>
              </a:rPr>
              <a:t>1.Hoạt động cá nhân</a:t>
            </a:r>
          </a:p>
          <a:p>
            <a:pPr marL="0" indent="0">
              <a:buNone/>
            </a:pPr>
            <a:r>
              <a:rPr lang="en-US" smtClean="0">
                <a:latin typeface="Times New Roman" panose="02020603050405020304" pitchFamily="18" charset="0"/>
                <a:cs typeface="Times New Roman" panose="02020603050405020304" pitchFamily="18" charset="0"/>
              </a:rPr>
              <a:t>Nhiệm vụ/ Bài tập 1:</a:t>
            </a:r>
          </a:p>
          <a:p>
            <a:pPr marL="0" indent="0">
              <a:buNone/>
            </a:pPr>
            <a:r>
              <a:rPr lang="en-US" smtClean="0">
                <a:latin typeface="Times New Roman" panose="02020603050405020304" pitchFamily="18" charset="0"/>
                <a:cs typeface="Times New Roman" panose="02020603050405020304" pitchFamily="18" charset="0"/>
              </a:rPr>
              <a:t>Tại </a:t>
            </a:r>
            <a:r>
              <a:rPr lang="en-US">
                <a:latin typeface="Times New Roman" panose="02020603050405020304" pitchFamily="18" charset="0"/>
                <a:cs typeface="Times New Roman" panose="02020603050405020304" pitchFamily="18" charset="0"/>
              </a:rPr>
              <a:t>sao trên Trái Đất có hiện tượng ngày và đêm? Tại sao ngày và đêm lại luân phiên nhau ở khắp mọi nơi trên Trái Đất</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pPr marL="0" indent="0">
              <a:buNone/>
            </a:pPr>
            <a:r>
              <a:rPr lang="en-US" smtClean="0">
                <a:solidFill>
                  <a:srgbClr val="FF0000"/>
                </a:solidFill>
                <a:latin typeface="Times New Roman" panose="02020603050405020304" pitchFamily="18" charset="0"/>
                <a:cs typeface="Times New Roman" panose="02020603050405020304" pitchFamily="18" charset="0"/>
              </a:rPr>
              <a:t>2. Hoạt động cặp đôi</a:t>
            </a:r>
          </a:p>
          <a:p>
            <a:pPr marL="0" indent="0">
              <a:buNone/>
            </a:pPr>
            <a:r>
              <a:rPr lang="en-US" smtClean="0">
                <a:latin typeface="Times New Roman" panose="02020603050405020304" pitchFamily="18" charset="0"/>
                <a:cs typeface="Times New Roman" panose="02020603050405020304" pitchFamily="18" charset="0"/>
              </a:rPr>
              <a:t>Nhiệm vụ/ Bài tập 2:</a:t>
            </a:r>
          </a:p>
          <a:p>
            <a:pPr marL="0" indent="0">
              <a:buNone/>
            </a:pPr>
            <a:r>
              <a:rPr lang="en-US">
                <a:latin typeface="Times New Roman" panose="02020603050405020304" pitchFamily="18" charset="0"/>
                <a:cs typeface="Times New Roman" panose="02020603050405020304" pitchFamily="18" charset="0"/>
              </a:rPr>
              <a:t>Quan sát H 6.2 và xác định: Việt Nam nằm ở khu vực giờ số mấy? Kinh tuyến nào là kinh tuyến trung tâm để xác định khu vực giờ của Việt Nam?</a:t>
            </a:r>
            <a:endParaRPr lang="en-US" smtClean="0">
              <a:latin typeface="Times New Roman" panose="02020603050405020304" pitchFamily="18" charset="0"/>
              <a:cs typeface="Times New Roman" panose="02020603050405020304" pitchFamily="18" charset="0"/>
            </a:endParaRPr>
          </a:p>
          <a:p>
            <a:pPr marL="0" indent="0">
              <a:buNone/>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770" y="1"/>
            <a:ext cx="1380230" cy="13080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868" y="1308099"/>
            <a:ext cx="5777132" cy="5120835"/>
          </a:xfrm>
          <a:prstGeom prst="rect">
            <a:avLst/>
          </a:prstGeom>
        </p:spPr>
      </p:pic>
    </p:spTree>
    <p:extLst>
      <p:ext uri="{BB962C8B-B14F-4D97-AF65-F5344CB8AC3E}">
        <p14:creationId xmlns:p14="http://schemas.microsoft.com/office/powerpoint/2010/main" val="3455260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HOẠT ĐỘNG VẬN DỤNG</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934700" cy="4351338"/>
          </a:xfrm>
        </p:spPr>
        <p:txBody>
          <a:bodyPr/>
          <a:lstStyle/>
          <a:p>
            <a:r>
              <a:rPr lang="en-US" smtClean="0">
                <a:latin typeface="Times New Roman" panose="02020603050405020304" pitchFamily="18" charset="0"/>
                <a:cs typeface="Times New Roman" panose="02020603050405020304" pitchFamily="18" charset="0"/>
              </a:rPr>
              <a:t>Hướng dẫn bài tập phần Vận dụng trong SGK</a:t>
            </a:r>
          </a:p>
          <a:p>
            <a:r>
              <a:rPr lang="en-US" smtClean="0">
                <a:latin typeface="Times New Roman" panose="02020603050405020304" pitchFamily="18" charset="0"/>
                <a:cs typeface="Times New Roman" panose="02020603050405020304" pitchFamily="18" charset="0"/>
              </a:rPr>
              <a:t>Học và đọc thêm phần “Em có biết” trong SGK bài 6.</a:t>
            </a:r>
          </a:p>
          <a:p>
            <a:r>
              <a:rPr lang="en-US" smtClean="0">
                <a:latin typeface="Times New Roman" panose="02020603050405020304" pitchFamily="18" charset="0"/>
                <a:cs typeface="Times New Roman" panose="02020603050405020304" pitchFamily="18" charset="0"/>
              </a:rPr>
              <a:t>Đọc thông tin bài 7 – chú ý các câu hỏi trong SGK.</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770" y="1"/>
            <a:ext cx="1380230" cy="1308099"/>
          </a:xfrm>
          <a:prstGeom prst="rect">
            <a:avLst/>
          </a:prstGeom>
        </p:spPr>
      </p:pic>
    </p:spTree>
    <p:extLst>
      <p:ext uri="{BB962C8B-B14F-4D97-AF65-F5344CB8AC3E}">
        <p14:creationId xmlns:p14="http://schemas.microsoft.com/office/powerpoint/2010/main" val="1118171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1. Chuyển động tự quay quanh trục của Trái đất và hiện tượng ngày – đêm trên Trái đất:</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1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4906" y="309562"/>
            <a:ext cx="8813800" cy="688975"/>
          </a:xfrm>
        </p:spPr>
        <p:txBody>
          <a:bodyPr>
            <a:noAutofit/>
          </a:bodyPr>
          <a:lstStyle/>
          <a:p>
            <a:pPr algn="ctr"/>
            <a:r>
              <a:rPr lang="nl-NL" sz="2800" b="1" smtClean="0">
                <a:solidFill>
                  <a:srgbClr val="FF0000"/>
                </a:solidFill>
                <a:latin typeface="Times New Roman" panose="02020603050405020304" pitchFamily="18" charset="0"/>
                <a:cs typeface="Times New Roman" panose="02020603050405020304" pitchFamily="18" charset="0"/>
              </a:rPr>
              <a:t/>
            </a:r>
            <a:br>
              <a:rPr lang="nl-NL" sz="2800" b="1" smtClean="0">
                <a:solidFill>
                  <a:srgbClr val="FF0000"/>
                </a:solidFill>
                <a:latin typeface="Times New Roman" panose="02020603050405020304" pitchFamily="18" charset="0"/>
                <a:cs typeface="Times New Roman" panose="02020603050405020304" pitchFamily="18" charset="0"/>
              </a:rPr>
            </a:br>
            <a:r>
              <a:rPr lang="en-US" sz="2800" b="1" smtClean="0">
                <a:solidFill>
                  <a:srgbClr val="FF0000"/>
                </a:solidFill>
                <a:latin typeface="Times New Roman" panose="02020603050405020304" pitchFamily="18" charset="0"/>
                <a:cs typeface="Times New Roman" panose="02020603050405020304" pitchFamily="18" charset="0"/>
              </a:rPr>
              <a:t>Sự </a:t>
            </a:r>
            <a:r>
              <a:rPr lang="en-US" sz="2800" b="1">
                <a:solidFill>
                  <a:srgbClr val="FF0000"/>
                </a:solidFill>
                <a:latin typeface="Times New Roman" panose="02020603050405020304" pitchFamily="18" charset="0"/>
                <a:cs typeface="Times New Roman" panose="02020603050405020304" pitchFamily="18" charset="0"/>
              </a:rPr>
              <a:t>luân phiên ngày đêm</a:t>
            </a:r>
            <a:r>
              <a:rPr lang="en-US" sz="2800">
                <a:solidFill>
                  <a:srgbClr val="FF0000"/>
                </a:solidFill>
                <a:latin typeface="Times New Roman" panose="02020603050405020304" pitchFamily="18" charset="0"/>
                <a:cs typeface="Times New Roman" panose="02020603050405020304" pitchFamily="18" charset="0"/>
              </a:rPr>
              <a:t/>
            </a:r>
            <a:br>
              <a:rPr lang="en-US" sz="2800">
                <a:solidFill>
                  <a:srgbClr val="FF0000"/>
                </a:solidFill>
                <a:latin typeface="Times New Roman" panose="02020603050405020304" pitchFamily="18" charset="0"/>
                <a:cs typeface="Times New Roman" panose="02020603050405020304" pitchFamily="18" charset="0"/>
              </a:rPr>
            </a:br>
            <a:r>
              <a:rPr lang="en-US" sz="3200">
                <a:solidFill>
                  <a:srgbClr val="FF0000"/>
                </a:solidFill>
                <a:latin typeface="Times New Roman" panose="02020603050405020304" pitchFamily="18" charset="0"/>
                <a:cs typeface="Times New Roman" panose="02020603050405020304" pitchFamily="18" charset="0"/>
              </a:rPr>
              <a:t/>
            </a:r>
            <a:br>
              <a:rPr lang="en-US" sz="3200">
                <a:solidFill>
                  <a:srgbClr val="FF0000"/>
                </a:solidFill>
                <a:latin typeface="Times New Roman" panose="02020603050405020304" pitchFamily="18" charset="0"/>
                <a:cs typeface="Times New Roman" panose="02020603050405020304" pitchFamily="18" charset="0"/>
              </a:rPr>
            </a:b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400"/>
            <a:ext cx="1434906" cy="137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1770" y="1"/>
            <a:ext cx="1380230" cy="1308099"/>
          </a:xfrm>
          <a:prstGeom prst="rect">
            <a:avLst/>
          </a:prstGeom>
        </p:spPr>
      </p:pic>
      <p:sp>
        <p:nvSpPr>
          <p:cNvPr id="5" name="Content Placeholder 4"/>
          <p:cNvSpPr>
            <a:spLocks noGrp="1"/>
          </p:cNvSpPr>
          <p:nvPr>
            <p:ph idx="1"/>
          </p:nvPr>
        </p:nvSpPr>
        <p:spPr>
          <a:xfrm>
            <a:off x="296170" y="482599"/>
            <a:ext cx="5482330" cy="5905501"/>
          </a:xfrm>
        </p:spPr>
        <p:txBody>
          <a:bodyPr>
            <a:normAutofit/>
          </a:bodyPr>
          <a:lstStyle/>
          <a:p>
            <a:pPr marL="0" indent="0">
              <a:buNone/>
            </a:pPr>
            <a:endParaRPr lang="nl-NL" b="1" smtClean="0"/>
          </a:p>
          <a:p>
            <a:pPr marL="0" indent="0">
              <a:buNone/>
            </a:pPr>
            <a:r>
              <a:rPr lang="nl-NL" smtClean="0">
                <a:solidFill>
                  <a:srgbClr val="FF0000"/>
                </a:solidFill>
                <a:latin typeface="Times New Roman" panose="02020603050405020304" pitchFamily="18" charset="0"/>
                <a:cs typeface="Times New Roman" panose="02020603050405020304" pitchFamily="18" charset="0"/>
              </a:rPr>
              <a:t>Đọc</a:t>
            </a:r>
            <a:r>
              <a:rPr lang="nl-NL" smtClean="0">
                <a:latin typeface="Times New Roman" panose="02020603050405020304" pitchFamily="18" charset="0"/>
                <a:cs typeface="Times New Roman" panose="02020603050405020304" pitchFamily="18" charset="0"/>
              </a:rPr>
              <a:t> </a:t>
            </a:r>
            <a:r>
              <a:rPr lang="nl-NL">
                <a:latin typeface="Times New Roman" panose="02020603050405020304" pitchFamily="18" charset="0"/>
                <a:cs typeface="Times New Roman" panose="02020603050405020304" pitchFamily="18" charset="0"/>
              </a:rPr>
              <a:t>nội dung –SGK/T122 và </a:t>
            </a:r>
            <a:r>
              <a:rPr lang="nl-NL">
                <a:solidFill>
                  <a:srgbClr val="FF0000"/>
                </a:solidFill>
                <a:latin typeface="Times New Roman" panose="02020603050405020304" pitchFamily="18" charset="0"/>
                <a:cs typeface="Times New Roman" panose="02020603050405020304" pitchFamily="18" charset="0"/>
              </a:rPr>
              <a:t>Quan sát</a:t>
            </a:r>
            <a:r>
              <a:rPr lang="nl-NL">
                <a:latin typeface="Times New Roman" panose="02020603050405020304" pitchFamily="18" charset="0"/>
                <a:cs typeface="Times New Roman" panose="02020603050405020304" pitchFamily="18" charset="0"/>
              </a:rPr>
              <a:t> thí nghiệm, Hình 6.1  hãy </a:t>
            </a:r>
            <a:r>
              <a:rPr lang="nl-NL">
                <a:solidFill>
                  <a:srgbClr val="FF0000"/>
                </a:solidFill>
                <a:latin typeface="Times New Roman" panose="02020603050405020304" pitchFamily="18" charset="0"/>
                <a:cs typeface="Times New Roman" panose="02020603050405020304" pitchFamily="18" charset="0"/>
              </a:rPr>
              <a:t>mô tả </a:t>
            </a:r>
            <a:r>
              <a:rPr lang="nl-NL">
                <a:latin typeface="Times New Roman" panose="02020603050405020304" pitchFamily="18" charset="0"/>
                <a:cs typeface="Times New Roman" panose="02020603050405020304" pitchFamily="18" charset="0"/>
              </a:rPr>
              <a:t>và </a:t>
            </a:r>
            <a:r>
              <a:rPr lang="nl-NL">
                <a:solidFill>
                  <a:srgbClr val="FF0000"/>
                </a:solidFill>
                <a:latin typeface="Times New Roman" panose="02020603050405020304" pitchFamily="18" charset="0"/>
                <a:cs typeface="Times New Roman" panose="02020603050405020304" pitchFamily="18" charset="0"/>
              </a:rPr>
              <a:t>chứng mình </a:t>
            </a:r>
            <a:r>
              <a:rPr lang="nl-NL">
                <a:latin typeface="Times New Roman" panose="02020603050405020304" pitchFamily="18" charset="0"/>
                <a:cs typeface="Times New Roman" panose="02020603050405020304" pitchFamily="18" charset="0"/>
              </a:rPr>
              <a:t>rằng: sự quay quanh trục làm cho Trái Đất có hiện tượng ngày đêm luân phiên nhau ở khắp mọi nơi.</a:t>
            </a:r>
            <a:endParaRPr lang="en-US">
              <a:latin typeface="Times New Roman" panose="02020603050405020304" pitchFamily="18" charset="0"/>
              <a:cs typeface="Times New Roman" panose="02020603050405020304" pitchFamily="18" charset="0"/>
            </a:endParaRPr>
          </a:p>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500" y="1612900"/>
            <a:ext cx="6337300" cy="4443623"/>
          </a:xfrm>
          <a:prstGeom prst="rect">
            <a:avLst/>
          </a:prstGeom>
        </p:spPr>
      </p:pic>
    </p:spTree>
    <p:extLst>
      <p:ext uri="{BB962C8B-B14F-4D97-AF65-F5344CB8AC3E}">
        <p14:creationId xmlns:p14="http://schemas.microsoft.com/office/powerpoint/2010/main" val="111014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3200" b="1" smtClean="0">
                <a:latin typeface="Times New Roman" panose="02020603050405020304" pitchFamily="18" charset="0"/>
                <a:cs typeface="Times New Roman" panose="02020603050405020304" pitchFamily="18" charset="0"/>
              </a:rPr>
              <a:t>- Do Trái đất quay quanh trục nên ở khắp mọi nơi trên Trái đất đều có ngày và đêm luân phiên nhau.</a:t>
            </a:r>
            <a:endParaRPr lang="en-US" sz="3200" b="1">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64029" y="2137319"/>
            <a:ext cx="112754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mtClean="0">
                <a:latin typeface="Times New Roman" panose="02020603050405020304" pitchFamily="18" charset="0"/>
                <a:cs typeface="Times New Roman" panose="02020603050405020304" pitchFamily="18" charset="0"/>
              </a:rPr>
              <a:t>- Trái đất quay một vòng quanh trục hết 24 giờ (1 ngày đêm).</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6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4906" y="309562"/>
            <a:ext cx="8813800" cy="688975"/>
          </a:xfrm>
        </p:spPr>
        <p:txBody>
          <a:bodyPr>
            <a:noAutofit/>
          </a:bodyPr>
          <a:lstStyle/>
          <a:p>
            <a:r>
              <a:rPr lang="nl-NL" sz="2800" b="1" smtClean="0">
                <a:solidFill>
                  <a:srgbClr val="FF0000"/>
                </a:solidFill>
                <a:latin typeface="Times New Roman" panose="02020603050405020304" pitchFamily="18" charset="0"/>
                <a:cs typeface="Times New Roman" panose="02020603050405020304" pitchFamily="18" charset="0"/>
              </a:rPr>
              <a:t/>
            </a:r>
            <a:br>
              <a:rPr lang="nl-NL" sz="2800" b="1" smtClean="0">
                <a:solidFill>
                  <a:srgbClr val="FF0000"/>
                </a:solidFill>
                <a:latin typeface="Times New Roman" panose="02020603050405020304" pitchFamily="18" charset="0"/>
                <a:cs typeface="Times New Roman" panose="02020603050405020304" pitchFamily="18" charset="0"/>
              </a:rPr>
            </a:br>
            <a:r>
              <a:rPr lang="nl-NL" sz="2800" b="1" smtClean="0">
                <a:solidFill>
                  <a:srgbClr val="FF0000"/>
                </a:solidFill>
                <a:latin typeface="Times New Roman" panose="02020603050405020304" pitchFamily="18" charset="0"/>
                <a:cs typeface="Times New Roman" panose="02020603050405020304" pitchFamily="18" charset="0"/>
              </a:rPr>
              <a:t>2. Giờ trên Trái Đất</a:t>
            </a:r>
            <a:r>
              <a:rPr lang="en-US" sz="2800">
                <a:solidFill>
                  <a:srgbClr val="FF0000"/>
                </a:solidFill>
                <a:latin typeface="Times New Roman" panose="02020603050405020304" pitchFamily="18" charset="0"/>
                <a:cs typeface="Times New Roman" panose="02020603050405020304" pitchFamily="18" charset="0"/>
              </a:rPr>
              <a:t/>
            </a:r>
            <a:br>
              <a:rPr lang="en-US" sz="2800">
                <a:solidFill>
                  <a:srgbClr val="FF0000"/>
                </a:solidFill>
                <a:latin typeface="Times New Roman" panose="02020603050405020304" pitchFamily="18" charset="0"/>
                <a:cs typeface="Times New Roman" panose="02020603050405020304" pitchFamily="18" charset="0"/>
              </a:rPr>
            </a:br>
            <a:r>
              <a:rPr lang="en-US" sz="3200">
                <a:solidFill>
                  <a:srgbClr val="FF0000"/>
                </a:solidFill>
                <a:latin typeface="Times New Roman" panose="02020603050405020304" pitchFamily="18" charset="0"/>
                <a:cs typeface="Times New Roman" panose="02020603050405020304" pitchFamily="18" charset="0"/>
              </a:rPr>
              <a:t/>
            </a:r>
            <a:br>
              <a:rPr lang="en-US" sz="3200">
                <a:solidFill>
                  <a:srgbClr val="FF0000"/>
                </a:solidFill>
                <a:latin typeface="Times New Roman" panose="02020603050405020304" pitchFamily="18" charset="0"/>
                <a:cs typeface="Times New Roman" panose="02020603050405020304" pitchFamily="18" charset="0"/>
              </a:rPr>
            </a:b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400"/>
            <a:ext cx="1434906" cy="137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1770" y="1"/>
            <a:ext cx="1380230" cy="1308099"/>
          </a:xfrm>
          <a:prstGeom prst="rect">
            <a:avLst/>
          </a:prstGeom>
        </p:spPr>
      </p:pic>
      <p:sp>
        <p:nvSpPr>
          <p:cNvPr id="5" name="Content Placeholder 4"/>
          <p:cNvSpPr>
            <a:spLocks noGrp="1"/>
          </p:cNvSpPr>
          <p:nvPr>
            <p:ph idx="1"/>
          </p:nvPr>
        </p:nvSpPr>
        <p:spPr>
          <a:xfrm>
            <a:off x="437420" y="728480"/>
            <a:ext cx="5482330" cy="5905501"/>
          </a:xfrm>
        </p:spPr>
        <p:txBody>
          <a:bodyPr>
            <a:normAutofit/>
          </a:bodyPr>
          <a:lstStyle/>
          <a:p>
            <a:pPr marL="0" indent="0">
              <a:buNone/>
            </a:pPr>
            <a:endParaRPr lang="nl-NL" b="1" smtClean="0"/>
          </a:p>
          <a:p>
            <a:pPr marL="0" indent="0">
              <a:buNone/>
            </a:pPr>
            <a:r>
              <a:rPr lang="nl-NL" u="sng" smtClean="0">
                <a:solidFill>
                  <a:srgbClr val="FF0000"/>
                </a:solidFill>
                <a:latin typeface="Times New Roman" panose="02020603050405020304" pitchFamily="18" charset="0"/>
                <a:cs typeface="Times New Roman" panose="02020603050405020304" pitchFamily="18" charset="0"/>
              </a:rPr>
              <a:t>Nhiệm </a:t>
            </a:r>
            <a:r>
              <a:rPr lang="nl-NL" u="sng">
                <a:solidFill>
                  <a:srgbClr val="FF0000"/>
                </a:solidFill>
                <a:latin typeface="Times New Roman" panose="02020603050405020304" pitchFamily="18" charset="0"/>
                <a:cs typeface="Times New Roman" panose="02020603050405020304" pitchFamily="18" charset="0"/>
              </a:rPr>
              <a:t>vụ</a:t>
            </a:r>
            <a:r>
              <a:rPr lang="nl-NL"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nl-NL">
                <a:solidFill>
                  <a:srgbClr val="FF0000"/>
                </a:solidFill>
                <a:latin typeface="Times New Roman" panose="02020603050405020304" pitchFamily="18" charset="0"/>
                <a:cs typeface="Times New Roman" panose="02020603050405020304" pitchFamily="18" charset="0"/>
              </a:rPr>
              <a:t>Đọc</a:t>
            </a:r>
            <a:r>
              <a:rPr lang="nl-NL">
                <a:latin typeface="Times New Roman" panose="02020603050405020304" pitchFamily="18" charset="0"/>
                <a:cs typeface="Times New Roman" panose="02020603050405020304" pitchFamily="18" charset="0"/>
              </a:rPr>
              <a:t> nội dung –</a:t>
            </a:r>
            <a:r>
              <a:rPr lang="nl-NL" smtClean="0">
                <a:latin typeface="Times New Roman" panose="02020603050405020304" pitchFamily="18" charset="0"/>
                <a:cs typeface="Times New Roman" panose="02020603050405020304" pitchFamily="18" charset="0"/>
              </a:rPr>
              <a:t>SGK/T123 </a:t>
            </a:r>
            <a:r>
              <a:rPr lang="nl-NL">
                <a:latin typeface="Times New Roman" panose="02020603050405020304" pitchFamily="18" charset="0"/>
                <a:cs typeface="Times New Roman" panose="02020603050405020304" pitchFamily="18" charset="0"/>
              </a:rPr>
              <a:t>và </a:t>
            </a:r>
            <a:r>
              <a:rPr lang="nl-NL">
                <a:solidFill>
                  <a:srgbClr val="FF0000"/>
                </a:solidFill>
                <a:latin typeface="Times New Roman" panose="02020603050405020304" pitchFamily="18" charset="0"/>
                <a:cs typeface="Times New Roman" panose="02020603050405020304" pitchFamily="18" charset="0"/>
              </a:rPr>
              <a:t>Quan sát</a:t>
            </a:r>
            <a:r>
              <a:rPr lang="nl-NL">
                <a:latin typeface="Times New Roman" panose="02020603050405020304" pitchFamily="18" charset="0"/>
                <a:cs typeface="Times New Roman" panose="02020603050405020304" pitchFamily="18" charset="0"/>
              </a:rPr>
              <a:t> </a:t>
            </a:r>
            <a:r>
              <a:rPr lang="nl-NL" smtClean="0">
                <a:latin typeface="Times New Roman" panose="02020603050405020304" pitchFamily="18" charset="0"/>
                <a:cs typeface="Times New Roman" panose="02020603050405020304" pitchFamily="18" charset="0"/>
              </a:rPr>
              <a:t>Hình </a:t>
            </a:r>
            <a:r>
              <a:rPr lang="nl-NL">
                <a:latin typeface="Times New Roman" panose="02020603050405020304" pitchFamily="18" charset="0"/>
                <a:cs typeface="Times New Roman" panose="02020603050405020304" pitchFamily="18" charset="0"/>
              </a:rPr>
              <a:t>6.1</a:t>
            </a:r>
            <a:endParaRPr lang="nl-NL">
              <a:solidFill>
                <a:srgbClr val="FF0000"/>
              </a:solidFill>
              <a:latin typeface="Times New Roman" panose="02020603050405020304" pitchFamily="18" charset="0"/>
              <a:cs typeface="Times New Roman" panose="02020603050405020304" pitchFamily="18" charset="0"/>
            </a:endParaRPr>
          </a:p>
          <a:p>
            <a:pPr marL="0" indent="0" algn="just">
              <a:buNone/>
            </a:pPr>
            <a:r>
              <a:rPr lang="nl-NL">
                <a:latin typeface="Times New Roman" panose="02020603050405020304" pitchFamily="18" charset="0"/>
                <a:cs typeface="Times New Roman" panose="02020603050405020304" pitchFamily="18" charset="0"/>
              </a:rPr>
              <a:t>1. Trái Đất quay 1 vòng là 360</a:t>
            </a:r>
            <a:r>
              <a:rPr lang="nl-NL" baseline="30000">
                <a:latin typeface="Times New Roman" panose="02020603050405020304" pitchFamily="18" charset="0"/>
                <a:cs typeface="Times New Roman" panose="02020603050405020304" pitchFamily="18" charset="0"/>
              </a:rPr>
              <a:t>0</a:t>
            </a:r>
            <a:r>
              <a:rPr lang="nl-NL">
                <a:latin typeface="Times New Roman" panose="02020603050405020304" pitchFamily="18" charset="0"/>
                <a:cs typeface="Times New Roman" panose="02020603050405020304" pitchFamily="18" charset="0"/>
              </a:rPr>
              <a:t> trong thời gian là 24 giờ. Hãy tính xem một khu vực giờ rộng bao nhiêu kinh tuyến.</a:t>
            </a:r>
            <a:endParaRPr lang="en-US">
              <a:latin typeface="Times New Roman" panose="02020603050405020304" pitchFamily="18" charset="0"/>
              <a:cs typeface="Times New Roman" panose="02020603050405020304" pitchFamily="18" charset="0"/>
            </a:endParaRPr>
          </a:p>
          <a:p>
            <a:pPr marL="0" indent="0" algn="just">
              <a:buNone/>
            </a:pPr>
            <a:r>
              <a:rPr lang="nl-NL">
                <a:latin typeface="Times New Roman" panose="02020603050405020304" pitchFamily="18" charset="0"/>
                <a:cs typeface="Times New Roman" panose="02020603050405020304" pitchFamily="18" charset="0"/>
              </a:rPr>
              <a:t>2. Quan sát H6.2 hãy cho biết khu vực giờ số 0 có điểm gì đặc biệt.</a:t>
            </a:r>
            <a:endParaRPr lang="en-US">
              <a:latin typeface="Times New Roman" panose="02020603050405020304" pitchFamily="18" charset="0"/>
              <a:cs typeface="Times New Roman" panose="02020603050405020304" pitchFamily="18" charset="0"/>
            </a:endParaRPr>
          </a:p>
          <a:p>
            <a:endParaRPr lang="en-US"/>
          </a:p>
        </p:txBody>
      </p:sp>
      <p:pic>
        <p:nvPicPr>
          <p:cNvPr id="1026" name="Picture 2"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50" y="1350963"/>
            <a:ext cx="6398524" cy="539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054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36990"/>
            <a:ext cx="10515600" cy="718088"/>
          </a:xfrm>
        </p:spPr>
        <p:txBody>
          <a:bodyPr>
            <a:normAutofit fontScale="90000"/>
          </a:bodyPr>
          <a:lstStyle/>
          <a:p>
            <a:pPr algn="ctr"/>
            <a:r>
              <a:rPr lang="vi-VN" sz="2800" b="1" smtClean="0">
                <a:solidFill>
                  <a:srgbClr val="FF0000"/>
                </a:solidFill>
                <a:latin typeface="Times New Roman" panose="02020603050405020304" pitchFamily="18" charset="0"/>
                <a:cs typeface="Times New Roman" panose="02020603050405020304" pitchFamily="18" charset="0"/>
              </a:rPr>
              <a:t>Giờ </a:t>
            </a:r>
            <a:r>
              <a:rPr lang="vi-VN" sz="2800" b="1">
                <a:solidFill>
                  <a:srgbClr val="FF0000"/>
                </a:solidFill>
                <a:latin typeface="Times New Roman" panose="02020603050405020304" pitchFamily="18" charset="0"/>
                <a:cs typeface="Times New Roman" panose="02020603050405020304" pitchFamily="18" charset="0"/>
              </a:rPr>
              <a:t>trên Trái Đất</a:t>
            </a:r>
            <a:r>
              <a:rPr lang="en-US" sz="2800">
                <a:solidFill>
                  <a:srgbClr val="FF0000"/>
                </a:solidFill>
                <a:latin typeface="Times New Roman" panose="02020603050405020304" pitchFamily="18" charset="0"/>
                <a:cs typeface="Times New Roman" panose="02020603050405020304" pitchFamily="18" charset="0"/>
              </a:rPr>
              <a:t/>
            </a:r>
            <a:br>
              <a:rPr lang="en-US" sz="2800">
                <a:solidFill>
                  <a:srgbClr val="FF0000"/>
                </a:solidFill>
                <a:latin typeface="Times New Roman" panose="02020603050405020304" pitchFamily="18" charset="0"/>
                <a:cs typeface="Times New Roman" panose="02020603050405020304" pitchFamily="18" charset="0"/>
              </a:rPr>
            </a:b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8" name="Picture 2" desc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507" y="696034"/>
            <a:ext cx="11980985" cy="622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983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3" y="264110"/>
            <a:ext cx="6257107" cy="6249231"/>
          </a:xfrm>
        </p:spPr>
        <p:txBody>
          <a:bodyPr>
            <a:normAutofit/>
          </a:bodyPr>
          <a:lstStyle/>
          <a:p>
            <a:pPr marL="0" indent="0">
              <a:buNone/>
            </a:pPr>
            <a:r>
              <a:rPr lang="nl-NL" u="sng" smtClean="0">
                <a:solidFill>
                  <a:srgbClr val="FF0000"/>
                </a:solidFill>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Quan </a:t>
            </a:r>
            <a:r>
              <a:rPr lang="en-US">
                <a:latin typeface="Times New Roman" panose="02020603050405020304" pitchFamily="18" charset="0"/>
                <a:cs typeface="Times New Roman" panose="02020603050405020304" pitchFamily="18" charset="0"/>
              </a:rPr>
              <a:t>sát Hình </a:t>
            </a:r>
            <a:r>
              <a:rPr lang="en-US" smtClean="0">
                <a:latin typeface="Times New Roman" panose="02020603050405020304" pitchFamily="18" charset="0"/>
                <a:cs typeface="Times New Roman" panose="02020603050405020304" pitchFamily="18" charset="0"/>
              </a:rPr>
              <a:t>6.3</a:t>
            </a:r>
          </a:p>
          <a:p>
            <a:pPr marL="0" indent="0">
              <a:buNone/>
            </a:pPr>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cho biết, Hà Nội là 7 giờ thì ở các </a:t>
            </a:r>
            <a:endParaRPr lang="en-US" smtClean="0">
              <a:latin typeface="Times New Roman" panose="02020603050405020304" pitchFamily="18" charset="0"/>
              <a:cs typeface="Times New Roman" panose="02020603050405020304" pitchFamily="18" charset="0"/>
            </a:endParaRPr>
          </a:p>
          <a:p>
            <a:pPr marL="0" indent="0">
              <a:buNone/>
            </a:pPr>
            <a:r>
              <a:rPr lang="en-US" smtClean="0">
                <a:latin typeface="Times New Roman" panose="02020603050405020304" pitchFamily="18" charset="0"/>
                <a:cs typeface="Times New Roman" panose="02020603050405020304" pitchFamily="18" charset="0"/>
              </a:rPr>
              <a:t>thành </a:t>
            </a:r>
            <a:r>
              <a:rPr lang="en-US">
                <a:latin typeface="Times New Roman" panose="02020603050405020304" pitchFamily="18" charset="0"/>
                <a:cs typeface="Times New Roman" panose="02020603050405020304" pitchFamily="18" charset="0"/>
              </a:rPr>
              <a:t>phố Luân – Đôn, Bắc kinh, </a:t>
            </a:r>
            <a:endParaRPr lang="en-US" smtClean="0">
              <a:latin typeface="Times New Roman" panose="02020603050405020304" pitchFamily="18" charset="0"/>
              <a:cs typeface="Times New Roman" panose="02020603050405020304" pitchFamily="18" charset="0"/>
            </a:endParaRPr>
          </a:p>
          <a:p>
            <a:pPr marL="0" indent="0">
              <a:buNone/>
            </a:pPr>
            <a:r>
              <a:rPr lang="en-US" smtClean="0">
                <a:latin typeface="Times New Roman" panose="02020603050405020304" pitchFamily="18" charset="0"/>
                <a:cs typeface="Times New Roman" panose="02020603050405020304" pitchFamily="18" charset="0"/>
              </a:rPr>
              <a:t>Tô-ky-ô</a:t>
            </a:r>
            <a:r>
              <a:rPr lang="en-US">
                <a:latin typeface="Times New Roman" panose="02020603050405020304" pitchFamily="18" charset="0"/>
                <a:cs typeface="Times New Roman" panose="02020603050405020304" pitchFamily="18" charset="0"/>
              </a:rPr>
              <a:t>, Mác-xcơ-va và Niu </a:t>
            </a:r>
            <a:r>
              <a:rPr lang="en-US" smtClean="0">
                <a:latin typeface="Times New Roman" panose="02020603050405020304" pitchFamily="18" charset="0"/>
                <a:cs typeface="Times New Roman" panose="02020603050405020304" pitchFamily="18" charset="0"/>
              </a:rPr>
              <a:t>Y-oóc </a:t>
            </a:r>
            <a:r>
              <a:rPr lang="en-US">
                <a:latin typeface="Times New Roman" panose="02020603050405020304" pitchFamily="18" charset="0"/>
                <a:cs typeface="Times New Roman" panose="02020603050405020304" pitchFamily="18" charset="0"/>
              </a:rPr>
              <a:t>là mấy giờ</a:t>
            </a:r>
            <a:r>
              <a:rPr lang="en-US" smtClean="0">
                <a:latin typeface="Times New Roman" panose="02020603050405020304" pitchFamily="18" charset="0"/>
                <a:cs typeface="Times New Roman" panose="02020603050405020304" pitchFamily="18" charset="0"/>
              </a:rPr>
              <a:t>?</a:t>
            </a:r>
          </a:p>
          <a:p>
            <a:pPr marL="0" indent="0">
              <a:buNone/>
            </a:pPr>
            <a:endParaRPr lang="en-US">
              <a:solidFill>
                <a:srgbClr val="FF0000"/>
              </a:solidFill>
              <a:latin typeface="Times New Roman" panose="02020603050405020304" pitchFamily="18" charset="0"/>
              <a:cs typeface="Times New Roman" panose="02020603050405020304" pitchFamily="18" charset="0"/>
            </a:endParaRPr>
          </a:p>
          <a:p>
            <a:pPr marL="0" indent="0">
              <a:buNone/>
            </a:pPr>
            <a:endParaRPr lang="en-US" smtClean="0">
              <a:solidFill>
                <a:srgbClr val="FF0000"/>
              </a:solidFill>
              <a:latin typeface="Times New Roman" panose="02020603050405020304" pitchFamily="18" charset="0"/>
              <a:cs typeface="Times New Roman" panose="02020603050405020304" pitchFamily="18" charset="0"/>
            </a:endParaRPr>
          </a:p>
          <a:p>
            <a:pPr marL="0" indent="0">
              <a:buNone/>
            </a:pPr>
            <a:endParaRPr lang="nl-NL">
              <a:solidFill>
                <a:srgbClr val="FF0000"/>
              </a:solidFill>
              <a:latin typeface="Times New Roman" panose="02020603050405020304" pitchFamily="18" charset="0"/>
              <a:cs typeface="Times New Roman" panose="02020603050405020304" pitchFamily="18" charset="0"/>
            </a:endParaRPr>
          </a:p>
          <a:p>
            <a:pPr marL="0" indent="0">
              <a:buNone/>
            </a:pPr>
            <a:r>
              <a:rPr lang="nl-NL" u="sng" smtClean="0">
                <a:solidFill>
                  <a:srgbClr val="FF0000"/>
                </a:solidFill>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Quan </a:t>
            </a:r>
            <a:r>
              <a:rPr lang="en-US">
                <a:latin typeface="Times New Roman" panose="02020603050405020304" pitchFamily="18" charset="0"/>
                <a:cs typeface="Times New Roman" panose="02020603050405020304" pitchFamily="18" charset="0"/>
              </a:rPr>
              <a:t>sát hình 6.4, </a:t>
            </a:r>
            <a:r>
              <a:rPr lang="en-US" smtClean="0">
                <a:latin typeface="Times New Roman" panose="02020603050405020304" pitchFamily="18" charset="0"/>
                <a:cs typeface="Times New Roman" panose="02020603050405020304" pitchFamily="18" charset="0"/>
              </a:rPr>
              <a:t>hãy </a:t>
            </a:r>
            <a:r>
              <a:rPr lang="en-US">
                <a:latin typeface="Times New Roman" panose="02020603050405020304" pitchFamily="18" charset="0"/>
                <a:cs typeface="Times New Roman" panose="02020603050405020304" pitchFamily="18" charset="0"/>
              </a:rPr>
              <a:t>giải thích tại sao mỗi đồng </a:t>
            </a:r>
            <a:r>
              <a:rPr lang="en-US" smtClean="0">
                <a:latin typeface="Times New Roman" panose="02020603050405020304" pitchFamily="18" charset="0"/>
                <a:cs typeface="Times New Roman" panose="02020603050405020304" pitchFamily="18" charset="0"/>
              </a:rPr>
              <a:t>hồ ở </a:t>
            </a:r>
            <a:r>
              <a:rPr lang="en-US">
                <a:latin typeface="Times New Roman" panose="02020603050405020304" pitchFamily="18" charset="0"/>
                <a:cs typeface="Times New Roman" panose="02020603050405020304" pitchFamily="18" charset="0"/>
              </a:rPr>
              <a:t>khách sạn lại chỉ một giờ khác </a:t>
            </a:r>
            <a:endParaRPr lang="en-US" smtClean="0">
              <a:latin typeface="Times New Roman" panose="02020603050405020304" pitchFamily="18" charset="0"/>
              <a:cs typeface="Times New Roman" panose="02020603050405020304" pitchFamily="18" charset="0"/>
            </a:endParaRPr>
          </a:p>
          <a:p>
            <a:pPr marL="0" indent="0">
              <a:buNone/>
            </a:pPr>
            <a:r>
              <a:rPr lang="en-US" smtClean="0">
                <a:latin typeface="Times New Roman" panose="02020603050405020304" pitchFamily="18" charset="0"/>
                <a:cs typeface="Times New Roman" panose="02020603050405020304" pitchFamily="18" charset="0"/>
              </a:rPr>
              <a:t>nhau</a:t>
            </a:r>
            <a:r>
              <a:rPr lang="en-US">
                <a:latin typeface="Times New Roman" panose="02020603050405020304" pitchFamily="18" charset="0"/>
                <a:cs typeface="Times New Roman" panose="02020603050405020304" pitchFamily="18" charset="0"/>
              </a:rPr>
              <a:t>?</a:t>
            </a:r>
          </a:p>
        </p:txBody>
      </p:sp>
      <p:pic>
        <p:nvPicPr>
          <p:cNvPr id="2050" name="Picture 2" descr="canh-dieu-giai-dia-li-6-bai-6-chuyen-dong-tu-quay-quanh-truc-cua-trai-dat-va-cac-he-qua-di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213" y="264110"/>
            <a:ext cx="6536787" cy="364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0" y="4446050"/>
            <a:ext cx="6156960" cy="2067291"/>
          </a:xfrm>
          <a:prstGeom prst="rect">
            <a:avLst/>
          </a:prstGeom>
        </p:spPr>
      </p:pic>
    </p:spTree>
    <p:extLst>
      <p:ext uri="{BB962C8B-B14F-4D97-AF65-F5344CB8AC3E}">
        <p14:creationId xmlns:p14="http://schemas.microsoft.com/office/powerpoint/2010/main" val="3693875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3200" b="1" smtClean="0">
                <a:latin typeface="Times New Roman" panose="02020603050405020304" pitchFamily="18" charset="0"/>
                <a:cs typeface="Times New Roman" panose="02020603050405020304" pitchFamily="18" charset="0"/>
              </a:rPr>
              <a:t>- Để tiện cho việc tính giờ và giao dịch trên Thế giới người ta dùng giờ khu vực.</a:t>
            </a:r>
            <a:endParaRPr lang="en-US" sz="3200" b="1">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690155" y="1876062"/>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smtClean="0">
                <a:latin typeface="Times New Roman" panose="02020603050405020304" pitchFamily="18" charset="0"/>
                <a:cs typeface="Times New Roman" panose="02020603050405020304" pitchFamily="18" charset="0"/>
              </a:rPr>
              <a:t>- Trên bề mặt Trái đất được chia ra thành 24 khu vực giờ khác nhau. Hai khu vực giờ nằm cạnh nhau sẽ chênh nhau một giờ.</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6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8087"/>
          </a:xfrm>
        </p:spPr>
        <p:txBody>
          <a:bodyPr>
            <a:normAutofit fontScale="90000"/>
          </a:bodyPr>
          <a:lstStyle/>
          <a:p>
            <a:r>
              <a:rPr lang="en-US" sz="2800" b="1" smtClean="0">
                <a:solidFill>
                  <a:srgbClr val="FF0000"/>
                </a:solidFill>
              </a:rPr>
              <a:t>3. </a:t>
            </a:r>
            <a:r>
              <a:rPr lang="vi-VN" sz="2800" b="1" smtClean="0">
                <a:solidFill>
                  <a:srgbClr val="FF0000"/>
                </a:solidFill>
              </a:rPr>
              <a:t>Sự </a:t>
            </a:r>
            <a:r>
              <a:rPr lang="vi-VN" sz="2800" b="1">
                <a:solidFill>
                  <a:srgbClr val="FF0000"/>
                </a:solidFill>
              </a:rPr>
              <a:t>lệch hướng chuyển động của vật thể</a:t>
            </a:r>
            <a:r>
              <a:rPr lang="vi-VN" sz="2800">
                <a:solidFill>
                  <a:srgbClr val="FF0000"/>
                </a:solidFill>
              </a:rPr>
              <a:t>.</a:t>
            </a:r>
            <a:r>
              <a:rPr lang="en-US" sz="2800">
                <a:solidFill>
                  <a:srgbClr val="FF0000"/>
                </a:solidFill>
              </a:rPr>
              <a:t/>
            </a:r>
            <a:br>
              <a:rPr lang="en-US" sz="2800">
                <a:solidFill>
                  <a:srgbClr val="FF0000"/>
                </a:solidFill>
              </a:rPr>
            </a:br>
            <a:endParaRPr lang="en-US" sz="2800">
              <a:solidFill>
                <a:srgbClr val="FF0000"/>
              </a:solidFill>
            </a:endParaRPr>
          </a:p>
        </p:txBody>
      </p:sp>
      <p:sp>
        <p:nvSpPr>
          <p:cNvPr id="3" name="Content Placeholder 2"/>
          <p:cNvSpPr>
            <a:spLocks noGrp="1"/>
          </p:cNvSpPr>
          <p:nvPr>
            <p:ph idx="1"/>
          </p:nvPr>
        </p:nvSpPr>
        <p:spPr>
          <a:xfrm>
            <a:off x="613116" y="953428"/>
            <a:ext cx="5295315" cy="5545846"/>
          </a:xfrm>
        </p:spPr>
        <p:txBody>
          <a:bodyPr>
            <a:normAutofit/>
          </a:bodyPr>
          <a:lstStyle/>
          <a:p>
            <a:pPr marL="0" indent="0" algn="just">
              <a:buNone/>
            </a:pPr>
            <a:endParaRPr lang="nl-NL" smtClean="0">
              <a:latin typeface="Times New Roman" panose="02020603050405020304" pitchFamily="18" charset="0"/>
              <a:cs typeface="Times New Roman" panose="02020603050405020304" pitchFamily="18" charset="0"/>
            </a:endParaRPr>
          </a:p>
          <a:p>
            <a:pPr marL="0" indent="0" algn="just">
              <a:buNone/>
            </a:pPr>
            <a:r>
              <a:rPr lang="nl-NL" smtClean="0">
                <a:latin typeface="Times New Roman" panose="02020603050405020304" pitchFamily="18" charset="0"/>
                <a:cs typeface="Times New Roman" panose="02020603050405020304" pitchFamily="18" charset="0"/>
              </a:rPr>
              <a:t>Đọc </a:t>
            </a:r>
            <a:r>
              <a:rPr lang="nl-NL">
                <a:latin typeface="Times New Roman" panose="02020603050405020304" pitchFamily="18" charset="0"/>
                <a:cs typeface="Times New Roman" panose="02020603050405020304" pitchFamily="18" charset="0"/>
              </a:rPr>
              <a:t>thông tin SGK/T126 và quan sát, phân tích H 6.5 để trả lời câu hỏi:</a:t>
            </a:r>
            <a:endParaRPr lang="en-US">
              <a:latin typeface="Times New Roman" panose="02020603050405020304" pitchFamily="18" charset="0"/>
              <a:cs typeface="Times New Roman" panose="02020603050405020304" pitchFamily="18" charset="0"/>
            </a:endParaRPr>
          </a:p>
          <a:p>
            <a:pPr marL="0" indent="0" algn="just">
              <a:buNone/>
            </a:pPr>
            <a:r>
              <a:rPr lang="nl-NL">
                <a:latin typeface="Times New Roman" panose="02020603050405020304" pitchFamily="18" charset="0"/>
                <a:cs typeface="Times New Roman" panose="02020603050405020304" pitchFamily="18" charset="0"/>
              </a:rPr>
              <a:t>1. Ở bán cầu Bắc, các vật thể chuyển động lệch theo hướng nào so với hướng thẳng ban đầu?</a:t>
            </a:r>
            <a:endParaRPr lang="en-US">
              <a:latin typeface="Times New Roman" panose="02020603050405020304" pitchFamily="18" charset="0"/>
              <a:cs typeface="Times New Roman" panose="02020603050405020304" pitchFamily="18" charset="0"/>
            </a:endParaRPr>
          </a:p>
          <a:p>
            <a:pPr marL="0" indent="0" algn="just">
              <a:buNone/>
            </a:pPr>
            <a:r>
              <a:rPr lang="nl-NL">
                <a:latin typeface="Times New Roman" panose="02020603050405020304" pitchFamily="18" charset="0"/>
                <a:cs typeface="Times New Roman" panose="02020603050405020304" pitchFamily="18" charset="0"/>
              </a:rPr>
              <a:t>2.Ở bán cầu Nam, các vật thể chuyển động lệch theo hướng nào so với hướng thẳng ban đầu?</a:t>
            </a:r>
            <a:endParaRPr lang="en-US">
              <a:latin typeface="Times New Roman" panose="02020603050405020304" pitchFamily="18" charset="0"/>
              <a:cs typeface="Times New Roman" panose="02020603050405020304" pitchFamily="18" charset="0"/>
            </a:endParaRPr>
          </a:p>
          <a:p>
            <a:pPr marL="0" indent="0">
              <a:buNone/>
            </a:pPr>
            <a:endParaRPr lang="nl-NL">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1770" y="1"/>
            <a:ext cx="1380230" cy="13080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072" y="1647098"/>
            <a:ext cx="5373858" cy="4826049"/>
          </a:xfrm>
          <a:prstGeom prst="rect">
            <a:avLst/>
          </a:prstGeom>
        </p:spPr>
      </p:pic>
    </p:spTree>
    <p:extLst>
      <p:ext uri="{BB962C8B-B14F-4D97-AF65-F5344CB8AC3E}">
        <p14:creationId xmlns:p14="http://schemas.microsoft.com/office/powerpoint/2010/main" val="1546362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648</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Times New Roman</vt:lpstr>
      <vt:lpstr>Arial</vt:lpstr>
      <vt:lpstr>Calibri Light</vt:lpstr>
      <vt:lpstr>Calibri</vt:lpstr>
      <vt:lpstr>Office Theme</vt:lpstr>
      <vt:lpstr>2_Office Theme</vt:lpstr>
      <vt:lpstr>BÀI 6: CHUYỂN ĐỘNG TỰ QUAY QUANH TRỤC CỦA TRÁI ĐẤT VÀ CÁC HỆ QUẢ ĐỊA LÍ</vt:lpstr>
      <vt:lpstr>1. Chuyển động tự quay quanh trục của Trái đất và hiện tượng ngày – đêm trên Trái đất:</vt:lpstr>
      <vt:lpstr> Sự luân phiên ngày đêm  </vt:lpstr>
      <vt:lpstr>- Do Trái đất quay quanh trục nên ở khắp mọi nơi trên Trái đất đều có ngày và đêm luân phiên nhau.</vt:lpstr>
      <vt:lpstr> 2. Giờ trên Trái Đất  </vt:lpstr>
      <vt:lpstr>Giờ trên Trái Đất </vt:lpstr>
      <vt:lpstr>PowerPoint Presentation</vt:lpstr>
      <vt:lpstr>- Để tiện cho việc tính giờ và giao dịch trên Thế giới người ta dùng giờ khu vực.</vt:lpstr>
      <vt:lpstr>3. Sự lệch hướng chuyển động của vật thể. </vt:lpstr>
      <vt:lpstr>- Vận động quay quanh trục của Trái đất đã sinh ra một lực làm lệch hướng chuyển động của các vật thể trên bề mặt Trái đất (gọi là lực Cô-ri-ô-lit).</vt:lpstr>
      <vt:lpstr>TRÒ CHƠI</vt:lpstr>
      <vt:lpstr>HOẠT ĐỘNG NHÓM</vt:lpstr>
      <vt:lpstr>HOẠT ĐỘNG LUYỆN TẬP</vt:lpstr>
      <vt:lpstr>HOẠT ĐỘNG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Windows User</cp:lastModifiedBy>
  <cp:revision>91</cp:revision>
  <dcterms:created xsi:type="dcterms:W3CDTF">2018-05-10T00:06:18Z</dcterms:created>
  <dcterms:modified xsi:type="dcterms:W3CDTF">2021-11-21T08:41:28Z</dcterms:modified>
</cp:coreProperties>
</file>