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7"/>
  </p:notesMasterIdLst>
  <p:sldIdLst>
    <p:sldId id="257" r:id="rId2"/>
    <p:sldId id="269" r:id="rId3"/>
    <p:sldId id="271" r:id="rId4"/>
    <p:sldId id="273" r:id="rId5"/>
    <p:sldId id="274" r:id="rId6"/>
    <p:sldId id="276" r:id="rId7"/>
    <p:sldId id="277" r:id="rId8"/>
    <p:sldId id="278" r:id="rId9"/>
    <p:sldId id="281" r:id="rId10"/>
    <p:sldId id="282" r:id="rId11"/>
    <p:sldId id="280" r:id="rId12"/>
    <p:sldId id="265" r:id="rId13"/>
    <p:sldId id="284" r:id="rId14"/>
    <p:sldId id="283" r:id="rId15"/>
    <p:sldId id="26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92" autoAdjust="0"/>
    <p:restoredTop sz="94624" autoAdjust="0"/>
  </p:normalViewPr>
  <p:slideViewPr>
    <p:cSldViewPr>
      <p:cViewPr varScale="1">
        <p:scale>
          <a:sx n="69" d="100"/>
          <a:sy n="69" d="100"/>
        </p:scale>
        <p:origin x="142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 Id="rId5" Type="http://schemas.openxmlformats.org/officeDocument/2006/relationships/image" Target="../media/image80.wmf"/><Relationship Id="rId4" Type="http://schemas.openxmlformats.org/officeDocument/2006/relationships/image" Target="../media/image79.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12.wmf"/><Relationship Id="rId7" Type="http://schemas.openxmlformats.org/officeDocument/2006/relationships/image" Target="../media/image34.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89.wmf"/><Relationship Id="rId5" Type="http://schemas.openxmlformats.org/officeDocument/2006/relationships/image" Target="../media/image14.wmf"/><Relationship Id="rId4" Type="http://schemas.openxmlformats.org/officeDocument/2006/relationships/image" Target="../media/image13.wmf"/><Relationship Id="rId9" Type="http://schemas.openxmlformats.org/officeDocument/2006/relationships/image" Target="../media/image9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91.e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94.wmf"/><Relationship Id="rId5" Type="http://schemas.openxmlformats.org/officeDocument/2006/relationships/image" Target="../media/image93.wmf"/><Relationship Id="rId4" Type="http://schemas.openxmlformats.org/officeDocument/2006/relationships/image" Target="../media/image92.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5" Type="http://schemas.openxmlformats.org/officeDocument/2006/relationships/image" Target="../media/image14.wmf"/><Relationship Id="rId4"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image" Target="../media/image25.emf"/><Relationship Id="rId7" Type="http://schemas.openxmlformats.org/officeDocument/2006/relationships/image" Target="../media/image29.wmf"/><Relationship Id="rId2" Type="http://schemas.openxmlformats.org/officeDocument/2006/relationships/image" Target="../media/image24.emf"/><Relationship Id="rId1" Type="http://schemas.openxmlformats.org/officeDocument/2006/relationships/image" Target="../media/image23.wmf"/><Relationship Id="rId6" Type="http://schemas.openxmlformats.org/officeDocument/2006/relationships/image" Target="../media/image28.emf"/><Relationship Id="rId11" Type="http://schemas.openxmlformats.org/officeDocument/2006/relationships/image" Target="../media/image33.emf"/><Relationship Id="rId5" Type="http://schemas.openxmlformats.org/officeDocument/2006/relationships/image" Target="../media/image27.emf"/><Relationship Id="rId10" Type="http://schemas.openxmlformats.org/officeDocument/2006/relationships/image" Target="../media/image32.wmf"/><Relationship Id="rId4" Type="http://schemas.openxmlformats.org/officeDocument/2006/relationships/image" Target="../media/image26.emf"/><Relationship Id="rId9" Type="http://schemas.openxmlformats.org/officeDocument/2006/relationships/image" Target="../media/image3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wmf"/><Relationship Id="rId1" Type="http://schemas.openxmlformats.org/officeDocument/2006/relationships/image" Target="../media/image34.wmf"/><Relationship Id="rId4" Type="http://schemas.openxmlformats.org/officeDocument/2006/relationships/image" Target="../media/image37.e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40.emf"/><Relationship Id="rId7" Type="http://schemas.openxmlformats.org/officeDocument/2006/relationships/image" Target="../media/image34.wmf"/><Relationship Id="rId2" Type="http://schemas.openxmlformats.org/officeDocument/2006/relationships/image" Target="../media/image39.emf"/><Relationship Id="rId1" Type="http://schemas.openxmlformats.org/officeDocument/2006/relationships/image" Target="../media/image38.emf"/><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image" Target="../media/image41.e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9.emf"/><Relationship Id="rId3" Type="http://schemas.openxmlformats.org/officeDocument/2006/relationships/image" Target="../media/image44.emf"/><Relationship Id="rId7" Type="http://schemas.openxmlformats.org/officeDocument/2006/relationships/image" Target="../media/image48.e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47.emf"/><Relationship Id="rId11" Type="http://schemas.openxmlformats.org/officeDocument/2006/relationships/image" Target="../media/image52.emf"/><Relationship Id="rId5" Type="http://schemas.openxmlformats.org/officeDocument/2006/relationships/image" Target="../media/image46.emf"/><Relationship Id="rId10" Type="http://schemas.openxmlformats.org/officeDocument/2006/relationships/image" Target="../media/image51.emf"/><Relationship Id="rId4" Type="http://schemas.openxmlformats.org/officeDocument/2006/relationships/image" Target="../media/image45.emf"/><Relationship Id="rId9" Type="http://schemas.openxmlformats.org/officeDocument/2006/relationships/image" Target="../media/image50.e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emf"/><Relationship Id="rId7" Type="http://schemas.openxmlformats.org/officeDocument/2006/relationships/image" Target="../media/image57.e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56.emf"/><Relationship Id="rId5" Type="http://schemas.openxmlformats.org/officeDocument/2006/relationships/image" Target="../media/image55.emf"/><Relationship Id="rId4" Type="http://schemas.openxmlformats.org/officeDocument/2006/relationships/image" Target="../media/image54.emf"/><Relationship Id="rId9" Type="http://schemas.openxmlformats.org/officeDocument/2006/relationships/image" Target="../media/image59.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image" Target="../media/image60.emf"/><Relationship Id="rId7" Type="http://schemas.openxmlformats.org/officeDocument/2006/relationships/image" Target="../media/image64.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63.wmf"/><Relationship Id="rId5" Type="http://schemas.openxmlformats.org/officeDocument/2006/relationships/image" Target="../media/image62.wmf"/><Relationship Id="rId10" Type="http://schemas.openxmlformats.org/officeDocument/2006/relationships/image" Target="../media/image67.wmf"/><Relationship Id="rId4" Type="http://schemas.openxmlformats.org/officeDocument/2006/relationships/image" Target="../media/image61.emf"/><Relationship Id="rId9" Type="http://schemas.openxmlformats.org/officeDocument/2006/relationships/image" Target="../media/image6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image" Target="../media/image68.emf"/><Relationship Id="rId7" Type="http://schemas.openxmlformats.org/officeDocument/2006/relationships/image" Target="../media/image72.e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71.wmf"/><Relationship Id="rId5" Type="http://schemas.openxmlformats.org/officeDocument/2006/relationships/image" Target="../media/image70.wmf"/><Relationship Id="rId10" Type="http://schemas.openxmlformats.org/officeDocument/2006/relationships/image" Target="../media/image75.wmf"/><Relationship Id="rId4" Type="http://schemas.openxmlformats.org/officeDocument/2006/relationships/image" Target="../media/image69.wmf"/><Relationship Id="rId9" Type="http://schemas.openxmlformats.org/officeDocument/2006/relationships/image" Target="../media/image7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FA882-5818-4F9D-B634-FD46C6B119D8}" type="datetimeFigureOut">
              <a:rPr lang="en-US" smtClean="0"/>
              <a:pPr/>
              <a:t>6/8/2023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EAA9EC-348F-4E52-8955-8D2494576570}" type="slidenum">
              <a:rPr lang="en-US" smtClean="0"/>
              <a:pPr/>
              <a:t>‹#›</a:t>
            </a:fld>
            <a:endParaRPr lang="en-US"/>
          </a:p>
        </p:txBody>
      </p:sp>
    </p:spTree>
    <p:extLst>
      <p:ext uri="{BB962C8B-B14F-4D97-AF65-F5344CB8AC3E}">
        <p14:creationId xmlns:p14="http://schemas.microsoft.com/office/powerpoint/2010/main" val="1228743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Nơi giữ chỗ cho Hình ảnh của Bản chiếu 1"/>
          <p:cNvSpPr>
            <a:spLocks noGrp="1" noRot="1" noChangeAspect="1" noTextEdit="1"/>
          </p:cNvSpPr>
          <p:nvPr>
            <p:ph type="sldImg"/>
          </p:nvPr>
        </p:nvSpPr>
        <p:spPr bwMode="auto">
          <a:noFill/>
          <a:ln>
            <a:solidFill>
              <a:srgbClr val="000000"/>
            </a:solidFill>
            <a:miter lim="800000"/>
            <a:headEnd/>
            <a:tailEnd/>
          </a:ln>
        </p:spPr>
      </p:sp>
      <p:sp>
        <p:nvSpPr>
          <p:cNvPr id="34819" name="Nơi giữ chỗ cho Ghi chú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4820" name="Nơi giữ chỗ cho Số hiệu Bản chiếu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ACDC9C-9BE6-4AAC-9B57-B7EA90BF43B1}" type="slidenum">
              <a:rPr lang="en-US" smtClean="0"/>
              <a:pPr fontAlgn="base">
                <a:spcBef>
                  <a:spcPct val="0"/>
                </a:spcBef>
                <a:spcAft>
                  <a:spcPct val="0"/>
                </a:spcAft>
                <a:defRPr/>
              </a:pPr>
              <a:t>4</a:t>
            </a:fld>
            <a:endParaRPr lang="en-US" smtClean="0"/>
          </a:p>
        </p:txBody>
      </p:sp>
    </p:spTree>
    <p:extLst>
      <p:ext uri="{BB962C8B-B14F-4D97-AF65-F5344CB8AC3E}">
        <p14:creationId xmlns:p14="http://schemas.microsoft.com/office/powerpoint/2010/main" val="827812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EAA9EC-348F-4E52-8955-8D2494576570}" type="slidenum">
              <a:rPr lang="en-US" smtClean="0"/>
              <a:pPr/>
              <a:t>6</a:t>
            </a:fld>
            <a:endParaRPr lang="en-US"/>
          </a:p>
        </p:txBody>
      </p:sp>
    </p:spTree>
    <p:extLst>
      <p:ext uri="{BB962C8B-B14F-4D97-AF65-F5344CB8AC3E}">
        <p14:creationId xmlns:p14="http://schemas.microsoft.com/office/powerpoint/2010/main" val="1011481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EAA9EC-348F-4E52-8955-8D2494576570}" type="slidenum">
              <a:rPr lang="en-US" smtClean="0"/>
              <a:pPr/>
              <a:t>7</a:t>
            </a:fld>
            <a:endParaRPr lang="en-US"/>
          </a:p>
        </p:txBody>
      </p:sp>
    </p:spTree>
    <p:extLst>
      <p:ext uri="{BB962C8B-B14F-4D97-AF65-F5344CB8AC3E}">
        <p14:creationId xmlns:p14="http://schemas.microsoft.com/office/powerpoint/2010/main" val="3419119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EAA9EC-348F-4E52-8955-8D2494576570}" type="slidenum">
              <a:rPr lang="en-US" smtClean="0"/>
              <a:pPr/>
              <a:t>8</a:t>
            </a:fld>
            <a:endParaRPr lang="en-US"/>
          </a:p>
        </p:txBody>
      </p:sp>
    </p:spTree>
    <p:extLst>
      <p:ext uri="{BB962C8B-B14F-4D97-AF65-F5344CB8AC3E}">
        <p14:creationId xmlns:p14="http://schemas.microsoft.com/office/powerpoint/2010/main" val="1874654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EAA9EC-348F-4E52-8955-8D2494576570}" type="slidenum">
              <a:rPr lang="en-US" smtClean="0"/>
              <a:pPr/>
              <a:t>9</a:t>
            </a:fld>
            <a:endParaRPr lang="en-US"/>
          </a:p>
        </p:txBody>
      </p:sp>
    </p:spTree>
    <p:extLst>
      <p:ext uri="{BB962C8B-B14F-4D97-AF65-F5344CB8AC3E}">
        <p14:creationId xmlns:p14="http://schemas.microsoft.com/office/powerpoint/2010/main" val="2795912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EAA9EC-348F-4E52-8955-8D2494576570}" type="slidenum">
              <a:rPr lang="en-US" smtClean="0"/>
              <a:pPr/>
              <a:t>10</a:t>
            </a:fld>
            <a:endParaRPr lang="en-US"/>
          </a:p>
        </p:txBody>
      </p:sp>
    </p:spTree>
    <p:extLst>
      <p:ext uri="{BB962C8B-B14F-4D97-AF65-F5344CB8AC3E}">
        <p14:creationId xmlns:p14="http://schemas.microsoft.com/office/powerpoint/2010/main" val="2125835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EAA9EC-348F-4E52-8955-8D2494576570}" type="slidenum">
              <a:rPr lang="en-US" smtClean="0"/>
              <a:pPr/>
              <a:t>11</a:t>
            </a:fld>
            <a:endParaRPr lang="en-US"/>
          </a:p>
        </p:txBody>
      </p:sp>
    </p:spTree>
    <p:extLst>
      <p:ext uri="{BB962C8B-B14F-4D97-AF65-F5344CB8AC3E}">
        <p14:creationId xmlns:p14="http://schemas.microsoft.com/office/powerpoint/2010/main" val="3091698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7EAA9EC-348F-4E52-8955-8D2494576570}" type="slidenum">
              <a:rPr lang="en-US" smtClean="0"/>
              <a:pPr/>
              <a:t>14</a:t>
            </a:fld>
            <a:endParaRPr lang="en-US"/>
          </a:p>
        </p:txBody>
      </p:sp>
    </p:spTree>
    <p:extLst>
      <p:ext uri="{BB962C8B-B14F-4D97-AF65-F5344CB8AC3E}">
        <p14:creationId xmlns:p14="http://schemas.microsoft.com/office/powerpoint/2010/main" val="3252384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9F2A50-EEC6-4B50-A232-53E470878AE9}" type="datetimeFigureOut">
              <a:rPr lang="en-US" smtClean="0"/>
              <a:pPr/>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E4282C-E47B-44CD-AD7F-D53F17BBA1F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9F2A50-EEC6-4B50-A232-53E470878AE9}" type="datetimeFigureOut">
              <a:rPr lang="en-US" smtClean="0"/>
              <a:pPr/>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E4282C-E47B-44CD-AD7F-D53F17BBA1F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9F2A50-EEC6-4B50-A232-53E470878AE9}" type="datetimeFigureOut">
              <a:rPr lang="en-US" smtClean="0"/>
              <a:pPr/>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E4282C-E47B-44CD-AD7F-D53F17BBA1F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9F2A50-EEC6-4B50-A232-53E470878AE9}" type="datetimeFigureOut">
              <a:rPr lang="en-US" smtClean="0"/>
              <a:pPr/>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E4282C-E47B-44CD-AD7F-D53F17BBA1F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9F2A50-EEC6-4B50-A232-53E470878AE9}" type="datetimeFigureOut">
              <a:rPr lang="en-US" smtClean="0"/>
              <a:pPr/>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E4282C-E47B-44CD-AD7F-D53F17BBA1F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9F2A50-EEC6-4B50-A232-53E470878AE9}" type="datetimeFigureOut">
              <a:rPr lang="en-US" smtClean="0"/>
              <a:pPr/>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E4282C-E47B-44CD-AD7F-D53F17BBA1F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9F2A50-EEC6-4B50-A232-53E470878AE9}" type="datetimeFigureOut">
              <a:rPr lang="en-US" smtClean="0"/>
              <a:pPr/>
              <a:t>6/8/2023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E4282C-E47B-44CD-AD7F-D53F17BBA1F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9F2A50-EEC6-4B50-A232-53E470878AE9}" type="datetimeFigureOut">
              <a:rPr lang="en-US" smtClean="0"/>
              <a:pPr/>
              <a:t>6/8/2023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E4282C-E47B-44CD-AD7F-D53F17BBA1F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9F2A50-EEC6-4B50-A232-53E470878AE9}" type="datetimeFigureOut">
              <a:rPr lang="en-US" smtClean="0"/>
              <a:pPr/>
              <a:t>6/8/2023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E4282C-E47B-44CD-AD7F-D53F17BBA1F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9F2A50-EEC6-4B50-A232-53E470878AE9}" type="datetimeFigureOut">
              <a:rPr lang="en-US" smtClean="0"/>
              <a:pPr/>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E4282C-E47B-44CD-AD7F-D53F17BBA1F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9F2A50-EEC6-4B50-A232-53E470878AE9}" type="datetimeFigureOut">
              <a:rPr lang="en-US" smtClean="0"/>
              <a:pPr/>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E4282C-E47B-44CD-AD7F-D53F17BBA1F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9F2A50-EEC6-4B50-A232-53E470878AE9}" type="datetimeFigureOut">
              <a:rPr lang="en-US" smtClean="0"/>
              <a:pPr/>
              <a:t>6/8/2023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E4282C-E47B-44CD-AD7F-D53F17BBA1F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58.bin"/><Relationship Id="rId13" Type="http://schemas.openxmlformats.org/officeDocument/2006/relationships/image" Target="../media/image62.wmf"/><Relationship Id="rId18" Type="http://schemas.openxmlformats.org/officeDocument/2006/relationships/oleObject" Target="../embeddings/oleObject63.bin"/><Relationship Id="rId3" Type="http://schemas.openxmlformats.org/officeDocument/2006/relationships/notesSlide" Target="../notesSlides/notesSlide6.xml"/><Relationship Id="rId21" Type="http://schemas.openxmlformats.org/officeDocument/2006/relationships/image" Target="../media/image66.wmf"/><Relationship Id="rId7" Type="http://schemas.openxmlformats.org/officeDocument/2006/relationships/image" Target="../media/image35.wmf"/><Relationship Id="rId12" Type="http://schemas.openxmlformats.org/officeDocument/2006/relationships/oleObject" Target="../embeddings/oleObject60.bin"/><Relationship Id="rId17" Type="http://schemas.openxmlformats.org/officeDocument/2006/relationships/image" Target="../media/image64.wmf"/><Relationship Id="rId2" Type="http://schemas.openxmlformats.org/officeDocument/2006/relationships/slideLayout" Target="../slideLayouts/slideLayout2.xml"/><Relationship Id="rId16" Type="http://schemas.openxmlformats.org/officeDocument/2006/relationships/oleObject" Target="../embeddings/oleObject62.bin"/><Relationship Id="rId20" Type="http://schemas.openxmlformats.org/officeDocument/2006/relationships/oleObject" Target="../embeddings/oleObject64.bin"/><Relationship Id="rId1" Type="http://schemas.openxmlformats.org/officeDocument/2006/relationships/vmlDrawing" Target="../drawings/vmlDrawing8.vml"/><Relationship Id="rId6" Type="http://schemas.openxmlformats.org/officeDocument/2006/relationships/oleObject" Target="../embeddings/oleObject57.bin"/><Relationship Id="rId11" Type="http://schemas.openxmlformats.org/officeDocument/2006/relationships/image" Target="../media/image61.emf"/><Relationship Id="rId5" Type="http://schemas.openxmlformats.org/officeDocument/2006/relationships/image" Target="../media/image34.wmf"/><Relationship Id="rId15" Type="http://schemas.openxmlformats.org/officeDocument/2006/relationships/image" Target="../media/image63.wmf"/><Relationship Id="rId23" Type="http://schemas.openxmlformats.org/officeDocument/2006/relationships/image" Target="../media/image67.wmf"/><Relationship Id="rId10" Type="http://schemas.openxmlformats.org/officeDocument/2006/relationships/oleObject" Target="../embeddings/oleObject59.bin"/><Relationship Id="rId19" Type="http://schemas.openxmlformats.org/officeDocument/2006/relationships/image" Target="../media/image65.wmf"/><Relationship Id="rId4" Type="http://schemas.openxmlformats.org/officeDocument/2006/relationships/oleObject" Target="../embeddings/oleObject56.bin"/><Relationship Id="rId9" Type="http://schemas.openxmlformats.org/officeDocument/2006/relationships/image" Target="../media/image60.emf"/><Relationship Id="rId14" Type="http://schemas.openxmlformats.org/officeDocument/2006/relationships/oleObject" Target="../embeddings/oleObject61.bin"/><Relationship Id="rId22" Type="http://schemas.openxmlformats.org/officeDocument/2006/relationships/oleObject" Target="../embeddings/oleObject65.bin"/></Relationships>
</file>

<file path=ppt/slides/_rels/slide11.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70.bin"/><Relationship Id="rId18" Type="http://schemas.openxmlformats.org/officeDocument/2006/relationships/image" Target="../media/image72.emf"/><Relationship Id="rId3" Type="http://schemas.openxmlformats.org/officeDocument/2006/relationships/slideLayout" Target="../slideLayouts/slideLayout2.xml"/><Relationship Id="rId21" Type="http://schemas.openxmlformats.org/officeDocument/2006/relationships/oleObject" Target="../embeddings/oleObject74.bin"/><Relationship Id="rId7" Type="http://schemas.openxmlformats.org/officeDocument/2006/relationships/oleObject" Target="../embeddings/oleObject67.bin"/><Relationship Id="rId12" Type="http://schemas.openxmlformats.org/officeDocument/2006/relationships/image" Target="../media/image69.wmf"/><Relationship Id="rId17" Type="http://schemas.openxmlformats.org/officeDocument/2006/relationships/oleObject" Target="../embeddings/oleObject72.bin"/><Relationship Id="rId25" Type="http://schemas.openxmlformats.org/officeDocument/2006/relationships/oleObject" Target="../embeddings/oleObject76.bin"/><Relationship Id="rId2" Type="http://schemas.openxmlformats.org/officeDocument/2006/relationships/vmlDrawing" Target="../drawings/vmlDrawing9.vml"/><Relationship Id="rId16" Type="http://schemas.openxmlformats.org/officeDocument/2006/relationships/image" Target="../media/image71.wmf"/><Relationship Id="rId20" Type="http://schemas.openxmlformats.org/officeDocument/2006/relationships/image" Target="../media/image73.wmf"/><Relationship Id="rId1" Type="http://schemas.openxmlformats.org/officeDocument/2006/relationships/themeOverride" Target="../theme/themeOverride1.xml"/><Relationship Id="rId6" Type="http://schemas.openxmlformats.org/officeDocument/2006/relationships/image" Target="../media/image34.wmf"/><Relationship Id="rId11" Type="http://schemas.openxmlformats.org/officeDocument/2006/relationships/oleObject" Target="../embeddings/oleObject69.bin"/><Relationship Id="rId24" Type="http://schemas.openxmlformats.org/officeDocument/2006/relationships/image" Target="../media/image75.wmf"/><Relationship Id="rId5" Type="http://schemas.openxmlformats.org/officeDocument/2006/relationships/oleObject" Target="../embeddings/oleObject66.bin"/><Relationship Id="rId15" Type="http://schemas.openxmlformats.org/officeDocument/2006/relationships/oleObject" Target="../embeddings/oleObject71.bin"/><Relationship Id="rId23" Type="http://schemas.openxmlformats.org/officeDocument/2006/relationships/oleObject" Target="../embeddings/oleObject75.bin"/><Relationship Id="rId10" Type="http://schemas.openxmlformats.org/officeDocument/2006/relationships/image" Target="../media/image68.emf"/><Relationship Id="rId19" Type="http://schemas.openxmlformats.org/officeDocument/2006/relationships/oleObject" Target="../embeddings/oleObject73.bin"/><Relationship Id="rId4" Type="http://schemas.openxmlformats.org/officeDocument/2006/relationships/notesSlide" Target="../notesSlides/notesSlide7.xml"/><Relationship Id="rId9" Type="http://schemas.openxmlformats.org/officeDocument/2006/relationships/oleObject" Target="../embeddings/oleObject68.bin"/><Relationship Id="rId14" Type="http://schemas.openxmlformats.org/officeDocument/2006/relationships/image" Target="../media/image70.wmf"/><Relationship Id="rId22" Type="http://schemas.openxmlformats.org/officeDocument/2006/relationships/image" Target="../media/image74.wmf"/></Relationships>
</file>

<file path=ppt/slides/_rels/slide12.xml.rels><?xml version="1.0" encoding="UTF-8" standalone="yes"?>
<Relationships xmlns="http://schemas.openxmlformats.org/package/2006/relationships"><Relationship Id="rId8" Type="http://schemas.openxmlformats.org/officeDocument/2006/relationships/image" Target="../media/image86.png"/><Relationship Id="rId13" Type="http://schemas.openxmlformats.org/officeDocument/2006/relationships/oleObject" Target="../embeddings/oleObject78.bin"/><Relationship Id="rId18" Type="http://schemas.openxmlformats.org/officeDocument/2006/relationships/image" Target="../media/image79.wmf"/><Relationship Id="rId3" Type="http://schemas.openxmlformats.org/officeDocument/2006/relationships/image" Target="../media/image81.png"/><Relationship Id="rId7" Type="http://schemas.openxmlformats.org/officeDocument/2006/relationships/image" Target="../media/image85.png"/><Relationship Id="rId12" Type="http://schemas.openxmlformats.org/officeDocument/2006/relationships/image" Target="../media/image76.wmf"/><Relationship Id="rId17" Type="http://schemas.openxmlformats.org/officeDocument/2006/relationships/oleObject" Target="../embeddings/oleObject80.bin"/><Relationship Id="rId2" Type="http://schemas.openxmlformats.org/officeDocument/2006/relationships/slideLayout" Target="../slideLayouts/slideLayout7.xml"/><Relationship Id="rId16" Type="http://schemas.openxmlformats.org/officeDocument/2006/relationships/image" Target="../media/image78.wmf"/><Relationship Id="rId20" Type="http://schemas.openxmlformats.org/officeDocument/2006/relationships/image" Target="../media/image80.wmf"/><Relationship Id="rId1" Type="http://schemas.openxmlformats.org/officeDocument/2006/relationships/vmlDrawing" Target="../drawings/vmlDrawing10.vml"/><Relationship Id="rId6" Type="http://schemas.openxmlformats.org/officeDocument/2006/relationships/image" Target="../media/image84.png"/><Relationship Id="rId11" Type="http://schemas.openxmlformats.org/officeDocument/2006/relationships/oleObject" Target="../embeddings/oleObject77.bin"/><Relationship Id="rId5" Type="http://schemas.openxmlformats.org/officeDocument/2006/relationships/image" Target="../media/image83.png"/><Relationship Id="rId15" Type="http://schemas.openxmlformats.org/officeDocument/2006/relationships/oleObject" Target="../embeddings/oleObject79.bin"/><Relationship Id="rId10" Type="http://schemas.openxmlformats.org/officeDocument/2006/relationships/image" Target="../media/image88.png"/><Relationship Id="rId19" Type="http://schemas.openxmlformats.org/officeDocument/2006/relationships/oleObject" Target="../embeddings/oleObject81.bin"/><Relationship Id="rId4" Type="http://schemas.openxmlformats.org/officeDocument/2006/relationships/image" Target="../media/image82.png"/><Relationship Id="rId9" Type="http://schemas.openxmlformats.org/officeDocument/2006/relationships/image" Target="../media/image87.png"/><Relationship Id="rId14" Type="http://schemas.openxmlformats.org/officeDocument/2006/relationships/image" Target="../media/image77.wmf"/></Relationships>
</file>

<file path=ppt/slides/_rels/slide13.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87.bin"/><Relationship Id="rId18" Type="http://schemas.openxmlformats.org/officeDocument/2006/relationships/image" Target="../media/image35.wmf"/><Relationship Id="rId3" Type="http://schemas.openxmlformats.org/officeDocument/2006/relationships/oleObject" Target="../embeddings/oleObject82.bin"/><Relationship Id="rId21" Type="http://schemas.openxmlformats.org/officeDocument/2006/relationships/image" Target="../media/image90.wmf"/><Relationship Id="rId7" Type="http://schemas.openxmlformats.org/officeDocument/2006/relationships/oleObject" Target="../embeddings/oleObject84.bin"/><Relationship Id="rId12" Type="http://schemas.openxmlformats.org/officeDocument/2006/relationships/image" Target="../media/image14.wmf"/><Relationship Id="rId17" Type="http://schemas.openxmlformats.org/officeDocument/2006/relationships/oleObject" Target="../embeddings/oleObject89.bin"/><Relationship Id="rId2" Type="http://schemas.openxmlformats.org/officeDocument/2006/relationships/slideLayout" Target="../slideLayouts/slideLayout2.xml"/><Relationship Id="rId16" Type="http://schemas.openxmlformats.org/officeDocument/2006/relationships/image" Target="../media/image34.wmf"/><Relationship Id="rId20" Type="http://schemas.openxmlformats.org/officeDocument/2006/relationships/oleObject" Target="../embeddings/oleObject91.bin"/><Relationship Id="rId1" Type="http://schemas.openxmlformats.org/officeDocument/2006/relationships/vmlDrawing" Target="../drawings/vmlDrawing11.vml"/><Relationship Id="rId6" Type="http://schemas.openxmlformats.org/officeDocument/2006/relationships/image" Target="../media/image11.wmf"/><Relationship Id="rId11" Type="http://schemas.openxmlformats.org/officeDocument/2006/relationships/oleObject" Target="../embeddings/oleObject86.bin"/><Relationship Id="rId5" Type="http://schemas.openxmlformats.org/officeDocument/2006/relationships/oleObject" Target="../embeddings/oleObject83.bin"/><Relationship Id="rId15" Type="http://schemas.openxmlformats.org/officeDocument/2006/relationships/oleObject" Target="../embeddings/oleObject88.bin"/><Relationship Id="rId10" Type="http://schemas.openxmlformats.org/officeDocument/2006/relationships/image" Target="../media/image13.wmf"/><Relationship Id="rId19" Type="http://schemas.openxmlformats.org/officeDocument/2006/relationships/oleObject" Target="../embeddings/oleObject90.bin"/><Relationship Id="rId4" Type="http://schemas.openxmlformats.org/officeDocument/2006/relationships/image" Target="../media/image10.wmf"/><Relationship Id="rId9" Type="http://schemas.openxmlformats.org/officeDocument/2006/relationships/oleObject" Target="../embeddings/oleObject85.bin"/><Relationship Id="rId14" Type="http://schemas.openxmlformats.org/officeDocument/2006/relationships/image" Target="../media/image89.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94.bin"/><Relationship Id="rId13" Type="http://schemas.openxmlformats.org/officeDocument/2006/relationships/image" Target="../media/image93.wmf"/><Relationship Id="rId3" Type="http://schemas.openxmlformats.org/officeDocument/2006/relationships/notesSlide" Target="../notesSlides/notesSlide8.xml"/><Relationship Id="rId7" Type="http://schemas.openxmlformats.org/officeDocument/2006/relationships/image" Target="../media/image35.wmf"/><Relationship Id="rId12" Type="http://schemas.openxmlformats.org/officeDocument/2006/relationships/oleObject" Target="../embeddings/oleObject96.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93.bin"/><Relationship Id="rId11" Type="http://schemas.openxmlformats.org/officeDocument/2006/relationships/image" Target="../media/image92.emf"/><Relationship Id="rId5" Type="http://schemas.openxmlformats.org/officeDocument/2006/relationships/image" Target="../media/image34.wmf"/><Relationship Id="rId15" Type="http://schemas.openxmlformats.org/officeDocument/2006/relationships/image" Target="../media/image94.wmf"/><Relationship Id="rId10" Type="http://schemas.openxmlformats.org/officeDocument/2006/relationships/oleObject" Target="../embeddings/oleObject95.bin"/><Relationship Id="rId4" Type="http://schemas.openxmlformats.org/officeDocument/2006/relationships/oleObject" Target="../embeddings/oleObject92.bin"/><Relationship Id="rId9" Type="http://schemas.openxmlformats.org/officeDocument/2006/relationships/image" Target="../media/image91.emf"/><Relationship Id="rId14" Type="http://schemas.openxmlformats.org/officeDocument/2006/relationships/oleObject" Target="../embeddings/oleObject97.bin"/></Relationships>
</file>

<file path=ppt/slides/_rels/slide15.xml.rels><?xml version="1.0" encoding="UTF-8" standalone="yes"?>
<Relationships xmlns="http://schemas.openxmlformats.org/package/2006/relationships"><Relationship Id="rId3" Type="http://schemas.openxmlformats.org/officeDocument/2006/relationships/image" Target="../media/image96.gif"/><Relationship Id="rId2" Type="http://schemas.openxmlformats.org/officeDocument/2006/relationships/image" Target="../media/image95.wmf"/><Relationship Id="rId1" Type="http://schemas.openxmlformats.org/officeDocument/2006/relationships/slideLayout" Target="../slideLayouts/slideLayout2.xml"/><Relationship Id="rId4" Type="http://schemas.openxmlformats.org/officeDocument/2006/relationships/image" Target="../media/image97.gif"/></Relationships>
</file>

<file path=ppt/slides/_rels/slide2.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7.wmf"/><Relationship Id="rId2" Type="http://schemas.openxmlformats.org/officeDocument/2006/relationships/slideLayout" Target="../slideLayouts/slideLayout1.xml"/><Relationship Id="rId16" Type="http://schemas.openxmlformats.org/officeDocument/2006/relationships/image" Target="../media/image9.wmf"/><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4.bin"/><Relationship Id="rId14" Type="http://schemas.openxmlformats.org/officeDocument/2006/relationships/image" Target="../media/image8.wmf"/></Relationships>
</file>

<file path=ppt/slides/_rels/slide3.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image" Target="../media/image15.jpeg"/><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1.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1.bin"/></Relationships>
</file>

<file path=ppt/slides/_rels/slide4.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gif"/><Relationship Id="rId7"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s/_rels/slide5.xml.rels><?xml version="1.0" encoding="UTF-8" standalone="yes"?>
<Relationships xmlns="http://schemas.openxmlformats.org/package/2006/relationships"><Relationship Id="rId8" Type="http://schemas.openxmlformats.org/officeDocument/2006/relationships/image" Target="../media/image25.emf"/><Relationship Id="rId13" Type="http://schemas.openxmlformats.org/officeDocument/2006/relationships/oleObject" Target="../embeddings/oleObject18.bin"/><Relationship Id="rId18" Type="http://schemas.openxmlformats.org/officeDocument/2006/relationships/image" Target="../media/image30.emf"/><Relationship Id="rId3" Type="http://schemas.openxmlformats.org/officeDocument/2006/relationships/oleObject" Target="../embeddings/oleObject13.bin"/><Relationship Id="rId21" Type="http://schemas.openxmlformats.org/officeDocument/2006/relationships/oleObject" Target="../embeddings/oleObject22.bin"/><Relationship Id="rId7" Type="http://schemas.openxmlformats.org/officeDocument/2006/relationships/oleObject" Target="../embeddings/oleObject15.bin"/><Relationship Id="rId12" Type="http://schemas.openxmlformats.org/officeDocument/2006/relationships/image" Target="../media/image27.e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29.wmf"/><Relationship Id="rId20" Type="http://schemas.openxmlformats.org/officeDocument/2006/relationships/image" Target="../media/image31.wmf"/><Relationship Id="rId1" Type="http://schemas.openxmlformats.org/officeDocument/2006/relationships/vmlDrawing" Target="../drawings/vmlDrawing3.vml"/><Relationship Id="rId6" Type="http://schemas.openxmlformats.org/officeDocument/2006/relationships/image" Target="../media/image24.emf"/><Relationship Id="rId11" Type="http://schemas.openxmlformats.org/officeDocument/2006/relationships/oleObject" Target="../embeddings/oleObject17.bin"/><Relationship Id="rId24" Type="http://schemas.openxmlformats.org/officeDocument/2006/relationships/image" Target="../media/image33.emf"/><Relationship Id="rId5" Type="http://schemas.openxmlformats.org/officeDocument/2006/relationships/oleObject" Target="../embeddings/oleObject14.bin"/><Relationship Id="rId15" Type="http://schemas.openxmlformats.org/officeDocument/2006/relationships/oleObject" Target="../embeddings/oleObject19.bin"/><Relationship Id="rId23" Type="http://schemas.openxmlformats.org/officeDocument/2006/relationships/oleObject" Target="../embeddings/oleObject23.bin"/><Relationship Id="rId10" Type="http://schemas.openxmlformats.org/officeDocument/2006/relationships/image" Target="../media/image26.emf"/><Relationship Id="rId19" Type="http://schemas.openxmlformats.org/officeDocument/2006/relationships/oleObject" Target="../embeddings/oleObject21.bin"/><Relationship Id="rId4" Type="http://schemas.openxmlformats.org/officeDocument/2006/relationships/image" Target="../media/image23.wmf"/><Relationship Id="rId9" Type="http://schemas.openxmlformats.org/officeDocument/2006/relationships/oleObject" Target="../embeddings/oleObject16.bin"/><Relationship Id="rId14" Type="http://schemas.openxmlformats.org/officeDocument/2006/relationships/image" Target="../media/image28.emf"/><Relationship Id="rId22" Type="http://schemas.openxmlformats.org/officeDocument/2006/relationships/image" Target="../media/image32.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notesSlide" Target="../notesSlides/notesSlide2.xml"/><Relationship Id="rId7"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25.bin"/><Relationship Id="rId11" Type="http://schemas.openxmlformats.org/officeDocument/2006/relationships/image" Target="../media/image37.emf"/><Relationship Id="rId5" Type="http://schemas.openxmlformats.org/officeDocument/2006/relationships/image" Target="../media/image34.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36.e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42.emf"/><Relationship Id="rId18" Type="http://schemas.openxmlformats.org/officeDocument/2006/relationships/oleObject" Target="../embeddings/oleObject35.bin"/><Relationship Id="rId3" Type="http://schemas.openxmlformats.org/officeDocument/2006/relationships/notesSlide" Target="../notesSlides/notesSlide3.xml"/><Relationship Id="rId7" Type="http://schemas.openxmlformats.org/officeDocument/2006/relationships/image" Target="../media/image39.emf"/><Relationship Id="rId12" Type="http://schemas.openxmlformats.org/officeDocument/2006/relationships/oleObject" Target="../embeddings/oleObject32.bin"/><Relationship Id="rId17" Type="http://schemas.openxmlformats.org/officeDocument/2006/relationships/image" Target="../media/image34.wmf"/><Relationship Id="rId2" Type="http://schemas.openxmlformats.org/officeDocument/2006/relationships/slideLayout" Target="../slideLayouts/slideLayout2.xml"/><Relationship Id="rId16" Type="http://schemas.openxmlformats.org/officeDocument/2006/relationships/oleObject" Target="../embeddings/oleObject34.bin"/><Relationship Id="rId1" Type="http://schemas.openxmlformats.org/officeDocument/2006/relationships/vmlDrawing" Target="../drawings/vmlDrawing5.vml"/><Relationship Id="rId6" Type="http://schemas.openxmlformats.org/officeDocument/2006/relationships/oleObject" Target="../embeddings/oleObject29.bin"/><Relationship Id="rId11" Type="http://schemas.openxmlformats.org/officeDocument/2006/relationships/image" Target="../media/image41.emf"/><Relationship Id="rId5" Type="http://schemas.openxmlformats.org/officeDocument/2006/relationships/image" Target="../media/image38.emf"/><Relationship Id="rId15" Type="http://schemas.openxmlformats.org/officeDocument/2006/relationships/image" Target="../media/image43.emf"/><Relationship Id="rId10" Type="http://schemas.openxmlformats.org/officeDocument/2006/relationships/oleObject" Target="../embeddings/oleObject31.bin"/><Relationship Id="rId19" Type="http://schemas.openxmlformats.org/officeDocument/2006/relationships/image" Target="../media/image35.wmf"/><Relationship Id="rId4" Type="http://schemas.openxmlformats.org/officeDocument/2006/relationships/oleObject" Target="../embeddings/oleObject28.bin"/><Relationship Id="rId9" Type="http://schemas.openxmlformats.org/officeDocument/2006/relationships/image" Target="../media/image40.emf"/><Relationship Id="rId14" Type="http://schemas.openxmlformats.org/officeDocument/2006/relationships/oleObject" Target="../embeddings/oleObject33.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image" Target="../media/image46.emf"/><Relationship Id="rId18" Type="http://schemas.openxmlformats.org/officeDocument/2006/relationships/oleObject" Target="../embeddings/oleObject43.bin"/><Relationship Id="rId3" Type="http://schemas.openxmlformats.org/officeDocument/2006/relationships/notesSlide" Target="../notesSlides/notesSlide4.xml"/><Relationship Id="rId21" Type="http://schemas.openxmlformats.org/officeDocument/2006/relationships/image" Target="../media/image50.emf"/><Relationship Id="rId7" Type="http://schemas.openxmlformats.org/officeDocument/2006/relationships/image" Target="../media/image35.wmf"/><Relationship Id="rId12" Type="http://schemas.openxmlformats.org/officeDocument/2006/relationships/oleObject" Target="../embeddings/oleObject40.bin"/><Relationship Id="rId17" Type="http://schemas.openxmlformats.org/officeDocument/2006/relationships/image" Target="../media/image48.emf"/><Relationship Id="rId25" Type="http://schemas.openxmlformats.org/officeDocument/2006/relationships/image" Target="../media/image52.emf"/><Relationship Id="rId2" Type="http://schemas.openxmlformats.org/officeDocument/2006/relationships/slideLayout" Target="../slideLayouts/slideLayout2.xml"/><Relationship Id="rId16" Type="http://schemas.openxmlformats.org/officeDocument/2006/relationships/oleObject" Target="../embeddings/oleObject42.bin"/><Relationship Id="rId20" Type="http://schemas.openxmlformats.org/officeDocument/2006/relationships/oleObject" Target="../embeddings/oleObject44.bin"/><Relationship Id="rId1" Type="http://schemas.openxmlformats.org/officeDocument/2006/relationships/vmlDrawing" Target="../drawings/vmlDrawing6.vml"/><Relationship Id="rId6" Type="http://schemas.openxmlformats.org/officeDocument/2006/relationships/oleObject" Target="../embeddings/oleObject37.bin"/><Relationship Id="rId11" Type="http://schemas.openxmlformats.org/officeDocument/2006/relationships/image" Target="../media/image45.emf"/><Relationship Id="rId24" Type="http://schemas.openxmlformats.org/officeDocument/2006/relationships/oleObject" Target="../embeddings/oleObject46.bin"/><Relationship Id="rId5" Type="http://schemas.openxmlformats.org/officeDocument/2006/relationships/image" Target="../media/image34.wmf"/><Relationship Id="rId15" Type="http://schemas.openxmlformats.org/officeDocument/2006/relationships/image" Target="../media/image47.emf"/><Relationship Id="rId23" Type="http://schemas.openxmlformats.org/officeDocument/2006/relationships/image" Target="../media/image51.emf"/><Relationship Id="rId10" Type="http://schemas.openxmlformats.org/officeDocument/2006/relationships/oleObject" Target="../embeddings/oleObject39.bin"/><Relationship Id="rId19" Type="http://schemas.openxmlformats.org/officeDocument/2006/relationships/image" Target="../media/image49.emf"/><Relationship Id="rId4" Type="http://schemas.openxmlformats.org/officeDocument/2006/relationships/oleObject" Target="../embeddings/oleObject36.bin"/><Relationship Id="rId9" Type="http://schemas.openxmlformats.org/officeDocument/2006/relationships/image" Target="../media/image44.emf"/><Relationship Id="rId14" Type="http://schemas.openxmlformats.org/officeDocument/2006/relationships/oleObject" Target="../embeddings/oleObject41.bin"/><Relationship Id="rId22" Type="http://schemas.openxmlformats.org/officeDocument/2006/relationships/oleObject" Target="../embeddings/oleObject45.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9.bin"/><Relationship Id="rId13" Type="http://schemas.openxmlformats.org/officeDocument/2006/relationships/image" Target="../media/image55.emf"/><Relationship Id="rId18" Type="http://schemas.openxmlformats.org/officeDocument/2006/relationships/oleObject" Target="../embeddings/oleObject54.bin"/><Relationship Id="rId3" Type="http://schemas.openxmlformats.org/officeDocument/2006/relationships/notesSlide" Target="../notesSlides/notesSlide5.xml"/><Relationship Id="rId21" Type="http://schemas.openxmlformats.org/officeDocument/2006/relationships/image" Target="../media/image59.wmf"/><Relationship Id="rId7" Type="http://schemas.openxmlformats.org/officeDocument/2006/relationships/image" Target="../media/image35.wmf"/><Relationship Id="rId12" Type="http://schemas.openxmlformats.org/officeDocument/2006/relationships/oleObject" Target="../embeddings/oleObject51.bin"/><Relationship Id="rId17" Type="http://schemas.openxmlformats.org/officeDocument/2006/relationships/image" Target="../media/image57.emf"/><Relationship Id="rId2" Type="http://schemas.openxmlformats.org/officeDocument/2006/relationships/slideLayout" Target="../slideLayouts/slideLayout2.xml"/><Relationship Id="rId16" Type="http://schemas.openxmlformats.org/officeDocument/2006/relationships/oleObject" Target="../embeddings/oleObject53.bin"/><Relationship Id="rId20" Type="http://schemas.openxmlformats.org/officeDocument/2006/relationships/oleObject" Target="../embeddings/oleObject55.bin"/><Relationship Id="rId1" Type="http://schemas.openxmlformats.org/officeDocument/2006/relationships/vmlDrawing" Target="../drawings/vmlDrawing7.vml"/><Relationship Id="rId6" Type="http://schemas.openxmlformats.org/officeDocument/2006/relationships/oleObject" Target="../embeddings/oleObject48.bin"/><Relationship Id="rId11" Type="http://schemas.openxmlformats.org/officeDocument/2006/relationships/image" Target="../media/image54.emf"/><Relationship Id="rId5" Type="http://schemas.openxmlformats.org/officeDocument/2006/relationships/image" Target="../media/image34.wmf"/><Relationship Id="rId15" Type="http://schemas.openxmlformats.org/officeDocument/2006/relationships/image" Target="../media/image56.emf"/><Relationship Id="rId10" Type="http://schemas.openxmlformats.org/officeDocument/2006/relationships/oleObject" Target="../embeddings/oleObject50.bin"/><Relationship Id="rId19" Type="http://schemas.openxmlformats.org/officeDocument/2006/relationships/image" Target="../media/image58.wmf"/><Relationship Id="rId4" Type="http://schemas.openxmlformats.org/officeDocument/2006/relationships/oleObject" Target="../embeddings/oleObject47.bin"/><Relationship Id="rId9" Type="http://schemas.openxmlformats.org/officeDocument/2006/relationships/image" Target="../media/image53.emf"/><Relationship Id="rId14" Type="http://schemas.openxmlformats.org/officeDocument/2006/relationships/oleObject" Target="../embeddings/oleObject5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WordArt 2"/>
          <p:cNvSpPr>
            <a:spLocks noChangeArrowheads="1" noChangeShapeType="1" noTextEdit="1"/>
          </p:cNvSpPr>
          <p:nvPr/>
        </p:nvSpPr>
        <p:spPr bwMode="auto">
          <a:xfrm>
            <a:off x="1905000" y="3810000"/>
            <a:ext cx="5638800" cy="609600"/>
          </a:xfrm>
          <a:prstGeom prst="rect">
            <a:avLst/>
          </a:prstGeom>
        </p:spPr>
        <p:txBody>
          <a:bodyPr wrap="none" fromWordArt="1">
            <a:prstTxWarp prst="textDoubleWave1">
              <a:avLst>
                <a:gd name="adj1" fmla="val 6500"/>
                <a:gd name="adj2" fmla="val 0"/>
              </a:avLst>
            </a:prstTxWarp>
          </a:bodyPr>
          <a:lstStyle/>
          <a:p>
            <a:pPr algn="ctr"/>
            <a:endParaRPr lang="en-US" sz="3600" kern="10" spc="-360">
              <a:ln w="12700" cap="rnd">
                <a:solidFill>
                  <a:srgbClr val="FF0000"/>
                </a:solidFill>
                <a:prstDash val="sysDot"/>
                <a:round/>
                <a:headEnd/>
                <a:tailEnd/>
              </a:ln>
              <a:solidFill>
                <a:srgbClr val="33CCFF"/>
              </a:solidFill>
              <a:effectLst>
                <a:outerShdw dist="125724" dir="18900000" algn="ctr" rotWithShape="0">
                  <a:srgbClr val="000099"/>
                </a:outerShdw>
              </a:effectLst>
              <a:latin typeface=".VnBahamasBH"/>
            </a:endParaRPr>
          </a:p>
        </p:txBody>
      </p:sp>
      <p:sp>
        <p:nvSpPr>
          <p:cNvPr id="11268" name="Text Box 10" descr="bar_elegent_blue"/>
          <p:cNvSpPr txBox="1">
            <a:spLocks noChangeArrowheads="1"/>
          </p:cNvSpPr>
          <p:nvPr/>
        </p:nvSpPr>
        <p:spPr bwMode="auto">
          <a:xfrm>
            <a:off x="0" y="6750050"/>
            <a:ext cx="9144000" cy="107950"/>
          </a:xfrm>
          <a:prstGeom prst="rect">
            <a:avLst/>
          </a:prstGeom>
          <a:blipFill dpi="0" rotWithShape="1">
            <a:blip r:embed="rId2" cstate="print"/>
            <a:srcRect/>
            <a:stretch>
              <a:fillRect/>
            </a:stretch>
          </a:blipFill>
          <a:ln w="9525">
            <a:noFill/>
            <a:miter lim="800000"/>
            <a:headEnd/>
            <a:tailEnd/>
          </a:ln>
        </p:spPr>
        <p:txBody>
          <a:bodyPr>
            <a:spAutoFit/>
          </a:bodyPr>
          <a:lstStyle/>
          <a:p>
            <a:endParaRPr lang="vi-VN" sz="1800">
              <a:latin typeface="Arial" charset="0"/>
            </a:endParaRPr>
          </a:p>
        </p:txBody>
      </p:sp>
      <p:sp>
        <p:nvSpPr>
          <p:cNvPr id="11269" name="Text Box 11" descr="bar_elegent_blue"/>
          <p:cNvSpPr txBox="1">
            <a:spLocks noChangeArrowheads="1"/>
          </p:cNvSpPr>
          <p:nvPr/>
        </p:nvSpPr>
        <p:spPr bwMode="auto">
          <a:xfrm>
            <a:off x="0" y="0"/>
            <a:ext cx="9144000" cy="107950"/>
          </a:xfrm>
          <a:prstGeom prst="rect">
            <a:avLst/>
          </a:prstGeom>
          <a:blipFill dpi="0" rotWithShape="1">
            <a:blip r:embed="rId2" cstate="print"/>
            <a:srcRect/>
            <a:stretch>
              <a:fillRect/>
            </a:stretch>
          </a:blipFill>
          <a:ln w="9525">
            <a:noFill/>
            <a:miter lim="800000"/>
            <a:headEnd/>
            <a:tailEnd/>
          </a:ln>
        </p:spPr>
        <p:txBody>
          <a:bodyPr>
            <a:spAutoFit/>
          </a:bodyPr>
          <a:lstStyle/>
          <a:p>
            <a:endParaRPr lang="vi-VN" sz="1800">
              <a:latin typeface="Arial" charset="0"/>
            </a:endParaRPr>
          </a:p>
        </p:txBody>
      </p:sp>
      <p:pic>
        <p:nvPicPr>
          <p:cNvPr id="11271" name="Picture 331" descr="031"/>
          <p:cNvPicPr>
            <a:picLocks noChangeAspect="1" noChangeArrowheads="1" noCrop="1"/>
          </p:cNvPicPr>
          <p:nvPr/>
        </p:nvPicPr>
        <p:blipFill>
          <a:blip r:embed="rId3" cstate="print"/>
          <a:srcRect/>
          <a:stretch>
            <a:fillRect/>
          </a:stretch>
        </p:blipFill>
        <p:spPr bwMode="auto">
          <a:xfrm>
            <a:off x="7105650" y="5868988"/>
            <a:ext cx="895350" cy="171450"/>
          </a:xfrm>
          <a:prstGeom prst="rect">
            <a:avLst/>
          </a:prstGeom>
          <a:noFill/>
          <a:ln w="9525">
            <a:noFill/>
            <a:miter lim="800000"/>
            <a:headEnd/>
            <a:tailEnd/>
          </a:ln>
        </p:spPr>
      </p:pic>
      <p:sp>
        <p:nvSpPr>
          <p:cNvPr id="11272" name="WordArt 333"/>
          <p:cNvSpPr>
            <a:spLocks noChangeArrowheads="1" noChangeShapeType="1" noTextEdit="1"/>
          </p:cNvSpPr>
          <p:nvPr/>
        </p:nvSpPr>
        <p:spPr bwMode="auto">
          <a:xfrm>
            <a:off x="533400" y="1219200"/>
            <a:ext cx="8153400" cy="381000"/>
          </a:xfrm>
          <a:prstGeom prst="rect">
            <a:avLst/>
          </a:prstGeom>
        </p:spPr>
        <p:txBody>
          <a:bodyPr wrap="none" fromWordArt="1">
            <a:prstTxWarp prst="textPlain">
              <a:avLst>
                <a:gd name="adj" fmla="val 50000"/>
              </a:avLst>
            </a:prstTxWarp>
          </a:bodyPr>
          <a:lstStyle/>
          <a:p>
            <a:pPr algn="ctr"/>
            <a:r>
              <a:rPr lang="en-US" sz="3600" kern="10" dirty="0">
                <a:ln w="9525">
                  <a:solidFill>
                    <a:srgbClr val="009900"/>
                  </a:solidFill>
                  <a:round/>
                  <a:headEnd/>
                  <a:tailEnd/>
                </a:ln>
                <a:solidFill>
                  <a:srgbClr val="009900"/>
                </a:solidFill>
                <a:effectLst>
                  <a:outerShdw dist="35921" dir="2700000" algn="ctr" rotWithShape="0">
                    <a:srgbClr val="C0C0C0">
                      <a:alpha val="79999"/>
                    </a:srgbClr>
                  </a:outerShdw>
                </a:effectLst>
                <a:latin typeface="Arial" pitchFamily="34" charset="0"/>
                <a:cs typeface="Arial" pitchFamily="34" charset="0"/>
              </a:rPr>
              <a:t>CHÀO MỪNG CÁC THẦY CÔ GIÁO VỀ DỰ GIỜ </a:t>
            </a:r>
            <a:r>
              <a:rPr lang="en-US" sz="3600" kern="10">
                <a:ln w="9525">
                  <a:solidFill>
                    <a:srgbClr val="009900"/>
                  </a:solidFill>
                  <a:round/>
                  <a:headEnd/>
                  <a:tailEnd/>
                </a:ln>
                <a:solidFill>
                  <a:srgbClr val="009900"/>
                </a:solidFill>
                <a:effectLst>
                  <a:outerShdw dist="35921" dir="2700000" algn="ctr" rotWithShape="0">
                    <a:srgbClr val="C0C0C0">
                      <a:alpha val="79999"/>
                    </a:srgbClr>
                  </a:outerShdw>
                </a:effectLst>
                <a:latin typeface="Arial" pitchFamily="34" charset="0"/>
                <a:cs typeface="Arial" pitchFamily="34" charset="0"/>
              </a:rPr>
              <a:t>LỚP </a:t>
            </a:r>
            <a:r>
              <a:rPr lang="en-US" sz="3600" kern="10" smtClean="0">
                <a:ln w="9525">
                  <a:solidFill>
                    <a:srgbClr val="009900"/>
                  </a:solidFill>
                  <a:round/>
                  <a:headEnd/>
                  <a:tailEnd/>
                </a:ln>
                <a:solidFill>
                  <a:srgbClr val="009900"/>
                </a:solidFill>
                <a:effectLst>
                  <a:outerShdw dist="35921" dir="2700000" algn="ctr" rotWithShape="0">
                    <a:srgbClr val="C0C0C0">
                      <a:alpha val="79999"/>
                    </a:srgbClr>
                  </a:outerShdw>
                </a:effectLst>
                <a:latin typeface="Arial" pitchFamily="34" charset="0"/>
                <a:cs typeface="Arial" pitchFamily="34" charset="0"/>
              </a:rPr>
              <a:t>8D</a:t>
            </a:r>
            <a:endParaRPr lang="en-US" sz="3600" kern="10" dirty="0">
              <a:ln w="9525">
                <a:solidFill>
                  <a:srgbClr val="009900"/>
                </a:solidFill>
                <a:round/>
                <a:headEnd/>
                <a:tailEnd/>
              </a:ln>
              <a:solidFill>
                <a:srgbClr val="009900"/>
              </a:solidFill>
              <a:effectLst>
                <a:outerShdw dist="35921" dir="2700000" algn="ctr" rotWithShape="0">
                  <a:srgbClr val="C0C0C0">
                    <a:alpha val="79999"/>
                  </a:srgbClr>
                </a:outerShdw>
              </a:effectLst>
              <a:latin typeface="Arial" pitchFamily="34" charset="0"/>
              <a:cs typeface="Arial" pitchFamily="34" charset="0"/>
            </a:endParaRPr>
          </a:p>
        </p:txBody>
      </p:sp>
      <p:sp>
        <p:nvSpPr>
          <p:cNvPr id="11273" name="WordArt 336"/>
          <p:cNvSpPr>
            <a:spLocks noChangeArrowheads="1" noChangeShapeType="1" noTextEdit="1"/>
          </p:cNvSpPr>
          <p:nvPr/>
        </p:nvSpPr>
        <p:spPr bwMode="auto">
          <a:xfrm>
            <a:off x="2819400" y="2165349"/>
            <a:ext cx="3581400" cy="600075"/>
          </a:xfrm>
          <a:prstGeom prst="rect">
            <a:avLst/>
          </a:prstGeom>
        </p:spPr>
        <p:txBody>
          <a:bodyPr wrap="none" fromWordArt="1">
            <a:prstTxWarp prst="textPlain">
              <a:avLst>
                <a:gd name="adj" fmla="val 50000"/>
              </a:avLst>
            </a:prstTxWarp>
          </a:bodyPr>
          <a:lstStyle/>
          <a:p>
            <a:pPr algn="ctr"/>
            <a:r>
              <a:rPr lang="en-US" sz="3600" kern="10" dirty="0" smtClean="0">
                <a:ln w="9525">
                  <a:noFill/>
                  <a:round/>
                  <a:headEnd/>
                  <a:tailEnd/>
                </a:ln>
                <a:effectLst>
                  <a:outerShdw dist="45791" dir="2021404" algn="ctr" rotWithShape="0">
                    <a:srgbClr val="B2B2B2">
                      <a:alpha val="79999"/>
                    </a:srgbClr>
                  </a:outerShdw>
                </a:effectLst>
                <a:latin typeface="Arial" pitchFamily="34" charset="0"/>
                <a:cs typeface="Arial" pitchFamily="34" charset="0"/>
              </a:rPr>
              <a:t>ĐẠI SỐ 8</a:t>
            </a:r>
            <a:endParaRPr lang="en-US" sz="3600" kern="10" dirty="0">
              <a:ln w="9525">
                <a:noFill/>
                <a:round/>
                <a:headEnd/>
                <a:tailEnd/>
              </a:ln>
              <a:effectLst>
                <a:outerShdw dist="45791" dir="2021404" algn="ctr" rotWithShape="0">
                  <a:srgbClr val="B2B2B2">
                    <a:alpha val="79999"/>
                  </a:srgbClr>
                </a:outerShdw>
              </a:effectLst>
              <a:latin typeface="Arial" pitchFamily="34" charset="0"/>
              <a:cs typeface="Arial" pitchFamily="34" charset="0"/>
            </a:endParaRPr>
          </a:p>
        </p:txBody>
      </p:sp>
      <p:pic>
        <p:nvPicPr>
          <p:cNvPr id="11276" name="Picture 331" descr="031"/>
          <p:cNvPicPr>
            <a:picLocks noChangeAspect="1" noChangeArrowheads="1" noCrop="1"/>
          </p:cNvPicPr>
          <p:nvPr/>
        </p:nvPicPr>
        <p:blipFill>
          <a:blip r:embed="rId3" cstate="print"/>
          <a:srcRect/>
          <a:stretch>
            <a:fillRect/>
          </a:stretch>
        </p:blipFill>
        <p:spPr bwMode="auto">
          <a:xfrm>
            <a:off x="6153150" y="5881688"/>
            <a:ext cx="895350" cy="171450"/>
          </a:xfrm>
          <a:prstGeom prst="rect">
            <a:avLst/>
          </a:prstGeom>
          <a:noFill/>
          <a:ln w="9525">
            <a:noFill/>
            <a:miter lim="800000"/>
            <a:headEnd/>
            <a:tailEnd/>
          </a:ln>
        </p:spPr>
      </p:pic>
      <p:pic>
        <p:nvPicPr>
          <p:cNvPr id="11277" name="Picture 331" descr="031"/>
          <p:cNvPicPr>
            <a:picLocks noChangeAspect="1" noChangeArrowheads="1" noCrop="1"/>
          </p:cNvPicPr>
          <p:nvPr/>
        </p:nvPicPr>
        <p:blipFill>
          <a:blip r:embed="rId3" cstate="print"/>
          <a:srcRect/>
          <a:stretch>
            <a:fillRect/>
          </a:stretch>
        </p:blipFill>
        <p:spPr bwMode="auto">
          <a:xfrm>
            <a:off x="5200650" y="5864225"/>
            <a:ext cx="895350" cy="171450"/>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repeatCount="3000" fill="hold" grpId="0" nodeType="withEffect" nodePh="1">
                                  <p:stCondLst>
                                    <p:cond delay="0"/>
                                  </p:stCondLst>
                                  <p:endCondLst>
                                    <p:cond evt="begin" delay="0">
                                      <p:tn val="5"/>
                                    </p:cond>
                                  </p:endCondLst>
                                  <p:childTnLst>
                                    <p:set>
                                      <p:cBhvr>
                                        <p:cTn id="6" dur="1" fill="hold">
                                          <p:stCondLst>
                                            <p:cond delay="0"/>
                                          </p:stCondLst>
                                        </p:cTn>
                                        <p:tgtEl>
                                          <p:spTgt spid="41986"/>
                                        </p:tgtEl>
                                        <p:attrNameLst>
                                          <p:attrName>style.visibility</p:attrName>
                                        </p:attrNameLst>
                                      </p:cBhvr>
                                      <p:to>
                                        <p:strVal val="visible"/>
                                      </p:to>
                                    </p:set>
                                    <p:anim calcmode="lin" valueType="num">
                                      <p:cBhvr>
                                        <p:cTn id="7" dur="5000" fill="hold"/>
                                        <p:tgtEl>
                                          <p:spTgt spid="41986"/>
                                        </p:tgtEl>
                                        <p:attrNameLst>
                                          <p:attrName>ppt_w</p:attrName>
                                        </p:attrNameLst>
                                      </p:cBhvr>
                                      <p:tavLst>
                                        <p:tav tm="0" fmla="#ppt_w*sin(2.5*pi*$)">
                                          <p:val>
                                            <p:fltVal val="0"/>
                                          </p:val>
                                        </p:tav>
                                        <p:tav tm="100000">
                                          <p:val>
                                            <p:fltVal val="1"/>
                                          </p:val>
                                        </p:tav>
                                      </p:tavLst>
                                    </p:anim>
                                    <p:anim calcmode="lin" valueType="num">
                                      <p:cBhvr>
                                        <p:cTn id="8" dur="5000" fill="hold"/>
                                        <p:tgtEl>
                                          <p:spTgt spid="4198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Autofit/>
          </a:bodyPr>
          <a:lstStyle/>
          <a:p>
            <a:r>
              <a:rPr lang="en-US" sz="2400" b="1" smtClean="0">
                <a:solidFill>
                  <a:srgbClr val="FF0000"/>
                </a:solidFill>
              </a:rPr>
              <a:t>Tiết 44 </a:t>
            </a:r>
            <a:r>
              <a:rPr lang="en-US" sz="2400" b="1" dirty="0" smtClean="0">
                <a:solidFill>
                  <a:srgbClr val="FF0000"/>
                </a:solidFill>
              </a:rPr>
              <a:t>-</a:t>
            </a:r>
            <a:r>
              <a:rPr lang="en-GB" sz="2400" b="1" dirty="0" smtClean="0">
                <a:solidFill>
                  <a:srgbClr val="FF0000"/>
                </a:solidFill>
                <a:latin typeface="Arial" pitchFamily="34" charset="0"/>
                <a:cs typeface="Arial" pitchFamily="34" charset="0"/>
              </a:rPr>
              <a:t> §2. </a:t>
            </a:r>
            <a:r>
              <a:rPr lang="en-US" sz="2400" b="1" dirty="0" smtClean="0">
                <a:solidFill>
                  <a:srgbClr val="FF0000"/>
                </a:solidFill>
                <a:latin typeface="Arial" pitchFamily="34" charset="0"/>
                <a:cs typeface="Arial" pitchFamily="34" charset="0"/>
              </a:rPr>
              <a:t>TÍNH CHẤT CƠ BẢN CỦA PHÂN THỨC</a:t>
            </a:r>
            <a:r>
              <a:rPr lang="en-US" sz="2400" dirty="0" smtClean="0"/>
              <a:t> </a:t>
            </a:r>
            <a:endParaRPr lang="en-US" sz="2400" dirty="0"/>
          </a:p>
        </p:txBody>
      </p:sp>
      <p:cxnSp>
        <p:nvCxnSpPr>
          <p:cNvPr id="5" name="Straight Connector 4"/>
          <p:cNvCxnSpPr/>
          <p:nvPr/>
        </p:nvCxnSpPr>
        <p:spPr>
          <a:xfrm>
            <a:off x="4648200" y="685800"/>
            <a:ext cx="0" cy="5638800"/>
          </a:xfrm>
          <a:prstGeom prst="line">
            <a:avLst/>
          </a:prstGeom>
          <a:ln w="12700" cmpd="sng"/>
        </p:spPr>
        <p:style>
          <a:lnRef idx="1">
            <a:schemeClr val="dk1"/>
          </a:lnRef>
          <a:fillRef idx="0">
            <a:schemeClr val="dk1"/>
          </a:fillRef>
          <a:effectRef idx="0">
            <a:schemeClr val="dk1"/>
          </a:effectRef>
          <a:fontRef idx="minor">
            <a:schemeClr val="tx1"/>
          </a:fontRef>
        </p:style>
      </p:cxnSp>
      <p:sp>
        <p:nvSpPr>
          <p:cNvPr id="8" name="Text Box 7"/>
          <p:cNvSpPr txBox="1">
            <a:spLocks noChangeArrowheads="1"/>
          </p:cNvSpPr>
          <p:nvPr/>
        </p:nvSpPr>
        <p:spPr bwMode="auto">
          <a:xfrm>
            <a:off x="-38100" y="609600"/>
            <a:ext cx="4838700" cy="430887"/>
          </a:xfrm>
          <a:prstGeom prst="rect">
            <a:avLst/>
          </a:prstGeom>
          <a:noFill/>
          <a:ln w="9525">
            <a:noFill/>
            <a:miter lim="800000"/>
            <a:headEnd/>
            <a:tailEnd/>
          </a:ln>
        </p:spPr>
        <p:txBody>
          <a:bodyPr wrap="square">
            <a:spAutoFit/>
          </a:bodyPr>
          <a:lstStyle/>
          <a:p>
            <a:pPr>
              <a:spcBef>
                <a:spcPct val="50000"/>
              </a:spcBef>
            </a:pPr>
            <a:r>
              <a:rPr lang="en-US" sz="2200" b="1" dirty="0">
                <a:solidFill>
                  <a:srgbClr val="002060"/>
                </a:solidFill>
              </a:rPr>
              <a:t>1. Tính chất cơ bản của phân thức</a:t>
            </a:r>
          </a:p>
        </p:txBody>
      </p:sp>
      <p:sp>
        <p:nvSpPr>
          <p:cNvPr id="27" name="Text Box 13"/>
          <p:cNvSpPr txBox="1">
            <a:spLocks noChangeArrowheads="1"/>
          </p:cNvSpPr>
          <p:nvPr/>
        </p:nvSpPr>
        <p:spPr bwMode="auto">
          <a:xfrm>
            <a:off x="1066800" y="1219200"/>
            <a:ext cx="37338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700" b="1" i="1" dirty="0"/>
              <a:t>M là một đa thức khác đa thức 0</a:t>
            </a:r>
            <a:r>
              <a:rPr lang="en-US" sz="1800" dirty="0"/>
              <a:t>)</a:t>
            </a:r>
          </a:p>
        </p:txBody>
      </p:sp>
      <p:graphicFrame>
        <p:nvGraphicFramePr>
          <p:cNvPr id="31" name="Object 49"/>
          <p:cNvGraphicFramePr>
            <a:graphicFrameLocks noChangeAspect="1"/>
          </p:cNvGraphicFramePr>
          <p:nvPr/>
        </p:nvGraphicFramePr>
        <p:xfrm>
          <a:off x="195263" y="1143000"/>
          <a:ext cx="947737" cy="600075"/>
        </p:xfrm>
        <a:graphic>
          <a:graphicData uri="http://schemas.openxmlformats.org/presentationml/2006/ole">
            <mc:AlternateContent xmlns:mc="http://schemas.openxmlformats.org/markup-compatibility/2006">
              <mc:Choice xmlns:v="urn:schemas-microsoft-com:vml" Requires="v">
                <p:oleObj spid="_x0000_s61485" name="Equation" r:id="rId4" imgW="660240" imgH="419040" progId="Equation.DSMT4">
                  <p:embed/>
                </p:oleObj>
              </mc:Choice>
              <mc:Fallback>
                <p:oleObj name="Equation" r:id="rId4" imgW="660240" imgH="419040" progId="Equation.DSMT4">
                  <p:embed/>
                  <p:pic>
                    <p:nvPicPr>
                      <p:cNvPr id="0" name="Object 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263" y="11430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7" name="Object 49"/>
          <p:cNvGraphicFramePr>
            <a:graphicFrameLocks noChangeAspect="1"/>
          </p:cNvGraphicFramePr>
          <p:nvPr/>
        </p:nvGraphicFramePr>
        <p:xfrm>
          <a:off x="195263" y="1828800"/>
          <a:ext cx="947737" cy="600075"/>
        </p:xfrm>
        <a:graphic>
          <a:graphicData uri="http://schemas.openxmlformats.org/presentationml/2006/ole">
            <mc:AlternateContent xmlns:mc="http://schemas.openxmlformats.org/markup-compatibility/2006">
              <mc:Choice xmlns:v="urn:schemas-microsoft-com:vml" Requires="v">
                <p:oleObj spid="_x0000_s61486" name="Equation" r:id="rId6" imgW="660240" imgH="419040" progId="Equation.DSMT4">
                  <p:embed/>
                </p:oleObj>
              </mc:Choice>
              <mc:Fallback>
                <p:oleObj name="Equation" r:id="rId6" imgW="660240" imgH="4190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263" y="18288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 name="Text Box 7"/>
          <p:cNvSpPr txBox="1">
            <a:spLocks noChangeArrowheads="1"/>
          </p:cNvSpPr>
          <p:nvPr/>
        </p:nvSpPr>
        <p:spPr bwMode="auto">
          <a:xfrm>
            <a:off x="-38100" y="2464713"/>
            <a:ext cx="4838700" cy="430887"/>
          </a:xfrm>
          <a:prstGeom prst="rect">
            <a:avLst/>
          </a:prstGeom>
          <a:noFill/>
          <a:ln w="9525">
            <a:noFill/>
            <a:miter lim="800000"/>
            <a:headEnd/>
            <a:tailEnd/>
          </a:ln>
        </p:spPr>
        <p:txBody>
          <a:bodyPr wrap="square">
            <a:spAutoFit/>
          </a:bodyPr>
          <a:lstStyle/>
          <a:p>
            <a:pPr>
              <a:spcBef>
                <a:spcPct val="50000"/>
              </a:spcBef>
            </a:pPr>
            <a:r>
              <a:rPr lang="en-US" sz="2200" b="1" dirty="0" smtClean="0">
                <a:solidFill>
                  <a:srgbClr val="002060"/>
                </a:solidFill>
              </a:rPr>
              <a:t>2. Quy tắc đổi dấu</a:t>
            </a:r>
            <a:endParaRPr lang="en-US" sz="2200" b="1" dirty="0">
              <a:solidFill>
                <a:srgbClr val="002060"/>
              </a:solidFill>
            </a:endParaRPr>
          </a:p>
        </p:txBody>
      </p:sp>
      <p:graphicFrame>
        <p:nvGraphicFramePr>
          <p:cNvPr id="34" name="Object 67"/>
          <p:cNvGraphicFramePr>
            <a:graphicFrameLocks noChangeAspect="1"/>
          </p:cNvGraphicFramePr>
          <p:nvPr/>
        </p:nvGraphicFramePr>
        <p:xfrm>
          <a:off x="206375" y="3892550"/>
          <a:ext cx="1012825" cy="679450"/>
        </p:xfrm>
        <a:graphic>
          <a:graphicData uri="http://schemas.openxmlformats.org/presentationml/2006/ole">
            <mc:AlternateContent xmlns:mc="http://schemas.openxmlformats.org/markup-compatibility/2006">
              <mc:Choice xmlns:v="urn:schemas-microsoft-com:vml" Requires="v">
                <p:oleObj spid="_x0000_s61487" name="Equation" r:id="rId8" imgW="571320" imgH="393480" progId="Equation.DSMT4">
                  <p:embed/>
                </p:oleObj>
              </mc:Choice>
              <mc:Fallback>
                <p:oleObj name="Equation" r:id="rId8" imgW="571320" imgH="393480" progId="Equation.DSMT4">
                  <p:embed/>
                  <p:pic>
                    <p:nvPicPr>
                      <p:cNvPr id="0" name="Object 6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6375" y="3892550"/>
                        <a:ext cx="1012825"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00"/>
                            </a:solidFill>
                            <a:miter lim="800000"/>
                            <a:headEnd/>
                            <a:tailEnd/>
                          </a14:hiddenLine>
                        </a:ext>
                      </a:extLst>
                    </p:spPr>
                  </p:pic>
                </p:oleObj>
              </mc:Fallback>
            </mc:AlternateContent>
          </a:graphicData>
        </a:graphic>
      </p:graphicFrame>
      <p:sp>
        <p:nvSpPr>
          <p:cNvPr id="45" name="Text Box 68"/>
          <p:cNvSpPr txBox="1">
            <a:spLocks noChangeArrowheads="1"/>
          </p:cNvSpPr>
          <p:nvPr/>
        </p:nvSpPr>
        <p:spPr bwMode="auto">
          <a:xfrm>
            <a:off x="0" y="2873375"/>
            <a:ext cx="4648200" cy="1016000"/>
          </a:xfrm>
          <a:prstGeom prst="rect">
            <a:avLst/>
          </a:prstGeom>
          <a:noFill/>
          <a:ln w="9525">
            <a:noFill/>
            <a:miter lim="800000"/>
            <a:headEnd/>
            <a:tailEnd/>
          </a:ln>
        </p:spPr>
        <p:txBody>
          <a:bodyPr wrap="square">
            <a:spAutoFit/>
          </a:bodyPr>
          <a:lstStyle/>
          <a:p>
            <a:pPr algn="just">
              <a:spcBef>
                <a:spcPct val="50000"/>
              </a:spcBef>
            </a:pPr>
            <a:r>
              <a:rPr lang="en-US" sz="2000" dirty="0"/>
              <a:t>- Nếu đổi dấu cả tử và mẫu của một phân thức thì được một phân thức bằng phân thức đã cho:</a:t>
            </a:r>
          </a:p>
        </p:txBody>
      </p:sp>
      <p:sp>
        <p:nvSpPr>
          <p:cNvPr id="47" name="Rectangle 75"/>
          <p:cNvSpPr>
            <a:spLocks noChangeArrowheads="1"/>
          </p:cNvSpPr>
          <p:nvPr/>
        </p:nvSpPr>
        <p:spPr bwMode="auto">
          <a:xfrm>
            <a:off x="990600" y="3985483"/>
            <a:ext cx="4495800" cy="353943"/>
          </a:xfrm>
          <a:prstGeom prst="rect">
            <a:avLst/>
          </a:prstGeom>
          <a:noFill/>
          <a:ln w="12700" cap="sq">
            <a:noFill/>
            <a:miter lim="800000"/>
            <a:headEnd type="none" w="sm" len="sm"/>
            <a:tailEnd type="none" w="sm" len="sm"/>
          </a:ln>
        </p:spPr>
        <p:txBody>
          <a:bodyPr anchor="ctr">
            <a:spAutoFit/>
          </a:bodyPr>
          <a:lstStyle/>
          <a:p>
            <a:r>
              <a:rPr lang="en-US" sz="1700" b="1" dirty="0"/>
              <a:t>  </a:t>
            </a:r>
            <a:r>
              <a:rPr lang="en-US" sz="1700" b="1" dirty="0" smtClean="0"/>
              <a:t>(</a:t>
            </a:r>
            <a:r>
              <a:rPr lang="en-US" sz="1700" b="1" i="1" dirty="0" smtClean="0"/>
              <a:t>Quy </a:t>
            </a:r>
            <a:r>
              <a:rPr lang="en-US" sz="1700" b="1" i="1" dirty="0"/>
              <a:t>tắc </a:t>
            </a:r>
            <a:r>
              <a:rPr lang="vi-VN" sz="1700" b="1" i="1" dirty="0"/>
              <a:t>đ</a:t>
            </a:r>
            <a:r>
              <a:rPr lang="en-US" sz="1700" b="1" i="1" dirty="0"/>
              <a:t>ổi dấu của phân </a:t>
            </a:r>
            <a:r>
              <a:rPr lang="en-US" sz="1700" b="1" i="1" dirty="0" smtClean="0"/>
              <a:t>thức)</a:t>
            </a:r>
            <a:r>
              <a:rPr lang="en-US" sz="1700" dirty="0" smtClean="0"/>
              <a:t>  </a:t>
            </a:r>
            <a:endParaRPr lang="en-US" sz="1700" dirty="0"/>
          </a:p>
        </p:txBody>
      </p:sp>
      <p:sp>
        <p:nvSpPr>
          <p:cNvPr id="54" name="TextBox 33"/>
          <p:cNvSpPr txBox="1">
            <a:spLocks noChangeArrowheads="1"/>
          </p:cNvSpPr>
          <p:nvPr/>
        </p:nvSpPr>
        <p:spPr bwMode="auto">
          <a:xfrm>
            <a:off x="-76200" y="4659868"/>
            <a:ext cx="1676400" cy="369332"/>
          </a:xfrm>
          <a:prstGeom prst="rect">
            <a:avLst/>
          </a:prstGeom>
          <a:noFill/>
          <a:ln w="9525">
            <a:noFill/>
            <a:miter lim="800000"/>
            <a:headEnd/>
            <a:tailEnd/>
          </a:ln>
        </p:spPr>
        <p:txBody>
          <a:bodyPr>
            <a:spAutoFit/>
          </a:bodyPr>
          <a:lstStyle/>
          <a:p>
            <a:r>
              <a:rPr lang="en-US" dirty="0"/>
              <a:t>   Ngoài ra:</a:t>
            </a:r>
          </a:p>
        </p:txBody>
      </p:sp>
      <p:sp>
        <p:nvSpPr>
          <p:cNvPr id="26" name="Text Box 7"/>
          <p:cNvSpPr txBox="1">
            <a:spLocks noChangeArrowheads="1"/>
          </p:cNvSpPr>
          <p:nvPr/>
        </p:nvSpPr>
        <p:spPr bwMode="auto">
          <a:xfrm>
            <a:off x="4762500" y="609600"/>
            <a:ext cx="4838700" cy="430887"/>
          </a:xfrm>
          <a:prstGeom prst="rect">
            <a:avLst/>
          </a:prstGeom>
          <a:noFill/>
          <a:ln w="9525">
            <a:noFill/>
            <a:miter lim="800000"/>
            <a:headEnd/>
            <a:tailEnd/>
          </a:ln>
        </p:spPr>
        <p:txBody>
          <a:bodyPr wrap="square">
            <a:spAutoFit/>
          </a:bodyPr>
          <a:lstStyle/>
          <a:p>
            <a:pPr>
              <a:spcBef>
                <a:spcPct val="50000"/>
              </a:spcBef>
            </a:pPr>
            <a:r>
              <a:rPr lang="en-US" sz="2200" b="1" dirty="0" smtClean="0">
                <a:solidFill>
                  <a:srgbClr val="002060"/>
                </a:solidFill>
              </a:rPr>
              <a:t>3. Luyện tập</a:t>
            </a:r>
            <a:endParaRPr lang="en-US" sz="2200" b="1" dirty="0">
              <a:solidFill>
                <a:srgbClr val="002060"/>
              </a:solidFill>
            </a:endParaRPr>
          </a:p>
        </p:txBody>
      </p:sp>
      <p:sp>
        <p:nvSpPr>
          <p:cNvPr id="28" name="Rectangle 71"/>
          <p:cNvSpPr>
            <a:spLocks noChangeArrowheads="1"/>
          </p:cNvSpPr>
          <p:nvPr/>
        </p:nvSpPr>
        <p:spPr bwMode="auto">
          <a:xfrm>
            <a:off x="4724400" y="871716"/>
            <a:ext cx="4419600" cy="1261884"/>
          </a:xfrm>
          <a:prstGeom prst="rect">
            <a:avLst/>
          </a:prstGeom>
          <a:noFill/>
          <a:ln w="12700" cap="sq">
            <a:noFill/>
            <a:miter lim="800000"/>
            <a:headEnd type="none" w="sm" len="sm"/>
            <a:tailEnd type="none" w="sm" len="sm"/>
          </a:ln>
        </p:spPr>
        <p:txBody>
          <a:bodyPr wrap="square" anchor="ctr">
            <a:spAutoFit/>
          </a:bodyPr>
          <a:lstStyle/>
          <a:p>
            <a:pPr algn="just">
              <a:defRPr/>
            </a:pPr>
            <a:r>
              <a:rPr lang="en-US" sz="1900" u="sng" dirty="0">
                <a:solidFill>
                  <a:schemeClr val="tx2">
                    <a:lumMod val="90000"/>
                  </a:schemeClr>
                </a:solidFill>
              </a:rPr>
              <a:t>Bài </a:t>
            </a:r>
            <a:r>
              <a:rPr lang="en-US" sz="1900" u="sng" dirty="0" smtClean="0">
                <a:solidFill>
                  <a:schemeClr val="tx2">
                    <a:lumMod val="90000"/>
                  </a:schemeClr>
                </a:solidFill>
              </a:rPr>
              <a:t>tập</a:t>
            </a:r>
            <a:r>
              <a:rPr lang="en-US" sz="1900" u="sng" dirty="0">
                <a:solidFill>
                  <a:schemeClr val="tx2">
                    <a:lumMod val="90000"/>
                  </a:schemeClr>
                </a:solidFill>
              </a:rPr>
              <a:t> </a:t>
            </a:r>
            <a:r>
              <a:rPr lang="en-US" sz="1900" u="sng" dirty="0" smtClean="0">
                <a:solidFill>
                  <a:schemeClr val="tx2">
                    <a:lumMod val="90000"/>
                  </a:schemeClr>
                </a:solidFill>
              </a:rPr>
              <a:t>4</a:t>
            </a:r>
            <a:r>
              <a:rPr lang="en-US" sz="1900" dirty="0" smtClean="0"/>
              <a:t>: Dùng tính chất cơ bản của phân thức và quy tắc đổi dấu để giải thích ai viết đúng, ai viết sai. Nếu sai hãy sửa lại cho đúng.</a:t>
            </a:r>
            <a:endParaRPr lang="en-US" sz="1900" dirty="0"/>
          </a:p>
        </p:txBody>
      </p:sp>
      <p:graphicFrame>
        <p:nvGraphicFramePr>
          <p:cNvPr id="31779" name="Object 35"/>
          <p:cNvGraphicFramePr>
            <a:graphicFrameLocks noChangeAspect="1"/>
          </p:cNvGraphicFramePr>
          <p:nvPr/>
        </p:nvGraphicFramePr>
        <p:xfrm>
          <a:off x="990600" y="4495800"/>
          <a:ext cx="2687638" cy="685800"/>
        </p:xfrm>
        <a:graphic>
          <a:graphicData uri="http://schemas.openxmlformats.org/presentationml/2006/ole">
            <mc:AlternateContent xmlns:mc="http://schemas.openxmlformats.org/markup-compatibility/2006">
              <mc:Choice xmlns:v="urn:schemas-microsoft-com:vml" Requires="v">
                <p:oleObj spid="_x0000_s61488" name="Equation" r:id="rId10" imgW="1803240" imgH="393480" progId="Equation.DSMT4">
                  <p:embed/>
                </p:oleObj>
              </mc:Choice>
              <mc:Fallback>
                <p:oleObj name="Equation" r:id="rId10" imgW="1803240" imgH="393480" progId="Equation.DSMT4">
                  <p:embed/>
                  <p:pic>
                    <p:nvPicPr>
                      <p:cNvPr id="0" name="Object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90600" y="4495800"/>
                        <a:ext cx="2687638"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59" name="Object 19"/>
          <p:cNvGraphicFramePr>
            <a:graphicFrameLocks noChangeAspect="1"/>
          </p:cNvGraphicFramePr>
          <p:nvPr/>
        </p:nvGraphicFramePr>
        <p:xfrm>
          <a:off x="5486400" y="3569987"/>
          <a:ext cx="1828800" cy="773413"/>
        </p:xfrm>
        <a:graphic>
          <a:graphicData uri="http://schemas.openxmlformats.org/presentationml/2006/ole">
            <mc:AlternateContent xmlns:mc="http://schemas.openxmlformats.org/markup-compatibility/2006">
              <mc:Choice xmlns:v="urn:schemas-microsoft-com:vml" Requires="v">
                <p:oleObj spid="_x0000_s61489" name="Equation" r:id="rId12" imgW="990360" imgH="419040" progId="Equation.DSMT4">
                  <p:embed/>
                </p:oleObj>
              </mc:Choice>
              <mc:Fallback>
                <p:oleObj name="Equation" r:id="rId12" imgW="990360" imgH="41904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86400" y="3569987"/>
                        <a:ext cx="1828800" cy="773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60" name="Object 20"/>
          <p:cNvGraphicFramePr>
            <a:graphicFrameLocks noChangeAspect="1"/>
          </p:cNvGraphicFramePr>
          <p:nvPr/>
        </p:nvGraphicFramePr>
        <p:xfrm>
          <a:off x="5486400" y="2819400"/>
          <a:ext cx="1549072" cy="685800"/>
        </p:xfrm>
        <a:graphic>
          <a:graphicData uri="http://schemas.openxmlformats.org/presentationml/2006/ole">
            <mc:AlternateContent xmlns:mc="http://schemas.openxmlformats.org/markup-compatibility/2006">
              <mc:Choice xmlns:v="urn:schemas-microsoft-com:vml" Requires="v">
                <p:oleObj spid="_x0000_s61490" name="Equation" r:id="rId14" imgW="888840" imgH="393480" progId="Equation.DSMT4">
                  <p:embed/>
                </p:oleObj>
              </mc:Choice>
              <mc:Fallback>
                <p:oleObj name="Equation" r:id="rId14" imgW="888840" imgH="39348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486400" y="2819400"/>
                        <a:ext cx="1549072"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61" name="Object 21"/>
          <p:cNvGraphicFramePr>
            <a:graphicFrameLocks noChangeAspect="1"/>
          </p:cNvGraphicFramePr>
          <p:nvPr/>
        </p:nvGraphicFramePr>
        <p:xfrm>
          <a:off x="5257800" y="2057400"/>
          <a:ext cx="2133600" cy="711200"/>
        </p:xfrm>
        <a:graphic>
          <a:graphicData uri="http://schemas.openxmlformats.org/presentationml/2006/ole">
            <mc:AlternateContent xmlns:mc="http://schemas.openxmlformats.org/markup-compatibility/2006">
              <mc:Choice xmlns:v="urn:schemas-microsoft-com:vml" Requires="v">
                <p:oleObj spid="_x0000_s61491" name="Equation" r:id="rId16" imgW="1218960" imgH="419040" progId="Equation.DSMT4">
                  <p:embed/>
                </p:oleObj>
              </mc:Choice>
              <mc:Fallback>
                <p:oleObj name="Equation" r:id="rId16" imgW="1218960" imgH="41904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257800" y="2057400"/>
                        <a:ext cx="2133600" cy="711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62" name="Object 22"/>
          <p:cNvGraphicFramePr>
            <a:graphicFrameLocks noChangeAspect="1"/>
          </p:cNvGraphicFramePr>
          <p:nvPr/>
        </p:nvGraphicFramePr>
        <p:xfrm>
          <a:off x="5410200" y="5073950"/>
          <a:ext cx="2203450" cy="793450"/>
        </p:xfrm>
        <a:graphic>
          <a:graphicData uri="http://schemas.openxmlformats.org/presentationml/2006/ole">
            <mc:AlternateContent xmlns:mc="http://schemas.openxmlformats.org/markup-compatibility/2006">
              <mc:Choice xmlns:v="urn:schemas-microsoft-com:vml" Requires="v">
                <p:oleObj spid="_x0000_s61492" name="Equation" r:id="rId18" imgW="1231560" imgH="444240" progId="Equation.DSMT4">
                  <p:embed/>
                </p:oleObj>
              </mc:Choice>
              <mc:Fallback>
                <p:oleObj name="Equation" r:id="rId18" imgW="1231560" imgH="44424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10200" y="5073950"/>
                        <a:ext cx="2203450" cy="793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Text Box 14"/>
          <p:cNvSpPr txBox="1">
            <a:spLocks noChangeArrowheads="1"/>
          </p:cNvSpPr>
          <p:nvPr/>
        </p:nvSpPr>
        <p:spPr bwMode="auto">
          <a:xfrm>
            <a:off x="1066800" y="1895475"/>
            <a:ext cx="32766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800" b="1" i="1" dirty="0"/>
              <a:t>N là một nhân tử </a:t>
            </a:r>
            <a:r>
              <a:rPr lang="en-US" sz="1800" b="1" i="1" dirty="0" smtClean="0"/>
              <a:t>chung</a:t>
            </a:r>
            <a:r>
              <a:rPr lang="en-US" sz="1800" dirty="0"/>
              <a:t>)</a:t>
            </a:r>
          </a:p>
        </p:txBody>
      </p:sp>
      <p:sp>
        <p:nvSpPr>
          <p:cNvPr id="37" name="Text Box 14"/>
          <p:cNvSpPr txBox="1">
            <a:spLocks noChangeArrowheads="1"/>
          </p:cNvSpPr>
          <p:nvPr/>
        </p:nvSpPr>
        <p:spPr bwMode="auto">
          <a:xfrm>
            <a:off x="4724400" y="2221468"/>
            <a:ext cx="762000" cy="369332"/>
          </a:xfrm>
          <a:prstGeom prst="rect">
            <a:avLst/>
          </a:prstGeom>
          <a:noFill/>
          <a:ln w="9525">
            <a:noFill/>
            <a:miter lim="800000"/>
            <a:headEnd/>
            <a:tailEnd/>
          </a:ln>
        </p:spPr>
        <p:txBody>
          <a:bodyPr wrap="square">
            <a:spAutoFit/>
          </a:bodyPr>
          <a:lstStyle/>
          <a:p>
            <a:pPr>
              <a:spcBef>
                <a:spcPct val="50000"/>
              </a:spcBef>
            </a:pPr>
            <a:r>
              <a:rPr lang="en-US" b="1" dirty="0" smtClean="0">
                <a:solidFill>
                  <a:srgbClr val="00B050"/>
                </a:solidFill>
              </a:rPr>
              <a:t>Lan:</a:t>
            </a:r>
            <a:endParaRPr lang="en-US" sz="1800" b="1" dirty="0">
              <a:solidFill>
                <a:srgbClr val="00B050"/>
              </a:solidFill>
            </a:endParaRPr>
          </a:p>
        </p:txBody>
      </p:sp>
      <p:sp>
        <p:nvSpPr>
          <p:cNvPr id="38" name="Text Box 14"/>
          <p:cNvSpPr txBox="1">
            <a:spLocks noChangeArrowheads="1"/>
          </p:cNvSpPr>
          <p:nvPr/>
        </p:nvSpPr>
        <p:spPr bwMode="auto">
          <a:xfrm>
            <a:off x="4648200" y="2907268"/>
            <a:ext cx="914400" cy="369332"/>
          </a:xfrm>
          <a:prstGeom prst="rect">
            <a:avLst/>
          </a:prstGeom>
          <a:noFill/>
          <a:ln w="9525">
            <a:noFill/>
            <a:miter lim="800000"/>
            <a:headEnd/>
            <a:tailEnd/>
          </a:ln>
        </p:spPr>
        <p:txBody>
          <a:bodyPr wrap="square">
            <a:spAutoFit/>
          </a:bodyPr>
          <a:lstStyle/>
          <a:p>
            <a:pPr>
              <a:spcBef>
                <a:spcPct val="50000"/>
              </a:spcBef>
            </a:pPr>
            <a:r>
              <a:rPr lang="en-US" b="1" dirty="0" smtClean="0">
                <a:solidFill>
                  <a:srgbClr val="00B050"/>
                </a:solidFill>
              </a:rPr>
              <a:t>Giang:</a:t>
            </a:r>
          </a:p>
        </p:txBody>
      </p:sp>
      <p:sp>
        <p:nvSpPr>
          <p:cNvPr id="39" name="Text Box 14"/>
          <p:cNvSpPr txBox="1">
            <a:spLocks noChangeArrowheads="1"/>
          </p:cNvSpPr>
          <p:nvPr/>
        </p:nvSpPr>
        <p:spPr bwMode="auto">
          <a:xfrm>
            <a:off x="4648200" y="3745468"/>
            <a:ext cx="914400" cy="369332"/>
          </a:xfrm>
          <a:prstGeom prst="rect">
            <a:avLst/>
          </a:prstGeom>
          <a:noFill/>
          <a:ln w="9525">
            <a:noFill/>
            <a:miter lim="800000"/>
            <a:headEnd/>
            <a:tailEnd/>
          </a:ln>
        </p:spPr>
        <p:txBody>
          <a:bodyPr wrap="square">
            <a:spAutoFit/>
          </a:bodyPr>
          <a:lstStyle/>
          <a:p>
            <a:pPr>
              <a:spcBef>
                <a:spcPct val="50000"/>
              </a:spcBef>
            </a:pPr>
            <a:r>
              <a:rPr lang="en-US" sz="1800" b="1" dirty="0" smtClean="0">
                <a:solidFill>
                  <a:srgbClr val="00B050"/>
                </a:solidFill>
              </a:rPr>
              <a:t>Hùng:</a:t>
            </a:r>
            <a:endParaRPr lang="en-US" sz="1800" b="1" dirty="0">
              <a:solidFill>
                <a:srgbClr val="00B050"/>
              </a:solidFill>
            </a:endParaRPr>
          </a:p>
        </p:txBody>
      </p:sp>
      <p:sp>
        <p:nvSpPr>
          <p:cNvPr id="41" name="Text Box 14"/>
          <p:cNvSpPr txBox="1">
            <a:spLocks noChangeArrowheads="1"/>
          </p:cNvSpPr>
          <p:nvPr/>
        </p:nvSpPr>
        <p:spPr bwMode="auto">
          <a:xfrm>
            <a:off x="4800600" y="5314218"/>
            <a:ext cx="762000" cy="369332"/>
          </a:xfrm>
          <a:prstGeom prst="rect">
            <a:avLst/>
          </a:prstGeom>
          <a:noFill/>
          <a:ln w="9525">
            <a:noFill/>
            <a:miter lim="800000"/>
            <a:headEnd/>
            <a:tailEnd/>
          </a:ln>
        </p:spPr>
        <p:txBody>
          <a:bodyPr wrap="square">
            <a:spAutoFit/>
          </a:bodyPr>
          <a:lstStyle/>
          <a:p>
            <a:pPr>
              <a:spcBef>
                <a:spcPct val="50000"/>
              </a:spcBef>
            </a:pPr>
            <a:r>
              <a:rPr lang="en-US" b="1" dirty="0" smtClean="0">
                <a:solidFill>
                  <a:srgbClr val="00B050"/>
                </a:solidFill>
              </a:rPr>
              <a:t>Huy:</a:t>
            </a:r>
            <a:endParaRPr lang="en-US" sz="1800" b="1" dirty="0">
              <a:solidFill>
                <a:srgbClr val="00B050"/>
              </a:solidFill>
            </a:endParaRPr>
          </a:p>
        </p:txBody>
      </p:sp>
      <p:graphicFrame>
        <p:nvGraphicFramePr>
          <p:cNvPr id="61463" name="Object 23"/>
          <p:cNvGraphicFramePr>
            <a:graphicFrameLocks noChangeAspect="1"/>
          </p:cNvGraphicFramePr>
          <p:nvPr/>
        </p:nvGraphicFramePr>
        <p:xfrm>
          <a:off x="5334000" y="4267200"/>
          <a:ext cx="2901044" cy="762000"/>
        </p:xfrm>
        <a:graphic>
          <a:graphicData uri="http://schemas.openxmlformats.org/presentationml/2006/ole">
            <mc:AlternateContent xmlns:mc="http://schemas.openxmlformats.org/markup-compatibility/2006">
              <mc:Choice xmlns:v="urn:schemas-microsoft-com:vml" Requires="v">
                <p:oleObj spid="_x0000_s61493" name="Equation" r:id="rId20" imgW="1968480" imgH="444240" progId="Equation.DSMT4">
                  <p:embed/>
                </p:oleObj>
              </mc:Choice>
              <mc:Fallback>
                <p:oleObj name="Equation" r:id="rId20" imgW="1968480" imgH="44424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34000" y="4267200"/>
                        <a:ext cx="2901044"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64" name="Object 24"/>
          <p:cNvGraphicFramePr>
            <a:graphicFrameLocks noChangeAspect="1"/>
          </p:cNvGraphicFramePr>
          <p:nvPr/>
        </p:nvGraphicFramePr>
        <p:xfrm>
          <a:off x="5418138" y="5867400"/>
          <a:ext cx="3576828" cy="762000"/>
        </p:xfrm>
        <a:graphic>
          <a:graphicData uri="http://schemas.openxmlformats.org/presentationml/2006/ole">
            <mc:AlternateContent xmlns:mc="http://schemas.openxmlformats.org/markup-compatibility/2006">
              <mc:Choice xmlns:v="urn:schemas-microsoft-com:vml" Requires="v">
                <p:oleObj spid="_x0000_s61494" name="Equation" r:id="rId22" imgW="2082600" imgH="444240" progId="Equation.DSMT4">
                  <p:embed/>
                </p:oleObj>
              </mc:Choice>
              <mc:Fallback>
                <p:oleObj name="Equation" r:id="rId22" imgW="2082600" imgH="44424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418138" y="5867400"/>
                        <a:ext cx="3576828"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Curved Right Arrow 41"/>
          <p:cNvSpPr/>
          <p:nvPr/>
        </p:nvSpPr>
        <p:spPr>
          <a:xfrm>
            <a:off x="4953000" y="4114800"/>
            <a:ext cx="381000" cy="685800"/>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3" name="Curved Right Arrow 42"/>
          <p:cNvSpPr/>
          <p:nvPr/>
        </p:nvSpPr>
        <p:spPr>
          <a:xfrm>
            <a:off x="5029200" y="5638800"/>
            <a:ext cx="381000" cy="685800"/>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4" name="Text Box 14"/>
          <p:cNvSpPr txBox="1">
            <a:spLocks noChangeArrowheads="1"/>
          </p:cNvSpPr>
          <p:nvPr/>
        </p:nvSpPr>
        <p:spPr bwMode="auto">
          <a:xfrm>
            <a:off x="7696200" y="2209800"/>
            <a:ext cx="838200" cy="369332"/>
          </a:xfrm>
          <a:prstGeom prst="rect">
            <a:avLst/>
          </a:prstGeom>
          <a:solidFill>
            <a:schemeClr val="accent2">
              <a:lumMod val="60000"/>
              <a:lumOff val="40000"/>
            </a:schemeClr>
          </a:solidFill>
          <a:ln w="9525">
            <a:solidFill>
              <a:srgbClr val="FFFF00"/>
            </a:solidFill>
            <a:miter lim="800000"/>
            <a:headEnd/>
            <a:tailEnd/>
          </a:ln>
        </p:spPr>
        <p:txBody>
          <a:bodyPr wrap="square">
            <a:spAutoFit/>
          </a:bodyPr>
          <a:lstStyle/>
          <a:p>
            <a:pPr>
              <a:spcBef>
                <a:spcPct val="50000"/>
              </a:spcBef>
            </a:pPr>
            <a:r>
              <a:rPr lang="en-US" b="1" dirty="0" smtClean="0">
                <a:solidFill>
                  <a:srgbClr val="FF0000"/>
                </a:solidFill>
              </a:rPr>
              <a:t>Đúng</a:t>
            </a:r>
            <a:endParaRPr lang="en-US" sz="1800" b="1" dirty="0">
              <a:solidFill>
                <a:srgbClr val="FF0000"/>
              </a:solidFill>
            </a:endParaRPr>
          </a:p>
        </p:txBody>
      </p:sp>
      <p:sp>
        <p:nvSpPr>
          <p:cNvPr id="48" name="Text Box 14"/>
          <p:cNvSpPr txBox="1">
            <a:spLocks noChangeArrowheads="1"/>
          </p:cNvSpPr>
          <p:nvPr/>
        </p:nvSpPr>
        <p:spPr bwMode="auto">
          <a:xfrm>
            <a:off x="7696200" y="2907268"/>
            <a:ext cx="838200" cy="369332"/>
          </a:xfrm>
          <a:prstGeom prst="rect">
            <a:avLst/>
          </a:prstGeom>
          <a:solidFill>
            <a:schemeClr val="accent2">
              <a:lumMod val="60000"/>
              <a:lumOff val="40000"/>
            </a:schemeClr>
          </a:solidFill>
          <a:ln w="9525">
            <a:solidFill>
              <a:srgbClr val="FFFF00"/>
            </a:solidFill>
            <a:miter lim="800000"/>
            <a:headEnd/>
            <a:tailEnd/>
          </a:ln>
        </p:spPr>
        <p:txBody>
          <a:bodyPr wrap="square">
            <a:spAutoFit/>
          </a:bodyPr>
          <a:lstStyle/>
          <a:p>
            <a:pPr>
              <a:spcBef>
                <a:spcPct val="50000"/>
              </a:spcBef>
            </a:pPr>
            <a:r>
              <a:rPr lang="en-US" b="1" dirty="0" smtClean="0">
                <a:solidFill>
                  <a:srgbClr val="FF0000"/>
                </a:solidFill>
              </a:rPr>
              <a:t>Đúng</a:t>
            </a:r>
            <a:endParaRPr lang="en-US" sz="1800" b="1" dirty="0">
              <a:solidFill>
                <a:srgbClr val="FF0000"/>
              </a:solidFill>
            </a:endParaRPr>
          </a:p>
        </p:txBody>
      </p:sp>
      <p:sp>
        <p:nvSpPr>
          <p:cNvPr id="49" name="Text Box 14"/>
          <p:cNvSpPr txBox="1">
            <a:spLocks noChangeArrowheads="1"/>
          </p:cNvSpPr>
          <p:nvPr/>
        </p:nvSpPr>
        <p:spPr bwMode="auto">
          <a:xfrm>
            <a:off x="7696200" y="5257800"/>
            <a:ext cx="838200" cy="369332"/>
          </a:xfrm>
          <a:prstGeom prst="rect">
            <a:avLst/>
          </a:prstGeom>
          <a:solidFill>
            <a:schemeClr val="accent2">
              <a:lumMod val="60000"/>
              <a:lumOff val="40000"/>
            </a:schemeClr>
          </a:solidFill>
          <a:ln w="9525">
            <a:solidFill>
              <a:srgbClr val="FFFF00"/>
            </a:solidFill>
            <a:miter lim="800000"/>
            <a:headEnd/>
            <a:tailEnd/>
          </a:ln>
        </p:spPr>
        <p:txBody>
          <a:bodyPr wrap="square">
            <a:spAutoFit/>
          </a:bodyPr>
          <a:lstStyle/>
          <a:p>
            <a:pPr>
              <a:spcBef>
                <a:spcPct val="50000"/>
              </a:spcBef>
            </a:pPr>
            <a:r>
              <a:rPr lang="en-US" sz="1800" b="1" dirty="0" smtClean="0">
                <a:solidFill>
                  <a:srgbClr val="FF0000"/>
                </a:solidFill>
              </a:rPr>
              <a:t>Sai</a:t>
            </a:r>
            <a:endParaRPr lang="en-US" sz="1800" b="1" dirty="0">
              <a:solidFill>
                <a:srgbClr val="FF0000"/>
              </a:solidFill>
            </a:endParaRPr>
          </a:p>
        </p:txBody>
      </p:sp>
      <p:sp>
        <p:nvSpPr>
          <p:cNvPr id="50" name="Text Box 14"/>
          <p:cNvSpPr txBox="1">
            <a:spLocks noChangeArrowheads="1"/>
          </p:cNvSpPr>
          <p:nvPr/>
        </p:nvSpPr>
        <p:spPr bwMode="auto">
          <a:xfrm>
            <a:off x="7696200" y="3733800"/>
            <a:ext cx="838200" cy="369332"/>
          </a:xfrm>
          <a:prstGeom prst="rect">
            <a:avLst/>
          </a:prstGeom>
          <a:solidFill>
            <a:schemeClr val="accent2">
              <a:lumMod val="60000"/>
              <a:lumOff val="40000"/>
            </a:schemeClr>
          </a:solidFill>
          <a:ln w="9525">
            <a:solidFill>
              <a:srgbClr val="FFFF00"/>
            </a:solidFill>
            <a:miter lim="800000"/>
            <a:headEnd/>
            <a:tailEnd/>
          </a:ln>
        </p:spPr>
        <p:txBody>
          <a:bodyPr wrap="square">
            <a:spAutoFit/>
          </a:bodyPr>
          <a:lstStyle/>
          <a:p>
            <a:pPr>
              <a:spcBef>
                <a:spcPct val="50000"/>
              </a:spcBef>
            </a:pPr>
            <a:r>
              <a:rPr lang="en-US" b="1" dirty="0" smtClean="0">
                <a:solidFill>
                  <a:srgbClr val="FF0000"/>
                </a:solidFill>
              </a:rPr>
              <a:t>Sai</a:t>
            </a:r>
            <a:endParaRPr lang="en-US" sz="1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animEffect transition="in" filter="box(in)">
                                      <p:cBhvr>
                                        <p:cTn id="7" dur="500"/>
                                        <p:tgtEl>
                                          <p:spTgt spid="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box(in)">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box(in)">
                                      <p:cBhvr>
                                        <p:cTn id="17" dur="500"/>
                                        <p:tgtEl>
                                          <p:spTgt spid="37"/>
                                        </p:tgtEl>
                                      </p:cBhvr>
                                    </p:animEffect>
                                  </p:childTnLst>
                                </p:cTn>
                              </p:par>
                              <p:par>
                                <p:cTn id="18" presetID="4" presetClass="entr" presetSubtype="16" fill="hold" nodeType="withEffect">
                                  <p:stCondLst>
                                    <p:cond delay="0"/>
                                  </p:stCondLst>
                                  <p:childTnLst>
                                    <p:set>
                                      <p:cBhvr>
                                        <p:cTn id="19" dur="1" fill="hold">
                                          <p:stCondLst>
                                            <p:cond delay="0"/>
                                          </p:stCondLst>
                                        </p:cTn>
                                        <p:tgtEl>
                                          <p:spTgt spid="61461"/>
                                        </p:tgtEl>
                                        <p:attrNameLst>
                                          <p:attrName>style.visibility</p:attrName>
                                        </p:attrNameLst>
                                      </p:cBhvr>
                                      <p:to>
                                        <p:strVal val="visible"/>
                                      </p:to>
                                    </p:set>
                                    <p:animEffect transition="in" filter="box(in)">
                                      <p:cBhvr>
                                        <p:cTn id="20" dur="500"/>
                                        <p:tgtEl>
                                          <p:spTgt spid="61461"/>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box(in)">
                                      <p:cBhvr>
                                        <p:cTn id="25" dur="500"/>
                                        <p:tgtEl>
                                          <p:spTgt spid="38"/>
                                        </p:tgtEl>
                                      </p:cBhvr>
                                    </p:animEffect>
                                  </p:childTnLst>
                                </p:cTn>
                              </p:par>
                              <p:par>
                                <p:cTn id="26" presetID="4" presetClass="entr" presetSubtype="16" fill="hold" nodeType="withEffect">
                                  <p:stCondLst>
                                    <p:cond delay="0"/>
                                  </p:stCondLst>
                                  <p:childTnLst>
                                    <p:set>
                                      <p:cBhvr>
                                        <p:cTn id="27" dur="1" fill="hold">
                                          <p:stCondLst>
                                            <p:cond delay="0"/>
                                          </p:stCondLst>
                                        </p:cTn>
                                        <p:tgtEl>
                                          <p:spTgt spid="61460"/>
                                        </p:tgtEl>
                                        <p:attrNameLst>
                                          <p:attrName>style.visibility</p:attrName>
                                        </p:attrNameLst>
                                      </p:cBhvr>
                                      <p:to>
                                        <p:strVal val="visible"/>
                                      </p:to>
                                    </p:set>
                                    <p:animEffect transition="in" filter="box(in)">
                                      <p:cBhvr>
                                        <p:cTn id="28" dur="500"/>
                                        <p:tgtEl>
                                          <p:spTgt spid="61460"/>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animEffect transition="in" filter="box(in)">
                                      <p:cBhvr>
                                        <p:cTn id="33" dur="500"/>
                                        <p:tgtEl>
                                          <p:spTgt spid="39"/>
                                        </p:tgtEl>
                                      </p:cBhvr>
                                    </p:animEffect>
                                  </p:childTnLst>
                                </p:cTn>
                              </p:par>
                              <p:par>
                                <p:cTn id="34" presetID="4" presetClass="entr" presetSubtype="16" fill="hold" nodeType="withEffect">
                                  <p:stCondLst>
                                    <p:cond delay="0"/>
                                  </p:stCondLst>
                                  <p:childTnLst>
                                    <p:set>
                                      <p:cBhvr>
                                        <p:cTn id="35" dur="1" fill="hold">
                                          <p:stCondLst>
                                            <p:cond delay="0"/>
                                          </p:stCondLst>
                                        </p:cTn>
                                        <p:tgtEl>
                                          <p:spTgt spid="61459"/>
                                        </p:tgtEl>
                                        <p:attrNameLst>
                                          <p:attrName>style.visibility</p:attrName>
                                        </p:attrNameLst>
                                      </p:cBhvr>
                                      <p:to>
                                        <p:strVal val="visible"/>
                                      </p:to>
                                    </p:set>
                                    <p:animEffect transition="in" filter="box(in)">
                                      <p:cBhvr>
                                        <p:cTn id="36" dur="500"/>
                                        <p:tgtEl>
                                          <p:spTgt spid="61459"/>
                                        </p:tgtEl>
                                      </p:cBhvr>
                                    </p:animEffec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41"/>
                                        </p:tgtEl>
                                        <p:attrNameLst>
                                          <p:attrName>style.visibility</p:attrName>
                                        </p:attrNameLst>
                                      </p:cBhvr>
                                      <p:to>
                                        <p:strVal val="visible"/>
                                      </p:to>
                                    </p:set>
                                    <p:animEffect transition="in" filter="box(in)">
                                      <p:cBhvr>
                                        <p:cTn id="41" dur="500"/>
                                        <p:tgtEl>
                                          <p:spTgt spid="41"/>
                                        </p:tgtEl>
                                      </p:cBhvr>
                                    </p:animEffect>
                                  </p:childTnLst>
                                </p:cTn>
                              </p:par>
                              <p:par>
                                <p:cTn id="42" presetID="4" presetClass="entr" presetSubtype="16" fill="hold" nodeType="withEffect">
                                  <p:stCondLst>
                                    <p:cond delay="0"/>
                                  </p:stCondLst>
                                  <p:childTnLst>
                                    <p:set>
                                      <p:cBhvr>
                                        <p:cTn id="43" dur="1" fill="hold">
                                          <p:stCondLst>
                                            <p:cond delay="0"/>
                                          </p:stCondLst>
                                        </p:cTn>
                                        <p:tgtEl>
                                          <p:spTgt spid="61462"/>
                                        </p:tgtEl>
                                        <p:attrNameLst>
                                          <p:attrName>style.visibility</p:attrName>
                                        </p:attrNameLst>
                                      </p:cBhvr>
                                      <p:to>
                                        <p:strVal val="visible"/>
                                      </p:to>
                                    </p:set>
                                    <p:animEffect transition="in" filter="box(in)">
                                      <p:cBhvr>
                                        <p:cTn id="44" dur="500"/>
                                        <p:tgtEl>
                                          <p:spTgt spid="61462"/>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44"/>
                                        </p:tgtEl>
                                        <p:attrNameLst>
                                          <p:attrName>style.visibility</p:attrName>
                                        </p:attrNameLst>
                                      </p:cBhvr>
                                      <p:to>
                                        <p:strVal val="visible"/>
                                      </p:to>
                                    </p:set>
                                    <p:animEffect transition="in" filter="box(in)">
                                      <p:cBhvr>
                                        <p:cTn id="49" dur="500"/>
                                        <p:tgtEl>
                                          <p:spTgt spid="44"/>
                                        </p:tgtEl>
                                      </p:cBhvr>
                                    </p:animEffect>
                                  </p:childTnLst>
                                </p:cTn>
                              </p:par>
                            </p:childTnLst>
                          </p:cTn>
                        </p:par>
                      </p:childTnLst>
                    </p:cTn>
                  </p:par>
                  <p:par>
                    <p:cTn id="50" fill="hold">
                      <p:stCondLst>
                        <p:cond delay="indefinite"/>
                      </p:stCondLst>
                      <p:childTnLst>
                        <p:par>
                          <p:cTn id="51" fill="hold">
                            <p:stCondLst>
                              <p:cond delay="0"/>
                            </p:stCondLst>
                            <p:childTnLst>
                              <p:par>
                                <p:cTn id="52" presetID="4" presetClass="entr" presetSubtype="16" fill="hold" grpId="0" nodeType="clickEffect">
                                  <p:stCondLst>
                                    <p:cond delay="0"/>
                                  </p:stCondLst>
                                  <p:childTnLst>
                                    <p:set>
                                      <p:cBhvr>
                                        <p:cTn id="53" dur="1" fill="hold">
                                          <p:stCondLst>
                                            <p:cond delay="0"/>
                                          </p:stCondLst>
                                        </p:cTn>
                                        <p:tgtEl>
                                          <p:spTgt spid="48"/>
                                        </p:tgtEl>
                                        <p:attrNameLst>
                                          <p:attrName>style.visibility</p:attrName>
                                        </p:attrNameLst>
                                      </p:cBhvr>
                                      <p:to>
                                        <p:strVal val="visible"/>
                                      </p:to>
                                    </p:set>
                                    <p:animEffect transition="in" filter="box(in)">
                                      <p:cBhvr>
                                        <p:cTn id="54" dur="500"/>
                                        <p:tgtEl>
                                          <p:spTgt spid="48"/>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50"/>
                                        </p:tgtEl>
                                        <p:attrNameLst>
                                          <p:attrName>style.visibility</p:attrName>
                                        </p:attrNameLst>
                                      </p:cBhvr>
                                      <p:to>
                                        <p:strVal val="visible"/>
                                      </p:to>
                                    </p:set>
                                    <p:animEffect transition="in" filter="box(in)">
                                      <p:cBhvr>
                                        <p:cTn id="59" dur="500"/>
                                        <p:tgtEl>
                                          <p:spTgt spid="50"/>
                                        </p:tgtEl>
                                      </p:cBhvr>
                                    </p:animEffect>
                                  </p:childTnLst>
                                </p:cTn>
                              </p:par>
                            </p:childTnLst>
                          </p:cTn>
                        </p:par>
                      </p:childTnLst>
                    </p:cTn>
                  </p:par>
                  <p:par>
                    <p:cTn id="60" fill="hold">
                      <p:stCondLst>
                        <p:cond delay="indefinite"/>
                      </p:stCondLst>
                      <p:childTnLst>
                        <p:par>
                          <p:cTn id="61" fill="hold">
                            <p:stCondLst>
                              <p:cond delay="0"/>
                            </p:stCondLst>
                            <p:childTnLst>
                              <p:par>
                                <p:cTn id="62" presetID="4" presetClass="entr" presetSubtype="16" fill="hold" grpId="0" nodeType="clickEffect">
                                  <p:stCondLst>
                                    <p:cond delay="0"/>
                                  </p:stCondLst>
                                  <p:childTnLst>
                                    <p:set>
                                      <p:cBhvr>
                                        <p:cTn id="63" dur="1" fill="hold">
                                          <p:stCondLst>
                                            <p:cond delay="0"/>
                                          </p:stCondLst>
                                        </p:cTn>
                                        <p:tgtEl>
                                          <p:spTgt spid="49"/>
                                        </p:tgtEl>
                                        <p:attrNameLst>
                                          <p:attrName>style.visibility</p:attrName>
                                        </p:attrNameLst>
                                      </p:cBhvr>
                                      <p:to>
                                        <p:strVal val="visible"/>
                                      </p:to>
                                    </p:set>
                                    <p:animEffect transition="in" filter="box(in)">
                                      <p:cBhvr>
                                        <p:cTn id="64" dur="500"/>
                                        <p:tgtEl>
                                          <p:spTgt spid="49"/>
                                        </p:tgtEl>
                                      </p:cBhvr>
                                    </p:animEffect>
                                  </p:childTnLst>
                                </p:cTn>
                              </p:par>
                            </p:childTnLst>
                          </p:cTn>
                        </p:par>
                      </p:childTnLst>
                    </p:cTn>
                  </p:par>
                  <p:par>
                    <p:cTn id="65" fill="hold">
                      <p:stCondLst>
                        <p:cond delay="indefinite"/>
                      </p:stCondLst>
                      <p:childTnLst>
                        <p:par>
                          <p:cTn id="66" fill="hold">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42"/>
                                        </p:tgtEl>
                                        <p:attrNameLst>
                                          <p:attrName>style.visibility</p:attrName>
                                        </p:attrNameLst>
                                      </p:cBhvr>
                                      <p:to>
                                        <p:strVal val="visible"/>
                                      </p:to>
                                    </p:set>
                                    <p:animEffect transition="in" filter="box(in)">
                                      <p:cBhvr>
                                        <p:cTn id="69" dur="500"/>
                                        <p:tgtEl>
                                          <p:spTgt spid="42"/>
                                        </p:tgtEl>
                                      </p:cBhvr>
                                    </p:animEffect>
                                  </p:childTnLst>
                                </p:cTn>
                              </p:par>
                              <p:par>
                                <p:cTn id="70" presetID="4" presetClass="entr" presetSubtype="16" fill="hold" nodeType="withEffect">
                                  <p:stCondLst>
                                    <p:cond delay="0"/>
                                  </p:stCondLst>
                                  <p:childTnLst>
                                    <p:set>
                                      <p:cBhvr>
                                        <p:cTn id="71" dur="1" fill="hold">
                                          <p:stCondLst>
                                            <p:cond delay="0"/>
                                          </p:stCondLst>
                                        </p:cTn>
                                        <p:tgtEl>
                                          <p:spTgt spid="61463"/>
                                        </p:tgtEl>
                                        <p:attrNameLst>
                                          <p:attrName>style.visibility</p:attrName>
                                        </p:attrNameLst>
                                      </p:cBhvr>
                                      <p:to>
                                        <p:strVal val="visible"/>
                                      </p:to>
                                    </p:set>
                                    <p:animEffect transition="in" filter="box(in)">
                                      <p:cBhvr>
                                        <p:cTn id="72" dur="500"/>
                                        <p:tgtEl>
                                          <p:spTgt spid="61463"/>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43"/>
                                        </p:tgtEl>
                                        <p:attrNameLst>
                                          <p:attrName>style.visibility</p:attrName>
                                        </p:attrNameLst>
                                      </p:cBhvr>
                                      <p:to>
                                        <p:strVal val="visible"/>
                                      </p:to>
                                    </p:set>
                                    <p:animEffect transition="in" filter="box(in)">
                                      <p:cBhvr>
                                        <p:cTn id="77" dur="500"/>
                                        <p:tgtEl>
                                          <p:spTgt spid="43"/>
                                        </p:tgtEl>
                                      </p:cBhvr>
                                    </p:animEffect>
                                  </p:childTnLst>
                                </p:cTn>
                              </p:par>
                              <p:par>
                                <p:cTn id="78" presetID="4" presetClass="entr" presetSubtype="16" fill="hold" nodeType="withEffect">
                                  <p:stCondLst>
                                    <p:cond delay="0"/>
                                  </p:stCondLst>
                                  <p:childTnLst>
                                    <p:set>
                                      <p:cBhvr>
                                        <p:cTn id="79" dur="1" fill="hold">
                                          <p:stCondLst>
                                            <p:cond delay="0"/>
                                          </p:stCondLst>
                                        </p:cTn>
                                        <p:tgtEl>
                                          <p:spTgt spid="61464"/>
                                        </p:tgtEl>
                                        <p:attrNameLst>
                                          <p:attrName>style.visibility</p:attrName>
                                        </p:attrNameLst>
                                      </p:cBhvr>
                                      <p:to>
                                        <p:strVal val="visible"/>
                                      </p:to>
                                    </p:set>
                                    <p:animEffect transition="in" filter="box(in)">
                                      <p:cBhvr>
                                        <p:cTn id="80" dur="500"/>
                                        <p:tgtEl>
                                          <p:spTgt spid="614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7" grpId="0"/>
      <p:bldP spid="38" grpId="0"/>
      <p:bldP spid="39" grpId="0"/>
      <p:bldP spid="41" grpId="0"/>
      <p:bldP spid="42" grpId="0" animBg="1"/>
      <p:bldP spid="43" grpId="0" animBg="1"/>
      <p:bldP spid="44" grpId="0" animBg="1"/>
      <p:bldP spid="48" grpId="0" animBg="1"/>
      <p:bldP spid="49" grpId="0" animBg="1"/>
      <p:bldP spid="5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Autofit/>
          </a:bodyPr>
          <a:lstStyle/>
          <a:p>
            <a:r>
              <a:rPr lang="en-US" sz="2400" b="1" smtClean="0">
                <a:solidFill>
                  <a:srgbClr val="FF0000"/>
                </a:solidFill>
              </a:rPr>
              <a:t>Tiết 44 </a:t>
            </a:r>
            <a:r>
              <a:rPr lang="en-US" sz="2400" b="1" dirty="0" smtClean="0">
                <a:solidFill>
                  <a:srgbClr val="FF0000"/>
                </a:solidFill>
              </a:rPr>
              <a:t>-</a:t>
            </a:r>
            <a:r>
              <a:rPr lang="en-GB" sz="2400" b="1" dirty="0" smtClean="0">
                <a:solidFill>
                  <a:srgbClr val="FF0000"/>
                </a:solidFill>
                <a:latin typeface="Arial" pitchFamily="34" charset="0"/>
                <a:cs typeface="Arial" pitchFamily="34" charset="0"/>
              </a:rPr>
              <a:t> §2. </a:t>
            </a:r>
            <a:r>
              <a:rPr lang="en-US" sz="2400" b="1" dirty="0" smtClean="0">
                <a:solidFill>
                  <a:srgbClr val="FF0000"/>
                </a:solidFill>
                <a:latin typeface="Arial" pitchFamily="34" charset="0"/>
                <a:cs typeface="Arial" pitchFamily="34" charset="0"/>
              </a:rPr>
              <a:t>TÍNH CHẤT CƠ BẢN CỦA PHÂN THỨC</a:t>
            </a:r>
            <a:r>
              <a:rPr lang="en-US" sz="2400" dirty="0" smtClean="0"/>
              <a:t> </a:t>
            </a:r>
            <a:endParaRPr lang="en-US" sz="2400" dirty="0"/>
          </a:p>
        </p:txBody>
      </p:sp>
      <p:cxnSp>
        <p:nvCxnSpPr>
          <p:cNvPr id="5" name="Straight Connector 4"/>
          <p:cNvCxnSpPr/>
          <p:nvPr/>
        </p:nvCxnSpPr>
        <p:spPr>
          <a:xfrm>
            <a:off x="4648200" y="685800"/>
            <a:ext cx="0" cy="5638800"/>
          </a:xfrm>
          <a:prstGeom prst="line">
            <a:avLst/>
          </a:prstGeom>
          <a:ln w="12700" cmpd="sng"/>
        </p:spPr>
        <p:style>
          <a:lnRef idx="1">
            <a:schemeClr val="dk1"/>
          </a:lnRef>
          <a:fillRef idx="0">
            <a:schemeClr val="dk1"/>
          </a:fillRef>
          <a:effectRef idx="0">
            <a:schemeClr val="dk1"/>
          </a:effectRef>
          <a:fontRef idx="minor">
            <a:schemeClr val="tx1"/>
          </a:fontRef>
        </p:style>
      </p:cxnSp>
      <p:sp>
        <p:nvSpPr>
          <p:cNvPr id="8" name="Text Box 7"/>
          <p:cNvSpPr txBox="1">
            <a:spLocks noChangeArrowheads="1"/>
          </p:cNvSpPr>
          <p:nvPr/>
        </p:nvSpPr>
        <p:spPr bwMode="auto">
          <a:xfrm>
            <a:off x="-38100" y="609600"/>
            <a:ext cx="4838700" cy="430887"/>
          </a:xfrm>
          <a:prstGeom prst="rect">
            <a:avLst/>
          </a:prstGeom>
          <a:noFill/>
          <a:ln w="9525">
            <a:noFill/>
            <a:miter lim="800000"/>
            <a:headEnd/>
            <a:tailEnd/>
          </a:ln>
        </p:spPr>
        <p:txBody>
          <a:bodyPr wrap="square">
            <a:spAutoFit/>
          </a:bodyPr>
          <a:lstStyle/>
          <a:p>
            <a:pPr>
              <a:spcBef>
                <a:spcPct val="50000"/>
              </a:spcBef>
            </a:pPr>
            <a:r>
              <a:rPr lang="en-US" sz="2200" b="1" dirty="0">
                <a:solidFill>
                  <a:srgbClr val="002060"/>
                </a:solidFill>
              </a:rPr>
              <a:t>1. Tính chất cơ bản của phân thức</a:t>
            </a:r>
          </a:p>
        </p:txBody>
      </p:sp>
      <p:sp>
        <p:nvSpPr>
          <p:cNvPr id="27" name="Text Box 13"/>
          <p:cNvSpPr txBox="1">
            <a:spLocks noChangeArrowheads="1"/>
          </p:cNvSpPr>
          <p:nvPr/>
        </p:nvSpPr>
        <p:spPr bwMode="auto">
          <a:xfrm>
            <a:off x="1066800" y="1219200"/>
            <a:ext cx="37338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700" b="1" i="1" dirty="0"/>
              <a:t>M là một đa thức khác đa thức 0</a:t>
            </a:r>
            <a:r>
              <a:rPr lang="en-US" sz="1800" dirty="0"/>
              <a:t>)</a:t>
            </a:r>
          </a:p>
        </p:txBody>
      </p:sp>
      <p:sp>
        <p:nvSpPr>
          <p:cNvPr id="29" name="Text Box 14"/>
          <p:cNvSpPr txBox="1">
            <a:spLocks noChangeArrowheads="1"/>
          </p:cNvSpPr>
          <p:nvPr/>
        </p:nvSpPr>
        <p:spPr bwMode="auto">
          <a:xfrm>
            <a:off x="1066800" y="1895475"/>
            <a:ext cx="32766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800" b="1" i="1" dirty="0"/>
              <a:t>N là một nhân tử chung</a:t>
            </a:r>
            <a:r>
              <a:rPr lang="en-US" sz="1800" dirty="0"/>
              <a:t>)</a:t>
            </a:r>
          </a:p>
        </p:txBody>
      </p:sp>
      <p:graphicFrame>
        <p:nvGraphicFramePr>
          <p:cNvPr id="31" name="Object 49"/>
          <p:cNvGraphicFramePr>
            <a:graphicFrameLocks noChangeAspect="1"/>
          </p:cNvGraphicFramePr>
          <p:nvPr/>
        </p:nvGraphicFramePr>
        <p:xfrm>
          <a:off x="195263" y="1143000"/>
          <a:ext cx="947737" cy="600075"/>
        </p:xfrm>
        <a:graphic>
          <a:graphicData uri="http://schemas.openxmlformats.org/presentationml/2006/ole">
            <mc:AlternateContent xmlns:mc="http://schemas.openxmlformats.org/markup-compatibility/2006">
              <mc:Choice xmlns:v="urn:schemas-microsoft-com:vml" Requires="v">
                <p:oleObj spid="_x0000_s53298" name="Equation" r:id="rId5" imgW="660240" imgH="419040" progId="Equation.DSMT4">
                  <p:embed/>
                </p:oleObj>
              </mc:Choice>
              <mc:Fallback>
                <p:oleObj name="Equation" r:id="rId5" imgW="660240" imgH="419040" progId="Equation.DSMT4">
                  <p:embed/>
                  <p:pic>
                    <p:nvPicPr>
                      <p:cNvPr id="0" name="Object 4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263" y="11430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7" name="Object 49"/>
          <p:cNvGraphicFramePr>
            <a:graphicFrameLocks noChangeAspect="1"/>
          </p:cNvGraphicFramePr>
          <p:nvPr/>
        </p:nvGraphicFramePr>
        <p:xfrm>
          <a:off x="195263" y="1828800"/>
          <a:ext cx="947737" cy="600075"/>
        </p:xfrm>
        <a:graphic>
          <a:graphicData uri="http://schemas.openxmlformats.org/presentationml/2006/ole">
            <mc:AlternateContent xmlns:mc="http://schemas.openxmlformats.org/markup-compatibility/2006">
              <mc:Choice xmlns:v="urn:schemas-microsoft-com:vml" Requires="v">
                <p:oleObj spid="_x0000_s53299" name="Equation" r:id="rId7" imgW="660240" imgH="419040" progId="Equation.DSMT4">
                  <p:embed/>
                </p:oleObj>
              </mc:Choice>
              <mc:Fallback>
                <p:oleObj name="Equation" r:id="rId7" imgW="660240" imgH="41904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5263" y="18288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 name="Text Box 7"/>
          <p:cNvSpPr txBox="1">
            <a:spLocks noChangeArrowheads="1"/>
          </p:cNvSpPr>
          <p:nvPr/>
        </p:nvSpPr>
        <p:spPr bwMode="auto">
          <a:xfrm>
            <a:off x="-38100" y="2464713"/>
            <a:ext cx="4838700" cy="430887"/>
          </a:xfrm>
          <a:prstGeom prst="rect">
            <a:avLst/>
          </a:prstGeom>
          <a:noFill/>
          <a:ln w="9525">
            <a:noFill/>
            <a:miter lim="800000"/>
            <a:headEnd/>
            <a:tailEnd/>
          </a:ln>
        </p:spPr>
        <p:txBody>
          <a:bodyPr wrap="square">
            <a:spAutoFit/>
          </a:bodyPr>
          <a:lstStyle/>
          <a:p>
            <a:pPr>
              <a:spcBef>
                <a:spcPct val="50000"/>
              </a:spcBef>
            </a:pPr>
            <a:r>
              <a:rPr lang="en-US" sz="2200" b="1" dirty="0" smtClean="0">
                <a:solidFill>
                  <a:srgbClr val="002060"/>
                </a:solidFill>
              </a:rPr>
              <a:t>2. Quy tắc đổi dấu</a:t>
            </a:r>
            <a:endParaRPr lang="en-US" sz="2200" b="1" dirty="0">
              <a:solidFill>
                <a:srgbClr val="002060"/>
              </a:solidFill>
            </a:endParaRPr>
          </a:p>
        </p:txBody>
      </p:sp>
      <p:graphicFrame>
        <p:nvGraphicFramePr>
          <p:cNvPr id="34" name="Object 67"/>
          <p:cNvGraphicFramePr>
            <a:graphicFrameLocks noChangeAspect="1"/>
          </p:cNvGraphicFramePr>
          <p:nvPr/>
        </p:nvGraphicFramePr>
        <p:xfrm>
          <a:off x="206375" y="3892550"/>
          <a:ext cx="1012825" cy="679450"/>
        </p:xfrm>
        <a:graphic>
          <a:graphicData uri="http://schemas.openxmlformats.org/presentationml/2006/ole">
            <mc:AlternateContent xmlns:mc="http://schemas.openxmlformats.org/markup-compatibility/2006">
              <mc:Choice xmlns:v="urn:schemas-microsoft-com:vml" Requires="v">
                <p:oleObj spid="_x0000_s53300" name="Equation" r:id="rId9" imgW="571320" imgH="393480" progId="Equation.DSMT4">
                  <p:embed/>
                </p:oleObj>
              </mc:Choice>
              <mc:Fallback>
                <p:oleObj name="Equation" r:id="rId9" imgW="571320" imgH="393480" progId="Equation.DSMT4">
                  <p:embed/>
                  <p:pic>
                    <p:nvPicPr>
                      <p:cNvPr id="0" name="Object 6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6375" y="3892550"/>
                        <a:ext cx="1012825"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00"/>
                            </a:solidFill>
                            <a:miter lim="800000"/>
                            <a:headEnd/>
                            <a:tailEnd/>
                          </a14:hiddenLine>
                        </a:ext>
                      </a:extLst>
                    </p:spPr>
                  </p:pic>
                </p:oleObj>
              </mc:Fallback>
            </mc:AlternateContent>
          </a:graphicData>
        </a:graphic>
      </p:graphicFrame>
      <p:sp>
        <p:nvSpPr>
          <p:cNvPr id="45" name="Text Box 68"/>
          <p:cNvSpPr txBox="1">
            <a:spLocks noChangeArrowheads="1"/>
          </p:cNvSpPr>
          <p:nvPr/>
        </p:nvSpPr>
        <p:spPr bwMode="auto">
          <a:xfrm>
            <a:off x="0" y="2873375"/>
            <a:ext cx="4648200" cy="1016000"/>
          </a:xfrm>
          <a:prstGeom prst="rect">
            <a:avLst/>
          </a:prstGeom>
          <a:noFill/>
          <a:ln w="9525">
            <a:noFill/>
            <a:miter lim="800000"/>
            <a:headEnd/>
            <a:tailEnd/>
          </a:ln>
        </p:spPr>
        <p:txBody>
          <a:bodyPr wrap="square">
            <a:spAutoFit/>
          </a:bodyPr>
          <a:lstStyle/>
          <a:p>
            <a:pPr algn="just">
              <a:spcBef>
                <a:spcPct val="50000"/>
              </a:spcBef>
            </a:pPr>
            <a:r>
              <a:rPr lang="en-US" sz="2000" dirty="0"/>
              <a:t>- Nếu đổi dấu cả tử và mẫu của một phân thức thì được một phân thức bằng phân thức đã cho:</a:t>
            </a:r>
          </a:p>
        </p:txBody>
      </p:sp>
      <p:sp>
        <p:nvSpPr>
          <p:cNvPr id="47" name="Rectangle 75"/>
          <p:cNvSpPr>
            <a:spLocks noChangeArrowheads="1"/>
          </p:cNvSpPr>
          <p:nvPr/>
        </p:nvSpPr>
        <p:spPr bwMode="auto">
          <a:xfrm>
            <a:off x="990600" y="3985483"/>
            <a:ext cx="4495800" cy="353943"/>
          </a:xfrm>
          <a:prstGeom prst="rect">
            <a:avLst/>
          </a:prstGeom>
          <a:noFill/>
          <a:ln w="12700" cap="sq">
            <a:noFill/>
            <a:miter lim="800000"/>
            <a:headEnd type="none" w="sm" len="sm"/>
            <a:tailEnd type="none" w="sm" len="sm"/>
          </a:ln>
        </p:spPr>
        <p:txBody>
          <a:bodyPr anchor="ctr">
            <a:spAutoFit/>
          </a:bodyPr>
          <a:lstStyle/>
          <a:p>
            <a:r>
              <a:rPr lang="en-US" sz="1700" b="1" dirty="0"/>
              <a:t>  </a:t>
            </a:r>
            <a:r>
              <a:rPr lang="en-US" sz="1700" b="1" dirty="0" smtClean="0"/>
              <a:t>(</a:t>
            </a:r>
            <a:r>
              <a:rPr lang="en-US" sz="1700" b="1" i="1" dirty="0" smtClean="0"/>
              <a:t>Quy </a:t>
            </a:r>
            <a:r>
              <a:rPr lang="en-US" sz="1700" b="1" i="1" dirty="0"/>
              <a:t>tắc </a:t>
            </a:r>
            <a:r>
              <a:rPr lang="vi-VN" sz="1700" b="1" i="1" dirty="0"/>
              <a:t>đ</a:t>
            </a:r>
            <a:r>
              <a:rPr lang="en-US" sz="1700" b="1" i="1" dirty="0"/>
              <a:t>ổi dấu của phân </a:t>
            </a:r>
            <a:r>
              <a:rPr lang="en-US" sz="1700" b="1" i="1" dirty="0" smtClean="0"/>
              <a:t>thức)</a:t>
            </a:r>
            <a:r>
              <a:rPr lang="en-US" sz="1700" dirty="0" smtClean="0"/>
              <a:t>  </a:t>
            </a:r>
            <a:endParaRPr lang="en-US" sz="1700" dirty="0"/>
          </a:p>
        </p:txBody>
      </p:sp>
      <p:sp>
        <p:nvSpPr>
          <p:cNvPr id="54" name="TextBox 33"/>
          <p:cNvSpPr txBox="1">
            <a:spLocks noChangeArrowheads="1"/>
          </p:cNvSpPr>
          <p:nvPr/>
        </p:nvSpPr>
        <p:spPr bwMode="auto">
          <a:xfrm>
            <a:off x="-76200" y="4659868"/>
            <a:ext cx="1676400" cy="369332"/>
          </a:xfrm>
          <a:prstGeom prst="rect">
            <a:avLst/>
          </a:prstGeom>
          <a:noFill/>
          <a:ln w="9525">
            <a:noFill/>
            <a:miter lim="800000"/>
            <a:headEnd/>
            <a:tailEnd/>
          </a:ln>
        </p:spPr>
        <p:txBody>
          <a:bodyPr>
            <a:spAutoFit/>
          </a:bodyPr>
          <a:lstStyle/>
          <a:p>
            <a:r>
              <a:rPr lang="en-US" dirty="0"/>
              <a:t>   Ngoài ra:</a:t>
            </a:r>
          </a:p>
        </p:txBody>
      </p:sp>
      <p:sp>
        <p:nvSpPr>
          <p:cNvPr id="26" name="Text Box 7"/>
          <p:cNvSpPr txBox="1">
            <a:spLocks noChangeArrowheads="1"/>
          </p:cNvSpPr>
          <p:nvPr/>
        </p:nvSpPr>
        <p:spPr bwMode="auto">
          <a:xfrm>
            <a:off x="4762500" y="609600"/>
            <a:ext cx="4838700" cy="430887"/>
          </a:xfrm>
          <a:prstGeom prst="rect">
            <a:avLst/>
          </a:prstGeom>
          <a:noFill/>
          <a:ln w="9525">
            <a:noFill/>
            <a:miter lim="800000"/>
            <a:headEnd/>
            <a:tailEnd/>
          </a:ln>
        </p:spPr>
        <p:txBody>
          <a:bodyPr wrap="square">
            <a:spAutoFit/>
          </a:bodyPr>
          <a:lstStyle/>
          <a:p>
            <a:pPr>
              <a:spcBef>
                <a:spcPct val="50000"/>
              </a:spcBef>
            </a:pPr>
            <a:r>
              <a:rPr lang="en-US" sz="2200" b="1" dirty="0" smtClean="0">
                <a:solidFill>
                  <a:srgbClr val="002060"/>
                </a:solidFill>
              </a:rPr>
              <a:t>3. Luyện tập</a:t>
            </a:r>
            <a:endParaRPr lang="en-US" sz="2200" b="1" dirty="0">
              <a:solidFill>
                <a:srgbClr val="002060"/>
              </a:solidFill>
            </a:endParaRPr>
          </a:p>
        </p:txBody>
      </p:sp>
      <p:sp>
        <p:nvSpPr>
          <p:cNvPr id="28" name="Rectangle 71"/>
          <p:cNvSpPr>
            <a:spLocks noChangeArrowheads="1"/>
          </p:cNvSpPr>
          <p:nvPr/>
        </p:nvSpPr>
        <p:spPr bwMode="auto">
          <a:xfrm>
            <a:off x="4724400" y="1109732"/>
            <a:ext cx="4267200" cy="707886"/>
          </a:xfrm>
          <a:prstGeom prst="rect">
            <a:avLst/>
          </a:prstGeom>
          <a:noFill/>
          <a:ln w="12700" cap="sq">
            <a:noFill/>
            <a:miter lim="800000"/>
            <a:headEnd type="none" w="sm" len="sm"/>
            <a:tailEnd type="none" w="sm" len="sm"/>
          </a:ln>
        </p:spPr>
        <p:txBody>
          <a:bodyPr anchor="ctr">
            <a:spAutoFit/>
          </a:bodyPr>
          <a:lstStyle/>
          <a:p>
            <a:pPr>
              <a:defRPr/>
            </a:pPr>
            <a:r>
              <a:rPr lang="en-US" sz="2000" u="sng" dirty="0">
                <a:solidFill>
                  <a:schemeClr val="tx2">
                    <a:lumMod val="90000"/>
                  </a:schemeClr>
                </a:solidFill>
              </a:rPr>
              <a:t>Bài </a:t>
            </a:r>
            <a:r>
              <a:rPr lang="en-US" sz="2000" u="sng" dirty="0" smtClean="0">
                <a:solidFill>
                  <a:schemeClr val="tx2">
                    <a:lumMod val="90000"/>
                  </a:schemeClr>
                </a:solidFill>
              </a:rPr>
              <a:t>tập</a:t>
            </a:r>
            <a:r>
              <a:rPr lang="en-US" sz="2000" u="sng" dirty="0">
                <a:solidFill>
                  <a:schemeClr val="tx2">
                    <a:lumMod val="90000"/>
                  </a:schemeClr>
                </a:solidFill>
              </a:rPr>
              <a:t> </a:t>
            </a:r>
            <a:r>
              <a:rPr lang="en-US" sz="2000" u="sng" dirty="0" smtClean="0">
                <a:solidFill>
                  <a:schemeClr val="tx2">
                    <a:lumMod val="90000"/>
                  </a:schemeClr>
                </a:solidFill>
              </a:rPr>
              <a:t>5</a:t>
            </a:r>
            <a:r>
              <a:rPr lang="en-US" sz="2000" dirty="0" smtClean="0">
                <a:solidFill>
                  <a:srgbClr val="FFCC00"/>
                </a:solidFill>
              </a:rPr>
              <a:t>: </a:t>
            </a:r>
            <a:r>
              <a:rPr lang="en-US" sz="2000" dirty="0"/>
              <a:t>Điền </a:t>
            </a:r>
            <a:r>
              <a:rPr lang="vi-VN" sz="2000" dirty="0"/>
              <a:t>đ</a:t>
            </a:r>
            <a:r>
              <a:rPr lang="en-US" sz="2000" dirty="0"/>
              <a:t>a </a:t>
            </a:r>
            <a:r>
              <a:rPr lang="en-US" sz="2000" dirty="0" err="1"/>
              <a:t>thức</a:t>
            </a:r>
            <a:r>
              <a:rPr lang="en-US" sz="2000" dirty="0"/>
              <a:t> </a:t>
            </a:r>
            <a:r>
              <a:rPr lang="en-US" sz="2000" dirty="0" err="1"/>
              <a:t>thích</a:t>
            </a:r>
            <a:r>
              <a:rPr lang="en-US" sz="2000" dirty="0"/>
              <a:t> </a:t>
            </a:r>
            <a:r>
              <a:rPr lang="en-US" sz="2000" dirty="0" err="1"/>
              <a:t>hợp</a:t>
            </a:r>
            <a:r>
              <a:rPr lang="en-US" sz="2000" dirty="0"/>
              <a:t> </a:t>
            </a:r>
            <a:r>
              <a:rPr lang="en-US" sz="2000" dirty="0" err="1"/>
              <a:t>vào</a:t>
            </a:r>
            <a:r>
              <a:rPr lang="en-US" sz="2000" dirty="0"/>
              <a:t> </a:t>
            </a:r>
            <a:r>
              <a:rPr lang="en-US" sz="2000" dirty="0" err="1"/>
              <a:t>các</a:t>
            </a:r>
            <a:r>
              <a:rPr lang="en-US" sz="2000" dirty="0"/>
              <a:t> </a:t>
            </a:r>
            <a:r>
              <a:rPr lang="en-US" sz="2000" dirty="0" err="1"/>
              <a:t>chỗ</a:t>
            </a:r>
            <a:r>
              <a:rPr lang="en-US" sz="2000" dirty="0"/>
              <a:t> </a:t>
            </a:r>
            <a:r>
              <a:rPr lang="en-US" sz="2000" dirty="0" err="1"/>
              <a:t>trống</a:t>
            </a:r>
            <a:r>
              <a:rPr lang="en-US" sz="2000" dirty="0"/>
              <a:t> </a:t>
            </a:r>
            <a:r>
              <a:rPr lang="en-US" sz="2000" dirty="0" err="1"/>
              <a:t>sau</a:t>
            </a:r>
            <a:r>
              <a:rPr lang="en-US" sz="2000" dirty="0"/>
              <a:t> :</a:t>
            </a:r>
          </a:p>
        </p:txBody>
      </p:sp>
      <p:graphicFrame>
        <p:nvGraphicFramePr>
          <p:cNvPr id="32" name="Object 73"/>
          <p:cNvGraphicFramePr>
            <a:graphicFrameLocks noChangeAspect="1"/>
          </p:cNvGraphicFramePr>
          <p:nvPr/>
        </p:nvGraphicFramePr>
        <p:xfrm>
          <a:off x="4800600" y="1905000"/>
          <a:ext cx="4052888" cy="893763"/>
        </p:xfrm>
        <a:graphic>
          <a:graphicData uri="http://schemas.openxmlformats.org/presentationml/2006/ole">
            <mc:AlternateContent xmlns:mc="http://schemas.openxmlformats.org/markup-compatibility/2006">
              <mc:Choice xmlns:v="urn:schemas-microsoft-com:vml" Requires="v">
                <p:oleObj spid="_x0000_s53301" name="Equation" r:id="rId11" imgW="2514600" imgH="444240" progId="Equation.DSMT4">
                  <p:embed/>
                </p:oleObj>
              </mc:Choice>
              <mc:Fallback>
                <p:oleObj name="Equation" r:id="rId11" imgW="2514600" imgH="444240" progId="Equation.DSMT4">
                  <p:embed/>
                  <p:pic>
                    <p:nvPicPr>
                      <p:cNvPr id="0" name="Object 7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00600" y="1905000"/>
                        <a:ext cx="4052888" cy="893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66" name="Object 18"/>
          <p:cNvGraphicFramePr>
            <a:graphicFrameLocks noChangeAspect="1"/>
          </p:cNvGraphicFramePr>
          <p:nvPr/>
        </p:nvGraphicFramePr>
        <p:xfrm>
          <a:off x="6705600" y="1919288"/>
          <a:ext cx="1155700" cy="442912"/>
        </p:xfrm>
        <a:graphic>
          <a:graphicData uri="http://schemas.openxmlformats.org/presentationml/2006/ole">
            <mc:AlternateContent xmlns:mc="http://schemas.openxmlformats.org/markup-compatibility/2006">
              <mc:Choice xmlns:v="urn:schemas-microsoft-com:vml" Requires="v">
                <p:oleObj spid="_x0000_s53302" name="Equation" r:id="rId13" imgW="596880" imgH="228600" progId="Equation.DSMT4">
                  <p:embed/>
                </p:oleObj>
              </mc:Choice>
              <mc:Fallback>
                <p:oleObj name="Equation" r:id="rId13" imgW="596880" imgH="228600" progId="Equation.DSMT4">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705600" y="1919288"/>
                        <a:ext cx="1155700" cy="442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67" name="Object 19"/>
          <p:cNvGraphicFramePr>
            <a:graphicFrameLocks noChangeAspect="1"/>
          </p:cNvGraphicFramePr>
          <p:nvPr/>
        </p:nvGraphicFramePr>
        <p:xfrm>
          <a:off x="8393113" y="1917700"/>
          <a:ext cx="369887" cy="368300"/>
        </p:xfrm>
        <a:graphic>
          <a:graphicData uri="http://schemas.openxmlformats.org/presentationml/2006/ole">
            <mc:AlternateContent xmlns:mc="http://schemas.openxmlformats.org/markup-compatibility/2006">
              <mc:Choice xmlns:v="urn:schemas-microsoft-com:vml" Requires="v">
                <p:oleObj spid="_x0000_s53303" name="Equation" r:id="rId15" imgW="190440" imgH="190440" progId="Equation.DSMT4">
                  <p:embed/>
                </p:oleObj>
              </mc:Choice>
              <mc:Fallback>
                <p:oleObj name="Equation" r:id="rId15" imgW="190440" imgH="190440"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393113" y="1917700"/>
                        <a:ext cx="369887"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79" name="Object 35"/>
          <p:cNvGraphicFramePr>
            <a:graphicFrameLocks noChangeAspect="1"/>
          </p:cNvGraphicFramePr>
          <p:nvPr/>
        </p:nvGraphicFramePr>
        <p:xfrm>
          <a:off x="990600" y="4495800"/>
          <a:ext cx="2687638" cy="685800"/>
        </p:xfrm>
        <a:graphic>
          <a:graphicData uri="http://schemas.openxmlformats.org/presentationml/2006/ole">
            <mc:AlternateContent xmlns:mc="http://schemas.openxmlformats.org/markup-compatibility/2006">
              <mc:Choice xmlns:v="urn:schemas-microsoft-com:vml" Requires="v">
                <p:oleObj spid="_x0000_s53304" name="Equation" r:id="rId17" imgW="1803240" imgH="393480" progId="Equation.DSMT4">
                  <p:embed/>
                </p:oleObj>
              </mc:Choice>
              <mc:Fallback>
                <p:oleObj name="Equation" r:id="rId17" imgW="1803240" imgH="393480" progId="Equation.DSMT4">
                  <p:embed/>
                  <p:pic>
                    <p:nvPicPr>
                      <p:cNvPr id="0" name="Object 3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90600" y="4495800"/>
                        <a:ext cx="2687638"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4" name="Object 73"/>
          <p:cNvGraphicFramePr>
            <a:graphicFrameLocks noChangeAspect="1"/>
          </p:cNvGraphicFramePr>
          <p:nvPr/>
        </p:nvGraphicFramePr>
        <p:xfrm>
          <a:off x="4875213" y="2967038"/>
          <a:ext cx="4132262" cy="842962"/>
        </p:xfrm>
        <a:graphic>
          <a:graphicData uri="http://schemas.openxmlformats.org/presentationml/2006/ole">
            <mc:AlternateContent xmlns:mc="http://schemas.openxmlformats.org/markup-compatibility/2006">
              <mc:Choice xmlns:v="urn:schemas-microsoft-com:vml" Requires="v">
                <p:oleObj spid="_x0000_s53305" name="Equation" r:id="rId19" imgW="2679480" imgH="419040" progId="Equation.DSMT4">
                  <p:embed/>
                </p:oleObj>
              </mc:Choice>
              <mc:Fallback>
                <p:oleObj name="Equation" r:id="rId19" imgW="2679480" imgH="419040" progId="Equation.DSMT4">
                  <p:embed/>
                  <p:pic>
                    <p:nvPicPr>
                      <p:cNvPr id="0" name="Picture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875213" y="2967038"/>
                        <a:ext cx="4132262" cy="842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73" name="Object 25"/>
          <p:cNvGraphicFramePr>
            <a:graphicFrameLocks noChangeAspect="1"/>
          </p:cNvGraphicFramePr>
          <p:nvPr/>
        </p:nvGraphicFramePr>
        <p:xfrm>
          <a:off x="7015163" y="3035300"/>
          <a:ext cx="909637" cy="393700"/>
        </p:xfrm>
        <a:graphic>
          <a:graphicData uri="http://schemas.openxmlformats.org/presentationml/2006/ole">
            <mc:AlternateContent xmlns:mc="http://schemas.openxmlformats.org/markup-compatibility/2006">
              <mc:Choice xmlns:v="urn:schemas-microsoft-com:vml" Requires="v">
                <p:oleObj spid="_x0000_s53306" name="Equation" r:id="rId21" imgW="469800" imgH="203040" progId="Equation.DSMT4">
                  <p:embed/>
                </p:oleObj>
              </mc:Choice>
              <mc:Fallback>
                <p:oleObj name="Equation" r:id="rId21" imgW="469800" imgH="203040"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015163" y="3035300"/>
                        <a:ext cx="909637"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74" name="Object 26"/>
          <p:cNvGraphicFramePr>
            <a:graphicFrameLocks noChangeAspect="1"/>
          </p:cNvGraphicFramePr>
          <p:nvPr/>
        </p:nvGraphicFramePr>
        <p:xfrm>
          <a:off x="6400800" y="3429000"/>
          <a:ext cx="1079500" cy="393700"/>
        </p:xfrm>
        <a:graphic>
          <a:graphicData uri="http://schemas.openxmlformats.org/presentationml/2006/ole">
            <mc:AlternateContent xmlns:mc="http://schemas.openxmlformats.org/markup-compatibility/2006">
              <mc:Choice xmlns:v="urn:schemas-microsoft-com:vml" Requires="v">
                <p:oleObj spid="_x0000_s53307" name="Equation" r:id="rId23" imgW="558720" imgH="203040" progId="Equation.DSMT4">
                  <p:embed/>
                </p:oleObj>
              </mc:Choice>
              <mc:Fallback>
                <p:oleObj name="Equation" r:id="rId23" imgW="558720" imgH="203040" progId="Equation.DSMT4">
                  <p:embed/>
                  <p:pic>
                    <p:nvPicPr>
                      <p:cNvPr id="0" name="Picture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400800" y="3429000"/>
                        <a:ext cx="10795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75" name="Object 27"/>
          <p:cNvGraphicFramePr>
            <a:graphicFrameLocks noChangeAspect="1"/>
          </p:cNvGraphicFramePr>
          <p:nvPr/>
        </p:nvGraphicFramePr>
        <p:xfrm>
          <a:off x="7924800" y="3429000"/>
          <a:ext cx="1079500" cy="393700"/>
        </p:xfrm>
        <a:graphic>
          <a:graphicData uri="http://schemas.openxmlformats.org/presentationml/2006/ole">
            <mc:AlternateContent xmlns:mc="http://schemas.openxmlformats.org/markup-compatibility/2006">
              <mc:Choice xmlns:v="urn:schemas-microsoft-com:vml" Requires="v">
                <p:oleObj spid="_x0000_s53308" name="Equation" r:id="rId25" imgW="558720" imgH="203040" progId="Equation.DSMT4">
                  <p:embed/>
                </p:oleObj>
              </mc:Choice>
              <mc:Fallback>
                <p:oleObj name="Equation" r:id="rId25" imgW="558720" imgH="203040" progId="Equation.DSMT4">
                  <p:embed/>
                  <p:pic>
                    <p:nvPicPr>
                      <p:cNvPr id="0" name="Picture 27"/>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924800" y="3429000"/>
                        <a:ext cx="10795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8"/>
                                        </p:tgtEl>
                                        <p:attrNameLst>
                                          <p:attrName>style.visibility</p:attrName>
                                        </p:attrNameLst>
                                      </p:cBhvr>
                                      <p:to>
                                        <p:strVal val="visible"/>
                                      </p:to>
                                    </p:set>
                                    <p:anim calcmode="discrete" valueType="clr">
                                      <p:cBhvr override="childStyle">
                                        <p:cTn id="7" dur="80"/>
                                        <p:tgtEl>
                                          <p:spTgt spid="2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8"/>
                                        </p:tgtEl>
                                        <p:attrNameLst>
                                          <p:attrName>fillcolor</p:attrName>
                                        </p:attrNameLst>
                                      </p:cBhvr>
                                      <p:tavLst>
                                        <p:tav tm="0">
                                          <p:val>
                                            <p:clrVal>
                                              <a:schemeClr val="accent2"/>
                                            </p:clrVal>
                                          </p:val>
                                        </p:tav>
                                        <p:tav tm="50000">
                                          <p:val>
                                            <p:clrVal>
                                              <a:schemeClr val="hlink"/>
                                            </p:clrVal>
                                          </p:val>
                                        </p:tav>
                                      </p:tavLst>
                                    </p:anim>
                                    <p:set>
                                      <p:cBhvr>
                                        <p:cTn id="9" dur="80"/>
                                        <p:tgtEl>
                                          <p:spTgt spid="28"/>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nodeType="clickEffect">
                                  <p:stCondLst>
                                    <p:cond delay="0"/>
                                  </p:stCondLst>
                                  <p:childTnLst>
                                    <p:set>
                                      <p:cBhvr>
                                        <p:cTn id="13" dur="1" fill="hold">
                                          <p:stCondLst>
                                            <p:cond delay="0"/>
                                          </p:stCondLst>
                                        </p:cTn>
                                        <p:tgtEl>
                                          <p:spTgt spid="32"/>
                                        </p:tgtEl>
                                        <p:attrNameLst>
                                          <p:attrName>style.visibility</p:attrName>
                                        </p:attrNameLst>
                                      </p:cBhvr>
                                      <p:to>
                                        <p:strVal val="visible"/>
                                      </p:to>
                                    </p:set>
                                    <p:animEffect transition="in" filter="box(in)">
                                      <p:cBhvr>
                                        <p:cTn id="14" dur="500"/>
                                        <p:tgtEl>
                                          <p:spTgt spid="32"/>
                                        </p:tgtEl>
                                      </p:cBhvr>
                                    </p:animEffect>
                                  </p:childTnLst>
                                </p:cTn>
                              </p:par>
                              <p:par>
                                <p:cTn id="15" presetID="4" presetClass="entr" presetSubtype="16" fill="hold" nodeType="withEffect">
                                  <p:stCondLst>
                                    <p:cond delay="0"/>
                                  </p:stCondLst>
                                  <p:childTnLst>
                                    <p:set>
                                      <p:cBhvr>
                                        <p:cTn id="16" dur="1" fill="hold">
                                          <p:stCondLst>
                                            <p:cond delay="0"/>
                                          </p:stCondLst>
                                        </p:cTn>
                                        <p:tgtEl>
                                          <p:spTgt spid="5134"/>
                                        </p:tgtEl>
                                        <p:attrNameLst>
                                          <p:attrName>style.visibility</p:attrName>
                                        </p:attrNameLst>
                                      </p:cBhvr>
                                      <p:to>
                                        <p:strVal val="visible"/>
                                      </p:to>
                                    </p:set>
                                    <p:animEffect transition="in" filter="box(in)">
                                      <p:cBhvr>
                                        <p:cTn id="17" dur="500"/>
                                        <p:tgtEl>
                                          <p:spTgt spid="513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3266"/>
                                        </p:tgtEl>
                                        <p:attrNameLst>
                                          <p:attrName>style.visibility</p:attrName>
                                        </p:attrNameLst>
                                      </p:cBhvr>
                                      <p:to>
                                        <p:strVal val="visible"/>
                                      </p:to>
                                    </p:set>
                                    <p:animEffect transition="in" filter="box(in)">
                                      <p:cBhvr>
                                        <p:cTn id="22" dur="500"/>
                                        <p:tgtEl>
                                          <p:spTgt spid="5326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53267"/>
                                        </p:tgtEl>
                                        <p:attrNameLst>
                                          <p:attrName>style.visibility</p:attrName>
                                        </p:attrNameLst>
                                      </p:cBhvr>
                                      <p:to>
                                        <p:strVal val="visible"/>
                                      </p:to>
                                    </p:set>
                                    <p:animEffect transition="in" filter="box(in)">
                                      <p:cBhvr>
                                        <p:cTn id="27" dur="500"/>
                                        <p:tgtEl>
                                          <p:spTgt spid="5326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53273"/>
                                        </p:tgtEl>
                                        <p:attrNameLst>
                                          <p:attrName>style.visibility</p:attrName>
                                        </p:attrNameLst>
                                      </p:cBhvr>
                                      <p:to>
                                        <p:strVal val="visible"/>
                                      </p:to>
                                    </p:set>
                                    <p:animEffect transition="in" filter="box(in)">
                                      <p:cBhvr>
                                        <p:cTn id="32" dur="500"/>
                                        <p:tgtEl>
                                          <p:spTgt spid="53273"/>
                                        </p:tgtEl>
                                      </p:cBhvr>
                                    </p:animEffect>
                                  </p:childTnLst>
                                </p:cTn>
                              </p:par>
                              <p:par>
                                <p:cTn id="33" presetID="4" presetClass="entr" presetSubtype="16" fill="hold" nodeType="withEffect">
                                  <p:stCondLst>
                                    <p:cond delay="0"/>
                                  </p:stCondLst>
                                  <p:childTnLst>
                                    <p:set>
                                      <p:cBhvr>
                                        <p:cTn id="34" dur="1" fill="hold">
                                          <p:stCondLst>
                                            <p:cond delay="0"/>
                                          </p:stCondLst>
                                        </p:cTn>
                                        <p:tgtEl>
                                          <p:spTgt spid="53274"/>
                                        </p:tgtEl>
                                        <p:attrNameLst>
                                          <p:attrName>style.visibility</p:attrName>
                                        </p:attrNameLst>
                                      </p:cBhvr>
                                      <p:to>
                                        <p:strVal val="visible"/>
                                      </p:to>
                                    </p:set>
                                    <p:animEffect transition="in" filter="box(in)">
                                      <p:cBhvr>
                                        <p:cTn id="35" dur="500"/>
                                        <p:tgtEl>
                                          <p:spTgt spid="53274"/>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nodeType="clickEffect">
                                  <p:stCondLst>
                                    <p:cond delay="0"/>
                                  </p:stCondLst>
                                  <p:childTnLst>
                                    <p:set>
                                      <p:cBhvr>
                                        <p:cTn id="39" dur="1" fill="hold">
                                          <p:stCondLst>
                                            <p:cond delay="0"/>
                                          </p:stCondLst>
                                        </p:cTn>
                                        <p:tgtEl>
                                          <p:spTgt spid="53275"/>
                                        </p:tgtEl>
                                        <p:attrNameLst>
                                          <p:attrName>style.visibility</p:attrName>
                                        </p:attrNameLst>
                                      </p:cBhvr>
                                      <p:to>
                                        <p:strVal val="visible"/>
                                      </p:to>
                                    </p:set>
                                    <p:animEffect transition="in" filter="box(in)">
                                      <p:cBhvr>
                                        <p:cTn id="40" dur="500"/>
                                        <p:tgtEl>
                                          <p:spTgt spid="53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p:cNvPicPr>
            <a:picLocks noChangeAspect="1" noChangeArrowheads="1"/>
          </p:cNvPicPr>
          <p:nvPr/>
        </p:nvPicPr>
        <p:blipFill>
          <a:blip r:embed="rId3" cstate="print"/>
          <a:srcRect/>
          <a:stretch>
            <a:fillRect/>
          </a:stretch>
        </p:blipFill>
        <p:spPr bwMode="auto">
          <a:xfrm>
            <a:off x="3648075" y="2057400"/>
            <a:ext cx="1990725" cy="1485900"/>
          </a:xfrm>
          <a:prstGeom prst="rect">
            <a:avLst/>
          </a:prstGeom>
          <a:noFill/>
          <a:ln w="9525">
            <a:noFill/>
            <a:miter lim="800000"/>
            <a:headEnd/>
            <a:tailEnd/>
          </a:ln>
        </p:spPr>
      </p:pic>
      <p:pic>
        <p:nvPicPr>
          <p:cNvPr id="48131" name="Picture 3"/>
          <p:cNvPicPr>
            <a:picLocks noChangeAspect="1" noChangeArrowheads="1"/>
          </p:cNvPicPr>
          <p:nvPr/>
        </p:nvPicPr>
        <p:blipFill>
          <a:blip r:embed="rId4" cstate="print"/>
          <a:srcRect/>
          <a:stretch>
            <a:fillRect/>
          </a:stretch>
        </p:blipFill>
        <p:spPr bwMode="auto">
          <a:xfrm>
            <a:off x="5500688" y="1857375"/>
            <a:ext cx="1285875" cy="1104900"/>
          </a:xfrm>
          <a:prstGeom prst="rect">
            <a:avLst/>
          </a:prstGeom>
          <a:noFill/>
          <a:ln w="9525">
            <a:noFill/>
            <a:miter lim="800000"/>
            <a:headEnd/>
            <a:tailEnd/>
          </a:ln>
        </p:spPr>
      </p:pic>
      <p:pic>
        <p:nvPicPr>
          <p:cNvPr id="48132" name="Picture 4"/>
          <p:cNvPicPr>
            <a:picLocks noChangeAspect="1" noChangeArrowheads="1"/>
          </p:cNvPicPr>
          <p:nvPr/>
        </p:nvPicPr>
        <p:blipFill>
          <a:blip r:embed="rId5" cstate="print"/>
          <a:srcRect/>
          <a:stretch>
            <a:fillRect/>
          </a:stretch>
        </p:blipFill>
        <p:spPr bwMode="auto">
          <a:xfrm>
            <a:off x="6800850" y="2500313"/>
            <a:ext cx="1428750" cy="895350"/>
          </a:xfrm>
          <a:prstGeom prst="rect">
            <a:avLst/>
          </a:prstGeom>
          <a:noFill/>
          <a:ln w="9525">
            <a:noFill/>
            <a:miter lim="800000"/>
            <a:headEnd/>
            <a:tailEnd/>
          </a:ln>
        </p:spPr>
      </p:pic>
      <p:pic>
        <p:nvPicPr>
          <p:cNvPr id="48133" name="Picture 5"/>
          <p:cNvPicPr>
            <a:picLocks noChangeAspect="1" noChangeArrowheads="1"/>
          </p:cNvPicPr>
          <p:nvPr/>
        </p:nvPicPr>
        <p:blipFill>
          <a:blip r:embed="rId6" cstate="print"/>
          <a:srcRect/>
          <a:stretch>
            <a:fillRect/>
          </a:stretch>
        </p:blipFill>
        <p:spPr bwMode="auto">
          <a:xfrm>
            <a:off x="6324600" y="2895600"/>
            <a:ext cx="571500" cy="1990725"/>
          </a:xfrm>
          <a:prstGeom prst="rect">
            <a:avLst/>
          </a:prstGeom>
          <a:noFill/>
          <a:ln w="9525">
            <a:noFill/>
            <a:miter lim="800000"/>
            <a:headEnd/>
            <a:tailEnd/>
          </a:ln>
        </p:spPr>
      </p:pic>
      <p:pic>
        <p:nvPicPr>
          <p:cNvPr id="48134" name="Picture 6"/>
          <p:cNvPicPr>
            <a:picLocks noChangeAspect="1" noChangeArrowheads="1"/>
          </p:cNvPicPr>
          <p:nvPr/>
        </p:nvPicPr>
        <p:blipFill>
          <a:blip r:embed="rId7" cstate="print"/>
          <a:srcRect/>
          <a:stretch>
            <a:fillRect/>
          </a:stretch>
        </p:blipFill>
        <p:spPr bwMode="auto">
          <a:xfrm>
            <a:off x="1981200" y="2047875"/>
            <a:ext cx="1671638" cy="847725"/>
          </a:xfrm>
          <a:prstGeom prst="rect">
            <a:avLst/>
          </a:prstGeom>
          <a:noFill/>
          <a:ln w="9525">
            <a:noFill/>
            <a:miter lim="800000"/>
            <a:headEnd/>
            <a:tailEnd/>
          </a:ln>
        </p:spPr>
      </p:pic>
      <p:pic>
        <p:nvPicPr>
          <p:cNvPr id="48135" name="Picture 7"/>
          <p:cNvPicPr>
            <a:picLocks noChangeAspect="1" noChangeArrowheads="1"/>
          </p:cNvPicPr>
          <p:nvPr/>
        </p:nvPicPr>
        <p:blipFill>
          <a:blip r:embed="rId8" cstate="print"/>
          <a:srcRect/>
          <a:stretch>
            <a:fillRect/>
          </a:stretch>
        </p:blipFill>
        <p:spPr bwMode="auto">
          <a:xfrm>
            <a:off x="1119188" y="2824163"/>
            <a:ext cx="1352550" cy="1600200"/>
          </a:xfrm>
          <a:prstGeom prst="rect">
            <a:avLst/>
          </a:prstGeom>
          <a:noFill/>
          <a:ln w="9525">
            <a:noFill/>
            <a:miter lim="800000"/>
            <a:headEnd/>
            <a:tailEnd/>
          </a:ln>
        </p:spPr>
      </p:pic>
      <p:pic>
        <p:nvPicPr>
          <p:cNvPr id="48136" name="Picture 8"/>
          <p:cNvPicPr>
            <a:picLocks noChangeAspect="1" noChangeArrowheads="1"/>
          </p:cNvPicPr>
          <p:nvPr/>
        </p:nvPicPr>
        <p:blipFill>
          <a:blip r:embed="rId9" cstate="print"/>
          <a:srcRect/>
          <a:stretch>
            <a:fillRect/>
          </a:stretch>
        </p:blipFill>
        <p:spPr bwMode="auto">
          <a:xfrm>
            <a:off x="2057400" y="2838450"/>
            <a:ext cx="1181100" cy="1152525"/>
          </a:xfrm>
          <a:prstGeom prst="rect">
            <a:avLst/>
          </a:prstGeom>
          <a:noFill/>
          <a:ln w="9525">
            <a:noFill/>
            <a:miter lim="800000"/>
            <a:headEnd/>
            <a:tailEnd/>
          </a:ln>
        </p:spPr>
      </p:pic>
      <p:pic>
        <p:nvPicPr>
          <p:cNvPr id="48137" name="Picture 9"/>
          <p:cNvPicPr>
            <a:picLocks noChangeAspect="1" noChangeArrowheads="1"/>
          </p:cNvPicPr>
          <p:nvPr/>
        </p:nvPicPr>
        <p:blipFill>
          <a:blip r:embed="rId10" cstate="print"/>
          <a:srcRect/>
          <a:stretch>
            <a:fillRect/>
          </a:stretch>
        </p:blipFill>
        <p:spPr bwMode="auto">
          <a:xfrm>
            <a:off x="414338" y="1981200"/>
            <a:ext cx="1657350" cy="876300"/>
          </a:xfrm>
          <a:prstGeom prst="rect">
            <a:avLst/>
          </a:prstGeom>
          <a:noFill/>
          <a:ln w="9525">
            <a:noFill/>
            <a:miter lim="800000"/>
            <a:headEnd/>
            <a:tailEnd/>
          </a:ln>
        </p:spPr>
      </p:pic>
      <p:graphicFrame>
        <p:nvGraphicFramePr>
          <p:cNvPr id="48138" name="Object 2"/>
          <p:cNvGraphicFramePr>
            <a:graphicFrameLocks noChangeAspect="1"/>
          </p:cNvGraphicFramePr>
          <p:nvPr/>
        </p:nvGraphicFramePr>
        <p:xfrm>
          <a:off x="8077200" y="2819400"/>
          <a:ext cx="914400" cy="566738"/>
        </p:xfrm>
        <a:graphic>
          <a:graphicData uri="http://schemas.openxmlformats.org/presentationml/2006/ole">
            <mc:AlternateContent xmlns:mc="http://schemas.openxmlformats.org/markup-compatibility/2006">
              <mc:Choice xmlns:v="urn:schemas-microsoft-com:vml" Requires="v">
                <p:oleObj spid="_x0000_s7185" name="Equation" r:id="rId11" imgW="634680" imgH="393480" progId="Equation.DSMT4">
                  <p:embed/>
                </p:oleObj>
              </mc:Choice>
              <mc:Fallback>
                <p:oleObj name="Equation" r:id="rId11" imgW="634680" imgH="393480" progId="Equation.DSMT4">
                  <p:embed/>
                  <p:pic>
                    <p:nvPicPr>
                      <p:cNvPr id="0" name="Object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077200" y="2819400"/>
                        <a:ext cx="914400" cy="566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39" name="Object 3"/>
          <p:cNvGraphicFramePr>
            <a:graphicFrameLocks noChangeAspect="1"/>
          </p:cNvGraphicFramePr>
          <p:nvPr/>
        </p:nvGraphicFramePr>
        <p:xfrm>
          <a:off x="5867400" y="4343400"/>
          <a:ext cx="1066800" cy="635000"/>
        </p:xfrm>
        <a:graphic>
          <a:graphicData uri="http://schemas.openxmlformats.org/presentationml/2006/ole">
            <mc:AlternateContent xmlns:mc="http://schemas.openxmlformats.org/markup-compatibility/2006">
              <mc:Choice xmlns:v="urn:schemas-microsoft-com:vml" Requires="v">
                <p:oleObj spid="_x0000_s7186" name="Equation" r:id="rId13" imgW="660240" imgH="393480" progId="Equation.DSMT4">
                  <p:embed/>
                </p:oleObj>
              </mc:Choice>
              <mc:Fallback>
                <p:oleObj name="Equation" r:id="rId13" imgW="660240" imgH="393480" progId="Equation.DSMT4">
                  <p:embed/>
                  <p:pic>
                    <p:nvPicPr>
                      <p:cNvPr id="0" name="Object 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67400" y="4343400"/>
                        <a:ext cx="106680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40" name="Object 4"/>
          <p:cNvGraphicFramePr>
            <a:graphicFrameLocks noChangeAspect="1"/>
          </p:cNvGraphicFramePr>
          <p:nvPr/>
        </p:nvGraphicFramePr>
        <p:xfrm>
          <a:off x="228600" y="2443162"/>
          <a:ext cx="838200" cy="604838"/>
        </p:xfrm>
        <a:graphic>
          <a:graphicData uri="http://schemas.openxmlformats.org/presentationml/2006/ole">
            <mc:AlternateContent xmlns:mc="http://schemas.openxmlformats.org/markup-compatibility/2006">
              <mc:Choice xmlns:v="urn:schemas-microsoft-com:vml" Requires="v">
                <p:oleObj spid="_x0000_s7187" name="Equation" r:id="rId15" imgW="545760" imgH="393480" progId="Equation.DSMT4">
                  <p:embed/>
                </p:oleObj>
              </mc:Choice>
              <mc:Fallback>
                <p:oleObj name="Equation" r:id="rId15" imgW="545760" imgH="393480" progId="Equation.DSMT4">
                  <p:embed/>
                  <p:pic>
                    <p:nvPicPr>
                      <p:cNvPr id="0" name="Object 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8600" y="2443162"/>
                        <a:ext cx="838200" cy="604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41" name="Object 5"/>
          <p:cNvGraphicFramePr>
            <a:graphicFrameLocks noChangeAspect="1"/>
          </p:cNvGraphicFramePr>
          <p:nvPr/>
        </p:nvGraphicFramePr>
        <p:xfrm>
          <a:off x="609600" y="3810000"/>
          <a:ext cx="1003300" cy="609600"/>
        </p:xfrm>
        <a:graphic>
          <a:graphicData uri="http://schemas.openxmlformats.org/presentationml/2006/ole">
            <mc:AlternateContent xmlns:mc="http://schemas.openxmlformats.org/markup-compatibility/2006">
              <mc:Choice xmlns:v="urn:schemas-microsoft-com:vml" Requires="v">
                <p:oleObj spid="_x0000_s7188" name="Equation" r:id="rId17" imgW="647640" imgH="393480" progId="Equation.DSMT4">
                  <p:embed/>
                </p:oleObj>
              </mc:Choice>
              <mc:Fallback>
                <p:oleObj name="Equation" r:id="rId17" imgW="647640" imgH="393480" progId="Equation.DSMT4">
                  <p:embed/>
                  <p:pic>
                    <p:nvPicPr>
                      <p:cNvPr id="0" name="Object 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9600" y="3810000"/>
                        <a:ext cx="10033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42" name="Object 6"/>
          <p:cNvGraphicFramePr>
            <a:graphicFrameLocks noChangeAspect="1"/>
          </p:cNvGraphicFramePr>
          <p:nvPr/>
        </p:nvGraphicFramePr>
        <p:xfrm>
          <a:off x="2819400" y="3810000"/>
          <a:ext cx="1066800" cy="647700"/>
        </p:xfrm>
        <a:graphic>
          <a:graphicData uri="http://schemas.openxmlformats.org/presentationml/2006/ole">
            <mc:AlternateContent xmlns:mc="http://schemas.openxmlformats.org/markup-compatibility/2006">
              <mc:Choice xmlns:v="urn:schemas-microsoft-com:vml" Requires="v">
                <p:oleObj spid="_x0000_s7189" name="Equation" r:id="rId19" imgW="647640" imgH="393480" progId="Equation.DSMT4">
                  <p:embed/>
                </p:oleObj>
              </mc:Choice>
              <mc:Fallback>
                <p:oleObj name="Equation" r:id="rId19" imgW="647640" imgH="393480" progId="Equation.DSMT4">
                  <p:embed/>
                  <p:pic>
                    <p:nvPicPr>
                      <p:cNvPr id="0" name="Object 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819400" y="3810000"/>
                        <a:ext cx="10668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Title 1"/>
          <p:cNvSpPr txBox="1">
            <a:spLocks/>
          </p:cNvSpPr>
          <p:nvPr/>
        </p:nvSpPr>
        <p:spPr>
          <a:xfrm>
            <a:off x="457200" y="0"/>
            <a:ext cx="8229600" cy="487362"/>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smtClean="0">
                <a:ln>
                  <a:noFill/>
                </a:ln>
                <a:solidFill>
                  <a:srgbClr val="FF0000"/>
                </a:solidFill>
                <a:effectLst/>
                <a:uLnTx/>
                <a:uFillTx/>
                <a:latin typeface="+mj-lt"/>
                <a:ea typeface="+mj-ea"/>
                <a:cs typeface="+mj-cs"/>
              </a:rPr>
              <a:t>Tiết 44 </a:t>
            </a:r>
            <a:r>
              <a:rPr kumimoji="0" lang="en-US" sz="2400" b="1" i="0" u="none" strike="noStrike" kern="1200" cap="none" spc="0" normalizeH="0" baseline="0" noProof="0" dirty="0" smtClean="0">
                <a:ln>
                  <a:noFill/>
                </a:ln>
                <a:solidFill>
                  <a:srgbClr val="FF0000"/>
                </a:solidFill>
                <a:effectLst/>
                <a:uLnTx/>
                <a:uFillTx/>
                <a:latin typeface="+mj-lt"/>
                <a:ea typeface="+mj-ea"/>
                <a:cs typeface="+mj-cs"/>
              </a:rPr>
              <a:t>-</a:t>
            </a:r>
            <a:r>
              <a:rPr kumimoji="0" lang="en-GB" sz="2400" b="1" i="0" u="none" strike="noStrike" kern="1200" cap="none" spc="0" normalizeH="0" baseline="0" noProof="0" dirty="0" smtClean="0">
                <a:ln>
                  <a:noFill/>
                </a:ln>
                <a:solidFill>
                  <a:srgbClr val="FF0000"/>
                </a:solidFill>
                <a:effectLst/>
                <a:uLnTx/>
                <a:uFillTx/>
                <a:latin typeface="Arial" pitchFamily="34" charset="0"/>
                <a:ea typeface="+mj-ea"/>
                <a:cs typeface="Arial" pitchFamily="34" charset="0"/>
              </a:rPr>
              <a:t> §2. </a:t>
            </a:r>
            <a:r>
              <a:rPr kumimoji="0" lang="en-US" sz="2400" b="1" i="0" u="none" strike="noStrike" kern="1200" cap="none" spc="0" normalizeH="0" baseline="0" noProof="0" dirty="0" smtClean="0">
                <a:ln>
                  <a:noFill/>
                </a:ln>
                <a:solidFill>
                  <a:srgbClr val="FF0000"/>
                </a:solidFill>
                <a:effectLst/>
                <a:uLnTx/>
                <a:uFillTx/>
                <a:latin typeface="Arial" pitchFamily="34" charset="0"/>
                <a:ea typeface="+mj-ea"/>
                <a:cs typeface="Arial" pitchFamily="34" charset="0"/>
              </a:rPr>
              <a:t>TÍNH CHẤT CƠ BẢN CỦA PHÂN THỨC</a:t>
            </a:r>
            <a:r>
              <a:rPr kumimoji="0" lang="en-US" sz="2400" b="0" i="0" u="none" strike="noStrike" kern="1200" cap="none" spc="0" normalizeH="0" baseline="0" noProof="0" dirty="0" smtClean="0">
                <a:ln>
                  <a:noFill/>
                </a:ln>
                <a:solidFill>
                  <a:schemeClr val="tx1"/>
                </a:solidFill>
                <a:effectLst/>
                <a:uLnTx/>
                <a:uFillTx/>
                <a:latin typeface="+mj-lt"/>
                <a:ea typeface="+mj-ea"/>
                <a:cs typeface="+mj-cs"/>
              </a:rPr>
              <a:t> </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8130"/>
                                        </p:tgtEl>
                                        <p:attrNameLst>
                                          <p:attrName>style.visibility</p:attrName>
                                        </p:attrNameLst>
                                      </p:cBhvr>
                                      <p:to>
                                        <p:strVal val="visible"/>
                                      </p:to>
                                    </p:set>
                                    <p:animEffect transition="in" filter="diamond(in)">
                                      <p:cBhvr>
                                        <p:cTn id="7" dur="2000"/>
                                        <p:tgtEl>
                                          <p:spTgt spid="4813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8131"/>
                                        </p:tgtEl>
                                        <p:attrNameLst>
                                          <p:attrName>style.visibility</p:attrName>
                                        </p:attrNameLst>
                                      </p:cBhvr>
                                      <p:to>
                                        <p:strVal val="visible"/>
                                      </p:to>
                                    </p:set>
                                    <p:animEffect transition="in" filter="diamond(in)">
                                      <p:cBhvr>
                                        <p:cTn id="12" dur="2000"/>
                                        <p:tgtEl>
                                          <p:spTgt spid="48131"/>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8132"/>
                                        </p:tgtEl>
                                        <p:attrNameLst>
                                          <p:attrName>style.visibility</p:attrName>
                                        </p:attrNameLst>
                                      </p:cBhvr>
                                      <p:to>
                                        <p:strVal val="visible"/>
                                      </p:to>
                                    </p:set>
                                    <p:animEffect transition="in" filter="checkerboard(across)">
                                      <p:cBhvr>
                                        <p:cTn id="17" dur="500"/>
                                        <p:tgtEl>
                                          <p:spTgt spid="4813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nodeType="clickEffect">
                                  <p:stCondLst>
                                    <p:cond delay="0"/>
                                  </p:stCondLst>
                                  <p:childTnLst>
                                    <p:set>
                                      <p:cBhvr>
                                        <p:cTn id="21" dur="1" fill="hold">
                                          <p:stCondLst>
                                            <p:cond delay="0"/>
                                          </p:stCondLst>
                                        </p:cTn>
                                        <p:tgtEl>
                                          <p:spTgt spid="48138"/>
                                        </p:tgtEl>
                                        <p:attrNameLst>
                                          <p:attrName>style.visibility</p:attrName>
                                        </p:attrNameLst>
                                      </p:cBhvr>
                                      <p:to>
                                        <p:strVal val="visible"/>
                                      </p:to>
                                    </p:set>
                                    <p:animEffect transition="in" filter="barn(inHorizontal)">
                                      <p:cBhvr>
                                        <p:cTn id="22" dur="500"/>
                                        <p:tgtEl>
                                          <p:spTgt spid="48138"/>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48133"/>
                                        </p:tgtEl>
                                        <p:attrNameLst>
                                          <p:attrName>style.visibility</p:attrName>
                                        </p:attrNameLst>
                                      </p:cBhvr>
                                      <p:to>
                                        <p:strVal val="visible"/>
                                      </p:to>
                                    </p:set>
                                    <p:animEffect transition="in" filter="checkerboard(across)">
                                      <p:cBhvr>
                                        <p:cTn id="27" dur="500"/>
                                        <p:tgtEl>
                                          <p:spTgt spid="48133"/>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48139"/>
                                        </p:tgtEl>
                                        <p:attrNameLst>
                                          <p:attrName>style.visibility</p:attrName>
                                        </p:attrNameLst>
                                      </p:cBhvr>
                                      <p:to>
                                        <p:strVal val="visible"/>
                                      </p:to>
                                    </p:set>
                                    <p:animEffect transition="in" filter="strips(downLeft)">
                                      <p:cBhvr>
                                        <p:cTn id="32" dur="500"/>
                                        <p:tgtEl>
                                          <p:spTgt spid="48139"/>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48134"/>
                                        </p:tgtEl>
                                        <p:attrNameLst>
                                          <p:attrName>style.visibility</p:attrName>
                                        </p:attrNameLst>
                                      </p:cBhvr>
                                      <p:to>
                                        <p:strVal val="visible"/>
                                      </p:to>
                                    </p:set>
                                    <p:animEffect transition="in" filter="checkerboard(across)">
                                      <p:cBhvr>
                                        <p:cTn id="37" dur="500"/>
                                        <p:tgtEl>
                                          <p:spTgt spid="48134"/>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48137"/>
                                        </p:tgtEl>
                                        <p:attrNameLst>
                                          <p:attrName>style.visibility</p:attrName>
                                        </p:attrNameLst>
                                      </p:cBhvr>
                                      <p:to>
                                        <p:strVal val="visible"/>
                                      </p:to>
                                    </p:set>
                                    <p:animEffect transition="in" filter="box(in)">
                                      <p:cBhvr>
                                        <p:cTn id="42" dur="500"/>
                                        <p:tgtEl>
                                          <p:spTgt spid="48137"/>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0" fill="hold" nodeType="clickEffect">
                                  <p:stCondLst>
                                    <p:cond delay="0"/>
                                  </p:stCondLst>
                                  <p:childTnLst>
                                    <p:set>
                                      <p:cBhvr>
                                        <p:cTn id="46" dur="1" fill="hold">
                                          <p:stCondLst>
                                            <p:cond delay="0"/>
                                          </p:stCondLst>
                                        </p:cTn>
                                        <p:tgtEl>
                                          <p:spTgt spid="48140"/>
                                        </p:tgtEl>
                                        <p:attrNameLst>
                                          <p:attrName>style.visibility</p:attrName>
                                        </p:attrNameLst>
                                      </p:cBhvr>
                                      <p:to>
                                        <p:strVal val="visible"/>
                                      </p:to>
                                    </p:set>
                                    <p:anim calcmode="lin" valueType="num">
                                      <p:cBhvr>
                                        <p:cTn id="47" dur="500" fill="hold"/>
                                        <p:tgtEl>
                                          <p:spTgt spid="48140"/>
                                        </p:tgtEl>
                                        <p:attrNameLst>
                                          <p:attrName>ppt_w</p:attrName>
                                        </p:attrNameLst>
                                      </p:cBhvr>
                                      <p:tavLst>
                                        <p:tav tm="0">
                                          <p:val>
                                            <p:fltVal val="0"/>
                                          </p:val>
                                        </p:tav>
                                        <p:tav tm="100000">
                                          <p:val>
                                            <p:strVal val="#ppt_w"/>
                                          </p:val>
                                        </p:tav>
                                      </p:tavLst>
                                    </p:anim>
                                    <p:anim calcmode="lin" valueType="num">
                                      <p:cBhvr>
                                        <p:cTn id="48" dur="500" fill="hold"/>
                                        <p:tgtEl>
                                          <p:spTgt spid="48140"/>
                                        </p:tgtEl>
                                        <p:attrNameLst>
                                          <p:attrName>ppt_h</p:attrName>
                                        </p:attrNameLst>
                                      </p:cBhvr>
                                      <p:tavLst>
                                        <p:tav tm="0">
                                          <p:val>
                                            <p:fltVal val="0"/>
                                          </p:val>
                                        </p:tav>
                                        <p:tav tm="100000">
                                          <p:val>
                                            <p:strVal val="#ppt_h"/>
                                          </p:val>
                                        </p:tav>
                                      </p:tavLst>
                                    </p:anim>
                                    <p:animEffect transition="in" filter="fade">
                                      <p:cBhvr>
                                        <p:cTn id="49" dur="500"/>
                                        <p:tgtEl>
                                          <p:spTgt spid="48140"/>
                                        </p:tgtEl>
                                      </p:cBhvr>
                                    </p:animEffect>
                                  </p:childTnLst>
                                </p:cTn>
                              </p:par>
                            </p:childTnLst>
                          </p:cTn>
                        </p:par>
                      </p:childTnLst>
                    </p:cTn>
                  </p:par>
                  <p:par>
                    <p:cTn id="50" fill="hold">
                      <p:stCondLst>
                        <p:cond delay="indefinite"/>
                      </p:stCondLst>
                      <p:childTnLst>
                        <p:par>
                          <p:cTn id="51" fill="hold">
                            <p:stCondLst>
                              <p:cond delay="0"/>
                            </p:stCondLst>
                            <p:childTnLst>
                              <p:par>
                                <p:cTn id="52" presetID="5" presetClass="entr" presetSubtype="10" fill="hold" nodeType="clickEffect">
                                  <p:stCondLst>
                                    <p:cond delay="0"/>
                                  </p:stCondLst>
                                  <p:childTnLst>
                                    <p:set>
                                      <p:cBhvr>
                                        <p:cTn id="53" dur="1" fill="hold">
                                          <p:stCondLst>
                                            <p:cond delay="0"/>
                                          </p:stCondLst>
                                        </p:cTn>
                                        <p:tgtEl>
                                          <p:spTgt spid="48135"/>
                                        </p:tgtEl>
                                        <p:attrNameLst>
                                          <p:attrName>style.visibility</p:attrName>
                                        </p:attrNameLst>
                                      </p:cBhvr>
                                      <p:to>
                                        <p:strVal val="visible"/>
                                      </p:to>
                                    </p:set>
                                    <p:animEffect transition="in" filter="checkerboard(across)">
                                      <p:cBhvr>
                                        <p:cTn id="54" dur="500"/>
                                        <p:tgtEl>
                                          <p:spTgt spid="48135"/>
                                        </p:tgtEl>
                                      </p:cBhvr>
                                    </p:animEffect>
                                  </p:childTnLst>
                                </p:cTn>
                              </p:par>
                            </p:childTnLst>
                          </p:cTn>
                        </p:par>
                      </p:childTnLst>
                    </p:cTn>
                  </p:par>
                  <p:par>
                    <p:cTn id="55" fill="hold">
                      <p:stCondLst>
                        <p:cond delay="indefinite"/>
                      </p:stCondLst>
                      <p:childTnLst>
                        <p:par>
                          <p:cTn id="56" fill="hold">
                            <p:stCondLst>
                              <p:cond delay="0"/>
                            </p:stCondLst>
                            <p:childTnLst>
                              <p:par>
                                <p:cTn id="57" presetID="5" presetClass="entr" presetSubtype="10" fill="hold" nodeType="clickEffect">
                                  <p:stCondLst>
                                    <p:cond delay="0"/>
                                  </p:stCondLst>
                                  <p:childTnLst>
                                    <p:set>
                                      <p:cBhvr>
                                        <p:cTn id="58" dur="1" fill="hold">
                                          <p:stCondLst>
                                            <p:cond delay="0"/>
                                          </p:stCondLst>
                                        </p:cTn>
                                        <p:tgtEl>
                                          <p:spTgt spid="48141"/>
                                        </p:tgtEl>
                                        <p:attrNameLst>
                                          <p:attrName>style.visibility</p:attrName>
                                        </p:attrNameLst>
                                      </p:cBhvr>
                                      <p:to>
                                        <p:strVal val="visible"/>
                                      </p:to>
                                    </p:set>
                                    <p:animEffect transition="in" filter="checkerboard(across)">
                                      <p:cBhvr>
                                        <p:cTn id="59" dur="500"/>
                                        <p:tgtEl>
                                          <p:spTgt spid="48141"/>
                                        </p:tgtEl>
                                      </p:cBhvr>
                                    </p:animEffect>
                                  </p:childTnLst>
                                </p:cTn>
                              </p:par>
                            </p:childTnLst>
                          </p:cTn>
                        </p:par>
                      </p:childTnLst>
                    </p:cTn>
                  </p:par>
                  <p:par>
                    <p:cTn id="60" fill="hold">
                      <p:stCondLst>
                        <p:cond delay="indefinite"/>
                      </p:stCondLst>
                      <p:childTnLst>
                        <p:par>
                          <p:cTn id="61" fill="hold">
                            <p:stCondLst>
                              <p:cond delay="0"/>
                            </p:stCondLst>
                            <p:childTnLst>
                              <p:par>
                                <p:cTn id="62" presetID="5" presetClass="entr" presetSubtype="10" fill="hold" nodeType="clickEffect">
                                  <p:stCondLst>
                                    <p:cond delay="0"/>
                                  </p:stCondLst>
                                  <p:childTnLst>
                                    <p:set>
                                      <p:cBhvr>
                                        <p:cTn id="63" dur="1" fill="hold">
                                          <p:stCondLst>
                                            <p:cond delay="0"/>
                                          </p:stCondLst>
                                        </p:cTn>
                                        <p:tgtEl>
                                          <p:spTgt spid="48136"/>
                                        </p:tgtEl>
                                        <p:attrNameLst>
                                          <p:attrName>style.visibility</p:attrName>
                                        </p:attrNameLst>
                                      </p:cBhvr>
                                      <p:to>
                                        <p:strVal val="visible"/>
                                      </p:to>
                                    </p:set>
                                    <p:animEffect transition="in" filter="checkerboard(across)">
                                      <p:cBhvr>
                                        <p:cTn id="64" dur="500"/>
                                        <p:tgtEl>
                                          <p:spTgt spid="48136"/>
                                        </p:tgtEl>
                                      </p:cBhvr>
                                    </p:animEffect>
                                  </p:childTnLst>
                                </p:cTn>
                              </p:par>
                            </p:childTnLst>
                          </p:cTn>
                        </p:par>
                      </p:childTnLst>
                    </p:cTn>
                  </p:par>
                  <p:par>
                    <p:cTn id="65" fill="hold">
                      <p:stCondLst>
                        <p:cond delay="indefinite"/>
                      </p:stCondLst>
                      <p:childTnLst>
                        <p:par>
                          <p:cTn id="66" fill="hold">
                            <p:stCondLst>
                              <p:cond delay="0"/>
                            </p:stCondLst>
                            <p:childTnLst>
                              <p:par>
                                <p:cTn id="67" presetID="14" presetClass="entr" presetSubtype="10" fill="hold" nodeType="clickEffect">
                                  <p:stCondLst>
                                    <p:cond delay="0"/>
                                  </p:stCondLst>
                                  <p:childTnLst>
                                    <p:set>
                                      <p:cBhvr>
                                        <p:cTn id="68" dur="1" fill="hold">
                                          <p:stCondLst>
                                            <p:cond delay="0"/>
                                          </p:stCondLst>
                                        </p:cTn>
                                        <p:tgtEl>
                                          <p:spTgt spid="48142"/>
                                        </p:tgtEl>
                                        <p:attrNameLst>
                                          <p:attrName>style.visibility</p:attrName>
                                        </p:attrNameLst>
                                      </p:cBhvr>
                                      <p:to>
                                        <p:strVal val="visible"/>
                                      </p:to>
                                    </p:set>
                                    <p:animEffect transition="in" filter="randombar(horizontal)">
                                      <p:cBhvr>
                                        <p:cTn id="69" dur="500"/>
                                        <p:tgtEl>
                                          <p:spTgt spid="48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nvGraphicFramePr>
        <p:xfrm>
          <a:off x="4114800" y="3327400"/>
          <a:ext cx="914400" cy="203200"/>
        </p:xfrm>
        <a:graphic>
          <a:graphicData uri="http://schemas.openxmlformats.org/presentationml/2006/ole">
            <mc:AlternateContent xmlns:mc="http://schemas.openxmlformats.org/markup-compatibility/2006">
              <mc:Choice xmlns:v="urn:schemas-microsoft-com:vml" Requires="v">
                <p:oleObj spid="_x0000_s67616" name="Equation" r:id="rId3" imgW="914400" imgH="203040" progId="Equation.DSMT4">
                  <p:embed/>
                </p:oleObj>
              </mc:Choice>
              <mc:Fallback>
                <p:oleObj name="Equation" r:id="rId3" imgW="914400" imgH="203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3327400"/>
                        <a:ext cx="914400" cy="203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33" name="Object 9"/>
          <p:cNvGraphicFramePr>
            <a:graphicFrameLocks noChangeAspect="1"/>
          </p:cNvGraphicFramePr>
          <p:nvPr/>
        </p:nvGraphicFramePr>
        <p:xfrm>
          <a:off x="4267200" y="1295400"/>
          <a:ext cx="297366" cy="762000"/>
        </p:xfrm>
        <a:graphic>
          <a:graphicData uri="http://schemas.openxmlformats.org/presentationml/2006/ole">
            <mc:AlternateContent xmlns:mc="http://schemas.openxmlformats.org/markup-compatibility/2006">
              <mc:Choice xmlns:v="urn:schemas-microsoft-com:vml" Requires="v">
                <p:oleObj spid="_x0000_s67617" name="Equation" r:id="rId5" imgW="152334" imgH="393529" progId="Equation.DSMT4">
                  <p:embed/>
                </p:oleObj>
              </mc:Choice>
              <mc:Fallback>
                <p:oleObj name="Equation" r:id="rId5" imgW="152334" imgH="393529"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7200" y="1295400"/>
                        <a:ext cx="297366"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31" name="Object 7"/>
          <p:cNvGraphicFramePr>
            <a:graphicFrameLocks noChangeAspect="1"/>
          </p:cNvGraphicFramePr>
          <p:nvPr/>
        </p:nvGraphicFramePr>
        <p:xfrm>
          <a:off x="914400" y="2286000"/>
          <a:ext cx="2992244" cy="847785"/>
        </p:xfrm>
        <a:graphic>
          <a:graphicData uri="http://schemas.openxmlformats.org/presentationml/2006/ole">
            <mc:AlternateContent xmlns:mc="http://schemas.openxmlformats.org/markup-compatibility/2006">
              <mc:Choice xmlns:v="urn:schemas-microsoft-com:vml" Requires="v">
                <p:oleObj spid="_x0000_s67618" name="Equation" r:id="rId7" imgW="1511300" imgH="393700" progId="Equation.DSMT4">
                  <p:embed/>
                </p:oleObj>
              </mc:Choice>
              <mc:Fallback>
                <p:oleObj name="Equation" r:id="rId7" imgW="1511300" imgH="3937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2286000"/>
                        <a:ext cx="2992244" cy="84778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30" name="Object 6"/>
          <p:cNvGraphicFramePr>
            <a:graphicFrameLocks noChangeAspect="1"/>
          </p:cNvGraphicFramePr>
          <p:nvPr/>
        </p:nvGraphicFramePr>
        <p:xfrm>
          <a:off x="990600" y="3581400"/>
          <a:ext cx="1344613" cy="847725"/>
        </p:xfrm>
        <a:graphic>
          <a:graphicData uri="http://schemas.openxmlformats.org/presentationml/2006/ole">
            <mc:AlternateContent xmlns:mc="http://schemas.openxmlformats.org/markup-compatibility/2006">
              <mc:Choice xmlns:v="urn:schemas-microsoft-com:vml" Requires="v">
                <p:oleObj spid="_x0000_s67619" name="Equation" r:id="rId9" imgW="622080" imgH="393480" progId="Equation.DSMT4">
                  <p:embed/>
                </p:oleObj>
              </mc:Choice>
              <mc:Fallback>
                <p:oleObj name="Equation" r:id="rId9" imgW="622080" imgH="3934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3581400"/>
                        <a:ext cx="1344613" cy="847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nvGraphicFramePr>
        <p:xfrm>
          <a:off x="3048000" y="3810000"/>
          <a:ext cx="292100" cy="342900"/>
        </p:xfrm>
        <a:graphic>
          <a:graphicData uri="http://schemas.openxmlformats.org/presentationml/2006/ole">
            <mc:AlternateContent xmlns:mc="http://schemas.openxmlformats.org/markup-compatibility/2006">
              <mc:Choice xmlns:v="urn:schemas-microsoft-com:vml" Requires="v">
                <p:oleObj spid="_x0000_s67620" name="Equation" r:id="rId11" imgW="126720" imgH="126720" progId="Equation.DSMT4">
                  <p:embed/>
                </p:oleObj>
              </mc:Choice>
              <mc:Fallback>
                <p:oleObj name="Equation" r:id="rId11" imgW="126720" imgH="12672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8000" y="3810000"/>
                        <a:ext cx="2921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 Box 5"/>
          <p:cNvSpPr txBox="1">
            <a:spLocks noChangeArrowheads="1"/>
          </p:cNvSpPr>
          <p:nvPr/>
        </p:nvSpPr>
        <p:spPr bwMode="auto">
          <a:xfrm>
            <a:off x="2514600" y="3729335"/>
            <a:ext cx="2209800" cy="461665"/>
          </a:xfrm>
          <a:prstGeom prst="rect">
            <a:avLst/>
          </a:prstGeom>
          <a:noFill/>
          <a:ln w="9525">
            <a:noFill/>
            <a:miter lim="800000"/>
            <a:headEnd/>
            <a:tailEnd/>
          </a:ln>
        </p:spPr>
        <p:txBody>
          <a:bodyPr wrap="square">
            <a:spAutoFit/>
          </a:bodyPr>
          <a:lstStyle/>
          <a:p>
            <a:pPr algn="ctr"/>
            <a:r>
              <a:rPr lang="en-US" sz="2400" dirty="0" smtClean="0">
                <a:ea typeface="Times New Roman"/>
                <a:cs typeface="Times New Roman"/>
              </a:rPr>
              <a:t> (n    ƯC(a,b))</a:t>
            </a:r>
            <a:r>
              <a:rPr lang="en-US" sz="2400" b="1" dirty="0" smtClean="0">
                <a:latin typeface="Arial" pitchFamily="34" charset="0"/>
                <a:cs typeface="Arial" pitchFamily="34" charset="0"/>
              </a:rPr>
              <a:t>    </a:t>
            </a:r>
            <a:endParaRPr lang="en-US" sz="2400" b="1" dirty="0">
              <a:latin typeface="Arial" pitchFamily="34" charset="0"/>
              <a:cs typeface="Arial" pitchFamily="34" charset="0"/>
            </a:endParaRPr>
          </a:p>
        </p:txBody>
      </p:sp>
      <p:sp>
        <p:nvSpPr>
          <p:cNvPr id="16" name="Title 1"/>
          <p:cNvSpPr txBox="1">
            <a:spLocks/>
          </p:cNvSpPr>
          <p:nvPr/>
        </p:nvSpPr>
        <p:spPr>
          <a:xfrm>
            <a:off x="457200" y="0"/>
            <a:ext cx="8229600" cy="487362"/>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smtClean="0">
                <a:ln>
                  <a:noFill/>
                </a:ln>
                <a:solidFill>
                  <a:srgbClr val="FF0000"/>
                </a:solidFill>
                <a:effectLst/>
                <a:uLnTx/>
                <a:uFillTx/>
                <a:latin typeface="+mj-lt"/>
                <a:ea typeface="+mj-ea"/>
                <a:cs typeface="+mj-cs"/>
              </a:rPr>
              <a:t>Tiết 44 </a:t>
            </a:r>
            <a:r>
              <a:rPr kumimoji="0" lang="en-US" sz="2400" b="1" i="0" u="none" strike="noStrike" kern="1200" cap="none" spc="0" normalizeH="0" baseline="0" noProof="0" dirty="0" smtClean="0">
                <a:ln>
                  <a:noFill/>
                </a:ln>
                <a:solidFill>
                  <a:srgbClr val="FF0000"/>
                </a:solidFill>
                <a:effectLst/>
                <a:uLnTx/>
                <a:uFillTx/>
                <a:latin typeface="+mj-lt"/>
                <a:ea typeface="+mj-ea"/>
                <a:cs typeface="+mj-cs"/>
              </a:rPr>
              <a:t>-</a:t>
            </a:r>
            <a:r>
              <a:rPr kumimoji="0" lang="en-GB" sz="2400" b="1" i="0" u="none" strike="noStrike" kern="1200" cap="none" spc="0" normalizeH="0" baseline="0" noProof="0" dirty="0" smtClean="0">
                <a:ln>
                  <a:noFill/>
                </a:ln>
                <a:solidFill>
                  <a:srgbClr val="FF0000"/>
                </a:solidFill>
                <a:effectLst/>
                <a:uLnTx/>
                <a:uFillTx/>
                <a:latin typeface="Arial" pitchFamily="34" charset="0"/>
                <a:ea typeface="+mj-ea"/>
                <a:cs typeface="Arial" pitchFamily="34" charset="0"/>
              </a:rPr>
              <a:t> §2. </a:t>
            </a:r>
            <a:r>
              <a:rPr kumimoji="0" lang="en-US" sz="2400" b="1" i="0" u="none" strike="noStrike" kern="1200" cap="none" spc="0" normalizeH="0" baseline="0" noProof="0" dirty="0" smtClean="0">
                <a:ln>
                  <a:noFill/>
                </a:ln>
                <a:solidFill>
                  <a:srgbClr val="FF0000"/>
                </a:solidFill>
                <a:effectLst/>
                <a:uLnTx/>
                <a:uFillTx/>
                <a:latin typeface="Arial" pitchFamily="34" charset="0"/>
                <a:ea typeface="+mj-ea"/>
                <a:cs typeface="Arial" pitchFamily="34" charset="0"/>
              </a:rPr>
              <a:t>TÍNH CHẤT CƠ BẢN CỦA PHÂN THỨC</a:t>
            </a:r>
            <a:r>
              <a:rPr kumimoji="0" lang="en-US" sz="2400" b="0" i="0" u="none" strike="noStrike" kern="1200" cap="none" spc="0" normalizeH="0" baseline="0" noProof="0" dirty="0" smtClean="0">
                <a:ln>
                  <a:noFill/>
                </a:ln>
                <a:solidFill>
                  <a:schemeClr val="tx1"/>
                </a:solidFill>
                <a:effectLst/>
                <a:uLnTx/>
                <a:uFillTx/>
                <a:latin typeface="+mj-lt"/>
                <a:ea typeface="+mj-ea"/>
                <a:cs typeface="+mj-cs"/>
              </a:rPr>
              <a:t> </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17" name="Table 16"/>
          <p:cNvGraphicFramePr>
            <a:graphicFrameLocks noGrp="1"/>
          </p:cNvGraphicFramePr>
          <p:nvPr/>
        </p:nvGraphicFramePr>
        <p:xfrm>
          <a:off x="838200" y="1219200"/>
          <a:ext cx="7772400" cy="3368040"/>
        </p:xfrm>
        <a:graphic>
          <a:graphicData uri="http://schemas.openxmlformats.org/drawingml/2006/table">
            <a:tbl>
              <a:tblPr firstRow="1" bandRow="1">
                <a:tableStyleId>{5940675A-B579-460E-94D1-54222C63F5DA}</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990600">
                <a:tc>
                  <a:txBody>
                    <a:bodyPr/>
                    <a:lstStyle/>
                    <a:p>
                      <a:endParaRPr lang="en-US" b="1" dirty="0" smtClean="0"/>
                    </a:p>
                    <a:p>
                      <a:r>
                        <a:rPr lang="en-US" b="1" dirty="0" smtClean="0"/>
                        <a:t>Tính</a:t>
                      </a:r>
                      <a:r>
                        <a:rPr lang="en-US" b="1" baseline="0" dirty="0" smtClean="0"/>
                        <a:t> chất cơ bản của phân số</a:t>
                      </a:r>
                      <a:endParaRPr lang="en-US" b="1" dirty="0"/>
                    </a:p>
                  </a:txBody>
                  <a:tcPr/>
                </a:tc>
                <a:tc>
                  <a:txBody>
                    <a:bodyPr/>
                    <a:lstStyle/>
                    <a:p>
                      <a:endParaRPr lang="en-US" b="1" dirty="0" smtClean="0"/>
                    </a:p>
                    <a:p>
                      <a:r>
                        <a:rPr lang="en-US" b="1" dirty="0" smtClean="0"/>
                        <a:t>Tính</a:t>
                      </a:r>
                      <a:r>
                        <a:rPr lang="en-US" b="1" baseline="0" dirty="0" smtClean="0"/>
                        <a:t> chất cơ bản của phân thức</a:t>
                      </a:r>
                      <a:endParaRPr lang="en-US" b="1" dirty="0"/>
                    </a:p>
                  </a:txBody>
                  <a:tcPr/>
                </a:tc>
                <a:extLst>
                  <a:ext uri="{0D108BD9-81ED-4DB2-BD59-A6C34878D82A}">
                    <a16:rowId xmlns:a16="http://schemas.microsoft.com/office/drawing/2014/main" val="10000"/>
                  </a:ext>
                </a:extLst>
              </a:tr>
              <a:tr h="534446">
                <a:tc>
                  <a:txBody>
                    <a:bodyPr/>
                    <a:lstStyle/>
                    <a:p>
                      <a:endParaRPr lang="en-US" dirty="0" smtClean="0"/>
                    </a:p>
                    <a:p>
                      <a:endParaRPr lang="en-US" dirty="0" smtClean="0"/>
                    </a:p>
                    <a:p>
                      <a:endParaRPr lang="en-US" dirty="0" smtClean="0"/>
                    </a:p>
                    <a:p>
                      <a:endParaRPr lang="en-US" dirty="0"/>
                    </a:p>
                  </a:txBody>
                  <a:tcPr/>
                </a:tc>
                <a:tc>
                  <a:txBody>
                    <a:bodyPr/>
                    <a:lstStyle/>
                    <a:p>
                      <a:endParaRPr lang="en-US" dirty="0"/>
                    </a:p>
                  </a:txBody>
                  <a:tcPr/>
                </a:tc>
                <a:extLst>
                  <a:ext uri="{0D108BD9-81ED-4DB2-BD59-A6C34878D82A}">
                    <a16:rowId xmlns:a16="http://schemas.microsoft.com/office/drawing/2014/main" val="10001"/>
                  </a:ext>
                </a:extLst>
              </a:tr>
              <a:tr h="534446">
                <a:tc>
                  <a:txBody>
                    <a:bodyPr/>
                    <a:lstStyle/>
                    <a:p>
                      <a:endParaRPr lang="en-US" dirty="0" smtClean="0"/>
                    </a:p>
                    <a:p>
                      <a:endParaRPr lang="en-US" dirty="0" smtClean="0"/>
                    </a:p>
                    <a:p>
                      <a:endParaRPr lang="en-US" dirty="0" smtClean="0"/>
                    </a:p>
                    <a:p>
                      <a:endParaRPr lang="en-US" dirty="0"/>
                    </a:p>
                  </a:txBody>
                  <a:tcPr/>
                </a:tc>
                <a:tc>
                  <a:txBody>
                    <a:bodyPr/>
                    <a:lstStyle/>
                    <a:p>
                      <a:endParaRPr lang="en-US" dirty="0"/>
                    </a:p>
                  </a:txBody>
                  <a:tcPr/>
                </a:tc>
                <a:extLst>
                  <a:ext uri="{0D108BD9-81ED-4DB2-BD59-A6C34878D82A}">
                    <a16:rowId xmlns:a16="http://schemas.microsoft.com/office/drawing/2014/main" val="10002"/>
                  </a:ext>
                </a:extLst>
              </a:tr>
            </a:tbl>
          </a:graphicData>
        </a:graphic>
      </p:graphicFrame>
      <p:sp>
        <p:nvSpPr>
          <p:cNvPr id="18" name="Text Box 7"/>
          <p:cNvSpPr txBox="1">
            <a:spLocks noChangeArrowheads="1"/>
          </p:cNvSpPr>
          <p:nvPr/>
        </p:nvSpPr>
        <p:spPr bwMode="auto">
          <a:xfrm>
            <a:off x="685800" y="762000"/>
            <a:ext cx="8267700" cy="430887"/>
          </a:xfrm>
          <a:prstGeom prst="rect">
            <a:avLst/>
          </a:prstGeom>
          <a:noFill/>
          <a:ln w="9525">
            <a:noFill/>
            <a:miter lim="800000"/>
            <a:headEnd/>
            <a:tailEnd/>
          </a:ln>
        </p:spPr>
        <p:txBody>
          <a:bodyPr wrap="square">
            <a:spAutoFit/>
          </a:bodyPr>
          <a:lstStyle/>
          <a:p>
            <a:pPr>
              <a:spcBef>
                <a:spcPct val="50000"/>
              </a:spcBef>
            </a:pPr>
            <a:r>
              <a:rPr lang="en-US" sz="2200" b="1" dirty="0" smtClean="0">
                <a:solidFill>
                  <a:srgbClr val="002060"/>
                </a:solidFill>
              </a:rPr>
              <a:t> So sánh tính </a:t>
            </a:r>
            <a:r>
              <a:rPr lang="en-US" sz="2200" b="1" dirty="0">
                <a:solidFill>
                  <a:srgbClr val="002060"/>
                </a:solidFill>
              </a:rPr>
              <a:t>chất cơ bản của phân </a:t>
            </a:r>
            <a:r>
              <a:rPr lang="en-US" sz="2200" b="1" dirty="0" smtClean="0">
                <a:solidFill>
                  <a:srgbClr val="002060"/>
                </a:solidFill>
              </a:rPr>
              <a:t>thức và phân số ?</a:t>
            </a:r>
            <a:endParaRPr lang="en-US" sz="2200" b="1" dirty="0">
              <a:solidFill>
                <a:srgbClr val="002060"/>
              </a:solidFill>
            </a:endParaRPr>
          </a:p>
        </p:txBody>
      </p:sp>
      <p:graphicFrame>
        <p:nvGraphicFramePr>
          <p:cNvPr id="67591" name="Object 7"/>
          <p:cNvGraphicFramePr>
            <a:graphicFrameLocks noChangeAspect="1"/>
          </p:cNvGraphicFramePr>
          <p:nvPr/>
        </p:nvGraphicFramePr>
        <p:xfrm>
          <a:off x="8264525" y="1295400"/>
          <a:ext cx="346075" cy="762000"/>
        </p:xfrm>
        <a:graphic>
          <a:graphicData uri="http://schemas.openxmlformats.org/presentationml/2006/ole">
            <mc:AlternateContent xmlns:mc="http://schemas.openxmlformats.org/markup-compatibility/2006">
              <mc:Choice xmlns:v="urn:schemas-microsoft-com:vml" Requires="v">
                <p:oleObj spid="_x0000_s67621" name="Equation" r:id="rId13" imgW="177480" imgH="393480" progId="Equation.DSMT4">
                  <p:embed/>
                </p:oleObj>
              </mc:Choice>
              <mc:Fallback>
                <p:oleObj name="Equation" r:id="rId13" imgW="177480" imgH="3934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264525" y="1295400"/>
                        <a:ext cx="346075"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Text Box 13"/>
          <p:cNvSpPr txBox="1">
            <a:spLocks noChangeArrowheads="1"/>
          </p:cNvSpPr>
          <p:nvPr/>
        </p:nvSpPr>
        <p:spPr bwMode="auto">
          <a:xfrm>
            <a:off x="6172200" y="2644170"/>
            <a:ext cx="3733800" cy="784830"/>
          </a:xfrm>
          <a:prstGeom prst="rect">
            <a:avLst/>
          </a:prstGeom>
          <a:noFill/>
          <a:ln w="9525">
            <a:noFill/>
            <a:miter lim="800000"/>
            <a:headEnd/>
            <a:tailEnd/>
          </a:ln>
        </p:spPr>
        <p:txBody>
          <a:bodyPr wrap="square">
            <a:spAutoFit/>
          </a:bodyPr>
          <a:lstStyle/>
          <a:p>
            <a:pPr>
              <a:spcBef>
                <a:spcPct val="50000"/>
              </a:spcBef>
            </a:pPr>
            <a:r>
              <a:rPr lang="en-US" sz="1800" dirty="0"/>
              <a:t>(</a:t>
            </a:r>
            <a:r>
              <a:rPr lang="en-US" sz="1700" b="1" i="1" dirty="0"/>
              <a:t>M là một đa </a:t>
            </a:r>
            <a:r>
              <a:rPr lang="en-US" sz="1700" b="1" i="1" dirty="0" smtClean="0"/>
              <a:t>thức</a:t>
            </a:r>
          </a:p>
          <a:p>
            <a:pPr>
              <a:spcBef>
                <a:spcPct val="50000"/>
              </a:spcBef>
            </a:pPr>
            <a:r>
              <a:rPr lang="en-US" sz="1700" b="1" i="1" dirty="0" smtClean="0"/>
              <a:t> </a:t>
            </a:r>
            <a:r>
              <a:rPr lang="en-US" sz="1700" b="1" i="1" dirty="0"/>
              <a:t>khác đa thức 0</a:t>
            </a:r>
            <a:r>
              <a:rPr lang="en-US" sz="1800" dirty="0"/>
              <a:t>)</a:t>
            </a:r>
          </a:p>
        </p:txBody>
      </p:sp>
      <p:graphicFrame>
        <p:nvGraphicFramePr>
          <p:cNvPr id="20" name="Object 49"/>
          <p:cNvGraphicFramePr>
            <a:graphicFrameLocks noChangeAspect="1"/>
          </p:cNvGraphicFramePr>
          <p:nvPr/>
        </p:nvGraphicFramePr>
        <p:xfrm>
          <a:off x="4767263" y="2371725"/>
          <a:ext cx="1308780" cy="828675"/>
        </p:xfrm>
        <a:graphic>
          <a:graphicData uri="http://schemas.openxmlformats.org/presentationml/2006/ole">
            <mc:AlternateContent xmlns:mc="http://schemas.openxmlformats.org/markup-compatibility/2006">
              <mc:Choice xmlns:v="urn:schemas-microsoft-com:vml" Requires="v">
                <p:oleObj spid="_x0000_s67622" name="Equation" r:id="rId15" imgW="660240" imgH="419040" progId="Equation.DSMT4">
                  <p:embed/>
                </p:oleObj>
              </mc:Choice>
              <mc:Fallback>
                <p:oleObj name="Equation" r:id="rId15" imgW="660240" imgH="419040" progId="Equation.DSMT4">
                  <p:embed/>
                  <p:pic>
                    <p:nvPicPr>
                      <p:cNvPr id="0" name="Object 4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67263" y="2371725"/>
                        <a:ext cx="1308780"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1" name="Text Box 14"/>
          <p:cNvSpPr txBox="1">
            <a:spLocks noChangeArrowheads="1"/>
          </p:cNvSpPr>
          <p:nvPr/>
        </p:nvSpPr>
        <p:spPr bwMode="auto">
          <a:xfrm>
            <a:off x="6172200" y="3669268"/>
            <a:ext cx="3276600" cy="784830"/>
          </a:xfrm>
          <a:prstGeom prst="rect">
            <a:avLst/>
          </a:prstGeom>
          <a:noFill/>
          <a:ln w="9525">
            <a:noFill/>
            <a:miter lim="800000"/>
            <a:headEnd/>
            <a:tailEnd/>
          </a:ln>
        </p:spPr>
        <p:txBody>
          <a:bodyPr wrap="square">
            <a:spAutoFit/>
          </a:bodyPr>
          <a:lstStyle/>
          <a:p>
            <a:pPr>
              <a:spcBef>
                <a:spcPct val="50000"/>
              </a:spcBef>
            </a:pPr>
            <a:r>
              <a:rPr lang="en-US" sz="1800" dirty="0"/>
              <a:t>(</a:t>
            </a:r>
            <a:r>
              <a:rPr lang="en-US" sz="1800" b="1" i="1" dirty="0"/>
              <a:t>N là một nhân </a:t>
            </a:r>
            <a:endParaRPr lang="en-US" sz="1800" b="1" i="1" dirty="0" smtClean="0"/>
          </a:p>
          <a:p>
            <a:pPr>
              <a:spcBef>
                <a:spcPct val="50000"/>
              </a:spcBef>
            </a:pPr>
            <a:r>
              <a:rPr lang="en-US" sz="1800" b="1" i="1" dirty="0" smtClean="0"/>
              <a:t>tử </a:t>
            </a:r>
            <a:r>
              <a:rPr lang="en-US" sz="1800" b="1" i="1" dirty="0"/>
              <a:t>chung</a:t>
            </a:r>
            <a:r>
              <a:rPr lang="en-US" sz="1800" dirty="0"/>
              <a:t>)</a:t>
            </a:r>
          </a:p>
        </p:txBody>
      </p:sp>
      <p:graphicFrame>
        <p:nvGraphicFramePr>
          <p:cNvPr id="22" name="Object 49"/>
          <p:cNvGraphicFramePr>
            <a:graphicFrameLocks noChangeAspect="1"/>
          </p:cNvGraphicFramePr>
          <p:nvPr/>
        </p:nvGraphicFramePr>
        <p:xfrm>
          <a:off x="4919663" y="3667125"/>
          <a:ext cx="1188432" cy="752475"/>
        </p:xfrm>
        <a:graphic>
          <a:graphicData uri="http://schemas.openxmlformats.org/presentationml/2006/ole">
            <mc:AlternateContent xmlns:mc="http://schemas.openxmlformats.org/markup-compatibility/2006">
              <mc:Choice xmlns:v="urn:schemas-microsoft-com:vml" Requires="v">
                <p:oleObj spid="_x0000_s67623" name="Equation" r:id="rId17" imgW="660240" imgH="419040" progId="Equation.DSMT4">
                  <p:embed/>
                </p:oleObj>
              </mc:Choice>
              <mc:Fallback>
                <p:oleObj name="Equation" r:id="rId17" imgW="660240" imgH="41904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19663" y="3667125"/>
                        <a:ext cx="1188432"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 name="Rectangle 22"/>
          <p:cNvSpPr/>
          <p:nvPr/>
        </p:nvSpPr>
        <p:spPr>
          <a:xfrm>
            <a:off x="762000" y="4876800"/>
            <a:ext cx="7848600" cy="1477328"/>
          </a:xfrm>
          <a:prstGeom prst="rect">
            <a:avLst/>
          </a:prstGeom>
        </p:spPr>
        <p:txBody>
          <a:bodyPr wrap="square">
            <a:spAutoFit/>
          </a:bodyPr>
          <a:lstStyle/>
          <a:p>
            <a:pPr algn="just">
              <a:lnSpc>
                <a:spcPct val="150000"/>
              </a:lnSpc>
            </a:pPr>
            <a:r>
              <a:rPr lang="en-US" sz="2000" b="1" dirty="0" smtClean="0"/>
              <a:t>Phân số      là trường hợp đặc biệt của phân thức     khi A, B là những đa thức bậc 0. Vì vậy tính chất cơ bản của phân số là một trường hợp đặc biệt của phân thức đại số.</a:t>
            </a:r>
            <a:endParaRPr lang="en-US" sz="2000" b="1" dirty="0"/>
          </a:p>
        </p:txBody>
      </p:sp>
      <p:graphicFrame>
        <p:nvGraphicFramePr>
          <p:cNvPr id="67594" name="Object 10"/>
          <p:cNvGraphicFramePr>
            <a:graphicFrameLocks noChangeAspect="1"/>
          </p:cNvGraphicFramePr>
          <p:nvPr/>
        </p:nvGraphicFramePr>
        <p:xfrm>
          <a:off x="6972300" y="4953000"/>
          <a:ext cx="266700" cy="533400"/>
        </p:xfrm>
        <a:graphic>
          <a:graphicData uri="http://schemas.openxmlformats.org/presentationml/2006/ole">
            <mc:AlternateContent xmlns:mc="http://schemas.openxmlformats.org/markup-compatibility/2006">
              <mc:Choice xmlns:v="urn:schemas-microsoft-com:vml" Requires="v">
                <p:oleObj spid="_x0000_s67624" name="Equation" r:id="rId19" imgW="177480" imgH="393480" progId="Equation.DSMT4">
                  <p:embed/>
                </p:oleObj>
              </mc:Choice>
              <mc:Fallback>
                <p:oleObj name="Equation" r:id="rId19" imgW="177480" imgH="3934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72300" y="4953000"/>
                        <a:ext cx="2667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7595" name="Object 11"/>
          <p:cNvGraphicFramePr>
            <a:graphicFrameLocks noChangeAspect="1"/>
          </p:cNvGraphicFramePr>
          <p:nvPr/>
        </p:nvGraphicFramePr>
        <p:xfrm>
          <a:off x="1905000" y="4876800"/>
          <a:ext cx="304800" cy="609601"/>
        </p:xfrm>
        <a:graphic>
          <a:graphicData uri="http://schemas.openxmlformats.org/presentationml/2006/ole">
            <mc:AlternateContent xmlns:mc="http://schemas.openxmlformats.org/markup-compatibility/2006">
              <mc:Choice xmlns:v="urn:schemas-microsoft-com:vml" Requires="v">
                <p:oleObj spid="_x0000_s67625" name="Equation" r:id="rId20" imgW="152280" imgH="393480" progId="Equation.DSMT4">
                  <p:embed/>
                </p:oleObj>
              </mc:Choice>
              <mc:Fallback>
                <p:oleObj name="Equation" r:id="rId20" imgW="152280" imgH="39348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905000" y="4876800"/>
                        <a:ext cx="304800" cy="6096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ox(in)">
                                      <p:cBhvr>
                                        <p:cTn id="7" dur="500"/>
                                        <p:tgtEl>
                                          <p:spTgt spid="23"/>
                                        </p:tgtEl>
                                      </p:cBhvr>
                                    </p:animEffect>
                                  </p:childTnLst>
                                </p:cTn>
                              </p:par>
                              <p:par>
                                <p:cTn id="8" presetID="4" presetClass="entr" presetSubtype="16" fill="hold" nodeType="withEffect">
                                  <p:stCondLst>
                                    <p:cond delay="0"/>
                                  </p:stCondLst>
                                  <p:childTnLst>
                                    <p:set>
                                      <p:cBhvr>
                                        <p:cTn id="9" dur="1" fill="hold">
                                          <p:stCondLst>
                                            <p:cond delay="0"/>
                                          </p:stCondLst>
                                        </p:cTn>
                                        <p:tgtEl>
                                          <p:spTgt spid="67595"/>
                                        </p:tgtEl>
                                        <p:attrNameLst>
                                          <p:attrName>style.visibility</p:attrName>
                                        </p:attrNameLst>
                                      </p:cBhvr>
                                      <p:to>
                                        <p:strVal val="visible"/>
                                      </p:to>
                                    </p:set>
                                    <p:animEffect transition="in" filter="box(in)">
                                      <p:cBhvr>
                                        <p:cTn id="10" dur="500"/>
                                        <p:tgtEl>
                                          <p:spTgt spid="67595"/>
                                        </p:tgtEl>
                                      </p:cBhvr>
                                    </p:animEffect>
                                  </p:childTnLst>
                                </p:cTn>
                              </p:par>
                              <p:par>
                                <p:cTn id="11" presetID="4" presetClass="entr" presetSubtype="16" fill="hold" nodeType="withEffect">
                                  <p:stCondLst>
                                    <p:cond delay="0"/>
                                  </p:stCondLst>
                                  <p:childTnLst>
                                    <p:set>
                                      <p:cBhvr>
                                        <p:cTn id="12" dur="1" fill="hold">
                                          <p:stCondLst>
                                            <p:cond delay="0"/>
                                          </p:stCondLst>
                                        </p:cTn>
                                        <p:tgtEl>
                                          <p:spTgt spid="67594"/>
                                        </p:tgtEl>
                                        <p:attrNameLst>
                                          <p:attrName>style.visibility</p:attrName>
                                        </p:attrNameLst>
                                      </p:cBhvr>
                                      <p:to>
                                        <p:strVal val="visible"/>
                                      </p:to>
                                    </p:set>
                                    <p:animEffect transition="in" filter="box(in)">
                                      <p:cBhvr>
                                        <p:cTn id="13" dur="500"/>
                                        <p:tgtEl>
                                          <p:spTgt spid="675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Autofit/>
          </a:bodyPr>
          <a:lstStyle/>
          <a:p>
            <a:r>
              <a:rPr lang="en-US" sz="2400" b="1" smtClean="0">
                <a:solidFill>
                  <a:srgbClr val="FF0000"/>
                </a:solidFill>
              </a:rPr>
              <a:t>Tiết 44 </a:t>
            </a:r>
            <a:r>
              <a:rPr lang="en-US" sz="2400" b="1" dirty="0" smtClean="0">
                <a:solidFill>
                  <a:srgbClr val="FF0000"/>
                </a:solidFill>
              </a:rPr>
              <a:t>-</a:t>
            </a:r>
            <a:r>
              <a:rPr lang="en-GB" sz="2400" b="1" dirty="0" smtClean="0">
                <a:solidFill>
                  <a:srgbClr val="FF0000"/>
                </a:solidFill>
                <a:latin typeface="Arial" pitchFamily="34" charset="0"/>
                <a:cs typeface="Arial" pitchFamily="34" charset="0"/>
              </a:rPr>
              <a:t> §2. </a:t>
            </a:r>
            <a:r>
              <a:rPr lang="en-US" sz="2400" b="1" dirty="0" smtClean="0">
                <a:solidFill>
                  <a:srgbClr val="FF0000"/>
                </a:solidFill>
                <a:latin typeface="Arial" pitchFamily="34" charset="0"/>
                <a:cs typeface="Arial" pitchFamily="34" charset="0"/>
              </a:rPr>
              <a:t>TÍNH CHẤT CƠ BẢN CỦA PHÂN THỨC</a:t>
            </a:r>
            <a:r>
              <a:rPr lang="en-US" sz="2400" dirty="0" smtClean="0"/>
              <a:t> </a:t>
            </a:r>
            <a:endParaRPr lang="en-US" sz="2400" dirty="0"/>
          </a:p>
        </p:txBody>
      </p:sp>
      <p:cxnSp>
        <p:nvCxnSpPr>
          <p:cNvPr id="5" name="Straight Connector 4"/>
          <p:cNvCxnSpPr/>
          <p:nvPr/>
        </p:nvCxnSpPr>
        <p:spPr>
          <a:xfrm>
            <a:off x="4648200" y="685800"/>
            <a:ext cx="0" cy="5638800"/>
          </a:xfrm>
          <a:prstGeom prst="line">
            <a:avLst/>
          </a:prstGeom>
          <a:ln w="12700" cmpd="sng"/>
        </p:spPr>
        <p:style>
          <a:lnRef idx="1">
            <a:schemeClr val="dk1"/>
          </a:lnRef>
          <a:fillRef idx="0">
            <a:schemeClr val="dk1"/>
          </a:fillRef>
          <a:effectRef idx="0">
            <a:schemeClr val="dk1"/>
          </a:effectRef>
          <a:fontRef idx="minor">
            <a:schemeClr val="tx1"/>
          </a:fontRef>
        </p:style>
      </p:cxnSp>
      <p:sp>
        <p:nvSpPr>
          <p:cNvPr id="8" name="Text Box 7"/>
          <p:cNvSpPr txBox="1">
            <a:spLocks noChangeArrowheads="1"/>
          </p:cNvSpPr>
          <p:nvPr/>
        </p:nvSpPr>
        <p:spPr bwMode="auto">
          <a:xfrm>
            <a:off x="-38100" y="609600"/>
            <a:ext cx="4838700" cy="430887"/>
          </a:xfrm>
          <a:prstGeom prst="rect">
            <a:avLst/>
          </a:prstGeom>
          <a:noFill/>
          <a:ln w="9525">
            <a:noFill/>
            <a:miter lim="800000"/>
            <a:headEnd/>
            <a:tailEnd/>
          </a:ln>
        </p:spPr>
        <p:txBody>
          <a:bodyPr wrap="square">
            <a:spAutoFit/>
          </a:bodyPr>
          <a:lstStyle/>
          <a:p>
            <a:pPr>
              <a:spcBef>
                <a:spcPct val="50000"/>
              </a:spcBef>
            </a:pPr>
            <a:r>
              <a:rPr lang="en-US" sz="2200" b="1" dirty="0">
                <a:solidFill>
                  <a:srgbClr val="002060"/>
                </a:solidFill>
              </a:rPr>
              <a:t>1. Tính chất cơ bản của phân thức</a:t>
            </a:r>
          </a:p>
        </p:txBody>
      </p:sp>
      <p:sp>
        <p:nvSpPr>
          <p:cNvPr id="27" name="Text Box 13"/>
          <p:cNvSpPr txBox="1">
            <a:spLocks noChangeArrowheads="1"/>
          </p:cNvSpPr>
          <p:nvPr/>
        </p:nvSpPr>
        <p:spPr bwMode="auto">
          <a:xfrm>
            <a:off x="1066800" y="1219200"/>
            <a:ext cx="37338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700" b="1" i="1" dirty="0"/>
              <a:t>M là một đa thức khác đa thức 0</a:t>
            </a:r>
            <a:r>
              <a:rPr lang="en-US" sz="1800" dirty="0"/>
              <a:t>)</a:t>
            </a:r>
          </a:p>
        </p:txBody>
      </p:sp>
      <p:sp>
        <p:nvSpPr>
          <p:cNvPr id="29" name="Text Box 14"/>
          <p:cNvSpPr txBox="1">
            <a:spLocks noChangeArrowheads="1"/>
          </p:cNvSpPr>
          <p:nvPr/>
        </p:nvSpPr>
        <p:spPr bwMode="auto">
          <a:xfrm>
            <a:off x="1066800" y="1895475"/>
            <a:ext cx="32766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800" b="1" i="1" dirty="0"/>
              <a:t>N là một nhân tử chung</a:t>
            </a:r>
            <a:r>
              <a:rPr lang="en-US" sz="1800" dirty="0"/>
              <a:t>)</a:t>
            </a:r>
          </a:p>
        </p:txBody>
      </p:sp>
      <p:graphicFrame>
        <p:nvGraphicFramePr>
          <p:cNvPr id="31" name="Object 49"/>
          <p:cNvGraphicFramePr>
            <a:graphicFrameLocks noChangeAspect="1"/>
          </p:cNvGraphicFramePr>
          <p:nvPr/>
        </p:nvGraphicFramePr>
        <p:xfrm>
          <a:off x="195263" y="1143000"/>
          <a:ext cx="947737" cy="600075"/>
        </p:xfrm>
        <a:graphic>
          <a:graphicData uri="http://schemas.openxmlformats.org/presentationml/2006/ole">
            <mc:AlternateContent xmlns:mc="http://schemas.openxmlformats.org/markup-compatibility/2006">
              <mc:Choice xmlns:v="urn:schemas-microsoft-com:vml" Requires="v">
                <p:oleObj spid="_x0000_s66587" name="Equation" r:id="rId4" imgW="660240" imgH="419040" progId="Equation.DSMT4">
                  <p:embed/>
                </p:oleObj>
              </mc:Choice>
              <mc:Fallback>
                <p:oleObj name="Equation" r:id="rId4" imgW="660240" imgH="419040" progId="Equation.DSMT4">
                  <p:embed/>
                  <p:pic>
                    <p:nvPicPr>
                      <p:cNvPr id="0" name="Object 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263" y="11430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7" name="Object 49"/>
          <p:cNvGraphicFramePr>
            <a:graphicFrameLocks noChangeAspect="1"/>
          </p:cNvGraphicFramePr>
          <p:nvPr/>
        </p:nvGraphicFramePr>
        <p:xfrm>
          <a:off x="195263" y="1828800"/>
          <a:ext cx="947737" cy="600075"/>
        </p:xfrm>
        <a:graphic>
          <a:graphicData uri="http://schemas.openxmlformats.org/presentationml/2006/ole">
            <mc:AlternateContent xmlns:mc="http://schemas.openxmlformats.org/markup-compatibility/2006">
              <mc:Choice xmlns:v="urn:schemas-microsoft-com:vml" Requires="v">
                <p:oleObj spid="_x0000_s66588" name="Equation" r:id="rId6" imgW="660240" imgH="419040" progId="Equation.DSMT4">
                  <p:embed/>
                </p:oleObj>
              </mc:Choice>
              <mc:Fallback>
                <p:oleObj name="Equation" r:id="rId6" imgW="660240" imgH="4190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263" y="18288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 name="Text Box 7"/>
          <p:cNvSpPr txBox="1">
            <a:spLocks noChangeArrowheads="1"/>
          </p:cNvSpPr>
          <p:nvPr/>
        </p:nvSpPr>
        <p:spPr bwMode="auto">
          <a:xfrm>
            <a:off x="-38100" y="2464713"/>
            <a:ext cx="4838700" cy="430887"/>
          </a:xfrm>
          <a:prstGeom prst="rect">
            <a:avLst/>
          </a:prstGeom>
          <a:noFill/>
          <a:ln w="9525">
            <a:noFill/>
            <a:miter lim="800000"/>
            <a:headEnd/>
            <a:tailEnd/>
          </a:ln>
        </p:spPr>
        <p:txBody>
          <a:bodyPr wrap="square">
            <a:spAutoFit/>
          </a:bodyPr>
          <a:lstStyle/>
          <a:p>
            <a:pPr>
              <a:spcBef>
                <a:spcPct val="50000"/>
              </a:spcBef>
            </a:pPr>
            <a:r>
              <a:rPr lang="en-US" sz="2200" b="1" dirty="0" smtClean="0">
                <a:solidFill>
                  <a:srgbClr val="002060"/>
                </a:solidFill>
              </a:rPr>
              <a:t>2. Quy tắc đổi dấu</a:t>
            </a:r>
            <a:endParaRPr lang="en-US" sz="2200" b="1" dirty="0">
              <a:solidFill>
                <a:srgbClr val="002060"/>
              </a:solidFill>
            </a:endParaRPr>
          </a:p>
        </p:txBody>
      </p:sp>
      <p:graphicFrame>
        <p:nvGraphicFramePr>
          <p:cNvPr id="34" name="Object 67"/>
          <p:cNvGraphicFramePr>
            <a:graphicFrameLocks noChangeAspect="1"/>
          </p:cNvGraphicFramePr>
          <p:nvPr/>
        </p:nvGraphicFramePr>
        <p:xfrm>
          <a:off x="206375" y="3892550"/>
          <a:ext cx="1012825" cy="679450"/>
        </p:xfrm>
        <a:graphic>
          <a:graphicData uri="http://schemas.openxmlformats.org/presentationml/2006/ole">
            <mc:AlternateContent xmlns:mc="http://schemas.openxmlformats.org/markup-compatibility/2006">
              <mc:Choice xmlns:v="urn:schemas-microsoft-com:vml" Requires="v">
                <p:oleObj spid="_x0000_s66589" name="Equation" r:id="rId8" imgW="571320" imgH="393480" progId="Equation.DSMT4">
                  <p:embed/>
                </p:oleObj>
              </mc:Choice>
              <mc:Fallback>
                <p:oleObj name="Equation" r:id="rId8" imgW="571320" imgH="393480" progId="Equation.DSMT4">
                  <p:embed/>
                  <p:pic>
                    <p:nvPicPr>
                      <p:cNvPr id="0" name="Object 6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6375" y="3892550"/>
                        <a:ext cx="1012825"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00"/>
                            </a:solidFill>
                            <a:miter lim="800000"/>
                            <a:headEnd/>
                            <a:tailEnd/>
                          </a14:hiddenLine>
                        </a:ext>
                      </a:extLst>
                    </p:spPr>
                  </p:pic>
                </p:oleObj>
              </mc:Fallback>
            </mc:AlternateContent>
          </a:graphicData>
        </a:graphic>
      </p:graphicFrame>
      <p:sp>
        <p:nvSpPr>
          <p:cNvPr id="45" name="Text Box 68"/>
          <p:cNvSpPr txBox="1">
            <a:spLocks noChangeArrowheads="1"/>
          </p:cNvSpPr>
          <p:nvPr/>
        </p:nvSpPr>
        <p:spPr bwMode="auto">
          <a:xfrm>
            <a:off x="0" y="2873375"/>
            <a:ext cx="4648200" cy="1016000"/>
          </a:xfrm>
          <a:prstGeom prst="rect">
            <a:avLst/>
          </a:prstGeom>
          <a:noFill/>
          <a:ln w="9525">
            <a:noFill/>
            <a:miter lim="800000"/>
            <a:headEnd/>
            <a:tailEnd/>
          </a:ln>
        </p:spPr>
        <p:txBody>
          <a:bodyPr wrap="square">
            <a:spAutoFit/>
          </a:bodyPr>
          <a:lstStyle/>
          <a:p>
            <a:pPr algn="just">
              <a:spcBef>
                <a:spcPct val="50000"/>
              </a:spcBef>
            </a:pPr>
            <a:r>
              <a:rPr lang="en-US" sz="2000" dirty="0"/>
              <a:t>- Nếu đổi dấu cả tử và mẫu của một phân thức thì được một phân thức bằng phân thức đã cho:</a:t>
            </a:r>
          </a:p>
        </p:txBody>
      </p:sp>
      <p:sp>
        <p:nvSpPr>
          <p:cNvPr id="47" name="Rectangle 75"/>
          <p:cNvSpPr>
            <a:spLocks noChangeArrowheads="1"/>
          </p:cNvSpPr>
          <p:nvPr/>
        </p:nvSpPr>
        <p:spPr bwMode="auto">
          <a:xfrm>
            <a:off x="990600" y="3985483"/>
            <a:ext cx="4495800" cy="353943"/>
          </a:xfrm>
          <a:prstGeom prst="rect">
            <a:avLst/>
          </a:prstGeom>
          <a:noFill/>
          <a:ln w="12700" cap="sq">
            <a:noFill/>
            <a:miter lim="800000"/>
            <a:headEnd type="none" w="sm" len="sm"/>
            <a:tailEnd type="none" w="sm" len="sm"/>
          </a:ln>
        </p:spPr>
        <p:txBody>
          <a:bodyPr anchor="ctr">
            <a:spAutoFit/>
          </a:bodyPr>
          <a:lstStyle/>
          <a:p>
            <a:r>
              <a:rPr lang="en-US" sz="1700" b="1" dirty="0"/>
              <a:t>  </a:t>
            </a:r>
            <a:r>
              <a:rPr lang="en-US" sz="1700" b="1" dirty="0" smtClean="0"/>
              <a:t>(</a:t>
            </a:r>
            <a:r>
              <a:rPr lang="en-US" sz="1700" b="1" i="1" dirty="0" smtClean="0"/>
              <a:t>Quy </a:t>
            </a:r>
            <a:r>
              <a:rPr lang="en-US" sz="1700" b="1" i="1" dirty="0"/>
              <a:t>tắc </a:t>
            </a:r>
            <a:r>
              <a:rPr lang="vi-VN" sz="1700" b="1" i="1" dirty="0"/>
              <a:t>đ</a:t>
            </a:r>
            <a:r>
              <a:rPr lang="en-US" sz="1700" b="1" i="1" dirty="0"/>
              <a:t>ổi dấu của phân </a:t>
            </a:r>
            <a:r>
              <a:rPr lang="en-US" sz="1700" b="1" i="1" dirty="0" smtClean="0"/>
              <a:t>thức)</a:t>
            </a:r>
            <a:r>
              <a:rPr lang="en-US" sz="1700" dirty="0" smtClean="0"/>
              <a:t>  </a:t>
            </a:r>
            <a:endParaRPr lang="en-US" sz="1700" dirty="0"/>
          </a:p>
        </p:txBody>
      </p:sp>
      <p:sp>
        <p:nvSpPr>
          <p:cNvPr id="54" name="TextBox 33"/>
          <p:cNvSpPr txBox="1">
            <a:spLocks noChangeArrowheads="1"/>
          </p:cNvSpPr>
          <p:nvPr/>
        </p:nvSpPr>
        <p:spPr bwMode="auto">
          <a:xfrm>
            <a:off x="-76200" y="4659868"/>
            <a:ext cx="1676400" cy="369332"/>
          </a:xfrm>
          <a:prstGeom prst="rect">
            <a:avLst/>
          </a:prstGeom>
          <a:noFill/>
          <a:ln w="9525">
            <a:noFill/>
            <a:miter lim="800000"/>
            <a:headEnd/>
            <a:tailEnd/>
          </a:ln>
        </p:spPr>
        <p:txBody>
          <a:bodyPr>
            <a:spAutoFit/>
          </a:bodyPr>
          <a:lstStyle/>
          <a:p>
            <a:r>
              <a:rPr lang="en-US" dirty="0"/>
              <a:t>   Ngoài ra:</a:t>
            </a:r>
          </a:p>
        </p:txBody>
      </p:sp>
      <p:sp>
        <p:nvSpPr>
          <p:cNvPr id="26" name="Text Box 7"/>
          <p:cNvSpPr txBox="1">
            <a:spLocks noChangeArrowheads="1"/>
          </p:cNvSpPr>
          <p:nvPr/>
        </p:nvSpPr>
        <p:spPr bwMode="auto">
          <a:xfrm>
            <a:off x="4762500" y="609600"/>
            <a:ext cx="4838700" cy="430887"/>
          </a:xfrm>
          <a:prstGeom prst="rect">
            <a:avLst/>
          </a:prstGeom>
          <a:noFill/>
          <a:ln w="9525">
            <a:noFill/>
            <a:miter lim="800000"/>
            <a:headEnd/>
            <a:tailEnd/>
          </a:ln>
        </p:spPr>
        <p:txBody>
          <a:bodyPr wrap="square">
            <a:spAutoFit/>
          </a:bodyPr>
          <a:lstStyle/>
          <a:p>
            <a:pPr>
              <a:spcBef>
                <a:spcPct val="50000"/>
              </a:spcBef>
            </a:pPr>
            <a:r>
              <a:rPr lang="en-US" sz="2200" b="1" dirty="0" smtClean="0">
                <a:solidFill>
                  <a:srgbClr val="002060"/>
                </a:solidFill>
              </a:rPr>
              <a:t>3. Luyện tập</a:t>
            </a:r>
            <a:endParaRPr lang="en-US" sz="2200" b="1" dirty="0">
              <a:solidFill>
                <a:srgbClr val="002060"/>
              </a:solidFill>
            </a:endParaRPr>
          </a:p>
        </p:txBody>
      </p:sp>
      <p:graphicFrame>
        <p:nvGraphicFramePr>
          <p:cNvPr id="31779" name="Object 35"/>
          <p:cNvGraphicFramePr>
            <a:graphicFrameLocks noChangeAspect="1"/>
          </p:cNvGraphicFramePr>
          <p:nvPr/>
        </p:nvGraphicFramePr>
        <p:xfrm>
          <a:off x="990600" y="4495800"/>
          <a:ext cx="2687638" cy="685800"/>
        </p:xfrm>
        <a:graphic>
          <a:graphicData uri="http://schemas.openxmlformats.org/presentationml/2006/ole">
            <mc:AlternateContent xmlns:mc="http://schemas.openxmlformats.org/markup-compatibility/2006">
              <mc:Choice xmlns:v="urn:schemas-microsoft-com:vml" Requires="v">
                <p:oleObj spid="_x0000_s66590" name="Equation" r:id="rId10" imgW="1803240" imgH="393480" progId="Equation.DSMT4">
                  <p:embed/>
                </p:oleObj>
              </mc:Choice>
              <mc:Fallback>
                <p:oleObj name="Equation" r:id="rId10" imgW="1803240" imgH="393480" progId="Equation.DSMT4">
                  <p:embed/>
                  <p:pic>
                    <p:nvPicPr>
                      <p:cNvPr id="0" name="Object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90600" y="4495800"/>
                        <a:ext cx="2687638"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 Box 7"/>
          <p:cNvSpPr txBox="1">
            <a:spLocks noChangeArrowheads="1"/>
          </p:cNvSpPr>
          <p:nvPr/>
        </p:nvSpPr>
        <p:spPr bwMode="auto">
          <a:xfrm>
            <a:off x="4762500" y="1016913"/>
            <a:ext cx="4838700" cy="430887"/>
          </a:xfrm>
          <a:prstGeom prst="rect">
            <a:avLst/>
          </a:prstGeom>
          <a:noFill/>
          <a:ln w="9525">
            <a:noFill/>
            <a:miter lim="800000"/>
            <a:headEnd/>
            <a:tailEnd/>
          </a:ln>
        </p:spPr>
        <p:txBody>
          <a:bodyPr wrap="square">
            <a:spAutoFit/>
          </a:bodyPr>
          <a:lstStyle/>
          <a:p>
            <a:pPr>
              <a:spcBef>
                <a:spcPct val="50000"/>
              </a:spcBef>
            </a:pPr>
            <a:r>
              <a:rPr lang="en-US" sz="2200" b="1" dirty="0" smtClean="0">
                <a:solidFill>
                  <a:srgbClr val="002060"/>
                </a:solidFill>
              </a:rPr>
              <a:t>4. Hướng dẫn về nhà</a:t>
            </a:r>
            <a:endParaRPr lang="en-US" sz="2200" b="1" dirty="0">
              <a:solidFill>
                <a:srgbClr val="002060"/>
              </a:solidFill>
            </a:endParaRPr>
          </a:p>
        </p:txBody>
      </p:sp>
      <p:sp>
        <p:nvSpPr>
          <p:cNvPr id="25" name="Rectangle 24"/>
          <p:cNvSpPr/>
          <p:nvPr/>
        </p:nvSpPr>
        <p:spPr>
          <a:xfrm>
            <a:off x="4800600" y="1447800"/>
            <a:ext cx="4114800" cy="1754326"/>
          </a:xfrm>
          <a:prstGeom prst="rect">
            <a:avLst/>
          </a:prstGeom>
        </p:spPr>
        <p:txBody>
          <a:bodyPr wrap="square">
            <a:spAutoFit/>
          </a:bodyPr>
          <a:lstStyle/>
          <a:p>
            <a:pPr>
              <a:spcBef>
                <a:spcPct val="50000"/>
              </a:spcBef>
            </a:pPr>
            <a:r>
              <a:rPr lang="en-US" dirty="0" smtClean="0">
                <a:cs typeface="Times New Roman" pitchFamily="18" charset="0"/>
              </a:rPr>
              <a:t>- Học thuộc tính chất cơ bản của phân thức và quy tắc đổi dấu.</a:t>
            </a:r>
          </a:p>
          <a:p>
            <a:pPr>
              <a:spcBef>
                <a:spcPct val="50000"/>
              </a:spcBef>
            </a:pPr>
            <a:r>
              <a:rPr lang="en-US" dirty="0" smtClean="0">
                <a:cs typeface="Times New Roman" pitchFamily="18" charset="0"/>
              </a:rPr>
              <a:t>- </a:t>
            </a:r>
            <a:r>
              <a:rPr lang="en-US" dirty="0" smtClean="0"/>
              <a:t>Đọc trước </a:t>
            </a:r>
            <a:r>
              <a:rPr lang="en-GB" dirty="0" smtClean="0">
                <a:latin typeface="Arial" pitchFamily="34" charset="0"/>
                <a:cs typeface="Arial" pitchFamily="34" charset="0"/>
              </a:rPr>
              <a:t>§</a:t>
            </a:r>
            <a:r>
              <a:rPr lang="en-US" dirty="0" smtClean="0"/>
              <a:t>3: Rút gọn phân thức.</a:t>
            </a:r>
          </a:p>
          <a:p>
            <a:pPr>
              <a:spcBef>
                <a:spcPct val="50000"/>
              </a:spcBef>
            </a:pPr>
            <a:r>
              <a:rPr lang="en-US" dirty="0" smtClean="0">
                <a:cs typeface="Times New Roman" pitchFamily="18" charset="0"/>
              </a:rPr>
              <a:t>- BTVN: Bài 6 (trang 38 – SGK); bài 4, 5, 7 (trang 25 – SBT)</a:t>
            </a:r>
            <a:endParaRPr lang="en-US" dirty="0">
              <a:cs typeface="Times New Roman" pitchFamily="18" charset="0"/>
            </a:endParaRPr>
          </a:p>
        </p:txBody>
      </p:sp>
      <p:sp>
        <p:nvSpPr>
          <p:cNvPr id="30" name="Rectangle 29"/>
          <p:cNvSpPr>
            <a:spLocks noChangeArrowheads="1"/>
          </p:cNvSpPr>
          <p:nvPr/>
        </p:nvSpPr>
        <p:spPr bwMode="auto">
          <a:xfrm>
            <a:off x="4648200" y="3200400"/>
            <a:ext cx="4495800" cy="1477328"/>
          </a:xfrm>
          <a:prstGeom prst="rect">
            <a:avLst/>
          </a:prstGeom>
          <a:noFill/>
          <a:ln w="9525">
            <a:noFill/>
            <a:miter lim="800000"/>
            <a:headEnd/>
            <a:tailEnd/>
          </a:ln>
        </p:spPr>
        <p:txBody>
          <a:bodyPr wrap="square">
            <a:spAutoFit/>
          </a:bodyPr>
          <a:lstStyle/>
          <a:p>
            <a:pPr algn="just"/>
            <a:r>
              <a:rPr lang="en-US" i="1" dirty="0" smtClean="0"/>
              <a:t>   - Hướng </a:t>
            </a:r>
            <a:r>
              <a:rPr lang="en-US" i="1" dirty="0"/>
              <a:t>dẫn bài 7(trang 25 - </a:t>
            </a:r>
            <a:r>
              <a:rPr lang="en-US" i="1" dirty="0" smtClean="0"/>
              <a:t>SBT): </a:t>
            </a:r>
            <a:r>
              <a:rPr lang="en-US" dirty="0"/>
              <a:t>Dùng tính chất cơ bản của phân thức hoặc quy tắc đổi dấu để biến mỗi cặp phân thức sau thành một cặp phân thức bằng nó và có cùng mẫu thức:</a:t>
            </a:r>
          </a:p>
        </p:txBody>
      </p:sp>
      <p:graphicFrame>
        <p:nvGraphicFramePr>
          <p:cNvPr id="9" name="Object 9"/>
          <p:cNvGraphicFramePr>
            <a:graphicFrameLocks noChangeAspect="1"/>
          </p:cNvGraphicFramePr>
          <p:nvPr/>
        </p:nvGraphicFramePr>
        <p:xfrm>
          <a:off x="4648200" y="4648200"/>
          <a:ext cx="1752600" cy="687268"/>
        </p:xfrm>
        <a:graphic>
          <a:graphicData uri="http://schemas.openxmlformats.org/presentationml/2006/ole">
            <mc:AlternateContent xmlns:mc="http://schemas.openxmlformats.org/markup-compatibility/2006">
              <mc:Choice xmlns:v="urn:schemas-microsoft-com:vml" Requires="v">
                <p:oleObj spid="_x0000_s66591" name="Equation" r:id="rId12" imgW="1002960" imgH="393480" progId="Equation.DSMT4">
                  <p:embed/>
                </p:oleObj>
              </mc:Choice>
              <mc:Fallback>
                <p:oleObj name="Equation" r:id="rId12" imgW="1002960" imgH="393480" progId="Equation.DSMT4">
                  <p:embed/>
                  <p:pic>
                    <p:nvPicPr>
                      <p:cNvPr id="0"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48200" y="4648200"/>
                        <a:ext cx="1752600" cy="68726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5" name="Rectangle 34"/>
          <p:cNvSpPr>
            <a:spLocks noChangeArrowheads="1"/>
          </p:cNvSpPr>
          <p:nvPr/>
        </p:nvSpPr>
        <p:spPr bwMode="auto">
          <a:xfrm>
            <a:off x="4724400" y="5334000"/>
            <a:ext cx="4572000" cy="369332"/>
          </a:xfrm>
          <a:prstGeom prst="rect">
            <a:avLst/>
          </a:prstGeom>
          <a:noFill/>
          <a:ln w="9525">
            <a:noFill/>
            <a:miter lim="800000"/>
            <a:headEnd/>
            <a:tailEnd/>
          </a:ln>
        </p:spPr>
        <p:txBody>
          <a:bodyPr wrap="square">
            <a:spAutoFit/>
          </a:bodyPr>
          <a:lstStyle/>
          <a:p>
            <a:r>
              <a:rPr lang="en-US" dirty="0" smtClean="0">
                <a:solidFill>
                  <a:srgbClr val="002060"/>
                </a:solidFill>
              </a:rPr>
              <a:t>- Trước </a:t>
            </a:r>
            <a:r>
              <a:rPr lang="en-US" dirty="0">
                <a:solidFill>
                  <a:srgbClr val="002060"/>
                </a:solidFill>
              </a:rPr>
              <a:t>hết ta cần tìm MTC là: ( x+1)( x-1) </a:t>
            </a:r>
            <a:r>
              <a:rPr lang="en-US" dirty="0" smtClean="0">
                <a:solidFill>
                  <a:srgbClr val="002060"/>
                </a:solidFill>
              </a:rPr>
              <a:t>  </a:t>
            </a:r>
            <a:endParaRPr lang="en-US" dirty="0">
              <a:solidFill>
                <a:srgbClr val="002060"/>
              </a:solidFill>
            </a:endParaRPr>
          </a:p>
        </p:txBody>
      </p:sp>
      <p:sp>
        <p:nvSpPr>
          <p:cNvPr id="36" name="Rectangle 35"/>
          <p:cNvSpPr>
            <a:spLocks noChangeArrowheads="1"/>
          </p:cNvSpPr>
          <p:nvPr/>
        </p:nvSpPr>
        <p:spPr bwMode="auto">
          <a:xfrm>
            <a:off x="4724400" y="5715000"/>
            <a:ext cx="4419600" cy="923330"/>
          </a:xfrm>
          <a:prstGeom prst="rect">
            <a:avLst/>
          </a:prstGeom>
          <a:noFill/>
          <a:ln w="9525">
            <a:noFill/>
            <a:miter lim="800000"/>
            <a:headEnd/>
            <a:tailEnd/>
          </a:ln>
        </p:spPr>
        <p:txBody>
          <a:bodyPr wrap="square">
            <a:spAutoFit/>
          </a:bodyPr>
          <a:lstStyle/>
          <a:p>
            <a:pPr algn="just"/>
            <a:r>
              <a:rPr lang="en-US" dirty="0">
                <a:solidFill>
                  <a:srgbClr val="002060"/>
                </a:solidFill>
              </a:rPr>
              <a:t>- Dùng tính chất </a:t>
            </a:r>
            <a:r>
              <a:rPr lang="en-US" dirty="0" smtClean="0">
                <a:solidFill>
                  <a:srgbClr val="002060"/>
                </a:solidFill>
              </a:rPr>
              <a:t>ơ </a:t>
            </a:r>
            <a:r>
              <a:rPr lang="en-US" dirty="0">
                <a:solidFill>
                  <a:srgbClr val="002060"/>
                </a:solidFill>
              </a:rPr>
              <a:t>bản của phân thức để viết mỗi phân thức đã cho dưới dạng phân thức bằng nó và có mẫu </a:t>
            </a:r>
            <a:r>
              <a:rPr lang="en-US" dirty="0" smtClean="0">
                <a:solidFill>
                  <a:srgbClr val="002060"/>
                </a:solidFill>
              </a:rPr>
              <a:t>là  </a:t>
            </a:r>
            <a:endParaRPr lang="en-US" dirty="0">
              <a:solidFill>
                <a:srgbClr val="002060"/>
              </a:solidFill>
            </a:endParaRPr>
          </a:p>
        </p:txBody>
      </p:sp>
      <p:graphicFrame>
        <p:nvGraphicFramePr>
          <p:cNvPr id="37" name="Object 36"/>
          <p:cNvGraphicFramePr>
            <a:graphicFrameLocks noChangeAspect="1"/>
          </p:cNvGraphicFramePr>
          <p:nvPr/>
        </p:nvGraphicFramePr>
        <p:xfrm>
          <a:off x="8153400" y="6248400"/>
          <a:ext cx="685800" cy="311727"/>
        </p:xfrm>
        <a:graphic>
          <a:graphicData uri="http://schemas.openxmlformats.org/presentationml/2006/ole">
            <mc:AlternateContent xmlns:mc="http://schemas.openxmlformats.org/markup-compatibility/2006">
              <mc:Choice xmlns:v="urn:schemas-microsoft-com:vml" Requires="v">
                <p:oleObj spid="_x0000_s66592" name="Equation" r:id="rId14" imgW="393480" imgH="190440" progId="Equation.DSMT4">
                  <p:embed/>
                </p:oleObj>
              </mc:Choice>
              <mc:Fallback>
                <p:oleObj name="Equation" r:id="rId14" imgW="393480" imgH="190440" progId="Equation.DSMT4">
                  <p:embed/>
                  <p:pic>
                    <p:nvPicPr>
                      <p:cNvPr id="0" name="Picture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153400" y="6248400"/>
                        <a:ext cx="685800" cy="31172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4"/>
                                        </p:tgtEl>
                                        <p:attrNameLst>
                                          <p:attrName>style.visibility</p:attrName>
                                        </p:attrNameLst>
                                      </p:cBhvr>
                                      <p:to>
                                        <p:strVal val="visible"/>
                                      </p:to>
                                    </p:set>
                                    <p:anim calcmode="discrete" valueType="clr">
                                      <p:cBhvr override="childStyle">
                                        <p:cTn id="7" dur="80"/>
                                        <p:tgtEl>
                                          <p:spTgt spid="2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4"/>
                                        </p:tgtEl>
                                        <p:attrNameLst>
                                          <p:attrName>fillcolor</p:attrName>
                                        </p:attrNameLst>
                                      </p:cBhvr>
                                      <p:tavLst>
                                        <p:tav tm="0">
                                          <p:val>
                                            <p:clrVal>
                                              <a:schemeClr val="accent2"/>
                                            </p:clrVal>
                                          </p:val>
                                        </p:tav>
                                        <p:tav tm="50000">
                                          <p:val>
                                            <p:clrVal>
                                              <a:schemeClr val="hlink"/>
                                            </p:clrVal>
                                          </p:val>
                                        </p:tav>
                                      </p:tavLst>
                                    </p:anim>
                                    <p:set>
                                      <p:cBhvr>
                                        <p:cTn id="9" dur="80"/>
                                        <p:tgtEl>
                                          <p:spTgt spid="2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25"/>
                                        </p:tgtEl>
                                        <p:attrNameLst>
                                          <p:attrName>style.visibility</p:attrName>
                                        </p:attrNameLst>
                                      </p:cBhvr>
                                      <p:to>
                                        <p:strVal val="visible"/>
                                      </p:to>
                                    </p:set>
                                    <p:anim calcmode="discrete" valueType="clr">
                                      <p:cBhvr override="childStyle">
                                        <p:cTn id="14" dur="80"/>
                                        <p:tgtEl>
                                          <p:spTgt spid="25"/>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5"/>
                                        </p:tgtEl>
                                        <p:attrNameLst>
                                          <p:attrName>fillcolor</p:attrName>
                                        </p:attrNameLst>
                                      </p:cBhvr>
                                      <p:tavLst>
                                        <p:tav tm="0">
                                          <p:val>
                                            <p:clrVal>
                                              <a:schemeClr val="accent2"/>
                                            </p:clrVal>
                                          </p:val>
                                        </p:tav>
                                        <p:tav tm="50000">
                                          <p:val>
                                            <p:clrVal>
                                              <a:schemeClr val="hlink"/>
                                            </p:clrVal>
                                          </p:val>
                                        </p:tav>
                                      </p:tavLst>
                                    </p:anim>
                                    <p:set>
                                      <p:cBhvr>
                                        <p:cTn id="16" dur="80"/>
                                        <p:tgtEl>
                                          <p:spTgt spid="25"/>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30"/>
                                        </p:tgtEl>
                                        <p:attrNameLst>
                                          <p:attrName>style.visibility</p:attrName>
                                        </p:attrNameLst>
                                      </p:cBhvr>
                                      <p:to>
                                        <p:strVal val="visible"/>
                                      </p:to>
                                    </p:set>
                                    <p:anim calcmode="discrete" valueType="clr">
                                      <p:cBhvr override="childStyle">
                                        <p:cTn id="21" dur="80"/>
                                        <p:tgtEl>
                                          <p:spTgt spid="30"/>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30"/>
                                        </p:tgtEl>
                                        <p:attrNameLst>
                                          <p:attrName>fillcolor</p:attrName>
                                        </p:attrNameLst>
                                      </p:cBhvr>
                                      <p:tavLst>
                                        <p:tav tm="0">
                                          <p:val>
                                            <p:clrVal>
                                              <a:schemeClr val="accent2"/>
                                            </p:clrVal>
                                          </p:val>
                                        </p:tav>
                                        <p:tav tm="50000">
                                          <p:val>
                                            <p:clrVal>
                                              <a:schemeClr val="hlink"/>
                                            </p:clrVal>
                                          </p:val>
                                        </p:tav>
                                      </p:tavLst>
                                    </p:anim>
                                    <p:set>
                                      <p:cBhvr>
                                        <p:cTn id="23" dur="80"/>
                                        <p:tgtEl>
                                          <p:spTgt spid="30"/>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ox(in)">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35"/>
                                        </p:tgtEl>
                                        <p:attrNameLst>
                                          <p:attrName>style.visibility</p:attrName>
                                        </p:attrNameLst>
                                      </p:cBhvr>
                                      <p:to>
                                        <p:strVal val="visible"/>
                                      </p:to>
                                    </p:set>
                                    <p:animEffect transition="in" filter="box(in)">
                                      <p:cBhvr>
                                        <p:cTn id="33" dur="500"/>
                                        <p:tgtEl>
                                          <p:spTgt spid="35"/>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box(in)">
                                      <p:cBhvr>
                                        <p:cTn id="36" dur="500"/>
                                        <p:tgtEl>
                                          <p:spTgt spid="36"/>
                                        </p:tgtEl>
                                      </p:cBhvr>
                                    </p:animEffect>
                                  </p:childTnLst>
                                </p:cTn>
                              </p:par>
                              <p:par>
                                <p:cTn id="37" presetID="4" presetClass="entr" presetSubtype="16" fill="hold" nodeType="withEffect">
                                  <p:stCondLst>
                                    <p:cond delay="0"/>
                                  </p:stCondLst>
                                  <p:childTnLst>
                                    <p:set>
                                      <p:cBhvr>
                                        <p:cTn id="38" dur="1" fill="hold">
                                          <p:stCondLst>
                                            <p:cond delay="0"/>
                                          </p:stCondLst>
                                        </p:cTn>
                                        <p:tgtEl>
                                          <p:spTgt spid="37"/>
                                        </p:tgtEl>
                                        <p:attrNameLst>
                                          <p:attrName>style.visibility</p:attrName>
                                        </p:attrNameLst>
                                      </p:cBhvr>
                                      <p:to>
                                        <p:strVal val="visible"/>
                                      </p:to>
                                    </p:set>
                                    <p:animEffect transition="in" filter="box(in)">
                                      <p:cBhvr>
                                        <p:cTn id="3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30" grpId="0"/>
      <p:bldP spid="35" grpId="0"/>
      <p:bldP spid="3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5"/>
          <p:cNvSpPr>
            <a:spLocks noChangeArrowheads="1"/>
          </p:cNvSpPr>
          <p:nvPr/>
        </p:nvSpPr>
        <p:spPr bwMode="auto">
          <a:xfrm>
            <a:off x="228600" y="457200"/>
            <a:ext cx="8610600" cy="6019800"/>
          </a:xfrm>
          <a:prstGeom prst="roundRect">
            <a:avLst>
              <a:gd name="adj" fmla="val 5750"/>
            </a:avLst>
          </a:prstGeom>
          <a:noFill/>
          <a:ln w="38100">
            <a:solidFill>
              <a:srgbClr val="99FF33"/>
            </a:solidFill>
            <a:round/>
            <a:headEnd/>
            <a:tailEnd/>
          </a:ln>
        </p:spPr>
        <p:txBody>
          <a:bodyPr wrap="none" anchor="ctr"/>
          <a:lstStyle/>
          <a:p>
            <a:endParaRPr lang="vi-VN"/>
          </a:p>
        </p:txBody>
      </p:sp>
      <p:pic>
        <p:nvPicPr>
          <p:cNvPr id="13315" name="Picture 13"/>
          <p:cNvPicPr>
            <a:picLocks noChangeAspect="1" noChangeArrowheads="1"/>
          </p:cNvPicPr>
          <p:nvPr/>
        </p:nvPicPr>
        <p:blipFill>
          <a:blip r:embed="rId2" cstate="print"/>
          <a:srcRect/>
          <a:stretch>
            <a:fillRect/>
          </a:stretch>
        </p:blipFill>
        <p:spPr bwMode="auto">
          <a:xfrm>
            <a:off x="228600" y="-609600"/>
            <a:ext cx="8610600" cy="7048500"/>
          </a:xfrm>
          <a:prstGeom prst="rect">
            <a:avLst/>
          </a:prstGeom>
          <a:noFill/>
          <a:ln w="9525">
            <a:noFill/>
            <a:miter lim="800000"/>
            <a:headEnd/>
            <a:tailEnd/>
          </a:ln>
        </p:spPr>
      </p:pic>
      <p:pic>
        <p:nvPicPr>
          <p:cNvPr id="33806" name="Picture 14" descr="Butterfly"/>
          <p:cNvPicPr>
            <a:picLocks noChangeAspect="1" noChangeArrowheads="1" noCrop="1"/>
          </p:cNvPicPr>
          <p:nvPr/>
        </p:nvPicPr>
        <p:blipFill>
          <a:blip r:embed="rId3" cstate="print">
            <a:lum bright="-30000" contrast="12000"/>
          </a:blip>
          <a:srcRect/>
          <a:stretch>
            <a:fillRect/>
          </a:stretch>
        </p:blipFill>
        <p:spPr bwMode="auto">
          <a:xfrm rot="-8430747">
            <a:off x="952500" y="4953000"/>
            <a:ext cx="819150" cy="819150"/>
          </a:xfrm>
          <a:prstGeom prst="rect">
            <a:avLst/>
          </a:prstGeom>
          <a:noFill/>
          <a:ln w="9525">
            <a:noFill/>
            <a:miter lim="800000"/>
            <a:headEnd/>
            <a:tailEnd/>
          </a:ln>
        </p:spPr>
      </p:pic>
      <p:pic>
        <p:nvPicPr>
          <p:cNvPr id="13317" name="Picture 15" descr="3d butterfly"/>
          <p:cNvPicPr>
            <a:picLocks noChangeAspect="1" noChangeArrowheads="1" noCrop="1"/>
          </p:cNvPicPr>
          <p:nvPr/>
        </p:nvPicPr>
        <p:blipFill>
          <a:blip r:embed="rId4" cstate="print"/>
          <a:srcRect/>
          <a:stretch>
            <a:fillRect/>
          </a:stretch>
        </p:blipFill>
        <p:spPr bwMode="auto">
          <a:xfrm flipH="1">
            <a:off x="0" y="4114800"/>
            <a:ext cx="479425" cy="533400"/>
          </a:xfrm>
          <a:prstGeom prst="rect">
            <a:avLst/>
          </a:prstGeom>
          <a:noFill/>
          <a:ln w="9525">
            <a:noFill/>
            <a:miter lim="800000"/>
            <a:headEnd/>
            <a:tailEnd/>
          </a:ln>
        </p:spPr>
      </p:pic>
      <p:sp>
        <p:nvSpPr>
          <p:cNvPr id="33808" name="AutoShape 16"/>
          <p:cNvSpPr>
            <a:spLocks noChangeArrowheads="1"/>
          </p:cNvSpPr>
          <p:nvPr/>
        </p:nvSpPr>
        <p:spPr bwMode="auto">
          <a:xfrm rot="-1373167">
            <a:off x="7848600" y="1420813"/>
            <a:ext cx="779463" cy="712787"/>
          </a:xfrm>
          <a:prstGeom prst="star5">
            <a:avLst/>
          </a:prstGeom>
          <a:gradFill rotWithShape="1">
            <a:gsLst>
              <a:gs pos="0">
                <a:srgbClr val="FF3300"/>
              </a:gs>
              <a:gs pos="100000">
                <a:srgbClr val="66FF33"/>
              </a:gs>
            </a:gsLst>
            <a:path path="shape">
              <a:fillToRect l="50000" t="50000" r="50000" b="50000"/>
            </a:path>
          </a:gradFill>
          <a:ln w="9525">
            <a:solidFill>
              <a:schemeClr val="tx2"/>
            </a:solidFill>
            <a:miter lim="800000"/>
            <a:headEnd/>
            <a:tailEnd/>
          </a:ln>
          <a:effectLst/>
          <a:extLst/>
        </p:spPr>
        <p:txBody>
          <a:bodyPr wrap="none" anchor="ctr"/>
          <a:lstStyle/>
          <a:p>
            <a:pPr>
              <a:defRPr/>
            </a:pPr>
            <a:endParaRPr lang="en-US"/>
          </a:p>
        </p:txBody>
      </p:sp>
      <p:sp>
        <p:nvSpPr>
          <p:cNvPr id="33809" name="AutoShape 17"/>
          <p:cNvSpPr>
            <a:spLocks noChangeArrowheads="1"/>
          </p:cNvSpPr>
          <p:nvPr/>
        </p:nvSpPr>
        <p:spPr bwMode="auto">
          <a:xfrm rot="-1373167">
            <a:off x="381000" y="2514600"/>
            <a:ext cx="685800" cy="611188"/>
          </a:xfrm>
          <a:prstGeom prst="star5">
            <a:avLst/>
          </a:prstGeom>
          <a:gradFill rotWithShape="1">
            <a:gsLst>
              <a:gs pos="0">
                <a:srgbClr val="FF0066"/>
              </a:gs>
              <a:gs pos="100000">
                <a:srgbClr val="0000FF"/>
              </a:gs>
            </a:gsLst>
            <a:path path="shape">
              <a:fillToRect l="50000" t="50000" r="50000" b="50000"/>
            </a:path>
          </a:gradFill>
          <a:ln w="9525">
            <a:solidFill>
              <a:srgbClr val="0000FF"/>
            </a:solidFill>
            <a:miter lim="800000"/>
            <a:headEnd/>
            <a:tailEnd/>
          </a:ln>
          <a:effectLst>
            <a:outerShdw dist="25400" algn="ctr" rotWithShape="0">
              <a:schemeClr val="bg2"/>
            </a:outerShdw>
          </a:effectLst>
        </p:spPr>
        <p:txBody>
          <a:bodyPr wrap="none" anchor="ctr"/>
          <a:lstStyle/>
          <a:p>
            <a:pPr>
              <a:defRPr/>
            </a:pPr>
            <a:endParaRPr lang="en-US"/>
          </a:p>
        </p:txBody>
      </p:sp>
      <p:pic>
        <p:nvPicPr>
          <p:cNvPr id="33810" name="Picture 18" descr="Butterfly"/>
          <p:cNvPicPr>
            <a:picLocks noChangeAspect="1" noChangeArrowheads="1" noCrop="1"/>
          </p:cNvPicPr>
          <p:nvPr/>
        </p:nvPicPr>
        <p:blipFill>
          <a:blip r:embed="rId3" cstate="print">
            <a:lum bright="-30000" contrast="12000"/>
          </a:blip>
          <a:srcRect/>
          <a:stretch>
            <a:fillRect/>
          </a:stretch>
        </p:blipFill>
        <p:spPr bwMode="auto">
          <a:xfrm rot="3467589">
            <a:off x="7467600" y="5715000"/>
            <a:ext cx="819150" cy="819150"/>
          </a:xfrm>
          <a:prstGeom prst="rect">
            <a:avLst/>
          </a:prstGeom>
          <a:noFill/>
          <a:ln w="9525">
            <a:noFill/>
            <a:miter lim="800000"/>
            <a:headEnd/>
            <a:tailEnd/>
          </a:ln>
        </p:spPr>
      </p:pic>
      <p:pic>
        <p:nvPicPr>
          <p:cNvPr id="33811" name="Picture 19" descr="Butterfly"/>
          <p:cNvPicPr>
            <a:picLocks noChangeAspect="1" noChangeArrowheads="1" noCrop="1"/>
          </p:cNvPicPr>
          <p:nvPr/>
        </p:nvPicPr>
        <p:blipFill>
          <a:blip r:embed="rId3" cstate="print">
            <a:lum bright="-30000" contrast="12000"/>
          </a:blip>
          <a:srcRect/>
          <a:stretch>
            <a:fillRect/>
          </a:stretch>
        </p:blipFill>
        <p:spPr bwMode="auto">
          <a:xfrm rot="6334410">
            <a:off x="381000" y="3962400"/>
            <a:ext cx="819150" cy="819150"/>
          </a:xfrm>
          <a:prstGeom prst="rect">
            <a:avLst/>
          </a:prstGeom>
          <a:noFill/>
          <a:ln w="9525">
            <a:noFill/>
            <a:miter lim="800000"/>
            <a:headEnd/>
            <a:tailEnd/>
          </a:ln>
        </p:spPr>
      </p:pic>
      <p:pic>
        <p:nvPicPr>
          <p:cNvPr id="33812" name="Picture 20" descr="Butterfly"/>
          <p:cNvPicPr>
            <a:picLocks noChangeAspect="1" noChangeArrowheads="1" noCrop="1"/>
          </p:cNvPicPr>
          <p:nvPr/>
        </p:nvPicPr>
        <p:blipFill>
          <a:blip r:embed="rId3" cstate="print">
            <a:lum bright="-30000" contrast="12000"/>
          </a:blip>
          <a:srcRect/>
          <a:stretch>
            <a:fillRect/>
          </a:stretch>
        </p:blipFill>
        <p:spPr bwMode="auto">
          <a:xfrm rot="10525914">
            <a:off x="381000" y="2438400"/>
            <a:ext cx="819150" cy="819150"/>
          </a:xfrm>
          <a:prstGeom prst="rect">
            <a:avLst/>
          </a:prstGeom>
          <a:noFill/>
          <a:ln w="9525">
            <a:noFill/>
            <a:miter lim="800000"/>
            <a:headEnd/>
            <a:tailEnd/>
          </a:ln>
        </p:spPr>
      </p:pic>
      <p:sp>
        <p:nvSpPr>
          <p:cNvPr id="13323" name="Oval 27"/>
          <p:cNvSpPr>
            <a:spLocks noChangeArrowheads="1"/>
          </p:cNvSpPr>
          <p:nvPr/>
        </p:nvSpPr>
        <p:spPr bwMode="auto">
          <a:xfrm>
            <a:off x="838200" y="4572000"/>
            <a:ext cx="76200" cy="76200"/>
          </a:xfrm>
          <a:prstGeom prst="ellipse">
            <a:avLst/>
          </a:prstGeom>
          <a:solidFill>
            <a:schemeClr val="accent1"/>
          </a:solidFill>
          <a:ln w="9525">
            <a:solidFill>
              <a:schemeClr val="tx1"/>
            </a:solidFill>
            <a:round/>
            <a:headEnd/>
            <a:tailEnd/>
          </a:ln>
        </p:spPr>
        <p:txBody>
          <a:bodyPr wrap="none" anchor="ctr"/>
          <a:lstStyle/>
          <a:p>
            <a:endParaRPr lang="vi-VN"/>
          </a:p>
        </p:txBody>
      </p:sp>
      <p:sp>
        <p:nvSpPr>
          <p:cNvPr id="33821" name="Text Box 29"/>
          <p:cNvSpPr txBox="1">
            <a:spLocks noChangeArrowheads="1"/>
          </p:cNvSpPr>
          <p:nvPr/>
        </p:nvSpPr>
        <p:spPr bwMode="auto">
          <a:xfrm>
            <a:off x="685800" y="1371600"/>
            <a:ext cx="7848600" cy="3556000"/>
          </a:xfrm>
          <a:prstGeom prst="rect">
            <a:avLst/>
          </a:prstGeom>
          <a:noFill/>
          <a:ln w="9525">
            <a:noFill/>
            <a:miter lim="800000"/>
            <a:headEnd/>
            <a:tailEnd/>
          </a:ln>
        </p:spPr>
        <p:txBody>
          <a:bodyPr>
            <a:spAutoFit/>
          </a:bodyPr>
          <a:lstStyle/>
          <a:p>
            <a:pPr algn="ctr"/>
            <a:r>
              <a:rPr lang="en-US" sz="4000">
                <a:solidFill>
                  <a:schemeClr val="bg1"/>
                </a:solidFill>
                <a:cs typeface="Times New Roman" pitchFamily="18" charset="0"/>
              </a:rPr>
              <a:t>Chúc các thầy, cô giáo</a:t>
            </a:r>
          </a:p>
          <a:p>
            <a:pPr algn="ctr"/>
            <a:r>
              <a:rPr lang="en-US" sz="4000">
                <a:solidFill>
                  <a:schemeClr val="bg1"/>
                </a:solidFill>
                <a:cs typeface="Times New Roman" pitchFamily="18" charset="0"/>
              </a:rPr>
              <a:t> mạnh khỏe, hạnh phúc.</a:t>
            </a:r>
          </a:p>
          <a:p>
            <a:pPr algn="ctr"/>
            <a:r>
              <a:rPr lang="en-US" sz="4000">
                <a:solidFill>
                  <a:schemeClr val="bg1"/>
                </a:solidFill>
                <a:cs typeface="Times New Roman" pitchFamily="18" charset="0"/>
              </a:rPr>
              <a:t>Chúc các em học sinh </a:t>
            </a:r>
          </a:p>
          <a:p>
            <a:pPr algn="ctr"/>
            <a:r>
              <a:rPr lang="en-US" sz="4000">
                <a:solidFill>
                  <a:schemeClr val="bg1"/>
                </a:solidFill>
                <a:cs typeface="Times New Roman" pitchFamily="18" charset="0"/>
              </a:rPr>
              <a:t>chăm ngoan, học giỏi.</a:t>
            </a:r>
          </a:p>
          <a:p>
            <a:pPr algn="ctr"/>
            <a:r>
              <a:rPr lang="en-US" sz="4000" i="1">
                <a:solidFill>
                  <a:schemeClr val="bg1"/>
                </a:solidFill>
                <a:cs typeface="Times New Roman" pitchFamily="18" charset="0"/>
              </a:rPr>
              <a:t>Chào tạm biệt, hẹn gặp lại!</a:t>
            </a:r>
            <a:endParaRPr lang="en-US" sz="4400" i="1">
              <a:solidFill>
                <a:schemeClr val="bg1"/>
              </a:solidFill>
              <a:cs typeface="Times New Roman" pitchFamily="18" charset="0"/>
            </a:endParaRPr>
          </a:p>
          <a:p>
            <a:pPr>
              <a:lnSpc>
                <a:spcPct val="50000"/>
              </a:lnSpc>
            </a:pPr>
            <a:r>
              <a:rPr lang="en-US" sz="4400">
                <a:solidFill>
                  <a:schemeClr val="bg1"/>
                </a:solidFill>
                <a:cs typeface="Times New Roman" pitchFamily="18" charset="0"/>
              </a:rPr>
              <a:t>                     </a:t>
            </a:r>
          </a:p>
        </p:txBody>
      </p:sp>
      <p:sp>
        <p:nvSpPr>
          <p:cNvPr id="13325" name="Text Box 30"/>
          <p:cNvSpPr txBox="1">
            <a:spLocks noChangeArrowheads="1"/>
          </p:cNvSpPr>
          <p:nvPr/>
        </p:nvSpPr>
        <p:spPr bwMode="auto">
          <a:xfrm>
            <a:off x="990600" y="906463"/>
            <a:ext cx="533400" cy="579437"/>
          </a:xfrm>
          <a:prstGeom prst="rect">
            <a:avLst/>
          </a:prstGeom>
          <a:noFill/>
          <a:ln w="9525">
            <a:noFill/>
            <a:miter lim="800000"/>
            <a:headEnd/>
            <a:tailEnd/>
          </a:ln>
        </p:spPr>
        <p:txBody>
          <a:bodyPr>
            <a:spAutoFit/>
          </a:bodyPr>
          <a:lstStyle/>
          <a:p>
            <a:pPr>
              <a:spcBef>
                <a:spcPct val="50000"/>
              </a:spcBef>
            </a:pPr>
            <a:endParaRPr lang="vi-VN" sz="3200">
              <a:latin typeface=".VnTime" pitchFamily="34" charset="0"/>
            </a:endParaRPr>
          </a:p>
        </p:txBody>
      </p:sp>
      <p:sp>
        <p:nvSpPr>
          <p:cNvPr id="14" name="Rectangle 2"/>
          <p:cNvSpPr>
            <a:spLocks noChangeArrowheads="1"/>
          </p:cNvSpPr>
          <p:nvPr/>
        </p:nvSpPr>
        <p:spPr bwMode="auto">
          <a:xfrm>
            <a:off x="533400" y="457200"/>
            <a:ext cx="8077200" cy="2133600"/>
          </a:xfrm>
          <a:prstGeom prst="rect">
            <a:avLst/>
          </a:prstGeom>
          <a:noFill/>
          <a:ln w="9525">
            <a:noFill/>
            <a:miter lim="800000"/>
            <a:headEnd/>
            <a:tailEnd/>
          </a:ln>
          <a:effectLst/>
        </p:spPr>
        <p:txBody>
          <a:bodyPr anchor="ctr"/>
          <a:lstStyle/>
          <a:p>
            <a:pPr algn="ctr" eaLnBrk="1" hangingPunct="1"/>
            <a:r>
              <a:rPr lang="en-US" sz="3200" b="1" dirty="0">
                <a:solidFill>
                  <a:schemeClr val="tx2"/>
                </a:solidFill>
                <a:effectLst>
                  <a:outerShdw blurRad="38100" dist="38100" dir="2700000" algn="tl">
                    <a:srgbClr val="000000"/>
                  </a:outerShdw>
                </a:effectLst>
                <a:latin typeface=".Vn3DH" pitchFamily="34" charset="0"/>
              </a:rPr>
              <a:t>Xin ch©n thµnh c¶m ¬n !</a:t>
            </a:r>
            <a:endParaRPr lang="en-US" sz="4400" b="1" dirty="0">
              <a:solidFill>
                <a:schemeClr val="tx2"/>
              </a:solidFill>
              <a:effectLst>
                <a:outerShdw blurRad="38100" dist="38100" dir="2700000" algn="tl">
                  <a:srgbClr val="000000"/>
                </a:outerShdw>
              </a:effectLst>
              <a:latin typeface="Arial" charset="0"/>
            </a:endParaRPr>
          </a:p>
        </p:txBody>
      </p:sp>
      <p:sp>
        <p:nvSpPr>
          <p:cNvPr id="15" name="Rectangle 9"/>
          <p:cNvSpPr>
            <a:spLocks noChangeArrowheads="1"/>
          </p:cNvSpPr>
          <p:nvPr/>
        </p:nvSpPr>
        <p:spPr bwMode="auto">
          <a:xfrm>
            <a:off x="533400" y="2514600"/>
            <a:ext cx="8077200" cy="2133600"/>
          </a:xfrm>
          <a:prstGeom prst="rect">
            <a:avLst/>
          </a:prstGeom>
          <a:noFill/>
          <a:ln w="9525">
            <a:noFill/>
            <a:miter lim="800000"/>
            <a:headEnd/>
            <a:tailEnd/>
          </a:ln>
          <a:effectLst/>
        </p:spPr>
        <p:txBody>
          <a:bodyPr anchor="ctr"/>
          <a:lstStyle/>
          <a:p>
            <a:pPr algn="ctr" eaLnBrk="1" hangingPunct="1"/>
            <a:r>
              <a:rPr lang="en-US" sz="8000" b="1" dirty="0">
                <a:solidFill>
                  <a:srgbClr val="FF00FF"/>
                </a:solidFill>
                <a:effectLst>
                  <a:outerShdw blurRad="38100" dist="38100" dir="2700000" algn="tl">
                    <a:srgbClr val="000000"/>
                  </a:outerShdw>
                </a:effectLst>
                <a:latin typeface=".VnShelley Allegro" pitchFamily="82" charset="0"/>
              </a:rPr>
              <a:t>C¸c thÇy c« gi¸o</a:t>
            </a:r>
            <a:br>
              <a:rPr lang="en-US" sz="8000" b="1" dirty="0">
                <a:solidFill>
                  <a:srgbClr val="FF00FF"/>
                </a:solidFill>
                <a:effectLst>
                  <a:outerShdw blurRad="38100" dist="38100" dir="2700000" algn="tl">
                    <a:srgbClr val="000000"/>
                  </a:outerShdw>
                </a:effectLst>
                <a:latin typeface=".VnShelley Allegro" pitchFamily="82" charset="0"/>
              </a:rPr>
            </a:br>
            <a:r>
              <a:rPr lang="en-US" sz="8000" b="1" dirty="0">
                <a:solidFill>
                  <a:srgbClr val="FF00FF"/>
                </a:solidFill>
                <a:effectLst>
                  <a:outerShdw blurRad="38100" dist="38100" dir="2700000" algn="tl">
                    <a:srgbClr val="000000"/>
                  </a:outerShdw>
                </a:effectLst>
                <a:latin typeface=".VnShelley Allegro" pitchFamily="82" charset="0"/>
              </a:rPr>
              <a:t>vµ c¸c em häc sinh !</a:t>
            </a:r>
            <a:endParaRPr lang="en-US" sz="10800" b="1" dirty="0">
              <a:solidFill>
                <a:srgbClr val="FF00FF"/>
              </a:solidFill>
              <a:effectLst>
                <a:outerShdw blurRad="38100" dist="38100" dir="2700000" algn="tl">
                  <a:srgbClr val="000000"/>
                </a:outerShdw>
              </a:effectLst>
              <a:latin typeface=".VnShelley Allegro" pitchFamily="82"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xit" presetSubtype="32" repeatCount="indefinite" fill="hold" nodeType="withEffect">
                                  <p:stCondLst>
                                    <p:cond delay="0"/>
                                  </p:stCondLst>
                                  <p:childTnLst>
                                    <p:anim calcmode="lin" valueType="num">
                                      <p:cBhvr>
                                        <p:cTn id="6" dur="2000"/>
                                        <p:tgtEl>
                                          <p:spTgt spid="33808"/>
                                        </p:tgtEl>
                                        <p:attrNameLst>
                                          <p:attrName>ppt_w</p:attrName>
                                        </p:attrNameLst>
                                      </p:cBhvr>
                                      <p:tavLst>
                                        <p:tav tm="0">
                                          <p:val>
                                            <p:strVal val="ppt_w"/>
                                          </p:val>
                                        </p:tav>
                                        <p:tav tm="100000">
                                          <p:val>
                                            <p:fltVal val="0"/>
                                          </p:val>
                                        </p:tav>
                                      </p:tavLst>
                                    </p:anim>
                                    <p:anim calcmode="lin" valueType="num">
                                      <p:cBhvr>
                                        <p:cTn id="7" dur="2000"/>
                                        <p:tgtEl>
                                          <p:spTgt spid="33808"/>
                                        </p:tgtEl>
                                        <p:attrNameLst>
                                          <p:attrName>ppt_h</p:attrName>
                                        </p:attrNameLst>
                                      </p:cBhvr>
                                      <p:tavLst>
                                        <p:tav tm="0">
                                          <p:val>
                                            <p:strVal val="ppt_h"/>
                                          </p:val>
                                        </p:tav>
                                        <p:tav tm="100000">
                                          <p:val>
                                            <p:fltVal val="0"/>
                                          </p:val>
                                        </p:tav>
                                      </p:tavLst>
                                    </p:anim>
                                    <p:set>
                                      <p:cBhvr>
                                        <p:cTn id="8" dur="1" fill="hold">
                                          <p:stCondLst>
                                            <p:cond delay="1999"/>
                                          </p:stCondLst>
                                        </p:cTn>
                                        <p:tgtEl>
                                          <p:spTgt spid="33808"/>
                                        </p:tgtEl>
                                        <p:attrNameLst>
                                          <p:attrName>style.visibility</p:attrName>
                                        </p:attrNameLst>
                                      </p:cBhvr>
                                      <p:to>
                                        <p:strVal val="hidden"/>
                                      </p:to>
                                    </p:set>
                                  </p:childTnLst>
                                </p:cTn>
                              </p:par>
                              <p:par>
                                <p:cTn id="9" presetID="15" presetClass="entr" presetSubtype="0" repeatCount="indefinite" fill="hold" nodeType="withEffect">
                                  <p:stCondLst>
                                    <p:cond delay="0"/>
                                  </p:stCondLst>
                                  <p:childTnLst>
                                    <p:set>
                                      <p:cBhvr>
                                        <p:cTn id="10" dur="1" fill="hold">
                                          <p:stCondLst>
                                            <p:cond delay="0"/>
                                          </p:stCondLst>
                                        </p:cTn>
                                        <p:tgtEl>
                                          <p:spTgt spid="33808"/>
                                        </p:tgtEl>
                                        <p:attrNameLst>
                                          <p:attrName>style.visibility</p:attrName>
                                        </p:attrNameLst>
                                      </p:cBhvr>
                                      <p:to>
                                        <p:strVal val="visible"/>
                                      </p:to>
                                    </p:set>
                                    <p:anim calcmode="lin" valueType="num">
                                      <p:cBhvr>
                                        <p:cTn id="11" dur="2000" fill="hold"/>
                                        <p:tgtEl>
                                          <p:spTgt spid="33808"/>
                                        </p:tgtEl>
                                        <p:attrNameLst>
                                          <p:attrName>ppt_w</p:attrName>
                                        </p:attrNameLst>
                                      </p:cBhvr>
                                      <p:tavLst>
                                        <p:tav tm="0">
                                          <p:val>
                                            <p:fltVal val="0"/>
                                          </p:val>
                                        </p:tav>
                                        <p:tav tm="100000">
                                          <p:val>
                                            <p:strVal val="#ppt_w"/>
                                          </p:val>
                                        </p:tav>
                                      </p:tavLst>
                                    </p:anim>
                                    <p:anim calcmode="lin" valueType="num">
                                      <p:cBhvr>
                                        <p:cTn id="12" dur="2000" fill="hold"/>
                                        <p:tgtEl>
                                          <p:spTgt spid="33808"/>
                                        </p:tgtEl>
                                        <p:attrNameLst>
                                          <p:attrName>ppt_h</p:attrName>
                                        </p:attrNameLst>
                                      </p:cBhvr>
                                      <p:tavLst>
                                        <p:tav tm="0">
                                          <p:val>
                                            <p:fltVal val="0"/>
                                          </p:val>
                                        </p:tav>
                                        <p:tav tm="100000">
                                          <p:val>
                                            <p:strVal val="#ppt_h"/>
                                          </p:val>
                                        </p:tav>
                                      </p:tavLst>
                                    </p:anim>
                                    <p:anim calcmode="lin" valueType="num">
                                      <p:cBhvr>
                                        <p:cTn id="13" dur="2000" fill="hold"/>
                                        <p:tgtEl>
                                          <p:spTgt spid="33808"/>
                                        </p:tgtEl>
                                        <p:attrNameLst>
                                          <p:attrName>ppt_x</p:attrName>
                                        </p:attrNameLst>
                                      </p:cBhvr>
                                      <p:tavLst>
                                        <p:tav tm="0" fmla="#ppt_x+(cos(-2*pi*(1-$))*-#ppt_x-sin(-2*pi*(1-$))*(1-#ppt_y))*(1-$)">
                                          <p:val>
                                            <p:fltVal val="0"/>
                                          </p:val>
                                        </p:tav>
                                        <p:tav tm="100000">
                                          <p:val>
                                            <p:fltVal val="1"/>
                                          </p:val>
                                        </p:tav>
                                      </p:tavLst>
                                    </p:anim>
                                    <p:anim calcmode="lin" valueType="num">
                                      <p:cBhvr>
                                        <p:cTn id="14" dur="2000" fill="hold"/>
                                        <p:tgtEl>
                                          <p:spTgt spid="33808"/>
                                        </p:tgtEl>
                                        <p:attrNameLst>
                                          <p:attrName>ppt_y</p:attrName>
                                        </p:attrNameLst>
                                      </p:cBhvr>
                                      <p:tavLst>
                                        <p:tav tm="0" fmla="#ppt_y+(sin(-2*pi*(1-$))*-#ppt_x+cos(-2*pi*(1-$))*(1-#ppt_y))*(1-$)">
                                          <p:val>
                                            <p:fltVal val="0"/>
                                          </p:val>
                                        </p:tav>
                                        <p:tav tm="100000">
                                          <p:val>
                                            <p:fltVal val="1"/>
                                          </p:val>
                                        </p:tav>
                                      </p:tavLst>
                                    </p:anim>
                                  </p:childTnLst>
                                </p:cTn>
                              </p:par>
                              <p:par>
                                <p:cTn id="15" presetID="8" presetClass="emph" presetSubtype="0" repeatCount="indefinite" fill="hold" nodeType="withEffect">
                                  <p:stCondLst>
                                    <p:cond delay="0"/>
                                  </p:stCondLst>
                                  <p:childTnLst>
                                    <p:animRot by="43200000">
                                      <p:cBhvr>
                                        <p:cTn id="16" dur="2000" fill="hold"/>
                                        <p:tgtEl>
                                          <p:spTgt spid="33808"/>
                                        </p:tgtEl>
                                        <p:attrNameLst>
                                          <p:attrName>r</p:attrName>
                                        </p:attrNameLst>
                                      </p:cBhvr>
                                    </p:animRot>
                                  </p:childTnLst>
                                </p:cTn>
                              </p:par>
                              <p:par>
                                <p:cTn id="17" presetID="23" presetClass="exit" presetSubtype="32" repeatCount="indefinite" fill="hold" nodeType="withEffect">
                                  <p:stCondLst>
                                    <p:cond delay="0"/>
                                  </p:stCondLst>
                                  <p:childTnLst>
                                    <p:anim calcmode="lin" valueType="num">
                                      <p:cBhvr>
                                        <p:cTn id="18" dur="2000"/>
                                        <p:tgtEl>
                                          <p:spTgt spid="33809"/>
                                        </p:tgtEl>
                                        <p:attrNameLst>
                                          <p:attrName>ppt_w</p:attrName>
                                        </p:attrNameLst>
                                      </p:cBhvr>
                                      <p:tavLst>
                                        <p:tav tm="0">
                                          <p:val>
                                            <p:strVal val="ppt_w"/>
                                          </p:val>
                                        </p:tav>
                                        <p:tav tm="100000">
                                          <p:val>
                                            <p:fltVal val="0"/>
                                          </p:val>
                                        </p:tav>
                                      </p:tavLst>
                                    </p:anim>
                                    <p:anim calcmode="lin" valueType="num">
                                      <p:cBhvr>
                                        <p:cTn id="19" dur="2000"/>
                                        <p:tgtEl>
                                          <p:spTgt spid="33809"/>
                                        </p:tgtEl>
                                        <p:attrNameLst>
                                          <p:attrName>ppt_h</p:attrName>
                                        </p:attrNameLst>
                                      </p:cBhvr>
                                      <p:tavLst>
                                        <p:tav tm="0">
                                          <p:val>
                                            <p:strVal val="ppt_h"/>
                                          </p:val>
                                        </p:tav>
                                        <p:tav tm="100000">
                                          <p:val>
                                            <p:fltVal val="0"/>
                                          </p:val>
                                        </p:tav>
                                      </p:tavLst>
                                    </p:anim>
                                    <p:set>
                                      <p:cBhvr>
                                        <p:cTn id="20" dur="1" fill="hold">
                                          <p:stCondLst>
                                            <p:cond delay="1999"/>
                                          </p:stCondLst>
                                        </p:cTn>
                                        <p:tgtEl>
                                          <p:spTgt spid="33809"/>
                                        </p:tgtEl>
                                        <p:attrNameLst>
                                          <p:attrName>style.visibility</p:attrName>
                                        </p:attrNameLst>
                                      </p:cBhvr>
                                      <p:to>
                                        <p:strVal val="hidden"/>
                                      </p:to>
                                    </p:set>
                                  </p:childTnLst>
                                </p:cTn>
                              </p:par>
                              <p:par>
                                <p:cTn id="21" presetID="15" presetClass="entr" presetSubtype="0" repeatCount="indefinite" fill="hold" nodeType="withEffect">
                                  <p:stCondLst>
                                    <p:cond delay="0"/>
                                  </p:stCondLst>
                                  <p:childTnLst>
                                    <p:set>
                                      <p:cBhvr>
                                        <p:cTn id="22" dur="1" fill="hold">
                                          <p:stCondLst>
                                            <p:cond delay="0"/>
                                          </p:stCondLst>
                                        </p:cTn>
                                        <p:tgtEl>
                                          <p:spTgt spid="33809"/>
                                        </p:tgtEl>
                                        <p:attrNameLst>
                                          <p:attrName>style.visibility</p:attrName>
                                        </p:attrNameLst>
                                      </p:cBhvr>
                                      <p:to>
                                        <p:strVal val="visible"/>
                                      </p:to>
                                    </p:set>
                                    <p:anim calcmode="lin" valueType="num">
                                      <p:cBhvr>
                                        <p:cTn id="23" dur="2000" fill="hold"/>
                                        <p:tgtEl>
                                          <p:spTgt spid="33809"/>
                                        </p:tgtEl>
                                        <p:attrNameLst>
                                          <p:attrName>ppt_w</p:attrName>
                                        </p:attrNameLst>
                                      </p:cBhvr>
                                      <p:tavLst>
                                        <p:tav tm="0">
                                          <p:val>
                                            <p:fltVal val="0"/>
                                          </p:val>
                                        </p:tav>
                                        <p:tav tm="100000">
                                          <p:val>
                                            <p:strVal val="#ppt_w"/>
                                          </p:val>
                                        </p:tav>
                                      </p:tavLst>
                                    </p:anim>
                                    <p:anim calcmode="lin" valueType="num">
                                      <p:cBhvr>
                                        <p:cTn id="24" dur="2000" fill="hold"/>
                                        <p:tgtEl>
                                          <p:spTgt spid="33809"/>
                                        </p:tgtEl>
                                        <p:attrNameLst>
                                          <p:attrName>ppt_h</p:attrName>
                                        </p:attrNameLst>
                                      </p:cBhvr>
                                      <p:tavLst>
                                        <p:tav tm="0">
                                          <p:val>
                                            <p:fltVal val="0"/>
                                          </p:val>
                                        </p:tav>
                                        <p:tav tm="100000">
                                          <p:val>
                                            <p:strVal val="#ppt_h"/>
                                          </p:val>
                                        </p:tav>
                                      </p:tavLst>
                                    </p:anim>
                                    <p:anim calcmode="lin" valueType="num">
                                      <p:cBhvr>
                                        <p:cTn id="25" dur="2000" fill="hold"/>
                                        <p:tgtEl>
                                          <p:spTgt spid="33809"/>
                                        </p:tgtEl>
                                        <p:attrNameLst>
                                          <p:attrName>ppt_x</p:attrName>
                                        </p:attrNameLst>
                                      </p:cBhvr>
                                      <p:tavLst>
                                        <p:tav tm="0" fmla="#ppt_x+(cos(-2*pi*(1-$))*-#ppt_x-sin(-2*pi*(1-$))*(1-#ppt_y))*(1-$)">
                                          <p:val>
                                            <p:fltVal val="0"/>
                                          </p:val>
                                        </p:tav>
                                        <p:tav tm="100000">
                                          <p:val>
                                            <p:fltVal val="1"/>
                                          </p:val>
                                        </p:tav>
                                      </p:tavLst>
                                    </p:anim>
                                    <p:anim calcmode="lin" valueType="num">
                                      <p:cBhvr>
                                        <p:cTn id="26" dur="2000" fill="hold"/>
                                        <p:tgtEl>
                                          <p:spTgt spid="33809"/>
                                        </p:tgtEl>
                                        <p:attrNameLst>
                                          <p:attrName>ppt_y</p:attrName>
                                        </p:attrNameLst>
                                      </p:cBhvr>
                                      <p:tavLst>
                                        <p:tav tm="0" fmla="#ppt_y+(sin(-2*pi*(1-$))*-#ppt_x+cos(-2*pi*(1-$))*(1-#ppt_y))*(1-$)">
                                          <p:val>
                                            <p:fltVal val="0"/>
                                          </p:val>
                                        </p:tav>
                                        <p:tav tm="100000">
                                          <p:val>
                                            <p:fltVal val="1"/>
                                          </p:val>
                                        </p:tav>
                                      </p:tavLst>
                                    </p:anim>
                                  </p:childTnLst>
                                </p:cTn>
                              </p:par>
                              <p:par>
                                <p:cTn id="27" presetID="8" presetClass="emph" presetSubtype="0" repeatCount="indefinite" fill="hold" nodeType="withEffect">
                                  <p:stCondLst>
                                    <p:cond delay="0"/>
                                  </p:stCondLst>
                                  <p:childTnLst>
                                    <p:animRot by="43200000">
                                      <p:cBhvr>
                                        <p:cTn id="28" dur="2000" fill="hold"/>
                                        <p:tgtEl>
                                          <p:spTgt spid="33809"/>
                                        </p:tgtEl>
                                        <p:attrNameLst>
                                          <p:attrName>r</p:attrName>
                                        </p:attrNameLst>
                                      </p:cBhvr>
                                    </p:animRot>
                                  </p:childTnLst>
                                </p:cTn>
                              </p:par>
                              <p:par>
                                <p:cTn id="29" presetID="51" presetClass="entr" presetSubtype="0" fill="hold" nodeType="withEffect">
                                  <p:stCondLst>
                                    <p:cond delay="0"/>
                                  </p:stCondLst>
                                  <p:childTnLst>
                                    <p:set>
                                      <p:cBhvr>
                                        <p:cTn id="30" dur="1" fill="hold">
                                          <p:stCondLst>
                                            <p:cond delay="0"/>
                                          </p:stCondLst>
                                        </p:cTn>
                                        <p:tgtEl>
                                          <p:spTgt spid="33809"/>
                                        </p:tgtEl>
                                        <p:attrNameLst>
                                          <p:attrName>style.visibility</p:attrName>
                                        </p:attrNameLst>
                                      </p:cBhvr>
                                      <p:to>
                                        <p:strVal val="visible"/>
                                      </p:to>
                                    </p:set>
                                    <p:animEffect transition="in" filter="fade">
                                      <p:cBhvr>
                                        <p:cTn id="31" dur="770" decel="100000"/>
                                        <p:tgtEl>
                                          <p:spTgt spid="33809"/>
                                        </p:tgtEl>
                                      </p:cBhvr>
                                    </p:animEffect>
                                    <p:animScale>
                                      <p:cBhvr>
                                        <p:cTn id="32" dur="770" decel="100000"/>
                                        <p:tgtEl>
                                          <p:spTgt spid="33809"/>
                                        </p:tgtEl>
                                      </p:cBhvr>
                                      <p:from x="10000" y="10000"/>
                                      <p:to x="200000" y="450000"/>
                                    </p:animScale>
                                    <p:animScale>
                                      <p:cBhvr>
                                        <p:cTn id="33" dur="1230" accel="100000" fill="hold">
                                          <p:stCondLst>
                                            <p:cond delay="770"/>
                                          </p:stCondLst>
                                        </p:cTn>
                                        <p:tgtEl>
                                          <p:spTgt spid="33809"/>
                                        </p:tgtEl>
                                      </p:cBhvr>
                                      <p:from x="200000" y="450000"/>
                                      <p:to x="100000" y="100000"/>
                                    </p:animScale>
                                    <p:set>
                                      <p:cBhvr>
                                        <p:cTn id="34" dur="770" fill="hold"/>
                                        <p:tgtEl>
                                          <p:spTgt spid="33809"/>
                                        </p:tgtEl>
                                        <p:attrNameLst>
                                          <p:attrName>ppt_x</p:attrName>
                                        </p:attrNameLst>
                                      </p:cBhvr>
                                      <p:to>
                                        <p:strVal val="(0.5)"/>
                                      </p:to>
                                    </p:set>
                                    <p:anim from="(0.5)" to="(#ppt_x)" calcmode="lin" valueType="num">
                                      <p:cBhvr>
                                        <p:cTn id="35" dur="1230" accel="100000" fill="hold">
                                          <p:stCondLst>
                                            <p:cond delay="770"/>
                                          </p:stCondLst>
                                        </p:cTn>
                                        <p:tgtEl>
                                          <p:spTgt spid="33809"/>
                                        </p:tgtEl>
                                        <p:attrNameLst>
                                          <p:attrName>ppt_x</p:attrName>
                                        </p:attrNameLst>
                                      </p:cBhvr>
                                    </p:anim>
                                    <p:set>
                                      <p:cBhvr>
                                        <p:cTn id="36" dur="770" fill="hold"/>
                                        <p:tgtEl>
                                          <p:spTgt spid="33809"/>
                                        </p:tgtEl>
                                        <p:attrNameLst>
                                          <p:attrName>ppt_y</p:attrName>
                                        </p:attrNameLst>
                                      </p:cBhvr>
                                      <p:to>
                                        <p:strVal val="(#ppt_y+0.4)"/>
                                      </p:to>
                                    </p:set>
                                    <p:anim from="(#ppt_y+0.4)" to="(#ppt_y)" calcmode="lin" valueType="num">
                                      <p:cBhvr>
                                        <p:cTn id="37" dur="1230" accel="100000" fill="hold">
                                          <p:stCondLst>
                                            <p:cond delay="770"/>
                                          </p:stCondLst>
                                        </p:cTn>
                                        <p:tgtEl>
                                          <p:spTgt spid="33809"/>
                                        </p:tgtEl>
                                        <p:attrNameLst>
                                          <p:attrName>ppt_y</p:attrName>
                                        </p:attrNameLst>
                                      </p:cBhvr>
                                    </p:anim>
                                  </p:childTnLst>
                                </p:cTn>
                              </p:par>
                              <p:par>
                                <p:cTn id="38" presetID="0" presetClass="path" presetSubtype="0" accel="50000" decel="50000" fill="hold" nodeType="withEffect">
                                  <p:stCondLst>
                                    <p:cond delay="0"/>
                                  </p:stCondLst>
                                  <p:childTnLst>
                                    <p:animMotion origin="layout" path="M -1.66667E-6 7.40741E-6 C 0.02535 -0.02499 0.05069 -0.04976 0.07639 -0.04073 C 0.10208 -0.03171 0.12448 0.04515 0.15417 0.05371 C 0.18385 0.06228 0.22135 0.01505 0.25417 0.01112 C 0.28698 0.00718 0.31858 0.01019 0.35139 0.02964 C 0.3842 0.04908 0.41753 0.11644 0.45139 0.12778 C 0.48524 0.13913 0.53333 0.10209 0.55417 0.09816 C 0.575 0.09422 0.56094 0.1095 0.57639 0.10371 C 0.59184 0.09792 0.62708 0.05996 0.64722 0.06297 C 0.66736 0.06598 0.68889 0.11204 0.69722 0.12223 " pathEditMode="relative" ptsTypes="aaaaaaaaaA">
                                      <p:cBhvr>
                                        <p:cTn id="39" dur="2000" fill="hold"/>
                                        <p:tgtEl>
                                          <p:spTgt spid="33806"/>
                                        </p:tgtEl>
                                        <p:attrNameLst>
                                          <p:attrName>ppt_x</p:attrName>
                                          <p:attrName>ppt_y</p:attrName>
                                        </p:attrNameLst>
                                      </p:cBhvr>
                                    </p:animMotion>
                                  </p:childTnLst>
                                </p:cTn>
                              </p:par>
                              <p:par>
                                <p:cTn id="40" presetID="0" presetClass="path" presetSubtype="0" accel="50000" decel="50000" fill="hold" nodeType="withEffect">
                                  <p:stCondLst>
                                    <p:cond delay="0"/>
                                  </p:stCondLst>
                                  <p:childTnLst>
                                    <p:animMotion origin="layout" path="M 2.77778E-6 -3.7037E-7 C -0.03993 -0.03959 -0.07969 -0.07894 -0.10834 -0.08519 C -0.13698 -0.09144 -0.14532 -0.03264 -0.1724 -0.03704 C -0.19931 -0.04144 -0.22414 -0.09051 -0.27084 -0.11112 C -0.31771 -0.13172 -0.37605 -0.14237 -0.45278 -0.16112 C -0.52987 -0.17987 -0.68334 -0.2132 -0.73195 -0.22408 C -0.78056 -0.23496 -0.74237 -0.2257 -0.74445 -0.22593 " pathEditMode="relative" ptsTypes="aaaaaaA">
                                      <p:cBhvr>
                                        <p:cTn id="41" dur="2000" fill="hold"/>
                                        <p:tgtEl>
                                          <p:spTgt spid="33810"/>
                                        </p:tgtEl>
                                        <p:attrNameLst>
                                          <p:attrName>ppt_x</p:attrName>
                                          <p:attrName>ppt_y</p:attrName>
                                        </p:attrNameLst>
                                      </p:cBhvr>
                                    </p:animMotion>
                                  </p:childTnLst>
                                </p:cTn>
                              </p:par>
                              <p:par>
                                <p:cTn id="42" presetID="0" presetClass="path" presetSubtype="0" accel="50000" decel="50000" fill="hold" nodeType="withEffect">
                                  <p:stCondLst>
                                    <p:cond delay="0"/>
                                  </p:stCondLst>
                                  <p:childTnLst>
                                    <p:animMotion origin="layout" path="M -2.77778E-6 4.07407E-6 C -0.00937 -0.025 -0.01858 -0.05 -0.02778 -0.07223 C -0.03698 -0.09445 -0.05677 -0.11644 -0.05555 -0.13334 C -0.05434 -0.15024 -0.03628 -0.16227 -0.02083 -0.17408 C -0.00538 -0.18588 0.02778 -0.19908 0.0375 -0.20371 " pathEditMode="relative" ptsTypes="aaaaA">
                                      <p:cBhvr>
                                        <p:cTn id="43" dur="2000" fill="hold"/>
                                        <p:tgtEl>
                                          <p:spTgt spid="33811"/>
                                        </p:tgtEl>
                                        <p:attrNameLst>
                                          <p:attrName>ppt_x</p:attrName>
                                          <p:attrName>ppt_y</p:attrName>
                                        </p:attrNameLst>
                                      </p:cBhvr>
                                    </p:animMotion>
                                  </p:childTnLst>
                                </p:cTn>
                              </p:par>
                              <p:par>
                                <p:cTn id="44" presetID="0" presetClass="path" presetSubtype="0" accel="50000" decel="50000" fill="hold" nodeType="withEffect">
                                  <p:stCondLst>
                                    <p:cond delay="0"/>
                                  </p:stCondLst>
                                  <p:childTnLst>
                                    <p:animMotion origin="layout" path="M 1.66667E-6 2.22222E-6 C 0.03159 -0.02524 0.06336 -0.05024 0.10555 -0.04815 C 0.14774 -0.04607 0.20069 0.00115 0.25277 0.01296 C 0.30468 0.02476 0.37899 0.03333 0.41666 0.02222 C 0.45434 0.01111 0.45503 -0.04075 0.47916 -0.05371 C 0.5033 -0.06667 0.51562 -0.04167 0.56111 -0.05556 C 0.60642 -0.06945 0.71944 -0.12338 0.75139 -0.13704 " pathEditMode="relative" ptsTypes="aaaaaaA">
                                      <p:cBhvr>
                                        <p:cTn id="45" dur="2000" fill="hold"/>
                                        <p:tgtEl>
                                          <p:spTgt spid="33812"/>
                                        </p:tgtEl>
                                        <p:attrNameLst>
                                          <p:attrName>ppt_x</p:attrName>
                                          <p:attrName>ppt_y</p:attrName>
                                        </p:attrNameLst>
                                      </p:cBhvr>
                                    </p:animMotion>
                                  </p:childTnLst>
                                </p:cTn>
                              </p:par>
                            </p:childTnLst>
                          </p:cTn>
                        </p:par>
                      </p:childTnLst>
                    </p:cTn>
                  </p:par>
                  <p:par>
                    <p:cTn id="46" fill="hold" nodeType="clickPar">
                      <p:stCondLst>
                        <p:cond delay="indefinite"/>
                      </p:stCondLst>
                      <p:childTnLst>
                        <p:par>
                          <p:cTn id="47" fill="hold" nodeType="withGroup">
                            <p:stCondLst>
                              <p:cond delay="0"/>
                            </p:stCondLst>
                            <p:childTnLst>
                              <p:par>
                                <p:cTn id="48" presetID="12" presetClass="entr" presetSubtype="4" fill="hold" grpId="0" nodeType="clickEffect">
                                  <p:stCondLst>
                                    <p:cond delay="0"/>
                                  </p:stCondLst>
                                  <p:childTnLst>
                                    <p:set>
                                      <p:cBhvr>
                                        <p:cTn id="49" dur="1" fill="hold">
                                          <p:stCondLst>
                                            <p:cond delay="0"/>
                                          </p:stCondLst>
                                        </p:cTn>
                                        <p:tgtEl>
                                          <p:spTgt spid="33821"/>
                                        </p:tgtEl>
                                        <p:attrNameLst>
                                          <p:attrName>style.visibility</p:attrName>
                                        </p:attrNameLst>
                                      </p:cBhvr>
                                      <p:to>
                                        <p:strVal val="visible"/>
                                      </p:to>
                                    </p:set>
                                    <p:animEffect transition="in" filter="slide(fromBottom)">
                                      <p:cBhvr>
                                        <p:cTn id="50" dur="500"/>
                                        <p:tgtEl>
                                          <p:spTgt spid="33821"/>
                                        </p:tgtEl>
                                      </p:cBhvr>
                                    </p:animEffect>
                                  </p:childTnLst>
                                </p:cTn>
                              </p:par>
                            </p:childTnLst>
                          </p:cTn>
                        </p:par>
                        <p:par>
                          <p:cTn id="51" fill="hold">
                            <p:stCondLst>
                              <p:cond delay="500"/>
                            </p:stCondLst>
                            <p:childTnLst>
                              <p:par>
                                <p:cTn id="52" presetID="45" presetClass="entr" presetSubtype="0" fill="hold" grpId="0" nodeType="afterEffect">
                                  <p:stCondLst>
                                    <p:cond delay="0"/>
                                  </p:stCondLst>
                                  <p:iterate type="lt">
                                    <p:tmPct val="10000"/>
                                  </p:iterate>
                                  <p:childTnLst>
                                    <p:set>
                                      <p:cBhvr>
                                        <p:cTn id="53" dur="1" fill="hold">
                                          <p:stCondLst>
                                            <p:cond delay="0"/>
                                          </p:stCondLst>
                                        </p:cTn>
                                        <p:tgtEl>
                                          <p:spTgt spid="14"/>
                                        </p:tgtEl>
                                        <p:attrNameLst>
                                          <p:attrName>style.visibility</p:attrName>
                                        </p:attrNameLst>
                                      </p:cBhvr>
                                      <p:to>
                                        <p:strVal val="visible"/>
                                      </p:to>
                                    </p:set>
                                    <p:animEffect transition="in" filter="fade">
                                      <p:cBhvr>
                                        <p:cTn id="54" dur="2000"/>
                                        <p:tgtEl>
                                          <p:spTgt spid="14"/>
                                        </p:tgtEl>
                                      </p:cBhvr>
                                    </p:animEffect>
                                    <p:anim calcmode="lin" valueType="num">
                                      <p:cBhvr>
                                        <p:cTn id="55" dur="2000" fill="hold"/>
                                        <p:tgtEl>
                                          <p:spTgt spid="14"/>
                                        </p:tgtEl>
                                        <p:attrNameLst>
                                          <p:attrName>ppt_w</p:attrName>
                                        </p:attrNameLst>
                                      </p:cBhvr>
                                      <p:tavLst>
                                        <p:tav tm="0" fmla="#ppt_w*sin(2.5*pi*$)">
                                          <p:val>
                                            <p:fltVal val="0"/>
                                          </p:val>
                                        </p:tav>
                                        <p:tav tm="100000">
                                          <p:val>
                                            <p:fltVal val="1"/>
                                          </p:val>
                                        </p:tav>
                                      </p:tavLst>
                                    </p:anim>
                                    <p:anim calcmode="lin" valueType="num">
                                      <p:cBhvr>
                                        <p:cTn id="56" dur="2000" fill="hold"/>
                                        <p:tgtEl>
                                          <p:spTgt spid="14"/>
                                        </p:tgtEl>
                                        <p:attrNameLst>
                                          <p:attrName>ppt_h</p:attrName>
                                        </p:attrNameLst>
                                      </p:cBhvr>
                                      <p:tavLst>
                                        <p:tav tm="0">
                                          <p:val>
                                            <p:strVal val="#ppt_h"/>
                                          </p:val>
                                        </p:tav>
                                        <p:tav tm="100000">
                                          <p:val>
                                            <p:strVal val="#ppt_h"/>
                                          </p:val>
                                        </p:tav>
                                      </p:tavLst>
                                    </p:anim>
                                  </p:childTnLst>
                                </p:cTn>
                              </p:par>
                            </p:childTnLst>
                          </p:cTn>
                        </p:par>
                        <p:par>
                          <p:cTn id="57" fill="hold">
                            <p:stCondLst>
                              <p:cond delay="5900"/>
                            </p:stCondLst>
                            <p:childTnLst>
                              <p:par>
                                <p:cTn id="58" presetID="38" presetClass="entr" presetSubtype="0" accel="50000" fill="hold" grpId="0" nodeType="afterEffect">
                                  <p:stCondLst>
                                    <p:cond delay="0"/>
                                  </p:stCondLst>
                                  <p:iterate type="lt">
                                    <p:tmPct val="50000"/>
                                  </p:iterate>
                                  <p:childTnLst>
                                    <p:set>
                                      <p:cBhvr>
                                        <p:cTn id="59" dur="1" fill="hold">
                                          <p:stCondLst>
                                            <p:cond delay="0"/>
                                          </p:stCondLst>
                                        </p:cTn>
                                        <p:tgtEl>
                                          <p:spTgt spid="15"/>
                                        </p:tgtEl>
                                        <p:attrNameLst>
                                          <p:attrName>style.visibility</p:attrName>
                                        </p:attrNameLst>
                                      </p:cBhvr>
                                      <p:to>
                                        <p:strVal val="visible"/>
                                      </p:to>
                                    </p:set>
                                    <p:set>
                                      <p:cBhvr>
                                        <p:cTn id="60" dur="455" fill="hold">
                                          <p:stCondLst>
                                            <p:cond delay="0"/>
                                          </p:stCondLst>
                                        </p:cTn>
                                        <p:tgtEl>
                                          <p:spTgt spid="15"/>
                                        </p:tgtEl>
                                        <p:attrNameLst>
                                          <p:attrName>style.rotation</p:attrName>
                                        </p:attrNameLst>
                                      </p:cBhvr>
                                      <p:to>
                                        <p:strVal val="-45.0"/>
                                      </p:to>
                                    </p:set>
                                    <p:anim calcmode="lin" valueType="num">
                                      <p:cBhvr>
                                        <p:cTn id="61" dur="455" fill="hold">
                                          <p:stCondLst>
                                            <p:cond delay="455"/>
                                          </p:stCondLst>
                                        </p:cTn>
                                        <p:tgtEl>
                                          <p:spTgt spid="15"/>
                                        </p:tgtEl>
                                        <p:attrNameLst>
                                          <p:attrName>style.rotation</p:attrName>
                                        </p:attrNameLst>
                                      </p:cBhvr>
                                      <p:tavLst>
                                        <p:tav tm="0">
                                          <p:val>
                                            <p:fltVal val="-45"/>
                                          </p:val>
                                        </p:tav>
                                        <p:tav tm="69900">
                                          <p:val>
                                            <p:fltVal val="45"/>
                                          </p:val>
                                        </p:tav>
                                        <p:tav tm="100000">
                                          <p:val>
                                            <p:fltVal val="0"/>
                                          </p:val>
                                        </p:tav>
                                      </p:tavLst>
                                    </p:anim>
                                    <p:anim calcmode="lin" valueType="num">
                                      <p:cBhvr>
                                        <p:cTn id="62" dur="455" fill="hold">
                                          <p:stCondLst>
                                            <p:cond delay="0"/>
                                          </p:stCondLst>
                                        </p:cTn>
                                        <p:tgtEl>
                                          <p:spTgt spid="15"/>
                                        </p:tgtEl>
                                        <p:attrNameLst>
                                          <p:attrName>ppt_y</p:attrName>
                                        </p:attrNameLst>
                                      </p:cBhvr>
                                      <p:tavLst>
                                        <p:tav tm="0">
                                          <p:val>
                                            <p:strVal val="#ppt_y-1"/>
                                          </p:val>
                                        </p:tav>
                                        <p:tav tm="100000">
                                          <p:val>
                                            <p:strVal val="#ppt_y-(0.354*#ppt_w-0.172*#ppt_h)"/>
                                          </p:val>
                                        </p:tav>
                                      </p:tavLst>
                                    </p:anim>
                                    <p:anim calcmode="lin" valueType="num">
                                      <p:cBhvr>
                                        <p:cTn id="63" dur="156" decel="50000" autoRev="1" fill="hold">
                                          <p:stCondLst>
                                            <p:cond delay="455"/>
                                          </p:stCondLst>
                                        </p:cTn>
                                        <p:tgtEl>
                                          <p:spTgt spid="15"/>
                                        </p:tgtEl>
                                        <p:attrNameLst>
                                          <p:attrName>ppt_y</p:attrName>
                                        </p:attrNameLst>
                                      </p:cBhvr>
                                      <p:tavLst>
                                        <p:tav tm="0">
                                          <p:val>
                                            <p:strVal val="#ppt_y-(0.354*#ppt_w-0.172*#ppt_h)"/>
                                          </p:val>
                                        </p:tav>
                                        <p:tav tm="100000">
                                          <p:val>
                                            <p:strVal val="#ppt_y-(0.354*#ppt_w-0.172*#ppt_h)-#ppt_h/2"/>
                                          </p:val>
                                        </p:tav>
                                      </p:tavLst>
                                    </p:anim>
                                    <p:anim calcmode="lin" valueType="num">
                                      <p:cBhvr>
                                        <p:cTn id="64" dur="136" fill="hold">
                                          <p:stCondLst>
                                            <p:cond delay="864"/>
                                          </p:stCondLst>
                                        </p:cTn>
                                        <p:tgtEl>
                                          <p:spTgt spid="15"/>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21"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WordArt 2"/>
          <p:cNvSpPr>
            <a:spLocks noChangeArrowheads="1" noChangeShapeType="1" noTextEdit="1"/>
          </p:cNvSpPr>
          <p:nvPr/>
        </p:nvSpPr>
        <p:spPr bwMode="auto">
          <a:xfrm>
            <a:off x="2819400" y="228600"/>
            <a:ext cx="4419600" cy="609600"/>
          </a:xfrm>
          <a:prstGeom prst="rect">
            <a:avLst/>
          </a:prstGeom>
        </p:spPr>
        <p:txBody>
          <a:bodyPr wrap="none" fromWordArt="1">
            <a:prstTxWarp prst="textPlain">
              <a:avLst>
                <a:gd name="adj" fmla="val 50000"/>
              </a:avLst>
            </a:prstTxWarp>
          </a:bodyPr>
          <a:lstStyle/>
          <a:p>
            <a:pPr algn="ctr"/>
            <a:r>
              <a:rPr lang="en-US" sz="2800" b="1" kern="1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a:cs typeface="Times New Roman"/>
              </a:rPr>
              <a:t>KIỂM TRA BÀI CŨ</a:t>
            </a:r>
          </a:p>
        </p:txBody>
      </p:sp>
      <p:sp>
        <p:nvSpPr>
          <p:cNvPr id="50179" name="Rectangle 3"/>
          <p:cNvSpPr>
            <a:spLocks noChangeArrowheads="1"/>
          </p:cNvSpPr>
          <p:nvPr/>
        </p:nvSpPr>
        <p:spPr bwMode="auto">
          <a:xfrm>
            <a:off x="381000" y="990600"/>
            <a:ext cx="4191000" cy="1015663"/>
          </a:xfrm>
          <a:prstGeom prst="rect">
            <a:avLst/>
          </a:prstGeom>
          <a:noFill/>
          <a:ln w="9525">
            <a:noFill/>
            <a:miter lim="800000"/>
            <a:headEnd/>
            <a:tailEnd/>
          </a:ln>
          <a:effectLst/>
        </p:spPr>
        <p:txBody>
          <a:bodyPr wrap="square">
            <a:spAutoFit/>
          </a:bodyPr>
          <a:lstStyle/>
          <a:p>
            <a:pPr marL="457200" indent="-457200"/>
            <a:r>
              <a:rPr lang="en-US" sz="2000" b="1" dirty="0" smtClean="0">
                <a:solidFill>
                  <a:srgbClr val="FF0000"/>
                </a:solidFill>
                <a:latin typeface="Arial" pitchFamily="34" charset="0"/>
                <a:cs typeface="Arial" pitchFamily="34" charset="0"/>
              </a:rPr>
              <a:t>1. Thế </a:t>
            </a:r>
            <a:r>
              <a:rPr lang="en-US" sz="2000" b="1" dirty="0">
                <a:solidFill>
                  <a:srgbClr val="FF0000"/>
                </a:solidFill>
                <a:latin typeface="Arial" pitchFamily="34" charset="0"/>
                <a:cs typeface="Arial" pitchFamily="34" charset="0"/>
              </a:rPr>
              <a:t>nào </a:t>
            </a:r>
            <a:r>
              <a:rPr lang="en-US" sz="2000" b="1" dirty="0" smtClean="0">
                <a:solidFill>
                  <a:srgbClr val="FF0000"/>
                </a:solidFill>
                <a:latin typeface="Arial" pitchFamily="34" charset="0"/>
                <a:cs typeface="Arial" pitchFamily="34" charset="0"/>
              </a:rPr>
              <a:t>phân thức đại số ?</a:t>
            </a:r>
          </a:p>
          <a:p>
            <a:pPr marL="457200" indent="-457200"/>
            <a:r>
              <a:rPr lang="en-US" sz="2000" b="1" dirty="0" smtClean="0">
                <a:solidFill>
                  <a:srgbClr val="FF0000"/>
                </a:solidFill>
                <a:latin typeface="Arial" pitchFamily="34" charset="0"/>
                <a:cs typeface="Arial" pitchFamily="34" charset="0"/>
              </a:rPr>
              <a:t>Tìm ra phân thức đại số trong</a:t>
            </a:r>
          </a:p>
          <a:p>
            <a:pPr marL="457200" indent="-457200"/>
            <a:r>
              <a:rPr lang="en-US" sz="2000" b="1" dirty="0" smtClean="0">
                <a:solidFill>
                  <a:srgbClr val="FF0000"/>
                </a:solidFill>
                <a:latin typeface="Arial" pitchFamily="34" charset="0"/>
                <a:cs typeface="Arial" pitchFamily="34" charset="0"/>
              </a:rPr>
              <a:t> các  biểu thức sau:</a:t>
            </a:r>
          </a:p>
        </p:txBody>
      </p:sp>
      <p:sp>
        <p:nvSpPr>
          <p:cNvPr id="50180" name="Rectangle 4"/>
          <p:cNvSpPr>
            <a:spLocks noChangeArrowheads="1"/>
          </p:cNvSpPr>
          <p:nvPr/>
        </p:nvSpPr>
        <p:spPr bwMode="auto">
          <a:xfrm>
            <a:off x="4800600" y="990600"/>
            <a:ext cx="4343399" cy="1015663"/>
          </a:xfrm>
          <a:prstGeom prst="rect">
            <a:avLst/>
          </a:prstGeom>
          <a:noFill/>
          <a:ln w="9525">
            <a:noFill/>
            <a:miter lim="800000"/>
            <a:headEnd/>
            <a:tailEnd/>
          </a:ln>
          <a:effectLst/>
        </p:spPr>
        <p:txBody>
          <a:bodyPr wrap="square">
            <a:spAutoFit/>
          </a:bodyPr>
          <a:lstStyle/>
          <a:p>
            <a:r>
              <a:rPr lang="en-US" sz="2000" b="1" dirty="0" smtClean="0">
                <a:solidFill>
                  <a:srgbClr val="FF0000"/>
                </a:solidFill>
                <a:latin typeface="Arial" pitchFamily="34" charset="0"/>
                <a:cs typeface="Arial" pitchFamily="34" charset="0"/>
              </a:rPr>
              <a:t>2. Khi nào thì hai phân thức bằng nhau ?</a:t>
            </a:r>
          </a:p>
          <a:p>
            <a:r>
              <a:rPr lang="en-US" sz="2000" b="1" dirty="0" smtClean="0">
                <a:solidFill>
                  <a:srgbClr val="FF0000"/>
                </a:solidFill>
                <a:latin typeface="Arial" pitchFamily="34" charset="0"/>
                <a:cs typeface="Arial" pitchFamily="34" charset="0"/>
              </a:rPr>
              <a:t>So </a:t>
            </a:r>
            <a:r>
              <a:rPr lang="en-US" sz="2000" b="1" dirty="0">
                <a:solidFill>
                  <a:srgbClr val="FF0000"/>
                </a:solidFill>
                <a:latin typeface="Arial" pitchFamily="34" charset="0"/>
                <a:cs typeface="Arial" pitchFamily="34" charset="0"/>
              </a:rPr>
              <a:t>sánh hai cặp phân thức sau ?</a:t>
            </a:r>
          </a:p>
        </p:txBody>
      </p:sp>
      <p:sp>
        <p:nvSpPr>
          <p:cNvPr id="50182" name="Text Box 5"/>
          <p:cNvSpPr txBox="1">
            <a:spLocks noChangeArrowheads="1"/>
          </p:cNvSpPr>
          <p:nvPr/>
        </p:nvSpPr>
        <p:spPr bwMode="auto">
          <a:xfrm>
            <a:off x="4114800" y="3195637"/>
            <a:ext cx="5562600" cy="461665"/>
          </a:xfrm>
          <a:prstGeom prst="rect">
            <a:avLst/>
          </a:prstGeom>
          <a:noFill/>
          <a:ln w="9525">
            <a:noFill/>
            <a:miter lim="800000"/>
            <a:headEnd/>
            <a:tailEnd/>
          </a:ln>
        </p:spPr>
        <p:txBody>
          <a:bodyPr wrap="square">
            <a:spAutoFit/>
          </a:bodyPr>
          <a:lstStyle/>
          <a:p>
            <a:pPr algn="ctr"/>
            <a:r>
              <a:rPr lang="en-US" sz="2400" dirty="0" smtClean="0">
                <a:latin typeface="Arial" pitchFamily="34" charset="0"/>
                <a:cs typeface="Arial" pitchFamily="34" charset="0"/>
              </a:rPr>
              <a:t>Ta viết:              nếu </a:t>
            </a:r>
            <a:r>
              <a:rPr lang="en-US" sz="2400" i="1" dirty="0">
                <a:latin typeface="Arial" pitchFamily="34" charset="0"/>
                <a:cs typeface="Arial" pitchFamily="34" charset="0"/>
              </a:rPr>
              <a:t>A.D = B.C</a:t>
            </a:r>
            <a:r>
              <a:rPr lang="en-US" sz="2400" b="1" dirty="0">
                <a:latin typeface="Arial" pitchFamily="34" charset="0"/>
                <a:cs typeface="Arial" pitchFamily="34" charset="0"/>
              </a:rPr>
              <a:t>     </a:t>
            </a:r>
          </a:p>
        </p:txBody>
      </p:sp>
      <p:graphicFrame>
        <p:nvGraphicFramePr>
          <p:cNvPr id="12" name="Object 11"/>
          <p:cNvGraphicFramePr>
            <a:graphicFrameLocks noChangeAspect="1"/>
          </p:cNvGraphicFramePr>
          <p:nvPr/>
        </p:nvGraphicFramePr>
        <p:xfrm>
          <a:off x="5943600" y="3048000"/>
          <a:ext cx="1000432" cy="838200"/>
        </p:xfrm>
        <a:graphic>
          <a:graphicData uri="http://schemas.openxmlformats.org/presentationml/2006/ole">
            <mc:AlternateContent xmlns:mc="http://schemas.openxmlformats.org/markup-compatibility/2006">
              <mc:Choice xmlns:v="urn:schemas-microsoft-com:vml" Requires="v">
                <p:oleObj spid="_x0000_s21535" name="Equation" r:id="rId3" imgW="469800" imgH="393480" progId="Equation.DSMT4">
                  <p:embed/>
                </p:oleObj>
              </mc:Choice>
              <mc:Fallback>
                <p:oleObj name="Equation" r:id="rId3" imgW="469800" imgH="3934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3048000"/>
                        <a:ext cx="1000432"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nvGraphicFramePr>
        <p:xfrm>
          <a:off x="4953000" y="2057400"/>
          <a:ext cx="415412" cy="990600"/>
        </p:xfrm>
        <a:graphic>
          <a:graphicData uri="http://schemas.openxmlformats.org/presentationml/2006/ole">
            <mc:AlternateContent xmlns:mc="http://schemas.openxmlformats.org/markup-compatibility/2006">
              <mc:Choice xmlns:v="urn:schemas-microsoft-com:vml" Requires="v">
                <p:oleObj spid="_x0000_s21536" name="Equation" r:id="rId5" imgW="164880" imgH="393480" progId="Equation.DSMT4">
                  <p:embed/>
                </p:oleObj>
              </mc:Choice>
              <mc:Fallback>
                <p:oleObj name="Equation" r:id="rId5" imgW="164880" imgH="39348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3000" y="2057400"/>
                        <a:ext cx="415412"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5486400" y="2286000"/>
            <a:ext cx="527709" cy="461665"/>
          </a:xfrm>
          <a:prstGeom prst="rect">
            <a:avLst/>
          </a:prstGeom>
        </p:spPr>
        <p:txBody>
          <a:bodyPr wrap="none">
            <a:spAutoFit/>
          </a:bodyPr>
          <a:lstStyle/>
          <a:p>
            <a:r>
              <a:rPr lang="en-US" sz="2400" b="1" dirty="0" smtClean="0">
                <a:latin typeface="Arial" pitchFamily="34" charset="0"/>
                <a:cs typeface="Arial" pitchFamily="34" charset="0"/>
              </a:rPr>
              <a:t>và</a:t>
            </a:r>
            <a:endParaRPr lang="en-US" sz="2400" dirty="0"/>
          </a:p>
        </p:txBody>
      </p:sp>
      <p:graphicFrame>
        <p:nvGraphicFramePr>
          <p:cNvPr id="21514" name="Object 10"/>
          <p:cNvGraphicFramePr>
            <a:graphicFrameLocks noChangeAspect="1"/>
          </p:cNvGraphicFramePr>
          <p:nvPr/>
        </p:nvGraphicFramePr>
        <p:xfrm>
          <a:off x="6076950" y="2058988"/>
          <a:ext cx="1466850" cy="1053440"/>
        </p:xfrm>
        <a:graphic>
          <a:graphicData uri="http://schemas.openxmlformats.org/presentationml/2006/ole">
            <mc:AlternateContent xmlns:mc="http://schemas.openxmlformats.org/markup-compatibility/2006">
              <mc:Choice xmlns:v="urn:schemas-microsoft-com:vml" Requires="v">
                <p:oleObj spid="_x0000_s21537" name="Equation" r:id="rId7" imgW="583920" imgH="419040" progId="Equation.DSMT4">
                  <p:embed/>
                </p:oleObj>
              </mc:Choice>
              <mc:Fallback>
                <p:oleObj name="Equation" r:id="rId7" imgW="583920" imgH="41904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76950" y="2058988"/>
                        <a:ext cx="1466850" cy="10534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7"/>
          <p:cNvGraphicFramePr>
            <a:graphicFrameLocks noChangeAspect="1"/>
          </p:cNvGraphicFramePr>
          <p:nvPr/>
        </p:nvGraphicFramePr>
        <p:xfrm>
          <a:off x="4919663" y="4114800"/>
          <a:ext cx="3951287" cy="1752600"/>
        </p:xfrm>
        <a:graphic>
          <a:graphicData uri="http://schemas.openxmlformats.org/presentationml/2006/ole">
            <mc:AlternateContent xmlns:mc="http://schemas.openxmlformats.org/markup-compatibility/2006">
              <mc:Choice xmlns:v="urn:schemas-microsoft-com:vml" Requires="v">
                <p:oleObj spid="_x0000_s21538" name="Equation" r:id="rId9" imgW="1714320" imgH="901440" progId="Equation.DSMT4">
                  <p:embed/>
                </p:oleObj>
              </mc:Choice>
              <mc:Fallback>
                <p:oleObj name="Equation" r:id="rId9" imgW="1714320" imgH="90144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9663" y="4114800"/>
                        <a:ext cx="3951287" cy="175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nvGraphicFramePr>
        <p:xfrm>
          <a:off x="838200" y="2133600"/>
          <a:ext cx="1989364" cy="3276600"/>
        </p:xfrm>
        <a:graphic>
          <a:graphicData uri="http://schemas.openxmlformats.org/presentationml/2006/ole">
            <mc:AlternateContent xmlns:mc="http://schemas.openxmlformats.org/markup-compatibility/2006">
              <mc:Choice xmlns:v="urn:schemas-microsoft-com:vml" Requires="v">
                <p:oleObj spid="_x0000_s21539" name="Equation" r:id="rId11" imgW="736560" imgH="1498320" progId="Equation.DSMT4">
                  <p:embed/>
                </p:oleObj>
              </mc:Choice>
              <mc:Fallback>
                <p:oleObj name="Equation" r:id="rId11" imgW="736560" imgH="149832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38200" y="2133600"/>
                        <a:ext cx="1989364" cy="327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7" name="Straight Connector 16"/>
          <p:cNvCxnSpPr/>
          <p:nvPr/>
        </p:nvCxnSpPr>
        <p:spPr>
          <a:xfrm>
            <a:off x="4724400" y="990600"/>
            <a:ext cx="0" cy="556260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1518" name="Object 14"/>
          <p:cNvGraphicFramePr>
            <a:graphicFrameLocks noChangeAspect="1"/>
          </p:cNvGraphicFramePr>
          <p:nvPr/>
        </p:nvGraphicFramePr>
        <p:xfrm>
          <a:off x="838200" y="2133600"/>
          <a:ext cx="1989138" cy="3276600"/>
        </p:xfrm>
        <a:graphic>
          <a:graphicData uri="http://schemas.openxmlformats.org/presentationml/2006/ole">
            <mc:AlternateContent xmlns:mc="http://schemas.openxmlformats.org/markup-compatibility/2006">
              <mc:Choice xmlns:v="urn:schemas-microsoft-com:vml" Requires="v">
                <p:oleObj spid="_x0000_s21540" name="Equation" r:id="rId13" imgW="736560" imgH="1498320" progId="Equation.DSMT4">
                  <p:embed/>
                </p:oleObj>
              </mc:Choice>
              <mc:Fallback>
                <p:oleObj name="Equation" r:id="rId13" imgW="736560" imgH="149832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38200" y="2133600"/>
                        <a:ext cx="1989138" cy="327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5" name="Straight Arrow Connector 34"/>
          <p:cNvCxnSpPr/>
          <p:nvPr/>
        </p:nvCxnSpPr>
        <p:spPr>
          <a:xfrm flipV="1">
            <a:off x="2590800" y="3200400"/>
            <a:ext cx="365760" cy="1828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aphicFrame>
        <p:nvGraphicFramePr>
          <p:cNvPr id="39" name="Object 38"/>
          <p:cNvGraphicFramePr>
            <a:graphicFrameLocks noChangeAspect="1"/>
          </p:cNvGraphicFramePr>
          <p:nvPr/>
        </p:nvGraphicFramePr>
        <p:xfrm>
          <a:off x="3124200" y="2743200"/>
          <a:ext cx="1219200" cy="895350"/>
        </p:xfrm>
        <a:graphic>
          <a:graphicData uri="http://schemas.openxmlformats.org/presentationml/2006/ole">
            <mc:AlternateContent xmlns:mc="http://schemas.openxmlformats.org/markup-compatibility/2006">
              <mc:Choice xmlns:v="urn:schemas-microsoft-com:vml" Requires="v">
                <p:oleObj spid="_x0000_s21541" name="Equation" r:id="rId15" imgW="533160" imgH="419040" progId="Equation.DSMT4">
                  <p:embed/>
                </p:oleObj>
              </mc:Choice>
              <mc:Fallback>
                <p:oleObj name="Equation" r:id="rId15" imgW="533160" imgH="41904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124200" y="2743200"/>
                        <a:ext cx="1219200" cy="895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0179"/>
                                        </p:tgtEl>
                                        <p:attrNameLst>
                                          <p:attrName>style.visibility</p:attrName>
                                        </p:attrNameLst>
                                      </p:cBhvr>
                                      <p:to>
                                        <p:strVal val="visible"/>
                                      </p:to>
                                    </p:set>
                                    <p:animEffect transition="in" filter="box(in)">
                                      <p:cBhvr>
                                        <p:cTn id="7" dur="500"/>
                                        <p:tgtEl>
                                          <p:spTgt spid="50179"/>
                                        </p:tgtEl>
                                      </p:cBhvr>
                                    </p:animEffect>
                                  </p:childTnLst>
                                </p:cTn>
                              </p:par>
                              <p:par>
                                <p:cTn id="8" presetID="4" presetClass="entr" presetSubtype="16"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ox(in)">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50180"/>
                                        </p:tgtEl>
                                        <p:attrNameLst>
                                          <p:attrName>style.visibility</p:attrName>
                                        </p:attrNameLst>
                                      </p:cBhvr>
                                      <p:to>
                                        <p:strVal val="visible"/>
                                      </p:to>
                                    </p:set>
                                    <p:animEffect transition="in" filter="box(in)">
                                      <p:cBhvr>
                                        <p:cTn id="15" dur="500"/>
                                        <p:tgtEl>
                                          <p:spTgt spid="50180"/>
                                        </p:tgtEl>
                                      </p:cBhvr>
                                    </p:animEffect>
                                  </p:childTnLst>
                                </p:cTn>
                              </p:par>
                              <p:par>
                                <p:cTn id="16" presetID="4" presetClass="entr" presetSubtype="16" fill="hold" nodeType="withEffect">
                                  <p:stCondLst>
                                    <p:cond delay="0"/>
                                  </p:stCondLst>
                                  <p:childTnLst>
                                    <p:set>
                                      <p:cBhvr>
                                        <p:cTn id="17" dur="1" fill="hold">
                                          <p:stCondLst>
                                            <p:cond delay="0"/>
                                          </p:stCondLst>
                                        </p:cTn>
                                        <p:tgtEl>
                                          <p:spTgt spid="21514"/>
                                        </p:tgtEl>
                                        <p:attrNameLst>
                                          <p:attrName>style.visibility</p:attrName>
                                        </p:attrNameLst>
                                      </p:cBhvr>
                                      <p:to>
                                        <p:strVal val="visible"/>
                                      </p:to>
                                    </p:set>
                                    <p:animEffect transition="in" filter="box(in)">
                                      <p:cBhvr>
                                        <p:cTn id="18" dur="500"/>
                                        <p:tgtEl>
                                          <p:spTgt spid="21514"/>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box(in)">
                                      <p:cBhvr>
                                        <p:cTn id="21" dur="500"/>
                                        <p:tgtEl>
                                          <p:spTgt spid="15"/>
                                        </p:tgtEl>
                                      </p:cBhvr>
                                    </p:animEffect>
                                  </p:childTnLst>
                                </p:cTn>
                              </p:par>
                              <p:par>
                                <p:cTn id="22" presetID="4" presetClass="entr" presetSubtype="16" fill="hold"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box(in)">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xit" presetSubtype="16" fill="hold" nodeType="clickEffect">
                                  <p:stCondLst>
                                    <p:cond delay="0"/>
                                  </p:stCondLst>
                                  <p:childTnLst>
                                    <p:animEffect transition="out" filter="box(in)">
                                      <p:cBhvr>
                                        <p:cTn id="28" dur="500"/>
                                        <p:tgtEl>
                                          <p:spTgt spid="13"/>
                                        </p:tgtEl>
                                      </p:cBhvr>
                                    </p:animEffect>
                                    <p:set>
                                      <p:cBhvr>
                                        <p:cTn id="29" dur="1" fill="hold">
                                          <p:stCondLst>
                                            <p:cond delay="499"/>
                                          </p:stCondLst>
                                        </p:cTn>
                                        <p:tgtEl>
                                          <p:spTgt spid="13"/>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nodeType="clickEffect">
                                  <p:stCondLst>
                                    <p:cond delay="0"/>
                                  </p:stCondLst>
                                  <p:childTnLst>
                                    <p:set>
                                      <p:cBhvr>
                                        <p:cTn id="33" dur="1" fill="hold">
                                          <p:stCondLst>
                                            <p:cond delay="0"/>
                                          </p:stCondLst>
                                        </p:cTn>
                                        <p:tgtEl>
                                          <p:spTgt spid="21518"/>
                                        </p:tgtEl>
                                        <p:attrNameLst>
                                          <p:attrName>style.visibility</p:attrName>
                                        </p:attrNameLst>
                                      </p:cBhvr>
                                      <p:to>
                                        <p:strVal val="visible"/>
                                      </p:to>
                                    </p:set>
                                    <p:animEffect transition="in" filter="box(in)">
                                      <p:cBhvr>
                                        <p:cTn id="34" dur="500"/>
                                        <p:tgtEl>
                                          <p:spTgt spid="21518"/>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nodeType="click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box(in)">
                                      <p:cBhvr>
                                        <p:cTn id="39" dur="500"/>
                                        <p:tgtEl>
                                          <p:spTgt spid="35"/>
                                        </p:tgtEl>
                                      </p:cBhvr>
                                    </p:animEffect>
                                  </p:childTnLst>
                                </p:cTn>
                              </p:par>
                              <p:par>
                                <p:cTn id="40" presetID="4" presetClass="entr" presetSubtype="16" fill="hold" nodeType="with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box(in)">
                                      <p:cBhvr>
                                        <p:cTn id="42" dur="500"/>
                                        <p:tgtEl>
                                          <p:spTgt spid="39"/>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500"/>
                                        <p:tgtEl>
                                          <p:spTgt spid="12"/>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50182"/>
                                        </p:tgtEl>
                                        <p:attrNameLst>
                                          <p:attrName>style.visibility</p:attrName>
                                        </p:attrNameLst>
                                      </p:cBhvr>
                                      <p:to>
                                        <p:strVal val="visible"/>
                                      </p:to>
                                    </p:set>
                                    <p:animEffect transition="in" filter="box(in)">
                                      <p:cBhvr>
                                        <p:cTn id="50" dur="500"/>
                                        <p:tgtEl>
                                          <p:spTgt spid="50182"/>
                                        </p:tgtEl>
                                      </p:cBhvr>
                                    </p:animEffect>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nodeType="click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box(in)">
                                      <p:cBhvr>
                                        <p:cTn id="5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p:bldP spid="50180" grpId="0"/>
      <p:bldP spid="50182"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nvGraphicFramePr>
        <p:xfrm>
          <a:off x="4114800" y="3327400"/>
          <a:ext cx="914400" cy="203200"/>
        </p:xfrm>
        <a:graphic>
          <a:graphicData uri="http://schemas.openxmlformats.org/presentationml/2006/ole">
            <mc:AlternateContent xmlns:mc="http://schemas.openxmlformats.org/markup-compatibility/2006">
              <mc:Choice xmlns:v="urn:schemas-microsoft-com:vml" Requires="v">
                <p:oleObj spid="_x0000_s26646" name="Equation" r:id="rId3" imgW="914400" imgH="203040" progId="Equation.DSMT4">
                  <p:embed/>
                </p:oleObj>
              </mc:Choice>
              <mc:Fallback>
                <p:oleObj name="Equation" r:id="rId3" imgW="914400" imgH="203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3327400"/>
                        <a:ext cx="914400" cy="203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33" name="Object 9"/>
          <p:cNvGraphicFramePr>
            <a:graphicFrameLocks noChangeAspect="1"/>
          </p:cNvGraphicFramePr>
          <p:nvPr/>
        </p:nvGraphicFramePr>
        <p:xfrm>
          <a:off x="3858904" y="685800"/>
          <a:ext cx="297366" cy="762000"/>
        </p:xfrm>
        <a:graphic>
          <a:graphicData uri="http://schemas.openxmlformats.org/presentationml/2006/ole">
            <mc:AlternateContent xmlns:mc="http://schemas.openxmlformats.org/markup-compatibility/2006">
              <mc:Choice xmlns:v="urn:schemas-microsoft-com:vml" Requires="v">
                <p:oleObj spid="_x0000_s26647" name="Equation" r:id="rId5" imgW="152334" imgH="393529" progId="Equation.DSMT4">
                  <p:embed/>
                </p:oleObj>
              </mc:Choice>
              <mc:Fallback>
                <p:oleObj name="Equation" r:id="rId5" imgW="152334" imgH="393529"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8904" y="685800"/>
                        <a:ext cx="297366"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31" name="Object 7"/>
          <p:cNvGraphicFramePr>
            <a:graphicFrameLocks noChangeAspect="1"/>
          </p:cNvGraphicFramePr>
          <p:nvPr/>
        </p:nvGraphicFramePr>
        <p:xfrm>
          <a:off x="533400" y="1600200"/>
          <a:ext cx="2992244" cy="847785"/>
        </p:xfrm>
        <a:graphic>
          <a:graphicData uri="http://schemas.openxmlformats.org/presentationml/2006/ole">
            <mc:AlternateContent xmlns:mc="http://schemas.openxmlformats.org/markup-compatibility/2006">
              <mc:Choice xmlns:v="urn:schemas-microsoft-com:vml" Requires="v">
                <p:oleObj spid="_x0000_s26648" name="Equation" r:id="rId7" imgW="1511300" imgH="393700" progId="Equation.DSMT4">
                  <p:embed/>
                </p:oleObj>
              </mc:Choice>
              <mc:Fallback>
                <p:oleObj name="Equation" r:id="rId7" imgW="1511300" imgH="3937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1600200"/>
                        <a:ext cx="2992244" cy="84778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30" name="Object 6"/>
          <p:cNvGraphicFramePr>
            <a:graphicFrameLocks noChangeAspect="1"/>
          </p:cNvGraphicFramePr>
          <p:nvPr/>
        </p:nvGraphicFramePr>
        <p:xfrm>
          <a:off x="484187" y="2514600"/>
          <a:ext cx="1344613" cy="847725"/>
        </p:xfrm>
        <a:graphic>
          <a:graphicData uri="http://schemas.openxmlformats.org/presentationml/2006/ole">
            <mc:AlternateContent xmlns:mc="http://schemas.openxmlformats.org/markup-compatibility/2006">
              <mc:Choice xmlns:v="urn:schemas-microsoft-com:vml" Requires="v">
                <p:oleObj spid="_x0000_s26649" name="Equation" r:id="rId9" imgW="622080" imgH="393480" progId="Equation.DSMT4">
                  <p:embed/>
                </p:oleObj>
              </mc:Choice>
              <mc:Fallback>
                <p:oleObj name="Equation" r:id="rId9" imgW="622080" imgH="3934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4187" y="2514600"/>
                        <a:ext cx="1344613" cy="847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nvGraphicFramePr>
        <p:xfrm>
          <a:off x="2209800" y="2895600"/>
          <a:ext cx="292100" cy="342900"/>
        </p:xfrm>
        <a:graphic>
          <a:graphicData uri="http://schemas.openxmlformats.org/presentationml/2006/ole">
            <mc:AlternateContent xmlns:mc="http://schemas.openxmlformats.org/markup-compatibility/2006">
              <mc:Choice xmlns:v="urn:schemas-microsoft-com:vml" Requires="v">
                <p:oleObj spid="_x0000_s26650" name="Equation" r:id="rId11" imgW="126720" imgH="126720" progId="Equation.DSMT4">
                  <p:embed/>
                </p:oleObj>
              </mc:Choice>
              <mc:Fallback>
                <p:oleObj name="Equation" r:id="rId11" imgW="126720" imgH="12672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09800" y="2895600"/>
                        <a:ext cx="2921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2" name="Picture 65" descr="bai"/>
          <p:cNvPicPr>
            <a:picLocks noChangeAspect="1" noChangeArrowheads="1"/>
          </p:cNvPicPr>
          <p:nvPr/>
        </p:nvPicPr>
        <p:blipFill>
          <a:blip r:embed="rId13" cstate="print"/>
          <a:srcRect/>
          <a:stretch>
            <a:fillRect/>
          </a:stretch>
        </p:blipFill>
        <p:spPr bwMode="auto">
          <a:xfrm>
            <a:off x="3581400" y="3886200"/>
            <a:ext cx="4999038" cy="2825750"/>
          </a:xfrm>
          <a:prstGeom prst="rect">
            <a:avLst/>
          </a:prstGeom>
          <a:noFill/>
          <a:ln w="9525">
            <a:noFill/>
            <a:miter lim="800000"/>
            <a:headEnd/>
            <a:tailEnd/>
          </a:ln>
        </p:spPr>
      </p:pic>
      <p:sp>
        <p:nvSpPr>
          <p:cNvPr id="13" name="AutoShape 64"/>
          <p:cNvSpPr>
            <a:spLocks noChangeArrowheads="1"/>
          </p:cNvSpPr>
          <p:nvPr/>
        </p:nvSpPr>
        <p:spPr bwMode="auto">
          <a:xfrm rot="-515387">
            <a:off x="4563729" y="1896595"/>
            <a:ext cx="5116760" cy="1697786"/>
          </a:xfrm>
          <a:prstGeom prst="cloudCallout">
            <a:avLst>
              <a:gd name="adj1" fmla="val -39171"/>
              <a:gd name="adj2" fmla="val 68449"/>
            </a:avLst>
          </a:prstGeom>
          <a:solidFill>
            <a:srgbClr val="CC00CC"/>
          </a:solidFill>
          <a:ln w="9525">
            <a:solidFill>
              <a:schemeClr val="tx1"/>
            </a:solidFill>
            <a:round/>
            <a:headEnd/>
            <a:tailEnd/>
          </a:ln>
        </p:spPr>
        <p:txBody>
          <a:bodyPr/>
          <a:lstStyle/>
          <a:p>
            <a:pPr algn="ctr"/>
            <a:r>
              <a:rPr lang="en-US" sz="2000" b="1" dirty="0">
                <a:solidFill>
                  <a:schemeClr val="bg1"/>
                </a:solidFill>
                <a:cs typeface="Times New Roman" pitchFamily="18" charset="0"/>
              </a:rPr>
              <a:t>Tính chất của phân thức có giống tính chất của phân số hay không?</a:t>
            </a:r>
          </a:p>
        </p:txBody>
      </p:sp>
      <p:sp>
        <p:nvSpPr>
          <p:cNvPr id="14" name="Text Box 5"/>
          <p:cNvSpPr txBox="1">
            <a:spLocks noChangeArrowheads="1"/>
          </p:cNvSpPr>
          <p:nvPr/>
        </p:nvSpPr>
        <p:spPr bwMode="auto">
          <a:xfrm>
            <a:off x="1676400" y="2814935"/>
            <a:ext cx="2209800" cy="461665"/>
          </a:xfrm>
          <a:prstGeom prst="rect">
            <a:avLst/>
          </a:prstGeom>
          <a:noFill/>
          <a:ln w="9525">
            <a:noFill/>
            <a:miter lim="800000"/>
            <a:headEnd/>
            <a:tailEnd/>
          </a:ln>
        </p:spPr>
        <p:txBody>
          <a:bodyPr wrap="square">
            <a:spAutoFit/>
          </a:bodyPr>
          <a:lstStyle/>
          <a:p>
            <a:pPr algn="ctr"/>
            <a:r>
              <a:rPr lang="en-US" sz="2400" dirty="0" smtClean="0">
                <a:ea typeface="Times New Roman"/>
                <a:cs typeface="Times New Roman"/>
              </a:rPr>
              <a:t> (n    ƯC(a,b))</a:t>
            </a:r>
            <a:r>
              <a:rPr lang="en-US" sz="2400" b="1" dirty="0" smtClean="0">
                <a:latin typeface="Arial" pitchFamily="34" charset="0"/>
                <a:cs typeface="Arial" pitchFamily="34" charset="0"/>
              </a:rPr>
              <a:t>    </a:t>
            </a:r>
            <a:endParaRPr lang="en-US" sz="2400" b="1" dirty="0">
              <a:latin typeface="Arial" pitchFamily="34" charset="0"/>
              <a:cs typeface="Arial" pitchFamily="34" charset="0"/>
            </a:endParaRPr>
          </a:p>
        </p:txBody>
      </p:sp>
      <p:sp>
        <p:nvSpPr>
          <p:cNvPr id="15" name="Text Box 5"/>
          <p:cNvSpPr txBox="1">
            <a:spLocks noChangeArrowheads="1"/>
          </p:cNvSpPr>
          <p:nvPr/>
        </p:nvSpPr>
        <p:spPr bwMode="auto">
          <a:xfrm>
            <a:off x="-457200" y="838200"/>
            <a:ext cx="5181600" cy="400110"/>
          </a:xfrm>
          <a:prstGeom prst="rect">
            <a:avLst/>
          </a:prstGeom>
          <a:noFill/>
          <a:ln w="9525">
            <a:noFill/>
            <a:miter lim="800000"/>
            <a:headEnd/>
            <a:tailEnd/>
          </a:ln>
        </p:spPr>
        <p:txBody>
          <a:bodyPr wrap="square">
            <a:spAutoFit/>
          </a:bodyPr>
          <a:lstStyle/>
          <a:p>
            <a:pPr algn="ctr"/>
            <a:r>
              <a:rPr lang="en-US" sz="2000" dirty="0" smtClean="0">
                <a:ea typeface="Times New Roman"/>
                <a:cs typeface="Times New Roman"/>
              </a:rPr>
              <a:t>Tính chất cơ bản của phân số </a:t>
            </a:r>
            <a:r>
              <a:rPr lang="en-US" sz="2000" b="1" dirty="0" smtClean="0">
                <a:latin typeface="Arial" pitchFamily="34" charset="0"/>
                <a:cs typeface="Arial" pitchFamily="34" charset="0"/>
              </a:rPr>
              <a:t>    </a:t>
            </a:r>
            <a:endParaRPr lang="en-US" sz="20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par>
                                <p:cTn id="8" presetID="4" presetClass="entr" presetSubtype="16" fill="hold" nodeType="withEffect">
                                  <p:stCondLst>
                                    <p:cond delay="0"/>
                                  </p:stCondLst>
                                  <p:childTnLst>
                                    <p:set>
                                      <p:cBhvr>
                                        <p:cTn id="9" dur="1" fill="hold">
                                          <p:stCondLst>
                                            <p:cond delay="0"/>
                                          </p:stCondLst>
                                        </p:cTn>
                                        <p:tgtEl>
                                          <p:spTgt spid="26633"/>
                                        </p:tgtEl>
                                        <p:attrNameLst>
                                          <p:attrName>style.visibility</p:attrName>
                                        </p:attrNameLst>
                                      </p:cBhvr>
                                      <p:to>
                                        <p:strVal val="visible"/>
                                      </p:to>
                                    </p:set>
                                    <p:animEffect transition="in" filter="box(in)">
                                      <p:cBhvr>
                                        <p:cTn id="10" dur="500"/>
                                        <p:tgtEl>
                                          <p:spTgt spid="26633"/>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26631"/>
                                        </p:tgtEl>
                                        <p:attrNameLst>
                                          <p:attrName>style.visibility</p:attrName>
                                        </p:attrNameLst>
                                      </p:cBhvr>
                                      <p:to>
                                        <p:strVal val="visible"/>
                                      </p:to>
                                    </p:set>
                                    <p:animEffect transition="in" filter="box(in)">
                                      <p:cBhvr>
                                        <p:cTn id="15" dur="500"/>
                                        <p:tgtEl>
                                          <p:spTgt spid="26631"/>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ox(in)">
                                      <p:cBhvr>
                                        <p:cTn id="20" dur="500"/>
                                        <p:tgtEl>
                                          <p:spTgt spid="11"/>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box(in)">
                                      <p:cBhvr>
                                        <p:cTn id="23" dur="500"/>
                                        <p:tgtEl>
                                          <p:spTgt spid="14"/>
                                        </p:tgtEl>
                                      </p:cBhvr>
                                    </p:animEffect>
                                  </p:childTnLst>
                                </p:cTn>
                              </p:par>
                              <p:par>
                                <p:cTn id="24" presetID="4" presetClass="entr" presetSubtype="16" fill="hold" nodeType="withEffect">
                                  <p:stCondLst>
                                    <p:cond delay="0"/>
                                  </p:stCondLst>
                                  <p:childTnLst>
                                    <p:set>
                                      <p:cBhvr>
                                        <p:cTn id="25" dur="1" fill="hold">
                                          <p:stCondLst>
                                            <p:cond delay="0"/>
                                          </p:stCondLst>
                                        </p:cTn>
                                        <p:tgtEl>
                                          <p:spTgt spid="26630"/>
                                        </p:tgtEl>
                                        <p:attrNameLst>
                                          <p:attrName>style.visibility</p:attrName>
                                        </p:attrNameLst>
                                      </p:cBhvr>
                                      <p:to>
                                        <p:strVal val="visible"/>
                                      </p:to>
                                    </p:set>
                                    <p:animEffect transition="in" filter="box(in)">
                                      <p:cBhvr>
                                        <p:cTn id="26" dur="500"/>
                                        <p:tgtEl>
                                          <p:spTgt spid="26630"/>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box(in)">
                                      <p:cBhvr>
                                        <p:cTn id="31" dur="5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13"/>
                                        </p:tgtEl>
                                        <p:attrNameLst>
                                          <p:attrName>style.visibility</p:attrName>
                                        </p:attrNameLst>
                                      </p:cBhvr>
                                      <p:to>
                                        <p:strVal val="visible"/>
                                      </p:to>
                                    </p:set>
                                    <p:anim calcmode="discrete" valueType="clr">
                                      <p:cBhvr override="childStyle">
                                        <p:cTn id="36" dur="80"/>
                                        <p:tgtEl>
                                          <p:spTgt spid="13"/>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13"/>
                                        </p:tgtEl>
                                        <p:attrNameLst>
                                          <p:attrName>fillcolor</p:attrName>
                                        </p:attrNameLst>
                                      </p:cBhvr>
                                      <p:tavLst>
                                        <p:tav tm="0">
                                          <p:val>
                                            <p:clrVal>
                                              <a:schemeClr val="accent2"/>
                                            </p:clrVal>
                                          </p:val>
                                        </p:tav>
                                        <p:tav tm="50000">
                                          <p:val>
                                            <p:clrVal>
                                              <a:schemeClr val="hlink"/>
                                            </p:clrVal>
                                          </p:val>
                                        </p:tav>
                                      </p:tavLst>
                                    </p:anim>
                                    <p:set>
                                      <p:cBhvr>
                                        <p:cTn id="38" dur="80"/>
                                        <p:tgtEl>
                                          <p:spTgt spid="1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sunflower"/>
          <p:cNvPicPr>
            <a:picLocks noChangeAspect="1" noChangeArrowheads="1" noCrop="1"/>
          </p:cNvPicPr>
          <p:nvPr/>
        </p:nvPicPr>
        <p:blipFill>
          <a:blip r:embed="rId3" cstate="print"/>
          <a:srcRect/>
          <a:stretch>
            <a:fillRect/>
          </a:stretch>
        </p:blipFill>
        <p:spPr bwMode="auto">
          <a:xfrm>
            <a:off x="3657600" y="5105400"/>
            <a:ext cx="1682750" cy="1446213"/>
          </a:xfrm>
          <a:prstGeom prst="rect">
            <a:avLst/>
          </a:prstGeom>
          <a:noFill/>
          <a:ln w="9525">
            <a:noFill/>
            <a:miter lim="800000"/>
            <a:headEnd/>
            <a:tailEnd/>
          </a:ln>
        </p:spPr>
      </p:pic>
      <p:pic>
        <p:nvPicPr>
          <p:cNvPr id="2052" name="Picture 4" descr="photo-1"/>
          <p:cNvPicPr>
            <a:picLocks noChangeAspect="1" noChangeArrowheads="1"/>
          </p:cNvPicPr>
          <p:nvPr/>
        </p:nvPicPr>
        <p:blipFill>
          <a:blip r:embed="rId4" cstate="print"/>
          <a:srcRect/>
          <a:stretch>
            <a:fillRect/>
          </a:stretch>
        </p:blipFill>
        <p:spPr bwMode="auto">
          <a:xfrm>
            <a:off x="1676400" y="6167438"/>
            <a:ext cx="5791200" cy="690562"/>
          </a:xfrm>
          <a:prstGeom prst="rect">
            <a:avLst/>
          </a:prstGeom>
          <a:noFill/>
          <a:ln w="9525">
            <a:noFill/>
            <a:miter lim="800000"/>
            <a:headEnd/>
            <a:tailEnd/>
          </a:ln>
        </p:spPr>
      </p:pic>
      <p:pic>
        <p:nvPicPr>
          <p:cNvPr id="2053" name="Picture 5" descr="photo-1"/>
          <p:cNvPicPr>
            <a:picLocks noChangeAspect="1" noChangeArrowheads="1"/>
          </p:cNvPicPr>
          <p:nvPr/>
        </p:nvPicPr>
        <p:blipFill>
          <a:blip r:embed="rId5" cstate="print"/>
          <a:srcRect/>
          <a:stretch>
            <a:fillRect/>
          </a:stretch>
        </p:blipFill>
        <p:spPr bwMode="auto">
          <a:xfrm>
            <a:off x="2895600" y="5943600"/>
            <a:ext cx="3305175" cy="647700"/>
          </a:xfrm>
          <a:prstGeom prst="rect">
            <a:avLst/>
          </a:prstGeom>
          <a:noFill/>
          <a:ln w="9525">
            <a:noFill/>
            <a:miter lim="800000"/>
            <a:headEnd/>
            <a:tailEnd/>
          </a:ln>
        </p:spPr>
      </p:pic>
      <p:pic>
        <p:nvPicPr>
          <p:cNvPr id="2056" name="Picture 4" descr="tieu de 01"/>
          <p:cNvPicPr>
            <a:picLocks noChangeAspect="1" noChangeArrowheads="1"/>
          </p:cNvPicPr>
          <p:nvPr/>
        </p:nvPicPr>
        <p:blipFill>
          <a:blip r:embed="rId6" cstate="print"/>
          <a:srcRect r="49167" b="35883"/>
          <a:stretch>
            <a:fillRect/>
          </a:stretch>
        </p:blipFill>
        <p:spPr bwMode="auto">
          <a:xfrm>
            <a:off x="0" y="0"/>
            <a:ext cx="2370138" cy="1981200"/>
          </a:xfrm>
          <a:prstGeom prst="rect">
            <a:avLst/>
          </a:prstGeom>
          <a:noFill/>
          <a:ln w="9525">
            <a:noFill/>
            <a:miter lim="800000"/>
            <a:headEnd/>
            <a:tailEnd/>
          </a:ln>
        </p:spPr>
      </p:pic>
      <p:pic>
        <p:nvPicPr>
          <p:cNvPr id="2057" name="Picture 4" descr="tieu de 01"/>
          <p:cNvPicPr>
            <a:picLocks noChangeAspect="1" noChangeArrowheads="1"/>
          </p:cNvPicPr>
          <p:nvPr/>
        </p:nvPicPr>
        <p:blipFill>
          <a:blip r:embed="rId7" cstate="print"/>
          <a:srcRect l="49167" b="35883"/>
          <a:stretch>
            <a:fillRect/>
          </a:stretch>
        </p:blipFill>
        <p:spPr bwMode="auto">
          <a:xfrm>
            <a:off x="6789738" y="0"/>
            <a:ext cx="2354262" cy="1981200"/>
          </a:xfrm>
          <a:prstGeom prst="rect">
            <a:avLst/>
          </a:prstGeom>
          <a:noFill/>
          <a:ln w="9525">
            <a:noFill/>
            <a:miter lim="800000"/>
            <a:headEnd/>
            <a:tailEnd/>
          </a:ln>
        </p:spPr>
      </p:pic>
      <p:pic>
        <p:nvPicPr>
          <p:cNvPr id="2058" name="Picture 4" descr="tieu de 01"/>
          <p:cNvPicPr>
            <a:picLocks noChangeAspect="1" noChangeArrowheads="1"/>
          </p:cNvPicPr>
          <p:nvPr/>
        </p:nvPicPr>
        <p:blipFill>
          <a:blip r:embed="rId8" cstate="print"/>
          <a:srcRect l="49167" t="35883"/>
          <a:stretch>
            <a:fillRect/>
          </a:stretch>
        </p:blipFill>
        <p:spPr bwMode="auto">
          <a:xfrm>
            <a:off x="6789738" y="4495800"/>
            <a:ext cx="2354262" cy="2362200"/>
          </a:xfrm>
          <a:prstGeom prst="rect">
            <a:avLst/>
          </a:prstGeom>
          <a:noFill/>
          <a:ln w="9525">
            <a:noFill/>
            <a:miter lim="800000"/>
            <a:headEnd/>
            <a:tailEnd/>
          </a:ln>
        </p:spPr>
      </p:pic>
      <p:pic>
        <p:nvPicPr>
          <p:cNvPr id="2059" name="Picture 4" descr="tieu de 01"/>
          <p:cNvPicPr>
            <a:picLocks noChangeAspect="1" noChangeArrowheads="1"/>
          </p:cNvPicPr>
          <p:nvPr/>
        </p:nvPicPr>
        <p:blipFill>
          <a:blip r:embed="rId9" cstate="print"/>
          <a:srcRect t="35883" r="49167"/>
          <a:stretch>
            <a:fillRect/>
          </a:stretch>
        </p:blipFill>
        <p:spPr bwMode="auto">
          <a:xfrm>
            <a:off x="0" y="4495800"/>
            <a:ext cx="2438400" cy="2362200"/>
          </a:xfrm>
          <a:prstGeom prst="rect">
            <a:avLst/>
          </a:prstGeom>
          <a:noFill/>
          <a:ln w="9525">
            <a:noFill/>
            <a:miter lim="800000"/>
            <a:headEnd/>
            <a:tailEnd/>
          </a:ln>
        </p:spPr>
      </p:pic>
      <p:sp>
        <p:nvSpPr>
          <p:cNvPr id="12" name="Rectangle 11"/>
          <p:cNvSpPr/>
          <p:nvPr/>
        </p:nvSpPr>
        <p:spPr>
          <a:xfrm>
            <a:off x="609600" y="1524000"/>
            <a:ext cx="7924800" cy="2123658"/>
          </a:xfrm>
          <a:prstGeom prst="rect">
            <a:avLst/>
          </a:prstGeom>
        </p:spPr>
        <p:txBody>
          <a:bodyPr wrap="square">
            <a:spAutoFit/>
          </a:bodyPr>
          <a:lstStyle/>
          <a:p>
            <a:pPr algn="ctr"/>
            <a:r>
              <a:rPr lang="en-US" sz="4400" b="1" smtClean="0">
                <a:solidFill>
                  <a:srgbClr val="FF0000"/>
                </a:solidFill>
                <a:latin typeface="Arial" pitchFamily="34" charset="0"/>
                <a:cs typeface="Arial" pitchFamily="34" charset="0"/>
              </a:rPr>
              <a:t>Tiết 44:</a:t>
            </a:r>
            <a:r>
              <a:rPr lang="en-US" sz="4400" b="1" dirty="0" smtClean="0">
                <a:solidFill>
                  <a:srgbClr val="FF0000"/>
                </a:solidFill>
                <a:latin typeface="Arial" pitchFamily="34" charset="0"/>
                <a:cs typeface="Arial" pitchFamily="34" charset="0"/>
              </a:rPr>
              <a:t/>
            </a:r>
            <a:br>
              <a:rPr lang="en-US" sz="4400" b="1" dirty="0" smtClean="0">
                <a:solidFill>
                  <a:srgbClr val="FF0000"/>
                </a:solidFill>
                <a:latin typeface="Arial" pitchFamily="34" charset="0"/>
                <a:cs typeface="Arial" pitchFamily="34" charset="0"/>
              </a:rPr>
            </a:br>
            <a:r>
              <a:rPr lang="en-GB" sz="4400" b="1" dirty="0" smtClean="0">
                <a:solidFill>
                  <a:srgbClr val="FF0000"/>
                </a:solidFill>
                <a:latin typeface="Arial" pitchFamily="34" charset="0"/>
                <a:cs typeface="Arial" pitchFamily="34" charset="0"/>
              </a:rPr>
              <a:t>§2. </a:t>
            </a:r>
            <a:r>
              <a:rPr lang="en-US" sz="4400" b="1" dirty="0" smtClean="0">
                <a:solidFill>
                  <a:srgbClr val="FF0000"/>
                </a:solidFill>
                <a:latin typeface="Arial" pitchFamily="34" charset="0"/>
                <a:cs typeface="Arial" pitchFamily="34" charset="0"/>
              </a:rPr>
              <a:t>TÍNH CHẤT CƠ BẢN CỦA PHÂN THỨC</a:t>
            </a:r>
            <a:endParaRPr lang="en-US" sz="4400" dirty="0">
              <a:solidFill>
                <a:srgbClr val="FF0000"/>
              </a:solidFill>
            </a:endParaRP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500" fill="hold"/>
                                        <p:tgtEl>
                                          <p:spTgt spid="1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2">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1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Autofit/>
          </a:bodyPr>
          <a:lstStyle/>
          <a:p>
            <a:r>
              <a:rPr lang="en-US" sz="2400" b="1" smtClean="0">
                <a:solidFill>
                  <a:srgbClr val="FF0000"/>
                </a:solidFill>
              </a:rPr>
              <a:t>Tiết 44 </a:t>
            </a:r>
            <a:r>
              <a:rPr lang="en-US" sz="2400" b="1" dirty="0" smtClean="0">
                <a:solidFill>
                  <a:srgbClr val="FF0000"/>
                </a:solidFill>
              </a:rPr>
              <a:t>-</a:t>
            </a:r>
            <a:r>
              <a:rPr lang="en-GB" sz="2400" b="1" dirty="0" smtClean="0">
                <a:solidFill>
                  <a:srgbClr val="FF0000"/>
                </a:solidFill>
                <a:latin typeface="Arial" pitchFamily="34" charset="0"/>
                <a:cs typeface="Arial" pitchFamily="34" charset="0"/>
              </a:rPr>
              <a:t> §2. </a:t>
            </a:r>
            <a:r>
              <a:rPr lang="en-US" sz="2400" b="1" dirty="0" smtClean="0">
                <a:solidFill>
                  <a:srgbClr val="FF0000"/>
                </a:solidFill>
                <a:latin typeface="Arial" pitchFamily="34" charset="0"/>
                <a:cs typeface="Arial" pitchFamily="34" charset="0"/>
              </a:rPr>
              <a:t>TÍNH CHẤT CƠ BẢN CỦA PHÂN THỨC</a:t>
            </a:r>
            <a:r>
              <a:rPr lang="en-US" sz="2400" dirty="0" smtClean="0"/>
              <a:t> </a:t>
            </a:r>
            <a:endParaRPr lang="en-US" sz="2400" dirty="0"/>
          </a:p>
        </p:txBody>
      </p:sp>
      <p:cxnSp>
        <p:nvCxnSpPr>
          <p:cNvPr id="5" name="Straight Connector 4"/>
          <p:cNvCxnSpPr/>
          <p:nvPr/>
        </p:nvCxnSpPr>
        <p:spPr>
          <a:xfrm>
            <a:off x="4648200" y="685800"/>
            <a:ext cx="0" cy="5638800"/>
          </a:xfrm>
          <a:prstGeom prst="line">
            <a:avLst/>
          </a:prstGeom>
          <a:ln w="12700" cmpd="sng"/>
        </p:spPr>
        <p:style>
          <a:lnRef idx="1">
            <a:schemeClr val="dk1"/>
          </a:lnRef>
          <a:fillRef idx="0">
            <a:schemeClr val="dk1"/>
          </a:fillRef>
          <a:effectRef idx="0">
            <a:schemeClr val="dk1"/>
          </a:effectRef>
          <a:fontRef idx="minor">
            <a:schemeClr val="tx1"/>
          </a:fontRef>
        </p:style>
      </p:cxnSp>
      <p:sp>
        <p:nvSpPr>
          <p:cNvPr id="8" name="Text Box 7"/>
          <p:cNvSpPr txBox="1">
            <a:spLocks noChangeArrowheads="1"/>
          </p:cNvSpPr>
          <p:nvPr/>
        </p:nvSpPr>
        <p:spPr bwMode="auto">
          <a:xfrm>
            <a:off x="-38100" y="609600"/>
            <a:ext cx="4838700" cy="430887"/>
          </a:xfrm>
          <a:prstGeom prst="rect">
            <a:avLst/>
          </a:prstGeom>
          <a:noFill/>
          <a:ln w="9525">
            <a:noFill/>
            <a:miter lim="800000"/>
            <a:headEnd/>
            <a:tailEnd/>
          </a:ln>
        </p:spPr>
        <p:txBody>
          <a:bodyPr wrap="square">
            <a:spAutoFit/>
          </a:bodyPr>
          <a:lstStyle/>
          <a:p>
            <a:pPr>
              <a:spcBef>
                <a:spcPct val="50000"/>
              </a:spcBef>
            </a:pPr>
            <a:r>
              <a:rPr lang="en-US" sz="2200" b="1" dirty="0">
                <a:solidFill>
                  <a:srgbClr val="002060"/>
                </a:solidFill>
              </a:rPr>
              <a:t>1. Tính chất cơ bản của phân thức</a:t>
            </a:r>
          </a:p>
        </p:txBody>
      </p:sp>
      <p:sp>
        <p:nvSpPr>
          <p:cNvPr id="9" name="Rectangle 44"/>
          <p:cNvSpPr>
            <a:spLocks noChangeArrowheads="1"/>
          </p:cNvSpPr>
          <p:nvPr/>
        </p:nvSpPr>
        <p:spPr bwMode="auto">
          <a:xfrm>
            <a:off x="76200" y="990600"/>
            <a:ext cx="368300" cy="381000"/>
          </a:xfrm>
          <a:prstGeom prst="rect">
            <a:avLst/>
          </a:prstGeom>
          <a:solidFill>
            <a:srgbClr val="FFFF00"/>
          </a:solidFill>
          <a:ln w="9525">
            <a:solidFill>
              <a:schemeClr val="tx1"/>
            </a:solidFill>
            <a:miter lim="800000"/>
            <a:headEnd/>
            <a:tailEnd/>
          </a:ln>
        </p:spPr>
        <p:txBody>
          <a:bodyPr wrap="none" anchor="ctr"/>
          <a:lstStyle/>
          <a:p>
            <a:pPr algn="ctr"/>
            <a:r>
              <a:rPr lang="en-US" b="1" dirty="0">
                <a:solidFill>
                  <a:srgbClr val="0000FF"/>
                </a:solidFill>
              </a:rPr>
              <a:t>?2</a:t>
            </a:r>
          </a:p>
        </p:txBody>
      </p:sp>
      <p:sp>
        <p:nvSpPr>
          <p:cNvPr id="10" name="Rectangle 9"/>
          <p:cNvSpPr/>
          <p:nvPr/>
        </p:nvSpPr>
        <p:spPr>
          <a:xfrm>
            <a:off x="76200" y="990600"/>
            <a:ext cx="4648200" cy="3170099"/>
          </a:xfrm>
          <a:prstGeom prst="rect">
            <a:avLst/>
          </a:prstGeom>
        </p:spPr>
        <p:txBody>
          <a:bodyPr wrap="square">
            <a:spAutoFit/>
          </a:bodyPr>
          <a:lstStyle/>
          <a:p>
            <a:r>
              <a:rPr lang="en-US" sz="2000" dirty="0" smtClean="0"/>
              <a:t>     Cho phân thức </a:t>
            </a:r>
          </a:p>
          <a:p>
            <a:r>
              <a:rPr lang="en-US" sz="2000" dirty="0" smtClean="0"/>
              <a:t>                                                       </a:t>
            </a:r>
          </a:p>
          <a:p>
            <a:pPr>
              <a:buFontTx/>
              <a:buChar char="-"/>
            </a:pPr>
            <a:r>
              <a:rPr lang="en-US" sz="2000" dirty="0" smtClean="0"/>
              <a:t>Hãy nhân tử và mẫu của phân thức này với  </a:t>
            </a:r>
            <a:r>
              <a:rPr lang="en-US" sz="2000" dirty="0" smtClean="0">
                <a:solidFill>
                  <a:srgbClr val="FF0000"/>
                </a:solidFill>
              </a:rPr>
              <a:t>x + 2</a:t>
            </a:r>
            <a:r>
              <a:rPr lang="en-US" sz="2000" dirty="0" smtClean="0"/>
              <a:t>.</a:t>
            </a:r>
            <a:r>
              <a:rPr lang="en-US" sz="2000" dirty="0" smtClean="0">
                <a:solidFill>
                  <a:srgbClr val="FFFF00"/>
                </a:solidFill>
              </a:rPr>
              <a:t>   </a:t>
            </a:r>
          </a:p>
          <a:p>
            <a:endParaRPr lang="en-US" sz="2000" dirty="0" smtClean="0"/>
          </a:p>
          <a:p>
            <a:r>
              <a:rPr lang="en-US" sz="2000" dirty="0" smtClean="0"/>
              <a:t> </a:t>
            </a:r>
            <a:r>
              <a:rPr lang="en-US" sz="2000" dirty="0" smtClean="0">
                <a:solidFill>
                  <a:srgbClr val="FFFF00"/>
                </a:solidFill>
              </a:rPr>
              <a:t>                                                                     </a:t>
            </a:r>
          </a:p>
          <a:p>
            <a:endParaRPr lang="en-US" sz="2000" dirty="0" smtClean="0">
              <a:solidFill>
                <a:srgbClr val="FFFF00"/>
              </a:solidFill>
            </a:endParaRPr>
          </a:p>
          <a:p>
            <a:pPr>
              <a:buFontTx/>
              <a:buChar char="-"/>
            </a:pPr>
            <a:r>
              <a:rPr lang="en-US" sz="2000" dirty="0" smtClean="0"/>
              <a:t>So sánh phân thức vừa nhận được với phân thức đã cho.</a:t>
            </a:r>
          </a:p>
          <a:p>
            <a:r>
              <a:rPr lang="en-US" sz="2000" dirty="0" smtClean="0"/>
              <a:t>                                                                     </a:t>
            </a:r>
            <a:endParaRPr lang="en-US" sz="2000" dirty="0"/>
          </a:p>
        </p:txBody>
      </p:sp>
      <p:graphicFrame>
        <p:nvGraphicFramePr>
          <p:cNvPr id="11" name="Object 10"/>
          <p:cNvGraphicFramePr>
            <a:graphicFrameLocks noChangeAspect="1"/>
          </p:cNvGraphicFramePr>
          <p:nvPr/>
        </p:nvGraphicFramePr>
        <p:xfrm>
          <a:off x="2408073" y="838200"/>
          <a:ext cx="487527" cy="685800"/>
        </p:xfrm>
        <a:graphic>
          <a:graphicData uri="http://schemas.openxmlformats.org/presentationml/2006/ole">
            <mc:AlternateContent xmlns:mc="http://schemas.openxmlformats.org/markup-compatibility/2006">
              <mc:Choice xmlns:v="urn:schemas-microsoft-com:vml" Requires="v">
                <p:oleObj spid="_x0000_s42021" name="Equation" r:id="rId3" imgW="164880" imgH="393480" progId="Equation.DSMT4">
                  <p:embed/>
                </p:oleObj>
              </mc:Choice>
              <mc:Fallback>
                <p:oleObj name="Equation" r:id="rId3" imgW="164880" imgH="393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8073" y="838200"/>
                        <a:ext cx="487527"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2" name="Object 24"/>
          <p:cNvGraphicFramePr>
            <a:graphicFrameLocks noChangeAspect="1"/>
          </p:cNvGraphicFramePr>
          <p:nvPr/>
        </p:nvGraphicFramePr>
        <p:xfrm>
          <a:off x="996626" y="2425700"/>
          <a:ext cx="2051374" cy="774700"/>
        </p:xfrm>
        <a:graphic>
          <a:graphicData uri="http://schemas.openxmlformats.org/presentationml/2006/ole">
            <mc:AlternateContent xmlns:mc="http://schemas.openxmlformats.org/markup-compatibility/2006">
              <mc:Choice xmlns:v="urn:schemas-microsoft-com:vml" Requires="v">
                <p:oleObj spid="_x0000_s42022" name="Equation" r:id="rId5" imgW="1231560" imgH="444240" progId="Equation.DSMT4">
                  <p:embed/>
                </p:oleObj>
              </mc:Choice>
              <mc:Fallback>
                <p:oleObj name="Equation" r:id="rId5" imgW="1231560" imgH="444240" progId="Equation.DSMT4">
                  <p:embed/>
                  <p:pic>
                    <p:nvPicPr>
                      <p:cNvPr id="0" name="Object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6626" y="2425700"/>
                        <a:ext cx="2051374"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a:spLocks noChangeArrowheads="1"/>
          </p:cNvSpPr>
          <p:nvPr/>
        </p:nvSpPr>
        <p:spPr bwMode="auto">
          <a:xfrm>
            <a:off x="1375820" y="4202668"/>
            <a:ext cx="452980" cy="369332"/>
          </a:xfrm>
          <a:prstGeom prst="rect">
            <a:avLst/>
          </a:prstGeom>
          <a:noFill/>
          <a:ln w="9525">
            <a:noFill/>
            <a:miter lim="800000"/>
            <a:headEnd/>
            <a:tailEnd/>
          </a:ln>
        </p:spPr>
        <p:txBody>
          <a:bodyPr wrap="square">
            <a:spAutoFit/>
          </a:bodyPr>
          <a:lstStyle/>
          <a:p>
            <a:r>
              <a:rPr lang="en-US" dirty="0" smtClean="0"/>
              <a:t>và</a:t>
            </a:r>
            <a:endParaRPr lang="en-US" dirty="0"/>
          </a:p>
        </p:txBody>
      </p:sp>
      <p:graphicFrame>
        <p:nvGraphicFramePr>
          <p:cNvPr id="41990" name="Object 24"/>
          <p:cNvGraphicFramePr>
            <a:graphicFrameLocks noChangeAspect="1"/>
          </p:cNvGraphicFramePr>
          <p:nvPr/>
        </p:nvGraphicFramePr>
        <p:xfrm>
          <a:off x="1905000" y="4019295"/>
          <a:ext cx="304800" cy="705105"/>
        </p:xfrm>
        <a:graphic>
          <a:graphicData uri="http://schemas.openxmlformats.org/presentationml/2006/ole">
            <mc:AlternateContent xmlns:mc="http://schemas.openxmlformats.org/markup-compatibility/2006">
              <mc:Choice xmlns:v="urn:schemas-microsoft-com:vml" Requires="v">
                <p:oleObj spid="_x0000_s42023" name="Equation" r:id="rId7" imgW="177480" imgH="393480" progId="Equation.DSMT4">
                  <p:embed/>
                </p:oleObj>
              </mc:Choice>
              <mc:Fallback>
                <p:oleObj name="Equation" r:id="rId7" imgW="177480" imgH="3934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4019295"/>
                        <a:ext cx="304800" cy="70510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1" name="Object 24"/>
          <p:cNvGraphicFramePr>
            <a:graphicFrameLocks noChangeAspect="1"/>
          </p:cNvGraphicFramePr>
          <p:nvPr/>
        </p:nvGraphicFramePr>
        <p:xfrm>
          <a:off x="496887" y="3962400"/>
          <a:ext cx="914400" cy="749807"/>
        </p:xfrm>
        <a:graphic>
          <a:graphicData uri="http://schemas.openxmlformats.org/presentationml/2006/ole">
            <mc:AlternateContent xmlns:mc="http://schemas.openxmlformats.org/markup-compatibility/2006">
              <mc:Choice xmlns:v="urn:schemas-microsoft-com:vml" Requires="v">
                <p:oleObj spid="_x0000_s42024" name="Equation" r:id="rId9" imgW="533160" imgH="419040" progId="Equation.DSMT4">
                  <p:embed/>
                </p:oleObj>
              </mc:Choice>
              <mc:Fallback>
                <p:oleObj name="Equation" r:id="rId9" imgW="533160" imgH="4190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6887" y="3962400"/>
                        <a:ext cx="914400" cy="74980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4" name="Object 26"/>
          <p:cNvGraphicFramePr>
            <a:graphicFrameLocks noChangeAspect="1"/>
          </p:cNvGraphicFramePr>
          <p:nvPr/>
        </p:nvGraphicFramePr>
        <p:xfrm>
          <a:off x="841375" y="4800600"/>
          <a:ext cx="2511425" cy="919163"/>
        </p:xfrm>
        <a:graphic>
          <a:graphicData uri="http://schemas.openxmlformats.org/presentationml/2006/ole">
            <mc:AlternateContent xmlns:mc="http://schemas.openxmlformats.org/markup-compatibility/2006">
              <mc:Choice xmlns:v="urn:schemas-microsoft-com:vml" Requires="v">
                <p:oleObj spid="_x0000_s42025" name="Equation" r:id="rId11" imgW="1600200" imgH="482400" progId="Equation.DSMT4">
                  <p:embed/>
                </p:oleObj>
              </mc:Choice>
              <mc:Fallback>
                <p:oleObj name="Equation" r:id="rId11" imgW="1600200" imgH="482400" progId="Equation.DSMT4">
                  <p:embed/>
                  <p:pic>
                    <p:nvPicPr>
                      <p:cNvPr id="0" name="Object 2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41375" y="4800600"/>
                        <a:ext cx="2511425" cy="919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5" name="Object 27"/>
          <p:cNvGraphicFramePr>
            <a:graphicFrameLocks noChangeAspect="1"/>
          </p:cNvGraphicFramePr>
          <p:nvPr/>
        </p:nvGraphicFramePr>
        <p:xfrm>
          <a:off x="485775" y="5638800"/>
          <a:ext cx="1766623" cy="838200"/>
        </p:xfrm>
        <a:graphic>
          <a:graphicData uri="http://schemas.openxmlformats.org/presentationml/2006/ole">
            <mc:AlternateContent xmlns:mc="http://schemas.openxmlformats.org/markup-compatibility/2006">
              <mc:Choice xmlns:v="urn:schemas-microsoft-com:vml" Requires="v">
                <p:oleObj spid="_x0000_s42026" name="Equation" r:id="rId13" imgW="1104840" imgH="419040" progId="Equation.DSMT4">
                  <p:embed/>
                </p:oleObj>
              </mc:Choice>
              <mc:Fallback>
                <p:oleObj name="Equation" r:id="rId13" imgW="1104840" imgH="419040" progId="Equation.DSMT4">
                  <p:embed/>
                  <p:pic>
                    <p:nvPicPr>
                      <p:cNvPr id="0" name="Object 2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5775" y="5638800"/>
                        <a:ext cx="176662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TextBox 20"/>
          <p:cNvSpPr txBox="1">
            <a:spLocks noChangeArrowheads="1"/>
          </p:cNvSpPr>
          <p:nvPr/>
        </p:nvSpPr>
        <p:spPr bwMode="auto">
          <a:xfrm>
            <a:off x="344487" y="4812268"/>
            <a:ext cx="533400" cy="369332"/>
          </a:xfrm>
          <a:prstGeom prst="rect">
            <a:avLst/>
          </a:prstGeom>
          <a:noFill/>
          <a:ln w="9525">
            <a:noFill/>
            <a:miter lim="800000"/>
            <a:headEnd/>
            <a:tailEnd/>
          </a:ln>
        </p:spPr>
        <p:txBody>
          <a:bodyPr wrap="square">
            <a:spAutoFit/>
          </a:bodyPr>
          <a:lstStyle/>
          <a:p>
            <a:r>
              <a:rPr lang="en-US" dirty="0"/>
              <a:t> </a:t>
            </a:r>
            <a:r>
              <a:rPr lang="en-US" dirty="0" smtClean="0"/>
              <a:t>Vì</a:t>
            </a:r>
            <a:endParaRPr lang="en-US" dirty="0"/>
          </a:p>
        </p:txBody>
      </p:sp>
      <p:sp>
        <p:nvSpPr>
          <p:cNvPr id="16" name="TextBox 15"/>
          <p:cNvSpPr txBox="1">
            <a:spLocks noChangeArrowheads="1"/>
          </p:cNvSpPr>
          <p:nvPr/>
        </p:nvSpPr>
        <p:spPr bwMode="auto">
          <a:xfrm>
            <a:off x="76200" y="2562553"/>
            <a:ext cx="1219200" cy="400110"/>
          </a:xfrm>
          <a:prstGeom prst="rect">
            <a:avLst/>
          </a:prstGeom>
          <a:noFill/>
          <a:ln w="9525">
            <a:noFill/>
            <a:miter lim="800000"/>
            <a:headEnd/>
            <a:tailEnd/>
          </a:ln>
        </p:spPr>
        <p:txBody>
          <a:bodyPr wrap="square">
            <a:spAutoFit/>
          </a:bodyPr>
          <a:lstStyle/>
          <a:p>
            <a:r>
              <a:rPr lang="en-US" dirty="0"/>
              <a:t> </a:t>
            </a:r>
            <a:r>
              <a:rPr lang="en-US" sz="2000" dirty="0" smtClean="0"/>
              <a:t>Ta có:</a:t>
            </a:r>
            <a:endParaRPr lang="en-US" sz="2000" dirty="0"/>
          </a:p>
        </p:txBody>
      </p:sp>
      <p:sp>
        <p:nvSpPr>
          <p:cNvPr id="17" name="Rectangle 44"/>
          <p:cNvSpPr>
            <a:spLocks noChangeArrowheads="1"/>
          </p:cNvSpPr>
          <p:nvPr/>
        </p:nvSpPr>
        <p:spPr bwMode="auto">
          <a:xfrm>
            <a:off x="4737100" y="990600"/>
            <a:ext cx="368300" cy="381000"/>
          </a:xfrm>
          <a:prstGeom prst="rect">
            <a:avLst/>
          </a:prstGeom>
          <a:solidFill>
            <a:srgbClr val="FFFF00"/>
          </a:solidFill>
          <a:ln w="9525">
            <a:solidFill>
              <a:schemeClr val="tx1"/>
            </a:solidFill>
            <a:miter lim="800000"/>
            <a:headEnd/>
            <a:tailEnd/>
          </a:ln>
        </p:spPr>
        <p:txBody>
          <a:bodyPr wrap="none" anchor="ctr"/>
          <a:lstStyle/>
          <a:p>
            <a:pPr algn="ctr"/>
            <a:r>
              <a:rPr lang="en-US" b="1" dirty="0" smtClean="0">
                <a:solidFill>
                  <a:srgbClr val="0000FF"/>
                </a:solidFill>
              </a:rPr>
              <a:t>?3</a:t>
            </a:r>
            <a:endParaRPr lang="en-US" b="1" dirty="0">
              <a:solidFill>
                <a:srgbClr val="0000FF"/>
              </a:solidFill>
            </a:endParaRPr>
          </a:p>
        </p:txBody>
      </p:sp>
      <p:graphicFrame>
        <p:nvGraphicFramePr>
          <p:cNvPr id="18" name="Object 17"/>
          <p:cNvGraphicFramePr>
            <a:graphicFrameLocks noChangeAspect="1"/>
          </p:cNvGraphicFramePr>
          <p:nvPr/>
        </p:nvGraphicFramePr>
        <p:xfrm>
          <a:off x="7010400" y="825500"/>
          <a:ext cx="685800" cy="774700"/>
        </p:xfrm>
        <a:graphic>
          <a:graphicData uri="http://schemas.openxmlformats.org/presentationml/2006/ole">
            <mc:AlternateContent xmlns:mc="http://schemas.openxmlformats.org/markup-compatibility/2006">
              <mc:Choice xmlns:v="urn:schemas-microsoft-com:vml" Requires="v">
                <p:oleObj spid="_x0000_s42027" name="Equation" r:id="rId15" imgW="393480" imgH="444240" progId="Equation.DSMT4">
                  <p:embed/>
                </p:oleObj>
              </mc:Choice>
              <mc:Fallback>
                <p:oleObj name="Equation" r:id="rId15" imgW="393480" imgH="44424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010400" y="825500"/>
                        <a:ext cx="6858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a:xfrm>
            <a:off x="4724400" y="990600"/>
            <a:ext cx="4572000" cy="2862322"/>
          </a:xfrm>
          <a:prstGeom prst="rect">
            <a:avLst/>
          </a:prstGeom>
        </p:spPr>
        <p:txBody>
          <a:bodyPr>
            <a:spAutoFit/>
          </a:bodyPr>
          <a:lstStyle/>
          <a:p>
            <a:r>
              <a:rPr lang="en-US" sz="2000" dirty="0" smtClean="0"/>
              <a:t>     Cho phân thức:   </a:t>
            </a:r>
          </a:p>
          <a:p>
            <a:endParaRPr lang="en-US" sz="2000" dirty="0" smtClean="0"/>
          </a:p>
          <a:p>
            <a:pPr>
              <a:buFontTx/>
              <a:buChar char="-"/>
            </a:pPr>
            <a:r>
              <a:rPr lang="en-US" sz="2000" dirty="0" smtClean="0"/>
              <a:t>Hãy chia tử và mẫu của phân thức này cho</a:t>
            </a:r>
            <a:r>
              <a:rPr lang="en-US" sz="2000" dirty="0" smtClean="0">
                <a:solidFill>
                  <a:srgbClr val="FF0000"/>
                </a:solidFill>
              </a:rPr>
              <a:t> 3xy</a:t>
            </a:r>
            <a:r>
              <a:rPr lang="en-US" sz="2000" dirty="0" smtClean="0"/>
              <a:t>.</a:t>
            </a:r>
          </a:p>
          <a:p>
            <a:endParaRPr lang="en-US" sz="2000" dirty="0" smtClean="0"/>
          </a:p>
          <a:p>
            <a:r>
              <a:rPr lang="en-US" sz="2000" dirty="0" smtClean="0"/>
              <a:t> </a:t>
            </a:r>
          </a:p>
          <a:p>
            <a:r>
              <a:rPr lang="en-US" sz="2000" dirty="0" smtClean="0"/>
              <a:t>                                                                                </a:t>
            </a:r>
          </a:p>
          <a:p>
            <a:r>
              <a:rPr lang="en-US" sz="2000" dirty="0" smtClean="0"/>
              <a:t>- So sánh phân thức vừa nhận được với phân thức đã cho.</a:t>
            </a:r>
            <a:endParaRPr lang="en-US" sz="2000" dirty="0"/>
          </a:p>
        </p:txBody>
      </p:sp>
      <p:sp>
        <p:nvSpPr>
          <p:cNvPr id="20" name="TextBox 19"/>
          <p:cNvSpPr txBox="1">
            <a:spLocks noChangeArrowheads="1"/>
          </p:cNvSpPr>
          <p:nvPr/>
        </p:nvSpPr>
        <p:spPr bwMode="auto">
          <a:xfrm>
            <a:off x="6172200" y="3886200"/>
            <a:ext cx="609600" cy="400110"/>
          </a:xfrm>
          <a:prstGeom prst="rect">
            <a:avLst/>
          </a:prstGeom>
          <a:noFill/>
          <a:ln w="9525">
            <a:noFill/>
            <a:miter lim="800000"/>
            <a:headEnd/>
            <a:tailEnd/>
          </a:ln>
        </p:spPr>
        <p:txBody>
          <a:bodyPr wrap="square">
            <a:spAutoFit/>
          </a:bodyPr>
          <a:lstStyle/>
          <a:p>
            <a:r>
              <a:rPr lang="en-US" sz="2000" dirty="0"/>
              <a:t> và</a:t>
            </a:r>
          </a:p>
        </p:txBody>
      </p:sp>
      <p:graphicFrame>
        <p:nvGraphicFramePr>
          <p:cNvPr id="22" name="Object 24"/>
          <p:cNvGraphicFramePr>
            <a:graphicFrameLocks noChangeAspect="1"/>
          </p:cNvGraphicFramePr>
          <p:nvPr/>
        </p:nvGraphicFramePr>
        <p:xfrm>
          <a:off x="5562600" y="3768725"/>
          <a:ext cx="580510" cy="727075"/>
        </p:xfrm>
        <a:graphic>
          <a:graphicData uri="http://schemas.openxmlformats.org/presentationml/2006/ole">
            <mc:AlternateContent xmlns:mc="http://schemas.openxmlformats.org/markup-compatibility/2006">
              <mc:Choice xmlns:v="urn:schemas-microsoft-com:vml" Requires="v">
                <p:oleObj spid="_x0000_s42028" name="Equation" r:id="rId17" imgW="304560" imgH="419040" progId="Equation.DSMT4">
                  <p:embed/>
                </p:oleObj>
              </mc:Choice>
              <mc:Fallback>
                <p:oleObj name="Equation" r:id="rId17" imgW="304560" imgH="4190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62600" y="3768725"/>
                        <a:ext cx="580510" cy="727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 name="TextBox 22"/>
          <p:cNvSpPr txBox="1">
            <a:spLocks noChangeArrowheads="1"/>
          </p:cNvSpPr>
          <p:nvPr/>
        </p:nvSpPr>
        <p:spPr bwMode="auto">
          <a:xfrm>
            <a:off x="4572000" y="4629090"/>
            <a:ext cx="533400" cy="400110"/>
          </a:xfrm>
          <a:prstGeom prst="rect">
            <a:avLst/>
          </a:prstGeom>
          <a:noFill/>
          <a:ln w="9525">
            <a:noFill/>
            <a:miter lim="800000"/>
            <a:headEnd/>
            <a:tailEnd/>
          </a:ln>
        </p:spPr>
        <p:txBody>
          <a:bodyPr wrap="square">
            <a:spAutoFit/>
          </a:bodyPr>
          <a:lstStyle/>
          <a:p>
            <a:r>
              <a:rPr lang="en-US" sz="2000" dirty="0"/>
              <a:t> </a:t>
            </a:r>
            <a:r>
              <a:rPr lang="en-US" sz="2000" dirty="0" smtClean="0"/>
              <a:t>Vì</a:t>
            </a:r>
            <a:endParaRPr lang="en-US" sz="2000" dirty="0"/>
          </a:p>
        </p:txBody>
      </p:sp>
      <p:graphicFrame>
        <p:nvGraphicFramePr>
          <p:cNvPr id="24" name="Object 8"/>
          <p:cNvGraphicFramePr>
            <a:graphicFrameLocks noChangeAspect="1"/>
          </p:cNvGraphicFramePr>
          <p:nvPr/>
        </p:nvGraphicFramePr>
        <p:xfrm>
          <a:off x="5659439" y="2273300"/>
          <a:ext cx="1808161" cy="774700"/>
        </p:xfrm>
        <a:graphic>
          <a:graphicData uri="http://schemas.openxmlformats.org/presentationml/2006/ole">
            <mc:AlternateContent xmlns:mc="http://schemas.openxmlformats.org/markup-compatibility/2006">
              <mc:Choice xmlns:v="urn:schemas-microsoft-com:vml" Requires="v">
                <p:oleObj spid="_x0000_s42029" name="Equation" r:id="rId19" imgW="1193760" imgH="444240" progId="Equation.DSMT4">
                  <p:embed/>
                </p:oleObj>
              </mc:Choice>
              <mc:Fallback>
                <p:oleObj name="Equation" r:id="rId19" imgW="1193760" imgH="44424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659439" y="2273300"/>
                        <a:ext cx="1808161"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9"/>
          <p:cNvGraphicFramePr>
            <a:graphicFrameLocks noChangeAspect="1"/>
          </p:cNvGraphicFramePr>
          <p:nvPr/>
        </p:nvGraphicFramePr>
        <p:xfrm>
          <a:off x="6858000" y="3721100"/>
          <a:ext cx="685800" cy="774700"/>
        </p:xfrm>
        <a:graphic>
          <a:graphicData uri="http://schemas.openxmlformats.org/presentationml/2006/ole">
            <mc:AlternateContent xmlns:mc="http://schemas.openxmlformats.org/markup-compatibility/2006">
              <mc:Choice xmlns:v="urn:schemas-microsoft-com:vml" Requires="v">
                <p:oleObj spid="_x0000_s42030" name="Equation" r:id="rId21" imgW="393480" imgH="444240" progId="Equation.DSMT4">
                  <p:embed/>
                </p:oleObj>
              </mc:Choice>
              <mc:Fallback>
                <p:oleObj name="Equation" r:id="rId21" imgW="393480" imgH="44424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858000" y="3721100"/>
                        <a:ext cx="6858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31"/>
          <p:cNvGraphicFramePr>
            <a:graphicFrameLocks noChangeAspect="1"/>
          </p:cNvGraphicFramePr>
          <p:nvPr/>
        </p:nvGraphicFramePr>
        <p:xfrm>
          <a:off x="5257800" y="4605338"/>
          <a:ext cx="2355850" cy="1566862"/>
        </p:xfrm>
        <a:graphic>
          <a:graphicData uri="http://schemas.openxmlformats.org/presentationml/2006/ole">
            <mc:AlternateContent xmlns:mc="http://schemas.openxmlformats.org/markup-compatibility/2006">
              <mc:Choice xmlns:v="urn:schemas-microsoft-com:vml" Requires="v">
                <p:oleObj spid="_x0000_s42031" name="Equation" r:id="rId23" imgW="1269720" imgH="939600" progId="Equation.DSMT4">
                  <p:embed/>
                </p:oleObj>
              </mc:Choice>
              <mc:Fallback>
                <p:oleObj name="Equation" r:id="rId23" imgW="1269720" imgH="939600" progId="Equation.DSMT4">
                  <p:embed/>
                  <p:pic>
                    <p:nvPicPr>
                      <p:cNvPr id="0" name="Object 3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257800" y="4605338"/>
                        <a:ext cx="2355850" cy="1566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TextBox 26"/>
          <p:cNvSpPr txBox="1">
            <a:spLocks noChangeArrowheads="1"/>
          </p:cNvSpPr>
          <p:nvPr/>
        </p:nvSpPr>
        <p:spPr bwMode="auto">
          <a:xfrm>
            <a:off x="4648200" y="2419290"/>
            <a:ext cx="1219200" cy="400110"/>
          </a:xfrm>
          <a:prstGeom prst="rect">
            <a:avLst/>
          </a:prstGeom>
          <a:noFill/>
          <a:ln w="9525">
            <a:noFill/>
            <a:miter lim="800000"/>
            <a:headEnd/>
            <a:tailEnd/>
          </a:ln>
        </p:spPr>
        <p:txBody>
          <a:bodyPr wrap="square">
            <a:spAutoFit/>
          </a:bodyPr>
          <a:lstStyle/>
          <a:p>
            <a:r>
              <a:rPr lang="en-US" dirty="0"/>
              <a:t> </a:t>
            </a:r>
            <a:r>
              <a:rPr lang="en-US" sz="2000" dirty="0" smtClean="0"/>
              <a:t>Ta có:</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8"/>
                                        </p:tgtEl>
                                        <p:attrNameLst>
                                          <p:attrName>style.visibility</p:attrName>
                                        </p:attrNameLst>
                                      </p:cBhvr>
                                      <p:to>
                                        <p:strVal val="visible"/>
                                      </p:to>
                                    </p:set>
                                    <p:anim calcmode="discrete" valueType="clr">
                                      <p:cBhvr override="childStyle">
                                        <p:cTn id="7"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
                                        </p:tgtEl>
                                        <p:attrNameLst>
                                          <p:attrName>fillcolor</p:attrName>
                                        </p:attrNameLst>
                                      </p:cBhvr>
                                      <p:tavLst>
                                        <p:tav tm="0">
                                          <p:val>
                                            <p:clrVal>
                                              <a:schemeClr val="accent2"/>
                                            </p:clrVal>
                                          </p:val>
                                        </p:tav>
                                        <p:tav tm="50000">
                                          <p:val>
                                            <p:clrVal>
                                              <a:schemeClr val="hlink"/>
                                            </p:clrVal>
                                          </p:val>
                                        </p:tav>
                                      </p:tavLst>
                                    </p:anim>
                                    <p:set>
                                      <p:cBhvr>
                                        <p:cTn id="9" dur="80"/>
                                        <p:tgtEl>
                                          <p:spTgt spid="8"/>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ox(in)">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ox(in)">
                                      <p:cBhvr>
                                        <p:cTn id="19" dur="500"/>
                                        <p:tgtEl>
                                          <p:spTgt spid="10"/>
                                        </p:tgtEl>
                                      </p:cBhvr>
                                    </p:animEffect>
                                  </p:childTnLst>
                                </p:cTn>
                              </p:par>
                              <p:par>
                                <p:cTn id="20" presetID="4" presetClass="entr" presetSubtype="16"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ox(in)">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ox(in)">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ox(in)">
                                      <p:cBhvr>
                                        <p:cTn id="32" dur="500"/>
                                        <p:tgtEl>
                                          <p:spTgt spid="19"/>
                                        </p:tgtEl>
                                      </p:cBhvr>
                                    </p:animEffect>
                                  </p:childTnLst>
                                </p:cTn>
                              </p:par>
                              <p:par>
                                <p:cTn id="33" presetID="4" presetClass="entr" presetSubtype="16"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box(in)">
                                      <p:cBhvr>
                                        <p:cTn id="35" dur="5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box(in)">
                                      <p:cBhvr>
                                        <p:cTn id="40" dur="500"/>
                                        <p:tgtEl>
                                          <p:spTgt spid="16"/>
                                        </p:tgtEl>
                                      </p:cBhvr>
                                    </p:animEffect>
                                  </p:childTnLst>
                                </p:cTn>
                              </p:par>
                              <p:par>
                                <p:cTn id="41" presetID="4" presetClass="entr" presetSubtype="16" fill="hold" nodeType="withEffect">
                                  <p:stCondLst>
                                    <p:cond delay="0"/>
                                  </p:stCondLst>
                                  <p:childTnLst>
                                    <p:set>
                                      <p:cBhvr>
                                        <p:cTn id="42" dur="1" fill="hold">
                                          <p:stCondLst>
                                            <p:cond delay="0"/>
                                          </p:stCondLst>
                                        </p:cTn>
                                        <p:tgtEl>
                                          <p:spTgt spid="2072"/>
                                        </p:tgtEl>
                                        <p:attrNameLst>
                                          <p:attrName>style.visibility</p:attrName>
                                        </p:attrNameLst>
                                      </p:cBhvr>
                                      <p:to>
                                        <p:strVal val="visible"/>
                                      </p:to>
                                    </p:set>
                                    <p:animEffect transition="in" filter="box(in)">
                                      <p:cBhvr>
                                        <p:cTn id="43" dur="500"/>
                                        <p:tgtEl>
                                          <p:spTgt spid="2072"/>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nodeType="clickEffect">
                                  <p:stCondLst>
                                    <p:cond delay="0"/>
                                  </p:stCondLst>
                                  <p:childTnLst>
                                    <p:set>
                                      <p:cBhvr>
                                        <p:cTn id="47" dur="1" fill="hold">
                                          <p:stCondLst>
                                            <p:cond delay="0"/>
                                          </p:stCondLst>
                                        </p:cTn>
                                        <p:tgtEl>
                                          <p:spTgt spid="41991"/>
                                        </p:tgtEl>
                                        <p:attrNameLst>
                                          <p:attrName>style.visibility</p:attrName>
                                        </p:attrNameLst>
                                      </p:cBhvr>
                                      <p:to>
                                        <p:strVal val="visible"/>
                                      </p:to>
                                    </p:set>
                                    <p:animEffect transition="in" filter="box(in)">
                                      <p:cBhvr>
                                        <p:cTn id="48" dur="500"/>
                                        <p:tgtEl>
                                          <p:spTgt spid="41991"/>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box(in)">
                                      <p:cBhvr>
                                        <p:cTn id="51" dur="500"/>
                                        <p:tgtEl>
                                          <p:spTgt spid="15"/>
                                        </p:tgtEl>
                                      </p:cBhvr>
                                    </p:animEffect>
                                  </p:childTnLst>
                                </p:cTn>
                              </p:par>
                              <p:par>
                                <p:cTn id="52" presetID="4" presetClass="entr" presetSubtype="16" fill="hold" nodeType="withEffect">
                                  <p:stCondLst>
                                    <p:cond delay="0"/>
                                  </p:stCondLst>
                                  <p:childTnLst>
                                    <p:set>
                                      <p:cBhvr>
                                        <p:cTn id="53" dur="1" fill="hold">
                                          <p:stCondLst>
                                            <p:cond delay="0"/>
                                          </p:stCondLst>
                                        </p:cTn>
                                        <p:tgtEl>
                                          <p:spTgt spid="41990"/>
                                        </p:tgtEl>
                                        <p:attrNameLst>
                                          <p:attrName>style.visibility</p:attrName>
                                        </p:attrNameLst>
                                      </p:cBhvr>
                                      <p:to>
                                        <p:strVal val="visible"/>
                                      </p:to>
                                    </p:set>
                                    <p:animEffect transition="in" filter="box(in)">
                                      <p:cBhvr>
                                        <p:cTn id="54" dur="500"/>
                                        <p:tgtEl>
                                          <p:spTgt spid="41990"/>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animEffect transition="in" filter="box(in)">
                                      <p:cBhvr>
                                        <p:cTn id="59" dur="500"/>
                                        <p:tgtEl>
                                          <p:spTgt spid="21"/>
                                        </p:tgtEl>
                                      </p:cBhvr>
                                    </p:animEffect>
                                  </p:childTnLst>
                                </p:cTn>
                              </p:par>
                              <p:par>
                                <p:cTn id="60" presetID="4" presetClass="entr" presetSubtype="16" fill="hold" nodeType="withEffect">
                                  <p:stCondLst>
                                    <p:cond delay="0"/>
                                  </p:stCondLst>
                                  <p:childTnLst>
                                    <p:set>
                                      <p:cBhvr>
                                        <p:cTn id="61" dur="1" fill="hold">
                                          <p:stCondLst>
                                            <p:cond delay="0"/>
                                          </p:stCondLst>
                                        </p:cTn>
                                        <p:tgtEl>
                                          <p:spTgt spid="2074"/>
                                        </p:tgtEl>
                                        <p:attrNameLst>
                                          <p:attrName>style.visibility</p:attrName>
                                        </p:attrNameLst>
                                      </p:cBhvr>
                                      <p:to>
                                        <p:strVal val="visible"/>
                                      </p:to>
                                    </p:set>
                                    <p:animEffect transition="in" filter="box(in)">
                                      <p:cBhvr>
                                        <p:cTn id="62" dur="500"/>
                                        <p:tgtEl>
                                          <p:spTgt spid="2074"/>
                                        </p:tgtEl>
                                      </p:cBhvr>
                                    </p:animEffect>
                                  </p:childTnLst>
                                </p:cTn>
                              </p:par>
                              <p:par>
                                <p:cTn id="63" presetID="4" presetClass="entr" presetSubtype="16" fill="hold" nodeType="withEffect">
                                  <p:stCondLst>
                                    <p:cond delay="0"/>
                                  </p:stCondLst>
                                  <p:childTnLst>
                                    <p:set>
                                      <p:cBhvr>
                                        <p:cTn id="64" dur="1" fill="hold">
                                          <p:stCondLst>
                                            <p:cond delay="0"/>
                                          </p:stCondLst>
                                        </p:cTn>
                                        <p:tgtEl>
                                          <p:spTgt spid="2075"/>
                                        </p:tgtEl>
                                        <p:attrNameLst>
                                          <p:attrName>style.visibility</p:attrName>
                                        </p:attrNameLst>
                                      </p:cBhvr>
                                      <p:to>
                                        <p:strVal val="visible"/>
                                      </p:to>
                                    </p:set>
                                    <p:animEffect transition="in" filter="box(in)">
                                      <p:cBhvr>
                                        <p:cTn id="65" dur="500"/>
                                        <p:tgtEl>
                                          <p:spTgt spid="2075"/>
                                        </p:tgtEl>
                                      </p:cBhvr>
                                    </p:animEffect>
                                  </p:childTnLst>
                                </p:cTn>
                              </p:par>
                            </p:childTnLst>
                          </p:cTn>
                        </p:par>
                      </p:childTnLst>
                    </p:cTn>
                  </p:par>
                  <p:par>
                    <p:cTn id="66" fill="hold">
                      <p:stCondLst>
                        <p:cond delay="indefinite"/>
                      </p:stCondLst>
                      <p:childTnLst>
                        <p:par>
                          <p:cTn id="67" fill="hold">
                            <p:stCondLst>
                              <p:cond delay="0"/>
                            </p:stCondLst>
                            <p:childTnLst>
                              <p:par>
                                <p:cTn id="68" presetID="4" presetClass="entr" presetSubtype="16" fill="hold" grpId="0" nodeType="click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box(in)">
                                      <p:cBhvr>
                                        <p:cTn id="70" dur="500"/>
                                        <p:tgtEl>
                                          <p:spTgt spid="27"/>
                                        </p:tgtEl>
                                      </p:cBhvr>
                                    </p:animEffect>
                                  </p:childTnLst>
                                </p:cTn>
                              </p:par>
                              <p:par>
                                <p:cTn id="71" presetID="4" presetClass="entr" presetSubtype="16" fill="hold" nodeType="with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box(in)">
                                      <p:cBhvr>
                                        <p:cTn id="73" dur="500"/>
                                        <p:tgtEl>
                                          <p:spTgt spid="24"/>
                                        </p:tgtEl>
                                      </p:cBhvr>
                                    </p:animEffect>
                                  </p:childTnLst>
                                </p:cTn>
                              </p:par>
                            </p:childTnLst>
                          </p:cTn>
                        </p:par>
                      </p:childTnLst>
                    </p:cTn>
                  </p:par>
                  <p:par>
                    <p:cTn id="74" fill="hold">
                      <p:stCondLst>
                        <p:cond delay="indefinite"/>
                      </p:stCondLst>
                      <p:childTnLst>
                        <p:par>
                          <p:cTn id="75" fill="hold">
                            <p:stCondLst>
                              <p:cond delay="0"/>
                            </p:stCondLst>
                            <p:childTnLst>
                              <p:par>
                                <p:cTn id="76" presetID="4" presetClass="entr" presetSubtype="16" fill="hold" nodeType="clickEffect">
                                  <p:stCondLst>
                                    <p:cond delay="0"/>
                                  </p:stCondLst>
                                  <p:childTnLst>
                                    <p:set>
                                      <p:cBhvr>
                                        <p:cTn id="77" dur="1" fill="hold">
                                          <p:stCondLst>
                                            <p:cond delay="0"/>
                                          </p:stCondLst>
                                        </p:cTn>
                                        <p:tgtEl>
                                          <p:spTgt spid="22"/>
                                        </p:tgtEl>
                                        <p:attrNameLst>
                                          <p:attrName>style.visibility</p:attrName>
                                        </p:attrNameLst>
                                      </p:cBhvr>
                                      <p:to>
                                        <p:strVal val="visible"/>
                                      </p:to>
                                    </p:set>
                                    <p:animEffect transition="in" filter="box(in)">
                                      <p:cBhvr>
                                        <p:cTn id="78" dur="500"/>
                                        <p:tgtEl>
                                          <p:spTgt spid="22"/>
                                        </p:tgtEl>
                                      </p:cBhvr>
                                    </p:animEffect>
                                  </p:childTnLst>
                                </p:cTn>
                              </p:par>
                              <p:par>
                                <p:cTn id="79" presetID="4" presetClass="entr" presetSubtype="16" fill="hold" grpId="0" nodeType="withEffect">
                                  <p:stCondLst>
                                    <p:cond delay="0"/>
                                  </p:stCondLst>
                                  <p:childTnLst>
                                    <p:set>
                                      <p:cBhvr>
                                        <p:cTn id="80" dur="1" fill="hold">
                                          <p:stCondLst>
                                            <p:cond delay="0"/>
                                          </p:stCondLst>
                                        </p:cTn>
                                        <p:tgtEl>
                                          <p:spTgt spid="20"/>
                                        </p:tgtEl>
                                        <p:attrNameLst>
                                          <p:attrName>style.visibility</p:attrName>
                                        </p:attrNameLst>
                                      </p:cBhvr>
                                      <p:to>
                                        <p:strVal val="visible"/>
                                      </p:to>
                                    </p:set>
                                    <p:animEffect transition="in" filter="box(in)">
                                      <p:cBhvr>
                                        <p:cTn id="81" dur="500"/>
                                        <p:tgtEl>
                                          <p:spTgt spid="20"/>
                                        </p:tgtEl>
                                      </p:cBhvr>
                                    </p:animEffect>
                                  </p:childTnLst>
                                </p:cTn>
                              </p:par>
                              <p:par>
                                <p:cTn id="82" presetID="4" presetClass="entr" presetSubtype="16" fill="hold" nodeType="withEffect">
                                  <p:stCondLst>
                                    <p:cond delay="0"/>
                                  </p:stCondLst>
                                  <p:childTnLst>
                                    <p:set>
                                      <p:cBhvr>
                                        <p:cTn id="83" dur="1" fill="hold">
                                          <p:stCondLst>
                                            <p:cond delay="0"/>
                                          </p:stCondLst>
                                        </p:cTn>
                                        <p:tgtEl>
                                          <p:spTgt spid="25"/>
                                        </p:tgtEl>
                                        <p:attrNameLst>
                                          <p:attrName>style.visibility</p:attrName>
                                        </p:attrNameLst>
                                      </p:cBhvr>
                                      <p:to>
                                        <p:strVal val="visible"/>
                                      </p:to>
                                    </p:set>
                                    <p:animEffect transition="in" filter="box(in)">
                                      <p:cBhvr>
                                        <p:cTn id="84" dur="500"/>
                                        <p:tgtEl>
                                          <p:spTgt spid="25"/>
                                        </p:tgtEl>
                                      </p:cBhvr>
                                    </p:animEffect>
                                  </p:childTnLst>
                                </p:cTn>
                              </p:par>
                            </p:childTnLst>
                          </p:cTn>
                        </p:par>
                      </p:childTnLst>
                    </p:cTn>
                  </p:par>
                  <p:par>
                    <p:cTn id="85" fill="hold">
                      <p:stCondLst>
                        <p:cond delay="indefinite"/>
                      </p:stCondLst>
                      <p:childTnLst>
                        <p:par>
                          <p:cTn id="86" fill="hold">
                            <p:stCondLst>
                              <p:cond delay="0"/>
                            </p:stCondLst>
                            <p:childTnLst>
                              <p:par>
                                <p:cTn id="87" presetID="4" presetClass="entr" presetSubtype="16" fill="hold" grpId="0" nodeType="clickEffect">
                                  <p:stCondLst>
                                    <p:cond delay="0"/>
                                  </p:stCondLst>
                                  <p:childTnLst>
                                    <p:set>
                                      <p:cBhvr>
                                        <p:cTn id="88" dur="1" fill="hold">
                                          <p:stCondLst>
                                            <p:cond delay="0"/>
                                          </p:stCondLst>
                                        </p:cTn>
                                        <p:tgtEl>
                                          <p:spTgt spid="23"/>
                                        </p:tgtEl>
                                        <p:attrNameLst>
                                          <p:attrName>style.visibility</p:attrName>
                                        </p:attrNameLst>
                                      </p:cBhvr>
                                      <p:to>
                                        <p:strVal val="visible"/>
                                      </p:to>
                                    </p:set>
                                    <p:animEffect transition="in" filter="box(in)">
                                      <p:cBhvr>
                                        <p:cTn id="89" dur="500"/>
                                        <p:tgtEl>
                                          <p:spTgt spid="23"/>
                                        </p:tgtEl>
                                      </p:cBhvr>
                                    </p:animEffect>
                                  </p:childTnLst>
                                </p:cTn>
                              </p:par>
                              <p:par>
                                <p:cTn id="90" presetID="4" presetClass="entr" presetSubtype="16" fill="hold" nodeType="withEffect">
                                  <p:stCondLst>
                                    <p:cond delay="0"/>
                                  </p:stCondLst>
                                  <p:childTnLst>
                                    <p:set>
                                      <p:cBhvr>
                                        <p:cTn id="91" dur="1" fill="hold">
                                          <p:stCondLst>
                                            <p:cond delay="0"/>
                                          </p:stCondLst>
                                        </p:cTn>
                                        <p:tgtEl>
                                          <p:spTgt spid="26"/>
                                        </p:tgtEl>
                                        <p:attrNameLst>
                                          <p:attrName>style.visibility</p:attrName>
                                        </p:attrNameLst>
                                      </p:cBhvr>
                                      <p:to>
                                        <p:strVal val="visible"/>
                                      </p:to>
                                    </p:set>
                                    <p:animEffect transition="in" filter="box(in)">
                                      <p:cBhvr>
                                        <p:cTn id="9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0" grpId="0"/>
      <p:bldP spid="15" grpId="0"/>
      <p:bldP spid="21" grpId="0"/>
      <p:bldP spid="16" grpId="0"/>
      <p:bldP spid="17" grpId="0" animBg="1"/>
      <p:bldP spid="19" grpId="0"/>
      <p:bldP spid="20" grpId="0"/>
      <p:bldP spid="23"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Autofit/>
          </a:bodyPr>
          <a:lstStyle/>
          <a:p>
            <a:r>
              <a:rPr lang="en-US" sz="2400" b="1" smtClean="0">
                <a:solidFill>
                  <a:srgbClr val="FF0000"/>
                </a:solidFill>
              </a:rPr>
              <a:t>Tiết 44 </a:t>
            </a:r>
            <a:r>
              <a:rPr lang="en-US" sz="2400" b="1" dirty="0" smtClean="0">
                <a:solidFill>
                  <a:srgbClr val="FF0000"/>
                </a:solidFill>
              </a:rPr>
              <a:t>-</a:t>
            </a:r>
            <a:r>
              <a:rPr lang="en-GB" sz="2400" b="1" dirty="0" smtClean="0">
                <a:solidFill>
                  <a:srgbClr val="FF0000"/>
                </a:solidFill>
                <a:latin typeface="Arial" pitchFamily="34" charset="0"/>
                <a:cs typeface="Arial" pitchFamily="34" charset="0"/>
              </a:rPr>
              <a:t> §2. </a:t>
            </a:r>
            <a:r>
              <a:rPr lang="en-US" sz="2400" b="1" dirty="0" smtClean="0">
                <a:solidFill>
                  <a:srgbClr val="FF0000"/>
                </a:solidFill>
                <a:latin typeface="Arial" pitchFamily="34" charset="0"/>
                <a:cs typeface="Arial" pitchFamily="34" charset="0"/>
              </a:rPr>
              <a:t>TÍNH CHẤT CƠ BẢN CỦA PHÂN THỨC</a:t>
            </a:r>
            <a:r>
              <a:rPr lang="en-US" sz="2400" dirty="0" smtClean="0"/>
              <a:t> </a:t>
            </a:r>
            <a:endParaRPr lang="en-US" sz="2400" dirty="0"/>
          </a:p>
        </p:txBody>
      </p:sp>
      <p:cxnSp>
        <p:nvCxnSpPr>
          <p:cNvPr id="5" name="Straight Connector 4"/>
          <p:cNvCxnSpPr/>
          <p:nvPr/>
        </p:nvCxnSpPr>
        <p:spPr>
          <a:xfrm>
            <a:off x="4648200" y="685800"/>
            <a:ext cx="0" cy="5638800"/>
          </a:xfrm>
          <a:prstGeom prst="line">
            <a:avLst/>
          </a:prstGeom>
          <a:ln w="12700" cmpd="sng"/>
        </p:spPr>
        <p:style>
          <a:lnRef idx="1">
            <a:schemeClr val="dk1"/>
          </a:lnRef>
          <a:fillRef idx="0">
            <a:schemeClr val="dk1"/>
          </a:fillRef>
          <a:effectRef idx="0">
            <a:schemeClr val="dk1"/>
          </a:effectRef>
          <a:fontRef idx="minor">
            <a:schemeClr val="tx1"/>
          </a:fontRef>
        </p:style>
      </p:cxnSp>
      <p:sp>
        <p:nvSpPr>
          <p:cNvPr id="8" name="Text Box 7"/>
          <p:cNvSpPr txBox="1">
            <a:spLocks noChangeArrowheads="1"/>
          </p:cNvSpPr>
          <p:nvPr/>
        </p:nvSpPr>
        <p:spPr bwMode="auto">
          <a:xfrm>
            <a:off x="-38100" y="609600"/>
            <a:ext cx="4838700" cy="430887"/>
          </a:xfrm>
          <a:prstGeom prst="rect">
            <a:avLst/>
          </a:prstGeom>
          <a:noFill/>
          <a:ln w="9525">
            <a:noFill/>
            <a:miter lim="800000"/>
            <a:headEnd/>
            <a:tailEnd/>
          </a:ln>
        </p:spPr>
        <p:txBody>
          <a:bodyPr wrap="square">
            <a:spAutoFit/>
          </a:bodyPr>
          <a:lstStyle/>
          <a:p>
            <a:pPr>
              <a:spcBef>
                <a:spcPct val="50000"/>
              </a:spcBef>
            </a:pPr>
            <a:r>
              <a:rPr lang="en-US" sz="2200" b="1" dirty="0">
                <a:solidFill>
                  <a:srgbClr val="002060"/>
                </a:solidFill>
              </a:rPr>
              <a:t>1. Tính chất cơ bản của phân thức</a:t>
            </a:r>
          </a:p>
        </p:txBody>
      </p:sp>
      <p:sp>
        <p:nvSpPr>
          <p:cNvPr id="9" name="Rectangle 44"/>
          <p:cNvSpPr>
            <a:spLocks noChangeArrowheads="1"/>
          </p:cNvSpPr>
          <p:nvPr/>
        </p:nvSpPr>
        <p:spPr bwMode="auto">
          <a:xfrm>
            <a:off x="152400" y="1981200"/>
            <a:ext cx="368300" cy="381000"/>
          </a:xfrm>
          <a:prstGeom prst="rect">
            <a:avLst/>
          </a:prstGeom>
          <a:solidFill>
            <a:srgbClr val="FFFF00"/>
          </a:solidFill>
          <a:ln w="9525">
            <a:solidFill>
              <a:schemeClr val="tx1"/>
            </a:solidFill>
            <a:miter lim="800000"/>
            <a:headEnd/>
            <a:tailEnd/>
          </a:ln>
        </p:spPr>
        <p:txBody>
          <a:bodyPr wrap="none" anchor="ctr"/>
          <a:lstStyle/>
          <a:p>
            <a:pPr algn="ctr"/>
            <a:r>
              <a:rPr lang="en-US" b="1" dirty="0" smtClean="0">
                <a:solidFill>
                  <a:srgbClr val="0000FF"/>
                </a:solidFill>
              </a:rPr>
              <a:t>?3</a:t>
            </a:r>
            <a:endParaRPr lang="en-US" b="1" dirty="0">
              <a:solidFill>
                <a:srgbClr val="0000FF"/>
              </a:solidFill>
            </a:endParaRPr>
          </a:p>
        </p:txBody>
      </p:sp>
      <p:sp>
        <p:nvSpPr>
          <p:cNvPr id="14" name="Rectangle 44"/>
          <p:cNvSpPr>
            <a:spLocks noChangeArrowheads="1"/>
          </p:cNvSpPr>
          <p:nvPr/>
        </p:nvSpPr>
        <p:spPr bwMode="auto">
          <a:xfrm>
            <a:off x="152400" y="1066800"/>
            <a:ext cx="368300" cy="381000"/>
          </a:xfrm>
          <a:prstGeom prst="rect">
            <a:avLst/>
          </a:prstGeom>
          <a:solidFill>
            <a:srgbClr val="FFFF00"/>
          </a:solidFill>
          <a:ln w="9525">
            <a:solidFill>
              <a:schemeClr val="tx1"/>
            </a:solidFill>
            <a:miter lim="800000"/>
            <a:headEnd/>
            <a:tailEnd/>
          </a:ln>
        </p:spPr>
        <p:txBody>
          <a:bodyPr wrap="none" anchor="ctr"/>
          <a:lstStyle/>
          <a:p>
            <a:pPr algn="ctr"/>
            <a:r>
              <a:rPr lang="en-US" b="1" dirty="0" smtClean="0">
                <a:solidFill>
                  <a:srgbClr val="0000FF"/>
                </a:solidFill>
              </a:rPr>
              <a:t>?2</a:t>
            </a:r>
            <a:endParaRPr lang="en-US" b="1" dirty="0">
              <a:solidFill>
                <a:srgbClr val="0000FF"/>
              </a:solidFill>
            </a:endParaRPr>
          </a:p>
        </p:txBody>
      </p:sp>
      <p:sp>
        <p:nvSpPr>
          <p:cNvPr id="24" name="AutoShape 64"/>
          <p:cNvSpPr>
            <a:spLocks noChangeArrowheads="1"/>
          </p:cNvSpPr>
          <p:nvPr/>
        </p:nvSpPr>
        <p:spPr bwMode="auto">
          <a:xfrm>
            <a:off x="4648200" y="1066800"/>
            <a:ext cx="4495800" cy="1752600"/>
          </a:xfrm>
          <a:prstGeom prst="cloudCallout">
            <a:avLst>
              <a:gd name="adj1" fmla="val -17045"/>
              <a:gd name="adj2" fmla="val 108629"/>
            </a:avLst>
          </a:prstGeom>
          <a:gradFill flip="none" rotWithShape="1">
            <a:gsLst>
              <a:gs pos="0">
                <a:srgbClr val="CC00CC">
                  <a:tint val="66000"/>
                  <a:satMod val="160000"/>
                </a:srgbClr>
              </a:gs>
              <a:gs pos="50000">
                <a:srgbClr val="CC00CC">
                  <a:tint val="44500"/>
                  <a:satMod val="160000"/>
                </a:srgbClr>
              </a:gs>
              <a:gs pos="100000">
                <a:srgbClr val="CC00CC">
                  <a:tint val="23500"/>
                  <a:satMod val="160000"/>
                </a:srgbClr>
              </a:gs>
            </a:gsLst>
            <a:lin ang="5400000" scaled="1"/>
            <a:tileRect/>
          </a:gradFill>
          <a:ln w="9525">
            <a:solidFill>
              <a:schemeClr val="tx1"/>
            </a:solidFill>
            <a:round/>
            <a:headEnd/>
            <a:tailEnd/>
          </a:ln>
        </p:spPr>
        <p:txBody>
          <a:bodyPr/>
          <a:lstStyle/>
          <a:p>
            <a:pPr algn="ctr"/>
            <a:r>
              <a:rPr lang="en-US" sz="2000" dirty="0" smtClean="0">
                <a:ln w="18415" cmpd="sng">
                  <a:solidFill>
                    <a:schemeClr val="tx1"/>
                  </a:solidFill>
                  <a:prstDash val="solid"/>
                </a:ln>
                <a:cs typeface="Times New Roman" pitchFamily="18" charset="0"/>
              </a:rPr>
              <a:t>Phân thức đại số có những tính chất cơ bản nào ?</a:t>
            </a:r>
            <a:endParaRPr lang="en-US" sz="2000" dirty="0">
              <a:ln w="18415" cmpd="sng">
                <a:solidFill>
                  <a:schemeClr val="tx1"/>
                </a:solidFill>
                <a:prstDash val="solid"/>
              </a:ln>
              <a:cs typeface="Times New Roman" pitchFamily="18" charset="0"/>
            </a:endParaRPr>
          </a:p>
        </p:txBody>
      </p:sp>
      <p:sp>
        <p:nvSpPr>
          <p:cNvPr id="25" name="TextBox 24"/>
          <p:cNvSpPr txBox="1"/>
          <p:nvPr/>
        </p:nvSpPr>
        <p:spPr>
          <a:xfrm>
            <a:off x="5562600" y="3581400"/>
            <a:ext cx="990600" cy="1569660"/>
          </a:xfrm>
          <a:prstGeom prst="rect">
            <a:avLst/>
          </a:prstGeom>
          <a:noFill/>
        </p:spPr>
        <p:txBody>
          <a:bodyPr wrap="square" rtlCol="0">
            <a:spAutoFit/>
          </a:bodyPr>
          <a:lstStyle/>
          <a:p>
            <a:r>
              <a:rPr lang="en-US" sz="9600" b="1" dirty="0" smtClean="0">
                <a:solidFill>
                  <a:srgbClr val="FF0000"/>
                </a:solidFill>
              </a:rPr>
              <a:t>?</a:t>
            </a:r>
            <a:endParaRPr lang="en-US" sz="9600" b="1" dirty="0">
              <a:solidFill>
                <a:srgbClr val="FF0000"/>
              </a:solidFill>
            </a:endParaRPr>
          </a:p>
        </p:txBody>
      </p:sp>
      <p:sp>
        <p:nvSpPr>
          <p:cNvPr id="26" name="Text Box 10"/>
          <p:cNvSpPr txBox="1">
            <a:spLocks noChangeArrowheads="1"/>
          </p:cNvSpPr>
          <p:nvPr/>
        </p:nvSpPr>
        <p:spPr bwMode="auto">
          <a:xfrm>
            <a:off x="0" y="2971800"/>
            <a:ext cx="4630737" cy="1323439"/>
          </a:xfrm>
          <a:prstGeom prst="rect">
            <a:avLst/>
          </a:prstGeom>
          <a:noFill/>
          <a:ln w="9525">
            <a:noFill/>
            <a:miter lim="800000"/>
            <a:headEnd/>
            <a:tailEnd/>
          </a:ln>
        </p:spPr>
        <p:txBody>
          <a:bodyPr wrap="square">
            <a:spAutoFit/>
          </a:bodyPr>
          <a:lstStyle/>
          <a:p>
            <a:pPr algn="just">
              <a:spcBef>
                <a:spcPct val="50000"/>
              </a:spcBef>
              <a:buFontTx/>
              <a:buChar char="-"/>
            </a:pPr>
            <a:r>
              <a:rPr lang="en-US" sz="2000" dirty="0"/>
              <a:t> Nếu nhân cả tử và mẫu của một phân </a:t>
            </a:r>
            <a:r>
              <a:rPr lang="en-US" sz="2000" dirty="0" smtClean="0"/>
              <a:t>thức </a:t>
            </a:r>
            <a:r>
              <a:rPr lang="en-US" sz="2000" dirty="0"/>
              <a:t>với cùng một đa thức khác đa thức </a:t>
            </a:r>
            <a:r>
              <a:rPr lang="en-US" sz="2000" dirty="0" smtClean="0"/>
              <a:t>0 thì </a:t>
            </a:r>
            <a:r>
              <a:rPr lang="en-US" sz="2000" dirty="0"/>
              <a:t>được một phân thức bằng phân </a:t>
            </a:r>
            <a:r>
              <a:rPr lang="en-US" sz="2000" dirty="0" smtClean="0"/>
              <a:t>thức đã </a:t>
            </a:r>
            <a:r>
              <a:rPr lang="en-US" sz="2000" dirty="0"/>
              <a:t>cho</a:t>
            </a:r>
            <a:r>
              <a:rPr lang="en-US" sz="2000" dirty="0" smtClean="0"/>
              <a:t>:</a:t>
            </a:r>
          </a:p>
        </p:txBody>
      </p:sp>
      <p:sp>
        <p:nvSpPr>
          <p:cNvPr id="27" name="Text Box 13"/>
          <p:cNvSpPr txBox="1">
            <a:spLocks noChangeArrowheads="1"/>
          </p:cNvSpPr>
          <p:nvPr/>
        </p:nvSpPr>
        <p:spPr bwMode="auto">
          <a:xfrm>
            <a:off x="1100137" y="4431268"/>
            <a:ext cx="37338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700" b="1" i="1" dirty="0"/>
              <a:t>M là một đa thức khác đa thức 0</a:t>
            </a:r>
            <a:r>
              <a:rPr lang="en-US" sz="1800" dirty="0"/>
              <a:t>)</a:t>
            </a:r>
          </a:p>
        </p:txBody>
      </p:sp>
      <p:sp>
        <p:nvSpPr>
          <p:cNvPr id="28" name="Text Box 11"/>
          <p:cNvSpPr txBox="1">
            <a:spLocks noChangeArrowheads="1"/>
          </p:cNvSpPr>
          <p:nvPr/>
        </p:nvSpPr>
        <p:spPr bwMode="auto">
          <a:xfrm>
            <a:off x="0" y="4876800"/>
            <a:ext cx="4648200" cy="1323439"/>
          </a:xfrm>
          <a:prstGeom prst="rect">
            <a:avLst/>
          </a:prstGeom>
          <a:noFill/>
          <a:ln w="9525">
            <a:noFill/>
            <a:miter lim="800000"/>
            <a:headEnd/>
            <a:tailEnd/>
          </a:ln>
        </p:spPr>
        <p:txBody>
          <a:bodyPr wrap="square">
            <a:spAutoFit/>
          </a:bodyPr>
          <a:lstStyle/>
          <a:p>
            <a:pPr algn="just">
              <a:spcBef>
                <a:spcPct val="50000"/>
              </a:spcBef>
              <a:buFontTx/>
              <a:buChar char="-"/>
            </a:pPr>
            <a:r>
              <a:rPr lang="en-US" sz="2000" dirty="0"/>
              <a:t> Nếu chia cả tử và mẫu của một phân </a:t>
            </a:r>
            <a:r>
              <a:rPr lang="en-US" sz="2000" dirty="0" smtClean="0"/>
              <a:t>thức </a:t>
            </a:r>
            <a:r>
              <a:rPr lang="en-US" sz="2000" dirty="0"/>
              <a:t>cho một nhân tử chung của chúng thì được </a:t>
            </a:r>
            <a:r>
              <a:rPr lang="en-US" sz="2000" dirty="0" smtClean="0"/>
              <a:t>một </a:t>
            </a:r>
            <a:r>
              <a:rPr lang="en-US" sz="2000" dirty="0"/>
              <a:t>phân thức bằng phân thức đã cho:</a:t>
            </a:r>
          </a:p>
        </p:txBody>
      </p:sp>
      <p:sp>
        <p:nvSpPr>
          <p:cNvPr id="29" name="Text Box 14"/>
          <p:cNvSpPr txBox="1">
            <a:spLocks noChangeArrowheads="1"/>
          </p:cNvSpPr>
          <p:nvPr/>
        </p:nvSpPr>
        <p:spPr bwMode="auto">
          <a:xfrm>
            <a:off x="1023937" y="6248400"/>
            <a:ext cx="32766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800" b="1" i="1" dirty="0"/>
              <a:t>N là một nhân tử chung</a:t>
            </a:r>
            <a:r>
              <a:rPr lang="en-US" sz="1800" dirty="0"/>
              <a:t>)</a:t>
            </a:r>
          </a:p>
        </p:txBody>
      </p:sp>
      <p:graphicFrame>
        <p:nvGraphicFramePr>
          <p:cNvPr id="31" name="Object 49"/>
          <p:cNvGraphicFramePr>
            <a:graphicFrameLocks noChangeAspect="1"/>
          </p:cNvGraphicFramePr>
          <p:nvPr/>
        </p:nvGraphicFramePr>
        <p:xfrm>
          <a:off x="228600" y="4352925"/>
          <a:ext cx="947737" cy="600075"/>
        </p:xfrm>
        <a:graphic>
          <a:graphicData uri="http://schemas.openxmlformats.org/presentationml/2006/ole">
            <mc:AlternateContent xmlns:mc="http://schemas.openxmlformats.org/markup-compatibility/2006">
              <mc:Choice xmlns:v="urn:schemas-microsoft-com:vml" Requires="v">
                <p:oleObj spid="_x0000_s44052" name="Equation" r:id="rId4" imgW="660240" imgH="419040" progId="Equation.DSMT4">
                  <p:embed/>
                </p:oleObj>
              </mc:Choice>
              <mc:Fallback>
                <p:oleObj name="Equation" r:id="rId4" imgW="660240" imgH="419040" progId="Equation.DSMT4">
                  <p:embed/>
                  <p:pic>
                    <p:nvPicPr>
                      <p:cNvPr id="0" name="Object 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4352925"/>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7" name="Object 49"/>
          <p:cNvGraphicFramePr>
            <a:graphicFrameLocks noChangeAspect="1"/>
          </p:cNvGraphicFramePr>
          <p:nvPr/>
        </p:nvGraphicFramePr>
        <p:xfrm>
          <a:off x="152400" y="6181725"/>
          <a:ext cx="947737" cy="600075"/>
        </p:xfrm>
        <a:graphic>
          <a:graphicData uri="http://schemas.openxmlformats.org/presentationml/2006/ole">
            <mc:AlternateContent xmlns:mc="http://schemas.openxmlformats.org/markup-compatibility/2006">
              <mc:Choice xmlns:v="urn:schemas-microsoft-com:vml" Requires="v">
                <p:oleObj spid="_x0000_s44053" name="Equation" r:id="rId6" imgW="660240" imgH="419040" progId="Equation.DSMT4">
                  <p:embed/>
                </p:oleObj>
              </mc:Choice>
              <mc:Fallback>
                <p:oleObj name="Equation" r:id="rId6" imgW="660240" imgH="41904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 y="6181725"/>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 name="Object 42"/>
          <p:cNvGraphicFramePr>
            <a:graphicFrameLocks noChangeAspect="1"/>
          </p:cNvGraphicFramePr>
          <p:nvPr/>
        </p:nvGraphicFramePr>
        <p:xfrm>
          <a:off x="609599" y="914400"/>
          <a:ext cx="2794189" cy="914400"/>
        </p:xfrm>
        <a:graphic>
          <a:graphicData uri="http://schemas.openxmlformats.org/presentationml/2006/ole">
            <mc:AlternateContent xmlns:mc="http://schemas.openxmlformats.org/markup-compatibility/2006">
              <mc:Choice xmlns:v="urn:schemas-microsoft-com:vml" Requires="v">
                <p:oleObj spid="_x0000_s44054" name="Equation" r:id="rId8" imgW="2298600" imgH="609480" progId="Equation.DSMT4">
                  <p:embed/>
                </p:oleObj>
              </mc:Choice>
              <mc:Fallback>
                <p:oleObj name="Equation" r:id="rId8" imgW="2298600" imgH="609480" progId="Equation.DSMT4">
                  <p:embed/>
                  <p:pic>
                    <p:nvPicPr>
                      <p:cNvPr id="0" name="Object 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599" y="914400"/>
                        <a:ext cx="2794189"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 name="Object 43"/>
          <p:cNvGraphicFramePr>
            <a:graphicFrameLocks noChangeAspect="1"/>
          </p:cNvGraphicFramePr>
          <p:nvPr/>
        </p:nvGraphicFramePr>
        <p:xfrm>
          <a:off x="609600" y="1828800"/>
          <a:ext cx="3330575" cy="801688"/>
        </p:xfrm>
        <a:graphic>
          <a:graphicData uri="http://schemas.openxmlformats.org/presentationml/2006/ole">
            <mc:AlternateContent xmlns:mc="http://schemas.openxmlformats.org/markup-compatibility/2006">
              <mc:Choice xmlns:v="urn:schemas-microsoft-com:vml" Requires="v">
                <p:oleObj spid="_x0000_s44055" name="Equation" r:id="rId10" imgW="2425680" imgH="583920" progId="Equation.DSMT4">
                  <p:embed/>
                </p:oleObj>
              </mc:Choice>
              <mc:Fallback>
                <p:oleObj name="Equation" r:id="rId10" imgW="2425680" imgH="583920" progId="Equation.DSMT4">
                  <p:embed/>
                  <p:pic>
                    <p:nvPicPr>
                      <p:cNvPr id="0" name="Object 4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1828800"/>
                        <a:ext cx="3330575" cy="801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Text Box 13"/>
          <p:cNvSpPr txBox="1">
            <a:spLocks noChangeArrowheads="1"/>
          </p:cNvSpPr>
          <p:nvPr/>
        </p:nvSpPr>
        <p:spPr bwMode="auto">
          <a:xfrm>
            <a:off x="0" y="2590800"/>
            <a:ext cx="3733800" cy="400110"/>
          </a:xfrm>
          <a:prstGeom prst="rect">
            <a:avLst/>
          </a:prstGeom>
          <a:noFill/>
          <a:ln w="9525">
            <a:noFill/>
            <a:miter lim="800000"/>
            <a:headEnd/>
            <a:tailEnd/>
          </a:ln>
        </p:spPr>
        <p:txBody>
          <a:bodyPr wrap="square">
            <a:spAutoFit/>
          </a:bodyPr>
          <a:lstStyle/>
          <a:p>
            <a:pPr>
              <a:spcBef>
                <a:spcPct val="50000"/>
              </a:spcBef>
            </a:pPr>
            <a:r>
              <a:rPr lang="en-US" sz="2000" i="1" u="sng" dirty="0" smtClean="0"/>
              <a:t>* Tính chất: </a:t>
            </a:r>
            <a:endParaRPr lang="en-US" sz="2000" i="1"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ox(in)">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9" presetClass="entr" presetSubtype="1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cBhvr>
                                        <p:cTn id="12" dur="5000" fill="hold"/>
                                        <p:tgtEl>
                                          <p:spTgt spid="25"/>
                                        </p:tgtEl>
                                        <p:attrNameLst>
                                          <p:attrName>ppt_w</p:attrName>
                                        </p:attrNameLst>
                                      </p:cBhvr>
                                      <p:tavLst>
                                        <p:tav tm="0" fmla="#ppt_w*sin(2.5*pi*$)">
                                          <p:val>
                                            <p:fltVal val="0"/>
                                          </p:val>
                                        </p:tav>
                                        <p:tav tm="100000">
                                          <p:val>
                                            <p:fltVal val="1"/>
                                          </p:val>
                                        </p:tav>
                                      </p:tavLst>
                                    </p:anim>
                                    <p:anim calcmode="lin" valueType="num">
                                      <p:cBhvr>
                                        <p:cTn id="13" dur="50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20"/>
                                        </p:tgtEl>
                                        <p:attrNameLst>
                                          <p:attrName>style.visibility</p:attrName>
                                        </p:attrNameLst>
                                      </p:cBhvr>
                                      <p:to>
                                        <p:strVal val="visible"/>
                                      </p:to>
                                    </p:set>
                                    <p:anim calcmode="discrete" valueType="clr">
                                      <p:cBhvr override="childStyle">
                                        <p:cTn id="18" dur="80"/>
                                        <p:tgtEl>
                                          <p:spTgt spid="20"/>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20"/>
                                        </p:tgtEl>
                                        <p:attrNameLst>
                                          <p:attrName>fillcolor</p:attrName>
                                        </p:attrNameLst>
                                      </p:cBhvr>
                                      <p:tavLst>
                                        <p:tav tm="0">
                                          <p:val>
                                            <p:clrVal>
                                              <a:schemeClr val="accent2"/>
                                            </p:clrVal>
                                          </p:val>
                                        </p:tav>
                                        <p:tav tm="50000">
                                          <p:val>
                                            <p:clrVal>
                                              <a:schemeClr val="hlink"/>
                                            </p:clrVal>
                                          </p:val>
                                        </p:tav>
                                      </p:tavLst>
                                    </p:anim>
                                    <p:set>
                                      <p:cBhvr>
                                        <p:cTn id="20" dur="80"/>
                                        <p:tgtEl>
                                          <p:spTgt spid="20"/>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box(in)">
                                      <p:cBhvr>
                                        <p:cTn id="25" dur="500"/>
                                        <p:tgtEl>
                                          <p:spTgt spid="26"/>
                                        </p:tgtEl>
                                      </p:cBhvr>
                                    </p:animEffect>
                                  </p:childTnLst>
                                </p:cTn>
                              </p:par>
                              <p:par>
                                <p:cTn id="26" presetID="4" presetClass="entr" presetSubtype="16" fill="hold" nodeType="withEffect">
                                  <p:stCondLst>
                                    <p:cond delay="0"/>
                                  </p:stCondLst>
                                  <p:childTnLst>
                                    <p:set>
                                      <p:cBhvr>
                                        <p:cTn id="27" dur="1" fill="hold">
                                          <p:stCondLst>
                                            <p:cond delay="0"/>
                                          </p:stCondLst>
                                        </p:cTn>
                                        <p:tgtEl>
                                          <p:spTgt spid="31"/>
                                        </p:tgtEl>
                                        <p:attrNameLst>
                                          <p:attrName>style.visibility</p:attrName>
                                        </p:attrNameLst>
                                      </p:cBhvr>
                                      <p:to>
                                        <p:strVal val="visible"/>
                                      </p:to>
                                    </p:set>
                                    <p:animEffect transition="in" filter="box(in)">
                                      <p:cBhvr>
                                        <p:cTn id="28" dur="500"/>
                                        <p:tgtEl>
                                          <p:spTgt spid="31"/>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box(in)">
                                      <p:cBhvr>
                                        <p:cTn id="31" dur="500"/>
                                        <p:tgtEl>
                                          <p:spTgt spid="27"/>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28"/>
                                        </p:tgtEl>
                                        <p:attrNameLst>
                                          <p:attrName>style.visibility</p:attrName>
                                        </p:attrNameLst>
                                      </p:cBhvr>
                                      <p:to>
                                        <p:strVal val="visible"/>
                                      </p:to>
                                    </p:set>
                                    <p:animEffect transition="in" filter="box(in)">
                                      <p:cBhvr>
                                        <p:cTn id="36" dur="500"/>
                                        <p:tgtEl>
                                          <p:spTgt spid="28"/>
                                        </p:tgtEl>
                                      </p:cBhvr>
                                    </p:animEffect>
                                  </p:childTnLst>
                                </p:cTn>
                              </p:par>
                              <p:par>
                                <p:cTn id="37" presetID="4" presetClass="entr" presetSubtype="16" fill="hold" nodeType="withEffect">
                                  <p:stCondLst>
                                    <p:cond delay="0"/>
                                  </p:stCondLst>
                                  <p:childTnLst>
                                    <p:set>
                                      <p:cBhvr>
                                        <p:cTn id="38" dur="1" fill="hold">
                                          <p:stCondLst>
                                            <p:cond delay="0"/>
                                          </p:stCondLst>
                                        </p:cTn>
                                        <p:tgtEl>
                                          <p:spTgt spid="2097"/>
                                        </p:tgtEl>
                                        <p:attrNameLst>
                                          <p:attrName>style.visibility</p:attrName>
                                        </p:attrNameLst>
                                      </p:cBhvr>
                                      <p:to>
                                        <p:strVal val="visible"/>
                                      </p:to>
                                    </p:set>
                                    <p:animEffect transition="in" filter="box(in)">
                                      <p:cBhvr>
                                        <p:cTn id="39" dur="500"/>
                                        <p:tgtEl>
                                          <p:spTgt spid="2097"/>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29"/>
                                        </p:tgtEl>
                                        <p:attrNameLst>
                                          <p:attrName>style.visibility</p:attrName>
                                        </p:attrNameLst>
                                      </p:cBhvr>
                                      <p:to>
                                        <p:strVal val="visible"/>
                                      </p:to>
                                    </p:set>
                                    <p:animEffect transition="in" filter="box(in)">
                                      <p:cBhvr>
                                        <p:cTn id="4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p:bldP spid="26" grpId="0"/>
      <p:bldP spid="27" grpId="0"/>
      <p:bldP spid="28" grpId="0"/>
      <p:bldP spid="2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Autofit/>
          </a:bodyPr>
          <a:lstStyle/>
          <a:p>
            <a:r>
              <a:rPr lang="en-US" sz="2400" b="1" smtClean="0">
                <a:solidFill>
                  <a:srgbClr val="FF0000"/>
                </a:solidFill>
              </a:rPr>
              <a:t>Tiết 44 -</a:t>
            </a:r>
            <a:r>
              <a:rPr lang="en-GB" sz="2400" b="1" smtClean="0">
                <a:solidFill>
                  <a:srgbClr val="FF0000"/>
                </a:solidFill>
                <a:latin typeface="Arial" pitchFamily="34" charset="0"/>
                <a:cs typeface="Arial" pitchFamily="34" charset="0"/>
              </a:rPr>
              <a:t> </a:t>
            </a:r>
            <a:r>
              <a:rPr lang="en-GB" sz="2400" b="1" dirty="0" smtClean="0">
                <a:solidFill>
                  <a:srgbClr val="FF0000"/>
                </a:solidFill>
                <a:latin typeface="Arial" pitchFamily="34" charset="0"/>
                <a:cs typeface="Arial" pitchFamily="34" charset="0"/>
              </a:rPr>
              <a:t>§2. </a:t>
            </a:r>
            <a:r>
              <a:rPr lang="en-US" sz="2400" b="1" dirty="0" smtClean="0">
                <a:solidFill>
                  <a:srgbClr val="FF0000"/>
                </a:solidFill>
                <a:latin typeface="Arial" pitchFamily="34" charset="0"/>
                <a:cs typeface="Arial" pitchFamily="34" charset="0"/>
              </a:rPr>
              <a:t>TÍNH CHẤT CƠ BẢN CỦA PHÂN THỨC</a:t>
            </a:r>
            <a:r>
              <a:rPr lang="en-US" sz="2400" dirty="0" smtClean="0"/>
              <a:t> </a:t>
            </a:r>
            <a:endParaRPr lang="en-US" sz="2400" dirty="0"/>
          </a:p>
        </p:txBody>
      </p:sp>
      <p:cxnSp>
        <p:nvCxnSpPr>
          <p:cNvPr id="5" name="Straight Connector 4"/>
          <p:cNvCxnSpPr/>
          <p:nvPr/>
        </p:nvCxnSpPr>
        <p:spPr>
          <a:xfrm>
            <a:off x="4648200" y="685800"/>
            <a:ext cx="0" cy="5638800"/>
          </a:xfrm>
          <a:prstGeom prst="line">
            <a:avLst/>
          </a:prstGeom>
          <a:ln w="12700" cmpd="sng"/>
        </p:spPr>
        <p:style>
          <a:lnRef idx="1">
            <a:schemeClr val="dk1"/>
          </a:lnRef>
          <a:fillRef idx="0">
            <a:schemeClr val="dk1"/>
          </a:fillRef>
          <a:effectRef idx="0">
            <a:schemeClr val="dk1"/>
          </a:effectRef>
          <a:fontRef idx="minor">
            <a:schemeClr val="tx1"/>
          </a:fontRef>
        </p:style>
      </p:cxnSp>
      <p:sp>
        <p:nvSpPr>
          <p:cNvPr id="8" name="Text Box 7"/>
          <p:cNvSpPr txBox="1">
            <a:spLocks noChangeArrowheads="1"/>
          </p:cNvSpPr>
          <p:nvPr/>
        </p:nvSpPr>
        <p:spPr bwMode="auto">
          <a:xfrm>
            <a:off x="-38100" y="609600"/>
            <a:ext cx="4838700" cy="430887"/>
          </a:xfrm>
          <a:prstGeom prst="rect">
            <a:avLst/>
          </a:prstGeom>
          <a:noFill/>
          <a:ln w="9525">
            <a:noFill/>
            <a:miter lim="800000"/>
            <a:headEnd/>
            <a:tailEnd/>
          </a:ln>
        </p:spPr>
        <p:txBody>
          <a:bodyPr wrap="square">
            <a:spAutoFit/>
          </a:bodyPr>
          <a:lstStyle/>
          <a:p>
            <a:pPr>
              <a:spcBef>
                <a:spcPct val="50000"/>
              </a:spcBef>
            </a:pPr>
            <a:r>
              <a:rPr lang="en-US" sz="2200" b="1" dirty="0">
                <a:solidFill>
                  <a:srgbClr val="002060"/>
                </a:solidFill>
              </a:rPr>
              <a:t>1. Tính chất cơ bản của phân thức</a:t>
            </a:r>
          </a:p>
        </p:txBody>
      </p:sp>
      <p:sp>
        <p:nvSpPr>
          <p:cNvPr id="19" name="Rectangle 44"/>
          <p:cNvSpPr>
            <a:spLocks noChangeArrowheads="1"/>
          </p:cNvSpPr>
          <p:nvPr/>
        </p:nvSpPr>
        <p:spPr bwMode="auto">
          <a:xfrm>
            <a:off x="4648200" y="685800"/>
            <a:ext cx="368300" cy="381000"/>
          </a:xfrm>
          <a:prstGeom prst="rect">
            <a:avLst/>
          </a:prstGeom>
          <a:solidFill>
            <a:srgbClr val="FFFF00"/>
          </a:solidFill>
          <a:ln w="9525">
            <a:solidFill>
              <a:schemeClr val="tx1"/>
            </a:solidFill>
            <a:miter lim="800000"/>
            <a:headEnd/>
            <a:tailEnd/>
          </a:ln>
        </p:spPr>
        <p:txBody>
          <a:bodyPr wrap="none" anchor="ctr"/>
          <a:lstStyle/>
          <a:p>
            <a:pPr algn="ctr"/>
            <a:r>
              <a:rPr lang="en-US" b="1" dirty="0" smtClean="0">
                <a:solidFill>
                  <a:srgbClr val="0000FF"/>
                </a:solidFill>
              </a:rPr>
              <a:t>?4</a:t>
            </a:r>
            <a:endParaRPr lang="en-US" b="1" dirty="0">
              <a:solidFill>
                <a:srgbClr val="0000FF"/>
              </a:solidFill>
            </a:endParaRPr>
          </a:p>
        </p:txBody>
      </p:sp>
      <p:sp>
        <p:nvSpPr>
          <p:cNvPr id="20" name="Rectangle 19"/>
          <p:cNvSpPr/>
          <p:nvPr/>
        </p:nvSpPr>
        <p:spPr>
          <a:xfrm>
            <a:off x="4648200" y="685800"/>
            <a:ext cx="4572000" cy="707886"/>
          </a:xfrm>
          <a:prstGeom prst="rect">
            <a:avLst/>
          </a:prstGeom>
        </p:spPr>
        <p:txBody>
          <a:bodyPr>
            <a:spAutoFit/>
          </a:bodyPr>
          <a:lstStyle/>
          <a:p>
            <a:r>
              <a:rPr lang="en-US" sz="2000" dirty="0" smtClean="0"/>
              <a:t>      Dùng tính chất cơ bản của phân thức, hãy giải thích vì sao có thể viết: </a:t>
            </a:r>
            <a:endParaRPr lang="en-US" sz="2000" dirty="0"/>
          </a:p>
        </p:txBody>
      </p:sp>
      <p:graphicFrame>
        <p:nvGraphicFramePr>
          <p:cNvPr id="30770" name="Object 50"/>
          <p:cNvGraphicFramePr>
            <a:graphicFrameLocks noChangeAspect="1"/>
          </p:cNvGraphicFramePr>
          <p:nvPr/>
        </p:nvGraphicFramePr>
        <p:xfrm>
          <a:off x="4770438" y="1524001"/>
          <a:ext cx="2392362" cy="770230"/>
        </p:xfrm>
        <a:graphic>
          <a:graphicData uri="http://schemas.openxmlformats.org/presentationml/2006/ole">
            <mc:AlternateContent xmlns:mc="http://schemas.openxmlformats.org/markup-compatibility/2006">
              <mc:Choice xmlns:v="urn:schemas-microsoft-com:vml" Requires="v">
                <p:oleObj spid="_x0000_s45086" name="Equation" r:id="rId4" imgW="1587240" imgH="419040" progId="Equation.DSMT4">
                  <p:embed/>
                </p:oleObj>
              </mc:Choice>
              <mc:Fallback>
                <p:oleObj name="Equation" r:id="rId4" imgW="1587240" imgH="419040" progId="Equation.DSMT4">
                  <p:embed/>
                  <p:pic>
                    <p:nvPicPr>
                      <p:cNvPr id="0" name="Object 5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70438" y="1524001"/>
                        <a:ext cx="2392362" cy="77023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Text Box 49"/>
          <p:cNvSpPr txBox="1">
            <a:spLocks noChangeArrowheads="1"/>
          </p:cNvSpPr>
          <p:nvPr/>
        </p:nvSpPr>
        <p:spPr bwMode="auto">
          <a:xfrm>
            <a:off x="4648200" y="2489200"/>
            <a:ext cx="1549400" cy="400110"/>
          </a:xfrm>
          <a:prstGeom prst="rect">
            <a:avLst/>
          </a:prstGeom>
          <a:noFill/>
          <a:ln w="9525">
            <a:noFill/>
            <a:miter lim="800000"/>
            <a:headEnd/>
            <a:tailEnd/>
          </a:ln>
        </p:spPr>
        <p:txBody>
          <a:bodyPr wrap="square">
            <a:spAutoFit/>
          </a:bodyPr>
          <a:lstStyle/>
          <a:p>
            <a:pPr>
              <a:spcBef>
                <a:spcPct val="50000"/>
              </a:spcBef>
            </a:pPr>
            <a:r>
              <a:rPr lang="en-US" sz="2000" i="1" dirty="0" smtClean="0">
                <a:solidFill>
                  <a:schemeClr val="tx2">
                    <a:lumMod val="60000"/>
                    <a:lumOff val="40000"/>
                  </a:schemeClr>
                </a:solidFill>
              </a:rPr>
              <a:t>C1:</a:t>
            </a:r>
            <a:r>
              <a:rPr lang="en-US" sz="2000" dirty="0" smtClean="0"/>
              <a:t>Ta </a:t>
            </a:r>
            <a:r>
              <a:rPr lang="en-US" sz="2000" dirty="0"/>
              <a:t>có: </a:t>
            </a:r>
          </a:p>
        </p:txBody>
      </p:sp>
      <p:graphicFrame>
        <p:nvGraphicFramePr>
          <p:cNvPr id="35" name="Object 53"/>
          <p:cNvGraphicFramePr>
            <a:graphicFrameLocks noChangeAspect="1"/>
          </p:cNvGraphicFramePr>
          <p:nvPr/>
        </p:nvGraphicFramePr>
        <p:xfrm>
          <a:off x="5956300" y="3175000"/>
          <a:ext cx="2041525" cy="685800"/>
        </p:xfrm>
        <a:graphic>
          <a:graphicData uri="http://schemas.openxmlformats.org/presentationml/2006/ole">
            <mc:AlternateContent xmlns:mc="http://schemas.openxmlformats.org/markup-compatibility/2006">
              <mc:Choice xmlns:v="urn:schemas-microsoft-com:vml" Requires="v">
                <p:oleObj spid="_x0000_s45087" name="Equation" r:id="rId6" imgW="1346040" imgH="419040" progId="Equation.DSMT4">
                  <p:embed/>
                </p:oleObj>
              </mc:Choice>
              <mc:Fallback>
                <p:oleObj name="Equation" r:id="rId6" imgW="1346040" imgH="419040" progId="Equation.DSMT4">
                  <p:embed/>
                  <p:pic>
                    <p:nvPicPr>
                      <p:cNvPr id="0" name="Object 5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56300" y="3175000"/>
                        <a:ext cx="2041525"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56"/>
          <p:cNvGraphicFramePr>
            <a:graphicFrameLocks noChangeAspect="1"/>
          </p:cNvGraphicFramePr>
          <p:nvPr/>
        </p:nvGraphicFramePr>
        <p:xfrm>
          <a:off x="5791200" y="2363788"/>
          <a:ext cx="3189288" cy="685800"/>
        </p:xfrm>
        <a:graphic>
          <a:graphicData uri="http://schemas.openxmlformats.org/presentationml/2006/ole">
            <mc:AlternateContent xmlns:mc="http://schemas.openxmlformats.org/markup-compatibility/2006">
              <mc:Choice xmlns:v="urn:schemas-microsoft-com:vml" Requires="v">
                <p:oleObj spid="_x0000_s45088" name="Equation" r:id="rId8" imgW="2819160" imgH="419040" progId="Equation.DSMT4">
                  <p:embed/>
                </p:oleObj>
              </mc:Choice>
              <mc:Fallback>
                <p:oleObj name="Equation" r:id="rId8" imgW="2819160" imgH="419040" progId="Equation.DSMT4">
                  <p:embed/>
                  <p:pic>
                    <p:nvPicPr>
                      <p:cNvPr id="0" name="Object 5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91200" y="2363788"/>
                        <a:ext cx="3189288"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ct 55"/>
          <p:cNvGraphicFramePr>
            <a:graphicFrameLocks noChangeAspect="1"/>
          </p:cNvGraphicFramePr>
          <p:nvPr/>
        </p:nvGraphicFramePr>
        <p:xfrm>
          <a:off x="4727575" y="3860800"/>
          <a:ext cx="1368425" cy="635000"/>
        </p:xfrm>
        <a:graphic>
          <a:graphicData uri="http://schemas.openxmlformats.org/presentationml/2006/ole">
            <mc:AlternateContent xmlns:mc="http://schemas.openxmlformats.org/markup-compatibility/2006">
              <mc:Choice xmlns:v="urn:schemas-microsoft-com:vml" Requires="v">
                <p:oleObj spid="_x0000_s45089" name="Equation" r:id="rId10" imgW="711000" imgH="393480" progId="Equation.DSMT4">
                  <p:embed/>
                </p:oleObj>
              </mc:Choice>
              <mc:Fallback>
                <p:oleObj name="Equation" r:id="rId10" imgW="711000" imgH="393480" progId="Equation.DSMT4">
                  <p:embed/>
                  <p:pic>
                    <p:nvPicPr>
                      <p:cNvPr id="0" name="Object 5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27575" y="3860800"/>
                        <a:ext cx="1368425"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 name="Object 57"/>
          <p:cNvGraphicFramePr>
            <a:graphicFrameLocks noChangeAspect="1"/>
          </p:cNvGraphicFramePr>
          <p:nvPr/>
        </p:nvGraphicFramePr>
        <p:xfrm>
          <a:off x="6007100" y="4554538"/>
          <a:ext cx="2311400" cy="627062"/>
        </p:xfrm>
        <a:graphic>
          <a:graphicData uri="http://schemas.openxmlformats.org/presentationml/2006/ole">
            <mc:AlternateContent xmlns:mc="http://schemas.openxmlformats.org/markup-compatibility/2006">
              <mc:Choice xmlns:v="urn:schemas-microsoft-com:vml" Requires="v">
                <p:oleObj spid="_x0000_s45090" name="Equation" r:id="rId12" imgW="1155600" imgH="419040" progId="Equation.DSMT4">
                  <p:embed/>
                </p:oleObj>
              </mc:Choice>
              <mc:Fallback>
                <p:oleObj name="Equation" r:id="rId12" imgW="1155600" imgH="419040" progId="Equation.DSMT4">
                  <p:embed/>
                  <p:pic>
                    <p:nvPicPr>
                      <p:cNvPr id="0" name="Object 5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07100" y="4554538"/>
                        <a:ext cx="2311400" cy="627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58"/>
          <p:cNvGraphicFramePr>
            <a:graphicFrameLocks noChangeAspect="1"/>
          </p:cNvGraphicFramePr>
          <p:nvPr/>
        </p:nvGraphicFramePr>
        <p:xfrm>
          <a:off x="5824538" y="5267325"/>
          <a:ext cx="2773362" cy="623888"/>
        </p:xfrm>
        <a:graphic>
          <a:graphicData uri="http://schemas.openxmlformats.org/presentationml/2006/ole">
            <mc:AlternateContent xmlns:mc="http://schemas.openxmlformats.org/markup-compatibility/2006">
              <mc:Choice xmlns:v="urn:schemas-microsoft-com:vml" Requires="v">
                <p:oleObj spid="_x0000_s45091" name="Equation" r:id="rId14" imgW="1396800" imgH="419040" progId="Equation.DSMT4">
                  <p:embed/>
                </p:oleObj>
              </mc:Choice>
              <mc:Fallback>
                <p:oleObj name="Equation" r:id="rId14" imgW="1396800" imgH="419040" progId="Equation.DSMT4">
                  <p:embed/>
                  <p:pic>
                    <p:nvPicPr>
                      <p:cNvPr id="0" name="Object 5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824538" y="5267325"/>
                        <a:ext cx="2773362" cy="623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 name="Text Box 49"/>
          <p:cNvSpPr txBox="1">
            <a:spLocks noChangeArrowheads="1"/>
          </p:cNvSpPr>
          <p:nvPr/>
        </p:nvSpPr>
        <p:spPr bwMode="auto">
          <a:xfrm>
            <a:off x="4648200" y="3276600"/>
            <a:ext cx="1549400" cy="400110"/>
          </a:xfrm>
          <a:prstGeom prst="rect">
            <a:avLst/>
          </a:prstGeom>
          <a:noFill/>
          <a:ln w="9525">
            <a:noFill/>
            <a:miter lim="800000"/>
            <a:headEnd/>
            <a:tailEnd/>
          </a:ln>
        </p:spPr>
        <p:txBody>
          <a:bodyPr wrap="square">
            <a:spAutoFit/>
          </a:bodyPr>
          <a:lstStyle/>
          <a:p>
            <a:pPr>
              <a:spcBef>
                <a:spcPct val="50000"/>
              </a:spcBef>
            </a:pPr>
            <a:r>
              <a:rPr lang="en-US" sz="2000" i="1" dirty="0" smtClean="0">
                <a:solidFill>
                  <a:schemeClr val="tx2">
                    <a:lumMod val="60000"/>
                    <a:lumOff val="40000"/>
                  </a:schemeClr>
                </a:solidFill>
              </a:rPr>
              <a:t>C2:</a:t>
            </a:r>
            <a:r>
              <a:rPr lang="en-US" sz="2000" dirty="0" smtClean="0"/>
              <a:t>Ta </a:t>
            </a:r>
            <a:r>
              <a:rPr lang="en-US" sz="2000" dirty="0"/>
              <a:t>có: </a:t>
            </a:r>
          </a:p>
        </p:txBody>
      </p:sp>
      <p:sp>
        <p:nvSpPr>
          <p:cNvPr id="33" name="Text Box 49"/>
          <p:cNvSpPr txBox="1">
            <a:spLocks noChangeArrowheads="1"/>
          </p:cNvSpPr>
          <p:nvPr/>
        </p:nvSpPr>
        <p:spPr bwMode="auto">
          <a:xfrm>
            <a:off x="4648200" y="4629090"/>
            <a:ext cx="1549400" cy="400110"/>
          </a:xfrm>
          <a:prstGeom prst="rect">
            <a:avLst/>
          </a:prstGeom>
          <a:noFill/>
          <a:ln w="9525">
            <a:noFill/>
            <a:miter lim="800000"/>
            <a:headEnd/>
            <a:tailEnd/>
          </a:ln>
        </p:spPr>
        <p:txBody>
          <a:bodyPr wrap="square">
            <a:spAutoFit/>
          </a:bodyPr>
          <a:lstStyle/>
          <a:p>
            <a:pPr>
              <a:spcBef>
                <a:spcPct val="50000"/>
              </a:spcBef>
            </a:pPr>
            <a:r>
              <a:rPr lang="en-US" sz="2000" i="1" dirty="0" smtClean="0">
                <a:solidFill>
                  <a:schemeClr val="tx2">
                    <a:lumMod val="60000"/>
                    <a:lumOff val="40000"/>
                  </a:schemeClr>
                </a:solidFill>
              </a:rPr>
              <a:t>C1:</a:t>
            </a:r>
            <a:r>
              <a:rPr lang="en-US" sz="2000" dirty="0" smtClean="0"/>
              <a:t>Ta </a:t>
            </a:r>
            <a:r>
              <a:rPr lang="en-US" sz="2000" dirty="0"/>
              <a:t>có: </a:t>
            </a:r>
          </a:p>
        </p:txBody>
      </p:sp>
      <p:sp>
        <p:nvSpPr>
          <p:cNvPr id="34" name="Text Box 49"/>
          <p:cNvSpPr txBox="1">
            <a:spLocks noChangeArrowheads="1"/>
          </p:cNvSpPr>
          <p:nvPr/>
        </p:nvSpPr>
        <p:spPr bwMode="auto">
          <a:xfrm>
            <a:off x="4622800" y="5334000"/>
            <a:ext cx="1549400" cy="400110"/>
          </a:xfrm>
          <a:prstGeom prst="rect">
            <a:avLst/>
          </a:prstGeom>
          <a:noFill/>
          <a:ln w="9525">
            <a:noFill/>
            <a:miter lim="800000"/>
            <a:headEnd/>
            <a:tailEnd/>
          </a:ln>
        </p:spPr>
        <p:txBody>
          <a:bodyPr wrap="square">
            <a:spAutoFit/>
          </a:bodyPr>
          <a:lstStyle/>
          <a:p>
            <a:pPr>
              <a:spcBef>
                <a:spcPct val="50000"/>
              </a:spcBef>
            </a:pPr>
            <a:r>
              <a:rPr lang="en-US" sz="2000" i="1" dirty="0" smtClean="0">
                <a:solidFill>
                  <a:schemeClr val="tx2">
                    <a:lumMod val="60000"/>
                    <a:lumOff val="40000"/>
                  </a:schemeClr>
                </a:solidFill>
              </a:rPr>
              <a:t>C2:</a:t>
            </a:r>
            <a:r>
              <a:rPr lang="en-US" sz="2000" dirty="0" smtClean="0"/>
              <a:t>Ta </a:t>
            </a:r>
            <a:r>
              <a:rPr lang="en-US" sz="2000" dirty="0"/>
              <a:t>có: </a:t>
            </a:r>
          </a:p>
        </p:txBody>
      </p:sp>
      <p:sp>
        <p:nvSpPr>
          <p:cNvPr id="47" name="Text Box 13"/>
          <p:cNvSpPr txBox="1">
            <a:spLocks noChangeArrowheads="1"/>
          </p:cNvSpPr>
          <p:nvPr/>
        </p:nvSpPr>
        <p:spPr bwMode="auto">
          <a:xfrm>
            <a:off x="1066800" y="1219200"/>
            <a:ext cx="37338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700" b="1" i="1" dirty="0"/>
              <a:t>M là một đa thức khác đa thức 0</a:t>
            </a:r>
            <a:r>
              <a:rPr lang="en-US" sz="1800" dirty="0"/>
              <a:t>)</a:t>
            </a:r>
          </a:p>
        </p:txBody>
      </p:sp>
      <p:sp>
        <p:nvSpPr>
          <p:cNvPr id="48" name="Text Box 14"/>
          <p:cNvSpPr txBox="1">
            <a:spLocks noChangeArrowheads="1"/>
          </p:cNvSpPr>
          <p:nvPr/>
        </p:nvSpPr>
        <p:spPr bwMode="auto">
          <a:xfrm>
            <a:off x="1066800" y="1895475"/>
            <a:ext cx="3276600" cy="353943"/>
          </a:xfrm>
          <a:prstGeom prst="rect">
            <a:avLst/>
          </a:prstGeom>
          <a:noFill/>
          <a:ln w="9525">
            <a:noFill/>
            <a:miter lim="800000"/>
            <a:headEnd/>
            <a:tailEnd/>
          </a:ln>
        </p:spPr>
        <p:txBody>
          <a:bodyPr wrap="square">
            <a:spAutoFit/>
          </a:bodyPr>
          <a:lstStyle/>
          <a:p>
            <a:pPr>
              <a:spcBef>
                <a:spcPct val="50000"/>
              </a:spcBef>
            </a:pPr>
            <a:r>
              <a:rPr lang="en-US" sz="1700" dirty="0"/>
              <a:t>(</a:t>
            </a:r>
            <a:r>
              <a:rPr lang="en-US" sz="1700" b="1" i="1" dirty="0"/>
              <a:t>N là một nhân tử chung</a:t>
            </a:r>
            <a:r>
              <a:rPr lang="en-US" sz="1700" dirty="0"/>
              <a:t>)</a:t>
            </a:r>
          </a:p>
        </p:txBody>
      </p:sp>
      <p:graphicFrame>
        <p:nvGraphicFramePr>
          <p:cNvPr id="49" name="Object 49"/>
          <p:cNvGraphicFramePr>
            <a:graphicFrameLocks noChangeAspect="1"/>
          </p:cNvGraphicFramePr>
          <p:nvPr/>
        </p:nvGraphicFramePr>
        <p:xfrm>
          <a:off x="195263" y="1143000"/>
          <a:ext cx="947737" cy="600075"/>
        </p:xfrm>
        <a:graphic>
          <a:graphicData uri="http://schemas.openxmlformats.org/presentationml/2006/ole">
            <mc:AlternateContent xmlns:mc="http://schemas.openxmlformats.org/markup-compatibility/2006">
              <mc:Choice xmlns:v="urn:schemas-microsoft-com:vml" Requires="v">
                <p:oleObj spid="_x0000_s45092" name="Equation" r:id="rId16" imgW="660240" imgH="419040" progId="Equation.DSMT4">
                  <p:embed/>
                </p:oleObj>
              </mc:Choice>
              <mc:Fallback>
                <p:oleObj name="Equation" r:id="rId16" imgW="660240" imgH="419040" progId="Equation.DSMT4">
                  <p:embed/>
                  <p:pic>
                    <p:nvPicPr>
                      <p:cNvPr id="0" name="Object 4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95263" y="11430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 name="Object 49"/>
          <p:cNvGraphicFramePr>
            <a:graphicFrameLocks noChangeAspect="1"/>
          </p:cNvGraphicFramePr>
          <p:nvPr/>
        </p:nvGraphicFramePr>
        <p:xfrm>
          <a:off x="195263" y="1828800"/>
          <a:ext cx="947737" cy="600075"/>
        </p:xfrm>
        <a:graphic>
          <a:graphicData uri="http://schemas.openxmlformats.org/presentationml/2006/ole">
            <mc:AlternateContent xmlns:mc="http://schemas.openxmlformats.org/markup-compatibility/2006">
              <mc:Choice xmlns:v="urn:schemas-microsoft-com:vml" Requires="v">
                <p:oleObj spid="_x0000_s45093" name="Equation" r:id="rId18" imgW="660240" imgH="419040" progId="Equation.DSMT4">
                  <p:embed/>
                </p:oleObj>
              </mc:Choice>
              <mc:Fallback>
                <p:oleObj name="Equation" r:id="rId18" imgW="660240" imgH="41904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95263" y="18288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ox(in)">
                                      <p:cBhvr>
                                        <p:cTn id="7" dur="500"/>
                                        <p:tgtEl>
                                          <p:spTgt spid="19"/>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box(in)">
                                      <p:cBhvr>
                                        <p:cTn id="10" dur="500"/>
                                        <p:tgtEl>
                                          <p:spTgt spid="20"/>
                                        </p:tgtEl>
                                      </p:cBhvr>
                                    </p:animEffect>
                                  </p:childTnLst>
                                </p:cTn>
                              </p:par>
                              <p:par>
                                <p:cTn id="11" presetID="4" presetClass="entr" presetSubtype="16" fill="hold" nodeType="withEffect">
                                  <p:stCondLst>
                                    <p:cond delay="0"/>
                                  </p:stCondLst>
                                  <p:childTnLst>
                                    <p:set>
                                      <p:cBhvr>
                                        <p:cTn id="12" dur="1" fill="hold">
                                          <p:stCondLst>
                                            <p:cond delay="0"/>
                                          </p:stCondLst>
                                        </p:cTn>
                                        <p:tgtEl>
                                          <p:spTgt spid="30770"/>
                                        </p:tgtEl>
                                        <p:attrNameLst>
                                          <p:attrName>style.visibility</p:attrName>
                                        </p:attrNameLst>
                                      </p:cBhvr>
                                      <p:to>
                                        <p:strVal val="visible"/>
                                      </p:to>
                                    </p:set>
                                    <p:animEffect transition="in" filter="box(in)">
                                      <p:cBhvr>
                                        <p:cTn id="13" dur="500"/>
                                        <p:tgtEl>
                                          <p:spTgt spid="30770"/>
                                        </p:tgtEl>
                                      </p:cBhvr>
                                    </p:animEffect>
                                  </p:childTnLst>
                                </p:cTn>
                              </p:par>
                              <p:par>
                                <p:cTn id="14" presetID="4" presetClass="entr" presetSubtype="16" fill="hold" nodeType="withEffect">
                                  <p:stCondLst>
                                    <p:cond delay="0"/>
                                  </p:stCondLst>
                                  <p:childTnLst>
                                    <p:set>
                                      <p:cBhvr>
                                        <p:cTn id="15" dur="1" fill="hold">
                                          <p:stCondLst>
                                            <p:cond delay="0"/>
                                          </p:stCondLst>
                                        </p:cTn>
                                        <p:tgtEl>
                                          <p:spTgt spid="38"/>
                                        </p:tgtEl>
                                        <p:attrNameLst>
                                          <p:attrName>style.visibility</p:attrName>
                                        </p:attrNameLst>
                                      </p:cBhvr>
                                      <p:to>
                                        <p:strVal val="visible"/>
                                      </p:to>
                                    </p:set>
                                    <p:animEffect transition="in" filter="box(in)">
                                      <p:cBhvr>
                                        <p:cTn id="16" dur="500"/>
                                        <p:tgtEl>
                                          <p:spTgt spid="38"/>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box(in)">
                                      <p:cBhvr>
                                        <p:cTn id="21" dur="500"/>
                                        <p:tgtEl>
                                          <p:spTgt spid="22"/>
                                        </p:tgtEl>
                                      </p:cBhvr>
                                    </p:animEffect>
                                  </p:childTnLst>
                                </p:cTn>
                              </p:par>
                              <p:par>
                                <p:cTn id="22" presetID="4" presetClass="entr" presetSubtype="16" fill="hold" nodeType="withEffect">
                                  <p:stCondLst>
                                    <p:cond delay="0"/>
                                  </p:stCondLst>
                                  <p:childTnLst>
                                    <p:set>
                                      <p:cBhvr>
                                        <p:cTn id="23" dur="1" fill="hold">
                                          <p:stCondLst>
                                            <p:cond delay="0"/>
                                          </p:stCondLst>
                                        </p:cTn>
                                        <p:tgtEl>
                                          <p:spTgt spid="37"/>
                                        </p:tgtEl>
                                        <p:attrNameLst>
                                          <p:attrName>style.visibility</p:attrName>
                                        </p:attrNameLst>
                                      </p:cBhvr>
                                      <p:to>
                                        <p:strVal val="visible"/>
                                      </p:to>
                                    </p:set>
                                    <p:animEffect transition="in" filter="box(in)">
                                      <p:cBhvr>
                                        <p:cTn id="24" dur="500"/>
                                        <p:tgtEl>
                                          <p:spTgt spid="37"/>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box(in)">
                                      <p:cBhvr>
                                        <p:cTn id="29" dur="500"/>
                                        <p:tgtEl>
                                          <p:spTgt spid="32"/>
                                        </p:tgtEl>
                                      </p:cBhvr>
                                    </p:animEffect>
                                  </p:childTnLst>
                                </p:cTn>
                              </p:par>
                              <p:par>
                                <p:cTn id="30" presetID="4" presetClass="entr" presetSubtype="16" fill="hold" nodeType="with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box(in)">
                                      <p:cBhvr>
                                        <p:cTn id="32" dur="500"/>
                                        <p:tgtEl>
                                          <p:spTgt spid="35"/>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box(in)">
                                      <p:cBhvr>
                                        <p:cTn id="37" dur="500"/>
                                        <p:tgtEl>
                                          <p:spTgt spid="33"/>
                                        </p:tgtEl>
                                      </p:cBhvr>
                                    </p:animEffect>
                                  </p:childTnLst>
                                </p:cTn>
                              </p:par>
                              <p:par>
                                <p:cTn id="38" presetID="4" presetClass="entr" presetSubtype="16" fill="hold" nodeType="withEffect">
                                  <p:stCondLst>
                                    <p:cond delay="0"/>
                                  </p:stCondLst>
                                  <p:childTnLst>
                                    <p:set>
                                      <p:cBhvr>
                                        <p:cTn id="39" dur="1" fill="hold">
                                          <p:stCondLst>
                                            <p:cond delay="0"/>
                                          </p:stCondLst>
                                        </p:cTn>
                                        <p:tgtEl>
                                          <p:spTgt spid="39"/>
                                        </p:tgtEl>
                                        <p:attrNameLst>
                                          <p:attrName>style.visibility</p:attrName>
                                        </p:attrNameLst>
                                      </p:cBhvr>
                                      <p:to>
                                        <p:strVal val="visible"/>
                                      </p:to>
                                    </p:set>
                                    <p:animEffect transition="in" filter="box(in)">
                                      <p:cBhvr>
                                        <p:cTn id="40" dur="500"/>
                                        <p:tgtEl>
                                          <p:spTgt spid="39"/>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box(in)">
                                      <p:cBhvr>
                                        <p:cTn id="45" dur="500"/>
                                        <p:tgtEl>
                                          <p:spTgt spid="34"/>
                                        </p:tgtEl>
                                      </p:cBhvr>
                                    </p:animEffect>
                                  </p:childTnLst>
                                </p:cTn>
                              </p:par>
                              <p:par>
                                <p:cTn id="46" presetID="4" presetClass="entr" presetSubtype="16" fill="hold" nodeType="withEffect">
                                  <p:stCondLst>
                                    <p:cond delay="0"/>
                                  </p:stCondLst>
                                  <p:childTnLst>
                                    <p:set>
                                      <p:cBhvr>
                                        <p:cTn id="47" dur="1" fill="hold">
                                          <p:stCondLst>
                                            <p:cond delay="0"/>
                                          </p:stCondLst>
                                        </p:cTn>
                                        <p:tgtEl>
                                          <p:spTgt spid="40"/>
                                        </p:tgtEl>
                                        <p:attrNameLst>
                                          <p:attrName>style.visibility</p:attrName>
                                        </p:attrNameLst>
                                      </p:cBhvr>
                                      <p:to>
                                        <p:strVal val="visible"/>
                                      </p:to>
                                    </p:set>
                                    <p:animEffect transition="in" filter="box(in)">
                                      <p:cBhvr>
                                        <p:cTn id="48"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p:bldP spid="22" grpId="0"/>
      <p:bldP spid="32" grpId="0"/>
      <p:bldP spid="33" grpId="0"/>
      <p:bldP spid="3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Autofit/>
          </a:bodyPr>
          <a:lstStyle/>
          <a:p>
            <a:r>
              <a:rPr lang="en-US" sz="2400" b="1" smtClean="0">
                <a:solidFill>
                  <a:srgbClr val="FF0000"/>
                </a:solidFill>
              </a:rPr>
              <a:t>Tiết 44 </a:t>
            </a:r>
            <a:r>
              <a:rPr lang="en-US" sz="2400" b="1" dirty="0" smtClean="0">
                <a:solidFill>
                  <a:srgbClr val="FF0000"/>
                </a:solidFill>
              </a:rPr>
              <a:t>-</a:t>
            </a:r>
            <a:r>
              <a:rPr lang="en-GB" sz="2400" b="1" dirty="0" smtClean="0">
                <a:solidFill>
                  <a:srgbClr val="FF0000"/>
                </a:solidFill>
                <a:latin typeface="Arial" pitchFamily="34" charset="0"/>
                <a:cs typeface="Arial" pitchFamily="34" charset="0"/>
              </a:rPr>
              <a:t> §2. </a:t>
            </a:r>
            <a:r>
              <a:rPr lang="en-US" sz="2400" b="1" dirty="0" smtClean="0">
                <a:solidFill>
                  <a:srgbClr val="FF0000"/>
                </a:solidFill>
                <a:latin typeface="Arial" pitchFamily="34" charset="0"/>
                <a:cs typeface="Arial" pitchFamily="34" charset="0"/>
              </a:rPr>
              <a:t>TÍNH CHẤT CƠ BẢN CỦA PHÂN THỨC</a:t>
            </a:r>
            <a:r>
              <a:rPr lang="en-US" sz="2400" dirty="0" smtClean="0"/>
              <a:t> </a:t>
            </a:r>
            <a:endParaRPr lang="en-US" sz="2400" dirty="0"/>
          </a:p>
        </p:txBody>
      </p:sp>
      <p:cxnSp>
        <p:nvCxnSpPr>
          <p:cNvPr id="5" name="Straight Connector 4"/>
          <p:cNvCxnSpPr/>
          <p:nvPr/>
        </p:nvCxnSpPr>
        <p:spPr>
          <a:xfrm>
            <a:off x="4648200" y="685800"/>
            <a:ext cx="0" cy="5638800"/>
          </a:xfrm>
          <a:prstGeom prst="line">
            <a:avLst/>
          </a:prstGeom>
          <a:ln w="12700" cmpd="sng"/>
        </p:spPr>
        <p:style>
          <a:lnRef idx="1">
            <a:schemeClr val="dk1"/>
          </a:lnRef>
          <a:fillRef idx="0">
            <a:schemeClr val="dk1"/>
          </a:fillRef>
          <a:effectRef idx="0">
            <a:schemeClr val="dk1"/>
          </a:effectRef>
          <a:fontRef idx="minor">
            <a:schemeClr val="tx1"/>
          </a:fontRef>
        </p:style>
      </p:cxnSp>
      <p:sp>
        <p:nvSpPr>
          <p:cNvPr id="8" name="Text Box 7"/>
          <p:cNvSpPr txBox="1">
            <a:spLocks noChangeArrowheads="1"/>
          </p:cNvSpPr>
          <p:nvPr/>
        </p:nvSpPr>
        <p:spPr bwMode="auto">
          <a:xfrm>
            <a:off x="-38100" y="609600"/>
            <a:ext cx="4838700" cy="430887"/>
          </a:xfrm>
          <a:prstGeom prst="rect">
            <a:avLst/>
          </a:prstGeom>
          <a:noFill/>
          <a:ln w="9525">
            <a:noFill/>
            <a:miter lim="800000"/>
            <a:headEnd/>
            <a:tailEnd/>
          </a:ln>
        </p:spPr>
        <p:txBody>
          <a:bodyPr wrap="square">
            <a:spAutoFit/>
          </a:bodyPr>
          <a:lstStyle/>
          <a:p>
            <a:pPr>
              <a:spcBef>
                <a:spcPct val="50000"/>
              </a:spcBef>
            </a:pPr>
            <a:r>
              <a:rPr lang="en-US" sz="2200" b="1" dirty="0">
                <a:solidFill>
                  <a:srgbClr val="002060"/>
                </a:solidFill>
              </a:rPr>
              <a:t>1. Tính chất cơ bản của phân thức</a:t>
            </a:r>
          </a:p>
        </p:txBody>
      </p:sp>
      <p:sp>
        <p:nvSpPr>
          <p:cNvPr id="27" name="Text Box 13"/>
          <p:cNvSpPr txBox="1">
            <a:spLocks noChangeArrowheads="1"/>
          </p:cNvSpPr>
          <p:nvPr/>
        </p:nvSpPr>
        <p:spPr bwMode="auto">
          <a:xfrm>
            <a:off x="1066800" y="1219200"/>
            <a:ext cx="37338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700" b="1" i="1" dirty="0"/>
              <a:t>M là một đa thức khác đa thức 0</a:t>
            </a:r>
            <a:r>
              <a:rPr lang="en-US" sz="1800" dirty="0"/>
              <a:t>)</a:t>
            </a:r>
          </a:p>
        </p:txBody>
      </p:sp>
      <p:sp>
        <p:nvSpPr>
          <p:cNvPr id="29" name="Text Box 14"/>
          <p:cNvSpPr txBox="1">
            <a:spLocks noChangeArrowheads="1"/>
          </p:cNvSpPr>
          <p:nvPr/>
        </p:nvSpPr>
        <p:spPr bwMode="auto">
          <a:xfrm>
            <a:off x="1066800" y="1895475"/>
            <a:ext cx="3276600" cy="353943"/>
          </a:xfrm>
          <a:prstGeom prst="rect">
            <a:avLst/>
          </a:prstGeom>
          <a:noFill/>
          <a:ln w="9525">
            <a:noFill/>
            <a:miter lim="800000"/>
            <a:headEnd/>
            <a:tailEnd/>
          </a:ln>
        </p:spPr>
        <p:txBody>
          <a:bodyPr wrap="square">
            <a:spAutoFit/>
          </a:bodyPr>
          <a:lstStyle/>
          <a:p>
            <a:pPr>
              <a:spcBef>
                <a:spcPct val="50000"/>
              </a:spcBef>
            </a:pPr>
            <a:r>
              <a:rPr lang="en-US" sz="1700" dirty="0"/>
              <a:t>(</a:t>
            </a:r>
            <a:r>
              <a:rPr lang="en-US" sz="1700" b="1" i="1" dirty="0"/>
              <a:t>N là một nhân tử chung</a:t>
            </a:r>
            <a:r>
              <a:rPr lang="en-US" sz="1700" dirty="0"/>
              <a:t>)</a:t>
            </a:r>
          </a:p>
        </p:txBody>
      </p:sp>
      <p:graphicFrame>
        <p:nvGraphicFramePr>
          <p:cNvPr id="31" name="Object 49"/>
          <p:cNvGraphicFramePr>
            <a:graphicFrameLocks noChangeAspect="1"/>
          </p:cNvGraphicFramePr>
          <p:nvPr/>
        </p:nvGraphicFramePr>
        <p:xfrm>
          <a:off x="195263" y="1143000"/>
          <a:ext cx="947737" cy="600075"/>
        </p:xfrm>
        <a:graphic>
          <a:graphicData uri="http://schemas.openxmlformats.org/presentationml/2006/ole">
            <mc:AlternateContent xmlns:mc="http://schemas.openxmlformats.org/markup-compatibility/2006">
              <mc:Choice xmlns:v="urn:schemas-microsoft-com:vml" Requires="v">
                <p:oleObj spid="_x0000_s51236" name="Equation" r:id="rId4" imgW="660240" imgH="419040" progId="Equation.DSMT4">
                  <p:embed/>
                </p:oleObj>
              </mc:Choice>
              <mc:Fallback>
                <p:oleObj name="Equation" r:id="rId4" imgW="660240" imgH="419040" progId="Equation.DSMT4">
                  <p:embed/>
                  <p:pic>
                    <p:nvPicPr>
                      <p:cNvPr id="0" name="Object 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263" y="11430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7" name="Object 49"/>
          <p:cNvGraphicFramePr>
            <a:graphicFrameLocks noChangeAspect="1"/>
          </p:cNvGraphicFramePr>
          <p:nvPr/>
        </p:nvGraphicFramePr>
        <p:xfrm>
          <a:off x="195263" y="1828800"/>
          <a:ext cx="947737" cy="600075"/>
        </p:xfrm>
        <a:graphic>
          <a:graphicData uri="http://schemas.openxmlformats.org/presentationml/2006/ole">
            <mc:AlternateContent xmlns:mc="http://schemas.openxmlformats.org/markup-compatibility/2006">
              <mc:Choice xmlns:v="urn:schemas-microsoft-com:vml" Requires="v">
                <p:oleObj spid="_x0000_s51237" name="Equation" r:id="rId6" imgW="660240" imgH="419040" progId="Equation.DSMT4">
                  <p:embed/>
                </p:oleObj>
              </mc:Choice>
              <mc:Fallback>
                <p:oleObj name="Equation" r:id="rId6" imgW="660240" imgH="4190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263" y="18288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 name="Rectangle 44"/>
          <p:cNvSpPr>
            <a:spLocks noChangeArrowheads="1"/>
          </p:cNvSpPr>
          <p:nvPr/>
        </p:nvSpPr>
        <p:spPr bwMode="auto">
          <a:xfrm>
            <a:off x="4648200" y="685800"/>
            <a:ext cx="368300" cy="381000"/>
          </a:xfrm>
          <a:prstGeom prst="rect">
            <a:avLst/>
          </a:prstGeom>
          <a:solidFill>
            <a:srgbClr val="FFFF00"/>
          </a:solidFill>
          <a:ln w="9525">
            <a:solidFill>
              <a:schemeClr val="tx1"/>
            </a:solidFill>
            <a:miter lim="800000"/>
            <a:headEnd/>
            <a:tailEnd/>
          </a:ln>
        </p:spPr>
        <p:txBody>
          <a:bodyPr wrap="none" anchor="ctr"/>
          <a:lstStyle/>
          <a:p>
            <a:pPr algn="ctr"/>
            <a:r>
              <a:rPr lang="en-US" b="1" dirty="0" smtClean="0">
                <a:solidFill>
                  <a:srgbClr val="0000FF"/>
                </a:solidFill>
              </a:rPr>
              <a:t>?4</a:t>
            </a:r>
            <a:endParaRPr lang="en-US" b="1" dirty="0">
              <a:solidFill>
                <a:srgbClr val="0000FF"/>
              </a:solidFill>
            </a:endParaRPr>
          </a:p>
        </p:txBody>
      </p:sp>
      <p:sp>
        <p:nvSpPr>
          <p:cNvPr id="20" name="Rectangle 19"/>
          <p:cNvSpPr/>
          <p:nvPr/>
        </p:nvSpPr>
        <p:spPr>
          <a:xfrm>
            <a:off x="4648200" y="685800"/>
            <a:ext cx="4572000" cy="707886"/>
          </a:xfrm>
          <a:prstGeom prst="rect">
            <a:avLst/>
          </a:prstGeom>
        </p:spPr>
        <p:txBody>
          <a:bodyPr>
            <a:spAutoFit/>
          </a:bodyPr>
          <a:lstStyle/>
          <a:p>
            <a:r>
              <a:rPr lang="en-US" sz="2000" dirty="0" smtClean="0"/>
              <a:t>      Dùng tính chất cơ bản của phân thức, hãy giải thích vì sao có thể viết: </a:t>
            </a:r>
            <a:endParaRPr lang="en-US" sz="2000" dirty="0"/>
          </a:p>
        </p:txBody>
      </p:sp>
      <p:graphicFrame>
        <p:nvGraphicFramePr>
          <p:cNvPr id="30770" name="Object 50"/>
          <p:cNvGraphicFramePr>
            <a:graphicFrameLocks noChangeAspect="1"/>
          </p:cNvGraphicFramePr>
          <p:nvPr/>
        </p:nvGraphicFramePr>
        <p:xfrm>
          <a:off x="4770438" y="1524001"/>
          <a:ext cx="2392362" cy="770230"/>
        </p:xfrm>
        <a:graphic>
          <a:graphicData uri="http://schemas.openxmlformats.org/presentationml/2006/ole">
            <mc:AlternateContent xmlns:mc="http://schemas.openxmlformats.org/markup-compatibility/2006">
              <mc:Choice xmlns:v="urn:schemas-microsoft-com:vml" Requires="v">
                <p:oleObj spid="_x0000_s51238" name="Equation" r:id="rId8" imgW="1587240" imgH="419040" progId="Equation.DSMT4">
                  <p:embed/>
                </p:oleObj>
              </mc:Choice>
              <mc:Fallback>
                <p:oleObj name="Equation" r:id="rId8" imgW="1587240" imgH="419040" progId="Equation.DSMT4">
                  <p:embed/>
                  <p:pic>
                    <p:nvPicPr>
                      <p:cNvPr id="0" name="Object 5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70438" y="1524001"/>
                        <a:ext cx="2392362" cy="77023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Object 53"/>
          <p:cNvGraphicFramePr>
            <a:graphicFrameLocks noChangeAspect="1"/>
          </p:cNvGraphicFramePr>
          <p:nvPr/>
        </p:nvGraphicFramePr>
        <p:xfrm>
          <a:off x="5956300" y="3175000"/>
          <a:ext cx="2041525" cy="685800"/>
        </p:xfrm>
        <a:graphic>
          <a:graphicData uri="http://schemas.openxmlformats.org/presentationml/2006/ole">
            <mc:AlternateContent xmlns:mc="http://schemas.openxmlformats.org/markup-compatibility/2006">
              <mc:Choice xmlns:v="urn:schemas-microsoft-com:vml" Requires="v">
                <p:oleObj spid="_x0000_s51239" name="Equation" r:id="rId10" imgW="1346040" imgH="419040" progId="Equation.DSMT4">
                  <p:embed/>
                </p:oleObj>
              </mc:Choice>
              <mc:Fallback>
                <p:oleObj name="Equation" r:id="rId10" imgW="1346040" imgH="419040" progId="Equation.DSMT4">
                  <p:embed/>
                  <p:pic>
                    <p:nvPicPr>
                      <p:cNvPr id="0" name="Object 5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56300" y="3175000"/>
                        <a:ext cx="2041525"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56"/>
          <p:cNvGraphicFramePr>
            <a:graphicFrameLocks noChangeAspect="1"/>
          </p:cNvGraphicFramePr>
          <p:nvPr/>
        </p:nvGraphicFramePr>
        <p:xfrm>
          <a:off x="5791200" y="2363788"/>
          <a:ext cx="3189288" cy="685800"/>
        </p:xfrm>
        <a:graphic>
          <a:graphicData uri="http://schemas.openxmlformats.org/presentationml/2006/ole">
            <mc:AlternateContent xmlns:mc="http://schemas.openxmlformats.org/markup-compatibility/2006">
              <mc:Choice xmlns:v="urn:schemas-microsoft-com:vml" Requires="v">
                <p:oleObj spid="_x0000_s51240" name="Equation" r:id="rId12" imgW="2819160" imgH="419040" progId="Equation.DSMT4">
                  <p:embed/>
                </p:oleObj>
              </mc:Choice>
              <mc:Fallback>
                <p:oleObj name="Equation" r:id="rId12" imgW="2819160" imgH="419040" progId="Equation.DSMT4">
                  <p:embed/>
                  <p:pic>
                    <p:nvPicPr>
                      <p:cNvPr id="0" name="Object 5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91200" y="2363788"/>
                        <a:ext cx="3189288"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ct 55"/>
          <p:cNvGraphicFramePr>
            <a:graphicFrameLocks noChangeAspect="1"/>
          </p:cNvGraphicFramePr>
          <p:nvPr/>
        </p:nvGraphicFramePr>
        <p:xfrm>
          <a:off x="4727575" y="3860800"/>
          <a:ext cx="1368425" cy="635000"/>
        </p:xfrm>
        <a:graphic>
          <a:graphicData uri="http://schemas.openxmlformats.org/presentationml/2006/ole">
            <mc:AlternateContent xmlns:mc="http://schemas.openxmlformats.org/markup-compatibility/2006">
              <mc:Choice xmlns:v="urn:schemas-microsoft-com:vml" Requires="v">
                <p:oleObj spid="_x0000_s51241" name="Equation" r:id="rId14" imgW="711000" imgH="393480" progId="Equation.DSMT4">
                  <p:embed/>
                </p:oleObj>
              </mc:Choice>
              <mc:Fallback>
                <p:oleObj name="Equation" r:id="rId14" imgW="711000" imgH="393480" progId="Equation.DSMT4">
                  <p:embed/>
                  <p:pic>
                    <p:nvPicPr>
                      <p:cNvPr id="0" name="Object 5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27575" y="3860800"/>
                        <a:ext cx="1368425"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 name="Object 57"/>
          <p:cNvGraphicFramePr>
            <a:graphicFrameLocks noChangeAspect="1"/>
          </p:cNvGraphicFramePr>
          <p:nvPr/>
        </p:nvGraphicFramePr>
        <p:xfrm>
          <a:off x="6007100" y="4554538"/>
          <a:ext cx="2311400" cy="627062"/>
        </p:xfrm>
        <a:graphic>
          <a:graphicData uri="http://schemas.openxmlformats.org/presentationml/2006/ole">
            <mc:AlternateContent xmlns:mc="http://schemas.openxmlformats.org/markup-compatibility/2006">
              <mc:Choice xmlns:v="urn:schemas-microsoft-com:vml" Requires="v">
                <p:oleObj spid="_x0000_s51242" name="Equation" r:id="rId16" imgW="1155600" imgH="419040" progId="Equation.DSMT4">
                  <p:embed/>
                </p:oleObj>
              </mc:Choice>
              <mc:Fallback>
                <p:oleObj name="Equation" r:id="rId16" imgW="1155600" imgH="419040" progId="Equation.DSMT4">
                  <p:embed/>
                  <p:pic>
                    <p:nvPicPr>
                      <p:cNvPr id="0" name="Object 5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007100" y="4554538"/>
                        <a:ext cx="2311400" cy="627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 name="Object 58"/>
          <p:cNvGraphicFramePr>
            <a:graphicFrameLocks noChangeAspect="1"/>
          </p:cNvGraphicFramePr>
          <p:nvPr/>
        </p:nvGraphicFramePr>
        <p:xfrm>
          <a:off x="5824538" y="5267325"/>
          <a:ext cx="2773362" cy="623888"/>
        </p:xfrm>
        <a:graphic>
          <a:graphicData uri="http://schemas.openxmlformats.org/presentationml/2006/ole">
            <mc:AlternateContent xmlns:mc="http://schemas.openxmlformats.org/markup-compatibility/2006">
              <mc:Choice xmlns:v="urn:schemas-microsoft-com:vml" Requires="v">
                <p:oleObj spid="_x0000_s51243" name="Equation" r:id="rId18" imgW="1396800" imgH="419040" progId="Equation.DSMT4">
                  <p:embed/>
                </p:oleObj>
              </mc:Choice>
              <mc:Fallback>
                <p:oleObj name="Equation" r:id="rId18" imgW="1396800" imgH="419040" progId="Equation.DSMT4">
                  <p:embed/>
                  <p:pic>
                    <p:nvPicPr>
                      <p:cNvPr id="0" name="Object 5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824538" y="5267325"/>
                        <a:ext cx="2773362" cy="623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 name="Text Box 7"/>
          <p:cNvSpPr txBox="1">
            <a:spLocks noChangeArrowheads="1"/>
          </p:cNvSpPr>
          <p:nvPr/>
        </p:nvSpPr>
        <p:spPr bwMode="auto">
          <a:xfrm>
            <a:off x="-38100" y="2464713"/>
            <a:ext cx="4838700" cy="430887"/>
          </a:xfrm>
          <a:prstGeom prst="rect">
            <a:avLst/>
          </a:prstGeom>
          <a:noFill/>
          <a:ln w="9525">
            <a:noFill/>
            <a:miter lim="800000"/>
            <a:headEnd/>
            <a:tailEnd/>
          </a:ln>
        </p:spPr>
        <p:txBody>
          <a:bodyPr wrap="square">
            <a:spAutoFit/>
          </a:bodyPr>
          <a:lstStyle/>
          <a:p>
            <a:pPr>
              <a:spcBef>
                <a:spcPct val="50000"/>
              </a:spcBef>
            </a:pPr>
            <a:r>
              <a:rPr lang="en-US" sz="2200" b="1" dirty="0" smtClean="0">
                <a:solidFill>
                  <a:srgbClr val="002060"/>
                </a:solidFill>
              </a:rPr>
              <a:t>2. Quy tắc đổi dấu</a:t>
            </a:r>
            <a:endParaRPr lang="en-US" sz="2200" b="1" dirty="0">
              <a:solidFill>
                <a:srgbClr val="002060"/>
              </a:solidFill>
            </a:endParaRPr>
          </a:p>
        </p:txBody>
      </p:sp>
      <p:graphicFrame>
        <p:nvGraphicFramePr>
          <p:cNvPr id="34" name="Object 67"/>
          <p:cNvGraphicFramePr>
            <a:graphicFrameLocks noChangeAspect="1"/>
          </p:cNvGraphicFramePr>
          <p:nvPr/>
        </p:nvGraphicFramePr>
        <p:xfrm>
          <a:off x="206375" y="3892550"/>
          <a:ext cx="1012825" cy="679450"/>
        </p:xfrm>
        <a:graphic>
          <a:graphicData uri="http://schemas.openxmlformats.org/presentationml/2006/ole">
            <mc:AlternateContent xmlns:mc="http://schemas.openxmlformats.org/markup-compatibility/2006">
              <mc:Choice xmlns:v="urn:schemas-microsoft-com:vml" Requires="v">
                <p:oleObj spid="_x0000_s51244" name="Equation" r:id="rId20" imgW="571320" imgH="393480" progId="Equation.DSMT4">
                  <p:embed/>
                </p:oleObj>
              </mc:Choice>
              <mc:Fallback>
                <p:oleObj name="Equation" r:id="rId20" imgW="571320" imgH="393480" progId="Equation.DSMT4">
                  <p:embed/>
                  <p:pic>
                    <p:nvPicPr>
                      <p:cNvPr id="0" name="Object 6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06375" y="3892550"/>
                        <a:ext cx="1012825"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00"/>
                            </a:solidFill>
                            <a:miter lim="800000"/>
                            <a:headEnd/>
                            <a:tailEnd/>
                          </a14:hiddenLine>
                        </a:ext>
                      </a:extLst>
                    </p:spPr>
                  </p:pic>
                </p:oleObj>
              </mc:Fallback>
            </mc:AlternateContent>
          </a:graphicData>
        </a:graphic>
      </p:graphicFrame>
      <p:sp>
        <p:nvSpPr>
          <p:cNvPr id="45" name="Text Box 68"/>
          <p:cNvSpPr txBox="1">
            <a:spLocks noChangeArrowheads="1"/>
          </p:cNvSpPr>
          <p:nvPr/>
        </p:nvSpPr>
        <p:spPr bwMode="auto">
          <a:xfrm>
            <a:off x="0" y="2873375"/>
            <a:ext cx="4648200" cy="1016000"/>
          </a:xfrm>
          <a:prstGeom prst="rect">
            <a:avLst/>
          </a:prstGeom>
          <a:noFill/>
          <a:ln w="9525">
            <a:noFill/>
            <a:miter lim="800000"/>
            <a:headEnd/>
            <a:tailEnd/>
          </a:ln>
        </p:spPr>
        <p:txBody>
          <a:bodyPr wrap="square">
            <a:spAutoFit/>
          </a:bodyPr>
          <a:lstStyle/>
          <a:p>
            <a:pPr algn="just">
              <a:spcBef>
                <a:spcPct val="50000"/>
              </a:spcBef>
            </a:pPr>
            <a:r>
              <a:rPr lang="en-US" sz="2000" dirty="0"/>
              <a:t>- Nếu đổi dấu cả tử và mẫu của một phân thức thì được một phân thức bằng phân thức đã cho:</a:t>
            </a:r>
          </a:p>
        </p:txBody>
      </p:sp>
      <p:sp>
        <p:nvSpPr>
          <p:cNvPr id="47" name="Rectangle 75"/>
          <p:cNvSpPr>
            <a:spLocks noChangeArrowheads="1"/>
          </p:cNvSpPr>
          <p:nvPr/>
        </p:nvSpPr>
        <p:spPr bwMode="auto">
          <a:xfrm>
            <a:off x="990600" y="3985483"/>
            <a:ext cx="4495800" cy="353943"/>
          </a:xfrm>
          <a:prstGeom prst="rect">
            <a:avLst/>
          </a:prstGeom>
          <a:noFill/>
          <a:ln w="12700" cap="sq">
            <a:noFill/>
            <a:miter lim="800000"/>
            <a:headEnd type="none" w="sm" len="sm"/>
            <a:tailEnd type="none" w="sm" len="sm"/>
          </a:ln>
        </p:spPr>
        <p:txBody>
          <a:bodyPr anchor="ctr">
            <a:spAutoFit/>
          </a:bodyPr>
          <a:lstStyle/>
          <a:p>
            <a:r>
              <a:rPr lang="en-US" sz="1700" b="1" dirty="0"/>
              <a:t>  </a:t>
            </a:r>
            <a:r>
              <a:rPr lang="en-US" sz="1700" b="1" dirty="0" smtClean="0"/>
              <a:t>(</a:t>
            </a:r>
            <a:r>
              <a:rPr lang="en-US" sz="1700" b="1" i="1" dirty="0" smtClean="0"/>
              <a:t>Quy </a:t>
            </a:r>
            <a:r>
              <a:rPr lang="en-US" sz="1700" b="1" i="1" dirty="0"/>
              <a:t>tắc </a:t>
            </a:r>
            <a:r>
              <a:rPr lang="vi-VN" sz="1700" b="1" i="1" dirty="0"/>
              <a:t>đ</a:t>
            </a:r>
            <a:r>
              <a:rPr lang="en-US" sz="1700" b="1" i="1" dirty="0"/>
              <a:t>ổi dấu của phân </a:t>
            </a:r>
            <a:r>
              <a:rPr lang="en-US" sz="1700" b="1" i="1" dirty="0" smtClean="0"/>
              <a:t>thức)</a:t>
            </a:r>
            <a:r>
              <a:rPr lang="en-US" sz="1700" dirty="0" smtClean="0"/>
              <a:t>  </a:t>
            </a:r>
            <a:endParaRPr lang="en-US" sz="1700" dirty="0"/>
          </a:p>
        </p:txBody>
      </p:sp>
      <p:graphicFrame>
        <p:nvGraphicFramePr>
          <p:cNvPr id="48" name="Object 35"/>
          <p:cNvGraphicFramePr>
            <a:graphicFrameLocks noChangeAspect="1"/>
          </p:cNvGraphicFramePr>
          <p:nvPr/>
        </p:nvGraphicFramePr>
        <p:xfrm>
          <a:off x="990600" y="4495800"/>
          <a:ext cx="2687956" cy="685800"/>
        </p:xfrm>
        <a:graphic>
          <a:graphicData uri="http://schemas.openxmlformats.org/presentationml/2006/ole">
            <mc:AlternateContent xmlns:mc="http://schemas.openxmlformats.org/markup-compatibility/2006">
              <mc:Choice xmlns:v="urn:schemas-microsoft-com:vml" Requires="v">
                <p:oleObj spid="_x0000_s51245" name="Equation" r:id="rId22" imgW="1803240" imgH="393480" progId="Equation.DSMT4">
                  <p:embed/>
                </p:oleObj>
              </mc:Choice>
              <mc:Fallback>
                <p:oleObj name="Equation" r:id="rId22" imgW="1803240" imgH="393480" progId="Equation.DSMT4">
                  <p:embed/>
                  <p:pic>
                    <p:nvPicPr>
                      <p:cNvPr id="0" name="Object 3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990600" y="4495800"/>
                        <a:ext cx="2687956"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0" name="Text Box 37"/>
          <p:cNvSpPr txBox="1">
            <a:spLocks noChangeArrowheads="1"/>
          </p:cNvSpPr>
          <p:nvPr/>
        </p:nvSpPr>
        <p:spPr bwMode="auto">
          <a:xfrm>
            <a:off x="76200" y="5414962"/>
            <a:ext cx="990600" cy="366712"/>
          </a:xfrm>
          <a:prstGeom prst="rect">
            <a:avLst/>
          </a:prstGeom>
          <a:noFill/>
          <a:ln w="9525">
            <a:noFill/>
            <a:miter lim="800000"/>
            <a:headEnd/>
            <a:tailEnd/>
          </a:ln>
        </p:spPr>
        <p:txBody>
          <a:bodyPr>
            <a:spAutoFit/>
          </a:bodyPr>
          <a:lstStyle/>
          <a:p>
            <a:pPr>
              <a:spcBef>
                <a:spcPct val="50000"/>
              </a:spcBef>
            </a:pPr>
            <a:r>
              <a:rPr lang="en-US" sz="1800" b="1" dirty="0"/>
              <a:t>Ví dụ: </a:t>
            </a:r>
          </a:p>
        </p:txBody>
      </p:sp>
      <p:graphicFrame>
        <p:nvGraphicFramePr>
          <p:cNvPr id="51" name="Object 38"/>
          <p:cNvGraphicFramePr>
            <a:graphicFrameLocks noChangeAspect="1"/>
          </p:cNvGraphicFramePr>
          <p:nvPr/>
        </p:nvGraphicFramePr>
        <p:xfrm>
          <a:off x="776287" y="5375275"/>
          <a:ext cx="3503613" cy="568325"/>
        </p:xfrm>
        <a:graphic>
          <a:graphicData uri="http://schemas.openxmlformats.org/presentationml/2006/ole">
            <mc:AlternateContent xmlns:mc="http://schemas.openxmlformats.org/markup-compatibility/2006">
              <mc:Choice xmlns:v="urn:schemas-microsoft-com:vml" Requires="v">
                <p:oleObj spid="_x0000_s51246" name="Equation" r:id="rId24" imgW="1879560" imgH="419040" progId="Equation.DSMT4">
                  <p:embed/>
                </p:oleObj>
              </mc:Choice>
              <mc:Fallback>
                <p:oleObj name="Equation" r:id="rId24" imgW="1879560" imgH="419040" progId="Equation.DSMT4">
                  <p:embed/>
                  <p:pic>
                    <p:nvPicPr>
                      <p:cNvPr id="0" name="Object 3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76287" y="5375275"/>
                        <a:ext cx="3503613" cy="568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4" name="TextBox 33"/>
          <p:cNvSpPr txBox="1">
            <a:spLocks noChangeArrowheads="1"/>
          </p:cNvSpPr>
          <p:nvPr/>
        </p:nvSpPr>
        <p:spPr bwMode="auto">
          <a:xfrm>
            <a:off x="-152400" y="4648200"/>
            <a:ext cx="1676400" cy="400050"/>
          </a:xfrm>
          <a:prstGeom prst="rect">
            <a:avLst/>
          </a:prstGeom>
          <a:noFill/>
          <a:ln w="9525">
            <a:noFill/>
            <a:miter lim="800000"/>
            <a:headEnd/>
            <a:tailEnd/>
          </a:ln>
        </p:spPr>
        <p:txBody>
          <a:bodyPr>
            <a:spAutoFit/>
          </a:bodyPr>
          <a:lstStyle/>
          <a:p>
            <a:r>
              <a:rPr lang="en-US" dirty="0"/>
              <a:t>   Ngoài ra:</a:t>
            </a:r>
          </a:p>
        </p:txBody>
      </p:sp>
      <p:sp>
        <p:nvSpPr>
          <p:cNvPr id="49" name="Text Box 49"/>
          <p:cNvSpPr txBox="1">
            <a:spLocks noChangeArrowheads="1"/>
          </p:cNvSpPr>
          <p:nvPr/>
        </p:nvSpPr>
        <p:spPr bwMode="auto">
          <a:xfrm>
            <a:off x="4597400" y="2489200"/>
            <a:ext cx="1549400" cy="400110"/>
          </a:xfrm>
          <a:prstGeom prst="rect">
            <a:avLst/>
          </a:prstGeom>
          <a:noFill/>
          <a:ln w="9525">
            <a:noFill/>
            <a:miter lim="800000"/>
            <a:headEnd/>
            <a:tailEnd/>
          </a:ln>
        </p:spPr>
        <p:txBody>
          <a:bodyPr wrap="square">
            <a:spAutoFit/>
          </a:bodyPr>
          <a:lstStyle/>
          <a:p>
            <a:pPr>
              <a:spcBef>
                <a:spcPct val="50000"/>
              </a:spcBef>
            </a:pPr>
            <a:r>
              <a:rPr lang="en-US" sz="2000" i="1" dirty="0" smtClean="0">
                <a:solidFill>
                  <a:schemeClr val="tx2">
                    <a:lumMod val="60000"/>
                    <a:lumOff val="40000"/>
                  </a:schemeClr>
                </a:solidFill>
              </a:rPr>
              <a:t>C1:</a:t>
            </a:r>
            <a:r>
              <a:rPr lang="en-US" sz="2000" dirty="0" smtClean="0"/>
              <a:t>Ta </a:t>
            </a:r>
            <a:r>
              <a:rPr lang="en-US" sz="2000" dirty="0"/>
              <a:t>có: </a:t>
            </a:r>
          </a:p>
        </p:txBody>
      </p:sp>
      <p:sp>
        <p:nvSpPr>
          <p:cNvPr id="55" name="Text Box 49"/>
          <p:cNvSpPr txBox="1">
            <a:spLocks noChangeArrowheads="1"/>
          </p:cNvSpPr>
          <p:nvPr/>
        </p:nvSpPr>
        <p:spPr bwMode="auto">
          <a:xfrm>
            <a:off x="4597400" y="3276600"/>
            <a:ext cx="1549400" cy="400110"/>
          </a:xfrm>
          <a:prstGeom prst="rect">
            <a:avLst/>
          </a:prstGeom>
          <a:noFill/>
          <a:ln w="9525">
            <a:noFill/>
            <a:miter lim="800000"/>
            <a:headEnd/>
            <a:tailEnd/>
          </a:ln>
        </p:spPr>
        <p:txBody>
          <a:bodyPr wrap="square">
            <a:spAutoFit/>
          </a:bodyPr>
          <a:lstStyle/>
          <a:p>
            <a:pPr>
              <a:spcBef>
                <a:spcPct val="50000"/>
              </a:spcBef>
            </a:pPr>
            <a:r>
              <a:rPr lang="en-US" sz="2000" i="1" dirty="0" smtClean="0">
                <a:solidFill>
                  <a:schemeClr val="tx2">
                    <a:lumMod val="60000"/>
                    <a:lumOff val="40000"/>
                  </a:schemeClr>
                </a:solidFill>
              </a:rPr>
              <a:t>C2:</a:t>
            </a:r>
            <a:r>
              <a:rPr lang="en-US" sz="2000" dirty="0" smtClean="0"/>
              <a:t>Ta </a:t>
            </a:r>
            <a:r>
              <a:rPr lang="en-US" sz="2000" dirty="0"/>
              <a:t>có: </a:t>
            </a:r>
          </a:p>
        </p:txBody>
      </p:sp>
      <p:sp>
        <p:nvSpPr>
          <p:cNvPr id="56" name="Text Box 49"/>
          <p:cNvSpPr txBox="1">
            <a:spLocks noChangeArrowheads="1"/>
          </p:cNvSpPr>
          <p:nvPr/>
        </p:nvSpPr>
        <p:spPr bwMode="auto">
          <a:xfrm>
            <a:off x="4597400" y="4629090"/>
            <a:ext cx="1549400" cy="400110"/>
          </a:xfrm>
          <a:prstGeom prst="rect">
            <a:avLst/>
          </a:prstGeom>
          <a:noFill/>
          <a:ln w="9525">
            <a:noFill/>
            <a:miter lim="800000"/>
            <a:headEnd/>
            <a:tailEnd/>
          </a:ln>
        </p:spPr>
        <p:txBody>
          <a:bodyPr wrap="square">
            <a:spAutoFit/>
          </a:bodyPr>
          <a:lstStyle/>
          <a:p>
            <a:pPr>
              <a:spcBef>
                <a:spcPct val="50000"/>
              </a:spcBef>
            </a:pPr>
            <a:r>
              <a:rPr lang="en-US" sz="2000" i="1" dirty="0" smtClean="0">
                <a:solidFill>
                  <a:schemeClr val="tx2">
                    <a:lumMod val="60000"/>
                    <a:lumOff val="40000"/>
                  </a:schemeClr>
                </a:solidFill>
              </a:rPr>
              <a:t>C1:</a:t>
            </a:r>
            <a:r>
              <a:rPr lang="en-US" sz="2000" dirty="0" smtClean="0"/>
              <a:t>Ta </a:t>
            </a:r>
            <a:r>
              <a:rPr lang="en-US" sz="2000" dirty="0"/>
              <a:t>có: </a:t>
            </a:r>
          </a:p>
        </p:txBody>
      </p:sp>
      <p:sp>
        <p:nvSpPr>
          <p:cNvPr id="57" name="Text Box 49"/>
          <p:cNvSpPr txBox="1">
            <a:spLocks noChangeArrowheads="1"/>
          </p:cNvSpPr>
          <p:nvPr/>
        </p:nvSpPr>
        <p:spPr bwMode="auto">
          <a:xfrm>
            <a:off x="4572000" y="5334000"/>
            <a:ext cx="1549400" cy="400110"/>
          </a:xfrm>
          <a:prstGeom prst="rect">
            <a:avLst/>
          </a:prstGeom>
          <a:noFill/>
          <a:ln w="9525">
            <a:noFill/>
            <a:miter lim="800000"/>
            <a:headEnd/>
            <a:tailEnd/>
          </a:ln>
        </p:spPr>
        <p:txBody>
          <a:bodyPr wrap="square">
            <a:spAutoFit/>
          </a:bodyPr>
          <a:lstStyle/>
          <a:p>
            <a:pPr>
              <a:spcBef>
                <a:spcPct val="50000"/>
              </a:spcBef>
            </a:pPr>
            <a:r>
              <a:rPr lang="en-US" sz="2000" i="1" dirty="0" smtClean="0">
                <a:solidFill>
                  <a:schemeClr val="tx2">
                    <a:lumMod val="60000"/>
                    <a:lumOff val="40000"/>
                  </a:schemeClr>
                </a:solidFill>
              </a:rPr>
              <a:t>C2:</a:t>
            </a:r>
            <a:r>
              <a:rPr lang="en-US" sz="2000" dirty="0" smtClean="0"/>
              <a:t>Ta </a:t>
            </a:r>
            <a:r>
              <a:rPr lang="en-US" sz="2000" dirty="0"/>
              <a:t>có: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3"/>
                                        </p:tgtEl>
                                        <p:attrNameLst>
                                          <p:attrName>style.visibility</p:attrName>
                                        </p:attrNameLst>
                                      </p:cBhvr>
                                      <p:to>
                                        <p:strVal val="visible"/>
                                      </p:to>
                                    </p:set>
                                    <p:anim calcmode="discrete" valueType="clr">
                                      <p:cBhvr override="childStyle">
                                        <p:cTn id="7" dur="80"/>
                                        <p:tgtEl>
                                          <p:spTgt spid="3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3"/>
                                        </p:tgtEl>
                                        <p:attrNameLst>
                                          <p:attrName>fillcolor</p:attrName>
                                        </p:attrNameLst>
                                      </p:cBhvr>
                                      <p:tavLst>
                                        <p:tav tm="0">
                                          <p:val>
                                            <p:clrVal>
                                              <a:schemeClr val="accent2"/>
                                            </p:clrVal>
                                          </p:val>
                                        </p:tav>
                                        <p:tav tm="50000">
                                          <p:val>
                                            <p:clrVal>
                                              <a:schemeClr val="hlink"/>
                                            </p:clrVal>
                                          </p:val>
                                        </p:tav>
                                      </p:tavLst>
                                    </p:anim>
                                    <p:set>
                                      <p:cBhvr>
                                        <p:cTn id="9" dur="80"/>
                                        <p:tgtEl>
                                          <p:spTgt spid="3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45"/>
                                        </p:tgtEl>
                                        <p:attrNameLst>
                                          <p:attrName>style.visibility</p:attrName>
                                        </p:attrNameLst>
                                      </p:cBhvr>
                                      <p:to>
                                        <p:strVal val="visible"/>
                                      </p:to>
                                    </p:set>
                                    <p:animEffect transition="in" filter="box(in)">
                                      <p:cBhvr>
                                        <p:cTn id="14" dur="500"/>
                                        <p:tgtEl>
                                          <p:spTgt spid="45"/>
                                        </p:tgtEl>
                                      </p:cBhvr>
                                    </p:animEffect>
                                  </p:childTnLst>
                                </p:cTn>
                              </p:par>
                              <p:par>
                                <p:cTn id="15" presetID="4" presetClass="entr" presetSubtype="16" fill="hold" nodeType="with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box(in)">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41" presetClass="entr" presetSubtype="0" fill="hold" grpId="0" nodeType="clickEffect">
                                  <p:stCondLst>
                                    <p:cond delay="0"/>
                                  </p:stCondLst>
                                  <p:iterate type="lt">
                                    <p:tmPct val="10000"/>
                                  </p:iterate>
                                  <p:childTnLst>
                                    <p:set>
                                      <p:cBhvr>
                                        <p:cTn id="21" dur="1" fill="hold">
                                          <p:stCondLst>
                                            <p:cond delay="0"/>
                                          </p:stCondLst>
                                        </p:cTn>
                                        <p:tgtEl>
                                          <p:spTgt spid="47"/>
                                        </p:tgtEl>
                                        <p:attrNameLst>
                                          <p:attrName>style.visibility</p:attrName>
                                        </p:attrNameLst>
                                      </p:cBhvr>
                                      <p:to>
                                        <p:strVal val="visible"/>
                                      </p:to>
                                    </p:set>
                                    <p:anim calcmode="lin" valueType="num">
                                      <p:cBhvr>
                                        <p:cTn id="22" dur="500" fill="hold"/>
                                        <p:tgtEl>
                                          <p:spTgt spid="47"/>
                                        </p:tgtEl>
                                        <p:attrNameLst>
                                          <p:attrName>ppt_x</p:attrName>
                                        </p:attrNameLst>
                                      </p:cBhvr>
                                      <p:tavLst>
                                        <p:tav tm="0">
                                          <p:val>
                                            <p:strVal val="#ppt_x"/>
                                          </p:val>
                                        </p:tav>
                                        <p:tav tm="50000">
                                          <p:val>
                                            <p:strVal val="#ppt_x+.1"/>
                                          </p:val>
                                        </p:tav>
                                        <p:tav tm="100000">
                                          <p:val>
                                            <p:strVal val="#ppt_x"/>
                                          </p:val>
                                        </p:tav>
                                      </p:tavLst>
                                    </p:anim>
                                    <p:anim calcmode="lin" valueType="num">
                                      <p:cBhvr>
                                        <p:cTn id="23" dur="500" fill="hold"/>
                                        <p:tgtEl>
                                          <p:spTgt spid="47"/>
                                        </p:tgtEl>
                                        <p:attrNameLst>
                                          <p:attrName>ppt_y</p:attrName>
                                        </p:attrNameLst>
                                      </p:cBhvr>
                                      <p:tavLst>
                                        <p:tav tm="0">
                                          <p:val>
                                            <p:strVal val="#ppt_y"/>
                                          </p:val>
                                        </p:tav>
                                        <p:tav tm="100000">
                                          <p:val>
                                            <p:strVal val="#ppt_y"/>
                                          </p:val>
                                        </p:tav>
                                      </p:tavLst>
                                    </p:anim>
                                    <p:anim calcmode="lin" valueType="num">
                                      <p:cBhvr>
                                        <p:cTn id="24" dur="500" fill="hold"/>
                                        <p:tgtEl>
                                          <p:spTgt spid="47"/>
                                        </p:tgtEl>
                                        <p:attrNameLst>
                                          <p:attrName>ppt_h</p:attrName>
                                        </p:attrNameLst>
                                      </p:cBhvr>
                                      <p:tavLst>
                                        <p:tav tm="0">
                                          <p:val>
                                            <p:strVal val="#ppt_h/10"/>
                                          </p:val>
                                        </p:tav>
                                        <p:tav tm="50000">
                                          <p:val>
                                            <p:strVal val="#ppt_h+.01"/>
                                          </p:val>
                                        </p:tav>
                                        <p:tav tm="100000">
                                          <p:val>
                                            <p:strVal val="#ppt_h"/>
                                          </p:val>
                                        </p:tav>
                                      </p:tavLst>
                                    </p:anim>
                                    <p:anim calcmode="lin" valueType="num">
                                      <p:cBhvr>
                                        <p:cTn id="25" dur="500" fill="hold"/>
                                        <p:tgtEl>
                                          <p:spTgt spid="47"/>
                                        </p:tgtEl>
                                        <p:attrNameLst>
                                          <p:attrName>ppt_w</p:attrName>
                                        </p:attrNameLst>
                                      </p:cBhvr>
                                      <p:tavLst>
                                        <p:tav tm="0">
                                          <p:val>
                                            <p:strVal val="#ppt_w/10"/>
                                          </p:val>
                                        </p:tav>
                                        <p:tav tm="50000">
                                          <p:val>
                                            <p:strVal val="#ppt_w+.01"/>
                                          </p:val>
                                        </p:tav>
                                        <p:tav tm="100000">
                                          <p:val>
                                            <p:strVal val="#ppt_w"/>
                                          </p:val>
                                        </p:tav>
                                      </p:tavLst>
                                    </p:anim>
                                    <p:animEffect transition="in" filter="fade">
                                      <p:cBhvr>
                                        <p:cTn id="26" dur="500" tmFilter="0,0; .5, 1; 1, 1"/>
                                        <p:tgtEl>
                                          <p:spTgt spid="47"/>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50"/>
                                        </p:tgtEl>
                                        <p:attrNameLst>
                                          <p:attrName>style.visibility</p:attrName>
                                        </p:attrNameLst>
                                      </p:cBhvr>
                                      <p:to>
                                        <p:strVal val="visible"/>
                                      </p:to>
                                    </p:set>
                                    <p:animEffect transition="in" filter="box(in)">
                                      <p:cBhvr>
                                        <p:cTn id="31" dur="500"/>
                                        <p:tgtEl>
                                          <p:spTgt spid="50"/>
                                        </p:tgtEl>
                                      </p:cBhvr>
                                    </p:animEffect>
                                  </p:childTnLst>
                                </p:cTn>
                              </p:par>
                              <p:par>
                                <p:cTn id="32" presetID="4" presetClass="entr" presetSubtype="16" fill="hold" nodeType="withEffect">
                                  <p:stCondLst>
                                    <p:cond delay="0"/>
                                  </p:stCondLst>
                                  <p:childTnLst>
                                    <p:set>
                                      <p:cBhvr>
                                        <p:cTn id="33" dur="1" fill="hold">
                                          <p:stCondLst>
                                            <p:cond delay="0"/>
                                          </p:stCondLst>
                                        </p:cTn>
                                        <p:tgtEl>
                                          <p:spTgt spid="51"/>
                                        </p:tgtEl>
                                        <p:attrNameLst>
                                          <p:attrName>style.visibility</p:attrName>
                                        </p:attrNameLst>
                                      </p:cBhvr>
                                      <p:to>
                                        <p:strVal val="visible"/>
                                      </p:to>
                                    </p:set>
                                    <p:animEffect transition="in" filter="box(in)">
                                      <p:cBhvr>
                                        <p:cTn id="34" dur="500"/>
                                        <p:tgtEl>
                                          <p:spTgt spid="51"/>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1" nodeType="clickEffect">
                                  <p:stCondLst>
                                    <p:cond delay="0"/>
                                  </p:stCondLst>
                                  <p:childTnLst>
                                    <p:set>
                                      <p:cBhvr>
                                        <p:cTn id="38" dur="1" fill="hold">
                                          <p:stCondLst>
                                            <p:cond delay="0"/>
                                          </p:stCondLst>
                                        </p:cTn>
                                        <p:tgtEl>
                                          <p:spTgt spid="50"/>
                                        </p:tgtEl>
                                        <p:attrNameLst>
                                          <p:attrName>style.visibility</p:attrName>
                                        </p:attrNameLst>
                                      </p:cBhvr>
                                      <p:to>
                                        <p:strVal val="visible"/>
                                      </p:to>
                                    </p:set>
                                    <p:animEffect transition="in" filter="box(in)">
                                      <p:cBhvr>
                                        <p:cTn id="39" dur="500"/>
                                        <p:tgtEl>
                                          <p:spTgt spid="50"/>
                                        </p:tgtEl>
                                      </p:cBhvr>
                                    </p:animEffect>
                                  </p:childTnLst>
                                </p:cTn>
                              </p:par>
                              <p:par>
                                <p:cTn id="40" presetID="4" presetClass="entr" presetSubtype="16" fill="hold" nodeType="withEffect">
                                  <p:stCondLst>
                                    <p:cond delay="0"/>
                                  </p:stCondLst>
                                  <p:childTnLst>
                                    <p:set>
                                      <p:cBhvr>
                                        <p:cTn id="41" dur="1" fill="hold">
                                          <p:stCondLst>
                                            <p:cond delay="0"/>
                                          </p:stCondLst>
                                        </p:cTn>
                                        <p:tgtEl>
                                          <p:spTgt spid="51"/>
                                        </p:tgtEl>
                                        <p:attrNameLst>
                                          <p:attrName>style.visibility</p:attrName>
                                        </p:attrNameLst>
                                      </p:cBhvr>
                                      <p:to>
                                        <p:strVal val="visible"/>
                                      </p:to>
                                    </p:set>
                                    <p:animEffect transition="in" filter="box(in)">
                                      <p:cBhvr>
                                        <p:cTn id="42" dur="500"/>
                                        <p:tgtEl>
                                          <p:spTgt spid="51"/>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54"/>
                                        </p:tgtEl>
                                        <p:attrNameLst>
                                          <p:attrName>style.visibility</p:attrName>
                                        </p:attrNameLst>
                                      </p:cBhvr>
                                      <p:to>
                                        <p:strVal val="visible"/>
                                      </p:to>
                                    </p:set>
                                    <p:animEffect transition="in" filter="box(in)">
                                      <p:cBhvr>
                                        <p:cTn id="45" dur="500"/>
                                        <p:tgtEl>
                                          <p:spTgt spid="54"/>
                                        </p:tgtEl>
                                      </p:cBhvr>
                                    </p:animEffect>
                                  </p:childTnLst>
                                </p:cTn>
                              </p:par>
                              <p:par>
                                <p:cTn id="46" presetID="4" presetClass="entr" presetSubtype="16" fill="hold" nodeType="withEffect">
                                  <p:stCondLst>
                                    <p:cond delay="0"/>
                                  </p:stCondLst>
                                  <p:childTnLst>
                                    <p:set>
                                      <p:cBhvr>
                                        <p:cTn id="47" dur="1" fill="hold">
                                          <p:stCondLst>
                                            <p:cond delay="0"/>
                                          </p:stCondLst>
                                        </p:cTn>
                                        <p:tgtEl>
                                          <p:spTgt spid="48"/>
                                        </p:tgtEl>
                                        <p:attrNameLst>
                                          <p:attrName>style.visibility</p:attrName>
                                        </p:attrNameLst>
                                      </p:cBhvr>
                                      <p:to>
                                        <p:strVal val="visible"/>
                                      </p:to>
                                    </p:set>
                                    <p:animEffect transition="in" filter="box(in)">
                                      <p:cBhvr>
                                        <p:cTn id="48"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45" grpId="0"/>
      <p:bldP spid="47" grpId="0"/>
      <p:bldP spid="50" grpId="0"/>
      <p:bldP spid="50" grpId="1"/>
      <p:bldP spid="5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Autofit/>
          </a:bodyPr>
          <a:lstStyle/>
          <a:p>
            <a:r>
              <a:rPr lang="en-US" sz="2400" b="1" smtClean="0">
                <a:solidFill>
                  <a:srgbClr val="FF0000"/>
                </a:solidFill>
              </a:rPr>
              <a:t>Tiết 44 </a:t>
            </a:r>
            <a:r>
              <a:rPr lang="en-US" sz="2400" b="1" dirty="0" smtClean="0">
                <a:solidFill>
                  <a:srgbClr val="FF0000"/>
                </a:solidFill>
              </a:rPr>
              <a:t>-</a:t>
            </a:r>
            <a:r>
              <a:rPr lang="en-GB" sz="2400" b="1" dirty="0" smtClean="0">
                <a:solidFill>
                  <a:srgbClr val="FF0000"/>
                </a:solidFill>
                <a:latin typeface="Arial" pitchFamily="34" charset="0"/>
                <a:cs typeface="Arial" pitchFamily="34" charset="0"/>
              </a:rPr>
              <a:t> §2. </a:t>
            </a:r>
            <a:r>
              <a:rPr lang="en-US" sz="2400" b="1" dirty="0" smtClean="0">
                <a:solidFill>
                  <a:srgbClr val="FF0000"/>
                </a:solidFill>
                <a:latin typeface="Arial" pitchFamily="34" charset="0"/>
                <a:cs typeface="Arial" pitchFamily="34" charset="0"/>
              </a:rPr>
              <a:t>TÍNH CHẤT CƠ BẢN CỦA PHÂN THỨC</a:t>
            </a:r>
            <a:r>
              <a:rPr lang="en-US" sz="2400" dirty="0" smtClean="0"/>
              <a:t> </a:t>
            </a:r>
            <a:endParaRPr lang="en-US" sz="2400" dirty="0"/>
          </a:p>
        </p:txBody>
      </p:sp>
      <p:cxnSp>
        <p:nvCxnSpPr>
          <p:cNvPr id="5" name="Straight Connector 4"/>
          <p:cNvCxnSpPr/>
          <p:nvPr/>
        </p:nvCxnSpPr>
        <p:spPr>
          <a:xfrm>
            <a:off x="4648200" y="685800"/>
            <a:ext cx="0" cy="5638800"/>
          </a:xfrm>
          <a:prstGeom prst="line">
            <a:avLst/>
          </a:prstGeom>
          <a:ln w="12700" cmpd="sng"/>
        </p:spPr>
        <p:style>
          <a:lnRef idx="1">
            <a:schemeClr val="dk1"/>
          </a:lnRef>
          <a:fillRef idx="0">
            <a:schemeClr val="dk1"/>
          </a:fillRef>
          <a:effectRef idx="0">
            <a:schemeClr val="dk1"/>
          </a:effectRef>
          <a:fontRef idx="minor">
            <a:schemeClr val="tx1"/>
          </a:fontRef>
        </p:style>
      </p:cxnSp>
      <p:sp>
        <p:nvSpPr>
          <p:cNvPr id="8" name="Text Box 7"/>
          <p:cNvSpPr txBox="1">
            <a:spLocks noChangeArrowheads="1"/>
          </p:cNvSpPr>
          <p:nvPr/>
        </p:nvSpPr>
        <p:spPr bwMode="auto">
          <a:xfrm>
            <a:off x="-38100" y="609600"/>
            <a:ext cx="4838700" cy="430887"/>
          </a:xfrm>
          <a:prstGeom prst="rect">
            <a:avLst/>
          </a:prstGeom>
          <a:noFill/>
          <a:ln w="9525">
            <a:noFill/>
            <a:miter lim="800000"/>
            <a:headEnd/>
            <a:tailEnd/>
          </a:ln>
        </p:spPr>
        <p:txBody>
          <a:bodyPr wrap="square">
            <a:spAutoFit/>
          </a:bodyPr>
          <a:lstStyle/>
          <a:p>
            <a:pPr>
              <a:spcBef>
                <a:spcPct val="50000"/>
              </a:spcBef>
            </a:pPr>
            <a:r>
              <a:rPr lang="en-US" sz="2200" b="1" dirty="0">
                <a:solidFill>
                  <a:srgbClr val="002060"/>
                </a:solidFill>
              </a:rPr>
              <a:t>1. Tính chất cơ bản của phân thức</a:t>
            </a:r>
          </a:p>
        </p:txBody>
      </p:sp>
      <p:sp>
        <p:nvSpPr>
          <p:cNvPr id="27" name="Text Box 13"/>
          <p:cNvSpPr txBox="1">
            <a:spLocks noChangeArrowheads="1"/>
          </p:cNvSpPr>
          <p:nvPr/>
        </p:nvSpPr>
        <p:spPr bwMode="auto">
          <a:xfrm>
            <a:off x="1066800" y="1219200"/>
            <a:ext cx="37338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700" b="1" i="1" dirty="0"/>
              <a:t>M là một đa thức khác đa thức 0</a:t>
            </a:r>
            <a:r>
              <a:rPr lang="en-US" sz="1800" dirty="0"/>
              <a:t>)</a:t>
            </a:r>
          </a:p>
        </p:txBody>
      </p:sp>
      <p:sp>
        <p:nvSpPr>
          <p:cNvPr id="29" name="Text Box 14"/>
          <p:cNvSpPr txBox="1">
            <a:spLocks noChangeArrowheads="1"/>
          </p:cNvSpPr>
          <p:nvPr/>
        </p:nvSpPr>
        <p:spPr bwMode="auto">
          <a:xfrm>
            <a:off x="1066800" y="1895475"/>
            <a:ext cx="3276600" cy="369332"/>
          </a:xfrm>
          <a:prstGeom prst="rect">
            <a:avLst/>
          </a:prstGeom>
          <a:noFill/>
          <a:ln w="9525">
            <a:noFill/>
            <a:miter lim="800000"/>
            <a:headEnd/>
            <a:tailEnd/>
          </a:ln>
        </p:spPr>
        <p:txBody>
          <a:bodyPr wrap="square">
            <a:spAutoFit/>
          </a:bodyPr>
          <a:lstStyle/>
          <a:p>
            <a:pPr>
              <a:spcBef>
                <a:spcPct val="50000"/>
              </a:spcBef>
            </a:pPr>
            <a:r>
              <a:rPr lang="en-US" sz="1800" dirty="0"/>
              <a:t>(</a:t>
            </a:r>
            <a:r>
              <a:rPr lang="en-US" sz="1800" b="1" i="1" dirty="0"/>
              <a:t>N là </a:t>
            </a:r>
            <a:r>
              <a:rPr lang="en-US" sz="1700" b="1" i="1" dirty="0"/>
              <a:t>một</a:t>
            </a:r>
            <a:r>
              <a:rPr lang="en-US" sz="1800" b="1" i="1" dirty="0"/>
              <a:t> nhân tử chung</a:t>
            </a:r>
            <a:r>
              <a:rPr lang="en-US" sz="1800" dirty="0"/>
              <a:t>)</a:t>
            </a:r>
          </a:p>
        </p:txBody>
      </p:sp>
      <p:graphicFrame>
        <p:nvGraphicFramePr>
          <p:cNvPr id="31" name="Object 49"/>
          <p:cNvGraphicFramePr>
            <a:graphicFrameLocks noChangeAspect="1"/>
          </p:cNvGraphicFramePr>
          <p:nvPr/>
        </p:nvGraphicFramePr>
        <p:xfrm>
          <a:off x="195263" y="1143000"/>
          <a:ext cx="947737" cy="600075"/>
        </p:xfrm>
        <a:graphic>
          <a:graphicData uri="http://schemas.openxmlformats.org/presentationml/2006/ole">
            <mc:AlternateContent xmlns:mc="http://schemas.openxmlformats.org/markup-compatibility/2006">
              <mc:Choice xmlns:v="urn:schemas-microsoft-com:vml" Requires="v">
                <p:oleObj spid="_x0000_s60453" name="Equation" r:id="rId4" imgW="660240" imgH="419040" progId="Equation.DSMT4">
                  <p:embed/>
                </p:oleObj>
              </mc:Choice>
              <mc:Fallback>
                <p:oleObj name="Equation" r:id="rId4" imgW="660240" imgH="419040" progId="Equation.DSMT4">
                  <p:embed/>
                  <p:pic>
                    <p:nvPicPr>
                      <p:cNvPr id="0" name="Object 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263" y="11430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7" name="Object 49"/>
          <p:cNvGraphicFramePr>
            <a:graphicFrameLocks noChangeAspect="1"/>
          </p:cNvGraphicFramePr>
          <p:nvPr/>
        </p:nvGraphicFramePr>
        <p:xfrm>
          <a:off x="195263" y="1828800"/>
          <a:ext cx="947737" cy="600075"/>
        </p:xfrm>
        <a:graphic>
          <a:graphicData uri="http://schemas.openxmlformats.org/presentationml/2006/ole">
            <mc:AlternateContent xmlns:mc="http://schemas.openxmlformats.org/markup-compatibility/2006">
              <mc:Choice xmlns:v="urn:schemas-microsoft-com:vml" Requires="v">
                <p:oleObj spid="_x0000_s60454" name="Equation" r:id="rId6" imgW="660240" imgH="419040" progId="Equation.DSMT4">
                  <p:embed/>
                </p:oleObj>
              </mc:Choice>
              <mc:Fallback>
                <p:oleObj name="Equation" r:id="rId6" imgW="660240" imgH="4190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263" y="1828800"/>
                        <a:ext cx="947737"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 name="Text Box 7"/>
          <p:cNvSpPr txBox="1">
            <a:spLocks noChangeArrowheads="1"/>
          </p:cNvSpPr>
          <p:nvPr/>
        </p:nvSpPr>
        <p:spPr bwMode="auto">
          <a:xfrm>
            <a:off x="-38100" y="2464713"/>
            <a:ext cx="4838700" cy="430887"/>
          </a:xfrm>
          <a:prstGeom prst="rect">
            <a:avLst/>
          </a:prstGeom>
          <a:noFill/>
          <a:ln w="9525">
            <a:noFill/>
            <a:miter lim="800000"/>
            <a:headEnd/>
            <a:tailEnd/>
          </a:ln>
        </p:spPr>
        <p:txBody>
          <a:bodyPr wrap="square">
            <a:spAutoFit/>
          </a:bodyPr>
          <a:lstStyle/>
          <a:p>
            <a:pPr>
              <a:spcBef>
                <a:spcPct val="50000"/>
              </a:spcBef>
            </a:pPr>
            <a:r>
              <a:rPr lang="en-US" sz="2200" b="1" dirty="0" smtClean="0">
                <a:solidFill>
                  <a:srgbClr val="002060"/>
                </a:solidFill>
              </a:rPr>
              <a:t>2. Quy tắc đổi dấu</a:t>
            </a:r>
            <a:endParaRPr lang="en-US" sz="2200" b="1" dirty="0">
              <a:solidFill>
                <a:srgbClr val="002060"/>
              </a:solidFill>
            </a:endParaRPr>
          </a:p>
        </p:txBody>
      </p:sp>
      <p:graphicFrame>
        <p:nvGraphicFramePr>
          <p:cNvPr id="34" name="Object 67"/>
          <p:cNvGraphicFramePr>
            <a:graphicFrameLocks noChangeAspect="1"/>
          </p:cNvGraphicFramePr>
          <p:nvPr/>
        </p:nvGraphicFramePr>
        <p:xfrm>
          <a:off x="206375" y="3892550"/>
          <a:ext cx="1012825" cy="679450"/>
        </p:xfrm>
        <a:graphic>
          <a:graphicData uri="http://schemas.openxmlformats.org/presentationml/2006/ole">
            <mc:AlternateContent xmlns:mc="http://schemas.openxmlformats.org/markup-compatibility/2006">
              <mc:Choice xmlns:v="urn:schemas-microsoft-com:vml" Requires="v">
                <p:oleObj spid="_x0000_s60455" name="Equation" r:id="rId8" imgW="571320" imgH="393480" progId="Equation.DSMT4">
                  <p:embed/>
                </p:oleObj>
              </mc:Choice>
              <mc:Fallback>
                <p:oleObj name="Equation" r:id="rId8" imgW="571320" imgH="393480" progId="Equation.DSMT4">
                  <p:embed/>
                  <p:pic>
                    <p:nvPicPr>
                      <p:cNvPr id="0" name="Object 6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6375" y="3892550"/>
                        <a:ext cx="1012825"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00"/>
                            </a:solidFill>
                            <a:miter lim="800000"/>
                            <a:headEnd/>
                            <a:tailEnd/>
                          </a14:hiddenLine>
                        </a:ext>
                      </a:extLst>
                    </p:spPr>
                  </p:pic>
                </p:oleObj>
              </mc:Fallback>
            </mc:AlternateContent>
          </a:graphicData>
        </a:graphic>
      </p:graphicFrame>
      <p:sp>
        <p:nvSpPr>
          <p:cNvPr id="45" name="Text Box 68"/>
          <p:cNvSpPr txBox="1">
            <a:spLocks noChangeArrowheads="1"/>
          </p:cNvSpPr>
          <p:nvPr/>
        </p:nvSpPr>
        <p:spPr bwMode="auto">
          <a:xfrm>
            <a:off x="0" y="2873375"/>
            <a:ext cx="4648200" cy="1016000"/>
          </a:xfrm>
          <a:prstGeom prst="rect">
            <a:avLst/>
          </a:prstGeom>
          <a:noFill/>
          <a:ln w="9525">
            <a:noFill/>
            <a:miter lim="800000"/>
            <a:headEnd/>
            <a:tailEnd/>
          </a:ln>
        </p:spPr>
        <p:txBody>
          <a:bodyPr wrap="square">
            <a:spAutoFit/>
          </a:bodyPr>
          <a:lstStyle/>
          <a:p>
            <a:pPr algn="just">
              <a:spcBef>
                <a:spcPct val="50000"/>
              </a:spcBef>
            </a:pPr>
            <a:r>
              <a:rPr lang="en-US" sz="2000" dirty="0"/>
              <a:t>- Nếu đổi dấu cả tử và mẫu của một phân thức thì được một phân thức bằng phân thức đã cho:</a:t>
            </a:r>
          </a:p>
        </p:txBody>
      </p:sp>
      <p:sp>
        <p:nvSpPr>
          <p:cNvPr id="47" name="Rectangle 75"/>
          <p:cNvSpPr>
            <a:spLocks noChangeArrowheads="1"/>
          </p:cNvSpPr>
          <p:nvPr/>
        </p:nvSpPr>
        <p:spPr bwMode="auto">
          <a:xfrm>
            <a:off x="990600" y="3985483"/>
            <a:ext cx="4495800" cy="353943"/>
          </a:xfrm>
          <a:prstGeom prst="rect">
            <a:avLst/>
          </a:prstGeom>
          <a:noFill/>
          <a:ln w="12700" cap="sq">
            <a:noFill/>
            <a:miter lim="800000"/>
            <a:headEnd type="none" w="sm" len="sm"/>
            <a:tailEnd type="none" w="sm" len="sm"/>
          </a:ln>
        </p:spPr>
        <p:txBody>
          <a:bodyPr anchor="ctr">
            <a:spAutoFit/>
          </a:bodyPr>
          <a:lstStyle/>
          <a:p>
            <a:r>
              <a:rPr lang="en-US" sz="1700" b="1" dirty="0"/>
              <a:t>  </a:t>
            </a:r>
            <a:r>
              <a:rPr lang="en-US" sz="1700" b="1" dirty="0" smtClean="0"/>
              <a:t>(</a:t>
            </a:r>
            <a:r>
              <a:rPr lang="en-US" sz="1700" b="1" i="1" dirty="0" smtClean="0"/>
              <a:t>Quy </a:t>
            </a:r>
            <a:r>
              <a:rPr lang="en-US" sz="1700" b="1" i="1" dirty="0"/>
              <a:t>tắc </a:t>
            </a:r>
            <a:r>
              <a:rPr lang="vi-VN" sz="1700" b="1" i="1" dirty="0"/>
              <a:t>đ</a:t>
            </a:r>
            <a:r>
              <a:rPr lang="en-US" sz="1700" b="1" i="1" dirty="0"/>
              <a:t>ổi dấu của phân </a:t>
            </a:r>
            <a:r>
              <a:rPr lang="en-US" sz="1700" b="1" i="1" dirty="0" smtClean="0"/>
              <a:t>thức)</a:t>
            </a:r>
            <a:r>
              <a:rPr lang="en-US" sz="1700" dirty="0" smtClean="0"/>
              <a:t>  </a:t>
            </a:r>
            <a:endParaRPr lang="en-US" sz="1700" dirty="0"/>
          </a:p>
        </p:txBody>
      </p:sp>
      <p:graphicFrame>
        <p:nvGraphicFramePr>
          <p:cNvPr id="48" name="Object 35"/>
          <p:cNvGraphicFramePr>
            <a:graphicFrameLocks noChangeAspect="1"/>
          </p:cNvGraphicFramePr>
          <p:nvPr/>
        </p:nvGraphicFramePr>
        <p:xfrm>
          <a:off x="990600" y="4495800"/>
          <a:ext cx="2687956" cy="685800"/>
        </p:xfrm>
        <a:graphic>
          <a:graphicData uri="http://schemas.openxmlformats.org/presentationml/2006/ole">
            <mc:AlternateContent xmlns:mc="http://schemas.openxmlformats.org/markup-compatibility/2006">
              <mc:Choice xmlns:v="urn:schemas-microsoft-com:vml" Requires="v">
                <p:oleObj spid="_x0000_s60456" name="Equation" r:id="rId10" imgW="1803240" imgH="393480" progId="Equation.DSMT4">
                  <p:embed/>
                </p:oleObj>
              </mc:Choice>
              <mc:Fallback>
                <p:oleObj name="Equation" r:id="rId10" imgW="1803240" imgH="393480" progId="Equation.DSMT4">
                  <p:embed/>
                  <p:pic>
                    <p:nvPicPr>
                      <p:cNvPr id="0" name="Object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90600" y="4495800"/>
                        <a:ext cx="2687956"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0" name="Text Box 37"/>
          <p:cNvSpPr txBox="1">
            <a:spLocks noChangeArrowheads="1"/>
          </p:cNvSpPr>
          <p:nvPr/>
        </p:nvSpPr>
        <p:spPr bwMode="auto">
          <a:xfrm>
            <a:off x="76200" y="5414962"/>
            <a:ext cx="990600" cy="366712"/>
          </a:xfrm>
          <a:prstGeom prst="rect">
            <a:avLst/>
          </a:prstGeom>
          <a:noFill/>
          <a:ln w="9525">
            <a:noFill/>
            <a:miter lim="800000"/>
            <a:headEnd/>
            <a:tailEnd/>
          </a:ln>
        </p:spPr>
        <p:txBody>
          <a:bodyPr>
            <a:spAutoFit/>
          </a:bodyPr>
          <a:lstStyle/>
          <a:p>
            <a:pPr>
              <a:spcBef>
                <a:spcPct val="50000"/>
              </a:spcBef>
            </a:pPr>
            <a:r>
              <a:rPr lang="en-US" sz="1800" b="1" dirty="0"/>
              <a:t>Ví dụ: </a:t>
            </a:r>
          </a:p>
        </p:txBody>
      </p:sp>
      <p:graphicFrame>
        <p:nvGraphicFramePr>
          <p:cNvPr id="51" name="Object 38"/>
          <p:cNvGraphicFramePr>
            <a:graphicFrameLocks noChangeAspect="1"/>
          </p:cNvGraphicFramePr>
          <p:nvPr/>
        </p:nvGraphicFramePr>
        <p:xfrm>
          <a:off x="776287" y="5375275"/>
          <a:ext cx="3503613" cy="568325"/>
        </p:xfrm>
        <a:graphic>
          <a:graphicData uri="http://schemas.openxmlformats.org/presentationml/2006/ole">
            <mc:AlternateContent xmlns:mc="http://schemas.openxmlformats.org/markup-compatibility/2006">
              <mc:Choice xmlns:v="urn:schemas-microsoft-com:vml" Requires="v">
                <p:oleObj spid="_x0000_s60457" name="Equation" r:id="rId12" imgW="1879560" imgH="419040" progId="Equation.DSMT4">
                  <p:embed/>
                </p:oleObj>
              </mc:Choice>
              <mc:Fallback>
                <p:oleObj name="Equation" r:id="rId12" imgW="1879560" imgH="419040" progId="Equation.DSMT4">
                  <p:embed/>
                  <p:pic>
                    <p:nvPicPr>
                      <p:cNvPr id="0" name="Object 3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76287" y="5375275"/>
                        <a:ext cx="3503613" cy="568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4" name="TextBox 33"/>
          <p:cNvSpPr txBox="1">
            <a:spLocks noChangeArrowheads="1"/>
          </p:cNvSpPr>
          <p:nvPr/>
        </p:nvSpPr>
        <p:spPr bwMode="auto">
          <a:xfrm>
            <a:off x="-152400" y="4648200"/>
            <a:ext cx="1676400" cy="400050"/>
          </a:xfrm>
          <a:prstGeom prst="rect">
            <a:avLst/>
          </a:prstGeom>
          <a:noFill/>
          <a:ln w="9525">
            <a:noFill/>
            <a:miter lim="800000"/>
            <a:headEnd/>
            <a:tailEnd/>
          </a:ln>
        </p:spPr>
        <p:txBody>
          <a:bodyPr>
            <a:spAutoFit/>
          </a:bodyPr>
          <a:lstStyle/>
          <a:p>
            <a:r>
              <a:rPr lang="en-US" dirty="0"/>
              <a:t>   Ngoài ra:</a:t>
            </a:r>
          </a:p>
        </p:txBody>
      </p:sp>
      <p:sp>
        <p:nvSpPr>
          <p:cNvPr id="62" name="Rectangle 44"/>
          <p:cNvSpPr>
            <a:spLocks noChangeArrowheads="1"/>
          </p:cNvSpPr>
          <p:nvPr/>
        </p:nvSpPr>
        <p:spPr bwMode="auto">
          <a:xfrm>
            <a:off x="4648200" y="685800"/>
            <a:ext cx="368300" cy="381000"/>
          </a:xfrm>
          <a:prstGeom prst="rect">
            <a:avLst/>
          </a:prstGeom>
          <a:solidFill>
            <a:srgbClr val="FFFF00"/>
          </a:solidFill>
          <a:ln w="9525">
            <a:solidFill>
              <a:schemeClr val="tx1"/>
            </a:solidFill>
            <a:miter lim="800000"/>
            <a:headEnd/>
            <a:tailEnd/>
          </a:ln>
        </p:spPr>
        <p:txBody>
          <a:bodyPr wrap="none" anchor="ctr"/>
          <a:lstStyle/>
          <a:p>
            <a:pPr algn="ctr"/>
            <a:r>
              <a:rPr lang="en-US" b="1" dirty="0" smtClean="0">
                <a:solidFill>
                  <a:srgbClr val="0000FF"/>
                </a:solidFill>
              </a:rPr>
              <a:t>?5</a:t>
            </a:r>
            <a:endParaRPr lang="en-US" b="1" dirty="0">
              <a:solidFill>
                <a:srgbClr val="0000FF"/>
              </a:solidFill>
            </a:endParaRPr>
          </a:p>
        </p:txBody>
      </p:sp>
      <p:sp>
        <p:nvSpPr>
          <p:cNvPr id="63" name="Text Box 52"/>
          <p:cNvSpPr txBox="1">
            <a:spLocks noChangeArrowheads="1"/>
          </p:cNvSpPr>
          <p:nvPr/>
        </p:nvSpPr>
        <p:spPr bwMode="auto">
          <a:xfrm>
            <a:off x="4648200" y="685800"/>
            <a:ext cx="4267200" cy="1015663"/>
          </a:xfrm>
          <a:prstGeom prst="rect">
            <a:avLst/>
          </a:prstGeom>
          <a:noFill/>
          <a:ln w="9525">
            <a:noFill/>
            <a:miter lim="800000"/>
            <a:headEnd/>
            <a:tailEnd/>
          </a:ln>
        </p:spPr>
        <p:txBody>
          <a:bodyPr>
            <a:spAutoFit/>
          </a:bodyPr>
          <a:lstStyle/>
          <a:p>
            <a:pPr algn="just">
              <a:spcBef>
                <a:spcPct val="50000"/>
              </a:spcBef>
            </a:pPr>
            <a:r>
              <a:rPr lang="en-US" sz="2000" dirty="0" smtClean="0"/>
              <a:t>     Dùng </a:t>
            </a:r>
            <a:r>
              <a:rPr lang="en-US" sz="2000" dirty="0"/>
              <a:t>quy tắc đổi dấu hãy điền một đa thức thích hợp vào chỗ trống trong mỗi đẳng thức sau:</a:t>
            </a:r>
          </a:p>
        </p:txBody>
      </p:sp>
      <p:graphicFrame>
        <p:nvGraphicFramePr>
          <p:cNvPr id="64" name="Object 53"/>
          <p:cNvGraphicFramePr>
            <a:graphicFrameLocks noChangeAspect="1"/>
          </p:cNvGraphicFramePr>
          <p:nvPr/>
        </p:nvGraphicFramePr>
        <p:xfrm>
          <a:off x="4967287" y="1752600"/>
          <a:ext cx="2043113" cy="685800"/>
        </p:xfrm>
        <a:graphic>
          <a:graphicData uri="http://schemas.openxmlformats.org/presentationml/2006/ole">
            <mc:AlternateContent xmlns:mc="http://schemas.openxmlformats.org/markup-compatibility/2006">
              <mc:Choice xmlns:v="urn:schemas-microsoft-com:vml" Requires="v">
                <p:oleObj spid="_x0000_s60458" name="Equation" r:id="rId14" imgW="1091880" imgH="393480" progId="Equation.DSMT4">
                  <p:embed/>
                </p:oleObj>
              </mc:Choice>
              <mc:Fallback>
                <p:oleObj name="Equation" r:id="rId14" imgW="1091880" imgH="393480" progId="Equation.DSMT4">
                  <p:embed/>
                  <p:pic>
                    <p:nvPicPr>
                      <p:cNvPr id="0" name="Object 5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67287" y="1752600"/>
                        <a:ext cx="2043113"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5" name="Object 54"/>
          <p:cNvGraphicFramePr>
            <a:graphicFrameLocks noChangeAspect="1"/>
          </p:cNvGraphicFramePr>
          <p:nvPr/>
        </p:nvGraphicFramePr>
        <p:xfrm>
          <a:off x="4953000" y="2514600"/>
          <a:ext cx="2252662" cy="849734"/>
        </p:xfrm>
        <a:graphic>
          <a:graphicData uri="http://schemas.openxmlformats.org/presentationml/2006/ole">
            <mc:AlternateContent xmlns:mc="http://schemas.openxmlformats.org/markup-compatibility/2006">
              <mc:Choice xmlns:v="urn:schemas-microsoft-com:vml" Requires="v">
                <p:oleObj spid="_x0000_s60459" name="Equation" r:id="rId16" imgW="1396800" imgH="393480" progId="Equation.DSMT4">
                  <p:embed/>
                </p:oleObj>
              </mc:Choice>
              <mc:Fallback>
                <p:oleObj name="Equation" r:id="rId16" imgW="1396800" imgH="393480" progId="Equation.DSMT4">
                  <p:embed/>
                  <p:pic>
                    <p:nvPicPr>
                      <p:cNvPr id="0" name="Object 5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53000" y="2514600"/>
                        <a:ext cx="2252662" cy="84973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433" name="Object 17"/>
          <p:cNvGraphicFramePr>
            <a:graphicFrameLocks noChangeAspect="1"/>
          </p:cNvGraphicFramePr>
          <p:nvPr/>
        </p:nvGraphicFramePr>
        <p:xfrm>
          <a:off x="6248400" y="2057400"/>
          <a:ext cx="685800" cy="342900"/>
        </p:xfrm>
        <a:graphic>
          <a:graphicData uri="http://schemas.openxmlformats.org/presentationml/2006/ole">
            <mc:AlternateContent xmlns:mc="http://schemas.openxmlformats.org/markup-compatibility/2006">
              <mc:Choice xmlns:v="urn:schemas-microsoft-com:vml" Requires="v">
                <p:oleObj spid="_x0000_s60460" name="Equation" r:id="rId18" imgW="368280" imgH="164880" progId="Equation.DSMT4">
                  <p:embed/>
                </p:oleObj>
              </mc:Choice>
              <mc:Fallback>
                <p:oleObj name="Equation" r:id="rId18" imgW="368280" imgH="164880" progId="Equation.DSMT4">
                  <p:embed/>
                  <p:pic>
                    <p:nvPicPr>
                      <p:cNvPr id="0" name="Picture 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248400" y="2057400"/>
                        <a:ext cx="6858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0434" name="Object 18"/>
          <p:cNvGraphicFramePr>
            <a:graphicFrameLocks noChangeAspect="1"/>
          </p:cNvGraphicFramePr>
          <p:nvPr/>
        </p:nvGraphicFramePr>
        <p:xfrm>
          <a:off x="6424613" y="2525713"/>
          <a:ext cx="661987" cy="369887"/>
        </p:xfrm>
        <a:graphic>
          <a:graphicData uri="http://schemas.openxmlformats.org/presentationml/2006/ole">
            <mc:AlternateContent xmlns:mc="http://schemas.openxmlformats.org/markup-compatibility/2006">
              <mc:Choice xmlns:v="urn:schemas-microsoft-com:vml" Requires="v">
                <p:oleObj spid="_x0000_s60461" name="Equation" r:id="rId20" imgW="355320" imgH="177480" progId="Equation.DSMT4">
                  <p:embed/>
                </p:oleObj>
              </mc:Choice>
              <mc:Fallback>
                <p:oleObj name="Equation" r:id="rId20" imgW="355320" imgH="177480" progId="Equation.DSMT4">
                  <p:embed/>
                  <p:pic>
                    <p:nvPicPr>
                      <p:cNvPr id="0" name="Picture 1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424613" y="2525713"/>
                        <a:ext cx="661987" cy="369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blinds(horizontal)">
                                      <p:cBhvr>
                                        <p:cTn id="7" dur="500"/>
                                        <p:tgtEl>
                                          <p:spTgt spid="62"/>
                                        </p:tgtEl>
                                      </p:cBhvr>
                                    </p:animEffect>
                                  </p:childTnLst>
                                </p:cTn>
                              </p:par>
                              <p:par>
                                <p:cTn id="8" presetID="27" presetClass="entr" presetSubtype="0" fill="hold" grpId="0" nodeType="withEffect">
                                  <p:stCondLst>
                                    <p:cond delay="0"/>
                                  </p:stCondLst>
                                  <p:iterate type="lt">
                                    <p:tmPct val="50000"/>
                                  </p:iterate>
                                  <p:childTnLst>
                                    <p:set>
                                      <p:cBhvr>
                                        <p:cTn id="9" dur="1" fill="hold">
                                          <p:stCondLst>
                                            <p:cond delay="0"/>
                                          </p:stCondLst>
                                        </p:cTn>
                                        <p:tgtEl>
                                          <p:spTgt spid="63"/>
                                        </p:tgtEl>
                                        <p:attrNameLst>
                                          <p:attrName>style.visibility</p:attrName>
                                        </p:attrNameLst>
                                      </p:cBhvr>
                                      <p:to>
                                        <p:strVal val="visible"/>
                                      </p:to>
                                    </p:set>
                                    <p:anim calcmode="discrete" valueType="clr">
                                      <p:cBhvr override="childStyle">
                                        <p:cTn id="10" dur="80"/>
                                        <p:tgtEl>
                                          <p:spTgt spid="63"/>
                                        </p:tgtEl>
                                        <p:attrNameLst>
                                          <p:attrName>style.color</p:attrName>
                                        </p:attrNameLst>
                                      </p:cBhvr>
                                      <p:tavLst>
                                        <p:tav tm="0">
                                          <p:val>
                                            <p:clrVal>
                                              <a:schemeClr val="accent2"/>
                                            </p:clrVal>
                                          </p:val>
                                        </p:tav>
                                        <p:tav tm="50000">
                                          <p:val>
                                            <p:clrVal>
                                              <a:schemeClr val="hlink"/>
                                            </p:clrVal>
                                          </p:val>
                                        </p:tav>
                                      </p:tavLst>
                                    </p:anim>
                                    <p:anim calcmode="discrete" valueType="clr">
                                      <p:cBhvr>
                                        <p:cTn id="11" dur="80"/>
                                        <p:tgtEl>
                                          <p:spTgt spid="63"/>
                                        </p:tgtEl>
                                        <p:attrNameLst>
                                          <p:attrName>fillcolor</p:attrName>
                                        </p:attrNameLst>
                                      </p:cBhvr>
                                      <p:tavLst>
                                        <p:tav tm="0">
                                          <p:val>
                                            <p:clrVal>
                                              <a:schemeClr val="accent2"/>
                                            </p:clrVal>
                                          </p:val>
                                        </p:tav>
                                        <p:tav tm="50000">
                                          <p:val>
                                            <p:clrVal>
                                              <a:schemeClr val="hlink"/>
                                            </p:clrVal>
                                          </p:val>
                                        </p:tav>
                                      </p:tavLst>
                                    </p:anim>
                                    <p:set>
                                      <p:cBhvr>
                                        <p:cTn id="12" dur="80"/>
                                        <p:tgtEl>
                                          <p:spTgt spid="63"/>
                                        </p:tgtEl>
                                        <p:attrNameLst>
                                          <p:attrName>fill.type</p:attrName>
                                        </p:attrNameLst>
                                      </p:cBhvr>
                                      <p:to>
                                        <p:strVal val="solid"/>
                                      </p:to>
                                    </p:set>
                                  </p:childTnLst>
                                </p:cTn>
                              </p:par>
                            </p:childTnLst>
                          </p:cTn>
                        </p:par>
                        <p:par>
                          <p:cTn id="13" fill="hold">
                            <p:stCondLst>
                              <p:cond delay="2880"/>
                            </p:stCondLst>
                            <p:childTnLst>
                              <p:par>
                                <p:cTn id="14" presetID="22" presetClass="entr" presetSubtype="8" fill="hold" nodeType="afterEffect">
                                  <p:stCondLst>
                                    <p:cond delay="0"/>
                                  </p:stCondLst>
                                  <p:childTnLst>
                                    <p:set>
                                      <p:cBhvr>
                                        <p:cTn id="15" dur="1" fill="hold">
                                          <p:stCondLst>
                                            <p:cond delay="0"/>
                                          </p:stCondLst>
                                        </p:cTn>
                                        <p:tgtEl>
                                          <p:spTgt spid="64"/>
                                        </p:tgtEl>
                                        <p:attrNameLst>
                                          <p:attrName>style.visibility</p:attrName>
                                        </p:attrNameLst>
                                      </p:cBhvr>
                                      <p:to>
                                        <p:strVal val="visible"/>
                                      </p:to>
                                    </p:set>
                                    <p:animEffect transition="in" filter="wipe(left)">
                                      <p:cBhvr>
                                        <p:cTn id="16" dur="1000"/>
                                        <p:tgtEl>
                                          <p:spTgt spid="64"/>
                                        </p:tgtEl>
                                      </p:cBhvr>
                                    </p:animEffect>
                                  </p:childTnLst>
                                </p:cTn>
                              </p:par>
                              <p:par>
                                <p:cTn id="17" presetID="22" presetClass="entr" presetSubtype="8" fill="hold" nodeType="withEffect">
                                  <p:stCondLst>
                                    <p:cond delay="0"/>
                                  </p:stCondLst>
                                  <p:childTnLst>
                                    <p:set>
                                      <p:cBhvr>
                                        <p:cTn id="18" dur="1" fill="hold">
                                          <p:stCondLst>
                                            <p:cond delay="0"/>
                                          </p:stCondLst>
                                        </p:cTn>
                                        <p:tgtEl>
                                          <p:spTgt spid="65"/>
                                        </p:tgtEl>
                                        <p:attrNameLst>
                                          <p:attrName>style.visibility</p:attrName>
                                        </p:attrNameLst>
                                      </p:cBhvr>
                                      <p:to>
                                        <p:strVal val="visible"/>
                                      </p:to>
                                    </p:set>
                                    <p:animEffect transition="in" filter="wipe(left)">
                                      <p:cBhvr>
                                        <p:cTn id="19" dur="1000"/>
                                        <p:tgtEl>
                                          <p:spTgt spid="65"/>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nodeType="clickEffect">
                                  <p:stCondLst>
                                    <p:cond delay="0"/>
                                  </p:stCondLst>
                                  <p:childTnLst>
                                    <p:set>
                                      <p:cBhvr>
                                        <p:cTn id="23" dur="1" fill="hold">
                                          <p:stCondLst>
                                            <p:cond delay="0"/>
                                          </p:stCondLst>
                                        </p:cTn>
                                        <p:tgtEl>
                                          <p:spTgt spid="60433"/>
                                        </p:tgtEl>
                                        <p:attrNameLst>
                                          <p:attrName>style.visibility</p:attrName>
                                        </p:attrNameLst>
                                      </p:cBhvr>
                                      <p:to>
                                        <p:strVal val="visible"/>
                                      </p:to>
                                    </p:set>
                                    <p:animEffect transition="in" filter="box(in)">
                                      <p:cBhvr>
                                        <p:cTn id="24" dur="500"/>
                                        <p:tgtEl>
                                          <p:spTgt spid="60433"/>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60434"/>
                                        </p:tgtEl>
                                        <p:attrNameLst>
                                          <p:attrName>style.visibility</p:attrName>
                                        </p:attrNameLst>
                                      </p:cBhvr>
                                      <p:to>
                                        <p:strVal val="visible"/>
                                      </p:to>
                                    </p:set>
                                    <p:animEffect transition="in" filter="box(in)">
                                      <p:cBhvr>
                                        <p:cTn id="29" dur="500"/>
                                        <p:tgtEl>
                                          <p:spTgt spid="60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963</TotalTime>
  <Words>1278</Words>
  <Application>Microsoft Office PowerPoint</Application>
  <PresentationFormat>On-screen Show (4:3)</PresentationFormat>
  <Paragraphs>163</Paragraphs>
  <Slides>15</Slides>
  <Notes>8</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4" baseType="lpstr">
      <vt:lpstr>.Vn3DH</vt:lpstr>
      <vt:lpstr>.VnBahamasBH</vt:lpstr>
      <vt:lpstr>.VnShelley Allegro</vt:lpstr>
      <vt:lpstr>.VnTime</vt:lpstr>
      <vt:lpstr>Arial</vt:lpstr>
      <vt:lpstr>Calibri</vt:lpstr>
      <vt:lpstr>Times New Roman</vt:lpstr>
      <vt:lpstr>Office Theme</vt:lpstr>
      <vt:lpstr>Equation</vt:lpstr>
      <vt:lpstr>PowerPoint Presentation</vt:lpstr>
      <vt:lpstr>PowerPoint Presentation</vt:lpstr>
      <vt:lpstr>PowerPoint Presentation</vt:lpstr>
      <vt:lpstr>PowerPoint Presentation</vt:lpstr>
      <vt:lpstr>Tiết 44 - §2. TÍNH CHẤT CƠ BẢN CỦA PHÂN THỨC </vt:lpstr>
      <vt:lpstr>Tiết 44 - §2. TÍNH CHẤT CƠ BẢN CỦA PHÂN THỨC </vt:lpstr>
      <vt:lpstr>Tiết 44 - §2. TÍNH CHẤT CƠ BẢN CỦA PHÂN THỨC </vt:lpstr>
      <vt:lpstr>Tiết 44 - §2. TÍNH CHẤT CƠ BẢN CỦA PHÂN THỨC </vt:lpstr>
      <vt:lpstr>Tiết 44 - §2. TÍNH CHẤT CƠ BẢN CỦA PHÂN THỨC </vt:lpstr>
      <vt:lpstr>Tiết 44 - §2. TÍNH CHẤT CƠ BẢN CỦA PHÂN THỨC </vt:lpstr>
      <vt:lpstr>Tiết 44 - §2. TÍNH CHẤT CƠ BẢN CỦA PHÂN THỨC </vt:lpstr>
      <vt:lpstr>PowerPoint Presentation</vt:lpstr>
      <vt:lpstr>PowerPoint Presentation</vt:lpstr>
      <vt:lpstr>Tiết 44 - §2. TÍNH CHẤT CƠ BẢN CỦA PHÂN THỨC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80</cp:revision>
  <dcterms:created xsi:type="dcterms:W3CDTF">2017-11-10T15:56:18Z</dcterms:created>
  <dcterms:modified xsi:type="dcterms:W3CDTF">2023-06-08T07:53:17Z</dcterms:modified>
</cp:coreProperties>
</file>