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3"/>
  </p:notesMasterIdLst>
  <p:sldIdLst>
    <p:sldId id="374" r:id="rId2"/>
    <p:sldId id="377" r:id="rId3"/>
    <p:sldId id="378" r:id="rId4"/>
    <p:sldId id="381" r:id="rId5"/>
    <p:sldId id="382" r:id="rId6"/>
    <p:sldId id="380" r:id="rId7"/>
    <p:sldId id="339" r:id="rId8"/>
    <p:sldId id="347" r:id="rId9"/>
    <p:sldId id="340" r:id="rId10"/>
    <p:sldId id="384" r:id="rId11"/>
    <p:sldId id="385" r:id="rId12"/>
  </p:sldIdLst>
  <p:sldSz cx="12192000" cy="68580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CC"/>
    <a:srgbClr val="ED2403"/>
    <a:srgbClr val="FFFDF3"/>
    <a:srgbClr val="00CC00"/>
    <a:srgbClr val="FFFCEB"/>
    <a:srgbClr val="4FCD0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4" autoAdjust="0"/>
    <p:restoredTop sz="93976" autoAdjust="0"/>
  </p:normalViewPr>
  <p:slideViewPr>
    <p:cSldViewPr>
      <p:cViewPr varScale="1">
        <p:scale>
          <a:sx n="69" d="100"/>
          <a:sy n="69" d="100"/>
        </p:scale>
        <p:origin x="74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"/>
    </p:cViewPr>
  </p:sorterViewPr>
  <p:notesViewPr>
    <p:cSldViewPr>
      <p:cViewPr varScale="1">
        <p:scale>
          <a:sx n="56" d="100"/>
          <a:sy n="56" d="100"/>
        </p:scale>
        <p:origin x="-185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58AE2A74-6201-4425-88F0-B1112ACAE5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39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F5B5C9-0C4E-4E1D-A3B2-AB446C1ACC3E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759DA-39A7-4BAF-ADC2-10F5D6967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8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24C0F8-7671-43BC-AA06-434FCD7AB795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21CA-3A9A-453C-9E3C-6D486EF33A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49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74F26-CF7A-4BFD-B8FA-B5BCF34E221C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16DB5-C062-4348-869A-09629FD2B4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83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12800" y="122238"/>
            <a:ext cx="11074400" cy="6202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5570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3C4822-E584-42C4-8E68-074102C5C732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D7E45-FA15-40E9-A7E2-3C0330F5BD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7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581699-9138-45B5-8CF9-3F5126651146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2782-E822-4000-A10B-4B882A689A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21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1A590-2E17-4552-AF82-8DEA9FF6F9F2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101B8-16D8-4A67-8657-996FE512C3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3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B0987-D8D3-45C7-9E47-F0CEF82EDE1A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A5D19-03B5-4F5D-91BB-429A266CE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2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16BB45-2B36-48F5-A12A-6426A688E94F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2AC48-FC44-451C-B106-07B701F0DA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D1951-DE18-40F6-BECF-9A8EBE3804EC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8561-8907-4834-B49D-1154E70F4D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5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5F986-4627-4828-9111-9B3BFA1C1D46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FBF2-DE4D-45F2-99C1-DD48F9A112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2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8065A3-6826-490A-9D1F-C4EAB786D9B5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9E0C-8C2C-4281-BCF1-A3A2D3D0F2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2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66A45D-CF54-4839-A2D6-00C4573B3145}" type="datetimeFigureOut">
              <a:rPr lang="en-US" smtClean="0"/>
              <a:pPr>
                <a:defRPr/>
              </a:pPr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5324F-6E34-4B2F-9BF1-3D2E5B5735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4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6.wm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 txBox="1">
            <a:spLocks noChangeArrowheads="1"/>
          </p:cNvSpPr>
          <p:nvPr/>
        </p:nvSpPr>
        <p:spPr>
          <a:xfrm>
            <a:off x="1752600" y="1106348"/>
            <a:ext cx="8382000" cy="14143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zh-CN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</a:t>
            </a:r>
          </a:p>
          <a:p>
            <a:pPr algn="ctr" fontAlgn="auto"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zh-CN" sz="2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              </a:t>
            </a:r>
          </a:p>
          <a:p>
            <a:pPr algn="ctr" fontAlgn="auto">
              <a:spcAft>
                <a:spcPts val="0"/>
              </a:spcAft>
              <a:buFont typeface="Wingdings" panose="05000000000000000000" pitchFamily="2" charset="2"/>
              <a:buNone/>
            </a:pPr>
            <a:endParaRPr lang="en-US" altLang="zh-CN" sz="2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US" altLang="zh-CN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5" name="Rectangle 1"/>
          <p:cNvSpPr>
            <a:spLocks noChangeArrowheads="1"/>
          </p:cNvSpPr>
          <p:nvPr/>
        </p:nvSpPr>
        <p:spPr bwMode="auto">
          <a:xfrm>
            <a:off x="914400" y="1932800"/>
            <a:ext cx="10210800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vi-VN" alt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vi-V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ĐA THỨC THÀNH NHÂN TỬ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vi-VN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PHƯƠNG PHÁP </a:t>
            </a:r>
            <a:endParaRPr lang="en-US" altLang="en-US" sz="4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HẰNG ĐẲNG THỨC</a:t>
            </a:r>
            <a:endParaRPr lang="en-US" alt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3"/>
          <p:cNvSpPr>
            <a:spLocks noChangeArrowheads="1"/>
          </p:cNvSpPr>
          <p:nvPr/>
        </p:nvSpPr>
        <p:spPr bwMode="auto">
          <a:xfrm>
            <a:off x="1905000" y="990601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a/73</a:t>
            </a:r>
            <a:r>
              <a:rPr lang="en-US" sz="2800" b="1" baseline="3000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-27</a:t>
            </a:r>
            <a:r>
              <a:rPr lang="en-US" sz="2800" b="1" baseline="3000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en-US" sz="2800" b="1">
                <a:solidFill>
                  <a:schemeClr val="bg1"/>
                </a:solidFill>
                <a:effectLst/>
                <a:latin typeface=".VnTime" panose="020B7200000000000000" pitchFamily="34" charset="0"/>
              </a:rPr>
              <a:t>       </a:t>
            </a:r>
            <a:endParaRPr lang="en-US" sz="2800" b="1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141289"/>
            <a:ext cx="83820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BT 46/</a:t>
            </a:r>
            <a:r>
              <a:rPr lang="en-US" sz="3200" b="1" i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– Tr20:Tính </a:t>
            </a:r>
            <a:r>
              <a:rPr lang="en-US" sz="3200" b="1" i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33600" y="1514476"/>
            <a:ext cx="6324600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Giải</a:t>
            </a:r>
            <a:endParaRPr lang="en-US" sz="2800" b="1" dirty="0">
              <a:solidFill>
                <a:schemeClr val="bg1"/>
              </a:solidFill>
              <a:effectLst/>
              <a:latin typeface="Times New Roman" pitchFamily="18" charset="0"/>
            </a:endParaRPr>
          </a:p>
          <a:p>
            <a:pPr algn="l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73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- 27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= (73+27)(73-27)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             = 100. 46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             = 4600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3"/>
          <p:cNvSpPr>
            <a:spLocks noChangeArrowheads="1"/>
          </p:cNvSpPr>
          <p:nvPr/>
        </p:nvSpPr>
        <p:spPr bwMode="auto">
          <a:xfrm>
            <a:off x="2438400" y="2895600"/>
            <a:ext cx="61722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2800" b="1" baseline="30000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pPr algn="l" eaLnBrk="1" hangingPunct="1">
              <a:spcBef>
                <a:spcPct val="50000"/>
              </a:spcBef>
            </a:pPr>
            <a:endParaRPr lang="en-US" sz="2800" b="1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effectLst/>
                <a:latin typeface=".VnTime" panose="020B7200000000000000" pitchFamily="34" charset="0"/>
              </a:rPr>
              <a:t>       </a:t>
            </a:r>
            <a:endParaRPr lang="en-US" sz="2800" b="1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978864"/>
              </p:ext>
            </p:extLst>
          </p:nvPr>
        </p:nvGraphicFramePr>
        <p:xfrm>
          <a:off x="3657601" y="2971800"/>
          <a:ext cx="45307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6" name="Equation" r:id="rId3" imgW="1549080" imgH="533160" progId="Equation.DSMT4">
                  <p:embed/>
                </p:oleObj>
              </mc:Choice>
              <mc:Fallback>
                <p:oleObj name="Equation" r:id="rId3" imgW="1549080" imgH="53316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1" y="2971800"/>
                        <a:ext cx="4530725" cy="1208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763723"/>
              </p:ext>
            </p:extLst>
          </p:nvPr>
        </p:nvGraphicFramePr>
        <p:xfrm>
          <a:off x="4775200" y="1693863"/>
          <a:ext cx="33432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Equation" r:id="rId5" imgW="1206360" imgH="444240" progId="Equation.DSMT4">
                  <p:embed/>
                </p:oleObj>
              </mc:Choice>
              <mc:Fallback>
                <p:oleObj name="Equation" r:id="rId5" imgW="1206360" imgH="44424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693863"/>
                        <a:ext cx="3343275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44"/>
          <p:cNvSpPr>
            <a:spLocks noChangeArrowheads="1"/>
          </p:cNvSpPr>
          <p:nvPr/>
        </p:nvSpPr>
        <p:spPr bwMode="auto">
          <a:xfrm>
            <a:off x="2438400" y="573088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BT45/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 – Tr20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 x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4342" name="Object 45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018443202"/>
              </p:ext>
            </p:extLst>
          </p:nvPr>
        </p:nvGraphicFramePr>
        <p:xfrm>
          <a:off x="6908800" y="360363"/>
          <a:ext cx="2286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7" imgW="1155600" imgH="444240" progId="Equation.DSMT4">
                  <p:embed/>
                </p:oleObj>
              </mc:Choice>
              <mc:Fallback>
                <p:oleObj name="Equation" r:id="rId7" imgW="1155600" imgH="444240" progId="Equation.DSMT4">
                  <p:embed/>
                  <p:pic>
                    <p:nvPicPr>
                      <p:cNvPr id="0" name="Picture 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800" y="360363"/>
                        <a:ext cx="2286000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99" name="Rectangle 47"/>
          <p:cNvSpPr>
            <a:spLocks noChangeArrowheads="1"/>
          </p:cNvSpPr>
          <p:nvPr/>
        </p:nvSpPr>
        <p:spPr bwMode="auto">
          <a:xfrm>
            <a:off x="5791200" y="1219200"/>
            <a:ext cx="838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Giải</a:t>
            </a:r>
            <a:endParaRPr lang="en-US" sz="2800" b="1" u="sng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434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704843"/>
              </p:ext>
            </p:extLst>
          </p:nvPr>
        </p:nvGraphicFramePr>
        <p:xfrm>
          <a:off x="5287963" y="4286251"/>
          <a:ext cx="3105150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9" name="Equation" r:id="rId9" imgW="888840" imgH="533160" progId="Equation.DSMT4">
                  <p:embed/>
                </p:oleObj>
              </mc:Choice>
              <mc:Fallback>
                <p:oleObj name="Equation" r:id="rId9" imgW="888840" imgH="53316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3" y="4286251"/>
                        <a:ext cx="3105150" cy="103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505200" y="157164"/>
            <a:ext cx="49530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685801"/>
            <a:ext cx="7010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6357"/>
              </p:ext>
            </p:extLst>
          </p:nvPr>
        </p:nvGraphicFramePr>
        <p:xfrm>
          <a:off x="2041525" y="1074738"/>
          <a:ext cx="4125670" cy="159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3" imgW="1434960" imgH="393480" progId="Equation.DSMT4">
                  <p:embed/>
                </p:oleObj>
              </mc:Choice>
              <mc:Fallback>
                <p:oleObj name="Equation" r:id="rId3" imgW="1434960" imgH="3934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1074738"/>
                        <a:ext cx="4125670" cy="159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600854"/>
              </p:ext>
            </p:extLst>
          </p:nvPr>
        </p:nvGraphicFramePr>
        <p:xfrm>
          <a:off x="8534400" y="1371600"/>
          <a:ext cx="246105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5" imgW="774360" imgH="203040" progId="Equation.DSMT4">
                  <p:embed/>
                </p:oleObj>
              </mc:Choice>
              <mc:Fallback>
                <p:oleObj name="Equation" r:id="rId5" imgW="774360" imgH="20304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1371600"/>
                        <a:ext cx="246105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0" y="2890837"/>
            <a:ext cx="1066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676959"/>
              </p:ext>
            </p:extLst>
          </p:nvPr>
        </p:nvGraphicFramePr>
        <p:xfrm>
          <a:off x="2062163" y="3200400"/>
          <a:ext cx="8987378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7" imgW="2666880" imgH="431640" progId="Equation.DSMT4">
                  <p:embed/>
                </p:oleObj>
              </mc:Choice>
              <mc:Fallback>
                <p:oleObj name="Equation" r:id="rId7" imgW="2666880" imgH="43164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3" y="3200400"/>
                        <a:ext cx="8987378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20463"/>
              </p:ext>
            </p:extLst>
          </p:nvPr>
        </p:nvGraphicFramePr>
        <p:xfrm>
          <a:off x="2117725" y="5269766"/>
          <a:ext cx="5033405" cy="1207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9" imgW="1549080" imgH="253800" progId="Equation.DSMT4">
                  <p:embed/>
                </p:oleObj>
              </mc:Choice>
              <mc:Fallback>
                <p:oleObj name="Equation" r:id="rId9" imgW="1549080" imgH="253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725" y="5269766"/>
                        <a:ext cx="5033405" cy="12072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1600200" y="166689"/>
            <a:ext cx="891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811869"/>
              </p:ext>
            </p:extLst>
          </p:nvPr>
        </p:nvGraphicFramePr>
        <p:xfrm>
          <a:off x="2168525" y="939800"/>
          <a:ext cx="3605213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1091880" imgH="228600" progId="Equation.DSMT4">
                  <p:embed/>
                </p:oleObj>
              </mc:Choice>
              <mc:Fallback>
                <p:oleObj name="Equation" r:id="rId3" imgW="1091880" imgH="2286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939800"/>
                        <a:ext cx="3605213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39232"/>
              </p:ext>
            </p:extLst>
          </p:nvPr>
        </p:nvGraphicFramePr>
        <p:xfrm>
          <a:off x="6704013" y="998538"/>
          <a:ext cx="2671762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5" imgW="647640" imgH="228600" progId="Equation.DSMT4">
                  <p:embed/>
                </p:oleObj>
              </mc:Choice>
              <mc:Fallback>
                <p:oleObj name="Equation" r:id="rId5" imgW="647640" imgH="2286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3" y="998538"/>
                        <a:ext cx="2671762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0" y="2133601"/>
            <a:ext cx="1066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036216"/>
              </p:ext>
            </p:extLst>
          </p:nvPr>
        </p:nvGraphicFramePr>
        <p:xfrm>
          <a:off x="2030413" y="2590800"/>
          <a:ext cx="6135662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7" imgW="1726920" imgH="279360" progId="Equation.DSMT4">
                  <p:embed/>
                </p:oleObj>
              </mc:Choice>
              <mc:Fallback>
                <p:oleObj name="Equation" r:id="rId7" imgW="1726920" imgH="27936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2590800"/>
                        <a:ext cx="6135662" cy="115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856398"/>
              </p:ext>
            </p:extLst>
          </p:nvPr>
        </p:nvGraphicFramePr>
        <p:xfrm>
          <a:off x="2060575" y="3597274"/>
          <a:ext cx="5498014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9" imgW="1688760" imgH="253800" progId="Equation.DSMT4">
                  <p:embed/>
                </p:oleObj>
              </mc:Choice>
              <mc:Fallback>
                <p:oleObj name="Equation" r:id="rId9" imgW="1688760" imgH="2538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3597274"/>
                        <a:ext cx="5498014" cy="1050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76400" y="4532314"/>
            <a:ext cx="10134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i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thức</a:t>
            </a:r>
            <a:endParaRPr lang="vi-VN" sz="4000" b="1" i="1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7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676400" y="157163"/>
            <a:ext cx="8991600" cy="1046162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PHÂN TÍCH ĐA THỨC THÀNH NHÂN TỬ BẰNG PHƯƠNG PHÁP DÙNG HẰNG ĐẲNG THỨC </a:t>
            </a:r>
            <a:endParaRPr lang="en-US" sz="31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2832100" y="2265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vi-VN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2049464" y="4587874"/>
            <a:ext cx="169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  <a:effectLst/>
                <a:latin typeface="Times New Roman" pitchFamily="18" charset="0"/>
              </a:rPr>
              <a:t>c) 27 - x</a:t>
            </a:r>
            <a:r>
              <a:rPr lang="en-US" sz="3200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3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133600" y="1787526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i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Phân tích  các đa thức sau thành nhân tử</a:t>
            </a:r>
            <a:endParaRPr lang="vi-VN" sz="2800" b="1" i="1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Box 1"/>
          <p:cNvSpPr txBox="1">
            <a:spLocks noChangeArrowheads="1"/>
          </p:cNvSpPr>
          <p:nvPr/>
        </p:nvSpPr>
        <p:spPr bwMode="auto">
          <a:xfrm>
            <a:off x="1828800" y="1219201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172064"/>
              </p:ext>
            </p:extLst>
          </p:nvPr>
        </p:nvGraphicFramePr>
        <p:xfrm>
          <a:off x="2060575" y="2317750"/>
          <a:ext cx="329723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3" imgW="1091880" imgH="228600" progId="Equation.DSMT4">
                  <p:embed/>
                </p:oleObj>
              </mc:Choice>
              <mc:Fallback>
                <p:oleObj name="Equation" r:id="rId3" imgW="109188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2317750"/>
                        <a:ext cx="3297238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204222"/>
              </p:ext>
            </p:extLst>
          </p:nvPr>
        </p:nvGraphicFramePr>
        <p:xfrm>
          <a:off x="2039938" y="3303587"/>
          <a:ext cx="1808162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5" imgW="647640" imgH="228600" progId="Equation.DSMT4">
                  <p:embed/>
                </p:oleObj>
              </mc:Choice>
              <mc:Fallback>
                <p:oleObj name="Equation" r:id="rId5" imgW="647640" imgH="228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3303587"/>
                        <a:ext cx="1808162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57600" y="4419600"/>
          <a:ext cx="7315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7" imgW="1930320" imgH="482400" progId="Equation.DSMT4">
                  <p:embed/>
                </p:oleObj>
              </mc:Choice>
              <mc:Fallback>
                <p:oleObj name="Equation" r:id="rId7" imgW="1930320" imgH="482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19600"/>
                        <a:ext cx="7315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334000" y="2209800"/>
          <a:ext cx="2381164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9" imgW="622080" imgH="228600" progId="Equation.DSMT4">
                  <p:embed/>
                </p:oleObj>
              </mc:Choice>
              <mc:Fallback>
                <p:oleObj name="Equation" r:id="rId9" imgW="622080" imgH="2286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209800"/>
                        <a:ext cx="2381164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191001" y="3379215"/>
          <a:ext cx="3200400" cy="682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1" y="3379215"/>
                        <a:ext cx="3200400" cy="682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9" grpId="0"/>
      <p:bldP spid="16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82775" y="646114"/>
            <a:ext cx="8458200" cy="527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sz="32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Viết tiếp vào vế phải để được các hằng đẳng thức đúng </a:t>
            </a:r>
            <a:r>
              <a:rPr lang="en-US" sz="32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vi-VN" sz="32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1/A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+ 2AB +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=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2/ 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- 2AB +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=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3/A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- 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= 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4/A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+ 3A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B + 3AB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+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=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5/A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- 3A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B + 3AB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2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-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=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6/ 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+ 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=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      7/A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-  B</a:t>
            </a:r>
            <a:r>
              <a:rPr lang="en-US" sz="2600" b="1" baseline="30000" dirty="0">
                <a:solidFill>
                  <a:schemeClr val="bg1"/>
                </a:solidFill>
                <a:latin typeface=".VnArial" pitchFamily="34" charset="0"/>
              </a:rPr>
              <a:t>3</a:t>
            </a:r>
            <a:r>
              <a:rPr lang="en-US" sz="2600" b="1" dirty="0">
                <a:solidFill>
                  <a:schemeClr val="bg1"/>
                </a:solidFill>
                <a:latin typeface=".VnArial" pitchFamily="34" charset="0"/>
              </a:rPr>
              <a:t>    = 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12465"/>
              </p:ext>
            </p:extLst>
          </p:nvPr>
        </p:nvGraphicFramePr>
        <p:xfrm>
          <a:off x="4960939" y="3003884"/>
          <a:ext cx="1744662" cy="450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tion" r:id="rId3" imgW="1002960" imgH="203040" progId="Equation.DSMT4">
                  <p:embed/>
                </p:oleObj>
              </mc:Choice>
              <mc:Fallback>
                <p:oleObj name="Equation" r:id="rId3" imgW="1002960" imgH="20304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9" y="3003884"/>
                        <a:ext cx="1744662" cy="4501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845610"/>
              </p:ext>
            </p:extLst>
          </p:nvPr>
        </p:nvGraphicFramePr>
        <p:xfrm>
          <a:off x="5176839" y="4701757"/>
          <a:ext cx="2860258" cy="553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5" imgW="1523880" imgH="241200" progId="Equation.DSMT4">
                  <p:embed/>
                </p:oleObj>
              </mc:Choice>
              <mc:Fallback>
                <p:oleObj name="Equation" r:id="rId5" imgW="1523880" imgH="2412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9" y="4701757"/>
                        <a:ext cx="2860258" cy="5532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844496"/>
              </p:ext>
            </p:extLst>
          </p:nvPr>
        </p:nvGraphicFramePr>
        <p:xfrm>
          <a:off x="5686425" y="2351468"/>
          <a:ext cx="1171575" cy="566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7" imgW="609480" imgH="241200" progId="Equation.DSMT4">
                  <p:embed/>
                </p:oleObj>
              </mc:Choice>
              <mc:Fallback>
                <p:oleObj name="Equation" r:id="rId7" imgW="609480" imgH="241200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6425" y="2351468"/>
                        <a:ext cx="1171575" cy="5663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261580"/>
              </p:ext>
            </p:extLst>
          </p:nvPr>
        </p:nvGraphicFramePr>
        <p:xfrm>
          <a:off x="6848059" y="3468436"/>
          <a:ext cx="1189037" cy="57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9" imgW="634680" imgH="241200" progId="Equation.DSMT4">
                  <p:embed/>
                </p:oleObj>
              </mc:Choice>
              <mc:Fallback>
                <p:oleObj name="Equation" r:id="rId9" imgW="634680" imgH="2412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059" y="3468436"/>
                        <a:ext cx="1189037" cy="57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062406"/>
              </p:ext>
            </p:extLst>
          </p:nvPr>
        </p:nvGraphicFramePr>
        <p:xfrm>
          <a:off x="5727701" y="1736694"/>
          <a:ext cx="1271588" cy="561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11" imgW="634680" imgH="241200" progId="Equation.DSMT4">
                  <p:embed/>
                </p:oleObj>
              </mc:Choice>
              <mc:Fallback>
                <p:oleObj name="Equation" r:id="rId11" imgW="634680" imgH="2412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1" y="1736694"/>
                        <a:ext cx="1271588" cy="561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028041"/>
              </p:ext>
            </p:extLst>
          </p:nvPr>
        </p:nvGraphicFramePr>
        <p:xfrm>
          <a:off x="6729413" y="4071938"/>
          <a:ext cx="11414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13" imgW="609480" imgH="241200" progId="Equation.DSMT4">
                  <p:embed/>
                </p:oleObj>
              </mc:Choice>
              <mc:Fallback>
                <p:oleObj name="Equation" r:id="rId13" imgW="609480" imgH="2412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413" y="4071938"/>
                        <a:ext cx="114141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61172"/>
              </p:ext>
            </p:extLst>
          </p:nvPr>
        </p:nvGraphicFramePr>
        <p:xfrm>
          <a:off x="5156785" y="5319516"/>
          <a:ext cx="2860258" cy="553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tion" r:id="rId15" imgW="1523880" imgH="241200" progId="Equation.DSMT4">
                  <p:embed/>
                </p:oleObj>
              </mc:Choice>
              <mc:Fallback>
                <p:oleObj name="Equation" r:id="rId15" imgW="1523880" imgH="24120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785" y="5319516"/>
                        <a:ext cx="2860258" cy="5532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5" descr="j02321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6050" y="2306638"/>
            <a:ext cx="11430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676400" y="157163"/>
            <a:ext cx="8991600" cy="1046162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PHÂN TÍCH ĐA THỨC THÀNH NHÂN TỬ BẰNG PHƯƠNG PHÁP DÙNG HẰNG ĐẲNG THỨC </a:t>
            </a:r>
            <a:endParaRPr lang="en-US" sz="31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2832100" y="2265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vi-VN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2049464" y="3978275"/>
            <a:ext cx="169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c) 27 - x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8198" name="TextBox 15"/>
          <p:cNvSpPr txBox="1">
            <a:spLocks noChangeArrowheads="1"/>
          </p:cNvSpPr>
          <p:nvPr/>
        </p:nvSpPr>
        <p:spPr bwMode="auto">
          <a:xfrm>
            <a:off x="2133600" y="1787526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i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Phân tích  các đa thức sau thành nhân tử</a:t>
            </a:r>
            <a:endParaRPr lang="vi-VN" sz="2800" b="1" i="1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TextBox 1"/>
          <p:cNvSpPr txBox="1">
            <a:spLocks noChangeArrowheads="1"/>
          </p:cNvSpPr>
          <p:nvPr/>
        </p:nvSpPr>
        <p:spPr bwMode="auto">
          <a:xfrm>
            <a:off x="1828800" y="1219201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820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634665"/>
              </p:ext>
            </p:extLst>
          </p:nvPr>
        </p:nvGraphicFramePr>
        <p:xfrm>
          <a:off x="2060575" y="2317750"/>
          <a:ext cx="329723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4" imgW="1091880" imgH="228600" progId="Equation.DSMT4">
                  <p:embed/>
                </p:oleObj>
              </mc:Choice>
              <mc:Fallback>
                <p:oleObj name="Equation" r:id="rId4" imgW="1091880" imgH="2286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575" y="2317750"/>
                        <a:ext cx="3297238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898184"/>
              </p:ext>
            </p:extLst>
          </p:nvPr>
        </p:nvGraphicFramePr>
        <p:xfrm>
          <a:off x="2039938" y="3074988"/>
          <a:ext cx="1808162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6" imgW="647640" imgH="228600" progId="Equation.DSMT4">
                  <p:embed/>
                </p:oleObj>
              </mc:Choice>
              <mc:Fallback>
                <p:oleObj name="Equation" r:id="rId6" imgW="647640" imgH="2286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3074988"/>
                        <a:ext cx="1808162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558894"/>
              </p:ext>
            </p:extLst>
          </p:nvPr>
        </p:nvGraphicFramePr>
        <p:xfrm>
          <a:off x="3856038" y="3106738"/>
          <a:ext cx="2881312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8" imgW="1041120" imgH="253800" progId="Equation.DSMT4">
                  <p:embed/>
                </p:oleObj>
              </mc:Choice>
              <mc:Fallback>
                <p:oleObj name="Equation" r:id="rId8" imgW="1041120" imgH="2538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3106738"/>
                        <a:ext cx="2881312" cy="86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342762"/>
              </p:ext>
            </p:extLst>
          </p:nvPr>
        </p:nvGraphicFramePr>
        <p:xfrm>
          <a:off x="5203825" y="2252663"/>
          <a:ext cx="193833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10" imgW="634680" imgH="279360" progId="Equation.DSMT4">
                  <p:embed/>
                </p:oleObj>
              </mc:Choice>
              <mc:Fallback>
                <p:oleObj name="Equation" r:id="rId10" imgW="634680" imgH="27936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2252663"/>
                        <a:ext cx="1938338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3749676" y="4022725"/>
            <a:ext cx="1660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3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- x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 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551488" y="4021138"/>
            <a:ext cx="3814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(3 - x)( 9 + 3x + x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8206" name="TextBox 17"/>
          <p:cNvSpPr txBox="1">
            <a:spLocks noChangeArrowheads="1"/>
          </p:cNvSpPr>
          <p:nvPr/>
        </p:nvSpPr>
        <p:spPr bwMode="auto">
          <a:xfrm>
            <a:off x="1828800" y="4913314"/>
            <a:ext cx="9448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36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3600" b="1" i="1" dirty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82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19313" y="1531938"/>
            <a:ext cx="1066800" cy="5889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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?1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3352800" y="1574801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vi-VN" sz="2800" b="1" i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486400" y="2689225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vi-VN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5330825" y="2686051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= ( x + 1 )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3</a:t>
            </a:r>
            <a:endParaRPr lang="en-US" sz="2800" b="1" dirty="0">
              <a:solidFill>
                <a:schemeClr val="bg1"/>
              </a:solidFill>
              <a:effectLst/>
              <a:latin typeface=".VnTime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2068514" y="2209801"/>
            <a:ext cx="3495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0" hangingPunct="0">
              <a:spcBef>
                <a:spcPct val="50000"/>
              </a:spcBef>
              <a:buFontTx/>
              <a:buAutoNum type="alphaLcParenR"/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x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3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+ 3x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+ 3x + 1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4443413" y="3182938"/>
            <a:ext cx="3306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= ( x + y )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 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4457700" y="4151313"/>
            <a:ext cx="320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= ( y - 2x)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4329114" y="3657601"/>
            <a:ext cx="3900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= (x + y - 3x) 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343525" y="2224088"/>
            <a:ext cx="434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= x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3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+3.x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.1 + 3.x.1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+ 1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3</a:t>
            </a:r>
            <a:endParaRPr lang="en-US" sz="2800" b="1" dirty="0">
              <a:solidFill>
                <a:schemeClr val="bg1"/>
              </a:solidFill>
              <a:effectLst/>
              <a:latin typeface=".VnTime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05025" y="4419601"/>
            <a:ext cx="1066800" cy="5889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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171825" y="4441826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i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 nhanh:</a:t>
            </a:r>
            <a:endParaRPr lang="vi-VN" sz="2800" b="1" i="1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00389" y="4951413"/>
            <a:ext cx="1819275" cy="519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105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- 25</a:t>
            </a:r>
            <a:endParaRPr lang="vi-VN" sz="28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TextBox 18"/>
          <p:cNvSpPr txBox="1">
            <a:spLocks noChangeArrowheads="1"/>
          </p:cNvSpPr>
          <p:nvPr/>
        </p:nvSpPr>
        <p:spPr bwMode="auto">
          <a:xfrm>
            <a:off x="1524000" y="160339"/>
            <a:ext cx="914400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PHÂN TÍCH ĐA THỨC THÀNH NHÂN TỬ BẰNG PHƯƠNG PHÁP DÙNG HẰNG ĐẲNG THỨC</a:t>
            </a:r>
            <a:endParaRPr lang="vi-VN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4548188" y="4956175"/>
            <a:ext cx="1828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= 105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2 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- 5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2</a:t>
            </a:r>
            <a:endParaRPr lang="en-US" sz="2800" b="1" dirty="0"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4572000" y="5470525"/>
            <a:ext cx="28575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= (105 -5)(105+5)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4038600" y="5808663"/>
            <a:ext cx="27432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= 100.110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4391025" y="6237288"/>
            <a:ext cx="1752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= 11000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7086600" y="3671888"/>
            <a:ext cx="228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( x + y +3x) 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6834188" y="318293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- ( 3x )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endParaRPr lang="en-US" sz="2800" b="1" dirty="0">
              <a:solidFill>
                <a:schemeClr val="bg1"/>
              </a:solidFill>
              <a:effectLst/>
              <a:latin typeface=".VnTime" pitchFamily="34" charset="0"/>
            </a:endParaRP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6315076" y="4151313"/>
            <a:ext cx="2371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(4x + y )</a:t>
            </a:r>
          </a:p>
        </p:txBody>
      </p:sp>
      <p:sp>
        <p:nvSpPr>
          <p:cNvPr id="9238" name="TextBox 22"/>
          <p:cNvSpPr txBox="1">
            <a:spLocks noChangeArrowheads="1"/>
          </p:cNvSpPr>
          <p:nvPr/>
        </p:nvSpPr>
        <p:spPr bwMode="auto">
          <a:xfrm>
            <a:off x="1828800" y="1038225"/>
            <a:ext cx="2362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1/Các ví dụ 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05025" y="3151188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b)   ( x + y )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.VnTime" pitchFamily="34" charset="0"/>
              </a:rPr>
              <a:t> - 9x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.VnTime" pitchFamily="34" charset="0"/>
              </a:rPr>
              <a:t>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25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25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25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25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8" grpId="0"/>
      <p:bldP spid="19" grpId="0"/>
      <p:bldP spid="20" grpId="0" animBg="1"/>
      <p:bldP spid="21" grpId="0"/>
      <p:bldP spid="22" grpId="0"/>
      <p:bldP spid="8209" grpId="0"/>
      <p:bldP spid="8212" grpId="0"/>
      <p:bldP spid="8213" grpId="0"/>
      <p:bldP spid="8214" grpId="0"/>
      <p:bldP spid="3" grpId="0"/>
      <p:bldP spid="9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28863" y="3419475"/>
            <a:ext cx="35052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(2n + 5)</a:t>
            </a:r>
            <a:r>
              <a:rPr lang="en-US" sz="36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- 25</a:t>
            </a:r>
            <a:endParaRPr lang="vi-VN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43464" y="3471863"/>
            <a:ext cx="5672137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= (2n + 5)</a:t>
            </a:r>
            <a:r>
              <a:rPr lang="en-US" sz="3600" baseline="300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– 5</a:t>
            </a:r>
            <a:r>
              <a:rPr lang="en-US" sz="3600" baseline="300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l">
              <a:defRPr/>
            </a:pPr>
            <a:endParaRPr lang="en-US" sz="3600" baseline="300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5000" baseline="300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= (2n + 5 - 5)(2n + 5 + 5)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= 2n(2n +10)  = 2n.2(n+5)</a:t>
            </a:r>
          </a:p>
          <a:p>
            <a:pPr algn="l">
              <a:defRPr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= 4n(n + 5)</a:t>
            </a:r>
            <a:endParaRPr lang="vi-VN" sz="36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514600" y="1676400"/>
            <a:ext cx="22098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Wingdings" pitchFamily="2" charset="2"/>
              </a:rPr>
              <a:t></a:t>
            </a:r>
            <a:r>
              <a:rPr lang="en-US" sz="28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II. ÁP DỤNG: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2209800" y="1371601"/>
            <a:ext cx="2495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Wingdings" pitchFamily="2" charset="2"/>
              </a:rPr>
              <a:t></a:t>
            </a: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I. VÍ DỤ</a:t>
            </a:r>
            <a:r>
              <a:rPr lang="en-US" sz="28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3181351" y="2347913"/>
            <a:ext cx="7134225" cy="91440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Chứng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minh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rằng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(2n+5)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Times New Roman" pitchFamily="18" charset="0"/>
              </a:rPr>
              <a:t>2 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– 25 chia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hết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4 </a:t>
            </a:r>
          </a:p>
          <a:p>
            <a:pPr algn="l">
              <a:defRPr/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mọi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nguyên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n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038350" y="3148013"/>
            <a:ext cx="16002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Giải:</a:t>
            </a:r>
          </a:p>
        </p:txBody>
      </p:sp>
      <p:graphicFrame>
        <p:nvGraphicFramePr>
          <p:cNvPr id="297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88545"/>
              </p:ext>
            </p:extLst>
          </p:nvPr>
        </p:nvGraphicFramePr>
        <p:xfrm>
          <a:off x="6977064" y="5562600"/>
          <a:ext cx="4857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3" imgW="177480" imgH="190440" progId="Equation.DSMT4">
                  <p:embed/>
                </p:oleObj>
              </mc:Choice>
              <mc:Fallback>
                <p:oleObj name="Equation" r:id="rId3" imgW="177480" imgH="19044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064" y="5562600"/>
                        <a:ext cx="4857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924800" y="5486400"/>
            <a:ext cx="23622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mọi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itchFamily="18" charset="0"/>
              </a:rPr>
              <a:t>nguyên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itchFamily="18" charset="0"/>
              </a:rPr>
              <a:t> n</a:t>
            </a:r>
          </a:p>
        </p:txBody>
      </p:sp>
      <p:sp>
        <p:nvSpPr>
          <p:cNvPr id="3" name="Cloud Callout 2"/>
          <p:cNvSpPr>
            <a:spLocks noChangeArrowheads="1"/>
          </p:cNvSpPr>
          <p:nvPr/>
        </p:nvSpPr>
        <p:spPr bwMode="auto">
          <a:xfrm>
            <a:off x="1727200" y="3905248"/>
            <a:ext cx="9186863" cy="2586039"/>
          </a:xfrm>
          <a:prstGeom prst="cloudCallout">
            <a:avLst>
              <a:gd name="adj1" fmla="val -65282"/>
              <a:gd name="adj2" fmla="val 50236"/>
            </a:avLst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    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Dạng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tổng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quát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số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chia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hết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Arial" charset="0"/>
              </a:rPr>
              <a:t>cho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>
              <a:defRPr/>
            </a:pPr>
            <a:r>
              <a:rPr lang="en-US" sz="2800" b="1" dirty="0" err="1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4.n </a:t>
            </a:r>
            <a:endParaRPr lang="vi-VN" sz="2800" b="1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2262188" y="2343150"/>
            <a:ext cx="9906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VD: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3124200" y="2133600"/>
            <a:ext cx="10668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(SGK)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229225" y="5629275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29714" name="AutoShape 18"/>
          <p:cNvSpPr>
            <a:spLocks noChangeArrowheads="1"/>
          </p:cNvSpPr>
          <p:nvPr/>
        </p:nvSpPr>
        <p:spPr bwMode="auto">
          <a:xfrm>
            <a:off x="2209800" y="3276600"/>
            <a:ext cx="8610600" cy="2971800"/>
          </a:xfrm>
          <a:prstGeom prst="cloudCallout">
            <a:avLst>
              <a:gd name="adj1" fmla="val -34681"/>
              <a:gd name="adj2" fmla="val 36644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Hãy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nêu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dạng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tổng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quát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chia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hết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4?</a:t>
            </a:r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1524000" y="160339"/>
            <a:ext cx="9144000" cy="9540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§7. PHÂN TÍCH ĐA THỨC THÀNH NHÂN TỬ BẰNG PHƯƠNG PHÁP DÙNG HẰNG ĐẲNG THỨC</a:t>
            </a:r>
            <a:endParaRPr lang="vi-VN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29703" grpId="0"/>
      <p:bldP spid="29706" grpId="0" animBg="1"/>
      <p:bldP spid="29706" grpId="1" animBg="1"/>
      <p:bldP spid="29707" grpId="0"/>
      <p:bldP spid="29707" grpId="1"/>
      <p:bldP spid="29709" grpId="0"/>
      <p:bldP spid="29709" grpId="1"/>
      <p:bldP spid="3" grpId="0" animBg="1"/>
      <p:bldP spid="3" grpId="1" animBg="1"/>
      <p:bldP spid="29713" grpId="0"/>
      <p:bldP spid="29713" grpId="1"/>
      <p:bldP spid="29714" grpId="0" animBg="1"/>
      <p:bldP spid="297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2698"/>
              </p:ext>
            </p:extLst>
          </p:nvPr>
        </p:nvGraphicFramePr>
        <p:xfrm>
          <a:off x="2281238" y="1266825"/>
          <a:ext cx="27051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3" imgW="1803240" imgH="431640" progId="Equation.DSMT4">
                  <p:embed/>
                </p:oleObj>
              </mc:Choice>
              <mc:Fallback>
                <p:oleObj name="Equation" r:id="rId3" imgW="1803240" imgH="43164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1266825"/>
                        <a:ext cx="2705100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193320"/>
              </p:ext>
            </p:extLst>
          </p:nvPr>
        </p:nvGraphicFramePr>
        <p:xfrm>
          <a:off x="2133600" y="3124200"/>
          <a:ext cx="31242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5" imgW="2082600" imgH="431640" progId="Equation.DSMT4">
                  <p:embed/>
                </p:oleObj>
              </mc:Choice>
              <mc:Fallback>
                <p:oleObj name="Equation" r:id="rId5" imgW="2082600" imgH="43164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3124200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28800" y="25401"/>
            <a:ext cx="83820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32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BT 43/</a:t>
            </a:r>
            <a:r>
              <a:rPr lang="en-US" sz="3200" b="1" i="1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32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– Tr20:</a:t>
            </a:r>
          </a:p>
          <a:p>
            <a:pPr algn="l">
              <a:defRPr/>
            </a:pP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tử</a:t>
            </a:r>
            <a:endParaRPr lang="vi-VN" sz="3200" b="1" i="1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516523"/>
              </p:ext>
            </p:extLst>
          </p:nvPr>
        </p:nvGraphicFramePr>
        <p:xfrm>
          <a:off x="5075238" y="1252538"/>
          <a:ext cx="32385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7" imgW="2158920" imgH="368280" progId="Equation.DSMT4">
                  <p:embed/>
                </p:oleObj>
              </mc:Choice>
              <mc:Fallback>
                <p:oleObj name="Equation" r:id="rId7" imgW="2158920" imgH="368280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1252538"/>
                        <a:ext cx="323850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830079"/>
              </p:ext>
            </p:extLst>
          </p:nvPr>
        </p:nvGraphicFramePr>
        <p:xfrm>
          <a:off x="5667375" y="1865314"/>
          <a:ext cx="2114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9" imgW="1409400" imgH="533160" progId="Equation.DSMT4">
                  <p:embed/>
                </p:oleObj>
              </mc:Choice>
              <mc:Fallback>
                <p:oleObj name="Equation" r:id="rId9" imgW="1409400" imgH="53316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5" y="1865314"/>
                        <a:ext cx="211455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226979"/>
              </p:ext>
            </p:extLst>
          </p:nvPr>
        </p:nvGraphicFramePr>
        <p:xfrm>
          <a:off x="5314950" y="3122614"/>
          <a:ext cx="36004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11" imgW="2400120" imgH="545760" progId="Equation.DSMT4">
                  <p:embed/>
                </p:oleObj>
              </mc:Choice>
              <mc:Fallback>
                <p:oleObj name="Equation" r:id="rId11" imgW="2400120" imgH="54576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3122614"/>
                        <a:ext cx="360045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209226"/>
              </p:ext>
            </p:extLst>
          </p:nvPr>
        </p:nvGraphicFramePr>
        <p:xfrm>
          <a:off x="5334000" y="3878264"/>
          <a:ext cx="40576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13" imgW="2705040" imgH="545760" progId="Equation.DSMT4">
                  <p:embed/>
                </p:oleObj>
              </mc:Choice>
              <mc:Fallback>
                <p:oleObj name="Equation" r:id="rId13" imgW="2705040" imgH="54576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78264"/>
                        <a:ext cx="405765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278949"/>
              </p:ext>
            </p:extLst>
          </p:nvPr>
        </p:nvGraphicFramePr>
        <p:xfrm>
          <a:off x="5334000" y="4732339"/>
          <a:ext cx="24003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15" imgW="1600200" imgH="533160" progId="Equation.DSMT4">
                  <p:embed/>
                </p:oleObj>
              </mc:Choice>
              <mc:Fallback>
                <p:oleObj name="Equation" r:id="rId15" imgW="1600200" imgH="53316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732339"/>
                        <a:ext cx="240030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5163</TotalTime>
  <Words>543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SimSun</vt:lpstr>
      <vt:lpstr>.VnArial</vt:lpstr>
      <vt:lpstr>.VnTime</vt:lpstr>
      <vt:lpstr>Arial</vt:lpstr>
      <vt:lpstr>Calibri</vt:lpstr>
      <vt:lpstr>Calibri Light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228</cp:revision>
  <dcterms:created xsi:type="dcterms:W3CDTF">2007-10-25T13:33:42Z</dcterms:created>
  <dcterms:modified xsi:type="dcterms:W3CDTF">2023-06-08T08:01:16Z</dcterms:modified>
</cp:coreProperties>
</file>