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26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41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411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03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32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268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348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455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929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859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516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616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614AF-2A9F-425C-8AB6-A0B6B43A0612}" type="datetimeFigureOut">
              <a:rPr lang="en-US" smtClean="0"/>
              <a:pPr/>
              <a:t>05/10/202121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3AB6-8288-42D0-AD1E-4FA70B14AA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939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06880" y="1722120"/>
            <a:ext cx="925068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GB" sz="4800" b="1" u="sng" dirty="0" smtClean="0">
                <a:solidFill>
                  <a:schemeClr val="bg1"/>
                </a:solidFill>
                <a:latin typeface="Algerian" panose="04020705040A02060702" charset="0"/>
                <a:ea typeface="方正彩云_GBK" panose="03000509000000000000" charset="-122"/>
                <a:cs typeface="Algerian" panose="04020705040A02060702" charset="0"/>
                <a:sym typeface="+mn-ea"/>
              </a:rPr>
              <a:t>BÀI 4</a:t>
            </a:r>
            <a:r>
              <a:rPr lang="en-US" altLang="en-GB" sz="4800" b="1" dirty="0" smtClean="0">
                <a:solidFill>
                  <a:schemeClr val="bg1"/>
                </a:solidFill>
                <a:latin typeface="Algerian" panose="04020705040A02060702" charset="0"/>
                <a:ea typeface="方正彩云_GBK" panose="03000509000000000000" charset="-122"/>
                <a:cs typeface="Algerian" panose="04020705040A02060702" charset="0"/>
                <a:sym typeface="+mn-ea"/>
              </a:rPr>
              <a:t>: </a:t>
            </a:r>
            <a:r>
              <a:rPr lang="en-US" altLang="en-GB" sz="5400" b="1" dirty="0" smtClean="0">
                <a:solidFill>
                  <a:schemeClr val="bg1"/>
                </a:solidFill>
                <a:latin typeface="Algerian" panose="04020705040A02060702" charset="0"/>
                <a:ea typeface="方正彩云_GBK" panose="03000509000000000000" charset="-122"/>
                <a:cs typeface="Algerian" panose="04020705040A02060702" charset="0"/>
                <a:sym typeface="+mn-ea"/>
              </a:rPr>
              <a:t>NHỮNG HẰNG ĐẲNG THỨC ĐÁNG NHỚ (TT)</a:t>
            </a:r>
            <a:endParaRPr lang="en-US" altLang="en-GB" sz="4800" b="1" dirty="0">
              <a:solidFill>
                <a:schemeClr val="bg1"/>
              </a:solidFill>
              <a:latin typeface="Algerian" panose="04020705040A02060702" charset="0"/>
              <a:ea typeface="方正彩云_GBK" panose="03000509000000000000" charset="-122"/>
              <a:cs typeface="Algerian" panose="04020705040A02060702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557452" y="980027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900352" y="702877"/>
            <a:ext cx="1946819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862252" y="2270134"/>
            <a:ext cx="7638587" cy="3149359"/>
            <a:chOff x="1945" y="2051"/>
            <a:chExt cx="3274" cy="1163"/>
          </a:xfrm>
        </p:grpSpPr>
        <p:graphicFrame>
          <p:nvGraphicFramePr>
            <p:cNvPr id="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177620134"/>
                </p:ext>
              </p:extLst>
            </p:nvPr>
          </p:nvGraphicFramePr>
          <p:xfrm>
            <a:off x="1945" y="2351"/>
            <a:ext cx="3274" cy="863"/>
          </p:xfrm>
          <a:graphic>
            <a:graphicData uri="http://schemas.openxmlformats.org/presentationml/2006/ole">
              <p:oleObj spid="_x0000_s61442" name="Equation" r:id="rId4" imgW="2540000" imgH="889000" progId="Equation.DSMT4">
                <p:embed/>
              </p:oleObj>
            </a:graphicData>
          </a:graphic>
        </p:graphicFrame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3462" y="2051"/>
              <a:ext cx="459" cy="2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3200" b="1" u="sng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altLang="en-US" sz="32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1862252" y="1529057"/>
            <a:ext cx="3663950" cy="854075"/>
            <a:chOff x="1449" y="1200"/>
            <a:chExt cx="2308" cy="538"/>
          </a:xfrm>
          <a:noFill/>
        </p:grpSpPr>
        <p:sp>
          <p:nvSpPr>
            <p:cNvPr id="8" name="Text Box 30"/>
            <p:cNvSpPr txBox="1">
              <a:spLocks noChangeArrowheads="1"/>
            </p:cNvSpPr>
            <p:nvPr/>
          </p:nvSpPr>
          <p:spPr bwMode="auto">
            <a:xfrm>
              <a:off x="1449" y="1248"/>
              <a:ext cx="2308" cy="446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LcParenR"/>
              </a:pPr>
              <a:r>
                <a:rPr lang="en-US" altLang="en-US" sz="36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altLang="en-US" sz="4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36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 -   </a:t>
              </a:r>
              <a:r>
                <a:rPr lang="en-US" altLang="en-US" sz="3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" name="Group 31"/>
            <p:cNvGrpSpPr>
              <a:grpSpLocks/>
            </p:cNvGrpSpPr>
            <p:nvPr/>
          </p:nvGrpSpPr>
          <p:grpSpPr bwMode="auto">
            <a:xfrm>
              <a:off x="2928" y="1200"/>
              <a:ext cx="489" cy="538"/>
              <a:chOff x="2928" y="1200"/>
              <a:chExt cx="489" cy="538"/>
            </a:xfrm>
            <a:grpFill/>
          </p:grpSpPr>
          <p:sp>
            <p:nvSpPr>
              <p:cNvPr id="10" name="Line 32"/>
              <p:cNvSpPr>
                <a:spLocks noChangeShapeType="1"/>
              </p:cNvSpPr>
              <p:nvPr/>
            </p:nvSpPr>
            <p:spPr bwMode="auto">
              <a:xfrm>
                <a:off x="2928" y="1488"/>
                <a:ext cx="197" cy="1"/>
              </a:xfrm>
              <a:prstGeom prst="line">
                <a:avLst/>
              </a:prstGeom>
              <a:grpFill/>
              <a:ln w="22225">
                <a:noFill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33"/>
              <p:cNvSpPr>
                <a:spLocks noChangeArrowheads="1"/>
              </p:cNvSpPr>
              <p:nvPr/>
            </p:nvSpPr>
            <p:spPr bwMode="auto">
              <a:xfrm>
                <a:off x="3225" y="1200"/>
                <a:ext cx="192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2" name="Rectangle 34"/>
              <p:cNvSpPr>
                <a:spLocks noChangeArrowheads="1"/>
              </p:cNvSpPr>
              <p:nvPr/>
            </p:nvSpPr>
            <p:spPr bwMode="auto">
              <a:xfrm>
                <a:off x="2976" y="1221"/>
                <a:ext cx="96" cy="29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31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altLang="en-US" sz="3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35"/>
              <p:cNvSpPr>
                <a:spLocks noChangeArrowheads="1"/>
              </p:cNvSpPr>
              <p:nvPr/>
            </p:nvSpPr>
            <p:spPr bwMode="auto">
              <a:xfrm>
                <a:off x="2976" y="1440"/>
                <a:ext cx="124" cy="29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31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altLang="en-US" sz="3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custDataLst>
      <p:tags r:id="rId2"/>
    </p:custDataLst>
    <p:extLst>
      <p:ext uri="{BB962C8B-B14F-4D97-AF65-F5344CB8AC3E}">
        <p14:creationId xmlns:p14="http://schemas.microsoft.com/office/powerpoint/2010/main" xmlns="" val="1144307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028213" y="1752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847113" y="695107"/>
            <a:ext cx="1921999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74127" y="2214454"/>
            <a:ext cx="8463776" cy="212365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 -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3.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3y  +3x(3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(3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9.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 +27x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- 27</a:t>
            </a:r>
            <a:r>
              <a:rPr lang="en-US" alt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847113" y="1568123"/>
            <a:ext cx="3962400" cy="6463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- 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6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4379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756317" y="981306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904999" y="1675665"/>
            <a:ext cx="5164873" cy="230832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( 2x-1)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(1 – 2x)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( x - 1)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(1 – x)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( x + 1)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(1 + x)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839022" y="912090"/>
            <a:ext cx="9539868" cy="584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b="1" dirty="0" err="1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altLang="en-US" b="1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839022" y="4006925"/>
            <a:ext cx="4724400" cy="147732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4)  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-1 = 1- x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5) 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x - 3)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x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- 2x + 9</a:t>
            </a:r>
            <a:endParaRPr lang="en-US" altLang="en-US" sz="3600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7069872" y="1748891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7069872" y="3422151"/>
            <a:ext cx="6021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7069872" y="4884087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7069872" y="4006925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7069872" y="2585692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523182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847278" y="1932877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1793487" y="1409657"/>
            <a:ext cx="4239323" cy="584775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 –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ý a.    </a:t>
            </a:r>
          </a:p>
        </p:txBody>
      </p:sp>
      <p:graphicFrame>
        <p:nvGraphicFramePr>
          <p:cNvPr id="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29814250"/>
              </p:ext>
            </p:extLst>
          </p:nvPr>
        </p:nvGraphicFramePr>
        <p:xfrm>
          <a:off x="1793487" y="2614739"/>
          <a:ext cx="7785411" cy="1622724"/>
        </p:xfrm>
        <a:graphic>
          <a:graphicData uri="http://schemas.openxmlformats.org/presentationml/2006/ole">
            <p:oleObj spid="_x0000_s62466" name="Equation" r:id="rId4" imgW="3492500" imgH="558800" progId="Equation.DSMT4">
              <p:embed/>
            </p:oleObj>
          </a:graphicData>
        </a:graphic>
      </p:graphicFrame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5411318" y="1954223"/>
            <a:ext cx="109517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Giải</a:t>
            </a:r>
            <a:r>
              <a:rPr lang="en-US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641803" y="738144"/>
            <a:ext cx="5156510" cy="609600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23988589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668859" y="2022086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005362" y="2294766"/>
            <a:ext cx="5715000" cy="584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97359" y="3847747"/>
            <a:ext cx="693420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b) x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- 6x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+ 12x – 8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x = 22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005362" y="1589343"/>
            <a:ext cx="5791200" cy="646331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28 –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14     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097359" y="2989188"/>
            <a:ext cx="632460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a) x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+ 12x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+ 48x + 64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x = 6 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3392759" y="826607"/>
            <a:ext cx="5029200" cy="609600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61975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345473" y="1977482"/>
            <a:ext cx="114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116873" y="2201589"/>
            <a:ext cx="5257800" cy="1323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en-US" alt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850173" y="1507869"/>
            <a:ext cx="5791200" cy="707886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28 –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14     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228385" y="3702204"/>
            <a:ext cx="7620000" cy="280076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+ 12x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+ 48x + 64  = ( x+4)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= 6:   ( 6 + 4)</a:t>
            </a:r>
            <a:r>
              <a:rPr lang="en-US" altLang="en-US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= 10</a:t>
            </a:r>
            <a:r>
              <a:rPr lang="en-US" altLang="en-US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1000</a:t>
            </a: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spcBef>
                <a:spcPct val="50000"/>
              </a:spcBef>
            </a:pP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3609278" y="807553"/>
            <a:ext cx="5122127" cy="609600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99172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434683" y="1698702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849244" y="2065415"/>
            <a:ext cx="5982629" cy="1323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b)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849244" y="1457402"/>
            <a:ext cx="4752278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28 –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14    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014653" y="3473647"/>
            <a:ext cx="8835483" cy="1323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- 6x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+ 12x – 8 = ( x- 2)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22: ( 22 – 2 )</a:t>
            </a:r>
            <a:r>
              <a:rPr lang="en-US" altLang="en-US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=20</a:t>
            </a:r>
            <a:r>
              <a:rPr lang="en-US" altLang="en-US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8000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798848" y="783509"/>
            <a:ext cx="4724400" cy="609600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5914641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943871" y="1499992"/>
            <a:ext cx="601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tổng</a:t>
            </a:r>
            <a:endParaRPr lang="en-US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43871" y="3449250"/>
            <a:ext cx="723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hiệu</a:t>
            </a:r>
            <a:endParaRPr lang="en-US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11769107"/>
              </p:ext>
            </p:extLst>
          </p:nvPr>
        </p:nvGraphicFramePr>
        <p:xfrm>
          <a:off x="2155902" y="2261992"/>
          <a:ext cx="7086600" cy="889000"/>
        </p:xfrm>
        <a:graphic>
          <a:graphicData uri="http://schemas.openxmlformats.org/presentationml/2006/ole">
            <p:oleObj spid="_x0000_s63490" name="Equation" r:id="rId4" imgW="2590800" imgH="279400" progId="Equation.DSMT4">
              <p:embed/>
            </p:oleObj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4787122"/>
              </p:ext>
            </p:extLst>
          </p:nvPr>
        </p:nvGraphicFramePr>
        <p:xfrm>
          <a:off x="2176439" y="4520812"/>
          <a:ext cx="6773863" cy="889000"/>
        </p:xfrm>
        <a:graphic>
          <a:graphicData uri="http://schemas.openxmlformats.org/presentationml/2006/ole">
            <p:oleObj spid="_x0000_s63491" name="Equation" r:id="rId5" imgW="2476500" imgH="279400" progId="Equation.DSMT4">
              <p:embed/>
            </p:oleObj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943871" y="897440"/>
            <a:ext cx="777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ý, ta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4057904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200;p25"/>
          <p:cNvSpPr/>
          <p:nvPr/>
        </p:nvSpPr>
        <p:spPr>
          <a:xfrm>
            <a:off x="1832517" y="1184146"/>
            <a:ext cx="5527288" cy="71883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>
          <a:xfrm>
            <a:off x="1721003" y="496751"/>
            <a:ext cx="6283713" cy="762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lIns="90000" tIns="46800" rIns="90000" bIns="46800" rtlCol="0" anchor="b" anchorCtr="0">
            <a:no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4.Lập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tổng</a:t>
            </a:r>
            <a:endParaRPr lang="en-US" altLang="en-US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1893979" y="2375385"/>
            <a:ext cx="8458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)(a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+2ab+b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= 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+2a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+ ab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b+2ab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+3a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+3ab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alt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1721003" y="1473610"/>
            <a:ext cx="8024843" cy="541338"/>
            <a:chOff x="31" y="857"/>
            <a:chExt cx="3151" cy="341"/>
          </a:xfrm>
        </p:grpSpPr>
        <p:sp>
          <p:nvSpPr>
            <p:cNvPr id="42" name="Text Box 25"/>
            <p:cNvSpPr txBox="1">
              <a:spLocks noChangeArrowheads="1"/>
            </p:cNvSpPr>
            <p:nvPr/>
          </p:nvSpPr>
          <p:spPr bwMode="auto">
            <a:xfrm>
              <a:off x="337" y="868"/>
              <a:ext cx="2845" cy="33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a,b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bất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kì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: ( a + b) ( a + b)</a:t>
              </a:r>
              <a:r>
                <a:rPr lang="en-US" altLang="en-US" sz="2800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= ?</a:t>
              </a:r>
            </a:p>
          </p:txBody>
        </p:sp>
        <p:sp>
          <p:nvSpPr>
            <p:cNvPr id="43" name="Text Box 27"/>
            <p:cNvSpPr txBox="1">
              <a:spLocks noChangeArrowheads="1"/>
            </p:cNvSpPr>
            <p:nvPr/>
          </p:nvSpPr>
          <p:spPr bwMode="auto">
            <a:xfrm>
              <a:off x="31" y="857"/>
              <a:ext cx="233" cy="299"/>
            </a:xfrm>
            <a:prstGeom prst="rect">
              <a:avLst/>
            </a:prstGeom>
            <a:solidFill>
              <a:srgbClr val="8BE784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?1</a:t>
              </a:r>
            </a:p>
          </p:txBody>
        </p:sp>
      </p:grpSp>
      <p:sp>
        <p:nvSpPr>
          <p:cNvPr id="44" name="Text Box 31"/>
          <p:cNvSpPr txBox="1">
            <a:spLocks noChangeArrowheads="1"/>
          </p:cNvSpPr>
          <p:nvPr/>
        </p:nvSpPr>
        <p:spPr bwMode="auto">
          <a:xfrm>
            <a:off x="2977932" y="4797925"/>
            <a:ext cx="6477000" cy="830997"/>
          </a:xfrm>
          <a:prstGeom prst="rect">
            <a:avLst/>
          </a:prstGeom>
          <a:solidFill>
            <a:srgbClr val="8BE784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altLang="en-US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+3a</a:t>
            </a:r>
            <a:r>
              <a:rPr lang="en-US" altLang="en-US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+3ab</a:t>
            </a:r>
            <a:r>
              <a:rPr lang="en-US" altLang="en-US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altLang="en-US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200;p25"/>
          <p:cNvSpPr/>
          <p:nvPr/>
        </p:nvSpPr>
        <p:spPr>
          <a:xfrm flipV="1">
            <a:off x="1972945" y="1126273"/>
            <a:ext cx="5899816" cy="8403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972945" y="1437032"/>
            <a:ext cx="74993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ý, ta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3"/>
          <p:cNvGrpSpPr>
            <a:grpSpLocks/>
          </p:cNvGrpSpPr>
          <p:nvPr/>
        </p:nvGrpSpPr>
        <p:grpSpPr bwMode="auto">
          <a:xfrm>
            <a:off x="1972170" y="3117010"/>
            <a:ext cx="7153726" cy="620713"/>
            <a:chOff x="288" y="3210"/>
            <a:chExt cx="4501" cy="391"/>
          </a:xfrm>
        </p:grpSpPr>
        <p:sp>
          <p:nvSpPr>
            <p:cNvPr id="41" name="Text Box 31"/>
            <p:cNvSpPr txBox="1">
              <a:spLocks noChangeArrowheads="1"/>
            </p:cNvSpPr>
            <p:nvPr/>
          </p:nvSpPr>
          <p:spPr bwMode="auto">
            <a:xfrm>
              <a:off x="709" y="3218"/>
              <a:ext cx="4080" cy="38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endPara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 Box 32"/>
            <p:cNvSpPr txBox="1">
              <a:spLocks noChangeArrowheads="1"/>
            </p:cNvSpPr>
            <p:nvPr/>
          </p:nvSpPr>
          <p:spPr bwMode="auto">
            <a:xfrm>
              <a:off x="288" y="3210"/>
              <a:ext cx="384" cy="368"/>
            </a:xfrm>
            <a:prstGeom prst="rect">
              <a:avLst/>
            </a:prstGeom>
            <a:solidFill>
              <a:srgbClr val="8BE784"/>
            </a:solidFill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?2</a:t>
              </a:r>
            </a:p>
          </p:txBody>
        </p:sp>
      </p:grpSp>
      <p:graphicFrame>
        <p:nvGraphicFramePr>
          <p:cNvPr id="43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43946195"/>
              </p:ext>
            </p:extLst>
          </p:nvPr>
        </p:nvGraphicFramePr>
        <p:xfrm>
          <a:off x="2183575" y="2163996"/>
          <a:ext cx="6514376" cy="604692"/>
        </p:xfrm>
        <a:graphic>
          <a:graphicData uri="http://schemas.openxmlformats.org/presentationml/2006/ole">
            <p:oleObj spid="_x0000_s57346" name="Equation" r:id="rId4" imgW="2590800" imgH="279400" progId="Equation.DSMT4">
              <p:embed/>
            </p:oleObj>
          </a:graphicData>
        </a:graphic>
      </p:graphicFrame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1753526" y="448310"/>
            <a:ext cx="7239000" cy="762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lIns="90000" tIns="46800" rIns="90000" bIns="46800" rtlCol="0" anchor="b" anchorCtr="0">
            <a:norm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tổng</a:t>
            </a:r>
            <a:endParaRPr lang="en-US" altLang="en-US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1972945" y="818614"/>
            <a:ext cx="2112119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3" name="Text Box 26"/>
          <p:cNvSpPr txBox="1">
            <a:spLocks noChangeArrowheads="1"/>
          </p:cNvSpPr>
          <p:nvPr/>
        </p:nvSpPr>
        <p:spPr bwMode="auto">
          <a:xfrm>
            <a:off x="1972945" y="1610965"/>
            <a:ext cx="3200400" cy="646331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( x+1)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1972945" y="2540476"/>
            <a:ext cx="3368489" cy="646331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( 2x+y)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2077841" y="736980"/>
            <a:ext cx="2170773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Áp dụng: </a:t>
            </a:r>
          </a:p>
        </p:txBody>
      </p:sp>
      <p:sp>
        <p:nvSpPr>
          <p:cNvPr id="60" name="Text Box 4"/>
          <p:cNvSpPr txBox="1">
            <a:spLocks noChangeArrowheads="1"/>
          </p:cNvSpPr>
          <p:nvPr/>
        </p:nvSpPr>
        <p:spPr bwMode="auto">
          <a:xfrm>
            <a:off x="2077841" y="1633810"/>
            <a:ext cx="3200400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x+1)</a:t>
            </a:r>
            <a:r>
              <a:rPr lang="en-US" alt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8329820"/>
              </p:ext>
            </p:extLst>
          </p:nvPr>
        </p:nvGraphicFramePr>
        <p:xfrm>
          <a:off x="2325027" y="3040517"/>
          <a:ext cx="7848600" cy="1735138"/>
        </p:xfrm>
        <a:graphic>
          <a:graphicData uri="http://schemas.openxmlformats.org/presentationml/2006/ole">
            <p:oleObj spid="_x0000_s58370" name="Equation" r:id="rId4" imgW="2413000" imgH="533400" progId="Equation.DSMT4">
              <p:embed/>
            </p:oleObj>
          </a:graphicData>
        </a:graphic>
      </p:graphicFrame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431573" y="2394186"/>
            <a:ext cx="121920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888273" y="825628"/>
            <a:ext cx="1981200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Áp dụng: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431573" y="2394186"/>
            <a:ext cx="121920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116873" y="1852959"/>
            <a:ext cx="3886200" cy="646331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( 2x+y)</a:t>
            </a:r>
            <a:r>
              <a:rPr lang="en-US" alt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57699423"/>
              </p:ext>
            </p:extLst>
          </p:nvPr>
        </p:nvGraphicFramePr>
        <p:xfrm>
          <a:off x="2231173" y="3146849"/>
          <a:ext cx="7704564" cy="1637024"/>
        </p:xfrm>
        <a:graphic>
          <a:graphicData uri="http://schemas.openxmlformats.org/presentationml/2006/ole">
            <p:oleObj spid="_x0000_s59394" name="Equation" r:id="rId4" imgW="3073400" imgH="533400" progId="Equation.DSMT4">
              <p:embed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452377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908717" y="436755"/>
            <a:ext cx="7696200" cy="7620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lIns="90000" tIns="46800" rIns="90000" bIns="46800" rtlCol="0" anchor="b" anchorCtr="0">
            <a:norm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hiệu</a:t>
            </a:r>
            <a:endParaRPr lang="en-US" altLang="en-US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930942" y="1351156"/>
            <a:ext cx="8032058" cy="608013"/>
            <a:chOff x="288" y="816"/>
            <a:chExt cx="3119" cy="383"/>
          </a:xfrm>
        </p:grpSpPr>
        <p:sp>
          <p:nvSpPr>
            <p:cNvPr id="4" name="Text Box 19"/>
            <p:cNvSpPr txBox="1">
              <a:spLocks noChangeArrowheads="1"/>
            </p:cNvSpPr>
            <p:nvPr/>
          </p:nvSpPr>
          <p:spPr bwMode="auto">
            <a:xfrm>
              <a:off x="575" y="816"/>
              <a:ext cx="2832" cy="38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a,b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bất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kì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: [a +(- b)] </a:t>
              </a:r>
              <a:r>
                <a:rPr lang="en-US" altLang="en-US" baseline="30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= ?</a:t>
              </a:r>
            </a:p>
          </p:txBody>
        </p:sp>
        <p:sp>
          <p:nvSpPr>
            <p:cNvPr id="5" name="Text Box 20"/>
            <p:cNvSpPr txBox="1">
              <a:spLocks noChangeArrowheads="1"/>
            </p:cNvSpPr>
            <p:nvPr/>
          </p:nvSpPr>
          <p:spPr bwMode="auto">
            <a:xfrm>
              <a:off x="288" y="816"/>
              <a:ext cx="258" cy="368"/>
            </a:xfrm>
            <a:prstGeom prst="rect">
              <a:avLst/>
            </a:prstGeom>
            <a:solidFill>
              <a:srgbClr val="8BE784"/>
            </a:solidFill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?3</a:t>
              </a:r>
            </a:p>
          </p:txBody>
        </p:sp>
      </p:grp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358673" y="2162367"/>
            <a:ext cx="3938587" cy="10772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    (a - b)(a -b)</a:t>
            </a:r>
            <a:r>
              <a:rPr lang="en-US" alt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=?</a:t>
            </a: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1908717" y="2095260"/>
            <a:ext cx="4114800" cy="156966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>
            <a:off x="6175917" y="2162367"/>
            <a:ext cx="35312" cy="1550987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1870617" y="3687220"/>
            <a:ext cx="8610600" cy="1323439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[a +(- b)] 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+ 3a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(-b) + 3a (-b)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+ (-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alt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aseline="300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- 3a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b + 3a b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-b</a:t>
            </a:r>
            <a:r>
              <a:rPr lang="en-US" altLang="en-US" baseline="30000" dirty="0"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3120173" y="5025480"/>
            <a:ext cx="6477000" cy="831850"/>
          </a:xfrm>
          <a:prstGeom prst="rect">
            <a:avLst/>
          </a:prstGeom>
          <a:solidFill>
            <a:srgbClr val="8BE784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a - b)</a:t>
            </a:r>
            <a:r>
              <a:rPr lang="en-US" alt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-3a</a:t>
            </a:r>
            <a:r>
              <a:rPr lang="en-US" altLang="en-US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+3ab</a:t>
            </a:r>
            <a:r>
              <a:rPr lang="en-US" altLang="en-US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b</a:t>
            </a:r>
            <a:r>
              <a:rPr lang="en-US" altLang="en-US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961463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155902" y="646670"/>
            <a:ext cx="815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ý, ta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155902" y="2498978"/>
            <a:ext cx="7361238" cy="584200"/>
            <a:chOff x="288" y="3258"/>
            <a:chExt cx="4637" cy="368"/>
          </a:xfrm>
        </p:grpSpPr>
        <p:sp>
          <p:nvSpPr>
            <p:cNvPr id="4" name="Text Box 9"/>
            <p:cNvSpPr txBox="1">
              <a:spLocks noChangeArrowheads="1"/>
            </p:cNvSpPr>
            <p:nvPr/>
          </p:nvSpPr>
          <p:spPr bwMode="auto">
            <a:xfrm>
              <a:off x="845" y="3258"/>
              <a:ext cx="4080" cy="3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endParaRPr lang="en-US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288" y="3258"/>
              <a:ext cx="384" cy="330"/>
            </a:xfrm>
            <a:prstGeom prst="rect">
              <a:avLst/>
            </a:prstGeom>
            <a:solidFill>
              <a:srgbClr val="8BE784"/>
            </a:solidFill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?4</a:t>
              </a:r>
            </a:p>
          </p:txBody>
        </p:sp>
      </p:grpSp>
      <p:graphicFrame>
        <p:nvGraphicFramePr>
          <p:cNvPr id="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1587692"/>
              </p:ext>
            </p:extLst>
          </p:nvPr>
        </p:nvGraphicFramePr>
        <p:xfrm>
          <a:off x="2155902" y="1310652"/>
          <a:ext cx="7467600" cy="841375"/>
        </p:xfrm>
        <a:graphic>
          <a:graphicData uri="http://schemas.openxmlformats.org/presentationml/2006/ole">
            <p:oleObj spid="_x0000_s60418" name="Equation" r:id="rId4" imgW="2476500" imgH="279400" progId="Equation.DSMT4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31883" y="3369812"/>
            <a:ext cx="84935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+ 3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+ 3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+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  <a:endParaRPr lang="vi-VN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1410889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739590" y="886248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897566" y="819355"/>
            <a:ext cx="1927302" cy="646331"/>
          </a:xfrm>
          <a:prstGeom prst="rect">
            <a:avLst/>
          </a:prstGeom>
          <a:solidFill>
            <a:srgbClr val="8BE784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Áp dụng: </a:t>
            </a: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97566" y="2875889"/>
            <a:ext cx="3962400" cy="646331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- 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6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897566" y="1640814"/>
            <a:ext cx="3505200" cy="873125"/>
            <a:chOff x="1449" y="1200"/>
            <a:chExt cx="2208" cy="550"/>
          </a:xfrm>
        </p:grpSpPr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1449" y="1248"/>
              <a:ext cx="2208" cy="44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LcParenR"/>
              </a:pPr>
              <a:r>
                <a:rPr lang="en-US" altLang="en-US" sz="36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altLang="en-US" sz="4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36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altLang="en-US" sz="36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-  </a:t>
              </a:r>
              <a:r>
                <a:rPr lang="en-US" altLang="en-US" sz="3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pSp>
          <p:nvGrpSpPr>
            <p:cNvPr id="7" name="Group 37"/>
            <p:cNvGrpSpPr>
              <a:grpSpLocks/>
            </p:cNvGrpSpPr>
            <p:nvPr/>
          </p:nvGrpSpPr>
          <p:grpSpPr bwMode="auto">
            <a:xfrm>
              <a:off x="2928" y="1200"/>
              <a:ext cx="489" cy="550"/>
              <a:chOff x="2928" y="1200"/>
              <a:chExt cx="489" cy="550"/>
            </a:xfrm>
          </p:grpSpPr>
          <p:sp>
            <p:nvSpPr>
              <p:cNvPr id="8" name="Line 25"/>
              <p:cNvSpPr>
                <a:spLocks noChangeShapeType="1"/>
              </p:cNvSpPr>
              <p:nvPr/>
            </p:nvSpPr>
            <p:spPr bwMode="auto">
              <a:xfrm>
                <a:off x="2928" y="1488"/>
                <a:ext cx="197" cy="1"/>
              </a:xfrm>
              <a:prstGeom prst="line">
                <a:avLst/>
              </a:prstGeom>
              <a:noFill/>
              <a:ln w="222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Rectangle 26"/>
              <p:cNvSpPr>
                <a:spLocks noChangeArrowheads="1"/>
              </p:cNvSpPr>
              <p:nvPr/>
            </p:nvSpPr>
            <p:spPr bwMode="auto">
              <a:xfrm>
                <a:off x="3225" y="1200"/>
                <a:ext cx="192" cy="2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0" name="Rectangle 27"/>
              <p:cNvSpPr>
                <a:spLocks noChangeArrowheads="1"/>
              </p:cNvSpPr>
              <p:nvPr/>
            </p:nvSpPr>
            <p:spPr bwMode="auto">
              <a:xfrm>
                <a:off x="2976" y="1221"/>
                <a:ext cx="96" cy="31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29"/>
              <p:cNvSpPr>
                <a:spLocks noChangeArrowheads="1"/>
              </p:cNvSpPr>
              <p:nvPr/>
            </p:nvSpPr>
            <p:spPr bwMode="auto">
              <a:xfrm>
                <a:off x="2976" y="1440"/>
                <a:ext cx="129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altLang="en-US" sz="3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2614572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650</Words>
  <Application>Microsoft Office PowerPoint</Application>
  <PresentationFormat>Custom</PresentationFormat>
  <Paragraphs>84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 ĐƯỜNG TRUNG BÌNH CỦA TAM GIÁC,  CỦA HÌNH THANG</dc:title>
  <dc:creator>BA LICH</dc:creator>
  <cp:lastModifiedBy>T. KHOI</cp:lastModifiedBy>
  <cp:revision>45</cp:revision>
  <dcterms:created xsi:type="dcterms:W3CDTF">2021-09-23T14:30:18Z</dcterms:created>
  <dcterms:modified xsi:type="dcterms:W3CDTF">2021-10-05T12:35:54Z</dcterms:modified>
</cp:coreProperties>
</file>