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e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Relationship Id="rId4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7.e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8.e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9.e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10.e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6169E-C70C-4370-A7B7-DF5150E12A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36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4A704C-E131-4DAA-A51D-CBF928E147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172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147F9-EAC3-42B9-97F8-A859A43561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820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oleObject" Target="../embeddings/oleObject46.bin"/><Relationship Id="rId7" Type="http://schemas.openxmlformats.org/officeDocument/2006/relationships/image" Target="../media/image4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6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4.bin"/><Relationship Id="rId18" Type="http://schemas.openxmlformats.org/officeDocument/2006/relationships/image" Target="../media/image55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4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10" Type="http://schemas.openxmlformats.org/officeDocument/2006/relationships/image" Target="../media/image51.wmf"/><Relationship Id="rId19" Type="http://schemas.openxmlformats.org/officeDocument/2006/relationships/image" Target="../media/image56.jpeg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57.wmf"/><Relationship Id="rId4" Type="http://schemas.openxmlformats.org/officeDocument/2006/relationships/oleObject" Target="../embeddings/oleObject57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emf"/><Relationship Id="rId4" Type="http://schemas.openxmlformats.org/officeDocument/2006/relationships/image" Target="../media/image7.emf"/><Relationship Id="rId9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3.wmf"/><Relationship Id="rId4" Type="http://schemas.openxmlformats.org/officeDocument/2006/relationships/image" Target="../media/image7.emf"/><Relationship Id="rId9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6.wmf"/><Relationship Id="rId4" Type="http://schemas.openxmlformats.org/officeDocument/2006/relationships/image" Target="../media/image8.e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25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22.wmf"/><Relationship Id="rId4" Type="http://schemas.openxmlformats.org/officeDocument/2006/relationships/image" Target="../media/image9.e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10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35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0" y="5573317"/>
            <a:ext cx="9144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3600" b="1" dirty="0" err="1">
                <a:solidFill>
                  <a:srgbClr val="2B08FC"/>
                </a:solidFill>
                <a:latin typeface="Times New Roman" pitchFamily="18" charset="0"/>
              </a:rPr>
              <a:t>Năm</a:t>
            </a:r>
            <a:r>
              <a:rPr lang="en-US" sz="3600" b="1" dirty="0">
                <a:solidFill>
                  <a:srgbClr val="2B08FC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2B08FC"/>
                </a:solidFill>
                <a:latin typeface="Times New Roman" pitchFamily="18" charset="0"/>
              </a:rPr>
              <a:t>học</a:t>
            </a:r>
            <a:r>
              <a:rPr lang="en-US" sz="3600" b="1" dirty="0">
                <a:solidFill>
                  <a:srgbClr val="2B08FC"/>
                </a:solidFill>
                <a:latin typeface="Times New Roman" pitchFamily="18" charset="0"/>
              </a:rPr>
              <a:t>: 2022 - 2023</a:t>
            </a:r>
          </a:p>
        </p:txBody>
      </p:sp>
      <p:pic>
        <p:nvPicPr>
          <p:cNvPr id="9" name="Picture 18" descr="au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86500"/>
            <a:ext cx="91440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WordArt 4" descr="Narrow vertical"/>
          <p:cNvSpPr>
            <a:spLocks noChangeArrowheads="1" noChangeShapeType="1" noTextEdit="1"/>
          </p:cNvSpPr>
          <p:nvPr/>
        </p:nvSpPr>
        <p:spPr bwMode="auto">
          <a:xfrm>
            <a:off x="228600" y="2133600"/>
            <a:ext cx="8382000" cy="1828800"/>
          </a:xfrm>
          <a:prstGeom prst="rect">
            <a:avLst/>
          </a:prstGeom>
          <a:ln>
            <a:noFill/>
          </a:ln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3 - HÌNH THANG CÂN</a:t>
            </a:r>
          </a:p>
        </p:txBody>
      </p:sp>
    </p:spTree>
    <p:extLst>
      <p:ext uri="{BB962C8B-B14F-4D97-AF65-F5344CB8AC3E}">
        <p14:creationId xmlns:p14="http://schemas.microsoft.com/office/powerpoint/2010/main" val="3350823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533400" y="152400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762000" y="685800"/>
            <a:ext cx="8077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altLang="en-US" sz="28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altLang="en-US" sz="2800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638800" y="2209801"/>
            <a:ext cx="2819400" cy="1985963"/>
            <a:chOff x="3120" y="2016"/>
            <a:chExt cx="1776" cy="1251"/>
          </a:xfrm>
        </p:grpSpPr>
        <p:grpSp>
          <p:nvGrpSpPr>
            <p:cNvPr id="10274" name="Group 8"/>
            <p:cNvGrpSpPr>
              <a:grpSpLocks/>
            </p:cNvGrpSpPr>
            <p:nvPr/>
          </p:nvGrpSpPr>
          <p:grpSpPr bwMode="auto">
            <a:xfrm>
              <a:off x="3120" y="2016"/>
              <a:ext cx="1776" cy="1251"/>
              <a:chOff x="3552" y="864"/>
              <a:chExt cx="1776" cy="1251"/>
            </a:xfrm>
          </p:grpSpPr>
          <p:grpSp>
            <p:nvGrpSpPr>
              <p:cNvPr id="10279" name="Group 9"/>
              <p:cNvGrpSpPr>
                <a:grpSpLocks/>
              </p:cNvGrpSpPr>
              <p:nvPr/>
            </p:nvGrpSpPr>
            <p:grpSpPr bwMode="auto">
              <a:xfrm>
                <a:off x="3792" y="1728"/>
                <a:ext cx="1248" cy="96"/>
                <a:chOff x="3792" y="1728"/>
                <a:chExt cx="1248" cy="96"/>
              </a:xfrm>
            </p:grpSpPr>
            <p:sp>
              <p:nvSpPr>
                <p:cNvPr id="10292" name="Arc 10"/>
                <p:cNvSpPr>
                  <a:spLocks/>
                </p:cNvSpPr>
                <p:nvPr/>
              </p:nvSpPr>
              <p:spPr bwMode="auto">
                <a:xfrm>
                  <a:off x="3792" y="1728"/>
                  <a:ext cx="4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80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  <p:sp>
              <p:nvSpPr>
                <p:cNvPr id="10293" name="Arc 11"/>
                <p:cNvSpPr>
                  <a:spLocks/>
                </p:cNvSpPr>
                <p:nvPr/>
              </p:nvSpPr>
              <p:spPr bwMode="auto">
                <a:xfrm flipH="1">
                  <a:off x="4944" y="1728"/>
                  <a:ext cx="96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80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</p:grpSp>
          <p:grpSp>
            <p:nvGrpSpPr>
              <p:cNvPr id="10280" name="Group 12"/>
              <p:cNvGrpSpPr>
                <a:grpSpLocks/>
              </p:cNvGrpSpPr>
              <p:nvPr/>
            </p:nvGrpSpPr>
            <p:grpSpPr bwMode="auto">
              <a:xfrm>
                <a:off x="3552" y="864"/>
                <a:ext cx="1776" cy="1251"/>
                <a:chOff x="3552" y="864"/>
                <a:chExt cx="1776" cy="1251"/>
              </a:xfrm>
            </p:grpSpPr>
            <p:sp>
              <p:nvSpPr>
                <p:cNvPr id="10281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936" y="864"/>
                  <a:ext cx="192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 sz="2800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</a:p>
              </p:txBody>
            </p:sp>
            <p:sp>
              <p:nvSpPr>
                <p:cNvPr id="10282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4704" y="912"/>
                  <a:ext cx="240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 sz="2800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imes New Roman" pitchFamily="18" charset="0"/>
                      <a:cs typeface="Times New Roman" pitchFamily="18" charset="0"/>
                    </a:rPr>
                    <a:t>B</a:t>
                  </a:r>
                </a:p>
              </p:txBody>
            </p:sp>
            <p:grpSp>
              <p:nvGrpSpPr>
                <p:cNvPr id="10283" name="Group 15"/>
                <p:cNvGrpSpPr>
                  <a:grpSpLocks/>
                </p:cNvGrpSpPr>
                <p:nvPr/>
              </p:nvGrpSpPr>
              <p:grpSpPr bwMode="auto">
                <a:xfrm>
                  <a:off x="3552" y="1200"/>
                  <a:ext cx="1776" cy="915"/>
                  <a:chOff x="3552" y="1200"/>
                  <a:chExt cx="1776" cy="915"/>
                </a:xfrm>
              </p:grpSpPr>
              <p:grpSp>
                <p:nvGrpSpPr>
                  <p:cNvPr id="10284" name="Group 16"/>
                  <p:cNvGrpSpPr>
                    <a:grpSpLocks/>
                  </p:cNvGrpSpPr>
                  <p:nvPr/>
                </p:nvGrpSpPr>
                <p:grpSpPr bwMode="auto">
                  <a:xfrm>
                    <a:off x="3744" y="1200"/>
                    <a:ext cx="1344" cy="624"/>
                    <a:chOff x="2880" y="1584"/>
                    <a:chExt cx="2304" cy="1152"/>
                  </a:xfrm>
                </p:grpSpPr>
                <p:grpSp>
                  <p:nvGrpSpPr>
                    <p:cNvPr id="10287" name="Group 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80" y="1584"/>
                      <a:ext cx="2304" cy="1152"/>
                      <a:chOff x="2880" y="1584"/>
                      <a:chExt cx="2304" cy="1152"/>
                    </a:xfrm>
                  </p:grpSpPr>
                  <p:sp>
                    <p:nvSpPr>
                      <p:cNvPr id="10289" name="Line 1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456" y="1584"/>
                        <a:ext cx="1152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BC0082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 sz="28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endParaRPr>
                      </a:p>
                    </p:txBody>
                  </p:sp>
                  <p:sp>
                    <p:nvSpPr>
                      <p:cNvPr id="10290" name="Line 19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2880" y="1584"/>
                        <a:ext cx="576" cy="115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BC0082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 sz="28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endParaRPr>
                      </a:p>
                    </p:txBody>
                  </p:sp>
                  <p:sp>
                    <p:nvSpPr>
                      <p:cNvPr id="10291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608" y="1584"/>
                        <a:ext cx="576" cy="115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BC0082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 sz="28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10288" name="Line 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2736"/>
                      <a:ext cx="2304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BC0082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 sz="28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p:txBody>
                </p:sp>
              </p:grpSp>
              <p:sp>
                <p:nvSpPr>
                  <p:cNvPr id="10285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88" y="1776"/>
                    <a:ext cx="240" cy="3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3200"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>
                      <a:defRPr sz="2800"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>
                      <a:defRPr sz="2400"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sz="28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rPr>
                      <a:t>C</a:t>
                    </a:r>
                  </a:p>
                </p:txBody>
              </p:sp>
              <p:sp>
                <p:nvSpPr>
                  <p:cNvPr id="10286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52" y="1785"/>
                    <a:ext cx="288" cy="3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3200"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>
                      <a:defRPr sz="2800"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>
                      <a:defRPr sz="2400"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sz="28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rPr>
                      <a:t>D</a:t>
                    </a:r>
                  </a:p>
                </p:txBody>
              </p:sp>
            </p:grpSp>
          </p:grpSp>
        </p:grpSp>
        <p:sp>
          <p:nvSpPr>
            <p:cNvPr id="10275" name="Line 24"/>
            <p:cNvSpPr>
              <a:spLocks noChangeShapeType="1"/>
            </p:cNvSpPr>
            <p:nvPr/>
          </p:nvSpPr>
          <p:spPr bwMode="auto">
            <a:xfrm>
              <a:off x="3456" y="2592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10276" name="Line 25"/>
            <p:cNvSpPr>
              <a:spLocks noChangeShapeType="1"/>
            </p:cNvSpPr>
            <p:nvPr/>
          </p:nvSpPr>
          <p:spPr bwMode="auto">
            <a:xfrm>
              <a:off x="3432" y="2622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10277" name="Line 26"/>
            <p:cNvSpPr>
              <a:spLocks noChangeShapeType="1"/>
            </p:cNvSpPr>
            <p:nvPr/>
          </p:nvSpPr>
          <p:spPr bwMode="auto">
            <a:xfrm>
              <a:off x="4386" y="2538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10278" name="Line 27"/>
            <p:cNvSpPr>
              <a:spLocks noChangeShapeType="1"/>
            </p:cNvSpPr>
            <p:nvPr/>
          </p:nvSpPr>
          <p:spPr bwMode="auto">
            <a:xfrm>
              <a:off x="4416" y="2592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9" name="Group 40"/>
          <p:cNvGrpSpPr>
            <a:grpSpLocks/>
          </p:cNvGrpSpPr>
          <p:nvPr/>
        </p:nvGrpSpPr>
        <p:grpSpPr bwMode="auto">
          <a:xfrm>
            <a:off x="457200" y="2057400"/>
            <a:ext cx="3810924" cy="1514475"/>
            <a:chOff x="192" y="1248"/>
            <a:chExt cx="1735" cy="954"/>
          </a:xfrm>
        </p:grpSpPr>
        <p:sp>
          <p:nvSpPr>
            <p:cNvPr id="10267" name="Line 33"/>
            <p:cNvSpPr>
              <a:spLocks noChangeShapeType="1"/>
            </p:cNvSpPr>
            <p:nvPr/>
          </p:nvSpPr>
          <p:spPr bwMode="auto">
            <a:xfrm>
              <a:off x="480" y="1248"/>
              <a:ext cx="0" cy="912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10268" name="Line 34"/>
            <p:cNvSpPr>
              <a:spLocks noChangeShapeType="1"/>
            </p:cNvSpPr>
            <p:nvPr/>
          </p:nvSpPr>
          <p:spPr bwMode="auto">
            <a:xfrm>
              <a:off x="228" y="1872"/>
              <a:ext cx="1516" cy="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10269" name="Text Box 35"/>
            <p:cNvSpPr txBox="1">
              <a:spLocks noChangeArrowheads="1"/>
            </p:cNvSpPr>
            <p:nvPr/>
          </p:nvSpPr>
          <p:spPr bwMode="auto">
            <a:xfrm>
              <a:off x="192" y="1488"/>
              <a:ext cx="38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GT</a:t>
              </a:r>
            </a:p>
          </p:txBody>
        </p:sp>
        <p:sp>
          <p:nvSpPr>
            <p:cNvPr id="10270" name="Text Box 36"/>
            <p:cNvSpPr txBox="1">
              <a:spLocks noChangeArrowheads="1"/>
            </p:cNvSpPr>
            <p:nvPr/>
          </p:nvSpPr>
          <p:spPr bwMode="auto">
            <a:xfrm>
              <a:off x="192" y="1872"/>
              <a:ext cx="57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KL</a:t>
              </a:r>
            </a:p>
          </p:txBody>
        </p:sp>
        <p:sp>
          <p:nvSpPr>
            <p:cNvPr id="10271" name="Text Box 37"/>
            <p:cNvSpPr txBox="1">
              <a:spLocks noChangeArrowheads="1"/>
            </p:cNvSpPr>
            <p:nvPr/>
          </p:nvSpPr>
          <p:spPr bwMode="auto">
            <a:xfrm>
              <a:off x="480" y="1344"/>
              <a:ext cx="144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ABCD; AB//CD</a:t>
              </a:r>
            </a:p>
          </p:txBody>
        </p:sp>
        <p:graphicFrame>
          <p:nvGraphicFramePr>
            <p:cNvPr id="10272" name="Object 3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32550915"/>
                </p:ext>
              </p:extLst>
            </p:nvPr>
          </p:nvGraphicFramePr>
          <p:xfrm>
            <a:off x="513" y="1579"/>
            <a:ext cx="510" cy="3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416" name="Equation" r:id="rId3" imgW="393529" imgH="253890" progId="Equation.DSMT4">
                    <p:embed/>
                  </p:oleObj>
                </mc:Choice>
                <mc:Fallback>
                  <p:oleObj name="Equation" r:id="rId3" imgW="393529" imgH="253890" progId="Equation.DSMT4">
                    <p:embed/>
                    <p:pic>
                      <p:nvPicPr>
                        <p:cNvPr id="0" name="Picture 16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3" y="1579"/>
                          <a:ext cx="510" cy="33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73" name="Text Box 39"/>
            <p:cNvSpPr txBox="1">
              <a:spLocks noChangeArrowheads="1"/>
            </p:cNvSpPr>
            <p:nvPr/>
          </p:nvSpPr>
          <p:spPr bwMode="auto">
            <a:xfrm>
              <a:off x="480" y="1872"/>
              <a:ext cx="76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AC = BD</a:t>
              </a:r>
            </a:p>
          </p:txBody>
        </p:sp>
      </p:grpSp>
      <p:sp>
        <p:nvSpPr>
          <p:cNvPr id="34857" name="Text Box 41"/>
          <p:cNvSpPr txBox="1">
            <a:spLocks noChangeArrowheads="1"/>
          </p:cNvSpPr>
          <p:nvPr/>
        </p:nvSpPr>
        <p:spPr bwMode="auto">
          <a:xfrm>
            <a:off x="2971800" y="3306762"/>
            <a:ext cx="2286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altLang="en-US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minh</a:t>
            </a:r>
          </a:p>
        </p:txBody>
      </p:sp>
      <p:sp>
        <p:nvSpPr>
          <p:cNvPr id="34858" name="Line 42"/>
          <p:cNvSpPr>
            <a:spLocks noChangeShapeType="1"/>
          </p:cNvSpPr>
          <p:nvPr/>
        </p:nvSpPr>
        <p:spPr bwMode="auto">
          <a:xfrm>
            <a:off x="6477000" y="2743200"/>
            <a:ext cx="1600200" cy="9906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4860" name="Line 44"/>
          <p:cNvSpPr>
            <a:spLocks noChangeShapeType="1"/>
          </p:cNvSpPr>
          <p:nvPr/>
        </p:nvSpPr>
        <p:spPr bwMode="auto">
          <a:xfrm flipH="1">
            <a:off x="5943600" y="2743200"/>
            <a:ext cx="1600200" cy="9906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10" name="Group 52"/>
          <p:cNvGrpSpPr>
            <a:grpSpLocks/>
          </p:cNvGrpSpPr>
          <p:nvPr/>
        </p:nvGrpSpPr>
        <p:grpSpPr bwMode="auto">
          <a:xfrm>
            <a:off x="282575" y="3821112"/>
            <a:ext cx="3584575" cy="544513"/>
            <a:chOff x="178" y="2250"/>
            <a:chExt cx="2258" cy="343"/>
          </a:xfrm>
        </p:grpSpPr>
        <p:graphicFrame>
          <p:nvGraphicFramePr>
            <p:cNvPr id="10262" name="Object 4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19638368"/>
                </p:ext>
              </p:extLst>
            </p:nvPr>
          </p:nvGraphicFramePr>
          <p:xfrm>
            <a:off x="558" y="2325"/>
            <a:ext cx="580" cy="2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417" name="Equation" r:id="rId5" imgW="469696" imgH="203112" progId="Equation.DSMT4">
                    <p:embed/>
                  </p:oleObj>
                </mc:Choice>
                <mc:Fallback>
                  <p:oleObj name="Equation" r:id="rId5" imgW="469696" imgH="203112" progId="Equation.DSMT4">
                    <p:embed/>
                    <p:pic>
                      <p:nvPicPr>
                        <p:cNvPr id="0" name="Picture 16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8" y="2325"/>
                          <a:ext cx="580" cy="25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63" name="Object 4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97033238"/>
                </p:ext>
              </p:extLst>
            </p:nvPr>
          </p:nvGraphicFramePr>
          <p:xfrm>
            <a:off x="1440" y="2337"/>
            <a:ext cx="608" cy="2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418" name="Equation" r:id="rId7" imgW="482391" imgH="203112" progId="Equation.DSMT4">
                    <p:embed/>
                  </p:oleObj>
                </mc:Choice>
                <mc:Fallback>
                  <p:oleObj name="Equation" r:id="rId7" imgW="482391" imgH="203112" progId="Equation.DSMT4">
                    <p:embed/>
                    <p:pic>
                      <p:nvPicPr>
                        <p:cNvPr id="0" name="Picture 16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0" y="2337"/>
                          <a:ext cx="608" cy="2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64" name="Text Box 49"/>
            <p:cNvSpPr txBox="1">
              <a:spLocks noChangeArrowheads="1"/>
            </p:cNvSpPr>
            <p:nvPr/>
          </p:nvSpPr>
          <p:spPr bwMode="auto">
            <a:xfrm>
              <a:off x="178" y="2256"/>
              <a:ext cx="49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sp>
          <p:nvSpPr>
            <p:cNvPr id="10265" name="Text Box 50"/>
            <p:cNvSpPr txBox="1">
              <a:spLocks noChangeArrowheads="1"/>
            </p:cNvSpPr>
            <p:nvPr/>
          </p:nvSpPr>
          <p:spPr bwMode="auto">
            <a:xfrm>
              <a:off x="1140" y="2256"/>
              <a:ext cx="3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endPara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66" name="Text Box 51"/>
            <p:cNvSpPr txBox="1">
              <a:spLocks noChangeArrowheads="1"/>
            </p:cNvSpPr>
            <p:nvPr/>
          </p:nvSpPr>
          <p:spPr bwMode="auto">
            <a:xfrm>
              <a:off x="2052" y="2250"/>
              <a:ext cx="38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</a:p>
          </p:txBody>
        </p:sp>
      </p:grpSp>
      <p:sp>
        <p:nvSpPr>
          <p:cNvPr id="34869" name="Text Box 53"/>
          <p:cNvSpPr txBox="1">
            <a:spLocks noChangeArrowheads="1"/>
          </p:cNvSpPr>
          <p:nvPr/>
        </p:nvSpPr>
        <p:spPr bwMode="auto">
          <a:xfrm>
            <a:off x="609600" y="4200382"/>
            <a:ext cx="312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4870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3854068"/>
              </p:ext>
            </p:extLst>
          </p:nvPr>
        </p:nvGraphicFramePr>
        <p:xfrm>
          <a:off x="381000" y="4731340"/>
          <a:ext cx="15240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9" name="Equation" r:id="rId9" imgW="799753" imgH="253890" progId="Equation.DSMT4">
                  <p:embed/>
                </p:oleObj>
              </mc:Choice>
              <mc:Fallback>
                <p:oleObj name="Equation" r:id="rId9" imgW="799753" imgH="253890" progId="Equation.DSMT4">
                  <p:embed/>
                  <p:pic>
                    <p:nvPicPr>
                      <p:cNvPr id="0" name="Picture 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731340"/>
                        <a:ext cx="152400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72" name="Text Box 56"/>
          <p:cNvSpPr txBox="1">
            <a:spLocks noChangeArrowheads="1"/>
          </p:cNvSpPr>
          <p:nvPr/>
        </p:nvSpPr>
        <p:spPr bwMode="auto">
          <a:xfrm>
            <a:off x="1905000" y="4750390"/>
            <a:ext cx="53721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4873" name="Text Box 57"/>
          <p:cNvSpPr txBox="1">
            <a:spLocks noChangeArrowheads="1"/>
          </p:cNvSpPr>
          <p:nvPr/>
        </p:nvSpPr>
        <p:spPr bwMode="auto">
          <a:xfrm>
            <a:off x="304800" y="5267980"/>
            <a:ext cx="7772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AD = BC (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aphicFrame>
        <p:nvGraphicFramePr>
          <p:cNvPr id="34874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436012"/>
              </p:ext>
            </p:extLst>
          </p:nvPr>
        </p:nvGraphicFramePr>
        <p:xfrm>
          <a:off x="224790" y="5835015"/>
          <a:ext cx="3436620" cy="433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0" name="Equation" r:id="rId11" imgW="1612900" imgH="203200" progId="Equation.DSMT4">
                  <p:embed/>
                </p:oleObj>
              </mc:Choice>
              <mc:Fallback>
                <p:oleObj name="Equation" r:id="rId11" imgW="1612900" imgH="203200" progId="Equation.DSMT4">
                  <p:embed/>
                  <p:pic>
                    <p:nvPicPr>
                      <p:cNvPr id="0" name="Picture 1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" y="5835015"/>
                        <a:ext cx="3436620" cy="4330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78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744634"/>
              </p:ext>
            </p:extLst>
          </p:nvPr>
        </p:nvGraphicFramePr>
        <p:xfrm>
          <a:off x="381000" y="6303840"/>
          <a:ext cx="1524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" name="Equation" r:id="rId13" imgW="761669" imgH="203112" progId="Equation.DSMT4">
                  <p:embed/>
                </p:oleObj>
              </mc:Choice>
              <mc:Fallback>
                <p:oleObj name="Equation" r:id="rId13" imgW="761669" imgH="203112" progId="Equation.DSMT4">
                  <p:embed/>
                  <p:pic>
                    <p:nvPicPr>
                      <p:cNvPr id="0" name="Picture 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6303840"/>
                        <a:ext cx="15240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80" name="Text Box 64"/>
          <p:cNvSpPr txBox="1">
            <a:spLocks noChangeArrowheads="1"/>
          </p:cNvSpPr>
          <p:nvPr/>
        </p:nvSpPr>
        <p:spPr bwMode="auto">
          <a:xfrm>
            <a:off x="1876425" y="6168755"/>
            <a:ext cx="3276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4881" name="Rectangle 65"/>
          <p:cNvSpPr>
            <a:spLocks noChangeArrowheads="1"/>
          </p:cNvSpPr>
          <p:nvPr/>
        </p:nvSpPr>
        <p:spPr bwMode="auto">
          <a:xfrm>
            <a:off x="304800" y="1219200"/>
            <a:ext cx="8534400" cy="762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8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7575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48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48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48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48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8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48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8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8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8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48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48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8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48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48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48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48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48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48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48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48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48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48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48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48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48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48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48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48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48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48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4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4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48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48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48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4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4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4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4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348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48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48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0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48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348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2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48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48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4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348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"/>
                                        <p:tgtEl>
                                          <p:spTgt spid="348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200" fill="hold"/>
                                        <p:tgtEl>
                                          <p:spTgt spid="34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200" fill="hold"/>
                                        <p:tgtEl>
                                          <p:spTgt spid="34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4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4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/>
      <p:bldP spid="34857" grpId="0"/>
      <p:bldP spid="34857" grpId="1"/>
      <p:bldP spid="34858" grpId="0" animBg="1"/>
      <p:bldP spid="34860" grpId="0" animBg="1"/>
      <p:bldP spid="34869" grpId="0"/>
      <p:bldP spid="34869" grpId="1"/>
      <p:bldP spid="34872" grpId="0"/>
      <p:bldP spid="34872" grpId="1"/>
      <p:bldP spid="34873" grpId="0"/>
      <p:bldP spid="34873" grpId="1"/>
      <p:bldP spid="34880" grpId="0"/>
      <p:bldP spid="34880" grpId="1"/>
      <p:bldP spid="3488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609600" y="152400"/>
            <a:ext cx="3810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Rectangle 8"/>
          <p:cNvSpPr>
            <a:spLocks noChangeArrowheads="1"/>
          </p:cNvSpPr>
          <p:nvPr/>
        </p:nvSpPr>
        <p:spPr bwMode="auto">
          <a:xfrm>
            <a:off x="124690" y="748135"/>
            <a:ext cx="533400" cy="457200"/>
          </a:xfrm>
          <a:prstGeom prst="rect">
            <a:avLst/>
          </a:prstGeom>
          <a:solidFill>
            <a:srgbClr val="35DE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2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? 3</a:t>
            </a:r>
          </a:p>
        </p:txBody>
      </p:sp>
      <p:grpSp>
        <p:nvGrpSpPr>
          <p:cNvPr id="11269" name="Group 40"/>
          <p:cNvGrpSpPr>
            <a:grpSpLocks/>
          </p:cNvGrpSpPr>
          <p:nvPr/>
        </p:nvGrpSpPr>
        <p:grpSpPr bwMode="auto">
          <a:xfrm>
            <a:off x="678870" y="734280"/>
            <a:ext cx="8229600" cy="1938338"/>
            <a:chOff x="480" y="672"/>
            <a:chExt cx="5184" cy="1221"/>
          </a:xfrm>
        </p:grpSpPr>
        <p:sp>
          <p:nvSpPr>
            <p:cNvPr id="11296" name="Text Box 9"/>
            <p:cNvSpPr txBox="1">
              <a:spLocks noChangeArrowheads="1"/>
            </p:cNvSpPr>
            <p:nvPr/>
          </p:nvSpPr>
          <p:spPr bwMode="auto">
            <a:xfrm>
              <a:off x="480" y="672"/>
              <a:ext cx="5184" cy="1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Cho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đoạn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thẳng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CD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thẳng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m song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song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CD (h.29).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Hãy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vẽ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A,B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thuộc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m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sao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ABCD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thang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chéo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 CA, DB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hãy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đo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góc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thang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ABCD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để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dự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đoán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dạng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thang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chéo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i="1" dirty="0" err="1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altLang="en-US" sz="2400" i="1" dirty="0">
                  <a:solidFill>
                    <a:schemeClr val="hlink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graphicFrame>
          <p:nvGraphicFramePr>
            <p:cNvPr id="11297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99432184"/>
                </p:ext>
              </p:extLst>
            </p:nvPr>
          </p:nvGraphicFramePr>
          <p:xfrm>
            <a:off x="5351" y="1117"/>
            <a:ext cx="198" cy="2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08" name="Equation" r:id="rId3" imgW="164885" imgH="215619" progId="Equation.DSMT4">
                    <p:embed/>
                  </p:oleObj>
                </mc:Choice>
                <mc:Fallback>
                  <p:oleObj name="Equation" r:id="rId3" imgW="164885" imgH="215619" progId="Equation.DSMT4">
                    <p:embed/>
                    <p:pic>
                      <p:nvPicPr>
                        <p:cNvPr id="0" name="Picture 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51" y="1117"/>
                          <a:ext cx="198" cy="2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98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67581350"/>
                </p:ext>
              </p:extLst>
            </p:nvPr>
          </p:nvGraphicFramePr>
          <p:xfrm>
            <a:off x="4852" y="1128"/>
            <a:ext cx="182" cy="2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09" name="Equation" r:id="rId5" imgW="152334" imgH="228501" progId="Equation.DSMT4">
                    <p:embed/>
                  </p:oleObj>
                </mc:Choice>
                <mc:Fallback>
                  <p:oleObj name="Equation" r:id="rId5" imgW="152334" imgH="228501" progId="Equation.DSMT4">
                    <p:embed/>
                    <p:pic>
                      <p:nvPicPr>
                        <p:cNvPr id="0" name="Picture 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52" y="1128"/>
                          <a:ext cx="182" cy="27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270" name="Text Box 21"/>
          <p:cNvSpPr txBox="1">
            <a:spLocks noChangeArrowheads="1"/>
          </p:cNvSpPr>
          <p:nvPr/>
        </p:nvSpPr>
        <p:spPr bwMode="auto">
          <a:xfrm>
            <a:off x="2743200" y="30480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3429000" y="2819400"/>
            <a:ext cx="609600" cy="714375"/>
            <a:chOff x="2160" y="1776"/>
            <a:chExt cx="384" cy="450"/>
          </a:xfrm>
        </p:grpSpPr>
        <p:sp>
          <p:nvSpPr>
            <p:cNvPr id="11294" name="Text Box 22"/>
            <p:cNvSpPr txBox="1">
              <a:spLocks noChangeArrowheads="1"/>
            </p:cNvSpPr>
            <p:nvPr/>
          </p:nvSpPr>
          <p:spPr bwMode="auto">
            <a:xfrm>
              <a:off x="2224" y="2072"/>
              <a:ext cx="28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000" b="1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  <p:sp>
          <p:nvSpPr>
            <p:cNvPr id="11295" name="Text Box 24"/>
            <p:cNvSpPr txBox="1">
              <a:spLocks noChangeArrowheads="1"/>
            </p:cNvSpPr>
            <p:nvPr/>
          </p:nvSpPr>
          <p:spPr bwMode="auto">
            <a:xfrm>
              <a:off x="2160" y="1776"/>
              <a:ext cx="3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000">
                  <a:solidFill>
                    <a:srgbClr val="6400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</p:grpSp>
      <p:sp>
        <p:nvSpPr>
          <p:cNvPr id="11272" name="Line 29"/>
          <p:cNvSpPr>
            <a:spLocks noChangeShapeType="1"/>
          </p:cNvSpPr>
          <p:nvPr/>
        </p:nvSpPr>
        <p:spPr bwMode="auto">
          <a:xfrm>
            <a:off x="4876800" y="2743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2611" name="Picture 83" descr="thuoc"/>
          <p:cNvPicPr>
            <a:picLocks noChangeAspect="1" noChangeArrowheads="1"/>
          </p:cNvPicPr>
          <p:nvPr/>
        </p:nvPicPr>
        <p:blipFill>
          <a:blip r:embed="rId7">
            <a:lum bright="-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94"/>
          <a:stretch>
            <a:fillRect/>
          </a:stretch>
        </p:blipFill>
        <p:spPr bwMode="auto">
          <a:xfrm rot="3391492">
            <a:off x="6785769" y="643731"/>
            <a:ext cx="566738" cy="649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274" name="Group 47"/>
          <p:cNvGrpSpPr>
            <a:grpSpLocks/>
          </p:cNvGrpSpPr>
          <p:nvPr/>
        </p:nvGrpSpPr>
        <p:grpSpPr bwMode="auto">
          <a:xfrm>
            <a:off x="7162800" y="2755900"/>
            <a:ext cx="685800" cy="777875"/>
            <a:chOff x="4512" y="1736"/>
            <a:chExt cx="432" cy="490"/>
          </a:xfrm>
        </p:grpSpPr>
        <p:sp>
          <p:nvSpPr>
            <p:cNvPr id="11292" name="Text Box 23"/>
            <p:cNvSpPr txBox="1">
              <a:spLocks noChangeArrowheads="1"/>
            </p:cNvSpPr>
            <p:nvPr/>
          </p:nvSpPr>
          <p:spPr bwMode="auto">
            <a:xfrm>
              <a:off x="4536" y="2072"/>
              <a:ext cx="28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000" b="1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  <p:sp>
          <p:nvSpPr>
            <p:cNvPr id="11293" name="Text Box 34"/>
            <p:cNvSpPr txBox="1">
              <a:spLocks noChangeArrowheads="1"/>
            </p:cNvSpPr>
            <p:nvPr/>
          </p:nvSpPr>
          <p:spPr bwMode="auto">
            <a:xfrm>
              <a:off x="4512" y="1736"/>
              <a:ext cx="43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200">
                  <a:solidFill>
                    <a:srgbClr val="640000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</p:grpSp>
      <p:sp>
        <p:nvSpPr>
          <p:cNvPr id="11275" name="Line 41"/>
          <p:cNvSpPr>
            <a:spLocks noChangeShapeType="1"/>
          </p:cNvSpPr>
          <p:nvPr/>
        </p:nvSpPr>
        <p:spPr bwMode="auto">
          <a:xfrm>
            <a:off x="2743200" y="3429000"/>
            <a:ext cx="6096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276" name="Group 45"/>
          <p:cNvGrpSpPr>
            <a:grpSpLocks/>
          </p:cNvGrpSpPr>
          <p:nvPr/>
        </p:nvGrpSpPr>
        <p:grpSpPr bwMode="auto">
          <a:xfrm>
            <a:off x="4191000" y="5257800"/>
            <a:ext cx="2819400" cy="503238"/>
            <a:chOff x="2640" y="3312"/>
            <a:chExt cx="1776" cy="317"/>
          </a:xfrm>
        </p:grpSpPr>
        <p:sp>
          <p:nvSpPr>
            <p:cNvPr id="11289" name="Line 42"/>
            <p:cNvSpPr>
              <a:spLocks noChangeShapeType="1"/>
            </p:cNvSpPr>
            <p:nvPr/>
          </p:nvSpPr>
          <p:spPr bwMode="auto">
            <a:xfrm>
              <a:off x="2880" y="3312"/>
              <a:ext cx="1152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0" name="Text Box 43"/>
            <p:cNvSpPr txBox="1">
              <a:spLocks noChangeArrowheads="1"/>
            </p:cNvSpPr>
            <p:nvPr/>
          </p:nvSpPr>
          <p:spPr bwMode="auto">
            <a:xfrm>
              <a:off x="2640" y="3360"/>
              <a:ext cx="24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2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11291" name="Text Box 44"/>
            <p:cNvSpPr txBox="1">
              <a:spLocks noChangeArrowheads="1"/>
            </p:cNvSpPr>
            <p:nvPr/>
          </p:nvSpPr>
          <p:spPr bwMode="auto">
            <a:xfrm>
              <a:off x="4032" y="3360"/>
              <a:ext cx="384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2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</p:grpSp>
      <p:sp>
        <p:nvSpPr>
          <p:cNvPr id="65584" name="Line 48"/>
          <p:cNvSpPr>
            <a:spLocks noChangeShapeType="1"/>
          </p:cNvSpPr>
          <p:nvPr/>
        </p:nvSpPr>
        <p:spPr bwMode="auto">
          <a:xfrm>
            <a:off x="3657600" y="3416300"/>
            <a:ext cx="2743200" cy="18288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85" name="Line 49"/>
          <p:cNvSpPr>
            <a:spLocks noChangeShapeType="1"/>
          </p:cNvSpPr>
          <p:nvPr/>
        </p:nvSpPr>
        <p:spPr bwMode="auto">
          <a:xfrm flipV="1">
            <a:off x="4572000" y="3429000"/>
            <a:ext cx="2743200" cy="18288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87" name="Line 51"/>
          <p:cNvSpPr>
            <a:spLocks noChangeShapeType="1"/>
          </p:cNvSpPr>
          <p:nvPr/>
        </p:nvSpPr>
        <p:spPr bwMode="auto">
          <a:xfrm>
            <a:off x="3657600" y="3429000"/>
            <a:ext cx="914400" cy="18288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89" name="Line 53"/>
          <p:cNvSpPr>
            <a:spLocks noChangeShapeType="1"/>
          </p:cNvSpPr>
          <p:nvPr/>
        </p:nvSpPr>
        <p:spPr bwMode="auto">
          <a:xfrm flipH="1">
            <a:off x="6400800" y="3429000"/>
            <a:ext cx="914400" cy="18288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" name="Picture 83" descr="thuoc"/>
          <p:cNvPicPr>
            <a:picLocks noChangeAspect="1" noChangeArrowheads="1"/>
          </p:cNvPicPr>
          <p:nvPr/>
        </p:nvPicPr>
        <p:blipFill>
          <a:blip r:embed="rId7">
            <a:lum bright="-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94"/>
          <a:stretch>
            <a:fillRect/>
          </a:stretch>
        </p:blipFill>
        <p:spPr bwMode="auto">
          <a:xfrm rot="7419954">
            <a:off x="5576094" y="2015331"/>
            <a:ext cx="566738" cy="649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84"/>
          <p:cNvGrpSpPr>
            <a:grpSpLocks/>
          </p:cNvGrpSpPr>
          <p:nvPr/>
        </p:nvGrpSpPr>
        <p:grpSpPr bwMode="auto">
          <a:xfrm>
            <a:off x="2844800" y="3598863"/>
            <a:ext cx="3497263" cy="1747837"/>
            <a:chOff x="968" y="965"/>
            <a:chExt cx="3424" cy="1824"/>
          </a:xfrm>
        </p:grpSpPr>
        <p:pic>
          <p:nvPicPr>
            <p:cNvPr id="11287" name="Picture 85" descr="Untitled-1"/>
            <p:cNvPicPr>
              <a:picLocks noChangeAspect="1" noChangeArrowheads="1"/>
            </p:cNvPicPr>
            <p:nvPr/>
          </p:nvPicPr>
          <p:blipFill>
            <a:blip r:embed="rId8">
              <a:lum contrast="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8" y="965"/>
              <a:ext cx="3424" cy="1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88" name="Line 86"/>
            <p:cNvSpPr>
              <a:spLocks noChangeShapeType="1"/>
            </p:cNvSpPr>
            <p:nvPr/>
          </p:nvSpPr>
          <p:spPr bwMode="auto">
            <a:xfrm>
              <a:off x="968" y="2781"/>
              <a:ext cx="3394" cy="0"/>
            </a:xfrm>
            <a:prstGeom prst="line">
              <a:avLst/>
            </a:prstGeom>
            <a:noFill/>
            <a:ln w="12700" cap="sq">
              <a:solidFill>
                <a:srgbClr val="33CC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84"/>
          <p:cNvGrpSpPr>
            <a:grpSpLocks/>
          </p:cNvGrpSpPr>
          <p:nvPr/>
        </p:nvGrpSpPr>
        <p:grpSpPr bwMode="auto">
          <a:xfrm>
            <a:off x="4694238" y="3581400"/>
            <a:ext cx="3497262" cy="1747838"/>
            <a:chOff x="968" y="965"/>
            <a:chExt cx="3424" cy="1824"/>
          </a:xfrm>
        </p:grpSpPr>
        <p:pic>
          <p:nvPicPr>
            <p:cNvPr id="11285" name="Picture 85" descr="Untitled-1"/>
            <p:cNvPicPr>
              <a:picLocks noChangeAspect="1" noChangeArrowheads="1"/>
            </p:cNvPicPr>
            <p:nvPr/>
          </p:nvPicPr>
          <p:blipFill>
            <a:blip r:embed="rId8">
              <a:lum contrast="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8" y="965"/>
              <a:ext cx="3424" cy="1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86" name="Line 86"/>
            <p:cNvSpPr>
              <a:spLocks noChangeShapeType="1"/>
            </p:cNvSpPr>
            <p:nvPr/>
          </p:nvSpPr>
          <p:spPr bwMode="auto">
            <a:xfrm>
              <a:off x="968" y="2781"/>
              <a:ext cx="3394" cy="0"/>
            </a:xfrm>
            <a:prstGeom prst="line">
              <a:avLst/>
            </a:prstGeom>
            <a:noFill/>
            <a:ln w="12700" cap="sq">
              <a:solidFill>
                <a:srgbClr val="33CC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74410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55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5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5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55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5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50" decel="100000" fill="hold"/>
                                        <p:tgtEl>
                                          <p:spTgt spid="65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65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5" dur="500"/>
                                        <p:tgtEl>
                                          <p:spTgt spid="226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55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5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50" decel="100000" fill="hold"/>
                                        <p:tgtEl>
                                          <p:spTgt spid="65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65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55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5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50" decel="100000" fill="hold"/>
                                        <p:tgtEl>
                                          <p:spTgt spid="65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65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84" grpId="0" animBg="1"/>
      <p:bldP spid="65585" grpId="0" animBg="1"/>
      <p:bldP spid="65587" grpId="0" animBg="1"/>
      <p:bldP spid="6558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304800" y="1066800"/>
            <a:ext cx="8686800" cy="838200"/>
          </a:xfrm>
          <a:prstGeom prst="rect">
            <a:avLst/>
          </a:prstGeom>
          <a:solidFill>
            <a:srgbClr val="DBD600"/>
          </a:solidFill>
          <a:ln w="9525">
            <a:solidFill>
              <a:srgbClr val="64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altLang="en-US" sz="2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altLang="en-US" sz="2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04800" y="304800"/>
            <a:ext cx="457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444500" y="2362200"/>
            <a:ext cx="3060700" cy="1912938"/>
            <a:chOff x="280" y="1488"/>
            <a:chExt cx="1928" cy="1205"/>
          </a:xfrm>
        </p:grpSpPr>
        <p:sp>
          <p:nvSpPr>
            <p:cNvPr id="12309" name="Line 5"/>
            <p:cNvSpPr>
              <a:spLocks noChangeShapeType="1"/>
            </p:cNvSpPr>
            <p:nvPr/>
          </p:nvSpPr>
          <p:spPr bwMode="auto">
            <a:xfrm>
              <a:off x="816" y="1488"/>
              <a:ext cx="0" cy="1200"/>
            </a:xfrm>
            <a:prstGeom prst="line">
              <a:avLst/>
            </a:prstGeom>
            <a:noFill/>
            <a:ln w="9525">
              <a:solidFill>
                <a:srgbClr val="64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0" name="Line 6"/>
            <p:cNvSpPr>
              <a:spLocks noChangeShapeType="1"/>
            </p:cNvSpPr>
            <p:nvPr/>
          </p:nvSpPr>
          <p:spPr bwMode="auto">
            <a:xfrm>
              <a:off x="384" y="2304"/>
              <a:ext cx="1632" cy="0"/>
            </a:xfrm>
            <a:prstGeom prst="line">
              <a:avLst/>
            </a:prstGeom>
            <a:noFill/>
            <a:ln w="9525">
              <a:solidFill>
                <a:srgbClr val="64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1" name="Text Box 7"/>
            <p:cNvSpPr txBox="1">
              <a:spLocks noChangeArrowheads="1"/>
            </p:cNvSpPr>
            <p:nvPr/>
          </p:nvSpPr>
          <p:spPr bwMode="auto">
            <a:xfrm>
              <a:off x="288" y="1824"/>
              <a:ext cx="384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20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GT</a:t>
              </a:r>
            </a:p>
          </p:txBody>
        </p:sp>
        <p:sp>
          <p:nvSpPr>
            <p:cNvPr id="12312" name="Text Box 8"/>
            <p:cNvSpPr txBox="1">
              <a:spLocks noChangeArrowheads="1"/>
            </p:cNvSpPr>
            <p:nvPr/>
          </p:nvSpPr>
          <p:spPr bwMode="auto">
            <a:xfrm>
              <a:off x="280" y="2392"/>
              <a:ext cx="384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20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KL</a:t>
              </a:r>
            </a:p>
          </p:txBody>
        </p:sp>
        <p:sp>
          <p:nvSpPr>
            <p:cNvPr id="12313" name="Text Box 9"/>
            <p:cNvSpPr txBox="1">
              <a:spLocks noChangeArrowheads="1"/>
            </p:cNvSpPr>
            <p:nvPr/>
          </p:nvSpPr>
          <p:spPr bwMode="auto">
            <a:xfrm>
              <a:off x="912" y="1584"/>
              <a:ext cx="1296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20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ABCD; AB//DC</a:t>
              </a:r>
            </a:p>
            <a:p>
              <a:pPr>
                <a:spcBef>
                  <a:spcPct val="50000"/>
                </a:spcBef>
              </a:pPr>
              <a:r>
                <a:rPr lang="en-US" altLang="en-US" sz="220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AC = BD</a:t>
              </a:r>
            </a:p>
          </p:txBody>
        </p:sp>
        <p:graphicFrame>
          <p:nvGraphicFramePr>
            <p:cNvPr id="12314" name="Object 10"/>
            <p:cNvGraphicFramePr>
              <a:graphicFrameLocks noChangeAspect="1"/>
            </p:cNvGraphicFramePr>
            <p:nvPr/>
          </p:nvGraphicFramePr>
          <p:xfrm>
            <a:off x="1104" y="2352"/>
            <a:ext cx="528" cy="3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99" name="Equation" r:id="rId3" imgW="393529" imgH="253890" progId="Equation.DSMT4">
                    <p:embed/>
                  </p:oleObj>
                </mc:Choice>
                <mc:Fallback>
                  <p:oleObj name="Equation" r:id="rId3" imgW="393529" imgH="253890" progId="Equation.DSMT4">
                    <p:embed/>
                    <p:pic>
                      <p:nvPicPr>
                        <p:cNvPr id="0" name="Picture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" y="2352"/>
                          <a:ext cx="528" cy="34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4343400" y="2286000"/>
            <a:ext cx="4343400" cy="2484438"/>
            <a:chOff x="2736" y="1440"/>
            <a:chExt cx="2736" cy="1565"/>
          </a:xfrm>
        </p:grpSpPr>
        <p:grpSp>
          <p:nvGrpSpPr>
            <p:cNvPr id="12298" name="Group 22"/>
            <p:cNvGrpSpPr>
              <a:grpSpLocks/>
            </p:cNvGrpSpPr>
            <p:nvPr/>
          </p:nvGrpSpPr>
          <p:grpSpPr bwMode="auto">
            <a:xfrm>
              <a:off x="2928" y="1728"/>
              <a:ext cx="2304" cy="960"/>
              <a:chOff x="2880" y="1776"/>
              <a:chExt cx="2304" cy="960"/>
            </a:xfrm>
          </p:grpSpPr>
          <p:sp>
            <p:nvSpPr>
              <p:cNvPr id="12303" name="Line 13"/>
              <p:cNvSpPr>
                <a:spLocks noChangeShapeType="1"/>
              </p:cNvSpPr>
              <p:nvPr/>
            </p:nvSpPr>
            <p:spPr bwMode="auto">
              <a:xfrm>
                <a:off x="3456" y="1776"/>
                <a:ext cx="11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4" name="Line 15"/>
              <p:cNvSpPr>
                <a:spLocks noChangeShapeType="1"/>
              </p:cNvSpPr>
              <p:nvPr/>
            </p:nvSpPr>
            <p:spPr bwMode="auto">
              <a:xfrm flipH="1">
                <a:off x="2880" y="1776"/>
                <a:ext cx="576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5" name="Line 16"/>
              <p:cNvSpPr>
                <a:spLocks noChangeShapeType="1"/>
              </p:cNvSpPr>
              <p:nvPr/>
            </p:nvSpPr>
            <p:spPr bwMode="auto">
              <a:xfrm>
                <a:off x="4608" y="1776"/>
                <a:ext cx="576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6" name="Line 17"/>
              <p:cNvSpPr>
                <a:spLocks noChangeShapeType="1"/>
              </p:cNvSpPr>
              <p:nvPr/>
            </p:nvSpPr>
            <p:spPr bwMode="auto">
              <a:xfrm>
                <a:off x="2880" y="2736"/>
                <a:ext cx="230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7" name="Line 19"/>
              <p:cNvSpPr>
                <a:spLocks noChangeShapeType="1"/>
              </p:cNvSpPr>
              <p:nvPr/>
            </p:nvSpPr>
            <p:spPr bwMode="auto">
              <a:xfrm flipV="1">
                <a:off x="2880" y="1776"/>
                <a:ext cx="1728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8" name="Line 21"/>
              <p:cNvSpPr>
                <a:spLocks noChangeShapeType="1"/>
              </p:cNvSpPr>
              <p:nvPr/>
            </p:nvSpPr>
            <p:spPr bwMode="auto">
              <a:xfrm>
                <a:off x="3456" y="1776"/>
                <a:ext cx="1728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299" name="Text Box 23"/>
            <p:cNvSpPr txBox="1">
              <a:spLocks noChangeArrowheads="1"/>
            </p:cNvSpPr>
            <p:nvPr/>
          </p:nvSpPr>
          <p:spPr bwMode="auto">
            <a:xfrm>
              <a:off x="3264" y="1440"/>
              <a:ext cx="384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2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2300" name="Text Box 24"/>
            <p:cNvSpPr txBox="1">
              <a:spLocks noChangeArrowheads="1"/>
            </p:cNvSpPr>
            <p:nvPr/>
          </p:nvSpPr>
          <p:spPr bwMode="auto">
            <a:xfrm>
              <a:off x="4600" y="1440"/>
              <a:ext cx="528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2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12301" name="Text Box 25"/>
            <p:cNvSpPr txBox="1">
              <a:spLocks noChangeArrowheads="1"/>
            </p:cNvSpPr>
            <p:nvPr/>
          </p:nvSpPr>
          <p:spPr bwMode="auto">
            <a:xfrm>
              <a:off x="5184" y="2736"/>
              <a:ext cx="288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2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12302" name="Text Box 26"/>
            <p:cNvSpPr txBox="1">
              <a:spLocks noChangeArrowheads="1"/>
            </p:cNvSpPr>
            <p:nvPr/>
          </p:nvSpPr>
          <p:spPr bwMode="auto">
            <a:xfrm>
              <a:off x="2736" y="2736"/>
              <a:ext cx="43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2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90651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3313698" y="228600"/>
            <a:ext cx="266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endParaRPr lang="en-US" alt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0" y="1219200"/>
            <a:ext cx="8915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7589" name="Picture 5" descr="question_pop_up_from_box_rotate_hg_cl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0"/>
            <a:ext cx="701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838200" y="1219200"/>
            <a:ext cx="6096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endParaRPr lang="en-US" alt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825500" y="1838980"/>
            <a:ext cx="8089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7592" name="Rectangle 8"/>
          <p:cNvSpPr>
            <a:spLocks noChangeArrowheads="1"/>
          </p:cNvSpPr>
          <p:nvPr/>
        </p:nvSpPr>
        <p:spPr bwMode="auto">
          <a:xfrm>
            <a:off x="189498" y="2580826"/>
            <a:ext cx="8915400" cy="4048574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>
              <a:spcBef>
                <a:spcPts val="600"/>
              </a:spcBef>
            </a:pPr>
            <a:r>
              <a:rPr lang="en-US" altLang="en-US" sz="2800" b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sz="28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altLang="en-US" sz="28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 b="1" u="sng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</a:t>
            </a:r>
          </a:p>
          <a:p>
            <a:pPr marL="342900" indent="-342900" algn="ctr">
              <a:spcBef>
                <a:spcPts val="600"/>
              </a:spcBef>
            </a:pPr>
            <a:r>
              <a:rPr lang="en-US" altLang="en-US" sz="2800" i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altLang="en-US" sz="2800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800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altLang="en-US" sz="2800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altLang="en-US" sz="2800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spcBef>
                <a:spcPts val="600"/>
              </a:spcBef>
            </a:pPr>
            <a:r>
              <a:rPr lang="en-US" altLang="en-US" sz="2800" i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800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800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spcBef>
                <a:spcPts val="600"/>
              </a:spcBef>
            </a:pPr>
            <a:r>
              <a:rPr lang="en-US" altLang="en-US" sz="2800" b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28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8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8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8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altLang="en-US" sz="28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                                      </a:t>
            </a:r>
            <a:r>
              <a:rPr lang="en-US" alt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	1.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	2.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céo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endParaRPr lang="en-US" altLang="en-US" sz="2800" dirty="0">
              <a:solidFill>
                <a:srgbClr val="64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altLang="en-US" sz="2800" dirty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.      </a:t>
            </a:r>
          </a:p>
        </p:txBody>
      </p:sp>
      <p:grpSp>
        <p:nvGrpSpPr>
          <p:cNvPr id="13321" name="Group 9"/>
          <p:cNvGrpSpPr>
            <a:grpSpLocks/>
          </p:cNvGrpSpPr>
          <p:nvPr/>
        </p:nvGrpSpPr>
        <p:grpSpPr bwMode="auto">
          <a:xfrm>
            <a:off x="6248400" y="76200"/>
            <a:ext cx="2819400" cy="1721871"/>
            <a:chOff x="2064" y="3168"/>
            <a:chExt cx="1824" cy="1039"/>
          </a:xfrm>
        </p:grpSpPr>
        <p:sp>
          <p:nvSpPr>
            <p:cNvPr id="13323" name="Freeform 10"/>
            <p:cNvSpPr>
              <a:spLocks/>
            </p:cNvSpPr>
            <p:nvPr/>
          </p:nvSpPr>
          <p:spPr bwMode="auto">
            <a:xfrm>
              <a:off x="2064" y="3360"/>
              <a:ext cx="1824" cy="761"/>
            </a:xfrm>
            <a:custGeom>
              <a:avLst/>
              <a:gdLst>
                <a:gd name="T0" fmla="*/ 1754 w 3648"/>
                <a:gd name="T1" fmla="*/ 215 h 1521"/>
                <a:gd name="T2" fmla="*/ 1640 w 3648"/>
                <a:gd name="T3" fmla="*/ 255 h 1521"/>
                <a:gd name="T4" fmla="*/ 1524 w 3648"/>
                <a:gd name="T5" fmla="*/ 294 h 1521"/>
                <a:gd name="T6" fmla="*/ 1406 w 3648"/>
                <a:gd name="T7" fmla="*/ 330 h 1521"/>
                <a:gd name="T8" fmla="*/ 1292 w 3648"/>
                <a:gd name="T9" fmla="*/ 364 h 1521"/>
                <a:gd name="T10" fmla="*/ 1184 w 3648"/>
                <a:gd name="T11" fmla="*/ 391 h 1521"/>
                <a:gd name="T12" fmla="*/ 1086 w 3648"/>
                <a:gd name="T13" fmla="*/ 414 h 1521"/>
                <a:gd name="T14" fmla="*/ 1001 w 3648"/>
                <a:gd name="T15" fmla="*/ 425 h 1521"/>
                <a:gd name="T16" fmla="*/ 934 w 3648"/>
                <a:gd name="T17" fmla="*/ 429 h 1521"/>
                <a:gd name="T18" fmla="*/ 886 w 3648"/>
                <a:gd name="T19" fmla="*/ 422 h 1521"/>
                <a:gd name="T20" fmla="*/ 864 w 3648"/>
                <a:gd name="T21" fmla="*/ 405 h 1521"/>
                <a:gd name="T22" fmla="*/ 854 w 3648"/>
                <a:gd name="T23" fmla="*/ 338 h 1521"/>
                <a:gd name="T24" fmla="*/ 867 w 3648"/>
                <a:gd name="T25" fmla="*/ 272 h 1521"/>
                <a:gd name="T26" fmla="*/ 848 w 3648"/>
                <a:gd name="T27" fmla="*/ 206 h 1521"/>
                <a:gd name="T28" fmla="*/ 804 w 3648"/>
                <a:gd name="T29" fmla="*/ 145 h 1521"/>
                <a:gd name="T30" fmla="*/ 761 w 3648"/>
                <a:gd name="T31" fmla="*/ 81 h 1521"/>
                <a:gd name="T32" fmla="*/ 711 w 3648"/>
                <a:gd name="T33" fmla="*/ 26 h 1521"/>
                <a:gd name="T34" fmla="*/ 644 w 3648"/>
                <a:gd name="T35" fmla="*/ 0 h 1521"/>
                <a:gd name="T36" fmla="*/ 554 w 3648"/>
                <a:gd name="T37" fmla="*/ 17 h 1521"/>
                <a:gd name="T38" fmla="*/ 453 w 3648"/>
                <a:gd name="T39" fmla="*/ 51 h 1521"/>
                <a:gd name="T40" fmla="*/ 383 w 3648"/>
                <a:gd name="T41" fmla="*/ 81 h 1521"/>
                <a:gd name="T42" fmla="*/ 328 w 3648"/>
                <a:gd name="T43" fmla="*/ 109 h 1521"/>
                <a:gd name="T44" fmla="*/ 266 w 3648"/>
                <a:gd name="T45" fmla="*/ 137 h 1521"/>
                <a:gd name="T46" fmla="*/ 178 w 3648"/>
                <a:gd name="T47" fmla="*/ 171 h 1521"/>
                <a:gd name="T48" fmla="*/ 45 w 3648"/>
                <a:gd name="T49" fmla="*/ 529 h 1521"/>
                <a:gd name="T50" fmla="*/ 161 w 3648"/>
                <a:gd name="T51" fmla="*/ 486 h 1521"/>
                <a:gd name="T52" fmla="*/ 257 w 3648"/>
                <a:gd name="T53" fmla="*/ 448 h 1521"/>
                <a:gd name="T54" fmla="*/ 346 w 3648"/>
                <a:gd name="T55" fmla="*/ 419 h 1521"/>
                <a:gd name="T56" fmla="*/ 431 w 3648"/>
                <a:gd name="T57" fmla="*/ 391 h 1521"/>
                <a:gd name="T58" fmla="*/ 527 w 3648"/>
                <a:gd name="T59" fmla="*/ 367 h 1521"/>
                <a:gd name="T60" fmla="*/ 509 w 3648"/>
                <a:gd name="T61" fmla="*/ 521 h 1521"/>
                <a:gd name="T62" fmla="*/ 504 w 3648"/>
                <a:gd name="T63" fmla="*/ 615 h 1521"/>
                <a:gd name="T64" fmla="*/ 536 w 3648"/>
                <a:gd name="T65" fmla="*/ 675 h 1521"/>
                <a:gd name="T66" fmla="*/ 586 w 3648"/>
                <a:gd name="T67" fmla="*/ 722 h 1521"/>
                <a:gd name="T68" fmla="*/ 652 w 3648"/>
                <a:gd name="T69" fmla="*/ 751 h 1521"/>
                <a:gd name="T70" fmla="*/ 724 w 3648"/>
                <a:gd name="T71" fmla="*/ 761 h 1521"/>
                <a:gd name="T72" fmla="*/ 792 w 3648"/>
                <a:gd name="T73" fmla="*/ 751 h 1521"/>
                <a:gd name="T74" fmla="*/ 855 w 3648"/>
                <a:gd name="T75" fmla="*/ 742 h 1521"/>
                <a:gd name="T76" fmla="*/ 924 w 3648"/>
                <a:gd name="T77" fmla="*/ 735 h 1521"/>
                <a:gd name="T78" fmla="*/ 1002 w 3648"/>
                <a:gd name="T79" fmla="*/ 723 h 1521"/>
                <a:gd name="T80" fmla="*/ 1086 w 3648"/>
                <a:gd name="T81" fmla="*/ 710 h 1521"/>
                <a:gd name="T82" fmla="*/ 1177 w 3648"/>
                <a:gd name="T83" fmla="*/ 694 h 1521"/>
                <a:gd name="T84" fmla="*/ 1268 w 3648"/>
                <a:gd name="T85" fmla="*/ 676 h 1521"/>
                <a:gd name="T86" fmla="*/ 1363 w 3648"/>
                <a:gd name="T87" fmla="*/ 655 h 1521"/>
                <a:gd name="T88" fmla="*/ 1460 w 3648"/>
                <a:gd name="T89" fmla="*/ 629 h 1521"/>
                <a:gd name="T90" fmla="*/ 1556 w 3648"/>
                <a:gd name="T91" fmla="*/ 600 h 1521"/>
                <a:gd name="T92" fmla="*/ 1652 w 3648"/>
                <a:gd name="T93" fmla="*/ 567 h 152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3648"/>
                <a:gd name="T142" fmla="*/ 0 h 1521"/>
                <a:gd name="T143" fmla="*/ 3648 w 3648"/>
                <a:gd name="T144" fmla="*/ 1521 h 1521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3648" h="1521">
                  <a:moveTo>
                    <a:pt x="3648" y="376"/>
                  </a:moveTo>
                  <a:lnTo>
                    <a:pt x="3580" y="400"/>
                  </a:lnTo>
                  <a:lnTo>
                    <a:pt x="3507" y="429"/>
                  </a:lnTo>
                  <a:lnTo>
                    <a:pt x="3433" y="455"/>
                  </a:lnTo>
                  <a:lnTo>
                    <a:pt x="3358" y="483"/>
                  </a:lnTo>
                  <a:lnTo>
                    <a:pt x="3280" y="509"/>
                  </a:lnTo>
                  <a:lnTo>
                    <a:pt x="3204" y="535"/>
                  </a:lnTo>
                  <a:lnTo>
                    <a:pt x="3126" y="564"/>
                  </a:lnTo>
                  <a:lnTo>
                    <a:pt x="3047" y="588"/>
                  </a:lnTo>
                  <a:lnTo>
                    <a:pt x="2969" y="612"/>
                  </a:lnTo>
                  <a:lnTo>
                    <a:pt x="2891" y="638"/>
                  </a:lnTo>
                  <a:lnTo>
                    <a:pt x="2812" y="660"/>
                  </a:lnTo>
                  <a:lnTo>
                    <a:pt x="2734" y="685"/>
                  </a:lnTo>
                  <a:lnTo>
                    <a:pt x="2660" y="709"/>
                  </a:lnTo>
                  <a:lnTo>
                    <a:pt x="2584" y="727"/>
                  </a:lnTo>
                  <a:lnTo>
                    <a:pt x="2512" y="747"/>
                  </a:lnTo>
                  <a:lnTo>
                    <a:pt x="2438" y="764"/>
                  </a:lnTo>
                  <a:lnTo>
                    <a:pt x="2368" y="781"/>
                  </a:lnTo>
                  <a:lnTo>
                    <a:pt x="2301" y="797"/>
                  </a:lnTo>
                  <a:lnTo>
                    <a:pt x="2235" y="814"/>
                  </a:lnTo>
                  <a:lnTo>
                    <a:pt x="2172" y="827"/>
                  </a:lnTo>
                  <a:lnTo>
                    <a:pt x="2111" y="838"/>
                  </a:lnTo>
                  <a:lnTo>
                    <a:pt x="2055" y="844"/>
                  </a:lnTo>
                  <a:lnTo>
                    <a:pt x="2002" y="849"/>
                  </a:lnTo>
                  <a:lnTo>
                    <a:pt x="1955" y="857"/>
                  </a:lnTo>
                  <a:lnTo>
                    <a:pt x="1911" y="858"/>
                  </a:lnTo>
                  <a:lnTo>
                    <a:pt x="1868" y="858"/>
                  </a:lnTo>
                  <a:lnTo>
                    <a:pt x="1831" y="857"/>
                  </a:lnTo>
                  <a:lnTo>
                    <a:pt x="1800" y="849"/>
                  </a:lnTo>
                  <a:lnTo>
                    <a:pt x="1772" y="844"/>
                  </a:lnTo>
                  <a:lnTo>
                    <a:pt x="1754" y="838"/>
                  </a:lnTo>
                  <a:lnTo>
                    <a:pt x="1735" y="821"/>
                  </a:lnTo>
                  <a:lnTo>
                    <a:pt x="1728" y="809"/>
                  </a:lnTo>
                  <a:lnTo>
                    <a:pt x="1709" y="760"/>
                  </a:lnTo>
                  <a:lnTo>
                    <a:pt x="1700" y="720"/>
                  </a:lnTo>
                  <a:lnTo>
                    <a:pt x="1707" y="675"/>
                  </a:lnTo>
                  <a:lnTo>
                    <a:pt x="1715" y="633"/>
                  </a:lnTo>
                  <a:lnTo>
                    <a:pt x="1726" y="590"/>
                  </a:lnTo>
                  <a:lnTo>
                    <a:pt x="1733" y="544"/>
                  </a:lnTo>
                  <a:lnTo>
                    <a:pt x="1735" y="496"/>
                  </a:lnTo>
                  <a:lnTo>
                    <a:pt x="1728" y="448"/>
                  </a:lnTo>
                  <a:lnTo>
                    <a:pt x="1696" y="411"/>
                  </a:lnTo>
                  <a:lnTo>
                    <a:pt x="1667" y="376"/>
                  </a:lnTo>
                  <a:lnTo>
                    <a:pt x="1635" y="337"/>
                  </a:lnTo>
                  <a:lnTo>
                    <a:pt x="1608" y="290"/>
                  </a:lnTo>
                  <a:lnTo>
                    <a:pt x="1580" y="246"/>
                  </a:lnTo>
                  <a:lnTo>
                    <a:pt x="1552" y="203"/>
                  </a:lnTo>
                  <a:lnTo>
                    <a:pt x="1521" y="161"/>
                  </a:lnTo>
                  <a:lnTo>
                    <a:pt x="1489" y="120"/>
                  </a:lnTo>
                  <a:lnTo>
                    <a:pt x="1456" y="85"/>
                  </a:lnTo>
                  <a:lnTo>
                    <a:pt x="1421" y="52"/>
                  </a:lnTo>
                  <a:lnTo>
                    <a:pt x="1378" y="26"/>
                  </a:lnTo>
                  <a:lnTo>
                    <a:pt x="1337" y="9"/>
                  </a:lnTo>
                  <a:lnTo>
                    <a:pt x="1288" y="0"/>
                  </a:lnTo>
                  <a:lnTo>
                    <a:pt x="1234" y="0"/>
                  </a:lnTo>
                  <a:lnTo>
                    <a:pt x="1175" y="11"/>
                  </a:lnTo>
                  <a:lnTo>
                    <a:pt x="1108" y="33"/>
                  </a:lnTo>
                  <a:lnTo>
                    <a:pt x="1032" y="57"/>
                  </a:lnTo>
                  <a:lnTo>
                    <a:pt x="966" y="81"/>
                  </a:lnTo>
                  <a:lnTo>
                    <a:pt x="906" y="102"/>
                  </a:lnTo>
                  <a:lnTo>
                    <a:pt x="853" y="120"/>
                  </a:lnTo>
                  <a:lnTo>
                    <a:pt x="808" y="141"/>
                  </a:lnTo>
                  <a:lnTo>
                    <a:pt x="766" y="161"/>
                  </a:lnTo>
                  <a:lnTo>
                    <a:pt x="727" y="179"/>
                  </a:lnTo>
                  <a:lnTo>
                    <a:pt x="692" y="198"/>
                  </a:lnTo>
                  <a:lnTo>
                    <a:pt x="655" y="218"/>
                  </a:lnTo>
                  <a:lnTo>
                    <a:pt x="616" y="235"/>
                  </a:lnTo>
                  <a:lnTo>
                    <a:pt x="575" y="255"/>
                  </a:lnTo>
                  <a:lnTo>
                    <a:pt x="531" y="274"/>
                  </a:lnTo>
                  <a:lnTo>
                    <a:pt x="479" y="294"/>
                  </a:lnTo>
                  <a:lnTo>
                    <a:pt x="424" y="318"/>
                  </a:lnTo>
                  <a:lnTo>
                    <a:pt x="355" y="342"/>
                  </a:lnTo>
                  <a:lnTo>
                    <a:pt x="279" y="364"/>
                  </a:lnTo>
                  <a:lnTo>
                    <a:pt x="0" y="1088"/>
                  </a:lnTo>
                  <a:lnTo>
                    <a:pt x="89" y="1058"/>
                  </a:lnTo>
                  <a:lnTo>
                    <a:pt x="170" y="1025"/>
                  </a:lnTo>
                  <a:lnTo>
                    <a:pt x="250" y="995"/>
                  </a:lnTo>
                  <a:lnTo>
                    <a:pt x="322" y="971"/>
                  </a:lnTo>
                  <a:lnTo>
                    <a:pt x="390" y="945"/>
                  </a:lnTo>
                  <a:lnTo>
                    <a:pt x="453" y="918"/>
                  </a:lnTo>
                  <a:lnTo>
                    <a:pt x="514" y="895"/>
                  </a:lnTo>
                  <a:lnTo>
                    <a:pt x="575" y="875"/>
                  </a:lnTo>
                  <a:lnTo>
                    <a:pt x="633" y="857"/>
                  </a:lnTo>
                  <a:lnTo>
                    <a:pt x="692" y="838"/>
                  </a:lnTo>
                  <a:lnTo>
                    <a:pt x="747" y="816"/>
                  </a:lnTo>
                  <a:lnTo>
                    <a:pt x="805" y="797"/>
                  </a:lnTo>
                  <a:lnTo>
                    <a:pt x="862" y="781"/>
                  </a:lnTo>
                  <a:lnTo>
                    <a:pt x="923" y="766"/>
                  </a:lnTo>
                  <a:lnTo>
                    <a:pt x="984" y="749"/>
                  </a:lnTo>
                  <a:lnTo>
                    <a:pt x="1053" y="734"/>
                  </a:lnTo>
                  <a:lnTo>
                    <a:pt x="1054" y="833"/>
                  </a:lnTo>
                  <a:lnTo>
                    <a:pt x="1041" y="938"/>
                  </a:lnTo>
                  <a:lnTo>
                    <a:pt x="1017" y="1042"/>
                  </a:lnTo>
                  <a:lnTo>
                    <a:pt x="1003" y="1147"/>
                  </a:lnTo>
                  <a:lnTo>
                    <a:pt x="1004" y="1192"/>
                  </a:lnTo>
                  <a:lnTo>
                    <a:pt x="1008" y="1230"/>
                  </a:lnTo>
                  <a:lnTo>
                    <a:pt x="1027" y="1273"/>
                  </a:lnTo>
                  <a:lnTo>
                    <a:pt x="1047" y="1312"/>
                  </a:lnTo>
                  <a:lnTo>
                    <a:pt x="1071" y="1349"/>
                  </a:lnTo>
                  <a:lnTo>
                    <a:pt x="1099" y="1382"/>
                  </a:lnTo>
                  <a:lnTo>
                    <a:pt x="1134" y="1414"/>
                  </a:lnTo>
                  <a:lnTo>
                    <a:pt x="1171" y="1443"/>
                  </a:lnTo>
                  <a:lnTo>
                    <a:pt x="1214" y="1467"/>
                  </a:lnTo>
                  <a:lnTo>
                    <a:pt x="1256" y="1488"/>
                  </a:lnTo>
                  <a:lnTo>
                    <a:pt x="1304" y="1502"/>
                  </a:lnTo>
                  <a:lnTo>
                    <a:pt x="1352" y="1515"/>
                  </a:lnTo>
                  <a:lnTo>
                    <a:pt x="1399" y="1521"/>
                  </a:lnTo>
                  <a:lnTo>
                    <a:pt x="1448" y="1521"/>
                  </a:lnTo>
                  <a:lnTo>
                    <a:pt x="1497" y="1519"/>
                  </a:lnTo>
                  <a:lnTo>
                    <a:pt x="1547" y="1508"/>
                  </a:lnTo>
                  <a:lnTo>
                    <a:pt x="1584" y="1502"/>
                  </a:lnTo>
                  <a:lnTo>
                    <a:pt x="1622" y="1497"/>
                  </a:lnTo>
                  <a:lnTo>
                    <a:pt x="1665" y="1491"/>
                  </a:lnTo>
                  <a:lnTo>
                    <a:pt x="1709" y="1484"/>
                  </a:lnTo>
                  <a:lnTo>
                    <a:pt x="1754" y="1480"/>
                  </a:lnTo>
                  <a:lnTo>
                    <a:pt x="1800" y="1473"/>
                  </a:lnTo>
                  <a:lnTo>
                    <a:pt x="1848" y="1469"/>
                  </a:lnTo>
                  <a:lnTo>
                    <a:pt x="1898" y="1462"/>
                  </a:lnTo>
                  <a:lnTo>
                    <a:pt x="1952" y="1454"/>
                  </a:lnTo>
                  <a:lnTo>
                    <a:pt x="2003" y="1445"/>
                  </a:lnTo>
                  <a:lnTo>
                    <a:pt x="2061" y="1438"/>
                  </a:lnTo>
                  <a:lnTo>
                    <a:pt x="2116" y="1428"/>
                  </a:lnTo>
                  <a:lnTo>
                    <a:pt x="2172" y="1419"/>
                  </a:lnTo>
                  <a:lnTo>
                    <a:pt x="2231" y="1410"/>
                  </a:lnTo>
                  <a:lnTo>
                    <a:pt x="2290" y="1399"/>
                  </a:lnTo>
                  <a:lnTo>
                    <a:pt x="2353" y="1388"/>
                  </a:lnTo>
                  <a:lnTo>
                    <a:pt x="2412" y="1377"/>
                  </a:lnTo>
                  <a:lnTo>
                    <a:pt x="2475" y="1364"/>
                  </a:lnTo>
                  <a:lnTo>
                    <a:pt x="2536" y="1351"/>
                  </a:lnTo>
                  <a:lnTo>
                    <a:pt x="2601" y="1340"/>
                  </a:lnTo>
                  <a:lnTo>
                    <a:pt x="2664" y="1327"/>
                  </a:lnTo>
                  <a:lnTo>
                    <a:pt x="2725" y="1310"/>
                  </a:lnTo>
                  <a:lnTo>
                    <a:pt x="2790" y="1293"/>
                  </a:lnTo>
                  <a:lnTo>
                    <a:pt x="2854" y="1275"/>
                  </a:lnTo>
                  <a:lnTo>
                    <a:pt x="2919" y="1258"/>
                  </a:lnTo>
                  <a:lnTo>
                    <a:pt x="2984" y="1240"/>
                  </a:lnTo>
                  <a:lnTo>
                    <a:pt x="3047" y="1219"/>
                  </a:lnTo>
                  <a:lnTo>
                    <a:pt x="3112" y="1199"/>
                  </a:lnTo>
                  <a:lnTo>
                    <a:pt x="3176" y="1182"/>
                  </a:lnTo>
                  <a:lnTo>
                    <a:pt x="3239" y="1155"/>
                  </a:lnTo>
                  <a:lnTo>
                    <a:pt x="3304" y="1134"/>
                  </a:lnTo>
                  <a:lnTo>
                    <a:pt x="3367" y="1108"/>
                  </a:lnTo>
                  <a:lnTo>
                    <a:pt x="3648" y="376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24" name="Freeform 11"/>
            <p:cNvSpPr>
              <a:spLocks/>
            </p:cNvSpPr>
            <p:nvPr/>
          </p:nvSpPr>
          <p:spPr bwMode="auto">
            <a:xfrm>
              <a:off x="2413" y="3168"/>
              <a:ext cx="627" cy="709"/>
            </a:xfrm>
            <a:custGeom>
              <a:avLst/>
              <a:gdLst>
                <a:gd name="T0" fmla="*/ 627 w 1255"/>
                <a:gd name="T1" fmla="*/ 0 h 1417"/>
                <a:gd name="T2" fmla="*/ 564 w 1255"/>
                <a:gd name="T3" fmla="*/ 15 h 1417"/>
                <a:gd name="T4" fmla="*/ 505 w 1255"/>
                <a:gd name="T5" fmla="*/ 36 h 1417"/>
                <a:gd name="T6" fmla="*/ 444 w 1255"/>
                <a:gd name="T7" fmla="*/ 66 h 1417"/>
                <a:gd name="T8" fmla="*/ 387 w 1255"/>
                <a:gd name="T9" fmla="*/ 98 h 1417"/>
                <a:gd name="T10" fmla="*/ 332 w 1255"/>
                <a:gd name="T11" fmla="*/ 136 h 1417"/>
                <a:gd name="T12" fmla="*/ 280 w 1255"/>
                <a:gd name="T13" fmla="*/ 182 h 1417"/>
                <a:gd name="T14" fmla="*/ 231 w 1255"/>
                <a:gd name="T15" fmla="*/ 228 h 1417"/>
                <a:gd name="T16" fmla="*/ 187 w 1255"/>
                <a:gd name="T17" fmla="*/ 277 h 1417"/>
                <a:gd name="T18" fmla="*/ 145 w 1255"/>
                <a:gd name="T19" fmla="*/ 329 h 1417"/>
                <a:gd name="T20" fmla="*/ 109 w 1255"/>
                <a:gd name="T21" fmla="*/ 383 h 1417"/>
                <a:gd name="T22" fmla="*/ 76 w 1255"/>
                <a:gd name="T23" fmla="*/ 439 h 1417"/>
                <a:gd name="T24" fmla="*/ 50 w 1255"/>
                <a:gd name="T25" fmla="*/ 495 h 1417"/>
                <a:gd name="T26" fmla="*/ 28 w 1255"/>
                <a:gd name="T27" fmla="*/ 550 h 1417"/>
                <a:gd name="T28" fmla="*/ 12 w 1255"/>
                <a:gd name="T29" fmla="*/ 606 h 1417"/>
                <a:gd name="T30" fmla="*/ 3 w 1255"/>
                <a:gd name="T31" fmla="*/ 658 h 1417"/>
                <a:gd name="T32" fmla="*/ 0 w 1255"/>
                <a:gd name="T33" fmla="*/ 709 h 1417"/>
                <a:gd name="T34" fmla="*/ 6 w 1255"/>
                <a:gd name="T35" fmla="*/ 693 h 1417"/>
                <a:gd name="T36" fmla="*/ 9 w 1255"/>
                <a:gd name="T37" fmla="*/ 677 h 1417"/>
                <a:gd name="T38" fmla="*/ 12 w 1255"/>
                <a:gd name="T39" fmla="*/ 665 h 1417"/>
                <a:gd name="T40" fmla="*/ 18 w 1255"/>
                <a:gd name="T41" fmla="*/ 655 h 1417"/>
                <a:gd name="T42" fmla="*/ 15 w 1255"/>
                <a:gd name="T43" fmla="*/ 641 h 1417"/>
                <a:gd name="T44" fmla="*/ 15 w 1255"/>
                <a:gd name="T45" fmla="*/ 622 h 1417"/>
                <a:gd name="T46" fmla="*/ 20 w 1255"/>
                <a:gd name="T47" fmla="*/ 600 h 1417"/>
                <a:gd name="T48" fmla="*/ 33 w 1255"/>
                <a:gd name="T49" fmla="*/ 575 h 1417"/>
                <a:gd name="T50" fmla="*/ 55 w 1255"/>
                <a:gd name="T51" fmla="*/ 555 h 1417"/>
                <a:gd name="T52" fmla="*/ 89 w 1255"/>
                <a:gd name="T53" fmla="*/ 540 h 1417"/>
                <a:gd name="T54" fmla="*/ 134 w 1255"/>
                <a:gd name="T55" fmla="*/ 531 h 1417"/>
                <a:gd name="T56" fmla="*/ 192 w 1255"/>
                <a:gd name="T57" fmla="*/ 536 h 1417"/>
                <a:gd name="T58" fmla="*/ 207 w 1255"/>
                <a:gd name="T59" fmla="*/ 515 h 1417"/>
                <a:gd name="T60" fmla="*/ 231 w 1255"/>
                <a:gd name="T61" fmla="*/ 481 h 1417"/>
                <a:gd name="T62" fmla="*/ 263 w 1255"/>
                <a:gd name="T63" fmla="*/ 441 h 1417"/>
                <a:gd name="T64" fmla="*/ 298 w 1255"/>
                <a:gd name="T65" fmla="*/ 398 h 1417"/>
                <a:gd name="T66" fmla="*/ 333 w 1255"/>
                <a:gd name="T67" fmla="*/ 361 h 1417"/>
                <a:gd name="T68" fmla="*/ 368 w 1255"/>
                <a:gd name="T69" fmla="*/ 330 h 1417"/>
                <a:gd name="T70" fmla="*/ 395 w 1255"/>
                <a:gd name="T71" fmla="*/ 315 h 1417"/>
                <a:gd name="T72" fmla="*/ 413 w 1255"/>
                <a:gd name="T73" fmla="*/ 316 h 1417"/>
                <a:gd name="T74" fmla="*/ 405 w 1255"/>
                <a:gd name="T75" fmla="*/ 307 h 1417"/>
                <a:gd name="T76" fmla="*/ 394 w 1255"/>
                <a:gd name="T77" fmla="*/ 302 h 1417"/>
                <a:gd name="T78" fmla="*/ 381 w 1255"/>
                <a:gd name="T79" fmla="*/ 299 h 1417"/>
                <a:gd name="T80" fmla="*/ 368 w 1255"/>
                <a:gd name="T81" fmla="*/ 299 h 1417"/>
                <a:gd name="T82" fmla="*/ 352 w 1255"/>
                <a:gd name="T83" fmla="*/ 300 h 1417"/>
                <a:gd name="T84" fmla="*/ 335 w 1255"/>
                <a:gd name="T85" fmla="*/ 305 h 1417"/>
                <a:gd name="T86" fmla="*/ 318 w 1255"/>
                <a:gd name="T87" fmla="*/ 312 h 1417"/>
                <a:gd name="T88" fmla="*/ 301 w 1255"/>
                <a:gd name="T89" fmla="*/ 320 h 1417"/>
                <a:gd name="T90" fmla="*/ 312 w 1255"/>
                <a:gd name="T91" fmla="*/ 310 h 1417"/>
                <a:gd name="T92" fmla="*/ 323 w 1255"/>
                <a:gd name="T93" fmla="*/ 300 h 1417"/>
                <a:gd name="T94" fmla="*/ 338 w 1255"/>
                <a:gd name="T95" fmla="*/ 292 h 1417"/>
                <a:gd name="T96" fmla="*/ 353 w 1255"/>
                <a:gd name="T97" fmla="*/ 282 h 1417"/>
                <a:gd name="T98" fmla="*/ 371 w 1255"/>
                <a:gd name="T99" fmla="*/ 275 h 1417"/>
                <a:gd name="T100" fmla="*/ 388 w 1255"/>
                <a:gd name="T101" fmla="*/ 271 h 1417"/>
                <a:gd name="T102" fmla="*/ 406 w 1255"/>
                <a:gd name="T103" fmla="*/ 270 h 1417"/>
                <a:gd name="T104" fmla="*/ 425 w 1255"/>
                <a:gd name="T105" fmla="*/ 271 h 1417"/>
                <a:gd name="T106" fmla="*/ 424 w 1255"/>
                <a:gd name="T107" fmla="*/ 256 h 1417"/>
                <a:gd name="T108" fmla="*/ 426 w 1255"/>
                <a:gd name="T109" fmla="*/ 236 h 1417"/>
                <a:gd name="T110" fmla="*/ 435 w 1255"/>
                <a:gd name="T111" fmla="*/ 209 h 1417"/>
                <a:gd name="T112" fmla="*/ 449 w 1255"/>
                <a:gd name="T113" fmla="*/ 181 h 1417"/>
                <a:gd name="T114" fmla="*/ 474 w 1255"/>
                <a:gd name="T115" fmla="*/ 146 h 1417"/>
                <a:gd name="T116" fmla="*/ 511 w 1255"/>
                <a:gd name="T117" fmla="*/ 105 h 1417"/>
                <a:gd name="T118" fmla="*/ 560 w 1255"/>
                <a:gd name="T119" fmla="*/ 56 h 1417"/>
                <a:gd name="T120" fmla="*/ 627 w 1255"/>
                <a:gd name="T121" fmla="*/ 0 h 141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255"/>
                <a:gd name="T184" fmla="*/ 0 h 1417"/>
                <a:gd name="T185" fmla="*/ 1255 w 1255"/>
                <a:gd name="T186" fmla="*/ 1417 h 1417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255" h="1417">
                  <a:moveTo>
                    <a:pt x="1255" y="0"/>
                  </a:moveTo>
                  <a:lnTo>
                    <a:pt x="1129" y="30"/>
                  </a:lnTo>
                  <a:lnTo>
                    <a:pt x="1010" y="72"/>
                  </a:lnTo>
                  <a:lnTo>
                    <a:pt x="888" y="131"/>
                  </a:lnTo>
                  <a:lnTo>
                    <a:pt x="774" y="196"/>
                  </a:lnTo>
                  <a:lnTo>
                    <a:pt x="665" y="272"/>
                  </a:lnTo>
                  <a:lnTo>
                    <a:pt x="561" y="363"/>
                  </a:lnTo>
                  <a:lnTo>
                    <a:pt x="463" y="455"/>
                  </a:lnTo>
                  <a:lnTo>
                    <a:pt x="374" y="553"/>
                  </a:lnTo>
                  <a:lnTo>
                    <a:pt x="291" y="657"/>
                  </a:lnTo>
                  <a:lnTo>
                    <a:pt x="219" y="766"/>
                  </a:lnTo>
                  <a:lnTo>
                    <a:pt x="152" y="877"/>
                  </a:lnTo>
                  <a:lnTo>
                    <a:pt x="100" y="990"/>
                  </a:lnTo>
                  <a:lnTo>
                    <a:pt x="56" y="1099"/>
                  </a:lnTo>
                  <a:lnTo>
                    <a:pt x="24" y="1212"/>
                  </a:lnTo>
                  <a:lnTo>
                    <a:pt x="6" y="1316"/>
                  </a:lnTo>
                  <a:lnTo>
                    <a:pt x="0" y="1417"/>
                  </a:lnTo>
                  <a:lnTo>
                    <a:pt x="12" y="1386"/>
                  </a:lnTo>
                  <a:lnTo>
                    <a:pt x="19" y="1353"/>
                  </a:lnTo>
                  <a:lnTo>
                    <a:pt x="24" y="1329"/>
                  </a:lnTo>
                  <a:lnTo>
                    <a:pt x="37" y="1310"/>
                  </a:lnTo>
                  <a:lnTo>
                    <a:pt x="30" y="1282"/>
                  </a:lnTo>
                  <a:lnTo>
                    <a:pt x="30" y="1243"/>
                  </a:lnTo>
                  <a:lnTo>
                    <a:pt x="41" y="1199"/>
                  </a:lnTo>
                  <a:lnTo>
                    <a:pt x="67" y="1149"/>
                  </a:lnTo>
                  <a:lnTo>
                    <a:pt x="111" y="1110"/>
                  </a:lnTo>
                  <a:lnTo>
                    <a:pt x="178" y="1079"/>
                  </a:lnTo>
                  <a:lnTo>
                    <a:pt x="269" y="1062"/>
                  </a:lnTo>
                  <a:lnTo>
                    <a:pt x="385" y="1071"/>
                  </a:lnTo>
                  <a:lnTo>
                    <a:pt x="415" y="1029"/>
                  </a:lnTo>
                  <a:lnTo>
                    <a:pt x="463" y="962"/>
                  </a:lnTo>
                  <a:lnTo>
                    <a:pt x="526" y="881"/>
                  </a:lnTo>
                  <a:lnTo>
                    <a:pt x="596" y="796"/>
                  </a:lnTo>
                  <a:lnTo>
                    <a:pt x="666" y="722"/>
                  </a:lnTo>
                  <a:lnTo>
                    <a:pt x="737" y="659"/>
                  </a:lnTo>
                  <a:lnTo>
                    <a:pt x="790" y="629"/>
                  </a:lnTo>
                  <a:lnTo>
                    <a:pt x="827" y="631"/>
                  </a:lnTo>
                  <a:lnTo>
                    <a:pt x="811" y="614"/>
                  </a:lnTo>
                  <a:lnTo>
                    <a:pt x="788" y="603"/>
                  </a:lnTo>
                  <a:lnTo>
                    <a:pt x="763" y="598"/>
                  </a:lnTo>
                  <a:lnTo>
                    <a:pt x="737" y="598"/>
                  </a:lnTo>
                  <a:lnTo>
                    <a:pt x="705" y="600"/>
                  </a:lnTo>
                  <a:lnTo>
                    <a:pt x="670" y="609"/>
                  </a:lnTo>
                  <a:lnTo>
                    <a:pt x="637" y="624"/>
                  </a:lnTo>
                  <a:lnTo>
                    <a:pt x="603" y="640"/>
                  </a:lnTo>
                  <a:lnTo>
                    <a:pt x="624" y="620"/>
                  </a:lnTo>
                  <a:lnTo>
                    <a:pt x="646" y="600"/>
                  </a:lnTo>
                  <a:lnTo>
                    <a:pt x="676" y="583"/>
                  </a:lnTo>
                  <a:lnTo>
                    <a:pt x="707" y="564"/>
                  </a:lnTo>
                  <a:lnTo>
                    <a:pt x="742" y="550"/>
                  </a:lnTo>
                  <a:lnTo>
                    <a:pt x="777" y="542"/>
                  </a:lnTo>
                  <a:lnTo>
                    <a:pt x="813" y="540"/>
                  </a:lnTo>
                  <a:lnTo>
                    <a:pt x="850" y="542"/>
                  </a:lnTo>
                  <a:lnTo>
                    <a:pt x="848" y="511"/>
                  </a:lnTo>
                  <a:lnTo>
                    <a:pt x="853" y="472"/>
                  </a:lnTo>
                  <a:lnTo>
                    <a:pt x="870" y="418"/>
                  </a:lnTo>
                  <a:lnTo>
                    <a:pt x="898" y="361"/>
                  </a:lnTo>
                  <a:lnTo>
                    <a:pt x="948" y="291"/>
                  </a:lnTo>
                  <a:lnTo>
                    <a:pt x="1022" y="209"/>
                  </a:lnTo>
                  <a:lnTo>
                    <a:pt x="1120" y="111"/>
                  </a:lnTo>
                  <a:lnTo>
                    <a:pt x="1255" y="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25" name="Freeform 12"/>
            <p:cNvSpPr>
              <a:spLocks/>
            </p:cNvSpPr>
            <p:nvPr/>
          </p:nvSpPr>
          <p:spPr bwMode="auto">
            <a:xfrm>
              <a:off x="2413" y="3168"/>
              <a:ext cx="627" cy="709"/>
            </a:xfrm>
            <a:custGeom>
              <a:avLst/>
              <a:gdLst>
                <a:gd name="T0" fmla="*/ 627 w 1255"/>
                <a:gd name="T1" fmla="*/ 0 h 1417"/>
                <a:gd name="T2" fmla="*/ 505 w 1255"/>
                <a:gd name="T3" fmla="*/ 36 h 1417"/>
                <a:gd name="T4" fmla="*/ 387 w 1255"/>
                <a:gd name="T5" fmla="*/ 98 h 1417"/>
                <a:gd name="T6" fmla="*/ 280 w 1255"/>
                <a:gd name="T7" fmla="*/ 182 h 1417"/>
                <a:gd name="T8" fmla="*/ 187 w 1255"/>
                <a:gd name="T9" fmla="*/ 277 h 1417"/>
                <a:gd name="T10" fmla="*/ 109 w 1255"/>
                <a:gd name="T11" fmla="*/ 383 h 1417"/>
                <a:gd name="T12" fmla="*/ 50 w 1255"/>
                <a:gd name="T13" fmla="*/ 495 h 1417"/>
                <a:gd name="T14" fmla="*/ 12 w 1255"/>
                <a:gd name="T15" fmla="*/ 606 h 1417"/>
                <a:gd name="T16" fmla="*/ 0 w 1255"/>
                <a:gd name="T17" fmla="*/ 709 h 1417"/>
                <a:gd name="T18" fmla="*/ 6 w 1255"/>
                <a:gd name="T19" fmla="*/ 693 h 1417"/>
                <a:gd name="T20" fmla="*/ 12 w 1255"/>
                <a:gd name="T21" fmla="*/ 665 h 1417"/>
                <a:gd name="T22" fmla="*/ 18 w 1255"/>
                <a:gd name="T23" fmla="*/ 655 h 1417"/>
                <a:gd name="T24" fmla="*/ 15 w 1255"/>
                <a:gd name="T25" fmla="*/ 622 h 1417"/>
                <a:gd name="T26" fmla="*/ 33 w 1255"/>
                <a:gd name="T27" fmla="*/ 575 h 1417"/>
                <a:gd name="T28" fmla="*/ 89 w 1255"/>
                <a:gd name="T29" fmla="*/ 540 h 1417"/>
                <a:gd name="T30" fmla="*/ 192 w 1255"/>
                <a:gd name="T31" fmla="*/ 536 h 1417"/>
                <a:gd name="T32" fmla="*/ 207 w 1255"/>
                <a:gd name="T33" fmla="*/ 515 h 1417"/>
                <a:gd name="T34" fmla="*/ 263 w 1255"/>
                <a:gd name="T35" fmla="*/ 441 h 1417"/>
                <a:gd name="T36" fmla="*/ 333 w 1255"/>
                <a:gd name="T37" fmla="*/ 361 h 1417"/>
                <a:gd name="T38" fmla="*/ 395 w 1255"/>
                <a:gd name="T39" fmla="*/ 315 h 1417"/>
                <a:gd name="T40" fmla="*/ 413 w 1255"/>
                <a:gd name="T41" fmla="*/ 316 h 1417"/>
                <a:gd name="T42" fmla="*/ 394 w 1255"/>
                <a:gd name="T43" fmla="*/ 302 h 1417"/>
                <a:gd name="T44" fmla="*/ 368 w 1255"/>
                <a:gd name="T45" fmla="*/ 299 h 1417"/>
                <a:gd name="T46" fmla="*/ 335 w 1255"/>
                <a:gd name="T47" fmla="*/ 305 h 1417"/>
                <a:gd name="T48" fmla="*/ 301 w 1255"/>
                <a:gd name="T49" fmla="*/ 320 h 1417"/>
                <a:gd name="T50" fmla="*/ 312 w 1255"/>
                <a:gd name="T51" fmla="*/ 310 h 1417"/>
                <a:gd name="T52" fmla="*/ 338 w 1255"/>
                <a:gd name="T53" fmla="*/ 292 h 1417"/>
                <a:gd name="T54" fmla="*/ 371 w 1255"/>
                <a:gd name="T55" fmla="*/ 275 h 1417"/>
                <a:gd name="T56" fmla="*/ 406 w 1255"/>
                <a:gd name="T57" fmla="*/ 270 h 1417"/>
                <a:gd name="T58" fmla="*/ 425 w 1255"/>
                <a:gd name="T59" fmla="*/ 271 h 1417"/>
                <a:gd name="T60" fmla="*/ 426 w 1255"/>
                <a:gd name="T61" fmla="*/ 236 h 1417"/>
                <a:gd name="T62" fmla="*/ 449 w 1255"/>
                <a:gd name="T63" fmla="*/ 181 h 1417"/>
                <a:gd name="T64" fmla="*/ 511 w 1255"/>
                <a:gd name="T65" fmla="*/ 105 h 1417"/>
                <a:gd name="T66" fmla="*/ 627 w 1255"/>
                <a:gd name="T67" fmla="*/ 0 h 141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255"/>
                <a:gd name="T103" fmla="*/ 0 h 1417"/>
                <a:gd name="T104" fmla="*/ 1255 w 1255"/>
                <a:gd name="T105" fmla="*/ 1417 h 141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255" h="1417">
                  <a:moveTo>
                    <a:pt x="1255" y="0"/>
                  </a:moveTo>
                  <a:lnTo>
                    <a:pt x="1255" y="0"/>
                  </a:lnTo>
                  <a:lnTo>
                    <a:pt x="1129" y="30"/>
                  </a:lnTo>
                  <a:lnTo>
                    <a:pt x="1010" y="72"/>
                  </a:lnTo>
                  <a:lnTo>
                    <a:pt x="888" y="131"/>
                  </a:lnTo>
                  <a:lnTo>
                    <a:pt x="774" y="196"/>
                  </a:lnTo>
                  <a:lnTo>
                    <a:pt x="665" y="272"/>
                  </a:lnTo>
                  <a:lnTo>
                    <a:pt x="561" y="363"/>
                  </a:lnTo>
                  <a:lnTo>
                    <a:pt x="463" y="455"/>
                  </a:lnTo>
                  <a:lnTo>
                    <a:pt x="374" y="553"/>
                  </a:lnTo>
                  <a:lnTo>
                    <a:pt x="291" y="657"/>
                  </a:lnTo>
                  <a:lnTo>
                    <a:pt x="219" y="766"/>
                  </a:lnTo>
                  <a:lnTo>
                    <a:pt x="152" y="877"/>
                  </a:lnTo>
                  <a:lnTo>
                    <a:pt x="100" y="990"/>
                  </a:lnTo>
                  <a:lnTo>
                    <a:pt x="56" y="1099"/>
                  </a:lnTo>
                  <a:lnTo>
                    <a:pt x="24" y="1212"/>
                  </a:lnTo>
                  <a:lnTo>
                    <a:pt x="6" y="1316"/>
                  </a:lnTo>
                  <a:lnTo>
                    <a:pt x="0" y="1417"/>
                  </a:lnTo>
                  <a:lnTo>
                    <a:pt x="12" y="1386"/>
                  </a:lnTo>
                  <a:lnTo>
                    <a:pt x="19" y="1353"/>
                  </a:lnTo>
                  <a:lnTo>
                    <a:pt x="24" y="1329"/>
                  </a:lnTo>
                  <a:lnTo>
                    <a:pt x="37" y="1310"/>
                  </a:lnTo>
                  <a:lnTo>
                    <a:pt x="30" y="1282"/>
                  </a:lnTo>
                  <a:lnTo>
                    <a:pt x="30" y="1243"/>
                  </a:lnTo>
                  <a:lnTo>
                    <a:pt x="41" y="1199"/>
                  </a:lnTo>
                  <a:lnTo>
                    <a:pt x="67" y="1149"/>
                  </a:lnTo>
                  <a:lnTo>
                    <a:pt x="111" y="1110"/>
                  </a:lnTo>
                  <a:lnTo>
                    <a:pt x="178" y="1079"/>
                  </a:lnTo>
                  <a:lnTo>
                    <a:pt x="269" y="1062"/>
                  </a:lnTo>
                  <a:lnTo>
                    <a:pt x="385" y="1071"/>
                  </a:lnTo>
                  <a:lnTo>
                    <a:pt x="415" y="1029"/>
                  </a:lnTo>
                  <a:lnTo>
                    <a:pt x="463" y="962"/>
                  </a:lnTo>
                  <a:lnTo>
                    <a:pt x="526" y="881"/>
                  </a:lnTo>
                  <a:lnTo>
                    <a:pt x="596" y="796"/>
                  </a:lnTo>
                  <a:lnTo>
                    <a:pt x="666" y="722"/>
                  </a:lnTo>
                  <a:lnTo>
                    <a:pt x="737" y="659"/>
                  </a:lnTo>
                  <a:lnTo>
                    <a:pt x="790" y="629"/>
                  </a:lnTo>
                  <a:lnTo>
                    <a:pt x="827" y="631"/>
                  </a:lnTo>
                  <a:lnTo>
                    <a:pt x="811" y="614"/>
                  </a:lnTo>
                  <a:lnTo>
                    <a:pt x="788" y="603"/>
                  </a:lnTo>
                  <a:lnTo>
                    <a:pt x="763" y="598"/>
                  </a:lnTo>
                  <a:lnTo>
                    <a:pt x="737" y="598"/>
                  </a:lnTo>
                  <a:lnTo>
                    <a:pt x="705" y="600"/>
                  </a:lnTo>
                  <a:lnTo>
                    <a:pt x="670" y="609"/>
                  </a:lnTo>
                  <a:lnTo>
                    <a:pt x="637" y="624"/>
                  </a:lnTo>
                  <a:lnTo>
                    <a:pt x="603" y="640"/>
                  </a:lnTo>
                  <a:lnTo>
                    <a:pt x="624" y="620"/>
                  </a:lnTo>
                  <a:lnTo>
                    <a:pt x="646" y="600"/>
                  </a:lnTo>
                  <a:lnTo>
                    <a:pt x="676" y="583"/>
                  </a:lnTo>
                  <a:lnTo>
                    <a:pt x="707" y="564"/>
                  </a:lnTo>
                  <a:lnTo>
                    <a:pt x="742" y="550"/>
                  </a:lnTo>
                  <a:lnTo>
                    <a:pt x="777" y="542"/>
                  </a:lnTo>
                  <a:lnTo>
                    <a:pt x="813" y="540"/>
                  </a:lnTo>
                  <a:lnTo>
                    <a:pt x="850" y="542"/>
                  </a:lnTo>
                  <a:lnTo>
                    <a:pt x="848" y="511"/>
                  </a:lnTo>
                  <a:lnTo>
                    <a:pt x="853" y="472"/>
                  </a:lnTo>
                  <a:lnTo>
                    <a:pt x="870" y="418"/>
                  </a:lnTo>
                  <a:lnTo>
                    <a:pt x="898" y="361"/>
                  </a:lnTo>
                  <a:lnTo>
                    <a:pt x="948" y="291"/>
                  </a:lnTo>
                  <a:lnTo>
                    <a:pt x="1022" y="209"/>
                  </a:lnTo>
                  <a:lnTo>
                    <a:pt x="1120" y="111"/>
                  </a:lnTo>
                  <a:lnTo>
                    <a:pt x="1255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26" name="Freeform 13"/>
            <p:cNvSpPr>
              <a:spLocks/>
            </p:cNvSpPr>
            <p:nvPr/>
          </p:nvSpPr>
          <p:spPr bwMode="auto">
            <a:xfrm>
              <a:off x="2346" y="3765"/>
              <a:ext cx="164" cy="194"/>
            </a:xfrm>
            <a:custGeom>
              <a:avLst/>
              <a:gdLst>
                <a:gd name="T0" fmla="*/ 147 w 328"/>
                <a:gd name="T1" fmla="*/ 194 h 388"/>
                <a:gd name="T2" fmla="*/ 156 w 328"/>
                <a:gd name="T3" fmla="*/ 193 h 388"/>
                <a:gd name="T4" fmla="*/ 163 w 328"/>
                <a:gd name="T5" fmla="*/ 187 h 388"/>
                <a:gd name="T6" fmla="*/ 164 w 328"/>
                <a:gd name="T7" fmla="*/ 175 h 388"/>
                <a:gd name="T8" fmla="*/ 164 w 328"/>
                <a:gd name="T9" fmla="*/ 159 h 388"/>
                <a:gd name="T10" fmla="*/ 158 w 328"/>
                <a:gd name="T11" fmla="*/ 126 h 388"/>
                <a:gd name="T12" fmla="*/ 152 w 328"/>
                <a:gd name="T13" fmla="*/ 101 h 388"/>
                <a:gd name="T14" fmla="*/ 145 w 328"/>
                <a:gd name="T15" fmla="*/ 82 h 388"/>
                <a:gd name="T16" fmla="*/ 139 w 328"/>
                <a:gd name="T17" fmla="*/ 71 h 388"/>
                <a:gd name="T18" fmla="*/ 133 w 328"/>
                <a:gd name="T19" fmla="*/ 65 h 388"/>
                <a:gd name="T20" fmla="*/ 125 w 328"/>
                <a:gd name="T21" fmla="*/ 61 h 388"/>
                <a:gd name="T22" fmla="*/ 118 w 328"/>
                <a:gd name="T23" fmla="*/ 58 h 388"/>
                <a:gd name="T24" fmla="*/ 111 w 328"/>
                <a:gd name="T25" fmla="*/ 58 h 388"/>
                <a:gd name="T26" fmla="*/ 111 w 328"/>
                <a:gd name="T27" fmla="*/ 57 h 388"/>
                <a:gd name="T28" fmla="*/ 111 w 328"/>
                <a:gd name="T29" fmla="*/ 53 h 388"/>
                <a:gd name="T30" fmla="*/ 111 w 328"/>
                <a:gd name="T31" fmla="*/ 48 h 388"/>
                <a:gd name="T32" fmla="*/ 111 w 328"/>
                <a:gd name="T33" fmla="*/ 41 h 388"/>
                <a:gd name="T34" fmla="*/ 121 w 328"/>
                <a:gd name="T35" fmla="*/ 39 h 388"/>
                <a:gd name="T36" fmla="*/ 128 w 328"/>
                <a:gd name="T37" fmla="*/ 33 h 388"/>
                <a:gd name="T38" fmla="*/ 134 w 328"/>
                <a:gd name="T39" fmla="*/ 25 h 388"/>
                <a:gd name="T40" fmla="*/ 135 w 328"/>
                <a:gd name="T41" fmla="*/ 17 h 388"/>
                <a:gd name="T42" fmla="*/ 134 w 328"/>
                <a:gd name="T43" fmla="*/ 9 h 388"/>
                <a:gd name="T44" fmla="*/ 128 w 328"/>
                <a:gd name="T45" fmla="*/ 3 h 388"/>
                <a:gd name="T46" fmla="*/ 121 w 328"/>
                <a:gd name="T47" fmla="*/ 0 h 388"/>
                <a:gd name="T48" fmla="*/ 111 w 328"/>
                <a:gd name="T49" fmla="*/ 0 h 388"/>
                <a:gd name="T50" fmla="*/ 54 w 328"/>
                <a:gd name="T51" fmla="*/ 0 h 388"/>
                <a:gd name="T52" fmla="*/ 44 w 328"/>
                <a:gd name="T53" fmla="*/ 0 h 388"/>
                <a:gd name="T54" fmla="*/ 37 w 328"/>
                <a:gd name="T55" fmla="*/ 3 h 388"/>
                <a:gd name="T56" fmla="*/ 32 w 328"/>
                <a:gd name="T57" fmla="*/ 9 h 388"/>
                <a:gd name="T58" fmla="*/ 30 w 328"/>
                <a:gd name="T59" fmla="*/ 17 h 388"/>
                <a:gd name="T60" fmla="*/ 32 w 328"/>
                <a:gd name="T61" fmla="*/ 25 h 388"/>
                <a:gd name="T62" fmla="*/ 37 w 328"/>
                <a:gd name="T63" fmla="*/ 33 h 388"/>
                <a:gd name="T64" fmla="*/ 44 w 328"/>
                <a:gd name="T65" fmla="*/ 39 h 388"/>
                <a:gd name="T66" fmla="*/ 54 w 328"/>
                <a:gd name="T67" fmla="*/ 41 h 388"/>
                <a:gd name="T68" fmla="*/ 54 w 328"/>
                <a:gd name="T69" fmla="*/ 48 h 388"/>
                <a:gd name="T70" fmla="*/ 54 w 328"/>
                <a:gd name="T71" fmla="*/ 53 h 388"/>
                <a:gd name="T72" fmla="*/ 54 w 328"/>
                <a:gd name="T73" fmla="*/ 57 h 388"/>
                <a:gd name="T74" fmla="*/ 54 w 328"/>
                <a:gd name="T75" fmla="*/ 58 h 388"/>
                <a:gd name="T76" fmla="*/ 47 w 328"/>
                <a:gd name="T77" fmla="*/ 58 h 388"/>
                <a:gd name="T78" fmla="*/ 40 w 328"/>
                <a:gd name="T79" fmla="*/ 61 h 388"/>
                <a:gd name="T80" fmla="*/ 33 w 328"/>
                <a:gd name="T81" fmla="*/ 65 h 388"/>
                <a:gd name="T82" fmla="*/ 26 w 328"/>
                <a:gd name="T83" fmla="*/ 71 h 388"/>
                <a:gd name="T84" fmla="*/ 21 w 328"/>
                <a:gd name="T85" fmla="*/ 82 h 388"/>
                <a:gd name="T86" fmla="*/ 13 w 328"/>
                <a:gd name="T87" fmla="*/ 101 h 388"/>
                <a:gd name="T88" fmla="*/ 8 w 328"/>
                <a:gd name="T89" fmla="*/ 126 h 388"/>
                <a:gd name="T90" fmla="*/ 0 w 328"/>
                <a:gd name="T91" fmla="*/ 159 h 388"/>
                <a:gd name="T92" fmla="*/ 0 w 328"/>
                <a:gd name="T93" fmla="*/ 175 h 388"/>
                <a:gd name="T94" fmla="*/ 4 w 328"/>
                <a:gd name="T95" fmla="*/ 187 h 388"/>
                <a:gd name="T96" fmla="*/ 9 w 328"/>
                <a:gd name="T97" fmla="*/ 193 h 388"/>
                <a:gd name="T98" fmla="*/ 18 w 328"/>
                <a:gd name="T99" fmla="*/ 194 h 388"/>
                <a:gd name="T100" fmla="*/ 147 w 328"/>
                <a:gd name="T101" fmla="*/ 194 h 388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328"/>
                <a:gd name="T154" fmla="*/ 0 h 388"/>
                <a:gd name="T155" fmla="*/ 328 w 328"/>
                <a:gd name="T156" fmla="*/ 388 h 388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328" h="388">
                  <a:moveTo>
                    <a:pt x="294" y="388"/>
                  </a:moveTo>
                  <a:lnTo>
                    <a:pt x="311" y="386"/>
                  </a:lnTo>
                  <a:lnTo>
                    <a:pt x="326" y="373"/>
                  </a:lnTo>
                  <a:lnTo>
                    <a:pt x="328" y="349"/>
                  </a:lnTo>
                  <a:lnTo>
                    <a:pt x="328" y="318"/>
                  </a:lnTo>
                  <a:lnTo>
                    <a:pt x="315" y="251"/>
                  </a:lnTo>
                  <a:lnTo>
                    <a:pt x="304" y="201"/>
                  </a:lnTo>
                  <a:lnTo>
                    <a:pt x="289" y="164"/>
                  </a:lnTo>
                  <a:lnTo>
                    <a:pt x="278" y="142"/>
                  </a:lnTo>
                  <a:lnTo>
                    <a:pt x="265" y="129"/>
                  </a:lnTo>
                  <a:lnTo>
                    <a:pt x="250" y="122"/>
                  </a:lnTo>
                  <a:lnTo>
                    <a:pt x="235" y="116"/>
                  </a:lnTo>
                  <a:lnTo>
                    <a:pt x="222" y="116"/>
                  </a:lnTo>
                  <a:lnTo>
                    <a:pt x="222" y="114"/>
                  </a:lnTo>
                  <a:lnTo>
                    <a:pt x="222" y="105"/>
                  </a:lnTo>
                  <a:lnTo>
                    <a:pt x="222" y="96"/>
                  </a:lnTo>
                  <a:lnTo>
                    <a:pt x="222" y="81"/>
                  </a:lnTo>
                  <a:lnTo>
                    <a:pt x="241" y="77"/>
                  </a:lnTo>
                  <a:lnTo>
                    <a:pt x="256" y="66"/>
                  </a:lnTo>
                  <a:lnTo>
                    <a:pt x="268" y="49"/>
                  </a:lnTo>
                  <a:lnTo>
                    <a:pt x="270" y="33"/>
                  </a:lnTo>
                  <a:lnTo>
                    <a:pt x="268" y="18"/>
                  </a:lnTo>
                  <a:lnTo>
                    <a:pt x="256" y="5"/>
                  </a:lnTo>
                  <a:lnTo>
                    <a:pt x="241" y="0"/>
                  </a:lnTo>
                  <a:lnTo>
                    <a:pt x="222" y="0"/>
                  </a:lnTo>
                  <a:lnTo>
                    <a:pt x="108" y="0"/>
                  </a:lnTo>
                  <a:lnTo>
                    <a:pt x="87" y="0"/>
                  </a:lnTo>
                  <a:lnTo>
                    <a:pt x="74" y="5"/>
                  </a:lnTo>
                  <a:lnTo>
                    <a:pt x="63" y="18"/>
                  </a:lnTo>
                  <a:lnTo>
                    <a:pt x="59" y="33"/>
                  </a:lnTo>
                  <a:lnTo>
                    <a:pt x="63" y="49"/>
                  </a:lnTo>
                  <a:lnTo>
                    <a:pt x="74" y="66"/>
                  </a:lnTo>
                  <a:lnTo>
                    <a:pt x="87" y="77"/>
                  </a:lnTo>
                  <a:lnTo>
                    <a:pt x="108" y="81"/>
                  </a:lnTo>
                  <a:lnTo>
                    <a:pt x="108" y="96"/>
                  </a:lnTo>
                  <a:lnTo>
                    <a:pt x="108" y="105"/>
                  </a:lnTo>
                  <a:lnTo>
                    <a:pt x="108" y="114"/>
                  </a:lnTo>
                  <a:lnTo>
                    <a:pt x="108" y="116"/>
                  </a:lnTo>
                  <a:lnTo>
                    <a:pt x="93" y="116"/>
                  </a:lnTo>
                  <a:lnTo>
                    <a:pt x="80" y="122"/>
                  </a:lnTo>
                  <a:lnTo>
                    <a:pt x="65" y="129"/>
                  </a:lnTo>
                  <a:lnTo>
                    <a:pt x="52" y="142"/>
                  </a:lnTo>
                  <a:lnTo>
                    <a:pt x="41" y="164"/>
                  </a:lnTo>
                  <a:lnTo>
                    <a:pt x="26" y="201"/>
                  </a:lnTo>
                  <a:lnTo>
                    <a:pt x="15" y="251"/>
                  </a:lnTo>
                  <a:lnTo>
                    <a:pt x="0" y="318"/>
                  </a:lnTo>
                  <a:lnTo>
                    <a:pt x="0" y="349"/>
                  </a:lnTo>
                  <a:lnTo>
                    <a:pt x="8" y="373"/>
                  </a:lnTo>
                  <a:lnTo>
                    <a:pt x="17" y="386"/>
                  </a:lnTo>
                  <a:lnTo>
                    <a:pt x="35" y="388"/>
                  </a:lnTo>
                  <a:lnTo>
                    <a:pt x="294" y="3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27" name="Freeform 14"/>
            <p:cNvSpPr>
              <a:spLocks/>
            </p:cNvSpPr>
            <p:nvPr/>
          </p:nvSpPr>
          <p:spPr bwMode="auto">
            <a:xfrm>
              <a:off x="3102" y="3756"/>
              <a:ext cx="355" cy="421"/>
            </a:xfrm>
            <a:custGeom>
              <a:avLst/>
              <a:gdLst>
                <a:gd name="T0" fmla="*/ 355 w 710"/>
                <a:gd name="T1" fmla="*/ 99 h 844"/>
                <a:gd name="T2" fmla="*/ 349 w 710"/>
                <a:gd name="T3" fmla="*/ 105 h 844"/>
                <a:gd name="T4" fmla="*/ 337 w 710"/>
                <a:gd name="T5" fmla="*/ 118 h 844"/>
                <a:gd name="T6" fmla="*/ 320 w 710"/>
                <a:gd name="T7" fmla="*/ 137 h 844"/>
                <a:gd name="T8" fmla="*/ 299 w 710"/>
                <a:gd name="T9" fmla="*/ 159 h 844"/>
                <a:gd name="T10" fmla="*/ 276 w 710"/>
                <a:gd name="T11" fmla="*/ 182 h 844"/>
                <a:gd name="T12" fmla="*/ 249 w 710"/>
                <a:gd name="T13" fmla="*/ 211 h 844"/>
                <a:gd name="T14" fmla="*/ 220 w 710"/>
                <a:gd name="T15" fmla="*/ 238 h 844"/>
                <a:gd name="T16" fmla="*/ 192 w 710"/>
                <a:gd name="T17" fmla="*/ 268 h 844"/>
                <a:gd name="T18" fmla="*/ 163 w 710"/>
                <a:gd name="T19" fmla="*/ 297 h 844"/>
                <a:gd name="T20" fmla="*/ 137 w 710"/>
                <a:gd name="T21" fmla="*/ 324 h 844"/>
                <a:gd name="T22" fmla="*/ 112 w 710"/>
                <a:gd name="T23" fmla="*/ 351 h 844"/>
                <a:gd name="T24" fmla="*/ 88 w 710"/>
                <a:gd name="T25" fmla="*/ 374 h 844"/>
                <a:gd name="T26" fmla="*/ 69 w 710"/>
                <a:gd name="T27" fmla="*/ 393 h 844"/>
                <a:gd name="T28" fmla="*/ 55 w 710"/>
                <a:gd name="T29" fmla="*/ 408 h 844"/>
                <a:gd name="T30" fmla="*/ 44 w 710"/>
                <a:gd name="T31" fmla="*/ 418 h 844"/>
                <a:gd name="T32" fmla="*/ 42 w 710"/>
                <a:gd name="T33" fmla="*/ 421 h 844"/>
                <a:gd name="T34" fmla="*/ 33 w 710"/>
                <a:gd name="T35" fmla="*/ 413 h 844"/>
                <a:gd name="T36" fmla="*/ 26 w 710"/>
                <a:gd name="T37" fmla="*/ 399 h 844"/>
                <a:gd name="T38" fmla="*/ 19 w 710"/>
                <a:gd name="T39" fmla="*/ 381 h 844"/>
                <a:gd name="T40" fmla="*/ 12 w 710"/>
                <a:gd name="T41" fmla="*/ 362 h 844"/>
                <a:gd name="T42" fmla="*/ 7 w 710"/>
                <a:gd name="T43" fmla="*/ 344 h 844"/>
                <a:gd name="T44" fmla="*/ 5 w 710"/>
                <a:gd name="T45" fmla="*/ 329 h 844"/>
                <a:gd name="T46" fmla="*/ 1 w 710"/>
                <a:gd name="T47" fmla="*/ 318 h 844"/>
                <a:gd name="T48" fmla="*/ 0 w 710"/>
                <a:gd name="T49" fmla="*/ 314 h 844"/>
                <a:gd name="T50" fmla="*/ 1 w 710"/>
                <a:gd name="T51" fmla="*/ 314 h 844"/>
                <a:gd name="T52" fmla="*/ 2 w 710"/>
                <a:gd name="T53" fmla="*/ 314 h 844"/>
                <a:gd name="T54" fmla="*/ 7 w 710"/>
                <a:gd name="T55" fmla="*/ 314 h 844"/>
                <a:gd name="T56" fmla="*/ 12 w 710"/>
                <a:gd name="T57" fmla="*/ 311 h 844"/>
                <a:gd name="T58" fmla="*/ 18 w 710"/>
                <a:gd name="T59" fmla="*/ 306 h 844"/>
                <a:gd name="T60" fmla="*/ 26 w 710"/>
                <a:gd name="T61" fmla="*/ 301 h 844"/>
                <a:gd name="T62" fmla="*/ 37 w 710"/>
                <a:gd name="T63" fmla="*/ 293 h 844"/>
                <a:gd name="T64" fmla="*/ 45 w 710"/>
                <a:gd name="T65" fmla="*/ 280 h 844"/>
                <a:gd name="T66" fmla="*/ 53 w 710"/>
                <a:gd name="T67" fmla="*/ 271 h 844"/>
                <a:gd name="T68" fmla="*/ 66 w 710"/>
                <a:gd name="T69" fmla="*/ 259 h 844"/>
                <a:gd name="T70" fmla="*/ 80 w 710"/>
                <a:gd name="T71" fmla="*/ 242 h 844"/>
                <a:gd name="T72" fmla="*/ 96 w 710"/>
                <a:gd name="T73" fmla="*/ 224 h 844"/>
                <a:gd name="T74" fmla="*/ 116 w 710"/>
                <a:gd name="T75" fmla="*/ 204 h 844"/>
                <a:gd name="T76" fmla="*/ 137 w 710"/>
                <a:gd name="T77" fmla="*/ 181 h 844"/>
                <a:gd name="T78" fmla="*/ 159 w 710"/>
                <a:gd name="T79" fmla="*/ 161 h 844"/>
                <a:gd name="T80" fmla="*/ 183 w 710"/>
                <a:gd name="T81" fmla="*/ 137 h 844"/>
                <a:gd name="T82" fmla="*/ 205 w 710"/>
                <a:gd name="T83" fmla="*/ 113 h 844"/>
                <a:gd name="T84" fmla="*/ 228 w 710"/>
                <a:gd name="T85" fmla="*/ 91 h 844"/>
                <a:gd name="T86" fmla="*/ 250 w 710"/>
                <a:gd name="T87" fmla="*/ 70 h 844"/>
                <a:gd name="T88" fmla="*/ 269 w 710"/>
                <a:gd name="T89" fmla="*/ 50 h 844"/>
                <a:gd name="T90" fmla="*/ 288 w 710"/>
                <a:gd name="T91" fmla="*/ 33 h 844"/>
                <a:gd name="T92" fmla="*/ 303 w 710"/>
                <a:gd name="T93" fmla="*/ 19 h 844"/>
                <a:gd name="T94" fmla="*/ 316 w 710"/>
                <a:gd name="T95" fmla="*/ 7 h 844"/>
                <a:gd name="T96" fmla="*/ 324 w 710"/>
                <a:gd name="T97" fmla="*/ 0 h 844"/>
                <a:gd name="T98" fmla="*/ 325 w 710"/>
                <a:gd name="T99" fmla="*/ 27 h 844"/>
                <a:gd name="T100" fmla="*/ 331 w 710"/>
                <a:gd name="T101" fmla="*/ 58 h 844"/>
                <a:gd name="T102" fmla="*/ 340 w 710"/>
                <a:gd name="T103" fmla="*/ 86 h 844"/>
                <a:gd name="T104" fmla="*/ 355 w 710"/>
                <a:gd name="T105" fmla="*/ 99 h 84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10"/>
                <a:gd name="T160" fmla="*/ 0 h 844"/>
                <a:gd name="T161" fmla="*/ 710 w 710"/>
                <a:gd name="T162" fmla="*/ 844 h 84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10" h="844">
                  <a:moveTo>
                    <a:pt x="710" y="198"/>
                  </a:moveTo>
                  <a:lnTo>
                    <a:pt x="697" y="211"/>
                  </a:lnTo>
                  <a:lnTo>
                    <a:pt x="673" y="237"/>
                  </a:lnTo>
                  <a:lnTo>
                    <a:pt x="640" y="274"/>
                  </a:lnTo>
                  <a:lnTo>
                    <a:pt x="597" y="318"/>
                  </a:lnTo>
                  <a:lnTo>
                    <a:pt x="551" y="365"/>
                  </a:lnTo>
                  <a:lnTo>
                    <a:pt x="497" y="422"/>
                  </a:lnTo>
                  <a:lnTo>
                    <a:pt x="440" y="477"/>
                  </a:lnTo>
                  <a:lnTo>
                    <a:pt x="384" y="538"/>
                  </a:lnTo>
                  <a:lnTo>
                    <a:pt x="325" y="596"/>
                  </a:lnTo>
                  <a:lnTo>
                    <a:pt x="273" y="649"/>
                  </a:lnTo>
                  <a:lnTo>
                    <a:pt x="223" y="703"/>
                  </a:lnTo>
                  <a:lnTo>
                    <a:pt x="175" y="749"/>
                  </a:lnTo>
                  <a:lnTo>
                    <a:pt x="138" y="788"/>
                  </a:lnTo>
                  <a:lnTo>
                    <a:pt x="109" y="818"/>
                  </a:lnTo>
                  <a:lnTo>
                    <a:pt x="88" y="838"/>
                  </a:lnTo>
                  <a:lnTo>
                    <a:pt x="83" y="844"/>
                  </a:lnTo>
                  <a:lnTo>
                    <a:pt x="66" y="827"/>
                  </a:lnTo>
                  <a:lnTo>
                    <a:pt x="51" y="799"/>
                  </a:lnTo>
                  <a:lnTo>
                    <a:pt x="38" y="764"/>
                  </a:lnTo>
                  <a:lnTo>
                    <a:pt x="24" y="725"/>
                  </a:lnTo>
                  <a:lnTo>
                    <a:pt x="14" y="690"/>
                  </a:lnTo>
                  <a:lnTo>
                    <a:pt x="9" y="659"/>
                  </a:lnTo>
                  <a:lnTo>
                    <a:pt x="1" y="638"/>
                  </a:lnTo>
                  <a:lnTo>
                    <a:pt x="0" y="629"/>
                  </a:lnTo>
                  <a:lnTo>
                    <a:pt x="1" y="629"/>
                  </a:lnTo>
                  <a:lnTo>
                    <a:pt x="3" y="629"/>
                  </a:lnTo>
                  <a:lnTo>
                    <a:pt x="13" y="629"/>
                  </a:lnTo>
                  <a:lnTo>
                    <a:pt x="24" y="624"/>
                  </a:lnTo>
                  <a:lnTo>
                    <a:pt x="35" y="614"/>
                  </a:lnTo>
                  <a:lnTo>
                    <a:pt x="51" y="603"/>
                  </a:lnTo>
                  <a:lnTo>
                    <a:pt x="74" y="587"/>
                  </a:lnTo>
                  <a:lnTo>
                    <a:pt x="90" y="561"/>
                  </a:lnTo>
                  <a:lnTo>
                    <a:pt x="105" y="544"/>
                  </a:lnTo>
                  <a:lnTo>
                    <a:pt x="131" y="520"/>
                  </a:lnTo>
                  <a:lnTo>
                    <a:pt x="159" y="485"/>
                  </a:lnTo>
                  <a:lnTo>
                    <a:pt x="192" y="450"/>
                  </a:lnTo>
                  <a:lnTo>
                    <a:pt x="231" y="409"/>
                  </a:lnTo>
                  <a:lnTo>
                    <a:pt x="273" y="363"/>
                  </a:lnTo>
                  <a:lnTo>
                    <a:pt x="318" y="322"/>
                  </a:lnTo>
                  <a:lnTo>
                    <a:pt x="366" y="274"/>
                  </a:lnTo>
                  <a:lnTo>
                    <a:pt x="410" y="226"/>
                  </a:lnTo>
                  <a:lnTo>
                    <a:pt x="455" y="183"/>
                  </a:lnTo>
                  <a:lnTo>
                    <a:pt x="499" y="141"/>
                  </a:lnTo>
                  <a:lnTo>
                    <a:pt x="538" y="100"/>
                  </a:lnTo>
                  <a:lnTo>
                    <a:pt x="575" y="67"/>
                  </a:lnTo>
                  <a:lnTo>
                    <a:pt x="605" y="39"/>
                  </a:lnTo>
                  <a:lnTo>
                    <a:pt x="632" y="15"/>
                  </a:lnTo>
                  <a:lnTo>
                    <a:pt x="647" y="0"/>
                  </a:lnTo>
                  <a:lnTo>
                    <a:pt x="649" y="54"/>
                  </a:lnTo>
                  <a:lnTo>
                    <a:pt x="662" y="117"/>
                  </a:lnTo>
                  <a:lnTo>
                    <a:pt x="680" y="172"/>
                  </a:lnTo>
                  <a:lnTo>
                    <a:pt x="710" y="1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28" name="Freeform 15"/>
            <p:cNvSpPr>
              <a:spLocks/>
            </p:cNvSpPr>
            <p:nvPr/>
          </p:nvSpPr>
          <p:spPr bwMode="auto">
            <a:xfrm>
              <a:off x="3102" y="3756"/>
              <a:ext cx="355" cy="421"/>
            </a:xfrm>
            <a:custGeom>
              <a:avLst/>
              <a:gdLst>
                <a:gd name="T0" fmla="*/ 355 w 710"/>
                <a:gd name="T1" fmla="*/ 99 h 844"/>
                <a:gd name="T2" fmla="*/ 355 w 710"/>
                <a:gd name="T3" fmla="*/ 99 h 844"/>
                <a:gd name="T4" fmla="*/ 349 w 710"/>
                <a:gd name="T5" fmla="*/ 105 h 844"/>
                <a:gd name="T6" fmla="*/ 337 w 710"/>
                <a:gd name="T7" fmla="*/ 118 h 844"/>
                <a:gd name="T8" fmla="*/ 320 w 710"/>
                <a:gd name="T9" fmla="*/ 137 h 844"/>
                <a:gd name="T10" fmla="*/ 299 w 710"/>
                <a:gd name="T11" fmla="*/ 159 h 844"/>
                <a:gd name="T12" fmla="*/ 276 w 710"/>
                <a:gd name="T13" fmla="*/ 182 h 844"/>
                <a:gd name="T14" fmla="*/ 249 w 710"/>
                <a:gd name="T15" fmla="*/ 211 h 844"/>
                <a:gd name="T16" fmla="*/ 220 w 710"/>
                <a:gd name="T17" fmla="*/ 238 h 844"/>
                <a:gd name="T18" fmla="*/ 192 w 710"/>
                <a:gd name="T19" fmla="*/ 268 h 844"/>
                <a:gd name="T20" fmla="*/ 163 w 710"/>
                <a:gd name="T21" fmla="*/ 297 h 844"/>
                <a:gd name="T22" fmla="*/ 137 w 710"/>
                <a:gd name="T23" fmla="*/ 324 h 844"/>
                <a:gd name="T24" fmla="*/ 112 w 710"/>
                <a:gd name="T25" fmla="*/ 351 h 844"/>
                <a:gd name="T26" fmla="*/ 88 w 710"/>
                <a:gd name="T27" fmla="*/ 374 h 844"/>
                <a:gd name="T28" fmla="*/ 69 w 710"/>
                <a:gd name="T29" fmla="*/ 393 h 844"/>
                <a:gd name="T30" fmla="*/ 55 w 710"/>
                <a:gd name="T31" fmla="*/ 408 h 844"/>
                <a:gd name="T32" fmla="*/ 44 w 710"/>
                <a:gd name="T33" fmla="*/ 418 h 844"/>
                <a:gd name="T34" fmla="*/ 42 w 710"/>
                <a:gd name="T35" fmla="*/ 421 h 844"/>
                <a:gd name="T36" fmla="*/ 42 w 710"/>
                <a:gd name="T37" fmla="*/ 421 h 844"/>
                <a:gd name="T38" fmla="*/ 33 w 710"/>
                <a:gd name="T39" fmla="*/ 413 h 844"/>
                <a:gd name="T40" fmla="*/ 26 w 710"/>
                <a:gd name="T41" fmla="*/ 399 h 844"/>
                <a:gd name="T42" fmla="*/ 19 w 710"/>
                <a:gd name="T43" fmla="*/ 381 h 844"/>
                <a:gd name="T44" fmla="*/ 12 w 710"/>
                <a:gd name="T45" fmla="*/ 362 h 844"/>
                <a:gd name="T46" fmla="*/ 7 w 710"/>
                <a:gd name="T47" fmla="*/ 344 h 844"/>
                <a:gd name="T48" fmla="*/ 5 w 710"/>
                <a:gd name="T49" fmla="*/ 329 h 844"/>
                <a:gd name="T50" fmla="*/ 1 w 710"/>
                <a:gd name="T51" fmla="*/ 318 h 844"/>
                <a:gd name="T52" fmla="*/ 0 w 710"/>
                <a:gd name="T53" fmla="*/ 314 h 844"/>
                <a:gd name="T54" fmla="*/ 0 w 710"/>
                <a:gd name="T55" fmla="*/ 314 h 844"/>
                <a:gd name="T56" fmla="*/ 1 w 710"/>
                <a:gd name="T57" fmla="*/ 314 h 844"/>
                <a:gd name="T58" fmla="*/ 2 w 710"/>
                <a:gd name="T59" fmla="*/ 314 h 844"/>
                <a:gd name="T60" fmla="*/ 7 w 710"/>
                <a:gd name="T61" fmla="*/ 314 h 844"/>
                <a:gd name="T62" fmla="*/ 12 w 710"/>
                <a:gd name="T63" fmla="*/ 311 h 844"/>
                <a:gd name="T64" fmla="*/ 18 w 710"/>
                <a:gd name="T65" fmla="*/ 306 h 844"/>
                <a:gd name="T66" fmla="*/ 26 w 710"/>
                <a:gd name="T67" fmla="*/ 301 h 844"/>
                <a:gd name="T68" fmla="*/ 37 w 710"/>
                <a:gd name="T69" fmla="*/ 293 h 844"/>
                <a:gd name="T70" fmla="*/ 45 w 710"/>
                <a:gd name="T71" fmla="*/ 280 h 844"/>
                <a:gd name="T72" fmla="*/ 45 w 710"/>
                <a:gd name="T73" fmla="*/ 280 h 844"/>
                <a:gd name="T74" fmla="*/ 53 w 710"/>
                <a:gd name="T75" fmla="*/ 271 h 844"/>
                <a:gd name="T76" fmla="*/ 66 w 710"/>
                <a:gd name="T77" fmla="*/ 259 h 844"/>
                <a:gd name="T78" fmla="*/ 80 w 710"/>
                <a:gd name="T79" fmla="*/ 242 h 844"/>
                <a:gd name="T80" fmla="*/ 96 w 710"/>
                <a:gd name="T81" fmla="*/ 224 h 844"/>
                <a:gd name="T82" fmla="*/ 116 w 710"/>
                <a:gd name="T83" fmla="*/ 204 h 844"/>
                <a:gd name="T84" fmla="*/ 137 w 710"/>
                <a:gd name="T85" fmla="*/ 181 h 844"/>
                <a:gd name="T86" fmla="*/ 159 w 710"/>
                <a:gd name="T87" fmla="*/ 161 h 844"/>
                <a:gd name="T88" fmla="*/ 183 w 710"/>
                <a:gd name="T89" fmla="*/ 137 h 844"/>
                <a:gd name="T90" fmla="*/ 205 w 710"/>
                <a:gd name="T91" fmla="*/ 113 h 844"/>
                <a:gd name="T92" fmla="*/ 228 w 710"/>
                <a:gd name="T93" fmla="*/ 91 h 844"/>
                <a:gd name="T94" fmla="*/ 250 w 710"/>
                <a:gd name="T95" fmla="*/ 70 h 844"/>
                <a:gd name="T96" fmla="*/ 269 w 710"/>
                <a:gd name="T97" fmla="*/ 50 h 844"/>
                <a:gd name="T98" fmla="*/ 288 w 710"/>
                <a:gd name="T99" fmla="*/ 33 h 844"/>
                <a:gd name="T100" fmla="*/ 303 w 710"/>
                <a:gd name="T101" fmla="*/ 19 h 844"/>
                <a:gd name="T102" fmla="*/ 316 w 710"/>
                <a:gd name="T103" fmla="*/ 7 h 844"/>
                <a:gd name="T104" fmla="*/ 324 w 710"/>
                <a:gd name="T105" fmla="*/ 0 h 844"/>
                <a:gd name="T106" fmla="*/ 324 w 710"/>
                <a:gd name="T107" fmla="*/ 0 h 844"/>
                <a:gd name="T108" fmla="*/ 325 w 710"/>
                <a:gd name="T109" fmla="*/ 27 h 844"/>
                <a:gd name="T110" fmla="*/ 331 w 710"/>
                <a:gd name="T111" fmla="*/ 58 h 844"/>
                <a:gd name="T112" fmla="*/ 340 w 710"/>
                <a:gd name="T113" fmla="*/ 86 h 844"/>
                <a:gd name="T114" fmla="*/ 355 w 710"/>
                <a:gd name="T115" fmla="*/ 99 h 84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710"/>
                <a:gd name="T175" fmla="*/ 0 h 844"/>
                <a:gd name="T176" fmla="*/ 710 w 710"/>
                <a:gd name="T177" fmla="*/ 844 h 844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710" h="844">
                  <a:moveTo>
                    <a:pt x="710" y="198"/>
                  </a:moveTo>
                  <a:lnTo>
                    <a:pt x="710" y="198"/>
                  </a:lnTo>
                  <a:lnTo>
                    <a:pt x="697" y="211"/>
                  </a:lnTo>
                  <a:lnTo>
                    <a:pt x="673" y="237"/>
                  </a:lnTo>
                  <a:lnTo>
                    <a:pt x="640" y="274"/>
                  </a:lnTo>
                  <a:lnTo>
                    <a:pt x="597" y="318"/>
                  </a:lnTo>
                  <a:lnTo>
                    <a:pt x="551" y="365"/>
                  </a:lnTo>
                  <a:lnTo>
                    <a:pt x="497" y="422"/>
                  </a:lnTo>
                  <a:lnTo>
                    <a:pt x="440" y="477"/>
                  </a:lnTo>
                  <a:lnTo>
                    <a:pt x="384" y="538"/>
                  </a:lnTo>
                  <a:lnTo>
                    <a:pt x="325" y="596"/>
                  </a:lnTo>
                  <a:lnTo>
                    <a:pt x="273" y="649"/>
                  </a:lnTo>
                  <a:lnTo>
                    <a:pt x="223" y="703"/>
                  </a:lnTo>
                  <a:lnTo>
                    <a:pt x="175" y="749"/>
                  </a:lnTo>
                  <a:lnTo>
                    <a:pt x="138" y="788"/>
                  </a:lnTo>
                  <a:lnTo>
                    <a:pt x="109" y="818"/>
                  </a:lnTo>
                  <a:lnTo>
                    <a:pt x="88" y="838"/>
                  </a:lnTo>
                  <a:lnTo>
                    <a:pt x="83" y="844"/>
                  </a:lnTo>
                  <a:lnTo>
                    <a:pt x="66" y="827"/>
                  </a:lnTo>
                  <a:lnTo>
                    <a:pt x="51" y="799"/>
                  </a:lnTo>
                  <a:lnTo>
                    <a:pt x="38" y="764"/>
                  </a:lnTo>
                  <a:lnTo>
                    <a:pt x="24" y="725"/>
                  </a:lnTo>
                  <a:lnTo>
                    <a:pt x="14" y="690"/>
                  </a:lnTo>
                  <a:lnTo>
                    <a:pt x="9" y="659"/>
                  </a:lnTo>
                  <a:lnTo>
                    <a:pt x="1" y="638"/>
                  </a:lnTo>
                  <a:lnTo>
                    <a:pt x="0" y="629"/>
                  </a:lnTo>
                  <a:lnTo>
                    <a:pt x="1" y="629"/>
                  </a:lnTo>
                  <a:lnTo>
                    <a:pt x="3" y="629"/>
                  </a:lnTo>
                  <a:lnTo>
                    <a:pt x="13" y="629"/>
                  </a:lnTo>
                  <a:lnTo>
                    <a:pt x="24" y="624"/>
                  </a:lnTo>
                  <a:lnTo>
                    <a:pt x="35" y="614"/>
                  </a:lnTo>
                  <a:lnTo>
                    <a:pt x="51" y="603"/>
                  </a:lnTo>
                  <a:lnTo>
                    <a:pt x="74" y="587"/>
                  </a:lnTo>
                  <a:lnTo>
                    <a:pt x="90" y="561"/>
                  </a:lnTo>
                  <a:lnTo>
                    <a:pt x="105" y="544"/>
                  </a:lnTo>
                  <a:lnTo>
                    <a:pt x="131" y="520"/>
                  </a:lnTo>
                  <a:lnTo>
                    <a:pt x="159" y="485"/>
                  </a:lnTo>
                  <a:lnTo>
                    <a:pt x="192" y="450"/>
                  </a:lnTo>
                  <a:lnTo>
                    <a:pt x="231" y="409"/>
                  </a:lnTo>
                  <a:lnTo>
                    <a:pt x="273" y="363"/>
                  </a:lnTo>
                  <a:lnTo>
                    <a:pt x="318" y="322"/>
                  </a:lnTo>
                  <a:lnTo>
                    <a:pt x="366" y="274"/>
                  </a:lnTo>
                  <a:lnTo>
                    <a:pt x="410" y="226"/>
                  </a:lnTo>
                  <a:lnTo>
                    <a:pt x="455" y="183"/>
                  </a:lnTo>
                  <a:lnTo>
                    <a:pt x="499" y="141"/>
                  </a:lnTo>
                  <a:lnTo>
                    <a:pt x="538" y="100"/>
                  </a:lnTo>
                  <a:lnTo>
                    <a:pt x="575" y="67"/>
                  </a:lnTo>
                  <a:lnTo>
                    <a:pt x="605" y="39"/>
                  </a:lnTo>
                  <a:lnTo>
                    <a:pt x="632" y="15"/>
                  </a:lnTo>
                  <a:lnTo>
                    <a:pt x="647" y="0"/>
                  </a:lnTo>
                  <a:lnTo>
                    <a:pt x="649" y="54"/>
                  </a:lnTo>
                  <a:lnTo>
                    <a:pt x="662" y="117"/>
                  </a:lnTo>
                  <a:lnTo>
                    <a:pt x="680" y="172"/>
                  </a:lnTo>
                  <a:lnTo>
                    <a:pt x="710" y="198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29" name="Freeform 16"/>
            <p:cNvSpPr>
              <a:spLocks/>
            </p:cNvSpPr>
            <p:nvPr/>
          </p:nvSpPr>
          <p:spPr bwMode="auto">
            <a:xfrm>
              <a:off x="2568" y="3553"/>
              <a:ext cx="906" cy="654"/>
            </a:xfrm>
            <a:custGeom>
              <a:avLst/>
              <a:gdLst>
                <a:gd name="T0" fmla="*/ 205 w 1811"/>
                <a:gd name="T1" fmla="*/ 489 h 1308"/>
                <a:gd name="T2" fmla="*/ 169 w 1811"/>
                <a:gd name="T3" fmla="*/ 437 h 1308"/>
                <a:gd name="T4" fmla="*/ 149 w 1811"/>
                <a:gd name="T5" fmla="*/ 387 h 1308"/>
                <a:gd name="T6" fmla="*/ 154 w 1811"/>
                <a:gd name="T7" fmla="*/ 349 h 1308"/>
                <a:gd name="T8" fmla="*/ 71 w 1811"/>
                <a:gd name="T9" fmla="*/ 313 h 1308"/>
                <a:gd name="T10" fmla="*/ 67 w 1811"/>
                <a:gd name="T11" fmla="*/ 353 h 1308"/>
                <a:gd name="T12" fmla="*/ 86 w 1811"/>
                <a:gd name="T13" fmla="*/ 404 h 1308"/>
                <a:gd name="T14" fmla="*/ 122 w 1811"/>
                <a:gd name="T15" fmla="*/ 454 h 1308"/>
                <a:gd name="T16" fmla="*/ 165 w 1811"/>
                <a:gd name="T17" fmla="*/ 482 h 1308"/>
                <a:gd name="T18" fmla="*/ 141 w 1811"/>
                <a:gd name="T19" fmla="*/ 472 h 1308"/>
                <a:gd name="T20" fmla="*/ 122 w 1811"/>
                <a:gd name="T21" fmla="*/ 466 h 1308"/>
                <a:gd name="T22" fmla="*/ 63 w 1811"/>
                <a:gd name="T23" fmla="*/ 431 h 1308"/>
                <a:gd name="T24" fmla="*/ 27 w 1811"/>
                <a:gd name="T25" fmla="*/ 379 h 1308"/>
                <a:gd name="T26" fmla="*/ 9 w 1811"/>
                <a:gd name="T27" fmla="*/ 329 h 1308"/>
                <a:gd name="T28" fmla="*/ 12 w 1811"/>
                <a:gd name="T29" fmla="*/ 291 h 1308"/>
                <a:gd name="T30" fmla="*/ 21 w 1811"/>
                <a:gd name="T31" fmla="*/ 283 h 1308"/>
                <a:gd name="T32" fmla="*/ 26 w 1811"/>
                <a:gd name="T33" fmla="*/ 261 h 1308"/>
                <a:gd name="T34" fmla="*/ 52 w 1811"/>
                <a:gd name="T35" fmla="*/ 228 h 1308"/>
                <a:gd name="T36" fmla="*/ 103 w 1811"/>
                <a:gd name="T37" fmla="*/ 174 h 1308"/>
                <a:gd name="T38" fmla="*/ 183 w 1811"/>
                <a:gd name="T39" fmla="*/ 96 h 1308"/>
                <a:gd name="T40" fmla="*/ 262 w 1811"/>
                <a:gd name="T41" fmla="*/ 15 h 1308"/>
                <a:gd name="T42" fmla="*/ 282 w 1811"/>
                <a:gd name="T43" fmla="*/ 1 h 1308"/>
                <a:gd name="T44" fmla="*/ 306 w 1811"/>
                <a:gd name="T45" fmla="*/ 3 h 1308"/>
                <a:gd name="T46" fmla="*/ 347 w 1811"/>
                <a:gd name="T47" fmla="*/ 17 h 1308"/>
                <a:gd name="T48" fmla="*/ 447 w 1811"/>
                <a:gd name="T49" fmla="*/ 49 h 1308"/>
                <a:gd name="T50" fmla="*/ 579 w 1811"/>
                <a:gd name="T51" fmla="*/ 89 h 1308"/>
                <a:gd name="T52" fmla="*/ 712 w 1811"/>
                <a:gd name="T53" fmla="*/ 130 h 1308"/>
                <a:gd name="T54" fmla="*/ 811 w 1811"/>
                <a:gd name="T55" fmla="*/ 162 h 1308"/>
                <a:gd name="T56" fmla="*/ 859 w 1811"/>
                <a:gd name="T57" fmla="*/ 181 h 1308"/>
                <a:gd name="T58" fmla="*/ 858 w 1811"/>
                <a:gd name="T59" fmla="*/ 203 h 1308"/>
                <a:gd name="T60" fmla="*/ 822 w 1811"/>
                <a:gd name="T61" fmla="*/ 236 h 1308"/>
                <a:gd name="T62" fmla="*/ 762 w 1811"/>
                <a:gd name="T63" fmla="*/ 294 h 1308"/>
                <a:gd name="T64" fmla="*/ 693 w 1811"/>
                <a:gd name="T65" fmla="*/ 364 h 1308"/>
                <a:gd name="T66" fmla="*/ 630 w 1811"/>
                <a:gd name="T67" fmla="*/ 428 h 1308"/>
                <a:gd name="T68" fmla="*/ 587 w 1811"/>
                <a:gd name="T69" fmla="*/ 475 h 1308"/>
                <a:gd name="T70" fmla="*/ 560 w 1811"/>
                <a:gd name="T71" fmla="*/ 504 h 1308"/>
                <a:gd name="T72" fmla="*/ 541 w 1811"/>
                <a:gd name="T73" fmla="*/ 517 h 1308"/>
                <a:gd name="T74" fmla="*/ 534 w 1811"/>
                <a:gd name="T75" fmla="*/ 517 h 1308"/>
                <a:gd name="T76" fmla="*/ 541 w 1811"/>
                <a:gd name="T77" fmla="*/ 548 h 1308"/>
                <a:gd name="T78" fmla="*/ 560 w 1811"/>
                <a:gd name="T79" fmla="*/ 602 h 1308"/>
                <a:gd name="T80" fmla="*/ 578 w 1811"/>
                <a:gd name="T81" fmla="*/ 622 h 1308"/>
                <a:gd name="T82" fmla="*/ 622 w 1811"/>
                <a:gd name="T83" fmla="*/ 577 h 1308"/>
                <a:gd name="T84" fmla="*/ 697 w 1811"/>
                <a:gd name="T85" fmla="*/ 501 h 1308"/>
                <a:gd name="T86" fmla="*/ 783 w 1811"/>
                <a:gd name="T87" fmla="*/ 414 h 1308"/>
                <a:gd name="T88" fmla="*/ 854 w 1811"/>
                <a:gd name="T89" fmla="*/ 340 h 1308"/>
                <a:gd name="T90" fmla="*/ 889 w 1811"/>
                <a:gd name="T91" fmla="*/ 302 h 1308"/>
                <a:gd name="T92" fmla="*/ 902 w 1811"/>
                <a:gd name="T93" fmla="*/ 311 h 1308"/>
                <a:gd name="T94" fmla="*/ 838 w 1811"/>
                <a:gd name="T95" fmla="*/ 379 h 1308"/>
                <a:gd name="T96" fmla="*/ 762 w 1811"/>
                <a:gd name="T97" fmla="*/ 458 h 1308"/>
                <a:gd name="T98" fmla="*/ 696 w 1811"/>
                <a:gd name="T99" fmla="*/ 529 h 1308"/>
                <a:gd name="T100" fmla="*/ 644 w 1811"/>
                <a:gd name="T101" fmla="*/ 587 h 1308"/>
                <a:gd name="T102" fmla="*/ 609 w 1811"/>
                <a:gd name="T103" fmla="*/ 622 h 1308"/>
                <a:gd name="T104" fmla="*/ 598 w 1811"/>
                <a:gd name="T105" fmla="*/ 635 h 1308"/>
                <a:gd name="T106" fmla="*/ 589 w 1811"/>
                <a:gd name="T107" fmla="*/ 651 h 1308"/>
                <a:gd name="T108" fmla="*/ 565 w 1811"/>
                <a:gd name="T109" fmla="*/ 651 h 1308"/>
                <a:gd name="T110" fmla="*/ 541 w 1811"/>
                <a:gd name="T111" fmla="*/ 639 h 1308"/>
                <a:gd name="T112" fmla="*/ 502 w 1811"/>
                <a:gd name="T113" fmla="*/ 621 h 1308"/>
                <a:gd name="T114" fmla="*/ 444 w 1811"/>
                <a:gd name="T115" fmla="*/ 597 h 1308"/>
                <a:gd name="T116" fmla="*/ 377 w 1811"/>
                <a:gd name="T117" fmla="*/ 567 h 1308"/>
                <a:gd name="T118" fmla="*/ 306 w 1811"/>
                <a:gd name="T119" fmla="*/ 539 h 130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811"/>
                <a:gd name="T181" fmla="*/ 0 h 1308"/>
                <a:gd name="T182" fmla="*/ 1811 w 1811"/>
                <a:gd name="T183" fmla="*/ 1308 h 130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811" h="1308">
                  <a:moveTo>
                    <a:pt x="516" y="1036"/>
                  </a:moveTo>
                  <a:lnTo>
                    <a:pt x="455" y="1008"/>
                  </a:lnTo>
                  <a:lnTo>
                    <a:pt x="409" y="977"/>
                  </a:lnTo>
                  <a:lnTo>
                    <a:pt x="378" y="943"/>
                  </a:lnTo>
                  <a:lnTo>
                    <a:pt x="354" y="908"/>
                  </a:lnTo>
                  <a:lnTo>
                    <a:pt x="337" y="873"/>
                  </a:lnTo>
                  <a:lnTo>
                    <a:pt x="324" y="840"/>
                  </a:lnTo>
                  <a:lnTo>
                    <a:pt x="313" y="807"/>
                  </a:lnTo>
                  <a:lnTo>
                    <a:pt x="298" y="773"/>
                  </a:lnTo>
                  <a:lnTo>
                    <a:pt x="283" y="731"/>
                  </a:lnTo>
                  <a:lnTo>
                    <a:pt x="289" y="705"/>
                  </a:lnTo>
                  <a:lnTo>
                    <a:pt x="307" y="697"/>
                  </a:lnTo>
                  <a:lnTo>
                    <a:pt x="331" y="705"/>
                  </a:lnTo>
                  <a:lnTo>
                    <a:pt x="167" y="636"/>
                  </a:lnTo>
                  <a:lnTo>
                    <a:pt x="141" y="625"/>
                  </a:lnTo>
                  <a:lnTo>
                    <a:pt x="124" y="636"/>
                  </a:lnTo>
                  <a:lnTo>
                    <a:pt x="119" y="662"/>
                  </a:lnTo>
                  <a:lnTo>
                    <a:pt x="133" y="705"/>
                  </a:lnTo>
                  <a:lnTo>
                    <a:pt x="146" y="738"/>
                  </a:lnTo>
                  <a:lnTo>
                    <a:pt x="157" y="770"/>
                  </a:lnTo>
                  <a:lnTo>
                    <a:pt x="172" y="807"/>
                  </a:lnTo>
                  <a:lnTo>
                    <a:pt x="189" y="840"/>
                  </a:lnTo>
                  <a:lnTo>
                    <a:pt x="211" y="877"/>
                  </a:lnTo>
                  <a:lnTo>
                    <a:pt x="244" y="908"/>
                  </a:lnTo>
                  <a:lnTo>
                    <a:pt x="289" y="943"/>
                  </a:lnTo>
                  <a:lnTo>
                    <a:pt x="348" y="971"/>
                  </a:lnTo>
                  <a:lnTo>
                    <a:pt x="329" y="964"/>
                  </a:lnTo>
                  <a:lnTo>
                    <a:pt x="313" y="958"/>
                  </a:lnTo>
                  <a:lnTo>
                    <a:pt x="296" y="953"/>
                  </a:lnTo>
                  <a:lnTo>
                    <a:pt x="281" y="943"/>
                  </a:lnTo>
                  <a:lnTo>
                    <a:pt x="268" y="938"/>
                  </a:lnTo>
                  <a:lnTo>
                    <a:pt x="255" y="932"/>
                  </a:lnTo>
                  <a:lnTo>
                    <a:pt x="244" y="931"/>
                  </a:lnTo>
                  <a:lnTo>
                    <a:pt x="233" y="925"/>
                  </a:lnTo>
                  <a:lnTo>
                    <a:pt x="172" y="894"/>
                  </a:lnTo>
                  <a:lnTo>
                    <a:pt x="126" y="862"/>
                  </a:lnTo>
                  <a:lnTo>
                    <a:pt x="93" y="829"/>
                  </a:lnTo>
                  <a:lnTo>
                    <a:pt x="70" y="797"/>
                  </a:lnTo>
                  <a:lnTo>
                    <a:pt x="54" y="758"/>
                  </a:lnTo>
                  <a:lnTo>
                    <a:pt x="41" y="727"/>
                  </a:lnTo>
                  <a:lnTo>
                    <a:pt x="30" y="692"/>
                  </a:lnTo>
                  <a:lnTo>
                    <a:pt x="17" y="657"/>
                  </a:lnTo>
                  <a:lnTo>
                    <a:pt x="0" y="616"/>
                  </a:lnTo>
                  <a:lnTo>
                    <a:pt x="6" y="588"/>
                  </a:lnTo>
                  <a:lnTo>
                    <a:pt x="24" y="581"/>
                  </a:lnTo>
                  <a:lnTo>
                    <a:pt x="50" y="592"/>
                  </a:lnTo>
                  <a:lnTo>
                    <a:pt x="45" y="581"/>
                  </a:lnTo>
                  <a:lnTo>
                    <a:pt x="41" y="566"/>
                  </a:lnTo>
                  <a:lnTo>
                    <a:pt x="41" y="555"/>
                  </a:lnTo>
                  <a:lnTo>
                    <a:pt x="45" y="538"/>
                  </a:lnTo>
                  <a:lnTo>
                    <a:pt x="52" y="522"/>
                  </a:lnTo>
                  <a:lnTo>
                    <a:pt x="63" y="501"/>
                  </a:lnTo>
                  <a:lnTo>
                    <a:pt x="80" y="479"/>
                  </a:lnTo>
                  <a:lnTo>
                    <a:pt x="104" y="455"/>
                  </a:lnTo>
                  <a:lnTo>
                    <a:pt x="130" y="425"/>
                  </a:lnTo>
                  <a:lnTo>
                    <a:pt x="163" y="390"/>
                  </a:lnTo>
                  <a:lnTo>
                    <a:pt x="206" y="348"/>
                  </a:lnTo>
                  <a:lnTo>
                    <a:pt x="250" y="301"/>
                  </a:lnTo>
                  <a:lnTo>
                    <a:pt x="304" y="250"/>
                  </a:lnTo>
                  <a:lnTo>
                    <a:pt x="365" y="192"/>
                  </a:lnTo>
                  <a:lnTo>
                    <a:pt x="431" y="122"/>
                  </a:lnTo>
                  <a:lnTo>
                    <a:pt x="507" y="46"/>
                  </a:lnTo>
                  <a:lnTo>
                    <a:pt x="524" y="29"/>
                  </a:lnTo>
                  <a:lnTo>
                    <a:pt x="539" y="15"/>
                  </a:lnTo>
                  <a:lnTo>
                    <a:pt x="553" y="5"/>
                  </a:lnTo>
                  <a:lnTo>
                    <a:pt x="563" y="2"/>
                  </a:lnTo>
                  <a:lnTo>
                    <a:pt x="577" y="0"/>
                  </a:lnTo>
                  <a:lnTo>
                    <a:pt x="592" y="2"/>
                  </a:lnTo>
                  <a:lnTo>
                    <a:pt x="611" y="5"/>
                  </a:lnTo>
                  <a:lnTo>
                    <a:pt x="635" y="13"/>
                  </a:lnTo>
                  <a:lnTo>
                    <a:pt x="657" y="20"/>
                  </a:lnTo>
                  <a:lnTo>
                    <a:pt x="694" y="33"/>
                  </a:lnTo>
                  <a:lnTo>
                    <a:pt x="748" y="52"/>
                  </a:lnTo>
                  <a:lnTo>
                    <a:pt x="816" y="70"/>
                  </a:lnTo>
                  <a:lnTo>
                    <a:pt x="894" y="98"/>
                  </a:lnTo>
                  <a:lnTo>
                    <a:pt x="979" y="122"/>
                  </a:lnTo>
                  <a:lnTo>
                    <a:pt x="1068" y="150"/>
                  </a:lnTo>
                  <a:lnTo>
                    <a:pt x="1158" y="177"/>
                  </a:lnTo>
                  <a:lnTo>
                    <a:pt x="1249" y="205"/>
                  </a:lnTo>
                  <a:lnTo>
                    <a:pt x="1340" y="233"/>
                  </a:lnTo>
                  <a:lnTo>
                    <a:pt x="1423" y="259"/>
                  </a:lnTo>
                  <a:lnTo>
                    <a:pt x="1500" y="281"/>
                  </a:lnTo>
                  <a:lnTo>
                    <a:pt x="1567" y="307"/>
                  </a:lnTo>
                  <a:lnTo>
                    <a:pt x="1621" y="324"/>
                  </a:lnTo>
                  <a:lnTo>
                    <a:pt x="1660" y="335"/>
                  </a:lnTo>
                  <a:lnTo>
                    <a:pt x="1682" y="342"/>
                  </a:lnTo>
                  <a:lnTo>
                    <a:pt x="1717" y="361"/>
                  </a:lnTo>
                  <a:lnTo>
                    <a:pt x="1732" y="375"/>
                  </a:lnTo>
                  <a:lnTo>
                    <a:pt x="1726" y="390"/>
                  </a:lnTo>
                  <a:lnTo>
                    <a:pt x="1715" y="405"/>
                  </a:lnTo>
                  <a:lnTo>
                    <a:pt x="1700" y="420"/>
                  </a:lnTo>
                  <a:lnTo>
                    <a:pt x="1673" y="444"/>
                  </a:lnTo>
                  <a:lnTo>
                    <a:pt x="1643" y="472"/>
                  </a:lnTo>
                  <a:lnTo>
                    <a:pt x="1606" y="505"/>
                  </a:lnTo>
                  <a:lnTo>
                    <a:pt x="1567" y="546"/>
                  </a:lnTo>
                  <a:lnTo>
                    <a:pt x="1523" y="588"/>
                  </a:lnTo>
                  <a:lnTo>
                    <a:pt x="1478" y="631"/>
                  </a:lnTo>
                  <a:lnTo>
                    <a:pt x="1434" y="679"/>
                  </a:lnTo>
                  <a:lnTo>
                    <a:pt x="1386" y="727"/>
                  </a:lnTo>
                  <a:lnTo>
                    <a:pt x="1341" y="768"/>
                  </a:lnTo>
                  <a:lnTo>
                    <a:pt x="1299" y="814"/>
                  </a:lnTo>
                  <a:lnTo>
                    <a:pt x="1260" y="855"/>
                  </a:lnTo>
                  <a:lnTo>
                    <a:pt x="1227" y="890"/>
                  </a:lnTo>
                  <a:lnTo>
                    <a:pt x="1199" y="925"/>
                  </a:lnTo>
                  <a:lnTo>
                    <a:pt x="1173" y="949"/>
                  </a:lnTo>
                  <a:lnTo>
                    <a:pt x="1158" y="966"/>
                  </a:lnTo>
                  <a:lnTo>
                    <a:pt x="1142" y="992"/>
                  </a:lnTo>
                  <a:lnTo>
                    <a:pt x="1119" y="1008"/>
                  </a:lnTo>
                  <a:lnTo>
                    <a:pt x="1103" y="1019"/>
                  </a:lnTo>
                  <a:lnTo>
                    <a:pt x="1092" y="1029"/>
                  </a:lnTo>
                  <a:lnTo>
                    <a:pt x="1081" y="1034"/>
                  </a:lnTo>
                  <a:lnTo>
                    <a:pt x="1071" y="1034"/>
                  </a:lnTo>
                  <a:lnTo>
                    <a:pt x="1069" y="1034"/>
                  </a:lnTo>
                  <a:lnTo>
                    <a:pt x="1068" y="1034"/>
                  </a:lnTo>
                  <a:lnTo>
                    <a:pt x="1069" y="1043"/>
                  </a:lnTo>
                  <a:lnTo>
                    <a:pt x="1077" y="1064"/>
                  </a:lnTo>
                  <a:lnTo>
                    <a:pt x="1082" y="1095"/>
                  </a:lnTo>
                  <a:lnTo>
                    <a:pt x="1092" y="1130"/>
                  </a:lnTo>
                  <a:lnTo>
                    <a:pt x="1106" y="1169"/>
                  </a:lnTo>
                  <a:lnTo>
                    <a:pt x="1119" y="1204"/>
                  </a:lnTo>
                  <a:lnTo>
                    <a:pt x="1134" y="1232"/>
                  </a:lnTo>
                  <a:lnTo>
                    <a:pt x="1151" y="1249"/>
                  </a:lnTo>
                  <a:lnTo>
                    <a:pt x="1156" y="1243"/>
                  </a:lnTo>
                  <a:lnTo>
                    <a:pt x="1177" y="1223"/>
                  </a:lnTo>
                  <a:lnTo>
                    <a:pt x="1206" y="1193"/>
                  </a:lnTo>
                  <a:lnTo>
                    <a:pt x="1243" y="1154"/>
                  </a:lnTo>
                  <a:lnTo>
                    <a:pt x="1291" y="1108"/>
                  </a:lnTo>
                  <a:lnTo>
                    <a:pt x="1341" y="1054"/>
                  </a:lnTo>
                  <a:lnTo>
                    <a:pt x="1393" y="1001"/>
                  </a:lnTo>
                  <a:lnTo>
                    <a:pt x="1452" y="943"/>
                  </a:lnTo>
                  <a:lnTo>
                    <a:pt x="1508" y="882"/>
                  </a:lnTo>
                  <a:lnTo>
                    <a:pt x="1565" y="827"/>
                  </a:lnTo>
                  <a:lnTo>
                    <a:pt x="1619" y="770"/>
                  </a:lnTo>
                  <a:lnTo>
                    <a:pt x="1665" y="723"/>
                  </a:lnTo>
                  <a:lnTo>
                    <a:pt x="1708" y="679"/>
                  </a:lnTo>
                  <a:lnTo>
                    <a:pt x="1741" y="642"/>
                  </a:lnTo>
                  <a:lnTo>
                    <a:pt x="1765" y="616"/>
                  </a:lnTo>
                  <a:lnTo>
                    <a:pt x="1778" y="603"/>
                  </a:lnTo>
                  <a:lnTo>
                    <a:pt x="1800" y="586"/>
                  </a:lnTo>
                  <a:lnTo>
                    <a:pt x="1811" y="597"/>
                  </a:lnTo>
                  <a:lnTo>
                    <a:pt x="1804" y="622"/>
                  </a:lnTo>
                  <a:lnTo>
                    <a:pt x="1789" y="651"/>
                  </a:lnTo>
                  <a:lnTo>
                    <a:pt x="1732" y="703"/>
                  </a:lnTo>
                  <a:lnTo>
                    <a:pt x="1676" y="757"/>
                  </a:lnTo>
                  <a:lnTo>
                    <a:pt x="1624" y="810"/>
                  </a:lnTo>
                  <a:lnTo>
                    <a:pt x="1571" y="862"/>
                  </a:lnTo>
                  <a:lnTo>
                    <a:pt x="1523" y="916"/>
                  </a:lnTo>
                  <a:lnTo>
                    <a:pt x="1475" y="964"/>
                  </a:lnTo>
                  <a:lnTo>
                    <a:pt x="1434" y="1012"/>
                  </a:lnTo>
                  <a:lnTo>
                    <a:pt x="1391" y="1058"/>
                  </a:lnTo>
                  <a:lnTo>
                    <a:pt x="1351" y="1099"/>
                  </a:lnTo>
                  <a:lnTo>
                    <a:pt x="1317" y="1136"/>
                  </a:lnTo>
                  <a:lnTo>
                    <a:pt x="1288" y="1173"/>
                  </a:lnTo>
                  <a:lnTo>
                    <a:pt x="1260" y="1201"/>
                  </a:lnTo>
                  <a:lnTo>
                    <a:pt x="1238" y="1227"/>
                  </a:lnTo>
                  <a:lnTo>
                    <a:pt x="1217" y="1243"/>
                  </a:lnTo>
                  <a:lnTo>
                    <a:pt x="1204" y="1254"/>
                  </a:lnTo>
                  <a:lnTo>
                    <a:pt x="1193" y="1256"/>
                  </a:lnTo>
                  <a:lnTo>
                    <a:pt x="1195" y="1269"/>
                  </a:lnTo>
                  <a:lnTo>
                    <a:pt x="1193" y="1282"/>
                  </a:lnTo>
                  <a:lnTo>
                    <a:pt x="1188" y="1293"/>
                  </a:lnTo>
                  <a:lnTo>
                    <a:pt x="1177" y="1302"/>
                  </a:lnTo>
                  <a:lnTo>
                    <a:pt x="1162" y="1308"/>
                  </a:lnTo>
                  <a:lnTo>
                    <a:pt x="1145" y="1308"/>
                  </a:lnTo>
                  <a:lnTo>
                    <a:pt x="1129" y="1302"/>
                  </a:lnTo>
                  <a:lnTo>
                    <a:pt x="1108" y="1293"/>
                  </a:lnTo>
                  <a:lnTo>
                    <a:pt x="1097" y="1288"/>
                  </a:lnTo>
                  <a:lnTo>
                    <a:pt x="1081" y="1277"/>
                  </a:lnTo>
                  <a:lnTo>
                    <a:pt x="1058" y="1264"/>
                  </a:lnTo>
                  <a:lnTo>
                    <a:pt x="1032" y="1254"/>
                  </a:lnTo>
                  <a:lnTo>
                    <a:pt x="1003" y="1241"/>
                  </a:lnTo>
                  <a:lnTo>
                    <a:pt x="970" y="1227"/>
                  </a:lnTo>
                  <a:lnTo>
                    <a:pt x="931" y="1210"/>
                  </a:lnTo>
                  <a:lnTo>
                    <a:pt x="888" y="1193"/>
                  </a:lnTo>
                  <a:lnTo>
                    <a:pt x="846" y="1175"/>
                  </a:lnTo>
                  <a:lnTo>
                    <a:pt x="801" y="1154"/>
                  </a:lnTo>
                  <a:lnTo>
                    <a:pt x="753" y="1134"/>
                  </a:lnTo>
                  <a:lnTo>
                    <a:pt x="707" y="1114"/>
                  </a:lnTo>
                  <a:lnTo>
                    <a:pt x="659" y="1095"/>
                  </a:lnTo>
                  <a:lnTo>
                    <a:pt x="611" y="1077"/>
                  </a:lnTo>
                  <a:lnTo>
                    <a:pt x="563" y="1058"/>
                  </a:lnTo>
                  <a:lnTo>
                    <a:pt x="516" y="1036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0" name="Freeform 17"/>
            <p:cNvSpPr>
              <a:spLocks/>
            </p:cNvSpPr>
            <p:nvPr/>
          </p:nvSpPr>
          <p:spPr bwMode="auto">
            <a:xfrm>
              <a:off x="2568" y="3553"/>
              <a:ext cx="906" cy="654"/>
            </a:xfrm>
            <a:custGeom>
              <a:avLst/>
              <a:gdLst>
                <a:gd name="T0" fmla="*/ 205 w 1811"/>
                <a:gd name="T1" fmla="*/ 489 h 1308"/>
                <a:gd name="T2" fmla="*/ 162 w 1811"/>
                <a:gd name="T3" fmla="*/ 420 h 1308"/>
                <a:gd name="T4" fmla="*/ 142 w 1811"/>
                <a:gd name="T5" fmla="*/ 366 h 1308"/>
                <a:gd name="T6" fmla="*/ 84 w 1811"/>
                <a:gd name="T7" fmla="*/ 318 h 1308"/>
                <a:gd name="T8" fmla="*/ 60 w 1811"/>
                <a:gd name="T9" fmla="*/ 331 h 1308"/>
                <a:gd name="T10" fmla="*/ 79 w 1811"/>
                <a:gd name="T11" fmla="*/ 385 h 1308"/>
                <a:gd name="T12" fmla="*/ 122 w 1811"/>
                <a:gd name="T13" fmla="*/ 454 h 1308"/>
                <a:gd name="T14" fmla="*/ 165 w 1811"/>
                <a:gd name="T15" fmla="*/ 482 h 1308"/>
                <a:gd name="T16" fmla="*/ 134 w 1811"/>
                <a:gd name="T17" fmla="*/ 469 h 1308"/>
                <a:gd name="T18" fmla="*/ 117 w 1811"/>
                <a:gd name="T19" fmla="*/ 463 h 1308"/>
                <a:gd name="T20" fmla="*/ 35 w 1811"/>
                <a:gd name="T21" fmla="*/ 399 h 1308"/>
                <a:gd name="T22" fmla="*/ 9 w 1811"/>
                <a:gd name="T23" fmla="*/ 329 h 1308"/>
                <a:gd name="T24" fmla="*/ 12 w 1811"/>
                <a:gd name="T25" fmla="*/ 291 h 1308"/>
                <a:gd name="T26" fmla="*/ 21 w 1811"/>
                <a:gd name="T27" fmla="*/ 283 h 1308"/>
                <a:gd name="T28" fmla="*/ 32 w 1811"/>
                <a:gd name="T29" fmla="*/ 251 h 1308"/>
                <a:gd name="T30" fmla="*/ 82 w 1811"/>
                <a:gd name="T31" fmla="*/ 195 h 1308"/>
                <a:gd name="T32" fmla="*/ 183 w 1811"/>
                <a:gd name="T33" fmla="*/ 96 h 1308"/>
                <a:gd name="T34" fmla="*/ 262 w 1811"/>
                <a:gd name="T35" fmla="*/ 15 h 1308"/>
                <a:gd name="T36" fmla="*/ 289 w 1811"/>
                <a:gd name="T37" fmla="*/ 0 h 1308"/>
                <a:gd name="T38" fmla="*/ 318 w 1811"/>
                <a:gd name="T39" fmla="*/ 7 h 1308"/>
                <a:gd name="T40" fmla="*/ 408 w 1811"/>
                <a:gd name="T41" fmla="*/ 35 h 1308"/>
                <a:gd name="T42" fmla="*/ 579 w 1811"/>
                <a:gd name="T43" fmla="*/ 89 h 1308"/>
                <a:gd name="T44" fmla="*/ 750 w 1811"/>
                <a:gd name="T45" fmla="*/ 141 h 1308"/>
                <a:gd name="T46" fmla="*/ 841 w 1811"/>
                <a:gd name="T47" fmla="*/ 171 h 1308"/>
                <a:gd name="T48" fmla="*/ 863 w 1811"/>
                <a:gd name="T49" fmla="*/ 195 h 1308"/>
                <a:gd name="T50" fmla="*/ 837 w 1811"/>
                <a:gd name="T51" fmla="*/ 222 h 1308"/>
                <a:gd name="T52" fmla="*/ 762 w 1811"/>
                <a:gd name="T53" fmla="*/ 294 h 1308"/>
                <a:gd name="T54" fmla="*/ 671 w 1811"/>
                <a:gd name="T55" fmla="*/ 384 h 1308"/>
                <a:gd name="T56" fmla="*/ 600 w 1811"/>
                <a:gd name="T57" fmla="*/ 463 h 1308"/>
                <a:gd name="T58" fmla="*/ 571 w 1811"/>
                <a:gd name="T59" fmla="*/ 496 h 1308"/>
                <a:gd name="T60" fmla="*/ 541 w 1811"/>
                <a:gd name="T61" fmla="*/ 517 h 1308"/>
                <a:gd name="T62" fmla="*/ 534 w 1811"/>
                <a:gd name="T63" fmla="*/ 517 h 1308"/>
                <a:gd name="T64" fmla="*/ 546 w 1811"/>
                <a:gd name="T65" fmla="*/ 565 h 1308"/>
                <a:gd name="T66" fmla="*/ 576 w 1811"/>
                <a:gd name="T67" fmla="*/ 625 h 1308"/>
                <a:gd name="T68" fmla="*/ 603 w 1811"/>
                <a:gd name="T69" fmla="*/ 597 h 1308"/>
                <a:gd name="T70" fmla="*/ 697 w 1811"/>
                <a:gd name="T71" fmla="*/ 501 h 1308"/>
                <a:gd name="T72" fmla="*/ 810 w 1811"/>
                <a:gd name="T73" fmla="*/ 385 h 1308"/>
                <a:gd name="T74" fmla="*/ 883 w 1811"/>
                <a:gd name="T75" fmla="*/ 308 h 1308"/>
                <a:gd name="T76" fmla="*/ 906 w 1811"/>
                <a:gd name="T77" fmla="*/ 299 h 1308"/>
                <a:gd name="T78" fmla="*/ 866 w 1811"/>
                <a:gd name="T79" fmla="*/ 352 h 1308"/>
                <a:gd name="T80" fmla="*/ 762 w 1811"/>
                <a:gd name="T81" fmla="*/ 458 h 1308"/>
                <a:gd name="T82" fmla="*/ 676 w 1811"/>
                <a:gd name="T83" fmla="*/ 550 h 1308"/>
                <a:gd name="T84" fmla="*/ 619 w 1811"/>
                <a:gd name="T85" fmla="*/ 614 h 1308"/>
                <a:gd name="T86" fmla="*/ 597 w 1811"/>
                <a:gd name="T87" fmla="*/ 628 h 1308"/>
                <a:gd name="T88" fmla="*/ 589 w 1811"/>
                <a:gd name="T89" fmla="*/ 651 h 1308"/>
                <a:gd name="T90" fmla="*/ 554 w 1811"/>
                <a:gd name="T91" fmla="*/ 647 h 1308"/>
                <a:gd name="T92" fmla="*/ 529 w 1811"/>
                <a:gd name="T93" fmla="*/ 632 h 1308"/>
                <a:gd name="T94" fmla="*/ 466 w 1811"/>
                <a:gd name="T95" fmla="*/ 605 h 1308"/>
                <a:gd name="T96" fmla="*/ 377 w 1811"/>
                <a:gd name="T97" fmla="*/ 567 h 1308"/>
                <a:gd name="T98" fmla="*/ 282 w 1811"/>
                <a:gd name="T99" fmla="*/ 529 h 1308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811"/>
                <a:gd name="T151" fmla="*/ 0 h 1308"/>
                <a:gd name="T152" fmla="*/ 1811 w 1811"/>
                <a:gd name="T153" fmla="*/ 1308 h 1308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811" h="1308">
                  <a:moveTo>
                    <a:pt x="516" y="1036"/>
                  </a:moveTo>
                  <a:lnTo>
                    <a:pt x="516" y="1036"/>
                  </a:lnTo>
                  <a:lnTo>
                    <a:pt x="455" y="1008"/>
                  </a:lnTo>
                  <a:lnTo>
                    <a:pt x="409" y="977"/>
                  </a:lnTo>
                  <a:lnTo>
                    <a:pt x="378" y="943"/>
                  </a:lnTo>
                  <a:lnTo>
                    <a:pt x="354" y="908"/>
                  </a:lnTo>
                  <a:lnTo>
                    <a:pt x="337" y="873"/>
                  </a:lnTo>
                  <a:lnTo>
                    <a:pt x="324" y="840"/>
                  </a:lnTo>
                  <a:lnTo>
                    <a:pt x="313" y="807"/>
                  </a:lnTo>
                  <a:lnTo>
                    <a:pt x="298" y="773"/>
                  </a:lnTo>
                  <a:lnTo>
                    <a:pt x="283" y="731"/>
                  </a:lnTo>
                  <a:lnTo>
                    <a:pt x="289" y="705"/>
                  </a:lnTo>
                  <a:lnTo>
                    <a:pt x="307" y="697"/>
                  </a:lnTo>
                  <a:lnTo>
                    <a:pt x="331" y="705"/>
                  </a:lnTo>
                  <a:lnTo>
                    <a:pt x="167" y="636"/>
                  </a:lnTo>
                  <a:lnTo>
                    <a:pt x="141" y="625"/>
                  </a:lnTo>
                  <a:lnTo>
                    <a:pt x="124" y="636"/>
                  </a:lnTo>
                  <a:lnTo>
                    <a:pt x="119" y="662"/>
                  </a:lnTo>
                  <a:lnTo>
                    <a:pt x="133" y="705"/>
                  </a:lnTo>
                  <a:lnTo>
                    <a:pt x="146" y="738"/>
                  </a:lnTo>
                  <a:lnTo>
                    <a:pt x="157" y="770"/>
                  </a:lnTo>
                  <a:lnTo>
                    <a:pt x="172" y="807"/>
                  </a:lnTo>
                  <a:lnTo>
                    <a:pt x="189" y="840"/>
                  </a:lnTo>
                  <a:lnTo>
                    <a:pt x="211" y="877"/>
                  </a:lnTo>
                  <a:lnTo>
                    <a:pt x="244" y="908"/>
                  </a:lnTo>
                  <a:lnTo>
                    <a:pt x="289" y="943"/>
                  </a:lnTo>
                  <a:lnTo>
                    <a:pt x="348" y="971"/>
                  </a:lnTo>
                  <a:lnTo>
                    <a:pt x="329" y="964"/>
                  </a:lnTo>
                  <a:lnTo>
                    <a:pt x="313" y="958"/>
                  </a:lnTo>
                  <a:lnTo>
                    <a:pt x="296" y="953"/>
                  </a:lnTo>
                  <a:lnTo>
                    <a:pt x="281" y="943"/>
                  </a:lnTo>
                  <a:lnTo>
                    <a:pt x="268" y="938"/>
                  </a:lnTo>
                  <a:lnTo>
                    <a:pt x="255" y="932"/>
                  </a:lnTo>
                  <a:lnTo>
                    <a:pt x="244" y="931"/>
                  </a:lnTo>
                  <a:lnTo>
                    <a:pt x="233" y="925"/>
                  </a:lnTo>
                  <a:lnTo>
                    <a:pt x="172" y="894"/>
                  </a:lnTo>
                  <a:lnTo>
                    <a:pt x="126" y="862"/>
                  </a:lnTo>
                  <a:lnTo>
                    <a:pt x="93" y="829"/>
                  </a:lnTo>
                  <a:lnTo>
                    <a:pt x="70" y="797"/>
                  </a:lnTo>
                  <a:lnTo>
                    <a:pt x="54" y="758"/>
                  </a:lnTo>
                  <a:lnTo>
                    <a:pt x="41" y="727"/>
                  </a:lnTo>
                  <a:lnTo>
                    <a:pt x="30" y="692"/>
                  </a:lnTo>
                  <a:lnTo>
                    <a:pt x="17" y="657"/>
                  </a:lnTo>
                  <a:lnTo>
                    <a:pt x="0" y="616"/>
                  </a:lnTo>
                  <a:lnTo>
                    <a:pt x="6" y="588"/>
                  </a:lnTo>
                  <a:lnTo>
                    <a:pt x="24" y="581"/>
                  </a:lnTo>
                  <a:lnTo>
                    <a:pt x="50" y="592"/>
                  </a:lnTo>
                  <a:lnTo>
                    <a:pt x="45" y="581"/>
                  </a:lnTo>
                  <a:lnTo>
                    <a:pt x="41" y="566"/>
                  </a:lnTo>
                  <a:lnTo>
                    <a:pt x="41" y="555"/>
                  </a:lnTo>
                  <a:lnTo>
                    <a:pt x="45" y="538"/>
                  </a:lnTo>
                  <a:lnTo>
                    <a:pt x="52" y="522"/>
                  </a:lnTo>
                  <a:lnTo>
                    <a:pt x="63" y="501"/>
                  </a:lnTo>
                  <a:lnTo>
                    <a:pt x="80" y="479"/>
                  </a:lnTo>
                  <a:lnTo>
                    <a:pt x="104" y="455"/>
                  </a:lnTo>
                  <a:lnTo>
                    <a:pt x="130" y="425"/>
                  </a:lnTo>
                  <a:lnTo>
                    <a:pt x="163" y="390"/>
                  </a:lnTo>
                  <a:lnTo>
                    <a:pt x="206" y="348"/>
                  </a:lnTo>
                  <a:lnTo>
                    <a:pt x="250" y="301"/>
                  </a:lnTo>
                  <a:lnTo>
                    <a:pt x="304" y="250"/>
                  </a:lnTo>
                  <a:lnTo>
                    <a:pt x="365" y="192"/>
                  </a:lnTo>
                  <a:lnTo>
                    <a:pt x="431" y="122"/>
                  </a:lnTo>
                  <a:lnTo>
                    <a:pt x="507" y="46"/>
                  </a:lnTo>
                  <a:lnTo>
                    <a:pt x="524" y="29"/>
                  </a:lnTo>
                  <a:lnTo>
                    <a:pt x="539" y="15"/>
                  </a:lnTo>
                  <a:lnTo>
                    <a:pt x="553" y="5"/>
                  </a:lnTo>
                  <a:lnTo>
                    <a:pt x="563" y="2"/>
                  </a:lnTo>
                  <a:lnTo>
                    <a:pt x="577" y="0"/>
                  </a:lnTo>
                  <a:lnTo>
                    <a:pt x="592" y="2"/>
                  </a:lnTo>
                  <a:lnTo>
                    <a:pt x="611" y="5"/>
                  </a:lnTo>
                  <a:lnTo>
                    <a:pt x="635" y="13"/>
                  </a:lnTo>
                  <a:lnTo>
                    <a:pt x="657" y="20"/>
                  </a:lnTo>
                  <a:lnTo>
                    <a:pt x="694" y="33"/>
                  </a:lnTo>
                  <a:lnTo>
                    <a:pt x="748" y="52"/>
                  </a:lnTo>
                  <a:lnTo>
                    <a:pt x="816" y="70"/>
                  </a:lnTo>
                  <a:lnTo>
                    <a:pt x="894" y="98"/>
                  </a:lnTo>
                  <a:lnTo>
                    <a:pt x="979" y="122"/>
                  </a:lnTo>
                  <a:lnTo>
                    <a:pt x="1068" y="150"/>
                  </a:lnTo>
                  <a:lnTo>
                    <a:pt x="1158" y="177"/>
                  </a:lnTo>
                  <a:lnTo>
                    <a:pt x="1249" y="205"/>
                  </a:lnTo>
                  <a:lnTo>
                    <a:pt x="1340" y="233"/>
                  </a:lnTo>
                  <a:lnTo>
                    <a:pt x="1423" y="259"/>
                  </a:lnTo>
                  <a:lnTo>
                    <a:pt x="1500" y="281"/>
                  </a:lnTo>
                  <a:lnTo>
                    <a:pt x="1567" y="307"/>
                  </a:lnTo>
                  <a:lnTo>
                    <a:pt x="1621" y="324"/>
                  </a:lnTo>
                  <a:lnTo>
                    <a:pt x="1660" y="335"/>
                  </a:lnTo>
                  <a:lnTo>
                    <a:pt x="1682" y="342"/>
                  </a:lnTo>
                  <a:lnTo>
                    <a:pt x="1717" y="361"/>
                  </a:lnTo>
                  <a:lnTo>
                    <a:pt x="1732" y="375"/>
                  </a:lnTo>
                  <a:lnTo>
                    <a:pt x="1726" y="390"/>
                  </a:lnTo>
                  <a:lnTo>
                    <a:pt x="1715" y="405"/>
                  </a:lnTo>
                  <a:lnTo>
                    <a:pt x="1700" y="420"/>
                  </a:lnTo>
                  <a:lnTo>
                    <a:pt x="1673" y="444"/>
                  </a:lnTo>
                  <a:lnTo>
                    <a:pt x="1643" y="472"/>
                  </a:lnTo>
                  <a:lnTo>
                    <a:pt x="1606" y="505"/>
                  </a:lnTo>
                  <a:lnTo>
                    <a:pt x="1567" y="546"/>
                  </a:lnTo>
                  <a:lnTo>
                    <a:pt x="1523" y="588"/>
                  </a:lnTo>
                  <a:lnTo>
                    <a:pt x="1478" y="631"/>
                  </a:lnTo>
                  <a:lnTo>
                    <a:pt x="1434" y="679"/>
                  </a:lnTo>
                  <a:lnTo>
                    <a:pt x="1386" y="727"/>
                  </a:lnTo>
                  <a:lnTo>
                    <a:pt x="1341" y="768"/>
                  </a:lnTo>
                  <a:lnTo>
                    <a:pt x="1299" y="814"/>
                  </a:lnTo>
                  <a:lnTo>
                    <a:pt x="1260" y="855"/>
                  </a:lnTo>
                  <a:lnTo>
                    <a:pt x="1227" y="890"/>
                  </a:lnTo>
                  <a:lnTo>
                    <a:pt x="1199" y="925"/>
                  </a:lnTo>
                  <a:lnTo>
                    <a:pt x="1173" y="949"/>
                  </a:lnTo>
                  <a:lnTo>
                    <a:pt x="1158" y="966"/>
                  </a:lnTo>
                  <a:lnTo>
                    <a:pt x="1142" y="992"/>
                  </a:lnTo>
                  <a:lnTo>
                    <a:pt x="1119" y="1008"/>
                  </a:lnTo>
                  <a:lnTo>
                    <a:pt x="1103" y="1019"/>
                  </a:lnTo>
                  <a:lnTo>
                    <a:pt x="1092" y="1029"/>
                  </a:lnTo>
                  <a:lnTo>
                    <a:pt x="1081" y="1034"/>
                  </a:lnTo>
                  <a:lnTo>
                    <a:pt x="1071" y="1034"/>
                  </a:lnTo>
                  <a:lnTo>
                    <a:pt x="1069" y="1034"/>
                  </a:lnTo>
                  <a:lnTo>
                    <a:pt x="1068" y="1034"/>
                  </a:lnTo>
                  <a:lnTo>
                    <a:pt x="1069" y="1043"/>
                  </a:lnTo>
                  <a:lnTo>
                    <a:pt x="1077" y="1064"/>
                  </a:lnTo>
                  <a:lnTo>
                    <a:pt x="1082" y="1095"/>
                  </a:lnTo>
                  <a:lnTo>
                    <a:pt x="1092" y="1130"/>
                  </a:lnTo>
                  <a:lnTo>
                    <a:pt x="1106" y="1169"/>
                  </a:lnTo>
                  <a:lnTo>
                    <a:pt x="1119" y="1204"/>
                  </a:lnTo>
                  <a:lnTo>
                    <a:pt x="1134" y="1232"/>
                  </a:lnTo>
                  <a:lnTo>
                    <a:pt x="1151" y="1249"/>
                  </a:lnTo>
                  <a:lnTo>
                    <a:pt x="1156" y="1243"/>
                  </a:lnTo>
                  <a:lnTo>
                    <a:pt x="1177" y="1223"/>
                  </a:lnTo>
                  <a:lnTo>
                    <a:pt x="1206" y="1193"/>
                  </a:lnTo>
                  <a:lnTo>
                    <a:pt x="1243" y="1154"/>
                  </a:lnTo>
                  <a:lnTo>
                    <a:pt x="1291" y="1108"/>
                  </a:lnTo>
                  <a:lnTo>
                    <a:pt x="1341" y="1054"/>
                  </a:lnTo>
                  <a:lnTo>
                    <a:pt x="1393" y="1001"/>
                  </a:lnTo>
                  <a:lnTo>
                    <a:pt x="1452" y="943"/>
                  </a:lnTo>
                  <a:lnTo>
                    <a:pt x="1508" y="882"/>
                  </a:lnTo>
                  <a:lnTo>
                    <a:pt x="1565" y="827"/>
                  </a:lnTo>
                  <a:lnTo>
                    <a:pt x="1619" y="770"/>
                  </a:lnTo>
                  <a:lnTo>
                    <a:pt x="1665" y="723"/>
                  </a:lnTo>
                  <a:lnTo>
                    <a:pt x="1708" y="679"/>
                  </a:lnTo>
                  <a:lnTo>
                    <a:pt x="1741" y="642"/>
                  </a:lnTo>
                  <a:lnTo>
                    <a:pt x="1765" y="616"/>
                  </a:lnTo>
                  <a:lnTo>
                    <a:pt x="1778" y="603"/>
                  </a:lnTo>
                  <a:lnTo>
                    <a:pt x="1800" y="586"/>
                  </a:lnTo>
                  <a:lnTo>
                    <a:pt x="1811" y="597"/>
                  </a:lnTo>
                  <a:lnTo>
                    <a:pt x="1804" y="622"/>
                  </a:lnTo>
                  <a:lnTo>
                    <a:pt x="1789" y="651"/>
                  </a:lnTo>
                  <a:lnTo>
                    <a:pt x="1732" y="703"/>
                  </a:lnTo>
                  <a:lnTo>
                    <a:pt x="1676" y="757"/>
                  </a:lnTo>
                  <a:lnTo>
                    <a:pt x="1624" y="810"/>
                  </a:lnTo>
                  <a:lnTo>
                    <a:pt x="1571" y="862"/>
                  </a:lnTo>
                  <a:lnTo>
                    <a:pt x="1523" y="916"/>
                  </a:lnTo>
                  <a:lnTo>
                    <a:pt x="1475" y="964"/>
                  </a:lnTo>
                  <a:lnTo>
                    <a:pt x="1434" y="1012"/>
                  </a:lnTo>
                  <a:lnTo>
                    <a:pt x="1391" y="1058"/>
                  </a:lnTo>
                  <a:lnTo>
                    <a:pt x="1351" y="1099"/>
                  </a:lnTo>
                  <a:lnTo>
                    <a:pt x="1317" y="1136"/>
                  </a:lnTo>
                  <a:lnTo>
                    <a:pt x="1288" y="1173"/>
                  </a:lnTo>
                  <a:lnTo>
                    <a:pt x="1260" y="1201"/>
                  </a:lnTo>
                  <a:lnTo>
                    <a:pt x="1238" y="1227"/>
                  </a:lnTo>
                  <a:lnTo>
                    <a:pt x="1217" y="1243"/>
                  </a:lnTo>
                  <a:lnTo>
                    <a:pt x="1204" y="1254"/>
                  </a:lnTo>
                  <a:lnTo>
                    <a:pt x="1193" y="1256"/>
                  </a:lnTo>
                  <a:lnTo>
                    <a:pt x="1195" y="1269"/>
                  </a:lnTo>
                  <a:lnTo>
                    <a:pt x="1193" y="1282"/>
                  </a:lnTo>
                  <a:lnTo>
                    <a:pt x="1188" y="1293"/>
                  </a:lnTo>
                  <a:lnTo>
                    <a:pt x="1177" y="1302"/>
                  </a:lnTo>
                  <a:lnTo>
                    <a:pt x="1162" y="1308"/>
                  </a:lnTo>
                  <a:lnTo>
                    <a:pt x="1145" y="1308"/>
                  </a:lnTo>
                  <a:lnTo>
                    <a:pt x="1129" y="1302"/>
                  </a:lnTo>
                  <a:lnTo>
                    <a:pt x="1108" y="1293"/>
                  </a:lnTo>
                  <a:lnTo>
                    <a:pt x="1097" y="1288"/>
                  </a:lnTo>
                  <a:lnTo>
                    <a:pt x="1081" y="1277"/>
                  </a:lnTo>
                  <a:lnTo>
                    <a:pt x="1058" y="1264"/>
                  </a:lnTo>
                  <a:lnTo>
                    <a:pt x="1032" y="1254"/>
                  </a:lnTo>
                  <a:lnTo>
                    <a:pt x="1003" y="1241"/>
                  </a:lnTo>
                  <a:lnTo>
                    <a:pt x="970" y="1227"/>
                  </a:lnTo>
                  <a:lnTo>
                    <a:pt x="931" y="1210"/>
                  </a:lnTo>
                  <a:lnTo>
                    <a:pt x="888" y="1193"/>
                  </a:lnTo>
                  <a:lnTo>
                    <a:pt x="846" y="1175"/>
                  </a:lnTo>
                  <a:lnTo>
                    <a:pt x="801" y="1154"/>
                  </a:lnTo>
                  <a:lnTo>
                    <a:pt x="753" y="1134"/>
                  </a:lnTo>
                  <a:lnTo>
                    <a:pt x="707" y="1114"/>
                  </a:lnTo>
                  <a:lnTo>
                    <a:pt x="659" y="1095"/>
                  </a:lnTo>
                  <a:lnTo>
                    <a:pt x="611" y="1077"/>
                  </a:lnTo>
                  <a:lnTo>
                    <a:pt x="563" y="1058"/>
                  </a:lnTo>
                  <a:lnTo>
                    <a:pt x="516" y="1036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1" name="Line 18"/>
            <p:cNvSpPr>
              <a:spLocks noChangeShapeType="1"/>
            </p:cNvSpPr>
            <p:nvPr/>
          </p:nvSpPr>
          <p:spPr bwMode="auto">
            <a:xfrm>
              <a:off x="2593" y="3849"/>
              <a:ext cx="504" cy="19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2" name="Line 19"/>
            <p:cNvSpPr>
              <a:spLocks noChangeShapeType="1"/>
            </p:cNvSpPr>
            <p:nvPr/>
          </p:nvSpPr>
          <p:spPr bwMode="auto">
            <a:xfrm flipH="1">
              <a:off x="3114" y="3806"/>
              <a:ext cx="317" cy="3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3" name="Line 20"/>
            <p:cNvSpPr>
              <a:spLocks noChangeShapeType="1"/>
            </p:cNvSpPr>
            <p:nvPr/>
          </p:nvSpPr>
          <p:spPr bwMode="auto">
            <a:xfrm flipV="1">
              <a:off x="3121" y="3863"/>
              <a:ext cx="271" cy="26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4" name="Line 21"/>
            <p:cNvSpPr>
              <a:spLocks noChangeShapeType="1"/>
            </p:cNvSpPr>
            <p:nvPr/>
          </p:nvSpPr>
          <p:spPr bwMode="auto">
            <a:xfrm flipV="1">
              <a:off x="3127" y="3989"/>
              <a:ext cx="159" cy="16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5" name="Freeform 22"/>
            <p:cNvSpPr>
              <a:spLocks/>
            </p:cNvSpPr>
            <p:nvPr/>
          </p:nvSpPr>
          <p:spPr bwMode="auto">
            <a:xfrm>
              <a:off x="3238" y="3935"/>
              <a:ext cx="191" cy="166"/>
            </a:xfrm>
            <a:custGeom>
              <a:avLst/>
              <a:gdLst>
                <a:gd name="T0" fmla="*/ 61 w 382"/>
                <a:gd name="T1" fmla="*/ 0 h 331"/>
                <a:gd name="T2" fmla="*/ 0 w 382"/>
                <a:gd name="T3" fmla="*/ 65 h 331"/>
                <a:gd name="T4" fmla="*/ 10 w 382"/>
                <a:gd name="T5" fmla="*/ 68 h 331"/>
                <a:gd name="T6" fmla="*/ 27 w 382"/>
                <a:gd name="T7" fmla="*/ 78 h 331"/>
                <a:gd name="T8" fmla="*/ 47 w 382"/>
                <a:gd name="T9" fmla="*/ 89 h 331"/>
                <a:gd name="T10" fmla="*/ 67 w 382"/>
                <a:gd name="T11" fmla="*/ 103 h 331"/>
                <a:gd name="T12" fmla="*/ 86 w 382"/>
                <a:gd name="T13" fmla="*/ 119 h 331"/>
                <a:gd name="T14" fmla="*/ 103 w 382"/>
                <a:gd name="T15" fmla="*/ 133 h 331"/>
                <a:gd name="T16" fmla="*/ 116 w 382"/>
                <a:gd name="T17" fmla="*/ 151 h 331"/>
                <a:gd name="T18" fmla="*/ 122 w 382"/>
                <a:gd name="T19" fmla="*/ 166 h 331"/>
                <a:gd name="T20" fmla="*/ 127 w 382"/>
                <a:gd name="T21" fmla="*/ 150 h 331"/>
                <a:gd name="T22" fmla="*/ 130 w 382"/>
                <a:gd name="T23" fmla="*/ 125 h 331"/>
                <a:gd name="T24" fmla="*/ 128 w 382"/>
                <a:gd name="T25" fmla="*/ 101 h 331"/>
                <a:gd name="T26" fmla="*/ 122 w 382"/>
                <a:gd name="T27" fmla="*/ 87 h 331"/>
                <a:gd name="T28" fmla="*/ 130 w 382"/>
                <a:gd name="T29" fmla="*/ 87 h 331"/>
                <a:gd name="T30" fmla="*/ 141 w 382"/>
                <a:gd name="T31" fmla="*/ 87 h 331"/>
                <a:gd name="T32" fmla="*/ 151 w 382"/>
                <a:gd name="T33" fmla="*/ 87 h 331"/>
                <a:gd name="T34" fmla="*/ 160 w 382"/>
                <a:gd name="T35" fmla="*/ 89 h 331"/>
                <a:gd name="T36" fmla="*/ 169 w 382"/>
                <a:gd name="T37" fmla="*/ 90 h 331"/>
                <a:gd name="T38" fmla="*/ 180 w 382"/>
                <a:gd name="T39" fmla="*/ 93 h 331"/>
                <a:gd name="T40" fmla="*/ 187 w 382"/>
                <a:gd name="T41" fmla="*/ 97 h 331"/>
                <a:gd name="T42" fmla="*/ 191 w 382"/>
                <a:gd name="T43" fmla="*/ 104 h 331"/>
                <a:gd name="T44" fmla="*/ 187 w 382"/>
                <a:gd name="T45" fmla="*/ 93 h 331"/>
                <a:gd name="T46" fmla="*/ 178 w 382"/>
                <a:gd name="T47" fmla="*/ 79 h 331"/>
                <a:gd name="T48" fmla="*/ 163 w 382"/>
                <a:gd name="T49" fmla="*/ 59 h 331"/>
                <a:gd name="T50" fmla="*/ 146 w 382"/>
                <a:gd name="T51" fmla="*/ 41 h 331"/>
                <a:gd name="T52" fmla="*/ 127 w 382"/>
                <a:gd name="T53" fmla="*/ 25 h 331"/>
                <a:gd name="T54" fmla="*/ 105 w 382"/>
                <a:gd name="T55" fmla="*/ 10 h 331"/>
                <a:gd name="T56" fmla="*/ 83 w 382"/>
                <a:gd name="T57" fmla="*/ 2 h 331"/>
                <a:gd name="T58" fmla="*/ 61 w 382"/>
                <a:gd name="T59" fmla="*/ 0 h 331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382"/>
                <a:gd name="T91" fmla="*/ 0 h 331"/>
                <a:gd name="T92" fmla="*/ 382 w 382"/>
                <a:gd name="T93" fmla="*/ 331 h 331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382" h="331">
                  <a:moveTo>
                    <a:pt x="122" y="0"/>
                  </a:moveTo>
                  <a:lnTo>
                    <a:pt x="0" y="130"/>
                  </a:lnTo>
                  <a:lnTo>
                    <a:pt x="20" y="135"/>
                  </a:lnTo>
                  <a:lnTo>
                    <a:pt x="53" y="155"/>
                  </a:lnTo>
                  <a:lnTo>
                    <a:pt x="94" y="178"/>
                  </a:lnTo>
                  <a:lnTo>
                    <a:pt x="133" y="205"/>
                  </a:lnTo>
                  <a:lnTo>
                    <a:pt x="172" y="237"/>
                  </a:lnTo>
                  <a:lnTo>
                    <a:pt x="205" y="266"/>
                  </a:lnTo>
                  <a:lnTo>
                    <a:pt x="231" y="302"/>
                  </a:lnTo>
                  <a:lnTo>
                    <a:pt x="244" y="331"/>
                  </a:lnTo>
                  <a:lnTo>
                    <a:pt x="253" y="300"/>
                  </a:lnTo>
                  <a:lnTo>
                    <a:pt x="259" y="250"/>
                  </a:lnTo>
                  <a:lnTo>
                    <a:pt x="255" y="202"/>
                  </a:lnTo>
                  <a:lnTo>
                    <a:pt x="244" y="174"/>
                  </a:lnTo>
                  <a:lnTo>
                    <a:pt x="260" y="174"/>
                  </a:lnTo>
                  <a:lnTo>
                    <a:pt x="281" y="174"/>
                  </a:lnTo>
                  <a:lnTo>
                    <a:pt x="301" y="174"/>
                  </a:lnTo>
                  <a:lnTo>
                    <a:pt x="320" y="178"/>
                  </a:lnTo>
                  <a:lnTo>
                    <a:pt x="338" y="179"/>
                  </a:lnTo>
                  <a:lnTo>
                    <a:pt x="360" y="185"/>
                  </a:lnTo>
                  <a:lnTo>
                    <a:pt x="373" y="194"/>
                  </a:lnTo>
                  <a:lnTo>
                    <a:pt x="382" y="207"/>
                  </a:lnTo>
                  <a:lnTo>
                    <a:pt x="373" y="185"/>
                  </a:lnTo>
                  <a:lnTo>
                    <a:pt x="355" y="157"/>
                  </a:lnTo>
                  <a:lnTo>
                    <a:pt x="325" y="118"/>
                  </a:lnTo>
                  <a:lnTo>
                    <a:pt x="292" y="81"/>
                  </a:lnTo>
                  <a:lnTo>
                    <a:pt x="253" y="50"/>
                  </a:lnTo>
                  <a:lnTo>
                    <a:pt x="210" y="20"/>
                  </a:lnTo>
                  <a:lnTo>
                    <a:pt x="166" y="4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6" name="Freeform 23"/>
            <p:cNvSpPr>
              <a:spLocks/>
            </p:cNvSpPr>
            <p:nvPr/>
          </p:nvSpPr>
          <p:spPr bwMode="auto">
            <a:xfrm>
              <a:off x="3238" y="3935"/>
              <a:ext cx="191" cy="166"/>
            </a:xfrm>
            <a:custGeom>
              <a:avLst/>
              <a:gdLst>
                <a:gd name="T0" fmla="*/ 61 w 382"/>
                <a:gd name="T1" fmla="*/ 0 h 331"/>
                <a:gd name="T2" fmla="*/ 0 w 382"/>
                <a:gd name="T3" fmla="*/ 65 h 331"/>
                <a:gd name="T4" fmla="*/ 10 w 382"/>
                <a:gd name="T5" fmla="*/ 68 h 331"/>
                <a:gd name="T6" fmla="*/ 27 w 382"/>
                <a:gd name="T7" fmla="*/ 78 h 331"/>
                <a:gd name="T8" fmla="*/ 47 w 382"/>
                <a:gd name="T9" fmla="*/ 89 h 331"/>
                <a:gd name="T10" fmla="*/ 67 w 382"/>
                <a:gd name="T11" fmla="*/ 103 h 331"/>
                <a:gd name="T12" fmla="*/ 86 w 382"/>
                <a:gd name="T13" fmla="*/ 119 h 331"/>
                <a:gd name="T14" fmla="*/ 103 w 382"/>
                <a:gd name="T15" fmla="*/ 133 h 331"/>
                <a:gd name="T16" fmla="*/ 116 w 382"/>
                <a:gd name="T17" fmla="*/ 151 h 331"/>
                <a:gd name="T18" fmla="*/ 122 w 382"/>
                <a:gd name="T19" fmla="*/ 166 h 331"/>
                <a:gd name="T20" fmla="*/ 127 w 382"/>
                <a:gd name="T21" fmla="*/ 150 h 331"/>
                <a:gd name="T22" fmla="*/ 130 w 382"/>
                <a:gd name="T23" fmla="*/ 125 h 331"/>
                <a:gd name="T24" fmla="*/ 128 w 382"/>
                <a:gd name="T25" fmla="*/ 101 h 331"/>
                <a:gd name="T26" fmla="*/ 122 w 382"/>
                <a:gd name="T27" fmla="*/ 87 h 331"/>
                <a:gd name="T28" fmla="*/ 130 w 382"/>
                <a:gd name="T29" fmla="*/ 87 h 331"/>
                <a:gd name="T30" fmla="*/ 141 w 382"/>
                <a:gd name="T31" fmla="*/ 87 h 331"/>
                <a:gd name="T32" fmla="*/ 151 w 382"/>
                <a:gd name="T33" fmla="*/ 87 h 331"/>
                <a:gd name="T34" fmla="*/ 160 w 382"/>
                <a:gd name="T35" fmla="*/ 89 h 331"/>
                <a:gd name="T36" fmla="*/ 169 w 382"/>
                <a:gd name="T37" fmla="*/ 90 h 331"/>
                <a:gd name="T38" fmla="*/ 180 w 382"/>
                <a:gd name="T39" fmla="*/ 93 h 331"/>
                <a:gd name="T40" fmla="*/ 187 w 382"/>
                <a:gd name="T41" fmla="*/ 97 h 331"/>
                <a:gd name="T42" fmla="*/ 191 w 382"/>
                <a:gd name="T43" fmla="*/ 104 h 331"/>
                <a:gd name="T44" fmla="*/ 187 w 382"/>
                <a:gd name="T45" fmla="*/ 93 h 331"/>
                <a:gd name="T46" fmla="*/ 178 w 382"/>
                <a:gd name="T47" fmla="*/ 79 h 331"/>
                <a:gd name="T48" fmla="*/ 163 w 382"/>
                <a:gd name="T49" fmla="*/ 59 h 331"/>
                <a:gd name="T50" fmla="*/ 146 w 382"/>
                <a:gd name="T51" fmla="*/ 41 h 331"/>
                <a:gd name="T52" fmla="*/ 127 w 382"/>
                <a:gd name="T53" fmla="*/ 25 h 331"/>
                <a:gd name="T54" fmla="*/ 105 w 382"/>
                <a:gd name="T55" fmla="*/ 10 h 331"/>
                <a:gd name="T56" fmla="*/ 83 w 382"/>
                <a:gd name="T57" fmla="*/ 2 h 331"/>
                <a:gd name="T58" fmla="*/ 61 w 382"/>
                <a:gd name="T59" fmla="*/ 0 h 331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382"/>
                <a:gd name="T91" fmla="*/ 0 h 331"/>
                <a:gd name="T92" fmla="*/ 382 w 382"/>
                <a:gd name="T93" fmla="*/ 331 h 331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382" h="331">
                  <a:moveTo>
                    <a:pt x="122" y="0"/>
                  </a:moveTo>
                  <a:lnTo>
                    <a:pt x="0" y="130"/>
                  </a:lnTo>
                  <a:lnTo>
                    <a:pt x="20" y="135"/>
                  </a:lnTo>
                  <a:lnTo>
                    <a:pt x="53" y="155"/>
                  </a:lnTo>
                  <a:lnTo>
                    <a:pt x="94" y="178"/>
                  </a:lnTo>
                  <a:lnTo>
                    <a:pt x="133" y="205"/>
                  </a:lnTo>
                  <a:lnTo>
                    <a:pt x="172" y="237"/>
                  </a:lnTo>
                  <a:lnTo>
                    <a:pt x="205" y="266"/>
                  </a:lnTo>
                  <a:lnTo>
                    <a:pt x="231" y="302"/>
                  </a:lnTo>
                  <a:lnTo>
                    <a:pt x="244" y="331"/>
                  </a:lnTo>
                  <a:lnTo>
                    <a:pt x="253" y="300"/>
                  </a:lnTo>
                  <a:lnTo>
                    <a:pt x="259" y="250"/>
                  </a:lnTo>
                  <a:lnTo>
                    <a:pt x="255" y="202"/>
                  </a:lnTo>
                  <a:lnTo>
                    <a:pt x="244" y="174"/>
                  </a:lnTo>
                  <a:lnTo>
                    <a:pt x="260" y="174"/>
                  </a:lnTo>
                  <a:lnTo>
                    <a:pt x="281" y="174"/>
                  </a:lnTo>
                  <a:lnTo>
                    <a:pt x="301" y="174"/>
                  </a:lnTo>
                  <a:lnTo>
                    <a:pt x="320" y="178"/>
                  </a:lnTo>
                  <a:lnTo>
                    <a:pt x="338" y="179"/>
                  </a:lnTo>
                  <a:lnTo>
                    <a:pt x="360" y="185"/>
                  </a:lnTo>
                  <a:lnTo>
                    <a:pt x="373" y="194"/>
                  </a:lnTo>
                  <a:lnTo>
                    <a:pt x="382" y="207"/>
                  </a:lnTo>
                  <a:lnTo>
                    <a:pt x="373" y="185"/>
                  </a:lnTo>
                  <a:lnTo>
                    <a:pt x="355" y="157"/>
                  </a:lnTo>
                  <a:lnTo>
                    <a:pt x="325" y="118"/>
                  </a:lnTo>
                  <a:lnTo>
                    <a:pt x="292" y="81"/>
                  </a:lnTo>
                  <a:lnTo>
                    <a:pt x="253" y="50"/>
                  </a:lnTo>
                  <a:lnTo>
                    <a:pt x="210" y="20"/>
                  </a:lnTo>
                  <a:lnTo>
                    <a:pt x="166" y="4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7" name="Freeform 24"/>
            <p:cNvSpPr>
              <a:spLocks/>
            </p:cNvSpPr>
            <p:nvPr/>
          </p:nvSpPr>
          <p:spPr bwMode="auto">
            <a:xfrm>
              <a:off x="3238" y="3935"/>
              <a:ext cx="191" cy="166"/>
            </a:xfrm>
            <a:custGeom>
              <a:avLst/>
              <a:gdLst>
                <a:gd name="T0" fmla="*/ 61 w 382"/>
                <a:gd name="T1" fmla="*/ 0 h 331"/>
                <a:gd name="T2" fmla="*/ 0 w 382"/>
                <a:gd name="T3" fmla="*/ 65 h 331"/>
                <a:gd name="T4" fmla="*/ 0 w 382"/>
                <a:gd name="T5" fmla="*/ 65 h 331"/>
                <a:gd name="T6" fmla="*/ 10 w 382"/>
                <a:gd name="T7" fmla="*/ 68 h 331"/>
                <a:gd name="T8" fmla="*/ 27 w 382"/>
                <a:gd name="T9" fmla="*/ 78 h 331"/>
                <a:gd name="T10" fmla="*/ 47 w 382"/>
                <a:gd name="T11" fmla="*/ 89 h 331"/>
                <a:gd name="T12" fmla="*/ 67 w 382"/>
                <a:gd name="T13" fmla="*/ 103 h 331"/>
                <a:gd name="T14" fmla="*/ 86 w 382"/>
                <a:gd name="T15" fmla="*/ 119 h 331"/>
                <a:gd name="T16" fmla="*/ 103 w 382"/>
                <a:gd name="T17" fmla="*/ 133 h 331"/>
                <a:gd name="T18" fmla="*/ 116 w 382"/>
                <a:gd name="T19" fmla="*/ 151 h 331"/>
                <a:gd name="T20" fmla="*/ 122 w 382"/>
                <a:gd name="T21" fmla="*/ 166 h 331"/>
                <a:gd name="T22" fmla="*/ 122 w 382"/>
                <a:gd name="T23" fmla="*/ 166 h 331"/>
                <a:gd name="T24" fmla="*/ 127 w 382"/>
                <a:gd name="T25" fmla="*/ 150 h 331"/>
                <a:gd name="T26" fmla="*/ 130 w 382"/>
                <a:gd name="T27" fmla="*/ 125 h 331"/>
                <a:gd name="T28" fmla="*/ 128 w 382"/>
                <a:gd name="T29" fmla="*/ 101 h 331"/>
                <a:gd name="T30" fmla="*/ 122 w 382"/>
                <a:gd name="T31" fmla="*/ 87 h 331"/>
                <a:gd name="T32" fmla="*/ 122 w 382"/>
                <a:gd name="T33" fmla="*/ 87 h 331"/>
                <a:gd name="T34" fmla="*/ 130 w 382"/>
                <a:gd name="T35" fmla="*/ 87 h 331"/>
                <a:gd name="T36" fmla="*/ 141 w 382"/>
                <a:gd name="T37" fmla="*/ 87 h 331"/>
                <a:gd name="T38" fmla="*/ 151 w 382"/>
                <a:gd name="T39" fmla="*/ 87 h 331"/>
                <a:gd name="T40" fmla="*/ 160 w 382"/>
                <a:gd name="T41" fmla="*/ 89 h 331"/>
                <a:gd name="T42" fmla="*/ 169 w 382"/>
                <a:gd name="T43" fmla="*/ 90 h 331"/>
                <a:gd name="T44" fmla="*/ 180 w 382"/>
                <a:gd name="T45" fmla="*/ 93 h 331"/>
                <a:gd name="T46" fmla="*/ 187 w 382"/>
                <a:gd name="T47" fmla="*/ 97 h 331"/>
                <a:gd name="T48" fmla="*/ 191 w 382"/>
                <a:gd name="T49" fmla="*/ 104 h 331"/>
                <a:gd name="T50" fmla="*/ 191 w 382"/>
                <a:gd name="T51" fmla="*/ 104 h 331"/>
                <a:gd name="T52" fmla="*/ 187 w 382"/>
                <a:gd name="T53" fmla="*/ 93 h 331"/>
                <a:gd name="T54" fmla="*/ 178 w 382"/>
                <a:gd name="T55" fmla="*/ 79 h 331"/>
                <a:gd name="T56" fmla="*/ 163 w 382"/>
                <a:gd name="T57" fmla="*/ 59 h 331"/>
                <a:gd name="T58" fmla="*/ 146 w 382"/>
                <a:gd name="T59" fmla="*/ 41 h 331"/>
                <a:gd name="T60" fmla="*/ 127 w 382"/>
                <a:gd name="T61" fmla="*/ 25 h 331"/>
                <a:gd name="T62" fmla="*/ 105 w 382"/>
                <a:gd name="T63" fmla="*/ 10 h 331"/>
                <a:gd name="T64" fmla="*/ 83 w 382"/>
                <a:gd name="T65" fmla="*/ 2 h 331"/>
                <a:gd name="T66" fmla="*/ 61 w 382"/>
                <a:gd name="T67" fmla="*/ 0 h 33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82"/>
                <a:gd name="T103" fmla="*/ 0 h 331"/>
                <a:gd name="T104" fmla="*/ 382 w 382"/>
                <a:gd name="T105" fmla="*/ 331 h 33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82" h="331">
                  <a:moveTo>
                    <a:pt x="122" y="0"/>
                  </a:moveTo>
                  <a:lnTo>
                    <a:pt x="0" y="130"/>
                  </a:lnTo>
                  <a:lnTo>
                    <a:pt x="20" y="135"/>
                  </a:lnTo>
                  <a:lnTo>
                    <a:pt x="53" y="155"/>
                  </a:lnTo>
                  <a:lnTo>
                    <a:pt x="94" y="178"/>
                  </a:lnTo>
                  <a:lnTo>
                    <a:pt x="133" y="205"/>
                  </a:lnTo>
                  <a:lnTo>
                    <a:pt x="172" y="237"/>
                  </a:lnTo>
                  <a:lnTo>
                    <a:pt x="205" y="266"/>
                  </a:lnTo>
                  <a:lnTo>
                    <a:pt x="231" y="302"/>
                  </a:lnTo>
                  <a:lnTo>
                    <a:pt x="244" y="331"/>
                  </a:lnTo>
                  <a:lnTo>
                    <a:pt x="253" y="300"/>
                  </a:lnTo>
                  <a:lnTo>
                    <a:pt x="259" y="250"/>
                  </a:lnTo>
                  <a:lnTo>
                    <a:pt x="255" y="202"/>
                  </a:lnTo>
                  <a:lnTo>
                    <a:pt x="244" y="174"/>
                  </a:lnTo>
                  <a:lnTo>
                    <a:pt x="260" y="174"/>
                  </a:lnTo>
                  <a:lnTo>
                    <a:pt x="281" y="174"/>
                  </a:lnTo>
                  <a:lnTo>
                    <a:pt x="301" y="174"/>
                  </a:lnTo>
                  <a:lnTo>
                    <a:pt x="320" y="178"/>
                  </a:lnTo>
                  <a:lnTo>
                    <a:pt x="338" y="179"/>
                  </a:lnTo>
                  <a:lnTo>
                    <a:pt x="360" y="185"/>
                  </a:lnTo>
                  <a:lnTo>
                    <a:pt x="373" y="194"/>
                  </a:lnTo>
                  <a:lnTo>
                    <a:pt x="382" y="207"/>
                  </a:lnTo>
                  <a:lnTo>
                    <a:pt x="373" y="185"/>
                  </a:lnTo>
                  <a:lnTo>
                    <a:pt x="355" y="157"/>
                  </a:lnTo>
                  <a:lnTo>
                    <a:pt x="325" y="118"/>
                  </a:lnTo>
                  <a:lnTo>
                    <a:pt x="292" y="81"/>
                  </a:lnTo>
                  <a:lnTo>
                    <a:pt x="253" y="50"/>
                  </a:lnTo>
                  <a:lnTo>
                    <a:pt x="210" y="20"/>
                  </a:lnTo>
                  <a:lnTo>
                    <a:pt x="166" y="4"/>
                  </a:lnTo>
                  <a:lnTo>
                    <a:pt x="122" y="0"/>
                  </a:lnTo>
                </a:path>
              </a:pathLst>
            </a:cu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8" name="Freeform 25"/>
            <p:cNvSpPr>
              <a:spLocks/>
            </p:cNvSpPr>
            <p:nvPr/>
          </p:nvSpPr>
          <p:spPr bwMode="auto">
            <a:xfrm>
              <a:off x="2627" y="3866"/>
              <a:ext cx="199" cy="205"/>
            </a:xfrm>
            <a:custGeom>
              <a:avLst/>
              <a:gdLst>
                <a:gd name="T0" fmla="*/ 199 w 397"/>
                <a:gd name="T1" fmla="*/ 205 h 411"/>
                <a:gd name="T2" fmla="*/ 168 w 397"/>
                <a:gd name="T3" fmla="*/ 191 h 411"/>
                <a:gd name="T4" fmla="*/ 145 w 397"/>
                <a:gd name="T5" fmla="*/ 176 h 411"/>
                <a:gd name="T6" fmla="*/ 130 w 397"/>
                <a:gd name="T7" fmla="*/ 159 h 411"/>
                <a:gd name="T8" fmla="*/ 118 w 397"/>
                <a:gd name="T9" fmla="*/ 141 h 411"/>
                <a:gd name="T10" fmla="*/ 109 w 397"/>
                <a:gd name="T11" fmla="*/ 124 h 411"/>
                <a:gd name="T12" fmla="*/ 103 w 397"/>
                <a:gd name="T13" fmla="*/ 107 h 411"/>
                <a:gd name="T14" fmla="*/ 97 w 397"/>
                <a:gd name="T15" fmla="*/ 91 h 411"/>
                <a:gd name="T16" fmla="*/ 90 w 397"/>
                <a:gd name="T17" fmla="*/ 74 h 411"/>
                <a:gd name="T18" fmla="*/ 82 w 397"/>
                <a:gd name="T19" fmla="*/ 53 h 411"/>
                <a:gd name="T20" fmla="*/ 85 w 397"/>
                <a:gd name="T21" fmla="*/ 40 h 411"/>
                <a:gd name="T22" fmla="*/ 94 w 397"/>
                <a:gd name="T23" fmla="*/ 36 h 411"/>
                <a:gd name="T24" fmla="*/ 106 w 397"/>
                <a:gd name="T25" fmla="*/ 40 h 411"/>
                <a:gd name="T26" fmla="*/ 24 w 397"/>
                <a:gd name="T27" fmla="*/ 5 h 411"/>
                <a:gd name="T28" fmla="*/ 11 w 397"/>
                <a:gd name="T29" fmla="*/ 0 h 411"/>
                <a:gd name="T30" fmla="*/ 3 w 397"/>
                <a:gd name="T31" fmla="*/ 5 h 411"/>
                <a:gd name="T32" fmla="*/ 0 w 397"/>
                <a:gd name="T33" fmla="*/ 18 h 411"/>
                <a:gd name="T34" fmla="*/ 7 w 397"/>
                <a:gd name="T35" fmla="*/ 40 h 411"/>
                <a:gd name="T36" fmla="*/ 14 w 397"/>
                <a:gd name="T37" fmla="*/ 56 h 411"/>
                <a:gd name="T38" fmla="*/ 19 w 397"/>
                <a:gd name="T39" fmla="*/ 72 h 411"/>
                <a:gd name="T40" fmla="*/ 27 w 397"/>
                <a:gd name="T41" fmla="*/ 91 h 411"/>
                <a:gd name="T42" fmla="*/ 35 w 397"/>
                <a:gd name="T43" fmla="*/ 107 h 411"/>
                <a:gd name="T44" fmla="*/ 46 w 397"/>
                <a:gd name="T45" fmla="*/ 126 h 411"/>
                <a:gd name="T46" fmla="*/ 63 w 397"/>
                <a:gd name="T47" fmla="*/ 141 h 411"/>
                <a:gd name="T48" fmla="*/ 85 w 397"/>
                <a:gd name="T49" fmla="*/ 159 h 411"/>
                <a:gd name="T50" fmla="*/ 115 w 397"/>
                <a:gd name="T51" fmla="*/ 173 h 411"/>
                <a:gd name="T52" fmla="*/ 199 w 397"/>
                <a:gd name="T53" fmla="*/ 205 h 411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397"/>
                <a:gd name="T82" fmla="*/ 0 h 411"/>
                <a:gd name="T83" fmla="*/ 397 w 397"/>
                <a:gd name="T84" fmla="*/ 411 h 411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397" h="411">
                  <a:moveTo>
                    <a:pt x="397" y="411"/>
                  </a:moveTo>
                  <a:lnTo>
                    <a:pt x="336" y="383"/>
                  </a:lnTo>
                  <a:lnTo>
                    <a:pt x="290" y="352"/>
                  </a:lnTo>
                  <a:lnTo>
                    <a:pt x="259" y="318"/>
                  </a:lnTo>
                  <a:lnTo>
                    <a:pt x="235" y="283"/>
                  </a:lnTo>
                  <a:lnTo>
                    <a:pt x="218" y="248"/>
                  </a:lnTo>
                  <a:lnTo>
                    <a:pt x="205" y="215"/>
                  </a:lnTo>
                  <a:lnTo>
                    <a:pt x="194" y="182"/>
                  </a:lnTo>
                  <a:lnTo>
                    <a:pt x="179" y="148"/>
                  </a:lnTo>
                  <a:lnTo>
                    <a:pt x="164" y="106"/>
                  </a:lnTo>
                  <a:lnTo>
                    <a:pt x="170" y="80"/>
                  </a:lnTo>
                  <a:lnTo>
                    <a:pt x="188" y="72"/>
                  </a:lnTo>
                  <a:lnTo>
                    <a:pt x="212" y="80"/>
                  </a:lnTo>
                  <a:lnTo>
                    <a:pt x="48" y="11"/>
                  </a:lnTo>
                  <a:lnTo>
                    <a:pt x="22" y="0"/>
                  </a:lnTo>
                  <a:lnTo>
                    <a:pt x="5" y="11"/>
                  </a:lnTo>
                  <a:lnTo>
                    <a:pt x="0" y="37"/>
                  </a:lnTo>
                  <a:lnTo>
                    <a:pt x="14" y="80"/>
                  </a:lnTo>
                  <a:lnTo>
                    <a:pt x="27" y="113"/>
                  </a:lnTo>
                  <a:lnTo>
                    <a:pt x="38" y="145"/>
                  </a:lnTo>
                  <a:lnTo>
                    <a:pt x="53" y="182"/>
                  </a:lnTo>
                  <a:lnTo>
                    <a:pt x="70" y="215"/>
                  </a:lnTo>
                  <a:lnTo>
                    <a:pt x="92" y="252"/>
                  </a:lnTo>
                  <a:lnTo>
                    <a:pt x="125" y="283"/>
                  </a:lnTo>
                  <a:lnTo>
                    <a:pt x="170" y="318"/>
                  </a:lnTo>
                  <a:lnTo>
                    <a:pt x="229" y="346"/>
                  </a:lnTo>
                  <a:lnTo>
                    <a:pt x="397" y="4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9" name="Freeform 26"/>
            <p:cNvSpPr>
              <a:spLocks/>
            </p:cNvSpPr>
            <p:nvPr/>
          </p:nvSpPr>
          <p:spPr bwMode="auto">
            <a:xfrm>
              <a:off x="2627" y="3866"/>
              <a:ext cx="199" cy="205"/>
            </a:xfrm>
            <a:custGeom>
              <a:avLst/>
              <a:gdLst>
                <a:gd name="T0" fmla="*/ 199 w 397"/>
                <a:gd name="T1" fmla="*/ 205 h 411"/>
                <a:gd name="T2" fmla="*/ 199 w 397"/>
                <a:gd name="T3" fmla="*/ 205 h 411"/>
                <a:gd name="T4" fmla="*/ 168 w 397"/>
                <a:gd name="T5" fmla="*/ 191 h 411"/>
                <a:gd name="T6" fmla="*/ 145 w 397"/>
                <a:gd name="T7" fmla="*/ 176 h 411"/>
                <a:gd name="T8" fmla="*/ 130 w 397"/>
                <a:gd name="T9" fmla="*/ 159 h 411"/>
                <a:gd name="T10" fmla="*/ 118 w 397"/>
                <a:gd name="T11" fmla="*/ 141 h 411"/>
                <a:gd name="T12" fmla="*/ 109 w 397"/>
                <a:gd name="T13" fmla="*/ 124 h 411"/>
                <a:gd name="T14" fmla="*/ 103 w 397"/>
                <a:gd name="T15" fmla="*/ 107 h 411"/>
                <a:gd name="T16" fmla="*/ 97 w 397"/>
                <a:gd name="T17" fmla="*/ 91 h 411"/>
                <a:gd name="T18" fmla="*/ 90 w 397"/>
                <a:gd name="T19" fmla="*/ 74 h 411"/>
                <a:gd name="T20" fmla="*/ 90 w 397"/>
                <a:gd name="T21" fmla="*/ 74 h 411"/>
                <a:gd name="T22" fmla="*/ 82 w 397"/>
                <a:gd name="T23" fmla="*/ 53 h 411"/>
                <a:gd name="T24" fmla="*/ 85 w 397"/>
                <a:gd name="T25" fmla="*/ 40 h 411"/>
                <a:gd name="T26" fmla="*/ 94 w 397"/>
                <a:gd name="T27" fmla="*/ 36 h 411"/>
                <a:gd name="T28" fmla="*/ 106 w 397"/>
                <a:gd name="T29" fmla="*/ 40 h 411"/>
                <a:gd name="T30" fmla="*/ 24 w 397"/>
                <a:gd name="T31" fmla="*/ 5 h 411"/>
                <a:gd name="T32" fmla="*/ 24 w 397"/>
                <a:gd name="T33" fmla="*/ 5 h 411"/>
                <a:gd name="T34" fmla="*/ 11 w 397"/>
                <a:gd name="T35" fmla="*/ 0 h 411"/>
                <a:gd name="T36" fmla="*/ 3 w 397"/>
                <a:gd name="T37" fmla="*/ 5 h 411"/>
                <a:gd name="T38" fmla="*/ 0 w 397"/>
                <a:gd name="T39" fmla="*/ 18 h 411"/>
                <a:gd name="T40" fmla="*/ 7 w 397"/>
                <a:gd name="T41" fmla="*/ 40 h 411"/>
                <a:gd name="T42" fmla="*/ 7 w 397"/>
                <a:gd name="T43" fmla="*/ 40 h 411"/>
                <a:gd name="T44" fmla="*/ 14 w 397"/>
                <a:gd name="T45" fmla="*/ 56 h 411"/>
                <a:gd name="T46" fmla="*/ 19 w 397"/>
                <a:gd name="T47" fmla="*/ 72 h 411"/>
                <a:gd name="T48" fmla="*/ 27 w 397"/>
                <a:gd name="T49" fmla="*/ 91 h 411"/>
                <a:gd name="T50" fmla="*/ 35 w 397"/>
                <a:gd name="T51" fmla="*/ 107 h 411"/>
                <a:gd name="T52" fmla="*/ 46 w 397"/>
                <a:gd name="T53" fmla="*/ 126 h 411"/>
                <a:gd name="T54" fmla="*/ 63 w 397"/>
                <a:gd name="T55" fmla="*/ 141 h 411"/>
                <a:gd name="T56" fmla="*/ 85 w 397"/>
                <a:gd name="T57" fmla="*/ 159 h 411"/>
                <a:gd name="T58" fmla="*/ 115 w 397"/>
                <a:gd name="T59" fmla="*/ 173 h 411"/>
                <a:gd name="T60" fmla="*/ 199 w 397"/>
                <a:gd name="T61" fmla="*/ 205 h 411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97"/>
                <a:gd name="T94" fmla="*/ 0 h 411"/>
                <a:gd name="T95" fmla="*/ 397 w 397"/>
                <a:gd name="T96" fmla="*/ 411 h 411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97" h="411">
                  <a:moveTo>
                    <a:pt x="397" y="411"/>
                  </a:moveTo>
                  <a:lnTo>
                    <a:pt x="397" y="411"/>
                  </a:lnTo>
                  <a:lnTo>
                    <a:pt x="336" y="383"/>
                  </a:lnTo>
                  <a:lnTo>
                    <a:pt x="290" y="352"/>
                  </a:lnTo>
                  <a:lnTo>
                    <a:pt x="259" y="318"/>
                  </a:lnTo>
                  <a:lnTo>
                    <a:pt x="235" y="283"/>
                  </a:lnTo>
                  <a:lnTo>
                    <a:pt x="218" y="248"/>
                  </a:lnTo>
                  <a:lnTo>
                    <a:pt x="205" y="215"/>
                  </a:lnTo>
                  <a:lnTo>
                    <a:pt x="194" y="182"/>
                  </a:lnTo>
                  <a:lnTo>
                    <a:pt x="179" y="148"/>
                  </a:lnTo>
                  <a:lnTo>
                    <a:pt x="164" y="106"/>
                  </a:lnTo>
                  <a:lnTo>
                    <a:pt x="170" y="80"/>
                  </a:lnTo>
                  <a:lnTo>
                    <a:pt x="188" y="72"/>
                  </a:lnTo>
                  <a:lnTo>
                    <a:pt x="212" y="80"/>
                  </a:lnTo>
                  <a:lnTo>
                    <a:pt x="48" y="11"/>
                  </a:lnTo>
                  <a:lnTo>
                    <a:pt x="22" y="0"/>
                  </a:lnTo>
                  <a:lnTo>
                    <a:pt x="5" y="11"/>
                  </a:lnTo>
                  <a:lnTo>
                    <a:pt x="0" y="37"/>
                  </a:lnTo>
                  <a:lnTo>
                    <a:pt x="14" y="80"/>
                  </a:lnTo>
                  <a:lnTo>
                    <a:pt x="27" y="113"/>
                  </a:lnTo>
                  <a:lnTo>
                    <a:pt x="38" y="145"/>
                  </a:lnTo>
                  <a:lnTo>
                    <a:pt x="53" y="182"/>
                  </a:lnTo>
                  <a:lnTo>
                    <a:pt x="70" y="215"/>
                  </a:lnTo>
                  <a:lnTo>
                    <a:pt x="92" y="252"/>
                  </a:lnTo>
                  <a:lnTo>
                    <a:pt x="125" y="283"/>
                  </a:lnTo>
                  <a:lnTo>
                    <a:pt x="170" y="318"/>
                  </a:lnTo>
                  <a:lnTo>
                    <a:pt x="229" y="346"/>
                  </a:lnTo>
                  <a:lnTo>
                    <a:pt x="397" y="411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40" name="Freeform 27"/>
            <p:cNvSpPr>
              <a:spLocks/>
            </p:cNvSpPr>
            <p:nvPr/>
          </p:nvSpPr>
          <p:spPr bwMode="auto">
            <a:xfrm>
              <a:off x="2671" y="3474"/>
              <a:ext cx="876" cy="455"/>
            </a:xfrm>
            <a:custGeom>
              <a:avLst/>
              <a:gdLst>
                <a:gd name="T0" fmla="*/ 28 w 1751"/>
                <a:gd name="T1" fmla="*/ 51 h 911"/>
                <a:gd name="T2" fmla="*/ 10 w 1751"/>
                <a:gd name="T3" fmla="*/ 72 h 911"/>
                <a:gd name="T4" fmla="*/ 7 w 1751"/>
                <a:gd name="T5" fmla="*/ 102 h 911"/>
                <a:gd name="T6" fmla="*/ 40 w 1751"/>
                <a:gd name="T7" fmla="*/ 211 h 911"/>
                <a:gd name="T8" fmla="*/ 80 w 1751"/>
                <a:gd name="T9" fmla="*/ 343 h 911"/>
                <a:gd name="T10" fmla="*/ 112 w 1751"/>
                <a:gd name="T11" fmla="*/ 442 h 911"/>
                <a:gd name="T12" fmla="*/ 125 w 1751"/>
                <a:gd name="T13" fmla="*/ 455 h 911"/>
                <a:gd name="T14" fmla="*/ 148 w 1751"/>
                <a:gd name="T15" fmla="*/ 453 h 911"/>
                <a:gd name="T16" fmla="*/ 183 w 1751"/>
                <a:gd name="T17" fmla="*/ 448 h 911"/>
                <a:gd name="T18" fmla="*/ 223 w 1751"/>
                <a:gd name="T19" fmla="*/ 442 h 911"/>
                <a:gd name="T20" fmla="*/ 264 w 1751"/>
                <a:gd name="T21" fmla="*/ 435 h 911"/>
                <a:gd name="T22" fmla="*/ 303 w 1751"/>
                <a:gd name="T23" fmla="*/ 426 h 911"/>
                <a:gd name="T24" fmla="*/ 339 w 1751"/>
                <a:gd name="T25" fmla="*/ 416 h 911"/>
                <a:gd name="T26" fmla="*/ 365 w 1751"/>
                <a:gd name="T27" fmla="*/ 405 h 911"/>
                <a:gd name="T28" fmla="*/ 389 w 1751"/>
                <a:gd name="T29" fmla="*/ 394 h 911"/>
                <a:gd name="T30" fmla="*/ 413 w 1751"/>
                <a:gd name="T31" fmla="*/ 389 h 911"/>
                <a:gd name="T32" fmla="*/ 430 w 1751"/>
                <a:gd name="T33" fmla="*/ 394 h 911"/>
                <a:gd name="T34" fmla="*/ 436 w 1751"/>
                <a:gd name="T35" fmla="*/ 407 h 911"/>
                <a:gd name="T36" fmla="*/ 449 w 1751"/>
                <a:gd name="T37" fmla="*/ 414 h 911"/>
                <a:gd name="T38" fmla="*/ 486 w 1751"/>
                <a:gd name="T39" fmla="*/ 410 h 911"/>
                <a:gd name="T40" fmla="*/ 526 w 1751"/>
                <a:gd name="T41" fmla="*/ 407 h 911"/>
                <a:gd name="T42" fmla="*/ 555 w 1751"/>
                <a:gd name="T43" fmla="*/ 405 h 911"/>
                <a:gd name="T44" fmla="*/ 561 w 1751"/>
                <a:gd name="T45" fmla="*/ 399 h 911"/>
                <a:gd name="T46" fmla="*/ 571 w 1751"/>
                <a:gd name="T47" fmla="*/ 387 h 911"/>
                <a:gd name="T48" fmla="*/ 586 w 1751"/>
                <a:gd name="T49" fmla="*/ 379 h 911"/>
                <a:gd name="T50" fmla="*/ 605 w 1751"/>
                <a:gd name="T51" fmla="*/ 380 h 911"/>
                <a:gd name="T52" fmla="*/ 625 w 1751"/>
                <a:gd name="T53" fmla="*/ 387 h 911"/>
                <a:gd name="T54" fmla="*/ 651 w 1751"/>
                <a:gd name="T55" fmla="*/ 391 h 911"/>
                <a:gd name="T56" fmla="*/ 688 w 1751"/>
                <a:gd name="T57" fmla="*/ 392 h 911"/>
                <a:gd name="T58" fmla="*/ 730 w 1751"/>
                <a:gd name="T59" fmla="*/ 392 h 911"/>
                <a:gd name="T60" fmla="*/ 773 w 1751"/>
                <a:gd name="T61" fmla="*/ 391 h 911"/>
                <a:gd name="T62" fmla="*/ 814 w 1751"/>
                <a:gd name="T63" fmla="*/ 390 h 911"/>
                <a:gd name="T64" fmla="*/ 847 w 1751"/>
                <a:gd name="T65" fmla="*/ 387 h 911"/>
                <a:gd name="T66" fmla="*/ 870 w 1751"/>
                <a:gd name="T67" fmla="*/ 386 h 911"/>
                <a:gd name="T68" fmla="*/ 873 w 1751"/>
                <a:gd name="T69" fmla="*/ 379 h 911"/>
                <a:gd name="T70" fmla="*/ 858 w 1751"/>
                <a:gd name="T71" fmla="*/ 346 h 911"/>
                <a:gd name="T72" fmla="*/ 844 w 1751"/>
                <a:gd name="T73" fmla="*/ 310 h 911"/>
                <a:gd name="T74" fmla="*/ 803 w 1751"/>
                <a:gd name="T75" fmla="*/ 218 h 911"/>
                <a:gd name="T76" fmla="*/ 754 w 1751"/>
                <a:gd name="T77" fmla="*/ 111 h 911"/>
                <a:gd name="T78" fmla="*/ 719 w 1751"/>
                <a:gd name="T79" fmla="*/ 33 h 911"/>
                <a:gd name="T80" fmla="*/ 697 w 1751"/>
                <a:gd name="T81" fmla="*/ 26 h 911"/>
                <a:gd name="T82" fmla="*/ 656 w 1751"/>
                <a:gd name="T83" fmla="*/ 28 h 911"/>
                <a:gd name="T84" fmla="*/ 609 w 1751"/>
                <a:gd name="T85" fmla="*/ 22 h 911"/>
                <a:gd name="T86" fmla="*/ 556 w 1751"/>
                <a:gd name="T87" fmla="*/ 12 h 911"/>
                <a:gd name="T88" fmla="*/ 505 w 1751"/>
                <a:gd name="T89" fmla="*/ 4 h 911"/>
                <a:gd name="T90" fmla="*/ 459 w 1751"/>
                <a:gd name="T91" fmla="*/ 0 h 911"/>
                <a:gd name="T92" fmla="*/ 421 w 1751"/>
                <a:gd name="T93" fmla="*/ 3 h 911"/>
                <a:gd name="T94" fmla="*/ 393 w 1751"/>
                <a:gd name="T95" fmla="*/ 15 h 911"/>
                <a:gd name="T96" fmla="*/ 364 w 1751"/>
                <a:gd name="T97" fmla="*/ 17 h 911"/>
                <a:gd name="T98" fmla="*/ 320 w 1751"/>
                <a:gd name="T99" fmla="*/ 6 h 911"/>
                <a:gd name="T100" fmla="*/ 278 w 1751"/>
                <a:gd name="T101" fmla="*/ 8 h 911"/>
                <a:gd name="T102" fmla="*/ 239 w 1751"/>
                <a:gd name="T103" fmla="*/ 17 h 911"/>
                <a:gd name="T104" fmla="*/ 199 w 1751"/>
                <a:gd name="T105" fmla="*/ 29 h 911"/>
                <a:gd name="T106" fmla="*/ 158 w 1751"/>
                <a:gd name="T107" fmla="*/ 42 h 911"/>
                <a:gd name="T108" fmla="*/ 113 w 1751"/>
                <a:gd name="T109" fmla="*/ 47 h 911"/>
                <a:gd name="T110" fmla="*/ 65 w 1751"/>
                <a:gd name="T111" fmla="*/ 43 h 91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751"/>
                <a:gd name="T169" fmla="*/ 0 h 911"/>
                <a:gd name="T170" fmla="*/ 1751 w 1751"/>
                <a:gd name="T171" fmla="*/ 911 h 911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751" h="911">
                  <a:moveTo>
                    <a:pt x="75" y="69"/>
                  </a:moveTo>
                  <a:lnTo>
                    <a:pt x="55" y="102"/>
                  </a:lnTo>
                  <a:lnTo>
                    <a:pt x="38" y="126"/>
                  </a:lnTo>
                  <a:lnTo>
                    <a:pt x="20" y="145"/>
                  </a:lnTo>
                  <a:lnTo>
                    <a:pt x="0" y="158"/>
                  </a:lnTo>
                  <a:lnTo>
                    <a:pt x="14" y="204"/>
                  </a:lnTo>
                  <a:lnTo>
                    <a:pt x="44" y="298"/>
                  </a:lnTo>
                  <a:lnTo>
                    <a:pt x="79" y="422"/>
                  </a:lnTo>
                  <a:lnTo>
                    <a:pt x="123" y="557"/>
                  </a:lnTo>
                  <a:lnTo>
                    <a:pt x="160" y="687"/>
                  </a:lnTo>
                  <a:lnTo>
                    <a:pt x="197" y="804"/>
                  </a:lnTo>
                  <a:lnTo>
                    <a:pt x="223" y="885"/>
                  </a:lnTo>
                  <a:lnTo>
                    <a:pt x="231" y="911"/>
                  </a:lnTo>
                  <a:lnTo>
                    <a:pt x="249" y="911"/>
                  </a:lnTo>
                  <a:lnTo>
                    <a:pt x="271" y="909"/>
                  </a:lnTo>
                  <a:lnTo>
                    <a:pt x="296" y="907"/>
                  </a:lnTo>
                  <a:lnTo>
                    <a:pt x="331" y="903"/>
                  </a:lnTo>
                  <a:lnTo>
                    <a:pt x="366" y="896"/>
                  </a:lnTo>
                  <a:lnTo>
                    <a:pt x="403" y="892"/>
                  </a:lnTo>
                  <a:lnTo>
                    <a:pt x="445" y="885"/>
                  </a:lnTo>
                  <a:lnTo>
                    <a:pt x="486" y="879"/>
                  </a:lnTo>
                  <a:lnTo>
                    <a:pt x="527" y="870"/>
                  </a:lnTo>
                  <a:lnTo>
                    <a:pt x="567" y="861"/>
                  </a:lnTo>
                  <a:lnTo>
                    <a:pt x="606" y="852"/>
                  </a:lnTo>
                  <a:lnTo>
                    <a:pt x="643" y="844"/>
                  </a:lnTo>
                  <a:lnTo>
                    <a:pt x="677" y="833"/>
                  </a:lnTo>
                  <a:lnTo>
                    <a:pt x="706" y="822"/>
                  </a:lnTo>
                  <a:lnTo>
                    <a:pt x="730" y="811"/>
                  </a:lnTo>
                  <a:lnTo>
                    <a:pt x="749" y="804"/>
                  </a:lnTo>
                  <a:lnTo>
                    <a:pt x="778" y="789"/>
                  </a:lnTo>
                  <a:lnTo>
                    <a:pt x="806" y="780"/>
                  </a:lnTo>
                  <a:lnTo>
                    <a:pt x="825" y="778"/>
                  </a:lnTo>
                  <a:lnTo>
                    <a:pt x="843" y="780"/>
                  </a:lnTo>
                  <a:lnTo>
                    <a:pt x="860" y="789"/>
                  </a:lnTo>
                  <a:lnTo>
                    <a:pt x="865" y="800"/>
                  </a:lnTo>
                  <a:lnTo>
                    <a:pt x="871" y="815"/>
                  </a:lnTo>
                  <a:lnTo>
                    <a:pt x="875" y="831"/>
                  </a:lnTo>
                  <a:lnTo>
                    <a:pt x="897" y="828"/>
                  </a:lnTo>
                  <a:lnTo>
                    <a:pt x="930" y="822"/>
                  </a:lnTo>
                  <a:lnTo>
                    <a:pt x="971" y="820"/>
                  </a:lnTo>
                  <a:lnTo>
                    <a:pt x="1011" y="815"/>
                  </a:lnTo>
                  <a:lnTo>
                    <a:pt x="1052" y="815"/>
                  </a:lnTo>
                  <a:lnTo>
                    <a:pt x="1087" y="815"/>
                  </a:lnTo>
                  <a:lnTo>
                    <a:pt x="1109" y="811"/>
                  </a:lnTo>
                  <a:lnTo>
                    <a:pt x="1117" y="811"/>
                  </a:lnTo>
                  <a:lnTo>
                    <a:pt x="1122" y="798"/>
                  </a:lnTo>
                  <a:lnTo>
                    <a:pt x="1130" y="785"/>
                  </a:lnTo>
                  <a:lnTo>
                    <a:pt x="1141" y="774"/>
                  </a:lnTo>
                  <a:lnTo>
                    <a:pt x="1154" y="763"/>
                  </a:lnTo>
                  <a:lnTo>
                    <a:pt x="1171" y="759"/>
                  </a:lnTo>
                  <a:lnTo>
                    <a:pt x="1187" y="759"/>
                  </a:lnTo>
                  <a:lnTo>
                    <a:pt x="1209" y="761"/>
                  </a:lnTo>
                  <a:lnTo>
                    <a:pt x="1232" y="768"/>
                  </a:lnTo>
                  <a:lnTo>
                    <a:pt x="1250" y="774"/>
                  </a:lnTo>
                  <a:lnTo>
                    <a:pt x="1272" y="780"/>
                  </a:lnTo>
                  <a:lnTo>
                    <a:pt x="1302" y="783"/>
                  </a:lnTo>
                  <a:lnTo>
                    <a:pt x="1337" y="783"/>
                  </a:lnTo>
                  <a:lnTo>
                    <a:pt x="1376" y="785"/>
                  </a:lnTo>
                  <a:lnTo>
                    <a:pt x="1415" y="785"/>
                  </a:lnTo>
                  <a:lnTo>
                    <a:pt x="1459" y="785"/>
                  </a:lnTo>
                  <a:lnTo>
                    <a:pt x="1502" y="785"/>
                  </a:lnTo>
                  <a:lnTo>
                    <a:pt x="1546" y="783"/>
                  </a:lnTo>
                  <a:lnTo>
                    <a:pt x="1587" y="780"/>
                  </a:lnTo>
                  <a:lnTo>
                    <a:pt x="1627" y="780"/>
                  </a:lnTo>
                  <a:lnTo>
                    <a:pt x="1663" y="778"/>
                  </a:lnTo>
                  <a:lnTo>
                    <a:pt x="1694" y="774"/>
                  </a:lnTo>
                  <a:lnTo>
                    <a:pt x="1722" y="772"/>
                  </a:lnTo>
                  <a:lnTo>
                    <a:pt x="1740" y="772"/>
                  </a:lnTo>
                  <a:lnTo>
                    <a:pt x="1751" y="768"/>
                  </a:lnTo>
                  <a:lnTo>
                    <a:pt x="1746" y="759"/>
                  </a:lnTo>
                  <a:lnTo>
                    <a:pt x="1733" y="730"/>
                  </a:lnTo>
                  <a:lnTo>
                    <a:pt x="1716" y="693"/>
                  </a:lnTo>
                  <a:lnTo>
                    <a:pt x="1711" y="668"/>
                  </a:lnTo>
                  <a:lnTo>
                    <a:pt x="1688" y="620"/>
                  </a:lnTo>
                  <a:lnTo>
                    <a:pt x="1651" y="539"/>
                  </a:lnTo>
                  <a:lnTo>
                    <a:pt x="1605" y="437"/>
                  </a:lnTo>
                  <a:lnTo>
                    <a:pt x="1557" y="328"/>
                  </a:lnTo>
                  <a:lnTo>
                    <a:pt x="1507" y="223"/>
                  </a:lnTo>
                  <a:lnTo>
                    <a:pt x="1465" y="132"/>
                  </a:lnTo>
                  <a:lnTo>
                    <a:pt x="1437" y="67"/>
                  </a:lnTo>
                  <a:lnTo>
                    <a:pt x="1426" y="45"/>
                  </a:lnTo>
                  <a:lnTo>
                    <a:pt x="1393" y="52"/>
                  </a:lnTo>
                  <a:lnTo>
                    <a:pt x="1354" y="56"/>
                  </a:lnTo>
                  <a:lnTo>
                    <a:pt x="1311" y="56"/>
                  </a:lnTo>
                  <a:lnTo>
                    <a:pt x="1263" y="50"/>
                  </a:lnTo>
                  <a:lnTo>
                    <a:pt x="1217" y="45"/>
                  </a:lnTo>
                  <a:lnTo>
                    <a:pt x="1163" y="36"/>
                  </a:lnTo>
                  <a:lnTo>
                    <a:pt x="1111" y="25"/>
                  </a:lnTo>
                  <a:lnTo>
                    <a:pt x="1063" y="17"/>
                  </a:lnTo>
                  <a:lnTo>
                    <a:pt x="1010" y="8"/>
                  </a:lnTo>
                  <a:lnTo>
                    <a:pt x="961" y="2"/>
                  </a:lnTo>
                  <a:lnTo>
                    <a:pt x="917" y="0"/>
                  </a:lnTo>
                  <a:lnTo>
                    <a:pt x="875" y="0"/>
                  </a:lnTo>
                  <a:lnTo>
                    <a:pt x="841" y="6"/>
                  </a:lnTo>
                  <a:lnTo>
                    <a:pt x="812" y="13"/>
                  </a:lnTo>
                  <a:lnTo>
                    <a:pt x="786" y="30"/>
                  </a:lnTo>
                  <a:lnTo>
                    <a:pt x="773" y="52"/>
                  </a:lnTo>
                  <a:lnTo>
                    <a:pt x="727" y="34"/>
                  </a:lnTo>
                  <a:lnTo>
                    <a:pt x="682" y="19"/>
                  </a:lnTo>
                  <a:lnTo>
                    <a:pt x="640" y="13"/>
                  </a:lnTo>
                  <a:lnTo>
                    <a:pt x="597" y="12"/>
                  </a:lnTo>
                  <a:lnTo>
                    <a:pt x="556" y="17"/>
                  </a:lnTo>
                  <a:lnTo>
                    <a:pt x="516" y="25"/>
                  </a:lnTo>
                  <a:lnTo>
                    <a:pt x="477" y="34"/>
                  </a:lnTo>
                  <a:lnTo>
                    <a:pt x="440" y="45"/>
                  </a:lnTo>
                  <a:lnTo>
                    <a:pt x="397" y="58"/>
                  </a:lnTo>
                  <a:lnTo>
                    <a:pt x="357" y="69"/>
                  </a:lnTo>
                  <a:lnTo>
                    <a:pt x="316" y="84"/>
                  </a:lnTo>
                  <a:lnTo>
                    <a:pt x="271" y="89"/>
                  </a:lnTo>
                  <a:lnTo>
                    <a:pt x="225" y="95"/>
                  </a:lnTo>
                  <a:lnTo>
                    <a:pt x="179" y="91"/>
                  </a:lnTo>
                  <a:lnTo>
                    <a:pt x="129" y="87"/>
                  </a:lnTo>
                  <a:lnTo>
                    <a:pt x="75" y="6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41" name="Freeform 28"/>
            <p:cNvSpPr>
              <a:spLocks/>
            </p:cNvSpPr>
            <p:nvPr/>
          </p:nvSpPr>
          <p:spPr bwMode="auto">
            <a:xfrm>
              <a:off x="2709" y="3508"/>
              <a:ext cx="817" cy="362"/>
            </a:xfrm>
            <a:custGeom>
              <a:avLst/>
              <a:gdLst>
                <a:gd name="T0" fmla="*/ 817 w 1636"/>
                <a:gd name="T1" fmla="*/ 300 h 723"/>
                <a:gd name="T2" fmla="*/ 817 w 1636"/>
                <a:gd name="T3" fmla="*/ 300 h 723"/>
                <a:gd name="T4" fmla="*/ 799 w 1636"/>
                <a:gd name="T5" fmla="*/ 308 h 723"/>
                <a:gd name="T6" fmla="*/ 776 w 1636"/>
                <a:gd name="T7" fmla="*/ 314 h 723"/>
                <a:gd name="T8" fmla="*/ 753 w 1636"/>
                <a:gd name="T9" fmla="*/ 315 h 723"/>
                <a:gd name="T10" fmla="*/ 727 w 1636"/>
                <a:gd name="T11" fmla="*/ 314 h 723"/>
                <a:gd name="T12" fmla="*/ 701 w 1636"/>
                <a:gd name="T13" fmla="*/ 311 h 723"/>
                <a:gd name="T14" fmla="*/ 674 w 1636"/>
                <a:gd name="T15" fmla="*/ 306 h 723"/>
                <a:gd name="T16" fmla="*/ 644 w 1636"/>
                <a:gd name="T17" fmla="*/ 301 h 723"/>
                <a:gd name="T18" fmla="*/ 617 w 1636"/>
                <a:gd name="T19" fmla="*/ 297 h 723"/>
                <a:gd name="T20" fmla="*/ 590 w 1636"/>
                <a:gd name="T21" fmla="*/ 293 h 723"/>
                <a:gd name="T22" fmla="*/ 563 w 1636"/>
                <a:gd name="T23" fmla="*/ 290 h 723"/>
                <a:gd name="T24" fmla="*/ 539 w 1636"/>
                <a:gd name="T25" fmla="*/ 290 h 723"/>
                <a:gd name="T26" fmla="*/ 516 w 1636"/>
                <a:gd name="T27" fmla="*/ 292 h 723"/>
                <a:gd name="T28" fmla="*/ 498 w 1636"/>
                <a:gd name="T29" fmla="*/ 297 h 723"/>
                <a:gd name="T30" fmla="*/ 481 w 1636"/>
                <a:gd name="T31" fmla="*/ 306 h 723"/>
                <a:gd name="T32" fmla="*/ 470 w 1636"/>
                <a:gd name="T33" fmla="*/ 322 h 723"/>
                <a:gd name="T34" fmla="*/ 462 w 1636"/>
                <a:gd name="T35" fmla="*/ 342 h 723"/>
                <a:gd name="T36" fmla="*/ 462 w 1636"/>
                <a:gd name="T37" fmla="*/ 342 h 723"/>
                <a:gd name="T38" fmla="*/ 451 w 1636"/>
                <a:gd name="T39" fmla="*/ 324 h 723"/>
                <a:gd name="T40" fmla="*/ 437 w 1636"/>
                <a:gd name="T41" fmla="*/ 311 h 723"/>
                <a:gd name="T42" fmla="*/ 421 w 1636"/>
                <a:gd name="T43" fmla="*/ 305 h 723"/>
                <a:gd name="T44" fmla="*/ 404 w 1636"/>
                <a:gd name="T45" fmla="*/ 300 h 723"/>
                <a:gd name="T46" fmla="*/ 383 w 1636"/>
                <a:gd name="T47" fmla="*/ 300 h 723"/>
                <a:gd name="T48" fmla="*/ 362 w 1636"/>
                <a:gd name="T49" fmla="*/ 305 h 723"/>
                <a:gd name="T50" fmla="*/ 339 w 1636"/>
                <a:gd name="T51" fmla="*/ 309 h 723"/>
                <a:gd name="T52" fmla="*/ 315 w 1636"/>
                <a:gd name="T53" fmla="*/ 318 h 723"/>
                <a:gd name="T54" fmla="*/ 290 w 1636"/>
                <a:gd name="T55" fmla="*/ 327 h 723"/>
                <a:gd name="T56" fmla="*/ 265 w 1636"/>
                <a:gd name="T57" fmla="*/ 335 h 723"/>
                <a:gd name="T58" fmla="*/ 240 w 1636"/>
                <a:gd name="T59" fmla="*/ 343 h 723"/>
                <a:gd name="T60" fmla="*/ 216 w 1636"/>
                <a:gd name="T61" fmla="*/ 350 h 723"/>
                <a:gd name="T62" fmla="*/ 191 w 1636"/>
                <a:gd name="T63" fmla="*/ 356 h 723"/>
                <a:gd name="T64" fmla="*/ 168 w 1636"/>
                <a:gd name="T65" fmla="*/ 360 h 723"/>
                <a:gd name="T66" fmla="*/ 145 w 1636"/>
                <a:gd name="T67" fmla="*/ 362 h 723"/>
                <a:gd name="T68" fmla="*/ 123 w 1636"/>
                <a:gd name="T69" fmla="*/ 358 h 723"/>
                <a:gd name="T70" fmla="*/ 123 w 1636"/>
                <a:gd name="T71" fmla="*/ 358 h 723"/>
                <a:gd name="T72" fmla="*/ 112 w 1636"/>
                <a:gd name="T73" fmla="*/ 328 h 723"/>
                <a:gd name="T74" fmla="*/ 95 w 1636"/>
                <a:gd name="T75" fmla="*/ 281 h 723"/>
                <a:gd name="T76" fmla="*/ 75 w 1636"/>
                <a:gd name="T77" fmla="*/ 222 h 723"/>
                <a:gd name="T78" fmla="*/ 54 w 1636"/>
                <a:gd name="T79" fmla="*/ 160 h 723"/>
                <a:gd name="T80" fmla="*/ 33 w 1636"/>
                <a:gd name="T81" fmla="*/ 100 h 723"/>
                <a:gd name="T82" fmla="*/ 17 w 1636"/>
                <a:gd name="T83" fmla="*/ 50 h 723"/>
                <a:gd name="T84" fmla="*/ 4 w 1636"/>
                <a:gd name="T85" fmla="*/ 15 h 723"/>
                <a:gd name="T86" fmla="*/ 0 w 1636"/>
                <a:gd name="T87" fmla="*/ 0 h 723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636"/>
                <a:gd name="T133" fmla="*/ 0 h 723"/>
                <a:gd name="T134" fmla="*/ 1636 w 1636"/>
                <a:gd name="T135" fmla="*/ 723 h 723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636" h="723">
                  <a:moveTo>
                    <a:pt x="1636" y="599"/>
                  </a:moveTo>
                  <a:lnTo>
                    <a:pt x="1636" y="599"/>
                  </a:lnTo>
                  <a:lnTo>
                    <a:pt x="1599" y="616"/>
                  </a:lnTo>
                  <a:lnTo>
                    <a:pt x="1554" y="627"/>
                  </a:lnTo>
                  <a:lnTo>
                    <a:pt x="1508" y="629"/>
                  </a:lnTo>
                  <a:lnTo>
                    <a:pt x="1456" y="627"/>
                  </a:lnTo>
                  <a:lnTo>
                    <a:pt x="1403" y="622"/>
                  </a:lnTo>
                  <a:lnTo>
                    <a:pt x="1349" y="612"/>
                  </a:lnTo>
                  <a:lnTo>
                    <a:pt x="1290" y="601"/>
                  </a:lnTo>
                  <a:lnTo>
                    <a:pt x="1236" y="594"/>
                  </a:lnTo>
                  <a:lnTo>
                    <a:pt x="1181" y="585"/>
                  </a:lnTo>
                  <a:lnTo>
                    <a:pt x="1127" y="579"/>
                  </a:lnTo>
                  <a:lnTo>
                    <a:pt x="1079" y="579"/>
                  </a:lnTo>
                  <a:lnTo>
                    <a:pt x="1034" y="583"/>
                  </a:lnTo>
                  <a:lnTo>
                    <a:pt x="997" y="594"/>
                  </a:lnTo>
                  <a:lnTo>
                    <a:pt x="964" y="612"/>
                  </a:lnTo>
                  <a:lnTo>
                    <a:pt x="942" y="644"/>
                  </a:lnTo>
                  <a:lnTo>
                    <a:pt x="925" y="683"/>
                  </a:lnTo>
                  <a:lnTo>
                    <a:pt x="903" y="648"/>
                  </a:lnTo>
                  <a:lnTo>
                    <a:pt x="875" y="622"/>
                  </a:lnTo>
                  <a:lnTo>
                    <a:pt x="844" y="609"/>
                  </a:lnTo>
                  <a:lnTo>
                    <a:pt x="809" y="599"/>
                  </a:lnTo>
                  <a:lnTo>
                    <a:pt x="766" y="599"/>
                  </a:lnTo>
                  <a:lnTo>
                    <a:pt x="724" y="609"/>
                  </a:lnTo>
                  <a:lnTo>
                    <a:pt x="679" y="618"/>
                  </a:lnTo>
                  <a:lnTo>
                    <a:pt x="631" y="635"/>
                  </a:lnTo>
                  <a:lnTo>
                    <a:pt x="581" y="653"/>
                  </a:lnTo>
                  <a:lnTo>
                    <a:pt x="531" y="670"/>
                  </a:lnTo>
                  <a:lnTo>
                    <a:pt x="481" y="686"/>
                  </a:lnTo>
                  <a:lnTo>
                    <a:pt x="433" y="699"/>
                  </a:lnTo>
                  <a:lnTo>
                    <a:pt x="383" y="711"/>
                  </a:lnTo>
                  <a:lnTo>
                    <a:pt x="337" y="720"/>
                  </a:lnTo>
                  <a:lnTo>
                    <a:pt x="291" y="723"/>
                  </a:lnTo>
                  <a:lnTo>
                    <a:pt x="246" y="716"/>
                  </a:lnTo>
                  <a:lnTo>
                    <a:pt x="224" y="655"/>
                  </a:lnTo>
                  <a:lnTo>
                    <a:pt x="191" y="561"/>
                  </a:lnTo>
                  <a:lnTo>
                    <a:pt x="150" y="444"/>
                  </a:lnTo>
                  <a:lnTo>
                    <a:pt x="108" y="320"/>
                  </a:lnTo>
                  <a:lnTo>
                    <a:pt x="67" y="200"/>
                  </a:lnTo>
                  <a:lnTo>
                    <a:pt x="34" y="100"/>
                  </a:lnTo>
                  <a:lnTo>
                    <a:pt x="8" y="30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42" name="Freeform 29"/>
            <p:cNvSpPr>
              <a:spLocks/>
            </p:cNvSpPr>
            <p:nvPr/>
          </p:nvSpPr>
          <p:spPr bwMode="auto">
            <a:xfrm>
              <a:off x="2646" y="3529"/>
              <a:ext cx="927" cy="438"/>
            </a:xfrm>
            <a:custGeom>
              <a:avLst/>
              <a:gdLst>
                <a:gd name="T0" fmla="*/ 771 w 1853"/>
                <a:gd name="T1" fmla="*/ 14 h 877"/>
                <a:gd name="T2" fmla="*/ 809 w 1853"/>
                <a:gd name="T3" fmla="*/ 88 h 877"/>
                <a:gd name="T4" fmla="*/ 920 w 1853"/>
                <a:gd name="T5" fmla="*/ 325 h 877"/>
                <a:gd name="T6" fmla="*/ 921 w 1853"/>
                <a:gd name="T7" fmla="*/ 352 h 877"/>
                <a:gd name="T8" fmla="*/ 889 w 1853"/>
                <a:gd name="T9" fmla="*/ 350 h 877"/>
                <a:gd name="T10" fmla="*/ 834 w 1853"/>
                <a:gd name="T11" fmla="*/ 352 h 877"/>
                <a:gd name="T12" fmla="*/ 763 w 1853"/>
                <a:gd name="T13" fmla="*/ 352 h 877"/>
                <a:gd name="T14" fmla="*/ 692 w 1853"/>
                <a:gd name="T15" fmla="*/ 356 h 877"/>
                <a:gd name="T16" fmla="*/ 634 w 1853"/>
                <a:gd name="T17" fmla="*/ 360 h 877"/>
                <a:gd name="T18" fmla="*/ 612 w 1853"/>
                <a:gd name="T19" fmla="*/ 373 h 877"/>
                <a:gd name="T20" fmla="*/ 581 w 1853"/>
                <a:gd name="T21" fmla="*/ 393 h 877"/>
                <a:gd name="T22" fmla="*/ 523 w 1853"/>
                <a:gd name="T23" fmla="*/ 398 h 877"/>
                <a:gd name="T24" fmla="*/ 463 w 1853"/>
                <a:gd name="T25" fmla="*/ 400 h 877"/>
                <a:gd name="T26" fmla="*/ 432 w 1853"/>
                <a:gd name="T27" fmla="*/ 396 h 877"/>
                <a:gd name="T28" fmla="*/ 424 w 1853"/>
                <a:gd name="T29" fmla="*/ 382 h 877"/>
                <a:gd name="T30" fmla="*/ 402 w 1853"/>
                <a:gd name="T31" fmla="*/ 385 h 877"/>
                <a:gd name="T32" fmla="*/ 348 w 1853"/>
                <a:gd name="T33" fmla="*/ 395 h 877"/>
                <a:gd name="T34" fmla="*/ 279 w 1853"/>
                <a:gd name="T35" fmla="*/ 409 h 877"/>
                <a:gd name="T36" fmla="*/ 211 w 1853"/>
                <a:gd name="T37" fmla="*/ 423 h 877"/>
                <a:gd name="T38" fmla="*/ 159 w 1853"/>
                <a:gd name="T39" fmla="*/ 433 h 877"/>
                <a:gd name="T40" fmla="*/ 126 w 1853"/>
                <a:gd name="T41" fmla="*/ 438 h 877"/>
                <a:gd name="T42" fmla="*/ 112 w 1853"/>
                <a:gd name="T43" fmla="*/ 425 h 877"/>
                <a:gd name="T44" fmla="*/ 105 w 1853"/>
                <a:gd name="T45" fmla="*/ 391 h 877"/>
                <a:gd name="T46" fmla="*/ 73 w 1853"/>
                <a:gd name="T47" fmla="*/ 276 h 877"/>
                <a:gd name="T48" fmla="*/ 24 w 1853"/>
                <a:gd name="T49" fmla="*/ 112 h 877"/>
                <a:gd name="T50" fmla="*/ 1 w 1853"/>
                <a:gd name="T51" fmla="*/ 30 h 877"/>
                <a:gd name="T52" fmla="*/ 6 w 1853"/>
                <a:gd name="T53" fmla="*/ 8 h 877"/>
                <a:gd name="T54" fmla="*/ 35 w 1853"/>
                <a:gd name="T55" fmla="*/ 2 h 877"/>
                <a:gd name="T56" fmla="*/ 38 w 1853"/>
                <a:gd name="T57" fmla="*/ 14 h 877"/>
                <a:gd name="T58" fmla="*/ 32 w 1853"/>
                <a:gd name="T59" fmla="*/ 47 h 877"/>
                <a:gd name="T60" fmla="*/ 87 w 1853"/>
                <a:gd name="T61" fmla="*/ 223 h 877"/>
                <a:gd name="T62" fmla="*/ 137 w 1853"/>
                <a:gd name="T63" fmla="*/ 387 h 877"/>
                <a:gd name="T64" fmla="*/ 161 w 1853"/>
                <a:gd name="T65" fmla="*/ 399 h 877"/>
                <a:gd name="T66" fmla="*/ 208 w 1853"/>
                <a:gd name="T67" fmla="*/ 393 h 877"/>
                <a:gd name="T68" fmla="*/ 268 w 1853"/>
                <a:gd name="T69" fmla="*/ 384 h 877"/>
                <a:gd name="T70" fmla="*/ 328 w 1853"/>
                <a:gd name="T71" fmla="*/ 371 h 877"/>
                <a:gd name="T72" fmla="*/ 378 w 1853"/>
                <a:gd name="T73" fmla="*/ 356 h 877"/>
                <a:gd name="T74" fmla="*/ 414 w 1853"/>
                <a:gd name="T75" fmla="*/ 339 h 877"/>
                <a:gd name="T76" fmla="*/ 447 w 1853"/>
                <a:gd name="T77" fmla="*/ 335 h 877"/>
                <a:gd name="T78" fmla="*/ 461 w 1853"/>
                <a:gd name="T79" fmla="*/ 352 h 877"/>
                <a:gd name="T80" fmla="*/ 490 w 1853"/>
                <a:gd name="T81" fmla="*/ 356 h 877"/>
                <a:gd name="T82" fmla="*/ 551 w 1853"/>
                <a:gd name="T83" fmla="*/ 352 h 877"/>
                <a:gd name="T84" fmla="*/ 584 w 1853"/>
                <a:gd name="T85" fmla="*/ 350 h 877"/>
                <a:gd name="T86" fmla="*/ 596 w 1853"/>
                <a:gd name="T87" fmla="*/ 332 h 877"/>
                <a:gd name="T88" fmla="*/ 619 w 1853"/>
                <a:gd name="T89" fmla="*/ 324 h 877"/>
                <a:gd name="T90" fmla="*/ 650 w 1853"/>
                <a:gd name="T91" fmla="*/ 332 h 877"/>
                <a:gd name="T92" fmla="*/ 694 w 1853"/>
                <a:gd name="T93" fmla="*/ 336 h 877"/>
                <a:gd name="T94" fmla="*/ 755 w 1853"/>
                <a:gd name="T95" fmla="*/ 337 h 877"/>
                <a:gd name="T96" fmla="*/ 819 w 1853"/>
                <a:gd name="T97" fmla="*/ 335 h 877"/>
                <a:gd name="T98" fmla="*/ 872 w 1853"/>
                <a:gd name="T99" fmla="*/ 332 h 877"/>
                <a:gd name="T100" fmla="*/ 901 w 1853"/>
                <a:gd name="T101" fmla="*/ 329 h 877"/>
                <a:gd name="T102" fmla="*/ 883 w 1853"/>
                <a:gd name="T103" fmla="*/ 291 h 877"/>
                <a:gd name="T104" fmla="*/ 855 w 1853"/>
                <a:gd name="T105" fmla="*/ 221 h 877"/>
                <a:gd name="T106" fmla="*/ 793 w 1853"/>
                <a:gd name="T107" fmla="*/ 86 h 877"/>
                <a:gd name="T108" fmla="*/ 759 w 1853"/>
                <a:gd name="T109" fmla="*/ 12 h 877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853"/>
                <a:gd name="T166" fmla="*/ 0 h 877"/>
                <a:gd name="T167" fmla="*/ 1853 w 1853"/>
                <a:gd name="T168" fmla="*/ 877 h 877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853" h="877">
                  <a:moveTo>
                    <a:pt x="1517" y="24"/>
                  </a:moveTo>
                  <a:lnTo>
                    <a:pt x="1528" y="22"/>
                  </a:lnTo>
                  <a:lnTo>
                    <a:pt x="1541" y="29"/>
                  </a:lnTo>
                  <a:lnTo>
                    <a:pt x="1557" y="53"/>
                  </a:lnTo>
                  <a:lnTo>
                    <a:pt x="1581" y="103"/>
                  </a:lnTo>
                  <a:lnTo>
                    <a:pt x="1618" y="177"/>
                  </a:lnTo>
                  <a:lnTo>
                    <a:pt x="1672" y="292"/>
                  </a:lnTo>
                  <a:lnTo>
                    <a:pt x="1744" y="447"/>
                  </a:lnTo>
                  <a:lnTo>
                    <a:pt x="1840" y="651"/>
                  </a:lnTo>
                  <a:lnTo>
                    <a:pt x="1849" y="675"/>
                  </a:lnTo>
                  <a:lnTo>
                    <a:pt x="1853" y="695"/>
                  </a:lnTo>
                  <a:lnTo>
                    <a:pt x="1842" y="705"/>
                  </a:lnTo>
                  <a:lnTo>
                    <a:pt x="1814" y="705"/>
                  </a:lnTo>
                  <a:lnTo>
                    <a:pt x="1800" y="701"/>
                  </a:lnTo>
                  <a:lnTo>
                    <a:pt x="1777" y="701"/>
                  </a:lnTo>
                  <a:lnTo>
                    <a:pt x="1748" y="701"/>
                  </a:lnTo>
                  <a:lnTo>
                    <a:pt x="1711" y="701"/>
                  </a:lnTo>
                  <a:lnTo>
                    <a:pt x="1668" y="705"/>
                  </a:lnTo>
                  <a:lnTo>
                    <a:pt x="1624" y="705"/>
                  </a:lnTo>
                  <a:lnTo>
                    <a:pt x="1576" y="705"/>
                  </a:lnTo>
                  <a:lnTo>
                    <a:pt x="1526" y="705"/>
                  </a:lnTo>
                  <a:lnTo>
                    <a:pt x="1480" y="710"/>
                  </a:lnTo>
                  <a:lnTo>
                    <a:pt x="1428" y="712"/>
                  </a:lnTo>
                  <a:lnTo>
                    <a:pt x="1383" y="712"/>
                  </a:lnTo>
                  <a:lnTo>
                    <a:pt x="1339" y="718"/>
                  </a:lnTo>
                  <a:lnTo>
                    <a:pt x="1300" y="721"/>
                  </a:lnTo>
                  <a:lnTo>
                    <a:pt x="1267" y="721"/>
                  </a:lnTo>
                  <a:lnTo>
                    <a:pt x="1241" y="721"/>
                  </a:lnTo>
                  <a:lnTo>
                    <a:pt x="1221" y="721"/>
                  </a:lnTo>
                  <a:lnTo>
                    <a:pt x="1224" y="747"/>
                  </a:lnTo>
                  <a:lnTo>
                    <a:pt x="1213" y="769"/>
                  </a:lnTo>
                  <a:lnTo>
                    <a:pt x="1195" y="779"/>
                  </a:lnTo>
                  <a:lnTo>
                    <a:pt x="1161" y="786"/>
                  </a:lnTo>
                  <a:lnTo>
                    <a:pt x="1130" y="793"/>
                  </a:lnTo>
                  <a:lnTo>
                    <a:pt x="1087" y="793"/>
                  </a:lnTo>
                  <a:lnTo>
                    <a:pt x="1045" y="797"/>
                  </a:lnTo>
                  <a:lnTo>
                    <a:pt x="1000" y="799"/>
                  </a:lnTo>
                  <a:lnTo>
                    <a:pt x="962" y="801"/>
                  </a:lnTo>
                  <a:lnTo>
                    <a:pt x="926" y="801"/>
                  </a:lnTo>
                  <a:lnTo>
                    <a:pt x="899" y="801"/>
                  </a:lnTo>
                  <a:lnTo>
                    <a:pt x="880" y="799"/>
                  </a:lnTo>
                  <a:lnTo>
                    <a:pt x="863" y="793"/>
                  </a:lnTo>
                  <a:lnTo>
                    <a:pt x="856" y="786"/>
                  </a:lnTo>
                  <a:lnTo>
                    <a:pt x="849" y="775"/>
                  </a:lnTo>
                  <a:lnTo>
                    <a:pt x="847" y="764"/>
                  </a:lnTo>
                  <a:lnTo>
                    <a:pt x="839" y="764"/>
                  </a:lnTo>
                  <a:lnTo>
                    <a:pt x="828" y="766"/>
                  </a:lnTo>
                  <a:lnTo>
                    <a:pt x="804" y="771"/>
                  </a:lnTo>
                  <a:lnTo>
                    <a:pt x="775" y="777"/>
                  </a:lnTo>
                  <a:lnTo>
                    <a:pt x="738" y="782"/>
                  </a:lnTo>
                  <a:lnTo>
                    <a:pt x="695" y="790"/>
                  </a:lnTo>
                  <a:lnTo>
                    <a:pt x="653" y="799"/>
                  </a:lnTo>
                  <a:lnTo>
                    <a:pt x="606" y="806"/>
                  </a:lnTo>
                  <a:lnTo>
                    <a:pt x="558" y="818"/>
                  </a:lnTo>
                  <a:lnTo>
                    <a:pt x="512" y="827"/>
                  </a:lnTo>
                  <a:lnTo>
                    <a:pt x="468" y="834"/>
                  </a:lnTo>
                  <a:lnTo>
                    <a:pt x="421" y="847"/>
                  </a:lnTo>
                  <a:lnTo>
                    <a:pt x="383" y="855"/>
                  </a:lnTo>
                  <a:lnTo>
                    <a:pt x="349" y="860"/>
                  </a:lnTo>
                  <a:lnTo>
                    <a:pt x="318" y="866"/>
                  </a:lnTo>
                  <a:lnTo>
                    <a:pt x="299" y="871"/>
                  </a:lnTo>
                  <a:lnTo>
                    <a:pt x="270" y="877"/>
                  </a:lnTo>
                  <a:lnTo>
                    <a:pt x="251" y="877"/>
                  </a:lnTo>
                  <a:lnTo>
                    <a:pt x="238" y="875"/>
                  </a:lnTo>
                  <a:lnTo>
                    <a:pt x="229" y="866"/>
                  </a:lnTo>
                  <a:lnTo>
                    <a:pt x="223" y="851"/>
                  </a:lnTo>
                  <a:lnTo>
                    <a:pt x="222" y="829"/>
                  </a:lnTo>
                  <a:lnTo>
                    <a:pt x="218" y="806"/>
                  </a:lnTo>
                  <a:lnTo>
                    <a:pt x="210" y="782"/>
                  </a:lnTo>
                  <a:lnTo>
                    <a:pt x="198" y="734"/>
                  </a:lnTo>
                  <a:lnTo>
                    <a:pt x="175" y="653"/>
                  </a:lnTo>
                  <a:lnTo>
                    <a:pt x="146" y="553"/>
                  </a:lnTo>
                  <a:lnTo>
                    <a:pt x="112" y="438"/>
                  </a:lnTo>
                  <a:lnTo>
                    <a:pt x="77" y="327"/>
                  </a:lnTo>
                  <a:lnTo>
                    <a:pt x="48" y="225"/>
                  </a:lnTo>
                  <a:lnTo>
                    <a:pt x="22" y="140"/>
                  </a:lnTo>
                  <a:lnTo>
                    <a:pt x="7" y="88"/>
                  </a:lnTo>
                  <a:lnTo>
                    <a:pt x="1" y="61"/>
                  </a:lnTo>
                  <a:lnTo>
                    <a:pt x="0" y="39"/>
                  </a:lnTo>
                  <a:lnTo>
                    <a:pt x="1" y="24"/>
                  </a:lnTo>
                  <a:lnTo>
                    <a:pt x="11" y="16"/>
                  </a:lnTo>
                  <a:lnTo>
                    <a:pt x="25" y="11"/>
                  </a:lnTo>
                  <a:lnTo>
                    <a:pt x="44" y="7"/>
                  </a:lnTo>
                  <a:lnTo>
                    <a:pt x="70" y="5"/>
                  </a:lnTo>
                  <a:lnTo>
                    <a:pt x="99" y="0"/>
                  </a:lnTo>
                  <a:lnTo>
                    <a:pt x="88" y="16"/>
                  </a:lnTo>
                  <a:lnTo>
                    <a:pt x="75" y="29"/>
                  </a:lnTo>
                  <a:lnTo>
                    <a:pt x="64" y="40"/>
                  </a:lnTo>
                  <a:lnTo>
                    <a:pt x="50" y="48"/>
                  </a:lnTo>
                  <a:lnTo>
                    <a:pt x="64" y="94"/>
                  </a:lnTo>
                  <a:lnTo>
                    <a:pt x="94" y="188"/>
                  </a:lnTo>
                  <a:lnTo>
                    <a:pt x="129" y="312"/>
                  </a:lnTo>
                  <a:lnTo>
                    <a:pt x="173" y="447"/>
                  </a:lnTo>
                  <a:lnTo>
                    <a:pt x="210" y="577"/>
                  </a:lnTo>
                  <a:lnTo>
                    <a:pt x="247" y="694"/>
                  </a:lnTo>
                  <a:lnTo>
                    <a:pt x="273" y="775"/>
                  </a:lnTo>
                  <a:lnTo>
                    <a:pt x="281" y="801"/>
                  </a:lnTo>
                  <a:lnTo>
                    <a:pt x="299" y="801"/>
                  </a:lnTo>
                  <a:lnTo>
                    <a:pt x="321" y="799"/>
                  </a:lnTo>
                  <a:lnTo>
                    <a:pt x="346" y="797"/>
                  </a:lnTo>
                  <a:lnTo>
                    <a:pt x="381" y="793"/>
                  </a:lnTo>
                  <a:lnTo>
                    <a:pt x="416" y="786"/>
                  </a:lnTo>
                  <a:lnTo>
                    <a:pt x="453" y="782"/>
                  </a:lnTo>
                  <a:lnTo>
                    <a:pt x="495" y="775"/>
                  </a:lnTo>
                  <a:lnTo>
                    <a:pt x="536" y="769"/>
                  </a:lnTo>
                  <a:lnTo>
                    <a:pt x="577" y="760"/>
                  </a:lnTo>
                  <a:lnTo>
                    <a:pt x="617" y="751"/>
                  </a:lnTo>
                  <a:lnTo>
                    <a:pt x="656" y="742"/>
                  </a:lnTo>
                  <a:lnTo>
                    <a:pt x="693" y="734"/>
                  </a:lnTo>
                  <a:lnTo>
                    <a:pt x="727" y="723"/>
                  </a:lnTo>
                  <a:lnTo>
                    <a:pt x="756" y="712"/>
                  </a:lnTo>
                  <a:lnTo>
                    <a:pt x="780" y="701"/>
                  </a:lnTo>
                  <a:lnTo>
                    <a:pt x="799" y="694"/>
                  </a:lnTo>
                  <a:lnTo>
                    <a:pt x="828" y="679"/>
                  </a:lnTo>
                  <a:lnTo>
                    <a:pt x="856" y="670"/>
                  </a:lnTo>
                  <a:lnTo>
                    <a:pt x="875" y="668"/>
                  </a:lnTo>
                  <a:lnTo>
                    <a:pt x="893" y="670"/>
                  </a:lnTo>
                  <a:lnTo>
                    <a:pt x="910" y="679"/>
                  </a:lnTo>
                  <a:lnTo>
                    <a:pt x="915" y="690"/>
                  </a:lnTo>
                  <a:lnTo>
                    <a:pt x="921" y="705"/>
                  </a:lnTo>
                  <a:lnTo>
                    <a:pt x="925" y="721"/>
                  </a:lnTo>
                  <a:lnTo>
                    <a:pt x="947" y="718"/>
                  </a:lnTo>
                  <a:lnTo>
                    <a:pt x="980" y="712"/>
                  </a:lnTo>
                  <a:lnTo>
                    <a:pt x="1021" y="710"/>
                  </a:lnTo>
                  <a:lnTo>
                    <a:pt x="1061" y="705"/>
                  </a:lnTo>
                  <a:lnTo>
                    <a:pt x="1102" y="705"/>
                  </a:lnTo>
                  <a:lnTo>
                    <a:pt x="1137" y="705"/>
                  </a:lnTo>
                  <a:lnTo>
                    <a:pt x="1159" y="701"/>
                  </a:lnTo>
                  <a:lnTo>
                    <a:pt x="1167" y="701"/>
                  </a:lnTo>
                  <a:lnTo>
                    <a:pt x="1172" y="688"/>
                  </a:lnTo>
                  <a:lnTo>
                    <a:pt x="1180" y="675"/>
                  </a:lnTo>
                  <a:lnTo>
                    <a:pt x="1191" y="664"/>
                  </a:lnTo>
                  <a:lnTo>
                    <a:pt x="1204" y="653"/>
                  </a:lnTo>
                  <a:lnTo>
                    <a:pt x="1221" y="649"/>
                  </a:lnTo>
                  <a:lnTo>
                    <a:pt x="1237" y="649"/>
                  </a:lnTo>
                  <a:lnTo>
                    <a:pt x="1259" y="651"/>
                  </a:lnTo>
                  <a:lnTo>
                    <a:pt x="1282" y="658"/>
                  </a:lnTo>
                  <a:lnTo>
                    <a:pt x="1300" y="664"/>
                  </a:lnTo>
                  <a:lnTo>
                    <a:pt x="1322" y="670"/>
                  </a:lnTo>
                  <a:lnTo>
                    <a:pt x="1352" y="673"/>
                  </a:lnTo>
                  <a:lnTo>
                    <a:pt x="1387" y="673"/>
                  </a:lnTo>
                  <a:lnTo>
                    <a:pt x="1426" y="675"/>
                  </a:lnTo>
                  <a:lnTo>
                    <a:pt x="1465" y="675"/>
                  </a:lnTo>
                  <a:lnTo>
                    <a:pt x="1509" y="675"/>
                  </a:lnTo>
                  <a:lnTo>
                    <a:pt x="1552" y="675"/>
                  </a:lnTo>
                  <a:lnTo>
                    <a:pt x="1596" y="673"/>
                  </a:lnTo>
                  <a:lnTo>
                    <a:pt x="1637" y="670"/>
                  </a:lnTo>
                  <a:lnTo>
                    <a:pt x="1677" y="670"/>
                  </a:lnTo>
                  <a:lnTo>
                    <a:pt x="1713" y="668"/>
                  </a:lnTo>
                  <a:lnTo>
                    <a:pt x="1744" y="664"/>
                  </a:lnTo>
                  <a:lnTo>
                    <a:pt x="1772" y="662"/>
                  </a:lnTo>
                  <a:lnTo>
                    <a:pt x="1790" y="662"/>
                  </a:lnTo>
                  <a:lnTo>
                    <a:pt x="1801" y="658"/>
                  </a:lnTo>
                  <a:lnTo>
                    <a:pt x="1796" y="649"/>
                  </a:lnTo>
                  <a:lnTo>
                    <a:pt x="1783" y="620"/>
                  </a:lnTo>
                  <a:lnTo>
                    <a:pt x="1766" y="583"/>
                  </a:lnTo>
                  <a:lnTo>
                    <a:pt x="1761" y="558"/>
                  </a:lnTo>
                  <a:lnTo>
                    <a:pt x="1742" y="512"/>
                  </a:lnTo>
                  <a:lnTo>
                    <a:pt x="1709" y="442"/>
                  </a:lnTo>
                  <a:lnTo>
                    <a:pt x="1668" y="357"/>
                  </a:lnTo>
                  <a:lnTo>
                    <a:pt x="1626" y="262"/>
                  </a:lnTo>
                  <a:lnTo>
                    <a:pt x="1585" y="172"/>
                  </a:lnTo>
                  <a:lnTo>
                    <a:pt x="1552" y="94"/>
                  </a:lnTo>
                  <a:lnTo>
                    <a:pt x="1526" y="44"/>
                  </a:lnTo>
                  <a:lnTo>
                    <a:pt x="1517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43" name="Freeform 30"/>
            <p:cNvSpPr>
              <a:spLocks/>
            </p:cNvSpPr>
            <p:nvPr/>
          </p:nvSpPr>
          <p:spPr bwMode="auto">
            <a:xfrm>
              <a:off x="2671" y="3474"/>
              <a:ext cx="876" cy="455"/>
            </a:xfrm>
            <a:custGeom>
              <a:avLst/>
              <a:gdLst>
                <a:gd name="T0" fmla="*/ 38 w 1751"/>
                <a:gd name="T1" fmla="*/ 34 h 911"/>
                <a:gd name="T2" fmla="*/ 19 w 1751"/>
                <a:gd name="T3" fmla="*/ 63 h 911"/>
                <a:gd name="T4" fmla="*/ 0 w 1751"/>
                <a:gd name="T5" fmla="*/ 79 h 911"/>
                <a:gd name="T6" fmla="*/ 7 w 1751"/>
                <a:gd name="T7" fmla="*/ 102 h 911"/>
                <a:gd name="T8" fmla="*/ 40 w 1751"/>
                <a:gd name="T9" fmla="*/ 211 h 911"/>
                <a:gd name="T10" fmla="*/ 80 w 1751"/>
                <a:gd name="T11" fmla="*/ 343 h 911"/>
                <a:gd name="T12" fmla="*/ 112 w 1751"/>
                <a:gd name="T13" fmla="*/ 442 h 911"/>
                <a:gd name="T14" fmla="*/ 116 w 1751"/>
                <a:gd name="T15" fmla="*/ 455 h 911"/>
                <a:gd name="T16" fmla="*/ 136 w 1751"/>
                <a:gd name="T17" fmla="*/ 454 h 911"/>
                <a:gd name="T18" fmla="*/ 166 w 1751"/>
                <a:gd name="T19" fmla="*/ 451 h 911"/>
                <a:gd name="T20" fmla="*/ 202 w 1751"/>
                <a:gd name="T21" fmla="*/ 446 h 911"/>
                <a:gd name="T22" fmla="*/ 243 w 1751"/>
                <a:gd name="T23" fmla="*/ 439 h 911"/>
                <a:gd name="T24" fmla="*/ 284 w 1751"/>
                <a:gd name="T25" fmla="*/ 430 h 911"/>
                <a:gd name="T26" fmla="*/ 322 w 1751"/>
                <a:gd name="T27" fmla="*/ 422 h 911"/>
                <a:gd name="T28" fmla="*/ 353 w 1751"/>
                <a:gd name="T29" fmla="*/ 411 h 911"/>
                <a:gd name="T30" fmla="*/ 375 w 1751"/>
                <a:gd name="T31" fmla="*/ 402 h 911"/>
                <a:gd name="T32" fmla="*/ 389 w 1751"/>
                <a:gd name="T33" fmla="*/ 394 h 911"/>
                <a:gd name="T34" fmla="*/ 413 w 1751"/>
                <a:gd name="T35" fmla="*/ 389 h 911"/>
                <a:gd name="T36" fmla="*/ 430 w 1751"/>
                <a:gd name="T37" fmla="*/ 394 h 911"/>
                <a:gd name="T38" fmla="*/ 436 w 1751"/>
                <a:gd name="T39" fmla="*/ 407 h 911"/>
                <a:gd name="T40" fmla="*/ 438 w 1751"/>
                <a:gd name="T41" fmla="*/ 415 h 911"/>
                <a:gd name="T42" fmla="*/ 465 w 1751"/>
                <a:gd name="T43" fmla="*/ 411 h 911"/>
                <a:gd name="T44" fmla="*/ 506 w 1751"/>
                <a:gd name="T45" fmla="*/ 407 h 911"/>
                <a:gd name="T46" fmla="*/ 544 w 1751"/>
                <a:gd name="T47" fmla="*/ 407 h 911"/>
                <a:gd name="T48" fmla="*/ 559 w 1751"/>
                <a:gd name="T49" fmla="*/ 405 h 911"/>
                <a:gd name="T50" fmla="*/ 561 w 1751"/>
                <a:gd name="T51" fmla="*/ 399 h 911"/>
                <a:gd name="T52" fmla="*/ 571 w 1751"/>
                <a:gd name="T53" fmla="*/ 387 h 911"/>
                <a:gd name="T54" fmla="*/ 586 w 1751"/>
                <a:gd name="T55" fmla="*/ 379 h 911"/>
                <a:gd name="T56" fmla="*/ 605 w 1751"/>
                <a:gd name="T57" fmla="*/ 380 h 911"/>
                <a:gd name="T58" fmla="*/ 616 w 1751"/>
                <a:gd name="T59" fmla="*/ 384 h 911"/>
                <a:gd name="T60" fmla="*/ 636 w 1751"/>
                <a:gd name="T61" fmla="*/ 390 h 911"/>
                <a:gd name="T62" fmla="*/ 669 w 1751"/>
                <a:gd name="T63" fmla="*/ 391 h 911"/>
                <a:gd name="T64" fmla="*/ 708 w 1751"/>
                <a:gd name="T65" fmla="*/ 392 h 911"/>
                <a:gd name="T66" fmla="*/ 751 w 1751"/>
                <a:gd name="T67" fmla="*/ 392 h 911"/>
                <a:gd name="T68" fmla="*/ 794 w 1751"/>
                <a:gd name="T69" fmla="*/ 390 h 911"/>
                <a:gd name="T70" fmla="*/ 832 w 1751"/>
                <a:gd name="T71" fmla="*/ 389 h 911"/>
                <a:gd name="T72" fmla="*/ 861 w 1751"/>
                <a:gd name="T73" fmla="*/ 386 h 911"/>
                <a:gd name="T74" fmla="*/ 876 w 1751"/>
                <a:gd name="T75" fmla="*/ 384 h 911"/>
                <a:gd name="T76" fmla="*/ 873 w 1751"/>
                <a:gd name="T77" fmla="*/ 379 h 911"/>
                <a:gd name="T78" fmla="*/ 858 w 1751"/>
                <a:gd name="T79" fmla="*/ 346 h 911"/>
                <a:gd name="T80" fmla="*/ 856 w 1751"/>
                <a:gd name="T81" fmla="*/ 334 h 911"/>
                <a:gd name="T82" fmla="*/ 826 w 1751"/>
                <a:gd name="T83" fmla="*/ 269 h 911"/>
                <a:gd name="T84" fmla="*/ 779 w 1751"/>
                <a:gd name="T85" fmla="*/ 164 h 911"/>
                <a:gd name="T86" fmla="*/ 733 w 1751"/>
                <a:gd name="T87" fmla="*/ 66 h 911"/>
                <a:gd name="T88" fmla="*/ 713 w 1751"/>
                <a:gd name="T89" fmla="*/ 22 h 911"/>
                <a:gd name="T90" fmla="*/ 697 w 1751"/>
                <a:gd name="T91" fmla="*/ 26 h 911"/>
                <a:gd name="T92" fmla="*/ 656 w 1751"/>
                <a:gd name="T93" fmla="*/ 28 h 911"/>
                <a:gd name="T94" fmla="*/ 609 w 1751"/>
                <a:gd name="T95" fmla="*/ 22 h 911"/>
                <a:gd name="T96" fmla="*/ 556 w 1751"/>
                <a:gd name="T97" fmla="*/ 12 h 911"/>
                <a:gd name="T98" fmla="*/ 505 w 1751"/>
                <a:gd name="T99" fmla="*/ 4 h 911"/>
                <a:gd name="T100" fmla="*/ 459 w 1751"/>
                <a:gd name="T101" fmla="*/ 0 h 911"/>
                <a:gd name="T102" fmla="*/ 421 w 1751"/>
                <a:gd name="T103" fmla="*/ 3 h 911"/>
                <a:gd name="T104" fmla="*/ 393 w 1751"/>
                <a:gd name="T105" fmla="*/ 15 h 911"/>
                <a:gd name="T106" fmla="*/ 387 w 1751"/>
                <a:gd name="T107" fmla="*/ 26 h 911"/>
                <a:gd name="T108" fmla="*/ 341 w 1751"/>
                <a:gd name="T109" fmla="*/ 9 h 911"/>
                <a:gd name="T110" fmla="*/ 299 w 1751"/>
                <a:gd name="T111" fmla="*/ 6 h 911"/>
                <a:gd name="T112" fmla="*/ 258 w 1751"/>
                <a:gd name="T113" fmla="*/ 12 h 911"/>
                <a:gd name="T114" fmla="*/ 220 w 1751"/>
                <a:gd name="T115" fmla="*/ 22 h 911"/>
                <a:gd name="T116" fmla="*/ 179 w 1751"/>
                <a:gd name="T117" fmla="*/ 34 h 911"/>
                <a:gd name="T118" fmla="*/ 136 w 1751"/>
                <a:gd name="T119" fmla="*/ 44 h 911"/>
                <a:gd name="T120" fmla="*/ 90 w 1751"/>
                <a:gd name="T121" fmla="*/ 45 h 911"/>
                <a:gd name="T122" fmla="*/ 38 w 1751"/>
                <a:gd name="T123" fmla="*/ 34 h 91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751"/>
                <a:gd name="T187" fmla="*/ 0 h 911"/>
                <a:gd name="T188" fmla="*/ 1751 w 1751"/>
                <a:gd name="T189" fmla="*/ 911 h 91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751" h="911">
                  <a:moveTo>
                    <a:pt x="75" y="69"/>
                  </a:moveTo>
                  <a:lnTo>
                    <a:pt x="75" y="69"/>
                  </a:lnTo>
                  <a:lnTo>
                    <a:pt x="55" y="102"/>
                  </a:lnTo>
                  <a:lnTo>
                    <a:pt x="38" y="126"/>
                  </a:lnTo>
                  <a:lnTo>
                    <a:pt x="20" y="145"/>
                  </a:lnTo>
                  <a:lnTo>
                    <a:pt x="0" y="158"/>
                  </a:lnTo>
                  <a:lnTo>
                    <a:pt x="14" y="204"/>
                  </a:lnTo>
                  <a:lnTo>
                    <a:pt x="44" y="298"/>
                  </a:lnTo>
                  <a:lnTo>
                    <a:pt x="79" y="422"/>
                  </a:lnTo>
                  <a:lnTo>
                    <a:pt x="123" y="557"/>
                  </a:lnTo>
                  <a:lnTo>
                    <a:pt x="160" y="687"/>
                  </a:lnTo>
                  <a:lnTo>
                    <a:pt x="197" y="804"/>
                  </a:lnTo>
                  <a:lnTo>
                    <a:pt x="223" y="885"/>
                  </a:lnTo>
                  <a:lnTo>
                    <a:pt x="231" y="911"/>
                  </a:lnTo>
                  <a:lnTo>
                    <a:pt x="249" y="911"/>
                  </a:lnTo>
                  <a:lnTo>
                    <a:pt x="271" y="909"/>
                  </a:lnTo>
                  <a:lnTo>
                    <a:pt x="296" y="907"/>
                  </a:lnTo>
                  <a:lnTo>
                    <a:pt x="331" y="903"/>
                  </a:lnTo>
                  <a:lnTo>
                    <a:pt x="366" y="896"/>
                  </a:lnTo>
                  <a:lnTo>
                    <a:pt x="403" y="892"/>
                  </a:lnTo>
                  <a:lnTo>
                    <a:pt x="445" y="885"/>
                  </a:lnTo>
                  <a:lnTo>
                    <a:pt x="486" y="879"/>
                  </a:lnTo>
                  <a:lnTo>
                    <a:pt x="527" y="870"/>
                  </a:lnTo>
                  <a:lnTo>
                    <a:pt x="567" y="861"/>
                  </a:lnTo>
                  <a:lnTo>
                    <a:pt x="606" y="852"/>
                  </a:lnTo>
                  <a:lnTo>
                    <a:pt x="643" y="844"/>
                  </a:lnTo>
                  <a:lnTo>
                    <a:pt x="677" y="833"/>
                  </a:lnTo>
                  <a:lnTo>
                    <a:pt x="706" y="822"/>
                  </a:lnTo>
                  <a:lnTo>
                    <a:pt x="730" y="811"/>
                  </a:lnTo>
                  <a:lnTo>
                    <a:pt x="749" y="804"/>
                  </a:lnTo>
                  <a:lnTo>
                    <a:pt x="778" y="789"/>
                  </a:lnTo>
                  <a:lnTo>
                    <a:pt x="806" y="780"/>
                  </a:lnTo>
                  <a:lnTo>
                    <a:pt x="825" y="778"/>
                  </a:lnTo>
                  <a:lnTo>
                    <a:pt x="843" y="780"/>
                  </a:lnTo>
                  <a:lnTo>
                    <a:pt x="860" y="789"/>
                  </a:lnTo>
                  <a:lnTo>
                    <a:pt x="865" y="800"/>
                  </a:lnTo>
                  <a:lnTo>
                    <a:pt x="871" y="815"/>
                  </a:lnTo>
                  <a:lnTo>
                    <a:pt x="875" y="831"/>
                  </a:lnTo>
                  <a:lnTo>
                    <a:pt x="897" y="828"/>
                  </a:lnTo>
                  <a:lnTo>
                    <a:pt x="930" y="822"/>
                  </a:lnTo>
                  <a:lnTo>
                    <a:pt x="971" y="820"/>
                  </a:lnTo>
                  <a:lnTo>
                    <a:pt x="1011" y="815"/>
                  </a:lnTo>
                  <a:lnTo>
                    <a:pt x="1052" y="815"/>
                  </a:lnTo>
                  <a:lnTo>
                    <a:pt x="1087" y="815"/>
                  </a:lnTo>
                  <a:lnTo>
                    <a:pt x="1109" y="811"/>
                  </a:lnTo>
                  <a:lnTo>
                    <a:pt x="1117" y="811"/>
                  </a:lnTo>
                  <a:lnTo>
                    <a:pt x="1122" y="798"/>
                  </a:lnTo>
                  <a:lnTo>
                    <a:pt x="1130" y="785"/>
                  </a:lnTo>
                  <a:lnTo>
                    <a:pt x="1141" y="774"/>
                  </a:lnTo>
                  <a:lnTo>
                    <a:pt x="1154" y="763"/>
                  </a:lnTo>
                  <a:lnTo>
                    <a:pt x="1171" y="759"/>
                  </a:lnTo>
                  <a:lnTo>
                    <a:pt x="1187" y="759"/>
                  </a:lnTo>
                  <a:lnTo>
                    <a:pt x="1209" y="761"/>
                  </a:lnTo>
                  <a:lnTo>
                    <a:pt x="1232" y="768"/>
                  </a:lnTo>
                  <a:lnTo>
                    <a:pt x="1250" y="774"/>
                  </a:lnTo>
                  <a:lnTo>
                    <a:pt x="1272" y="780"/>
                  </a:lnTo>
                  <a:lnTo>
                    <a:pt x="1302" y="783"/>
                  </a:lnTo>
                  <a:lnTo>
                    <a:pt x="1337" y="783"/>
                  </a:lnTo>
                  <a:lnTo>
                    <a:pt x="1376" y="785"/>
                  </a:lnTo>
                  <a:lnTo>
                    <a:pt x="1415" y="785"/>
                  </a:lnTo>
                  <a:lnTo>
                    <a:pt x="1459" y="785"/>
                  </a:lnTo>
                  <a:lnTo>
                    <a:pt x="1502" y="785"/>
                  </a:lnTo>
                  <a:lnTo>
                    <a:pt x="1546" y="783"/>
                  </a:lnTo>
                  <a:lnTo>
                    <a:pt x="1587" y="780"/>
                  </a:lnTo>
                  <a:lnTo>
                    <a:pt x="1627" y="780"/>
                  </a:lnTo>
                  <a:lnTo>
                    <a:pt x="1663" y="778"/>
                  </a:lnTo>
                  <a:lnTo>
                    <a:pt x="1694" y="774"/>
                  </a:lnTo>
                  <a:lnTo>
                    <a:pt x="1722" y="772"/>
                  </a:lnTo>
                  <a:lnTo>
                    <a:pt x="1740" y="772"/>
                  </a:lnTo>
                  <a:lnTo>
                    <a:pt x="1751" y="768"/>
                  </a:lnTo>
                  <a:lnTo>
                    <a:pt x="1746" y="759"/>
                  </a:lnTo>
                  <a:lnTo>
                    <a:pt x="1733" y="730"/>
                  </a:lnTo>
                  <a:lnTo>
                    <a:pt x="1716" y="693"/>
                  </a:lnTo>
                  <a:lnTo>
                    <a:pt x="1711" y="668"/>
                  </a:lnTo>
                  <a:lnTo>
                    <a:pt x="1688" y="620"/>
                  </a:lnTo>
                  <a:lnTo>
                    <a:pt x="1651" y="539"/>
                  </a:lnTo>
                  <a:lnTo>
                    <a:pt x="1605" y="437"/>
                  </a:lnTo>
                  <a:lnTo>
                    <a:pt x="1557" y="328"/>
                  </a:lnTo>
                  <a:lnTo>
                    <a:pt x="1507" y="223"/>
                  </a:lnTo>
                  <a:lnTo>
                    <a:pt x="1465" y="132"/>
                  </a:lnTo>
                  <a:lnTo>
                    <a:pt x="1437" y="67"/>
                  </a:lnTo>
                  <a:lnTo>
                    <a:pt x="1426" y="45"/>
                  </a:lnTo>
                  <a:lnTo>
                    <a:pt x="1393" y="52"/>
                  </a:lnTo>
                  <a:lnTo>
                    <a:pt x="1354" y="56"/>
                  </a:lnTo>
                  <a:lnTo>
                    <a:pt x="1311" y="56"/>
                  </a:lnTo>
                  <a:lnTo>
                    <a:pt x="1263" y="50"/>
                  </a:lnTo>
                  <a:lnTo>
                    <a:pt x="1217" y="45"/>
                  </a:lnTo>
                  <a:lnTo>
                    <a:pt x="1163" y="36"/>
                  </a:lnTo>
                  <a:lnTo>
                    <a:pt x="1111" y="25"/>
                  </a:lnTo>
                  <a:lnTo>
                    <a:pt x="1063" y="17"/>
                  </a:lnTo>
                  <a:lnTo>
                    <a:pt x="1010" y="8"/>
                  </a:lnTo>
                  <a:lnTo>
                    <a:pt x="961" y="2"/>
                  </a:lnTo>
                  <a:lnTo>
                    <a:pt x="917" y="0"/>
                  </a:lnTo>
                  <a:lnTo>
                    <a:pt x="875" y="0"/>
                  </a:lnTo>
                  <a:lnTo>
                    <a:pt x="841" y="6"/>
                  </a:lnTo>
                  <a:lnTo>
                    <a:pt x="812" y="13"/>
                  </a:lnTo>
                  <a:lnTo>
                    <a:pt x="786" y="30"/>
                  </a:lnTo>
                  <a:lnTo>
                    <a:pt x="773" y="52"/>
                  </a:lnTo>
                  <a:lnTo>
                    <a:pt x="727" y="34"/>
                  </a:lnTo>
                  <a:lnTo>
                    <a:pt x="682" y="19"/>
                  </a:lnTo>
                  <a:lnTo>
                    <a:pt x="640" y="13"/>
                  </a:lnTo>
                  <a:lnTo>
                    <a:pt x="597" y="12"/>
                  </a:lnTo>
                  <a:lnTo>
                    <a:pt x="556" y="17"/>
                  </a:lnTo>
                  <a:lnTo>
                    <a:pt x="516" y="25"/>
                  </a:lnTo>
                  <a:lnTo>
                    <a:pt x="477" y="34"/>
                  </a:lnTo>
                  <a:lnTo>
                    <a:pt x="440" y="45"/>
                  </a:lnTo>
                  <a:lnTo>
                    <a:pt x="397" y="58"/>
                  </a:lnTo>
                  <a:lnTo>
                    <a:pt x="357" y="69"/>
                  </a:lnTo>
                  <a:lnTo>
                    <a:pt x="316" y="84"/>
                  </a:lnTo>
                  <a:lnTo>
                    <a:pt x="271" y="89"/>
                  </a:lnTo>
                  <a:lnTo>
                    <a:pt x="225" y="95"/>
                  </a:lnTo>
                  <a:lnTo>
                    <a:pt x="179" y="91"/>
                  </a:lnTo>
                  <a:lnTo>
                    <a:pt x="129" y="87"/>
                  </a:lnTo>
                  <a:lnTo>
                    <a:pt x="75" y="6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44" name="Freeform 31"/>
            <p:cNvSpPr>
              <a:spLocks/>
            </p:cNvSpPr>
            <p:nvPr/>
          </p:nvSpPr>
          <p:spPr bwMode="auto">
            <a:xfrm>
              <a:off x="2786" y="3867"/>
              <a:ext cx="46" cy="62"/>
            </a:xfrm>
            <a:custGeom>
              <a:avLst/>
              <a:gdLst>
                <a:gd name="T0" fmla="*/ 46 w 90"/>
                <a:gd name="T1" fmla="*/ 0 h 126"/>
                <a:gd name="T2" fmla="*/ 46 w 90"/>
                <a:gd name="T3" fmla="*/ 0 h 126"/>
                <a:gd name="T4" fmla="*/ 40 w 90"/>
                <a:gd name="T5" fmla="*/ 9 h 126"/>
                <a:gd name="T6" fmla="*/ 35 w 90"/>
                <a:gd name="T7" fmla="*/ 17 h 126"/>
                <a:gd name="T8" fmla="*/ 29 w 90"/>
                <a:gd name="T9" fmla="*/ 28 h 126"/>
                <a:gd name="T10" fmla="*/ 22 w 90"/>
                <a:gd name="T11" fmla="*/ 37 h 126"/>
                <a:gd name="T12" fmla="*/ 18 w 90"/>
                <a:gd name="T13" fmla="*/ 46 h 126"/>
                <a:gd name="T14" fmla="*/ 12 w 90"/>
                <a:gd name="T15" fmla="*/ 53 h 126"/>
                <a:gd name="T16" fmla="*/ 6 w 90"/>
                <a:gd name="T17" fmla="*/ 58 h 126"/>
                <a:gd name="T18" fmla="*/ 0 w 90"/>
                <a:gd name="T19" fmla="*/ 62 h 12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0"/>
                <a:gd name="T31" fmla="*/ 0 h 126"/>
                <a:gd name="T32" fmla="*/ 90 w 90"/>
                <a:gd name="T33" fmla="*/ 126 h 12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0" h="126">
                  <a:moveTo>
                    <a:pt x="90" y="0"/>
                  </a:moveTo>
                  <a:lnTo>
                    <a:pt x="90" y="0"/>
                  </a:lnTo>
                  <a:lnTo>
                    <a:pt x="79" y="19"/>
                  </a:lnTo>
                  <a:lnTo>
                    <a:pt x="68" y="35"/>
                  </a:lnTo>
                  <a:lnTo>
                    <a:pt x="57" y="57"/>
                  </a:lnTo>
                  <a:lnTo>
                    <a:pt x="44" y="76"/>
                  </a:lnTo>
                  <a:lnTo>
                    <a:pt x="35" y="94"/>
                  </a:lnTo>
                  <a:lnTo>
                    <a:pt x="24" y="107"/>
                  </a:lnTo>
                  <a:lnTo>
                    <a:pt x="11" y="118"/>
                  </a:lnTo>
                  <a:lnTo>
                    <a:pt x="0" y="126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45" name="Freeform 32"/>
            <p:cNvSpPr>
              <a:spLocks/>
            </p:cNvSpPr>
            <p:nvPr/>
          </p:nvSpPr>
          <p:spPr bwMode="auto">
            <a:xfrm>
              <a:off x="3171" y="3850"/>
              <a:ext cx="2" cy="31"/>
            </a:xfrm>
            <a:custGeom>
              <a:avLst/>
              <a:gdLst>
                <a:gd name="T0" fmla="*/ 0 w 4"/>
                <a:gd name="T1" fmla="*/ 0 h 63"/>
                <a:gd name="T2" fmla="*/ 0 w 4"/>
                <a:gd name="T3" fmla="*/ 0 h 63"/>
                <a:gd name="T4" fmla="*/ 0 w 4"/>
                <a:gd name="T5" fmla="*/ 7 h 63"/>
                <a:gd name="T6" fmla="*/ 2 w 4"/>
                <a:gd name="T7" fmla="*/ 18 h 63"/>
                <a:gd name="T8" fmla="*/ 2 w 4"/>
                <a:gd name="T9" fmla="*/ 28 h 63"/>
                <a:gd name="T10" fmla="*/ 2 w 4"/>
                <a:gd name="T11" fmla="*/ 31 h 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"/>
                <a:gd name="T19" fmla="*/ 0 h 63"/>
                <a:gd name="T20" fmla="*/ 4 w 4"/>
                <a:gd name="T21" fmla="*/ 63 h 6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" h="63">
                  <a:moveTo>
                    <a:pt x="0" y="0"/>
                  </a:moveTo>
                  <a:lnTo>
                    <a:pt x="0" y="0"/>
                  </a:lnTo>
                  <a:lnTo>
                    <a:pt x="0" y="15"/>
                  </a:lnTo>
                  <a:lnTo>
                    <a:pt x="4" y="37"/>
                  </a:lnTo>
                  <a:lnTo>
                    <a:pt x="4" y="57"/>
                  </a:lnTo>
                  <a:lnTo>
                    <a:pt x="4" y="63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46" name="Line 33"/>
            <p:cNvSpPr>
              <a:spLocks noChangeShapeType="1"/>
            </p:cNvSpPr>
            <p:nvPr/>
          </p:nvSpPr>
          <p:spPr bwMode="auto">
            <a:xfrm>
              <a:off x="3057" y="3500"/>
              <a:ext cx="111" cy="34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58586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0" grpId="0"/>
      <p:bldP spid="67590" grpId="1"/>
      <p:bldP spid="67591" grpId="0"/>
      <p:bldP spid="67591" grpId="1"/>
      <p:bldP spid="6759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42900" y="169507"/>
            <a:ext cx="5105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12/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74/ SGK</a:t>
            </a:r>
            <a:endParaRPr lang="en-US" alt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52400" y="762000"/>
            <a:ext cx="8763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altLang="en-US" sz="2400" dirty="0" err="1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dirty="0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400" dirty="0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altLang="en-US" sz="2400" dirty="0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 ABCD (AB//CD, AB &lt;CD). </a:t>
            </a:r>
            <a:r>
              <a:rPr lang="en-US" altLang="en-US" sz="2400" dirty="0" err="1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altLang="en-US" sz="2400" dirty="0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dirty="0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400" dirty="0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altLang="en-US" sz="2400" dirty="0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 AE, BF </a:t>
            </a:r>
            <a:r>
              <a:rPr lang="en-US" altLang="en-US" sz="2400" dirty="0" err="1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dirty="0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dirty="0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400" dirty="0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400" dirty="0" err="1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altLang="en-US" sz="2400" dirty="0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altLang="en-US" sz="2400" dirty="0" err="1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altLang="en-US" sz="2400" dirty="0">
                <a:solidFill>
                  <a:srgbClr val="005654"/>
                </a:solidFill>
                <a:latin typeface="Times New Roman" pitchFamily="18" charset="0"/>
                <a:cs typeface="Times New Roman" pitchFamily="18" charset="0"/>
              </a:rPr>
              <a:t> DE = CF.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5791200" y="1676799"/>
            <a:ext cx="2971800" cy="2003025"/>
            <a:chOff x="2736" y="1168"/>
            <a:chExt cx="2736" cy="2114"/>
          </a:xfrm>
        </p:grpSpPr>
        <p:sp>
          <p:nvSpPr>
            <p:cNvPr id="14375" name="Line 5"/>
            <p:cNvSpPr>
              <a:spLocks noChangeShapeType="1"/>
            </p:cNvSpPr>
            <p:nvPr/>
          </p:nvSpPr>
          <p:spPr bwMode="auto">
            <a:xfrm>
              <a:off x="3456" y="1584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6" name="Line 6"/>
            <p:cNvSpPr>
              <a:spLocks noChangeShapeType="1"/>
            </p:cNvSpPr>
            <p:nvPr/>
          </p:nvSpPr>
          <p:spPr bwMode="auto">
            <a:xfrm flipH="1">
              <a:off x="2880" y="1584"/>
              <a:ext cx="576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7" name="Line 8"/>
            <p:cNvSpPr>
              <a:spLocks noChangeShapeType="1"/>
            </p:cNvSpPr>
            <p:nvPr/>
          </p:nvSpPr>
          <p:spPr bwMode="auto">
            <a:xfrm>
              <a:off x="2880" y="273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8" name="Line 9"/>
            <p:cNvSpPr>
              <a:spLocks noChangeShapeType="1"/>
            </p:cNvSpPr>
            <p:nvPr/>
          </p:nvSpPr>
          <p:spPr bwMode="auto">
            <a:xfrm>
              <a:off x="3456" y="1584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9" name="Line 10"/>
            <p:cNvSpPr>
              <a:spLocks noChangeShapeType="1"/>
            </p:cNvSpPr>
            <p:nvPr/>
          </p:nvSpPr>
          <p:spPr bwMode="auto">
            <a:xfrm>
              <a:off x="4608" y="1584"/>
              <a:ext cx="576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0" name="Line 11"/>
            <p:cNvSpPr>
              <a:spLocks noChangeShapeType="1"/>
            </p:cNvSpPr>
            <p:nvPr/>
          </p:nvSpPr>
          <p:spPr bwMode="auto">
            <a:xfrm>
              <a:off x="4608" y="1584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1" name="Line 12"/>
            <p:cNvSpPr>
              <a:spLocks noChangeShapeType="1"/>
            </p:cNvSpPr>
            <p:nvPr/>
          </p:nvSpPr>
          <p:spPr bwMode="auto">
            <a:xfrm>
              <a:off x="4608" y="2550"/>
              <a:ext cx="1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2" name="Line 13"/>
            <p:cNvSpPr>
              <a:spLocks noChangeShapeType="1"/>
            </p:cNvSpPr>
            <p:nvPr/>
          </p:nvSpPr>
          <p:spPr bwMode="auto">
            <a:xfrm>
              <a:off x="4778" y="2550"/>
              <a:ext cx="0" cy="1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3" name="Line 14"/>
            <p:cNvSpPr>
              <a:spLocks noChangeShapeType="1"/>
            </p:cNvSpPr>
            <p:nvPr/>
          </p:nvSpPr>
          <p:spPr bwMode="auto">
            <a:xfrm>
              <a:off x="3456" y="2535"/>
              <a:ext cx="1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4" name="Line 15"/>
            <p:cNvSpPr>
              <a:spLocks noChangeShapeType="1"/>
            </p:cNvSpPr>
            <p:nvPr/>
          </p:nvSpPr>
          <p:spPr bwMode="auto">
            <a:xfrm>
              <a:off x="3635" y="2535"/>
              <a:ext cx="0" cy="1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5" name="Text Box 16"/>
            <p:cNvSpPr txBox="1">
              <a:spLocks noChangeArrowheads="1"/>
            </p:cNvSpPr>
            <p:nvPr/>
          </p:nvSpPr>
          <p:spPr bwMode="auto">
            <a:xfrm>
              <a:off x="3337" y="1168"/>
              <a:ext cx="383" cy="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4386" name="Text Box 17"/>
            <p:cNvSpPr txBox="1">
              <a:spLocks noChangeArrowheads="1"/>
            </p:cNvSpPr>
            <p:nvPr/>
          </p:nvSpPr>
          <p:spPr bwMode="auto">
            <a:xfrm>
              <a:off x="4560" y="1168"/>
              <a:ext cx="336" cy="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14387" name="Text Box 18"/>
            <p:cNvSpPr txBox="1">
              <a:spLocks noChangeArrowheads="1"/>
            </p:cNvSpPr>
            <p:nvPr/>
          </p:nvSpPr>
          <p:spPr bwMode="auto">
            <a:xfrm>
              <a:off x="5136" y="2784"/>
              <a:ext cx="336" cy="4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2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14388" name="Text Box 19"/>
            <p:cNvSpPr txBox="1">
              <a:spLocks noChangeArrowheads="1"/>
            </p:cNvSpPr>
            <p:nvPr/>
          </p:nvSpPr>
          <p:spPr bwMode="auto">
            <a:xfrm>
              <a:off x="2736" y="2784"/>
              <a:ext cx="286" cy="4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2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14389" name="Text Box 20"/>
            <p:cNvSpPr txBox="1">
              <a:spLocks noChangeArrowheads="1"/>
            </p:cNvSpPr>
            <p:nvPr/>
          </p:nvSpPr>
          <p:spPr bwMode="auto">
            <a:xfrm>
              <a:off x="3312" y="2806"/>
              <a:ext cx="336" cy="4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2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</a:p>
          </p:txBody>
        </p:sp>
        <p:sp>
          <p:nvSpPr>
            <p:cNvPr id="14390" name="Text Box 21"/>
            <p:cNvSpPr txBox="1">
              <a:spLocks noChangeArrowheads="1"/>
            </p:cNvSpPr>
            <p:nvPr/>
          </p:nvSpPr>
          <p:spPr bwMode="auto">
            <a:xfrm>
              <a:off x="4512" y="2831"/>
              <a:ext cx="432" cy="4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2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</p:grpSp>
      <p:sp>
        <p:nvSpPr>
          <p:cNvPr id="68644" name="Text Box 36"/>
          <p:cNvSpPr txBox="1">
            <a:spLocks noChangeArrowheads="1"/>
          </p:cNvSpPr>
          <p:nvPr/>
        </p:nvSpPr>
        <p:spPr bwMode="auto">
          <a:xfrm>
            <a:off x="3733800" y="3581400"/>
            <a:ext cx="17526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200" u="sng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Chứng minh</a:t>
            </a:r>
          </a:p>
        </p:txBody>
      </p: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2133600" y="4038600"/>
            <a:ext cx="3562350" cy="446088"/>
            <a:chOff x="240" y="2592"/>
            <a:chExt cx="2244" cy="281"/>
          </a:xfrm>
        </p:grpSpPr>
        <p:graphicFrame>
          <p:nvGraphicFramePr>
            <p:cNvPr id="14370" name="Object 38"/>
            <p:cNvGraphicFramePr>
              <a:graphicFrameLocks noChangeAspect="1"/>
            </p:cNvGraphicFramePr>
            <p:nvPr/>
          </p:nvGraphicFramePr>
          <p:xfrm>
            <a:off x="598" y="2622"/>
            <a:ext cx="596" cy="2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68" name="Equation" r:id="rId3" imgW="482391" imgH="203112" progId="Equation.DSMT4">
                    <p:embed/>
                  </p:oleObj>
                </mc:Choice>
                <mc:Fallback>
                  <p:oleObj name="Equation" r:id="rId3" imgW="482391" imgH="203112" progId="Equation.DSMT4">
                    <p:embed/>
                    <p:pic>
                      <p:nvPicPr>
                        <p:cNvPr id="0" name="Picture 2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8" y="2622"/>
                          <a:ext cx="596" cy="25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71" name="Object 39"/>
            <p:cNvGraphicFramePr>
              <a:graphicFrameLocks noChangeAspect="1"/>
            </p:cNvGraphicFramePr>
            <p:nvPr/>
          </p:nvGraphicFramePr>
          <p:xfrm>
            <a:off x="1504" y="2616"/>
            <a:ext cx="576" cy="2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69" name="Equation" r:id="rId5" imgW="457002" imgH="203112" progId="Equation.DSMT4">
                    <p:embed/>
                  </p:oleObj>
                </mc:Choice>
                <mc:Fallback>
                  <p:oleObj name="Equation" r:id="rId5" imgW="457002" imgH="203112" progId="Equation.DSMT4">
                    <p:embed/>
                    <p:pic>
                      <p:nvPicPr>
                        <p:cNvPr id="0" name="Picture 2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04" y="2616"/>
                          <a:ext cx="576" cy="2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72" name="Text Box 40"/>
            <p:cNvSpPr txBox="1">
              <a:spLocks noChangeArrowheads="1"/>
            </p:cNvSpPr>
            <p:nvPr/>
          </p:nvSpPr>
          <p:spPr bwMode="auto">
            <a:xfrm>
              <a:off x="240" y="2598"/>
              <a:ext cx="43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2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Xét </a:t>
              </a:r>
            </a:p>
          </p:txBody>
        </p:sp>
        <p:sp>
          <p:nvSpPr>
            <p:cNvPr id="14373" name="Text Box 41"/>
            <p:cNvSpPr txBox="1">
              <a:spLocks noChangeArrowheads="1"/>
            </p:cNvSpPr>
            <p:nvPr/>
          </p:nvSpPr>
          <p:spPr bwMode="auto">
            <a:xfrm>
              <a:off x="1188" y="2598"/>
              <a:ext cx="33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2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</a:p>
          </p:txBody>
        </p:sp>
        <p:sp>
          <p:nvSpPr>
            <p:cNvPr id="14374" name="Text Box 42"/>
            <p:cNvSpPr txBox="1">
              <a:spLocks noChangeArrowheads="1"/>
            </p:cNvSpPr>
            <p:nvPr/>
          </p:nvSpPr>
          <p:spPr bwMode="auto">
            <a:xfrm>
              <a:off x="2100" y="2592"/>
              <a:ext cx="384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2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</a:p>
          </p:txBody>
        </p:sp>
      </p:grpSp>
      <p:graphicFrame>
        <p:nvGraphicFramePr>
          <p:cNvPr id="68652" name="Object 44"/>
          <p:cNvGraphicFramePr>
            <a:graphicFrameLocks noChangeAspect="1"/>
          </p:cNvGraphicFramePr>
          <p:nvPr/>
        </p:nvGraphicFramePr>
        <p:xfrm>
          <a:off x="2705100" y="4394200"/>
          <a:ext cx="17526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70" name="Equation" r:id="rId7" imgW="825500" imgH="254000" progId="Equation.DSMT4">
                  <p:embed/>
                </p:oleObj>
              </mc:Choice>
              <mc:Fallback>
                <p:oleObj name="Equation" r:id="rId7" imgW="825500" imgH="254000" progId="Equation.DSMT4">
                  <p:embed/>
                  <p:pic>
                    <p:nvPicPr>
                      <p:cNvPr id="0" name="Picture 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4394200"/>
                        <a:ext cx="1752600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55" name="Text Box 47"/>
          <p:cNvSpPr txBox="1">
            <a:spLocks noChangeArrowheads="1"/>
          </p:cNvSpPr>
          <p:nvPr/>
        </p:nvSpPr>
        <p:spPr bwMode="auto">
          <a:xfrm>
            <a:off x="2667000" y="4876800"/>
            <a:ext cx="51816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 = BC (tính chất hình thang cân)</a:t>
            </a:r>
          </a:p>
        </p:txBody>
      </p: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2743200" y="5257800"/>
            <a:ext cx="2743200" cy="492125"/>
            <a:chOff x="1728" y="3312"/>
            <a:chExt cx="1728" cy="310"/>
          </a:xfrm>
        </p:grpSpPr>
        <p:graphicFrame>
          <p:nvGraphicFramePr>
            <p:cNvPr id="14368" name="Object 48"/>
            <p:cNvGraphicFramePr>
              <a:graphicFrameLocks noChangeAspect="1"/>
            </p:cNvGraphicFramePr>
            <p:nvPr/>
          </p:nvGraphicFramePr>
          <p:xfrm>
            <a:off x="1728" y="3312"/>
            <a:ext cx="480" cy="3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71" name="Equation" r:id="rId9" imgW="393529" imgH="253890" progId="Equation.DSMT4">
                    <p:embed/>
                  </p:oleObj>
                </mc:Choice>
                <mc:Fallback>
                  <p:oleObj name="Equation" r:id="rId9" imgW="393529" imgH="253890" progId="Equation.DSMT4">
                    <p:embed/>
                    <p:pic>
                      <p:nvPicPr>
                        <p:cNvPr id="0" name="Picture 2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3312"/>
                          <a:ext cx="480" cy="31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69" name="Text Box 50"/>
            <p:cNvSpPr txBox="1">
              <a:spLocks noChangeArrowheads="1"/>
            </p:cNvSpPr>
            <p:nvPr/>
          </p:nvSpPr>
          <p:spPr bwMode="auto">
            <a:xfrm>
              <a:off x="2208" y="3312"/>
              <a:ext cx="1248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2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( theo gt)</a:t>
              </a:r>
            </a:p>
          </p:txBody>
        </p:sp>
      </p:grpSp>
      <p:grpSp>
        <p:nvGrpSpPr>
          <p:cNvPr id="5" name="Group 55"/>
          <p:cNvGrpSpPr>
            <a:grpSpLocks/>
          </p:cNvGrpSpPr>
          <p:nvPr/>
        </p:nvGrpSpPr>
        <p:grpSpPr bwMode="auto">
          <a:xfrm>
            <a:off x="2730500" y="5651500"/>
            <a:ext cx="6083300" cy="473075"/>
            <a:chOff x="1720" y="3560"/>
            <a:chExt cx="3832" cy="298"/>
          </a:xfrm>
        </p:grpSpPr>
        <p:graphicFrame>
          <p:nvGraphicFramePr>
            <p:cNvPr id="14366" name="Object 52"/>
            <p:cNvGraphicFramePr>
              <a:graphicFrameLocks noChangeAspect="1"/>
            </p:cNvGraphicFramePr>
            <p:nvPr/>
          </p:nvGraphicFramePr>
          <p:xfrm>
            <a:off x="1720" y="3576"/>
            <a:ext cx="1680" cy="2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72" name="Equation" r:id="rId11" imgW="1206500" imgH="203200" progId="Equation.DSMT4">
                    <p:embed/>
                  </p:oleObj>
                </mc:Choice>
                <mc:Fallback>
                  <p:oleObj name="Equation" r:id="rId11" imgW="1206500" imgH="203200" progId="Equation.DSMT4">
                    <p:embed/>
                    <p:pic>
                      <p:nvPicPr>
                        <p:cNvPr id="0" name="Picture 2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0" y="3576"/>
                          <a:ext cx="1680" cy="28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67" name="Text Box 54"/>
            <p:cNvSpPr txBox="1">
              <a:spLocks noChangeArrowheads="1"/>
            </p:cNvSpPr>
            <p:nvPr/>
          </p:nvSpPr>
          <p:spPr bwMode="auto">
            <a:xfrm>
              <a:off x="3344" y="3560"/>
              <a:ext cx="2208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2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( cạnh huyền – góc nhọn)</a:t>
              </a:r>
            </a:p>
          </p:txBody>
        </p:sp>
      </p:grpSp>
      <p:grpSp>
        <p:nvGrpSpPr>
          <p:cNvPr id="6" name="Group 59"/>
          <p:cNvGrpSpPr>
            <a:grpSpLocks/>
          </p:cNvGrpSpPr>
          <p:nvPr/>
        </p:nvGrpSpPr>
        <p:grpSpPr bwMode="auto">
          <a:xfrm>
            <a:off x="2717800" y="6019800"/>
            <a:ext cx="5245100" cy="427038"/>
            <a:chOff x="1712" y="3792"/>
            <a:chExt cx="3304" cy="269"/>
          </a:xfrm>
        </p:grpSpPr>
        <p:graphicFrame>
          <p:nvGraphicFramePr>
            <p:cNvPr id="14364" name="Object 56"/>
            <p:cNvGraphicFramePr>
              <a:graphicFrameLocks noChangeAspect="1"/>
            </p:cNvGraphicFramePr>
            <p:nvPr/>
          </p:nvGraphicFramePr>
          <p:xfrm>
            <a:off x="1712" y="3824"/>
            <a:ext cx="336" cy="2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73" name="Equation" r:id="rId13" imgW="190417" imgH="152334" progId="Equation.DSMT4">
                    <p:embed/>
                  </p:oleObj>
                </mc:Choice>
                <mc:Fallback>
                  <p:oleObj name="Equation" r:id="rId13" imgW="190417" imgH="152334" progId="Equation.DSMT4">
                    <p:embed/>
                    <p:pic>
                      <p:nvPicPr>
                        <p:cNvPr id="0" name="Picture 2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12" y="3824"/>
                          <a:ext cx="336" cy="22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65" name="Text Box 58"/>
            <p:cNvSpPr txBox="1">
              <a:spLocks noChangeArrowheads="1"/>
            </p:cNvSpPr>
            <p:nvPr/>
          </p:nvSpPr>
          <p:spPr bwMode="auto">
            <a:xfrm>
              <a:off x="1992" y="3792"/>
              <a:ext cx="3024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DE = CF ( cặp cạnh tương ứng)</a:t>
              </a:r>
            </a:p>
          </p:txBody>
        </p:sp>
      </p:grpSp>
      <p:grpSp>
        <p:nvGrpSpPr>
          <p:cNvPr id="7" name="Group 62"/>
          <p:cNvGrpSpPr>
            <a:grpSpLocks/>
          </p:cNvGrpSpPr>
          <p:nvPr/>
        </p:nvGrpSpPr>
        <p:grpSpPr bwMode="auto">
          <a:xfrm>
            <a:off x="304800" y="1905000"/>
            <a:ext cx="3276600" cy="2103438"/>
            <a:chOff x="192" y="1200"/>
            <a:chExt cx="2064" cy="1325"/>
          </a:xfrm>
        </p:grpSpPr>
        <p:grpSp>
          <p:nvGrpSpPr>
            <p:cNvPr id="14354" name="Group 46"/>
            <p:cNvGrpSpPr>
              <a:grpSpLocks/>
            </p:cNvGrpSpPr>
            <p:nvPr/>
          </p:nvGrpSpPr>
          <p:grpSpPr bwMode="auto">
            <a:xfrm>
              <a:off x="192" y="1200"/>
              <a:ext cx="2064" cy="1325"/>
              <a:chOff x="192" y="1200"/>
              <a:chExt cx="2064" cy="1325"/>
            </a:xfrm>
          </p:grpSpPr>
          <p:sp>
            <p:nvSpPr>
              <p:cNvPr id="14356" name="Line 24"/>
              <p:cNvSpPr>
                <a:spLocks noChangeShapeType="1"/>
              </p:cNvSpPr>
              <p:nvPr/>
            </p:nvSpPr>
            <p:spPr bwMode="auto">
              <a:xfrm>
                <a:off x="632" y="1200"/>
                <a:ext cx="0" cy="1200"/>
              </a:xfrm>
              <a:prstGeom prst="line">
                <a:avLst/>
              </a:prstGeom>
              <a:noFill/>
              <a:ln w="9525">
                <a:solidFill>
                  <a:srgbClr val="64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4357" name="Group 35"/>
              <p:cNvGrpSpPr>
                <a:grpSpLocks/>
              </p:cNvGrpSpPr>
              <p:nvPr/>
            </p:nvGrpSpPr>
            <p:grpSpPr bwMode="auto">
              <a:xfrm>
                <a:off x="192" y="1296"/>
                <a:ext cx="2064" cy="1229"/>
                <a:chOff x="192" y="1296"/>
                <a:chExt cx="2064" cy="1229"/>
              </a:xfrm>
            </p:grpSpPr>
            <p:sp>
              <p:nvSpPr>
                <p:cNvPr id="14358" name="Line 25"/>
                <p:cNvSpPr>
                  <a:spLocks noChangeShapeType="1"/>
                </p:cNvSpPr>
                <p:nvPr/>
              </p:nvSpPr>
              <p:spPr bwMode="auto">
                <a:xfrm>
                  <a:off x="192" y="2208"/>
                  <a:ext cx="1632" cy="0"/>
                </a:xfrm>
                <a:prstGeom prst="line">
                  <a:avLst/>
                </a:prstGeom>
                <a:noFill/>
                <a:ln w="9525">
                  <a:solidFill>
                    <a:srgbClr val="64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5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192" y="1632"/>
                  <a:ext cx="38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 sz="2200">
                      <a:solidFill>
                        <a:srgbClr val="003300"/>
                      </a:solidFill>
                      <a:latin typeface="Times New Roman" pitchFamily="18" charset="0"/>
                      <a:cs typeface="Times New Roman" pitchFamily="18" charset="0"/>
                    </a:rPr>
                    <a:t>GT</a:t>
                  </a:r>
                </a:p>
              </p:txBody>
            </p:sp>
            <p:sp>
              <p:nvSpPr>
                <p:cNvPr id="1436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240" y="2208"/>
                  <a:ext cx="38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 sz="2200">
                      <a:solidFill>
                        <a:srgbClr val="003300"/>
                      </a:solidFill>
                      <a:latin typeface="Times New Roman" pitchFamily="18" charset="0"/>
                      <a:cs typeface="Times New Roman" pitchFamily="18" charset="0"/>
                    </a:rPr>
                    <a:t>KL</a:t>
                  </a:r>
                </a:p>
              </p:txBody>
            </p:sp>
            <p:sp>
              <p:nvSpPr>
                <p:cNvPr id="14361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728" y="1296"/>
                  <a:ext cx="1296" cy="5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 sz="2200">
                      <a:solidFill>
                        <a:srgbClr val="003300"/>
                      </a:solidFill>
                      <a:latin typeface="Times New Roman" pitchFamily="18" charset="0"/>
                      <a:cs typeface="Times New Roman" pitchFamily="18" charset="0"/>
                    </a:rPr>
                    <a:t>ABCD; AB//DC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altLang="en-US" sz="2200">
                      <a:solidFill>
                        <a:srgbClr val="003300"/>
                      </a:solidFill>
                      <a:latin typeface="Times New Roman" pitchFamily="18" charset="0"/>
                      <a:cs typeface="Times New Roman" pitchFamily="18" charset="0"/>
                    </a:rPr>
                    <a:t>AB &lt; CD;</a:t>
                  </a:r>
                </a:p>
              </p:txBody>
            </p:sp>
            <p:graphicFrame>
              <p:nvGraphicFramePr>
                <p:cNvPr id="14362" name="Object 32"/>
                <p:cNvGraphicFramePr>
                  <a:graphicFrameLocks noChangeAspect="1"/>
                </p:cNvGraphicFramePr>
                <p:nvPr/>
              </p:nvGraphicFramePr>
              <p:xfrm>
                <a:off x="720" y="1872"/>
                <a:ext cx="1536" cy="26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2574" name="Equation" r:id="rId15" imgW="1193800" imgH="203200" progId="Equation.DSMT4">
                        <p:embed/>
                      </p:oleObj>
                    </mc:Choice>
                    <mc:Fallback>
                      <p:oleObj name="Equation" r:id="rId15" imgW="1193800" imgH="203200" progId="Equation.DSMT4">
                        <p:embed/>
                        <p:pic>
                          <p:nvPicPr>
                            <p:cNvPr id="0" name="Picture 23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720" y="1872"/>
                              <a:ext cx="1536" cy="262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4363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768" y="2256"/>
                  <a:ext cx="86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 sz="220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DE = CF</a:t>
                  </a:r>
                </a:p>
              </p:txBody>
            </p:sp>
          </p:grpSp>
        </p:grpSp>
        <p:graphicFrame>
          <p:nvGraphicFramePr>
            <p:cNvPr id="14355" name="Object 60"/>
            <p:cNvGraphicFramePr>
              <a:graphicFrameLocks noChangeAspect="1"/>
            </p:cNvGraphicFramePr>
            <p:nvPr/>
          </p:nvGraphicFramePr>
          <p:xfrm>
            <a:off x="1584" y="1536"/>
            <a:ext cx="624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75" name="Equation" r:id="rId17" imgW="393529" imgH="253890" progId="Equation.DSMT4">
                    <p:embed/>
                  </p:oleObj>
                </mc:Choice>
                <mc:Fallback>
                  <p:oleObj name="Equation" r:id="rId17" imgW="393529" imgH="253890" progId="Equation.DSMT4">
                    <p:embed/>
                    <p:pic>
                      <p:nvPicPr>
                        <p:cNvPr id="0" name="Picture 2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84" y="1536"/>
                          <a:ext cx="624" cy="3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4351" name="Picture 63" descr="Bai_tap_56_Da_thuc_mot_bien_co_mot_nghiem_bang_1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57775"/>
            <a:ext cx="24384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5794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86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86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8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8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8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8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8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8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44" grpId="0"/>
      <p:bldP spid="6865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46093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Cho hình thang</a:t>
            </a:r>
            <a:r>
              <a:rPr lang="en-US" sz="2800" dirty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cân ABCD</a:t>
            </a:r>
            <a:r>
              <a:rPr lang="en-US" sz="2800" dirty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(AB//CD)</a:t>
            </a:r>
            <a:r>
              <a:rPr lang="en-US" sz="2800" dirty="0">
                <a:latin typeface="+mj-lt"/>
              </a:rPr>
              <a:t>,</a:t>
            </a:r>
            <a:r>
              <a:rPr lang="vi-VN" sz="2800" dirty="0">
                <a:latin typeface="+mj-lt"/>
              </a:rPr>
              <a:t> E là giao điểm của hai đường chéo. Chứng minh rằng EA=EB,</a:t>
            </a:r>
            <a:r>
              <a:rPr lang="en-US" sz="2800" dirty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EC=ED.</a:t>
            </a:r>
            <a:endParaRPr lang="en-US" sz="28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7759" y="2092045"/>
            <a:ext cx="581198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Do ABCD là hình thang cân (g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nên AD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BC,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BD (t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/c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hình thang cân) 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Xét 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ADC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và 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BCD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 AD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BC (chứng minh trên)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BD (chứng minh trên)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 DC chung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Suy ra 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ADC=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BCD (c.c.c)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Suy 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         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(2 góc tương ứng)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>
                <a:latin typeface="+mj-lt"/>
              </a:rPr>
              <a:t>Do đó </a:t>
            </a:r>
            <a:r>
              <a:rPr lang="el-GR" sz="2400" dirty="0">
                <a:latin typeface="+mj-lt"/>
              </a:rPr>
              <a:t>Δ</a:t>
            </a:r>
            <a:r>
              <a:rPr lang="vi-VN" sz="2400" dirty="0">
                <a:latin typeface="+mj-lt"/>
              </a:rPr>
              <a:t>EDC cân tại E (dấu hiệu nhận</a:t>
            </a:r>
            <a:endParaRPr lang="en-US" sz="2400" dirty="0">
              <a:latin typeface="+mj-lt"/>
            </a:endParaRPr>
          </a:p>
          <a:p>
            <a:r>
              <a:rPr lang="vi-VN" sz="2400" dirty="0">
                <a:latin typeface="+mj-lt"/>
              </a:rPr>
              <a:t> biết tam giác cân)</a:t>
            </a:r>
          </a:p>
          <a:p>
            <a:r>
              <a:rPr lang="vi-VN" sz="2400" dirty="0">
                <a:latin typeface="+mj-lt"/>
              </a:rPr>
              <a:t>⇒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EC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=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ED (tính chất tam giác cân)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2" descr="Giải bài 13 trang 74 Toán 8 Tập 1 | Giải bài tập Toán 8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950" y="1652046"/>
            <a:ext cx="3219450" cy="2389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533400" y="169507"/>
            <a:ext cx="5105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13/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74/ SGK</a:t>
            </a:r>
            <a:endParaRPr lang="en-US" alt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81600" y="4038600"/>
            <a:ext cx="3962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Lại có: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AC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=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BD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(chứng minh trên)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EC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=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ED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(chứng minh trên)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Trừ vế với vế, ta được</a:t>
            </a:r>
            <a:r>
              <a:rPr lang="en-US" sz="2400" dirty="0">
                <a:latin typeface="+mj-lt"/>
              </a:rPr>
              <a:t>:</a:t>
            </a:r>
          </a:p>
          <a:p>
            <a:r>
              <a:rPr lang="vi-VN" sz="2400" dirty="0">
                <a:latin typeface="+mj-lt"/>
              </a:rPr>
              <a:t> AC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−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CE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=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BD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−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DE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Hay EA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=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EB.</a:t>
            </a:r>
          </a:p>
          <a:p>
            <a:r>
              <a:rPr lang="vi-VN" sz="2400" dirty="0">
                <a:latin typeface="+mj-lt"/>
              </a:rPr>
              <a:t>Vậy EA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=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EB,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EC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=</a:t>
            </a:r>
            <a:r>
              <a:rPr lang="en-US" sz="24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ED</a:t>
            </a:r>
            <a:endParaRPr lang="en-US" sz="2400" dirty="0">
              <a:latin typeface="+mj-lt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0589795"/>
              </p:ext>
            </p:extLst>
          </p:nvPr>
        </p:nvGraphicFramePr>
        <p:xfrm>
          <a:off x="1179513" y="4633913"/>
          <a:ext cx="927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4" imgW="927000" imgH="457200" progId="Equation.DSMT4">
                  <p:embed/>
                </p:oleObj>
              </mc:Choice>
              <mc:Fallback>
                <p:oleObj name="Equation" r:id="rId4" imgW="927000" imgH="457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9513" y="4633913"/>
                        <a:ext cx="9271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4953000" y="2971800"/>
            <a:ext cx="0" cy="374445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733800" y="1652046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129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 descr="Narrow vertical"/>
          <p:cNvSpPr>
            <a:spLocks noChangeArrowheads="1" noChangeShapeType="1" noTextEdit="1"/>
          </p:cNvSpPr>
          <p:nvPr/>
        </p:nvSpPr>
        <p:spPr bwMode="auto">
          <a:xfrm>
            <a:off x="914400" y="124690"/>
            <a:ext cx="6781800" cy="381000"/>
          </a:xfrm>
          <a:prstGeom prst="rect">
            <a:avLst/>
          </a:prstGeom>
          <a:ln>
            <a:noFill/>
          </a:ln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BÀI 3 - HÌNH THANG CÂN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57200" y="533400"/>
            <a:ext cx="2819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387930" y="4463023"/>
            <a:ext cx="464820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alt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alt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alt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2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altLang="en-US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AB, CD)</a:t>
            </a:r>
          </a:p>
        </p:txBody>
      </p:sp>
      <p:graphicFrame>
        <p:nvGraphicFramePr>
          <p:cNvPr id="718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5483062"/>
              </p:ext>
            </p:extLst>
          </p:nvPr>
        </p:nvGraphicFramePr>
        <p:xfrm>
          <a:off x="4800600" y="4572000"/>
          <a:ext cx="7620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" name="Equation" r:id="rId3" imgW="215640" imgH="152280" progId="Equation.DSMT4">
                  <p:embed/>
                </p:oleObj>
              </mc:Choice>
              <mc:Fallback>
                <p:oleObj name="Equation" r:id="rId3" imgW="215640" imgH="15228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572000"/>
                        <a:ext cx="762000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1555533"/>
              </p:ext>
            </p:extLst>
          </p:nvPr>
        </p:nvGraphicFramePr>
        <p:xfrm>
          <a:off x="7682345" y="4814455"/>
          <a:ext cx="9144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0" name="Equation" r:id="rId5" imgW="393480" imgH="253800" progId="Equation.DSMT4">
                  <p:embed/>
                </p:oleObj>
              </mc:Choice>
              <mc:Fallback>
                <p:oleObj name="Equation" r:id="rId5" imgW="393480" imgH="253800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2345" y="4814455"/>
                        <a:ext cx="914400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6768820" y="4904510"/>
            <a:ext cx="10797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endParaRPr lang="en-US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5766955" y="4093640"/>
            <a:ext cx="217170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AB//CD</a:t>
            </a:r>
          </a:p>
        </p:txBody>
      </p:sp>
      <p:graphicFrame>
        <p:nvGraphicFramePr>
          <p:cNvPr id="7196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1982819"/>
              </p:ext>
            </p:extLst>
          </p:nvPr>
        </p:nvGraphicFramePr>
        <p:xfrm>
          <a:off x="5863937" y="4856946"/>
          <a:ext cx="904859" cy="6334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1" name="Equation" r:id="rId7" imgW="393480" imgH="253800" progId="Equation.DSMT4">
                  <p:embed/>
                </p:oleObj>
              </mc:Choice>
              <mc:Fallback>
                <p:oleObj name="Equation" r:id="rId7" imgW="393480" imgH="2538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3937" y="4856946"/>
                        <a:ext cx="904859" cy="6334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284025" y="5493329"/>
            <a:ext cx="8631240" cy="1185866"/>
            <a:chOff x="480" y="3120"/>
            <a:chExt cx="5437" cy="747"/>
          </a:xfrm>
        </p:grpSpPr>
        <p:sp>
          <p:nvSpPr>
            <p:cNvPr id="2069" name="Text Box 32"/>
            <p:cNvSpPr txBox="1">
              <a:spLocks noChangeArrowheads="1"/>
            </p:cNvSpPr>
            <p:nvPr/>
          </p:nvSpPr>
          <p:spPr bwMode="auto">
            <a:xfrm>
              <a:off x="480" y="3120"/>
              <a:ext cx="5437" cy="73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b="1" u="sng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Chú</a:t>
              </a:r>
              <a:r>
                <a:rPr lang="en-US" altLang="en-US" sz="2800" b="1" u="sng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ý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</a:p>
            <a:p>
              <a:pPr>
                <a:spcBef>
                  <a:spcPct val="50000"/>
                </a:spcBef>
              </a:pPr>
              <a:r>
                <a:rPr lang="en-US" altLang="en-US" sz="2800" dirty="0" err="1">
                  <a:solidFill>
                    <a:srgbClr val="9700CC"/>
                  </a:solidFill>
                  <a:latin typeface="Times New Roman" pitchFamily="18" charset="0"/>
                  <a:cs typeface="Times New Roman" pitchFamily="18" charset="0"/>
                </a:rPr>
                <a:t>Nếu</a:t>
              </a:r>
              <a:r>
                <a:rPr lang="en-US" altLang="en-US" sz="2800" dirty="0">
                  <a:solidFill>
                    <a:srgbClr val="9700CC"/>
                  </a:solidFill>
                  <a:latin typeface="Times New Roman" pitchFamily="18" charset="0"/>
                  <a:cs typeface="Times New Roman" pitchFamily="18" charset="0"/>
                </a:rPr>
                <a:t> ABCD </a:t>
              </a:r>
              <a:r>
                <a:rPr lang="en-US" altLang="en-US" sz="2800" dirty="0" err="1">
                  <a:solidFill>
                    <a:srgbClr val="9700CC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altLang="en-US" sz="2800" dirty="0">
                  <a:solidFill>
                    <a:srgbClr val="97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rgbClr val="9700CC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altLang="en-US" sz="2800" dirty="0">
                  <a:solidFill>
                    <a:srgbClr val="97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rgbClr val="9700CC"/>
                  </a:solidFill>
                  <a:latin typeface="Times New Roman" pitchFamily="18" charset="0"/>
                  <a:cs typeface="Times New Roman" pitchFamily="18" charset="0"/>
                </a:rPr>
                <a:t>thang</a:t>
              </a:r>
              <a:r>
                <a:rPr lang="en-US" altLang="en-US" sz="2800" dirty="0">
                  <a:solidFill>
                    <a:srgbClr val="97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rgbClr val="9700CC"/>
                  </a:solidFill>
                  <a:latin typeface="Times New Roman" pitchFamily="18" charset="0"/>
                  <a:cs typeface="Times New Roman" pitchFamily="18" charset="0"/>
                </a:rPr>
                <a:t>cân</a:t>
              </a:r>
              <a:r>
                <a:rPr lang="en-US" altLang="en-US" sz="2800" dirty="0">
                  <a:solidFill>
                    <a:srgbClr val="9700CC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altLang="en-US" sz="2800" dirty="0" err="1">
                  <a:solidFill>
                    <a:srgbClr val="9700CC"/>
                  </a:solidFill>
                  <a:latin typeface="Times New Roman" pitchFamily="18" charset="0"/>
                  <a:cs typeface="Times New Roman" pitchFamily="18" charset="0"/>
                </a:rPr>
                <a:t>đáy</a:t>
              </a:r>
              <a:r>
                <a:rPr lang="en-US" altLang="en-US" sz="2800" dirty="0">
                  <a:solidFill>
                    <a:srgbClr val="9700CC"/>
                  </a:solidFill>
                  <a:latin typeface="Times New Roman" pitchFamily="18" charset="0"/>
                  <a:cs typeface="Times New Roman" pitchFamily="18" charset="0"/>
                </a:rPr>
                <a:t> AB,CD) </a:t>
              </a:r>
              <a:r>
                <a:rPr lang="en-US" altLang="en-US" sz="2800" dirty="0" err="1">
                  <a:solidFill>
                    <a:srgbClr val="9700CC"/>
                  </a:solidFill>
                  <a:latin typeface="Times New Roman" pitchFamily="18" charset="0"/>
                  <a:cs typeface="Times New Roman" pitchFamily="18" charset="0"/>
                </a:rPr>
                <a:t>thì</a:t>
              </a:r>
              <a:r>
                <a:rPr lang="en-US" altLang="en-US" sz="2800" dirty="0">
                  <a:solidFill>
                    <a:srgbClr val="97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graphicFrame>
          <p:nvGraphicFramePr>
            <p:cNvPr id="2070" name="Object 3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72763747"/>
                </p:ext>
              </p:extLst>
            </p:nvPr>
          </p:nvGraphicFramePr>
          <p:xfrm>
            <a:off x="4788" y="3525"/>
            <a:ext cx="1056" cy="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92" name="Equation" r:id="rId9" imgW="952087" imgH="253890" progId="Equation.DSMT4">
                    <p:embed/>
                  </p:oleObj>
                </mc:Choice>
                <mc:Fallback>
                  <p:oleObj name="Equation" r:id="rId9" imgW="952087" imgH="253890" progId="Equation.DSMT4">
                    <p:embed/>
                    <p:pic>
                      <p:nvPicPr>
                        <p:cNvPr id="0" name="Picture 1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88" y="3525"/>
                          <a:ext cx="1056" cy="34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179" name="Object 11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001293496"/>
              </p:ext>
            </p:extLst>
          </p:nvPr>
        </p:nvGraphicFramePr>
        <p:xfrm>
          <a:off x="5486400" y="512615"/>
          <a:ext cx="3528308" cy="2154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3" name="Visio" r:id="rId11" imgW="3079623" imgH="2108835" progId="">
                  <p:embed/>
                </p:oleObj>
              </mc:Choice>
              <mc:Fallback>
                <p:oleObj name="Visio" r:id="rId11" imgW="3079623" imgH="2108835" progId="">
                  <p:embed/>
                  <p:pic>
                    <p:nvPicPr>
                      <p:cNvPr id="0" name="Picture 13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512615"/>
                        <a:ext cx="3528308" cy="21547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2646215"/>
            <a:ext cx="7772400" cy="138499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altLang="en-US" sz="28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altLang="en-US" sz="2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altLang="en-US" sz="2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altLang="en-US" sz="2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" name="Left Brace 6"/>
          <p:cNvSpPr/>
          <p:nvPr/>
        </p:nvSpPr>
        <p:spPr>
          <a:xfrm>
            <a:off x="5514115" y="4114800"/>
            <a:ext cx="304800" cy="1350075"/>
          </a:xfrm>
          <a:prstGeom prst="leftBrac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38100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351581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6" grpId="0"/>
      <p:bldP spid="7190" grpId="0"/>
      <p:bldP spid="7195" grpId="0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00" name="Object 8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69383343"/>
              </p:ext>
            </p:extLst>
          </p:nvPr>
        </p:nvGraphicFramePr>
        <p:xfrm>
          <a:off x="1026274" y="2175160"/>
          <a:ext cx="2395799" cy="203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8" name="Visio" r:id="rId3" imgW="2009775" imgH="1708785" progId="">
                  <p:embed/>
                </p:oleObj>
              </mc:Choice>
              <mc:Fallback>
                <p:oleObj name="Visio" r:id="rId3" imgW="2009775" imgH="1708785" progId="">
                  <p:embed/>
                  <p:pic>
                    <p:nvPicPr>
                      <p:cNvPr id="0" name="Picture 10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6274" y="2175160"/>
                        <a:ext cx="2395799" cy="203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481827145"/>
              </p:ext>
            </p:extLst>
          </p:nvPr>
        </p:nvGraphicFramePr>
        <p:xfrm>
          <a:off x="5932487" y="1905922"/>
          <a:ext cx="2144713" cy="2340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9" name="Visio" r:id="rId5" imgW="1412367" imgH="2051685" progId="">
                  <p:embed/>
                </p:oleObj>
              </mc:Choice>
              <mc:Fallback>
                <p:oleObj name="Visio" r:id="rId5" imgW="1412367" imgH="2051685" progId="">
                  <p:embed/>
                  <p:pic>
                    <p:nvPicPr>
                      <p:cNvPr id="0" name="Picture 10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2487" y="1905922"/>
                        <a:ext cx="2144713" cy="23405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478831115"/>
              </p:ext>
            </p:extLst>
          </p:nvPr>
        </p:nvGraphicFramePr>
        <p:xfrm>
          <a:off x="1318255" y="4155139"/>
          <a:ext cx="2193869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0" name="Visio" r:id="rId7" imgW="1866519" imgH="2742057" progId="">
                  <p:embed/>
                </p:oleObj>
              </mc:Choice>
              <mc:Fallback>
                <p:oleObj name="Visio" r:id="rId7" imgW="1866519" imgH="2742057" progId="">
                  <p:embed/>
                  <p:pic>
                    <p:nvPicPr>
                      <p:cNvPr id="0" name="Picture 10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8255" y="4155139"/>
                        <a:ext cx="2193869" cy="2514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79" name="Group 20"/>
          <p:cNvGrpSpPr>
            <a:grpSpLocks/>
          </p:cNvGrpSpPr>
          <p:nvPr/>
        </p:nvGrpSpPr>
        <p:grpSpPr bwMode="auto">
          <a:xfrm>
            <a:off x="685800" y="62340"/>
            <a:ext cx="7772400" cy="2057400"/>
            <a:chOff x="96" y="576"/>
            <a:chExt cx="4383" cy="1449"/>
          </a:xfrm>
        </p:grpSpPr>
        <p:sp>
          <p:nvSpPr>
            <p:cNvPr id="3088" name="Rectangle 6"/>
            <p:cNvSpPr>
              <a:spLocks noChangeArrowheads="1"/>
            </p:cNvSpPr>
            <p:nvPr/>
          </p:nvSpPr>
          <p:spPr bwMode="auto">
            <a:xfrm>
              <a:off x="96" y="576"/>
              <a:ext cx="384" cy="28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? 2</a:t>
              </a:r>
            </a:p>
          </p:txBody>
        </p:sp>
        <p:sp>
          <p:nvSpPr>
            <p:cNvPr id="3089" name="Text Box 7"/>
            <p:cNvSpPr txBox="1">
              <a:spLocks noChangeArrowheads="1"/>
            </p:cNvSpPr>
            <p:nvPr/>
          </p:nvSpPr>
          <p:spPr bwMode="auto">
            <a:xfrm>
              <a:off x="159" y="610"/>
              <a:ext cx="4320" cy="14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      Cho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24.</a:t>
              </a:r>
            </a:p>
            <a:p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a)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Tìm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thang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cân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b)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góc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còn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thang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c)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gì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góc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đối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thang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cân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graphicFrame>
        <p:nvGraphicFramePr>
          <p:cNvPr id="8206" name="Object 14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74694286"/>
              </p:ext>
            </p:extLst>
          </p:nvPr>
        </p:nvGraphicFramePr>
        <p:xfrm>
          <a:off x="5794645" y="4382827"/>
          <a:ext cx="2552700" cy="2261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" name="Visio" r:id="rId9" imgW="1989963" imgH="1761363" progId="">
                  <p:embed/>
                </p:oleObj>
              </mc:Choice>
              <mc:Fallback>
                <p:oleObj name="Visio" r:id="rId9" imgW="1989963" imgH="1761363" progId="">
                  <p:embed/>
                  <p:pic>
                    <p:nvPicPr>
                      <p:cNvPr id="0" name="Picture 10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645" y="4382827"/>
                        <a:ext cx="2552700" cy="22616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457200" y="2971800"/>
            <a:ext cx="76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5029200" y="2971800"/>
            <a:ext cx="685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530818" y="5638800"/>
            <a:ext cx="53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5008422" y="5376790"/>
            <a:ext cx="60959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d)</a:t>
            </a:r>
          </a:p>
        </p:txBody>
      </p:sp>
    </p:spTree>
    <p:extLst>
      <p:ext uri="{BB962C8B-B14F-4D97-AF65-F5344CB8AC3E}">
        <p14:creationId xmlns:p14="http://schemas.microsoft.com/office/powerpoint/2010/main" val="4068097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980209" y="152400"/>
            <a:ext cx="533400" cy="533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2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2362200" y="914400"/>
            <a:ext cx="121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224" name="Object 8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581663212"/>
              </p:ext>
            </p:extLst>
          </p:nvPr>
        </p:nvGraphicFramePr>
        <p:xfrm>
          <a:off x="6024920" y="234950"/>
          <a:ext cx="2861501" cy="243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6" name="Visio" r:id="rId3" imgW="2009775" imgH="1708785" progId="">
                  <p:embed/>
                </p:oleObj>
              </mc:Choice>
              <mc:Fallback>
                <p:oleObj name="Visio" r:id="rId3" imgW="2009775" imgH="1708785" progId="">
                  <p:embed/>
                  <p:pic>
                    <p:nvPicPr>
                      <p:cNvPr id="0" name="Picture 15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4920" y="234950"/>
                        <a:ext cx="2861501" cy="2432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7182745" y="2398463"/>
            <a:ext cx="53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533400" y="1295400"/>
            <a:ext cx="39814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92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4317725"/>
              </p:ext>
            </p:extLst>
          </p:nvPr>
        </p:nvGraphicFramePr>
        <p:xfrm>
          <a:off x="811213" y="1790700"/>
          <a:ext cx="1806575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7" name="Equation" r:id="rId5" imgW="888840" imgH="291960" progId="Equation.DSMT4">
                  <p:embed/>
                </p:oleObj>
              </mc:Choice>
              <mc:Fallback>
                <p:oleObj name="Equation" r:id="rId5" imgW="888840" imgH="291960" progId="Equation.DSMT4">
                  <p:embed/>
                  <p:pic>
                    <p:nvPicPr>
                      <p:cNvPr id="0" name="Picture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13" y="1790700"/>
                        <a:ext cx="1806575" cy="595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2667000" y="1811270"/>
            <a:ext cx="838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gt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377535" y="2409048"/>
            <a:ext cx="625186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CD.</a:t>
            </a:r>
          </a:p>
          <a:p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AB//DC. (1)                                      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692715" y="3823855"/>
            <a:ext cx="1323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graphicFrame>
        <p:nvGraphicFramePr>
          <p:cNvPr id="923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5415222"/>
              </p:ext>
            </p:extLst>
          </p:nvPr>
        </p:nvGraphicFramePr>
        <p:xfrm>
          <a:off x="1878012" y="3782148"/>
          <a:ext cx="1931988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8" name="Equation" r:id="rId7" imgW="1054080" imgH="291960" progId="Equation.DSMT4">
                  <p:embed/>
                </p:oleObj>
              </mc:Choice>
              <mc:Fallback>
                <p:oleObj name="Equation" r:id="rId7" imgW="1054080" imgH="291960" progId="Equation.DSMT4">
                  <p:embed/>
                  <p:pic>
                    <p:nvPicPr>
                      <p:cNvPr id="0" name="Picture 1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8012" y="3782148"/>
                        <a:ext cx="1931988" cy="630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3835985" y="3839335"/>
            <a:ext cx="952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(2)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415635" y="4408990"/>
            <a:ext cx="7772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(1)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(2)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ABCD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endParaRPr lang="en-US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990600" y="6105529"/>
            <a:ext cx="6532563" cy="557213"/>
            <a:chOff x="48" y="2928"/>
            <a:chExt cx="4115" cy="351"/>
          </a:xfrm>
        </p:grpSpPr>
        <p:sp>
          <p:nvSpPr>
            <p:cNvPr id="4117" name="Text Box 22"/>
            <p:cNvSpPr txBox="1">
              <a:spLocks noChangeArrowheads="1"/>
            </p:cNvSpPr>
            <p:nvPr/>
          </p:nvSpPr>
          <p:spPr bwMode="auto">
            <a:xfrm>
              <a:off x="48" y="2928"/>
              <a:ext cx="38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luận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: ABCD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thang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cân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endPara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118" name="Object 2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11729916"/>
                </p:ext>
              </p:extLst>
            </p:nvPr>
          </p:nvGraphicFramePr>
          <p:xfrm>
            <a:off x="3518" y="2964"/>
            <a:ext cx="645" cy="3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9" name="Equation" r:id="rId9" imgW="596880" imgH="291960" progId="Equation.DSMT4">
                    <p:embed/>
                  </p:oleObj>
                </mc:Choice>
                <mc:Fallback>
                  <p:oleObj name="Equation" r:id="rId9" imgW="596880" imgH="291960" progId="Equation.DSMT4">
                    <p:embed/>
                    <p:pic>
                      <p:nvPicPr>
                        <p:cNvPr id="0" name="Picture 16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18" y="2964"/>
                          <a:ext cx="645" cy="31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" name="TextBox 18"/>
          <p:cNvSpPr txBox="1"/>
          <p:nvPr/>
        </p:nvSpPr>
        <p:spPr>
          <a:xfrm>
            <a:off x="685800" y="5181600"/>
            <a:ext cx="48846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D=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 = 100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7442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  <p:bldP spid="9229" grpId="0"/>
      <p:bldP spid="9230" grpId="0"/>
      <p:bldP spid="9231" grpId="0"/>
      <p:bldP spid="9233" grpId="0"/>
      <p:bldP spid="9234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5" name="Group 25"/>
          <p:cNvGrpSpPr>
            <a:grpSpLocks/>
          </p:cNvGrpSpPr>
          <p:nvPr/>
        </p:nvGrpSpPr>
        <p:grpSpPr bwMode="auto">
          <a:xfrm>
            <a:off x="6477000" y="457200"/>
            <a:ext cx="2438400" cy="2681289"/>
            <a:chOff x="3408" y="-220"/>
            <a:chExt cx="1536" cy="1689"/>
          </a:xfrm>
        </p:grpSpPr>
        <p:graphicFrame>
          <p:nvGraphicFramePr>
            <p:cNvPr id="5141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99992018"/>
                </p:ext>
              </p:extLst>
            </p:nvPr>
          </p:nvGraphicFramePr>
          <p:xfrm>
            <a:off x="3408" y="-220"/>
            <a:ext cx="1536" cy="16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22" name="Visio" r:id="rId3" imgW="1412367" imgH="2051685" progId="">
                    <p:embed/>
                  </p:oleObj>
                </mc:Choice>
                <mc:Fallback>
                  <p:oleObj name="Visio" r:id="rId3" imgW="1412367" imgH="2051685" progId="">
                    <p:embed/>
                    <p:pic>
                      <p:nvPicPr>
                        <p:cNvPr id="0" name="Picture 18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8" y="-220"/>
                          <a:ext cx="1536" cy="167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42" name="Text Box 9"/>
            <p:cNvSpPr txBox="1">
              <a:spLocks noChangeArrowheads="1"/>
            </p:cNvSpPr>
            <p:nvPr/>
          </p:nvSpPr>
          <p:spPr bwMode="auto">
            <a:xfrm>
              <a:off x="3744" y="1139"/>
              <a:ext cx="52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b)</a:t>
              </a:r>
            </a:p>
          </p:txBody>
        </p:sp>
      </p:grp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762000" y="533400"/>
            <a:ext cx="3581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EFGH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02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4717650"/>
              </p:ext>
            </p:extLst>
          </p:nvPr>
        </p:nvGraphicFramePr>
        <p:xfrm>
          <a:off x="983670" y="1143000"/>
          <a:ext cx="3410712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3" name="Equation" r:id="rId5" imgW="1459866" imgH="253890" progId="Equation.DSMT4">
                  <p:embed/>
                </p:oleObj>
              </mc:Choice>
              <mc:Fallback>
                <p:oleObj name="Equation" r:id="rId5" imgW="1459866" imgH="253890" progId="Equation.DSMT4">
                  <p:embed/>
                  <p:pic>
                    <p:nvPicPr>
                      <p:cNvPr id="0" name="Picture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3670" y="1143000"/>
                        <a:ext cx="3410712" cy="592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342038"/>
              </p:ext>
            </p:extLst>
          </p:nvPr>
        </p:nvGraphicFramePr>
        <p:xfrm>
          <a:off x="1170708" y="1807297"/>
          <a:ext cx="2029691" cy="539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4" name="Equation" r:id="rId7" imgW="952087" imgH="253890" progId="Equation.DSMT4">
                  <p:embed/>
                </p:oleObj>
              </mc:Choice>
              <mc:Fallback>
                <p:oleObj name="Equation" r:id="rId7" imgW="952087" imgH="253890" progId="Equation.DSMT4">
                  <p:embed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0708" y="1807297"/>
                        <a:ext cx="2029691" cy="5395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274207"/>
              </p:ext>
            </p:extLst>
          </p:nvPr>
        </p:nvGraphicFramePr>
        <p:xfrm>
          <a:off x="3829050" y="3709987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5" name="Equation" r:id="rId9" imgW="114102" imgH="177492" progId="Equation.DSMT4">
                  <p:embed/>
                </p:oleObj>
              </mc:Choice>
              <mc:Fallback>
                <p:oleObj name="Equation" r:id="rId9" imgW="114102" imgH="177492" progId="Equation.DSMT4">
                  <p:embed/>
                  <p:pic>
                    <p:nvPicPr>
                      <p:cNvPr id="0" name="Picture 1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9050" y="3709987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2643585"/>
              </p:ext>
            </p:extLst>
          </p:nvPr>
        </p:nvGraphicFramePr>
        <p:xfrm>
          <a:off x="733425" y="2451101"/>
          <a:ext cx="40957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6" name="Equation" r:id="rId11" imgW="190417" imgH="152334" progId="Equation.DSMT4">
                  <p:embed/>
                </p:oleObj>
              </mc:Choice>
              <mc:Fallback>
                <p:oleObj name="Equation" r:id="rId11" imgW="190417" imgH="152334" progId="Equation.DSMT4">
                  <p:embed/>
                  <p:pic>
                    <p:nvPicPr>
                      <p:cNvPr id="0" name="Picture 1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425" y="2451101"/>
                        <a:ext cx="409575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1163780" y="2313710"/>
            <a:ext cx="5105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GF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HE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762000" y="2971800"/>
            <a:ext cx="55071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endParaRPr lang="en-US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5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9812262"/>
              </p:ext>
            </p:extLst>
          </p:nvPr>
        </p:nvGraphicFramePr>
        <p:xfrm>
          <a:off x="1219200" y="3581400"/>
          <a:ext cx="280343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7" name="Equation" r:id="rId13" imgW="1167893" imgH="253890" progId="Equation.DSMT4">
                  <p:embed/>
                </p:oleObj>
              </mc:Choice>
              <mc:Fallback>
                <p:oleObj name="Equation" r:id="rId13" imgW="1167893" imgH="253890" progId="Equation.DSMT4">
                  <p:embed/>
                  <p:pic>
                    <p:nvPicPr>
                      <p:cNvPr id="0" name="Picture 1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581400"/>
                        <a:ext cx="280343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1143000" y="4191000"/>
            <a:ext cx="495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GH không song song với FE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865900" y="5087062"/>
            <a:ext cx="5867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EFGH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endParaRPr lang="en-US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64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4555874"/>
              </p:ext>
            </p:extLst>
          </p:nvPr>
        </p:nvGraphicFramePr>
        <p:xfrm>
          <a:off x="762000" y="4246420"/>
          <a:ext cx="45720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8" name="Equation" r:id="rId15" imgW="190417" imgH="152334" progId="Equation.DSMT4">
                  <p:embed/>
                </p:oleObj>
              </mc:Choice>
              <mc:Fallback>
                <p:oleObj name="Equation" r:id="rId15" imgW="190417" imgH="152334" progId="Equation.DSMT4">
                  <p:embed/>
                  <p:pic>
                    <p:nvPicPr>
                      <p:cNvPr id="0" name="Picture 1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246420"/>
                        <a:ext cx="457200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200400" y="1752600"/>
            <a:ext cx="32234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04339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/>
      <p:bldP spid="10255" grpId="0"/>
      <p:bldP spid="10256" grpId="0"/>
      <p:bldP spid="10260" grpId="0"/>
      <p:bldP spid="102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7" name="Object 7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36877818"/>
              </p:ext>
            </p:extLst>
          </p:nvPr>
        </p:nvGraphicFramePr>
        <p:xfrm>
          <a:off x="6248400" y="130175"/>
          <a:ext cx="2499795" cy="322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3" name="Visio" r:id="rId3" imgW="1866519" imgH="2742057" progId="">
                  <p:embed/>
                </p:oleObj>
              </mc:Choice>
              <mc:Fallback>
                <p:oleObj name="Visio" r:id="rId3" imgW="1866519" imgH="2742057" progId="">
                  <p:embed/>
                  <p:pic>
                    <p:nvPicPr>
                      <p:cNvPr id="0" name="Picture 19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130175"/>
                        <a:ext cx="2499795" cy="322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533400" y="166235"/>
            <a:ext cx="3581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MNIK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2299" name="Object 11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26767086"/>
              </p:ext>
            </p:extLst>
          </p:nvPr>
        </p:nvGraphicFramePr>
        <p:xfrm>
          <a:off x="533400" y="852035"/>
          <a:ext cx="358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4" name="Equation" r:id="rId5" imgW="1943100" imgH="254000" progId="Equation.DSMT4">
                  <p:embed/>
                </p:oleObj>
              </mc:Choice>
              <mc:Fallback>
                <p:oleObj name="Equation" r:id="rId5" imgW="1943100" imgH="254000" progId="Equation.DSMT4">
                  <p:embed/>
                  <p:pic>
                    <p:nvPicPr>
                      <p:cNvPr id="0" name="Picture 19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852035"/>
                        <a:ext cx="3581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304800" y="1323085"/>
            <a:ext cx="63246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KI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MN. </a:t>
            </a:r>
          </a:p>
          <a:p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KI//MN. (1)                                      </a:t>
            </a:r>
          </a:p>
        </p:txBody>
      </p:sp>
      <p:graphicFrame>
        <p:nvGraphicFramePr>
          <p:cNvPr id="617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4751572"/>
              </p:ext>
            </p:extLst>
          </p:nvPr>
        </p:nvGraphicFramePr>
        <p:xfrm>
          <a:off x="430205" y="2659626"/>
          <a:ext cx="2160595" cy="650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5" name="Equation" r:id="rId7" imgW="1041120" imgH="291960" progId="Equation.DSMT4">
                  <p:embed/>
                </p:oleObj>
              </mc:Choice>
              <mc:Fallback>
                <p:oleObj name="Equation" r:id="rId7" imgW="1041120" imgH="291960" progId="Equation.DSMT4">
                  <p:embed/>
                  <p:pic>
                    <p:nvPicPr>
                      <p:cNvPr id="0" name="Picture 1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205" y="2659626"/>
                        <a:ext cx="2160595" cy="6508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524741" y="3241583"/>
            <a:ext cx="3581400" cy="596900"/>
            <a:chOff x="-6" y="1688"/>
            <a:chExt cx="2256" cy="376"/>
          </a:xfrm>
        </p:grpSpPr>
        <p:sp>
          <p:nvSpPr>
            <p:cNvPr id="6169" name="Text Box 19"/>
            <p:cNvSpPr txBox="1">
              <a:spLocks noChangeArrowheads="1"/>
            </p:cNvSpPr>
            <p:nvPr/>
          </p:nvSpPr>
          <p:spPr bwMode="auto">
            <a:xfrm>
              <a:off x="-6" y="1728"/>
              <a:ext cx="86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  <p:graphicFrame>
          <p:nvGraphicFramePr>
            <p:cNvPr id="6170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52743291"/>
                </p:ext>
              </p:extLst>
            </p:nvPr>
          </p:nvGraphicFramePr>
          <p:xfrm>
            <a:off x="618" y="1688"/>
            <a:ext cx="1296" cy="3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56" name="Equation" r:id="rId9" imgW="875920" imgH="253890" progId="Equation.DSMT4">
                    <p:embed/>
                  </p:oleObj>
                </mc:Choice>
                <mc:Fallback>
                  <p:oleObj name="Equation" r:id="rId9" imgW="875920" imgH="253890" progId="Equation.DSMT4">
                    <p:embed/>
                    <p:pic>
                      <p:nvPicPr>
                        <p:cNvPr id="0" name="Picture 19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8" y="1688"/>
                          <a:ext cx="1296" cy="37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71" name="Text Box 24"/>
            <p:cNvSpPr txBox="1">
              <a:spLocks noChangeArrowheads="1"/>
            </p:cNvSpPr>
            <p:nvPr/>
          </p:nvSpPr>
          <p:spPr bwMode="auto">
            <a:xfrm>
              <a:off x="1818" y="1728"/>
              <a:ext cx="43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(2)</a:t>
              </a:r>
            </a:p>
          </p:txBody>
        </p:sp>
      </p:grp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235526" y="3962400"/>
            <a:ext cx="776547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(1)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(2)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MNIK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endParaRPr lang="en-US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731693" y="4485621"/>
            <a:ext cx="5627889" cy="569913"/>
            <a:chOff x="0" y="2230"/>
            <a:chExt cx="2885" cy="359"/>
          </a:xfrm>
        </p:grpSpPr>
        <p:sp>
          <p:nvSpPr>
            <p:cNvPr id="6166" name="Text Box 30"/>
            <p:cNvSpPr txBox="1">
              <a:spLocks noChangeArrowheads="1"/>
            </p:cNvSpPr>
            <p:nvPr/>
          </p:nvSpPr>
          <p:spPr bwMode="auto">
            <a:xfrm>
              <a:off x="0" y="2256"/>
              <a:ext cx="67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Khi đó </a:t>
              </a:r>
            </a:p>
          </p:txBody>
        </p:sp>
        <p:graphicFrame>
          <p:nvGraphicFramePr>
            <p:cNvPr id="6167" name="Object 3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53552155"/>
                </p:ext>
              </p:extLst>
            </p:nvPr>
          </p:nvGraphicFramePr>
          <p:xfrm>
            <a:off x="604" y="2230"/>
            <a:ext cx="1200" cy="3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57" name="Equation" r:id="rId11" imgW="1129810" imgH="253890" progId="Equation.DSMT4">
                    <p:embed/>
                  </p:oleObj>
                </mc:Choice>
                <mc:Fallback>
                  <p:oleObj name="Equation" r:id="rId11" imgW="1129810" imgH="253890" progId="Equation.DSMT4">
                    <p:embed/>
                    <p:pic>
                      <p:nvPicPr>
                        <p:cNvPr id="0" name="Picture 19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4" y="2230"/>
                          <a:ext cx="1200" cy="35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68" name="Text Box 35"/>
            <p:cNvSpPr txBox="1">
              <a:spLocks noChangeArrowheads="1"/>
            </p:cNvSpPr>
            <p:nvPr/>
          </p:nvSpPr>
          <p:spPr bwMode="auto">
            <a:xfrm>
              <a:off x="1781" y="2256"/>
              <a:ext cx="110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(do KI//MN)</a:t>
              </a:r>
            </a:p>
          </p:txBody>
        </p:sp>
      </p:grpSp>
      <p:graphicFrame>
        <p:nvGraphicFramePr>
          <p:cNvPr id="12325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010950"/>
              </p:ext>
            </p:extLst>
          </p:nvPr>
        </p:nvGraphicFramePr>
        <p:xfrm>
          <a:off x="952500" y="5127610"/>
          <a:ext cx="32766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8" name="Equation" r:id="rId13" imgW="1637589" imgH="253890" progId="Equation.DSMT4">
                  <p:embed/>
                </p:oleObj>
              </mc:Choice>
              <mc:Fallback>
                <p:oleObj name="Equation" r:id="rId13" imgW="1637589" imgH="253890" progId="Equation.DSMT4">
                  <p:embed/>
                  <p:pic>
                    <p:nvPicPr>
                      <p:cNvPr id="0" name="Picture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5127610"/>
                        <a:ext cx="3276600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457200" y="5776916"/>
            <a:ext cx="7772400" cy="569913"/>
            <a:chOff x="18" y="2721"/>
            <a:chExt cx="4896" cy="359"/>
          </a:xfrm>
        </p:grpSpPr>
        <p:sp>
          <p:nvSpPr>
            <p:cNvPr id="6164" name="Text Box 40"/>
            <p:cNvSpPr txBox="1">
              <a:spLocks noChangeArrowheads="1"/>
            </p:cNvSpPr>
            <p:nvPr/>
          </p:nvSpPr>
          <p:spPr bwMode="auto">
            <a:xfrm>
              <a:off x="18" y="2736"/>
              <a:ext cx="38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luận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: MNIK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thang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cân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endPara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6165" name="Object 4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10793407"/>
                </p:ext>
              </p:extLst>
            </p:nvPr>
          </p:nvGraphicFramePr>
          <p:xfrm>
            <a:off x="3494" y="2721"/>
            <a:ext cx="1420" cy="3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59" name="Equation" r:id="rId15" imgW="1002865" imgH="253890" progId="Equation.DSMT4">
                    <p:embed/>
                  </p:oleObj>
                </mc:Choice>
                <mc:Fallback>
                  <p:oleObj name="Equation" r:id="rId15" imgW="1002865" imgH="253890" progId="Equation.DSMT4">
                    <p:embed/>
                    <p:pic>
                      <p:nvPicPr>
                        <p:cNvPr id="0" name="Picture 19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94" y="2721"/>
                          <a:ext cx="1420" cy="35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16322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500"/>
                                        <p:tgtEl>
                                          <p:spTgt spid="12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7" grpId="0"/>
      <p:bldP spid="12301" grpId="0"/>
      <p:bldP spid="123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334000" y="152400"/>
            <a:ext cx="3336925" cy="3200401"/>
            <a:chOff x="3792" y="432"/>
            <a:chExt cx="1670" cy="1680"/>
          </a:xfrm>
        </p:grpSpPr>
        <p:graphicFrame>
          <p:nvGraphicFramePr>
            <p:cNvPr id="7197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73484929"/>
                </p:ext>
              </p:extLst>
            </p:nvPr>
          </p:nvGraphicFramePr>
          <p:xfrm>
            <a:off x="3792" y="432"/>
            <a:ext cx="1670" cy="14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74" name="Visio" r:id="rId3" imgW="1989963" imgH="1761363" progId="">
                    <p:embed/>
                  </p:oleObj>
                </mc:Choice>
                <mc:Fallback>
                  <p:oleObj name="Visio" r:id="rId3" imgW="1989963" imgH="1761363" progId="">
                    <p:embed/>
                    <p:pic>
                      <p:nvPicPr>
                        <p:cNvPr id="0" name="Picture 1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92" y="432"/>
                          <a:ext cx="1670" cy="147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98" name="Text Box 7"/>
            <p:cNvSpPr txBox="1">
              <a:spLocks noChangeArrowheads="1"/>
            </p:cNvSpPr>
            <p:nvPr/>
          </p:nvSpPr>
          <p:spPr bwMode="auto">
            <a:xfrm>
              <a:off x="4464" y="1782"/>
              <a:ext cx="48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d)</a:t>
              </a:r>
            </a:p>
          </p:txBody>
        </p:sp>
      </p:grp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381000" y="2488049"/>
            <a:ext cx="55626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PQST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PQ//TS (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PT)</a:t>
            </a: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545658" y="3972580"/>
            <a:ext cx="685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317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3621456"/>
              </p:ext>
            </p:extLst>
          </p:nvPr>
        </p:nvGraphicFramePr>
        <p:xfrm>
          <a:off x="1372308" y="3958725"/>
          <a:ext cx="1918142" cy="599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5" name="Equation" r:id="rId5" imgW="812447" imgH="253890" progId="Equation.DSMT4">
                  <p:embed/>
                </p:oleObj>
              </mc:Choice>
              <mc:Fallback>
                <p:oleObj name="Equation" r:id="rId5" imgW="812447" imgH="25389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308" y="3958725"/>
                        <a:ext cx="1918142" cy="5994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457210" y="4724400"/>
            <a:ext cx="6019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PQST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endParaRPr lang="en-US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3"/>
          <p:cNvGrpSpPr>
            <a:grpSpLocks/>
          </p:cNvGrpSpPr>
          <p:nvPr/>
        </p:nvGrpSpPr>
        <p:grpSpPr bwMode="auto">
          <a:xfrm>
            <a:off x="838200" y="5486400"/>
            <a:ext cx="4572000" cy="973138"/>
            <a:chOff x="192" y="1764"/>
            <a:chExt cx="2304" cy="613"/>
          </a:xfrm>
        </p:grpSpPr>
        <p:sp>
          <p:nvSpPr>
            <p:cNvPr id="7183" name="Text Box 30"/>
            <p:cNvSpPr txBox="1">
              <a:spLocks noChangeArrowheads="1"/>
            </p:cNvSpPr>
            <p:nvPr/>
          </p:nvSpPr>
          <p:spPr bwMode="auto">
            <a:xfrm>
              <a:off x="192" y="1776"/>
              <a:ext cx="672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Khi đó </a:t>
              </a:r>
            </a:p>
          </p:txBody>
        </p:sp>
        <p:graphicFrame>
          <p:nvGraphicFramePr>
            <p:cNvPr id="7184" name="Object 3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59371330"/>
                </p:ext>
              </p:extLst>
            </p:nvPr>
          </p:nvGraphicFramePr>
          <p:xfrm>
            <a:off x="816" y="1764"/>
            <a:ext cx="1680" cy="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76" name="Equation" r:id="rId7" imgW="1218671" imgH="253890" progId="Equation.DSMT4">
                    <p:embed/>
                  </p:oleObj>
                </mc:Choice>
                <mc:Fallback>
                  <p:oleObj name="Equation" r:id="rId7" imgW="1218671" imgH="253890" progId="Equation.DSMT4">
                    <p:embed/>
                    <p:pic>
                      <p:nvPicPr>
                        <p:cNvPr id="0" name="Picture 1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6" y="1764"/>
                          <a:ext cx="1680" cy="3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541848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3" grpId="0"/>
      <p:bldP spid="31754" grpId="0"/>
      <p:bldP spid="317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18"/>
          <p:cNvSpPr txBox="1">
            <a:spLocks noChangeArrowheads="1"/>
          </p:cNvSpPr>
          <p:nvPr/>
        </p:nvSpPr>
        <p:spPr bwMode="auto">
          <a:xfrm>
            <a:off x="374075" y="76200"/>
            <a:ext cx="8458200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28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toán1: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alt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alt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alt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alt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2787" name="Text Box 19"/>
          <p:cNvSpPr txBox="1">
            <a:spLocks noChangeArrowheads="1"/>
          </p:cNvSpPr>
          <p:nvPr/>
        </p:nvSpPr>
        <p:spPr bwMode="auto">
          <a:xfrm>
            <a:off x="152400" y="2753380"/>
            <a:ext cx="23884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u="sng" dirty="0" err="1">
                <a:solidFill>
                  <a:srgbClr val="5800B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altLang="en-US" sz="2800" b="1" u="sng" dirty="0">
                <a:solidFill>
                  <a:srgbClr val="5800B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2148052" y="1538291"/>
            <a:ext cx="4632434" cy="1576391"/>
            <a:chOff x="112" y="1113"/>
            <a:chExt cx="1312" cy="993"/>
          </a:xfrm>
        </p:grpSpPr>
        <p:sp>
          <p:nvSpPr>
            <p:cNvPr id="8246" name="Line 20"/>
            <p:cNvSpPr>
              <a:spLocks noChangeShapeType="1"/>
            </p:cNvSpPr>
            <p:nvPr/>
          </p:nvSpPr>
          <p:spPr bwMode="auto">
            <a:xfrm>
              <a:off x="288" y="1152"/>
              <a:ext cx="0" cy="912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8247" name="Line 21"/>
            <p:cNvSpPr>
              <a:spLocks noChangeShapeType="1"/>
            </p:cNvSpPr>
            <p:nvPr/>
          </p:nvSpPr>
          <p:spPr bwMode="auto">
            <a:xfrm>
              <a:off x="144" y="1776"/>
              <a:ext cx="1056" cy="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8248" name="Text Box 22"/>
            <p:cNvSpPr txBox="1">
              <a:spLocks noChangeArrowheads="1"/>
            </p:cNvSpPr>
            <p:nvPr/>
          </p:nvSpPr>
          <p:spPr bwMode="auto">
            <a:xfrm>
              <a:off x="112" y="1344"/>
              <a:ext cx="38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rgbClr val="5800B0"/>
                  </a:solidFill>
                  <a:latin typeface="Times New Roman" pitchFamily="18" charset="0"/>
                  <a:cs typeface="Times New Roman" pitchFamily="18" charset="0"/>
                </a:rPr>
                <a:t>GT</a:t>
              </a:r>
            </a:p>
          </p:txBody>
        </p:sp>
        <p:sp>
          <p:nvSpPr>
            <p:cNvPr id="8249" name="Text Box 23"/>
            <p:cNvSpPr txBox="1">
              <a:spLocks noChangeArrowheads="1"/>
            </p:cNvSpPr>
            <p:nvPr/>
          </p:nvSpPr>
          <p:spPr bwMode="auto">
            <a:xfrm>
              <a:off x="129" y="1776"/>
              <a:ext cx="57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rgbClr val="5800B0"/>
                  </a:solidFill>
                  <a:latin typeface="Times New Roman" pitchFamily="18" charset="0"/>
                  <a:cs typeface="Times New Roman" pitchFamily="18" charset="0"/>
                </a:rPr>
                <a:t>KL</a:t>
              </a:r>
            </a:p>
          </p:txBody>
        </p:sp>
        <p:sp>
          <p:nvSpPr>
            <p:cNvPr id="8250" name="Text Box 24"/>
            <p:cNvSpPr txBox="1">
              <a:spLocks noChangeArrowheads="1"/>
            </p:cNvSpPr>
            <p:nvPr/>
          </p:nvSpPr>
          <p:spPr bwMode="auto">
            <a:xfrm>
              <a:off x="288" y="1113"/>
              <a:ext cx="1136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rgbClr val="5800B0"/>
                  </a:solidFill>
                  <a:latin typeface="Times New Roman" pitchFamily="18" charset="0"/>
                  <a:cs typeface="Times New Roman" pitchFamily="18" charset="0"/>
                </a:rPr>
                <a:t>ABCD </a:t>
              </a:r>
              <a:r>
                <a:rPr lang="en-US" altLang="en-US" sz="2800" dirty="0" err="1">
                  <a:solidFill>
                    <a:srgbClr val="5800B0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altLang="en-US" sz="2800" dirty="0">
                  <a:solidFill>
                    <a:srgbClr val="5800B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rgbClr val="5800B0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altLang="en-US" sz="2800" dirty="0">
                  <a:solidFill>
                    <a:srgbClr val="5800B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rgbClr val="5800B0"/>
                  </a:solidFill>
                  <a:latin typeface="Times New Roman" pitchFamily="18" charset="0"/>
                  <a:cs typeface="Times New Roman" pitchFamily="18" charset="0"/>
                </a:rPr>
                <a:t>thang</a:t>
              </a:r>
              <a:r>
                <a:rPr lang="en-US" altLang="en-US" sz="2800" dirty="0">
                  <a:solidFill>
                    <a:srgbClr val="5800B0"/>
                  </a:solidFill>
                  <a:latin typeface="Times New Roman" pitchFamily="18" charset="0"/>
                  <a:cs typeface="Times New Roman" pitchFamily="18" charset="0"/>
                </a:rPr>
                <a:t>; AB//CD,</a:t>
              </a:r>
            </a:p>
          </p:txBody>
        </p:sp>
        <p:graphicFrame>
          <p:nvGraphicFramePr>
            <p:cNvPr id="8251" name="Objec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53098927"/>
                </p:ext>
              </p:extLst>
            </p:nvPr>
          </p:nvGraphicFramePr>
          <p:xfrm>
            <a:off x="692" y="1376"/>
            <a:ext cx="361" cy="3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60" name="Equation" r:id="rId3" imgW="393529" imgH="253890" progId="Equation.DSMT4">
                    <p:embed/>
                  </p:oleObj>
                </mc:Choice>
                <mc:Fallback>
                  <p:oleObj name="Equation" r:id="rId3" imgW="393529" imgH="253890" progId="Equation.DSMT4">
                    <p:embed/>
                    <p:pic>
                      <p:nvPicPr>
                        <p:cNvPr id="0" name="Picture 2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2" y="1376"/>
                          <a:ext cx="361" cy="35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52" name="Text Box 27"/>
            <p:cNvSpPr txBox="1">
              <a:spLocks noChangeArrowheads="1"/>
            </p:cNvSpPr>
            <p:nvPr/>
          </p:nvSpPr>
          <p:spPr bwMode="auto">
            <a:xfrm>
              <a:off x="288" y="1776"/>
              <a:ext cx="76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rgbClr val="5800B0"/>
                  </a:solidFill>
                  <a:latin typeface="Times New Roman" pitchFamily="18" charset="0"/>
                  <a:cs typeface="Times New Roman" pitchFamily="18" charset="0"/>
                </a:rPr>
                <a:t>AD = BC</a:t>
              </a:r>
            </a:p>
          </p:txBody>
        </p:sp>
      </p:grp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5943600" y="2819985"/>
            <a:ext cx="2819400" cy="1916113"/>
            <a:chOff x="3552" y="908"/>
            <a:chExt cx="1776" cy="1207"/>
          </a:xfrm>
        </p:grpSpPr>
        <p:grpSp>
          <p:nvGrpSpPr>
            <p:cNvPr id="8231" name="Group 39"/>
            <p:cNvGrpSpPr>
              <a:grpSpLocks/>
            </p:cNvGrpSpPr>
            <p:nvPr/>
          </p:nvGrpSpPr>
          <p:grpSpPr bwMode="auto">
            <a:xfrm>
              <a:off x="3792" y="1728"/>
              <a:ext cx="1248" cy="96"/>
              <a:chOff x="3792" y="1728"/>
              <a:chExt cx="1248" cy="96"/>
            </a:xfrm>
          </p:grpSpPr>
          <p:sp>
            <p:nvSpPr>
              <p:cNvPr id="8244" name="Arc 36"/>
              <p:cNvSpPr>
                <a:spLocks/>
              </p:cNvSpPr>
              <p:nvPr/>
            </p:nvSpPr>
            <p:spPr bwMode="auto">
              <a:xfrm>
                <a:off x="3792" y="1728"/>
                <a:ext cx="48" cy="9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800"/>
              </a:p>
            </p:txBody>
          </p:sp>
          <p:sp>
            <p:nvSpPr>
              <p:cNvPr id="8245" name="Arc 38"/>
              <p:cNvSpPr>
                <a:spLocks/>
              </p:cNvSpPr>
              <p:nvPr/>
            </p:nvSpPr>
            <p:spPr bwMode="auto">
              <a:xfrm flipH="1">
                <a:off x="4944" y="1728"/>
                <a:ext cx="96" cy="9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800"/>
              </a:p>
            </p:txBody>
          </p:sp>
        </p:grpSp>
        <p:grpSp>
          <p:nvGrpSpPr>
            <p:cNvPr id="8232" name="Group 46"/>
            <p:cNvGrpSpPr>
              <a:grpSpLocks/>
            </p:cNvGrpSpPr>
            <p:nvPr/>
          </p:nvGrpSpPr>
          <p:grpSpPr bwMode="auto">
            <a:xfrm>
              <a:off x="3552" y="908"/>
              <a:ext cx="1776" cy="1207"/>
              <a:chOff x="3552" y="908"/>
              <a:chExt cx="1776" cy="1207"/>
            </a:xfrm>
          </p:grpSpPr>
          <p:sp>
            <p:nvSpPr>
              <p:cNvPr id="8233" name="Text Box 41"/>
              <p:cNvSpPr txBox="1">
                <a:spLocks noChangeArrowheads="1"/>
              </p:cNvSpPr>
              <p:nvPr/>
            </p:nvSpPr>
            <p:spPr bwMode="auto">
              <a:xfrm>
                <a:off x="3840" y="908"/>
                <a:ext cx="192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800" dirty="0">
                    <a:solidFill>
                      <a:srgbClr val="BC0082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8234" name="Text Box 42"/>
              <p:cNvSpPr txBox="1">
                <a:spLocks noChangeArrowheads="1"/>
              </p:cNvSpPr>
              <p:nvPr/>
            </p:nvSpPr>
            <p:spPr bwMode="auto">
              <a:xfrm>
                <a:off x="4713" y="923"/>
                <a:ext cx="240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800" dirty="0">
                    <a:solidFill>
                      <a:srgbClr val="BC0082"/>
                    </a:solidFill>
                    <a:latin typeface="Times New Roman" pitchFamily="18" charset="0"/>
                    <a:cs typeface="Times New Roman" pitchFamily="18" charset="0"/>
                  </a:rPr>
                  <a:t>B</a:t>
                </a:r>
              </a:p>
            </p:txBody>
          </p:sp>
          <p:grpSp>
            <p:nvGrpSpPr>
              <p:cNvPr id="8235" name="Group 45"/>
              <p:cNvGrpSpPr>
                <a:grpSpLocks/>
              </p:cNvGrpSpPr>
              <p:nvPr/>
            </p:nvGrpSpPr>
            <p:grpSpPr bwMode="auto">
              <a:xfrm>
                <a:off x="3552" y="1200"/>
                <a:ext cx="1776" cy="915"/>
                <a:chOff x="3552" y="1200"/>
                <a:chExt cx="1776" cy="915"/>
              </a:xfrm>
            </p:grpSpPr>
            <p:grpSp>
              <p:nvGrpSpPr>
                <p:cNvPr id="8236" name="Group 35"/>
                <p:cNvGrpSpPr>
                  <a:grpSpLocks/>
                </p:cNvGrpSpPr>
                <p:nvPr/>
              </p:nvGrpSpPr>
              <p:grpSpPr bwMode="auto">
                <a:xfrm>
                  <a:off x="3744" y="1200"/>
                  <a:ext cx="1344" cy="624"/>
                  <a:chOff x="2880" y="1584"/>
                  <a:chExt cx="2304" cy="1152"/>
                </a:xfrm>
              </p:grpSpPr>
              <p:grpSp>
                <p:nvGrpSpPr>
                  <p:cNvPr id="8239" name="Group 34"/>
                  <p:cNvGrpSpPr>
                    <a:grpSpLocks/>
                  </p:cNvGrpSpPr>
                  <p:nvPr/>
                </p:nvGrpSpPr>
                <p:grpSpPr bwMode="auto">
                  <a:xfrm>
                    <a:off x="2880" y="1584"/>
                    <a:ext cx="2304" cy="1152"/>
                    <a:chOff x="2880" y="1584"/>
                    <a:chExt cx="2304" cy="1152"/>
                  </a:xfrm>
                </p:grpSpPr>
                <p:sp>
                  <p:nvSpPr>
                    <p:cNvPr id="8241" name="Line 3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456" y="1584"/>
                      <a:ext cx="115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BC0082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 sz="2800"/>
                    </a:p>
                  </p:txBody>
                </p:sp>
                <p:sp>
                  <p:nvSpPr>
                    <p:cNvPr id="8242" name="Line 31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880" y="1584"/>
                      <a:ext cx="576" cy="1152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BC0082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 sz="2800"/>
                    </a:p>
                  </p:txBody>
                </p:sp>
                <p:sp>
                  <p:nvSpPr>
                    <p:cNvPr id="8243" name="Line 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08" y="1584"/>
                      <a:ext cx="576" cy="1152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BC0082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 sz="2800"/>
                    </a:p>
                  </p:txBody>
                </p:sp>
              </p:grpSp>
              <p:sp>
                <p:nvSpPr>
                  <p:cNvPr id="8240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2736"/>
                    <a:ext cx="2304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BC008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sz="2800"/>
                  </a:p>
                </p:txBody>
              </p:sp>
            </p:grpSp>
            <p:sp>
              <p:nvSpPr>
                <p:cNvPr id="8237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5088" y="1776"/>
                  <a:ext cx="240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 sz="2800">
                      <a:solidFill>
                        <a:srgbClr val="BC0082"/>
                      </a:solidFill>
                      <a:latin typeface="Times New Roman" pitchFamily="18" charset="0"/>
                      <a:cs typeface="Times New Roman" pitchFamily="18" charset="0"/>
                    </a:rPr>
                    <a:t>C</a:t>
                  </a:r>
                </a:p>
              </p:txBody>
            </p:sp>
            <p:sp>
              <p:nvSpPr>
                <p:cNvPr id="8238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3552" y="1785"/>
                  <a:ext cx="288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 sz="2800">
                      <a:solidFill>
                        <a:srgbClr val="BC0082"/>
                      </a:solidFill>
                      <a:latin typeface="Times New Roman" pitchFamily="18" charset="0"/>
                      <a:cs typeface="Times New Roman" pitchFamily="18" charset="0"/>
                    </a:rPr>
                    <a:t>D</a:t>
                  </a:r>
                </a:p>
              </p:txBody>
            </p:sp>
          </p:grpSp>
        </p:grpSp>
      </p:grpSp>
      <p:sp>
        <p:nvSpPr>
          <p:cNvPr id="32817" name="Line 49"/>
          <p:cNvSpPr>
            <a:spLocks noChangeShapeType="1"/>
          </p:cNvSpPr>
          <p:nvPr/>
        </p:nvSpPr>
        <p:spPr bwMode="auto">
          <a:xfrm flipH="1" flipV="1">
            <a:off x="7315200" y="2292935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/>
          </a:p>
        </p:txBody>
      </p:sp>
      <p:sp>
        <p:nvSpPr>
          <p:cNvPr id="32818" name="Line 50"/>
          <p:cNvSpPr>
            <a:spLocks noChangeShapeType="1"/>
          </p:cNvSpPr>
          <p:nvPr/>
        </p:nvSpPr>
        <p:spPr bwMode="auto">
          <a:xfrm flipV="1">
            <a:off x="6781800" y="2292935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/>
          </a:p>
        </p:txBody>
      </p:sp>
      <p:sp>
        <p:nvSpPr>
          <p:cNvPr id="32819" name="Text Box 51"/>
          <p:cNvSpPr txBox="1">
            <a:spLocks noChangeArrowheads="1"/>
          </p:cNvSpPr>
          <p:nvPr/>
        </p:nvSpPr>
        <p:spPr bwMode="auto">
          <a:xfrm>
            <a:off x="609600" y="3283535"/>
            <a:ext cx="4572000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6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AD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BC ở O  </a:t>
            </a:r>
          </a:p>
        </p:txBody>
      </p:sp>
      <p:sp>
        <p:nvSpPr>
          <p:cNvPr id="32820" name="Text Box 52"/>
          <p:cNvSpPr txBox="1">
            <a:spLocks noChangeArrowheads="1"/>
          </p:cNvSpPr>
          <p:nvPr/>
        </p:nvSpPr>
        <p:spPr bwMode="auto">
          <a:xfrm>
            <a:off x="7162800" y="1856515"/>
            <a:ext cx="38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32821" name="Text Box 53"/>
          <p:cNvSpPr txBox="1">
            <a:spLocks noChangeArrowheads="1"/>
          </p:cNvSpPr>
          <p:nvPr/>
        </p:nvSpPr>
        <p:spPr bwMode="auto">
          <a:xfrm>
            <a:off x="6705600" y="3207335"/>
            <a:ext cx="228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2822" name="Text Box 54"/>
          <p:cNvSpPr txBox="1">
            <a:spLocks noChangeArrowheads="1"/>
          </p:cNvSpPr>
          <p:nvPr/>
        </p:nvSpPr>
        <p:spPr bwMode="auto">
          <a:xfrm>
            <a:off x="7629525" y="3216860"/>
            <a:ext cx="228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2823" name="Text Box 55"/>
          <p:cNvSpPr txBox="1">
            <a:spLocks noChangeArrowheads="1"/>
          </p:cNvSpPr>
          <p:nvPr/>
        </p:nvSpPr>
        <p:spPr bwMode="auto">
          <a:xfrm>
            <a:off x="6842415" y="2881750"/>
            <a:ext cx="228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32824" name="Text Box 56"/>
          <p:cNvSpPr txBox="1">
            <a:spLocks noChangeArrowheads="1"/>
          </p:cNvSpPr>
          <p:nvPr/>
        </p:nvSpPr>
        <p:spPr bwMode="auto">
          <a:xfrm>
            <a:off x="7491845" y="2867890"/>
            <a:ext cx="228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9" name="Group 65"/>
          <p:cNvGrpSpPr>
            <a:grpSpLocks/>
          </p:cNvGrpSpPr>
          <p:nvPr/>
        </p:nvGrpSpPr>
        <p:grpSpPr bwMode="auto">
          <a:xfrm>
            <a:off x="457200" y="4245278"/>
            <a:ext cx="2514600" cy="539751"/>
            <a:chOff x="48" y="2456"/>
            <a:chExt cx="1244" cy="340"/>
          </a:xfrm>
        </p:grpSpPr>
        <p:sp>
          <p:nvSpPr>
            <p:cNvPr id="8228" name="Text Box 59"/>
            <p:cNvSpPr txBox="1">
              <a:spLocks noChangeArrowheads="1"/>
            </p:cNvSpPr>
            <p:nvPr/>
          </p:nvSpPr>
          <p:spPr bwMode="auto">
            <a:xfrm>
              <a:off x="48" y="2466"/>
              <a:ext cx="48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           </a:t>
              </a:r>
            </a:p>
          </p:txBody>
        </p:sp>
        <p:graphicFrame>
          <p:nvGraphicFramePr>
            <p:cNvPr id="8229" name="Object 6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79418221"/>
                </p:ext>
              </p:extLst>
            </p:nvPr>
          </p:nvGraphicFramePr>
          <p:xfrm>
            <a:off x="405" y="2539"/>
            <a:ext cx="509" cy="2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61" name="Equation" r:id="rId5" imgW="482400" imgH="203040" progId="Equation.DSMT4">
                    <p:embed/>
                  </p:oleObj>
                </mc:Choice>
                <mc:Fallback>
                  <p:oleObj name="Equation" r:id="rId5" imgW="482400" imgH="203040" progId="Equation.DSMT4">
                    <p:embed/>
                    <p:pic>
                      <p:nvPicPr>
                        <p:cNvPr id="0" name="Picture 2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5" y="2539"/>
                          <a:ext cx="509" cy="24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30" name="Text Box 64"/>
            <p:cNvSpPr txBox="1">
              <a:spLocks noChangeArrowheads="1"/>
            </p:cNvSpPr>
            <p:nvPr/>
          </p:nvSpPr>
          <p:spPr bwMode="auto">
            <a:xfrm>
              <a:off x="860" y="2456"/>
              <a:ext cx="43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grpSp>
        <p:nvGrpSpPr>
          <p:cNvPr id="10" name="Group 67"/>
          <p:cNvGrpSpPr>
            <a:grpSpLocks/>
          </p:cNvGrpSpPr>
          <p:nvPr/>
        </p:nvGrpSpPr>
        <p:grpSpPr bwMode="auto">
          <a:xfrm>
            <a:off x="2752707" y="4272839"/>
            <a:ext cx="2200293" cy="523875"/>
            <a:chOff x="1183" y="2421"/>
            <a:chExt cx="599" cy="330"/>
          </a:xfrm>
        </p:grpSpPr>
        <p:graphicFrame>
          <p:nvGraphicFramePr>
            <p:cNvPr id="8226" name="Object 5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09574893"/>
                </p:ext>
              </p:extLst>
            </p:nvPr>
          </p:nvGraphicFramePr>
          <p:xfrm>
            <a:off x="1183" y="2434"/>
            <a:ext cx="372" cy="3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62" name="Equation" r:id="rId7" imgW="393480" imgH="253800" progId="Equation.DSMT4">
                    <p:embed/>
                  </p:oleObj>
                </mc:Choice>
                <mc:Fallback>
                  <p:oleObj name="Equation" r:id="rId7" imgW="393480" imgH="253800" progId="Equation.DSMT4">
                    <p:embed/>
                    <p:pic>
                      <p:nvPicPr>
                        <p:cNvPr id="0" name="Picture 2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83" y="2434"/>
                          <a:ext cx="372" cy="30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27" name="Text Box 66"/>
            <p:cNvSpPr txBox="1">
              <a:spLocks noChangeArrowheads="1"/>
            </p:cNvSpPr>
            <p:nvPr/>
          </p:nvSpPr>
          <p:spPr bwMode="auto">
            <a:xfrm>
              <a:off x="1542" y="2421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gt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</a:p>
          </p:txBody>
        </p:sp>
      </p:grpSp>
      <p:graphicFrame>
        <p:nvGraphicFramePr>
          <p:cNvPr id="32836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240564"/>
              </p:ext>
            </p:extLst>
          </p:nvPr>
        </p:nvGraphicFramePr>
        <p:xfrm>
          <a:off x="762000" y="4865687"/>
          <a:ext cx="27432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63" name="Equation" r:id="rId9" imgW="1333440" imgH="203040" progId="Equation.DSMT4">
                  <p:embed/>
                </p:oleObj>
              </mc:Choice>
              <mc:Fallback>
                <p:oleObj name="Equation" r:id="rId9" imgW="1333440" imgH="20304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65687"/>
                        <a:ext cx="2743200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2" name="Text Box 70"/>
          <p:cNvSpPr txBox="1">
            <a:spLocks noChangeArrowheads="1"/>
          </p:cNvSpPr>
          <p:nvPr/>
        </p:nvSpPr>
        <p:spPr bwMode="auto">
          <a:xfrm>
            <a:off x="0" y="4883735"/>
            <a:ext cx="152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2840" name="Object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0488828"/>
              </p:ext>
            </p:extLst>
          </p:nvPr>
        </p:nvGraphicFramePr>
        <p:xfrm>
          <a:off x="1371600" y="5126181"/>
          <a:ext cx="838200" cy="5395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64" name="Equation" r:id="rId11" imgW="482400" imgH="266400" progId="Equation.DSMT4">
                  <p:embed/>
                </p:oleObj>
              </mc:Choice>
              <mc:Fallback>
                <p:oleObj name="Equation" r:id="rId11" imgW="482400" imgH="26640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126181"/>
                        <a:ext cx="838200" cy="5395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42" name="Text Box 74"/>
          <p:cNvSpPr txBox="1">
            <a:spLocks noChangeArrowheads="1"/>
          </p:cNvSpPr>
          <p:nvPr/>
        </p:nvSpPr>
        <p:spPr bwMode="auto">
          <a:xfrm>
            <a:off x="304800" y="5146965"/>
            <a:ext cx="1371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32847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786264"/>
              </p:ext>
            </p:extLst>
          </p:nvPr>
        </p:nvGraphicFramePr>
        <p:xfrm>
          <a:off x="2324100" y="5146965"/>
          <a:ext cx="140970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65" name="Equation" r:id="rId13" imgW="711000" imgH="253800" progId="Equation.DSMT4">
                  <p:embed/>
                </p:oleObj>
              </mc:Choice>
              <mc:Fallback>
                <p:oleObj name="Equation" r:id="rId13" imgW="711000" imgH="25380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4100" y="5146965"/>
                        <a:ext cx="1409700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84"/>
          <p:cNvGrpSpPr>
            <a:grpSpLocks/>
          </p:cNvGrpSpPr>
          <p:nvPr/>
        </p:nvGrpSpPr>
        <p:grpSpPr bwMode="auto">
          <a:xfrm>
            <a:off x="773110" y="5621916"/>
            <a:ext cx="3189290" cy="633414"/>
            <a:chOff x="2395" y="2827"/>
            <a:chExt cx="2009" cy="399"/>
          </a:xfrm>
        </p:grpSpPr>
        <p:graphicFrame>
          <p:nvGraphicFramePr>
            <p:cNvPr id="8224" name="Object 8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28377518"/>
                </p:ext>
              </p:extLst>
            </p:nvPr>
          </p:nvGraphicFramePr>
          <p:xfrm>
            <a:off x="2395" y="2922"/>
            <a:ext cx="755" cy="2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66" name="Equation" r:id="rId15" imgW="647640" imgH="203040" progId="Equation.DSMT4">
                    <p:embed/>
                  </p:oleObj>
                </mc:Choice>
                <mc:Fallback>
                  <p:oleObj name="Equation" r:id="rId15" imgW="647640" imgH="203040" progId="Equation.DSMT4">
                    <p:embed/>
                    <p:pic>
                      <p:nvPicPr>
                        <p:cNvPr id="0" name="Picture 2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95" y="2922"/>
                          <a:ext cx="755" cy="2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25" name="Text Box 83"/>
            <p:cNvSpPr txBox="1">
              <a:spLocks noChangeArrowheads="1"/>
            </p:cNvSpPr>
            <p:nvPr/>
          </p:nvSpPr>
          <p:spPr bwMode="auto">
            <a:xfrm>
              <a:off x="3108" y="2827"/>
              <a:ext cx="1296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cân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tại</a:t>
              </a:r>
              <a:r>
                <a:rPr lang="en-US" alt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O</a:t>
              </a:r>
            </a:p>
          </p:txBody>
        </p:sp>
      </p:grpSp>
      <p:graphicFrame>
        <p:nvGraphicFramePr>
          <p:cNvPr id="32853" name="Object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17924"/>
              </p:ext>
            </p:extLst>
          </p:nvPr>
        </p:nvGraphicFramePr>
        <p:xfrm>
          <a:off x="533400" y="6303962"/>
          <a:ext cx="259080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67" name="Equation" r:id="rId17" imgW="1307880" imgH="203040" progId="Equation.DSMT4">
                  <p:embed/>
                </p:oleObj>
              </mc:Choice>
              <mc:Fallback>
                <p:oleObj name="Equation" r:id="rId17" imgW="1307880" imgH="20304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6303962"/>
                        <a:ext cx="2590800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55" name="Text Box 87"/>
          <p:cNvSpPr txBox="1">
            <a:spLocks noChangeArrowheads="1"/>
          </p:cNvSpPr>
          <p:nvPr/>
        </p:nvSpPr>
        <p:spPr bwMode="auto">
          <a:xfrm>
            <a:off x="3810000" y="5562600"/>
            <a:ext cx="5410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(1)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(2)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OD – OA = OC - OD</a:t>
            </a:r>
          </a:p>
        </p:txBody>
      </p:sp>
      <p:sp>
        <p:nvSpPr>
          <p:cNvPr id="32856" name="Text Box 88"/>
          <p:cNvSpPr txBox="1">
            <a:spLocks noChangeArrowheads="1"/>
          </p:cNvSpPr>
          <p:nvPr/>
        </p:nvSpPr>
        <p:spPr bwMode="auto">
          <a:xfrm>
            <a:off x="4953000" y="6096000"/>
            <a:ext cx="30748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Hay: AD = BC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0" y="5145345"/>
            <a:ext cx="0" cy="163645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8667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2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2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2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2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2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2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2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2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2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2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2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32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32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32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32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17" grpId="0" animBg="1"/>
      <p:bldP spid="32818" grpId="0" animBg="1"/>
      <p:bldP spid="32819" grpId="0"/>
      <p:bldP spid="32820" grpId="0"/>
      <p:bldP spid="32821" grpId="0"/>
      <p:bldP spid="32822" grpId="0"/>
      <p:bldP spid="32823" grpId="0"/>
      <p:bldP spid="32824" grpId="0"/>
      <p:bldP spid="32842" grpId="0"/>
      <p:bldP spid="32855" grpId="0"/>
      <p:bldP spid="328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33400" y="10170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990600" y="1447800"/>
            <a:ext cx="3810000" cy="1944688"/>
            <a:chOff x="0" y="1152"/>
            <a:chExt cx="1392" cy="1225"/>
          </a:xfrm>
        </p:grpSpPr>
        <p:sp>
          <p:nvSpPr>
            <p:cNvPr id="9265" name="Line 6"/>
            <p:cNvSpPr>
              <a:spLocks noChangeShapeType="1"/>
            </p:cNvSpPr>
            <p:nvPr/>
          </p:nvSpPr>
          <p:spPr bwMode="auto">
            <a:xfrm>
              <a:off x="288" y="1152"/>
              <a:ext cx="0" cy="912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9266" name="Line 7"/>
            <p:cNvSpPr>
              <a:spLocks noChangeShapeType="1"/>
            </p:cNvSpPr>
            <p:nvPr/>
          </p:nvSpPr>
          <p:spPr bwMode="auto">
            <a:xfrm>
              <a:off x="144" y="1776"/>
              <a:ext cx="1056" cy="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9267" name="Text Box 8"/>
            <p:cNvSpPr txBox="1">
              <a:spLocks noChangeArrowheads="1"/>
            </p:cNvSpPr>
            <p:nvPr/>
          </p:nvSpPr>
          <p:spPr bwMode="auto">
            <a:xfrm>
              <a:off x="0" y="1392"/>
              <a:ext cx="384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>
                  <a:solidFill>
                    <a:srgbClr val="5800B0"/>
                  </a:solidFill>
                  <a:latin typeface="Times New Roman" pitchFamily="18" charset="0"/>
                  <a:cs typeface="Times New Roman" pitchFamily="18" charset="0"/>
                </a:rPr>
                <a:t>GT</a:t>
              </a:r>
            </a:p>
          </p:txBody>
        </p:sp>
        <p:sp>
          <p:nvSpPr>
            <p:cNvPr id="9268" name="Text Box 9"/>
            <p:cNvSpPr txBox="1">
              <a:spLocks noChangeArrowheads="1"/>
            </p:cNvSpPr>
            <p:nvPr/>
          </p:nvSpPr>
          <p:spPr bwMode="auto">
            <a:xfrm>
              <a:off x="0" y="1776"/>
              <a:ext cx="57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>
                  <a:solidFill>
                    <a:srgbClr val="5800B0"/>
                  </a:solidFill>
                  <a:latin typeface="Times New Roman" pitchFamily="18" charset="0"/>
                  <a:cs typeface="Times New Roman" pitchFamily="18" charset="0"/>
                </a:rPr>
                <a:t>KL</a:t>
              </a:r>
            </a:p>
          </p:txBody>
        </p:sp>
        <p:sp>
          <p:nvSpPr>
            <p:cNvPr id="9269" name="Text Box 10"/>
            <p:cNvSpPr txBox="1">
              <a:spLocks noChangeArrowheads="1"/>
            </p:cNvSpPr>
            <p:nvPr/>
          </p:nvSpPr>
          <p:spPr bwMode="auto">
            <a:xfrm>
              <a:off x="288" y="1185"/>
              <a:ext cx="1104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rgbClr val="5800B0"/>
                  </a:solidFill>
                  <a:latin typeface="Times New Roman" pitchFamily="18" charset="0"/>
                  <a:cs typeface="Times New Roman" pitchFamily="18" charset="0"/>
                </a:rPr>
                <a:t>ABCD; AB//CD</a:t>
              </a:r>
            </a:p>
          </p:txBody>
        </p:sp>
        <p:graphicFrame>
          <p:nvGraphicFramePr>
            <p:cNvPr id="9270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8944132"/>
                </p:ext>
              </p:extLst>
            </p:nvPr>
          </p:nvGraphicFramePr>
          <p:xfrm>
            <a:off x="386" y="1431"/>
            <a:ext cx="561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40" name="Equation" r:id="rId3" imgW="393529" imgH="253890" progId="Equation.DSMT4">
                    <p:embed/>
                  </p:oleObj>
                </mc:Choice>
                <mc:Fallback>
                  <p:oleObj name="Equation" r:id="rId3" imgW="393529" imgH="253890" progId="Equation.DSMT4">
                    <p:embed/>
                    <p:pic>
                      <p:nvPicPr>
                        <p:cNvPr id="0" name="Picture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6" y="1431"/>
                          <a:ext cx="561" cy="3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71" name="Text Box 12"/>
            <p:cNvSpPr txBox="1">
              <a:spLocks noChangeArrowheads="1"/>
            </p:cNvSpPr>
            <p:nvPr/>
          </p:nvSpPr>
          <p:spPr bwMode="auto">
            <a:xfrm>
              <a:off x="288" y="1776"/>
              <a:ext cx="768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dirty="0">
                  <a:solidFill>
                    <a:srgbClr val="5800B0"/>
                  </a:solidFill>
                  <a:latin typeface="Times New Roman" pitchFamily="18" charset="0"/>
                  <a:cs typeface="Times New Roman" pitchFamily="18" charset="0"/>
                </a:rPr>
                <a:t>AD = BC</a:t>
              </a:r>
            </a:p>
          </p:txBody>
        </p:sp>
      </p:grp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457200" y="3167391"/>
            <a:ext cx="3581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u="sng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altLang="en-US" sz="2800" b="1" u="sng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304800" y="4191000"/>
            <a:ext cx="7772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2)  AD//BC </a:t>
            </a:r>
            <a:r>
              <a:rPr lang="en-US" altLang="en-US" sz="28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8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AD = BC (</a:t>
            </a:r>
            <a:r>
              <a:rPr lang="en-US" altLang="en-US" sz="28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altLang="en-US" sz="28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AB//CD </a:t>
            </a:r>
            <a:r>
              <a:rPr lang="en-US" altLang="en-US" sz="28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28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altLang="en-US" sz="28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altLang="en-US" sz="28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) </a:t>
            </a: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346075" y="457190"/>
            <a:ext cx="7602538" cy="2757489"/>
            <a:chOff x="0" y="593"/>
            <a:chExt cx="4789" cy="1591"/>
          </a:xfrm>
        </p:grpSpPr>
        <p:sp>
          <p:nvSpPr>
            <p:cNvPr id="9259" name="Rectangle 13"/>
            <p:cNvSpPr>
              <a:spLocks noChangeArrowheads="1"/>
            </p:cNvSpPr>
            <p:nvPr/>
          </p:nvSpPr>
          <p:spPr bwMode="auto">
            <a:xfrm>
              <a:off x="3360" y="1248"/>
              <a:ext cx="1152" cy="62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BC008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260" name="Text Box 14"/>
            <p:cNvSpPr txBox="1">
              <a:spLocks noChangeArrowheads="1"/>
            </p:cNvSpPr>
            <p:nvPr/>
          </p:nvSpPr>
          <p:spPr bwMode="auto">
            <a:xfrm>
              <a:off x="3264" y="968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b="1" dirty="0">
                  <a:solidFill>
                    <a:srgbClr val="9900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9261" name="Text Box 15"/>
            <p:cNvSpPr txBox="1">
              <a:spLocks noChangeArrowheads="1"/>
            </p:cNvSpPr>
            <p:nvPr/>
          </p:nvSpPr>
          <p:spPr bwMode="auto">
            <a:xfrm>
              <a:off x="4416" y="945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b="1" dirty="0">
                  <a:solidFill>
                    <a:srgbClr val="990000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9262" name="Text Box 16"/>
            <p:cNvSpPr txBox="1">
              <a:spLocks noChangeArrowheads="1"/>
            </p:cNvSpPr>
            <p:nvPr/>
          </p:nvSpPr>
          <p:spPr bwMode="auto">
            <a:xfrm>
              <a:off x="4446" y="1854"/>
              <a:ext cx="2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9900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9263" name="Text Box 17"/>
            <p:cNvSpPr txBox="1">
              <a:spLocks noChangeArrowheads="1"/>
            </p:cNvSpPr>
            <p:nvPr/>
          </p:nvSpPr>
          <p:spPr bwMode="auto">
            <a:xfrm>
              <a:off x="3210" y="1848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9900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9264" name="Rectangle 20"/>
            <p:cNvSpPr>
              <a:spLocks noChangeArrowheads="1"/>
            </p:cNvSpPr>
            <p:nvPr/>
          </p:nvSpPr>
          <p:spPr bwMode="auto">
            <a:xfrm>
              <a:off x="0" y="593"/>
              <a:ext cx="4789" cy="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en-US" altLang="en-US" sz="2800" u="sng" dirty="0" err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altLang="en-US" sz="2800" u="sng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 toán1</a:t>
              </a:r>
              <a:r>
                <a:rPr lang="en-US" altLang="en-US" sz="2800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:  </a:t>
              </a:r>
              <a:r>
                <a:rPr lang="en-US" altLang="en-US" sz="2800" dirty="0" err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Chứng</a:t>
              </a:r>
              <a:r>
                <a:rPr lang="en-US" altLang="en-US" sz="2800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 minh </a:t>
              </a:r>
              <a:r>
                <a:rPr lang="en-US" altLang="en-US" sz="2800" dirty="0" err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rằng</a:t>
              </a:r>
              <a:r>
                <a:rPr lang="en-US" altLang="en-US" sz="2800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altLang="en-US" sz="2800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altLang="en-US" sz="2800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thang</a:t>
              </a:r>
              <a:r>
                <a:rPr lang="en-US" altLang="en-US" sz="2800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cân</a:t>
              </a:r>
              <a:r>
                <a:rPr lang="en-US" altLang="en-US" sz="2800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</a:p>
            <a:p>
              <a:pPr>
                <a:spcBef>
                  <a:spcPts val="600"/>
                </a:spcBef>
              </a:pPr>
              <a:r>
                <a:rPr lang="en-US" altLang="en-US" sz="2800" dirty="0" err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altLang="en-US" sz="2800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cạnh</a:t>
              </a:r>
              <a:r>
                <a:rPr lang="en-US" altLang="en-US" sz="2800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bên</a:t>
              </a:r>
              <a:r>
                <a:rPr lang="en-US" altLang="en-US" sz="2800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altLang="en-US" sz="2800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altLang="en-US" sz="2800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152400" y="3581400"/>
            <a:ext cx="8839200" cy="609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28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sz="28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altLang="en-US" sz="28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alt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53"/>
          <p:cNvGrpSpPr>
            <a:grpSpLocks/>
          </p:cNvGrpSpPr>
          <p:nvPr/>
        </p:nvGrpSpPr>
        <p:grpSpPr bwMode="auto">
          <a:xfrm>
            <a:off x="4876800" y="990600"/>
            <a:ext cx="2819400" cy="1905003"/>
            <a:chOff x="3120" y="2067"/>
            <a:chExt cx="1776" cy="1200"/>
          </a:xfrm>
        </p:grpSpPr>
        <p:grpSp>
          <p:nvGrpSpPr>
            <p:cNvPr id="9232" name="Group 33"/>
            <p:cNvGrpSpPr>
              <a:grpSpLocks/>
            </p:cNvGrpSpPr>
            <p:nvPr/>
          </p:nvGrpSpPr>
          <p:grpSpPr bwMode="auto">
            <a:xfrm>
              <a:off x="3120" y="2067"/>
              <a:ext cx="1776" cy="1200"/>
              <a:chOff x="3552" y="915"/>
              <a:chExt cx="1776" cy="1200"/>
            </a:xfrm>
          </p:grpSpPr>
          <p:grpSp>
            <p:nvGrpSpPr>
              <p:cNvPr id="9237" name="Group 34"/>
              <p:cNvGrpSpPr>
                <a:grpSpLocks/>
              </p:cNvGrpSpPr>
              <p:nvPr/>
            </p:nvGrpSpPr>
            <p:grpSpPr bwMode="auto">
              <a:xfrm>
                <a:off x="3792" y="1728"/>
                <a:ext cx="1248" cy="96"/>
                <a:chOff x="3792" y="1728"/>
                <a:chExt cx="1248" cy="96"/>
              </a:xfrm>
            </p:grpSpPr>
            <p:sp>
              <p:nvSpPr>
                <p:cNvPr id="9250" name="Arc 35"/>
                <p:cNvSpPr>
                  <a:spLocks/>
                </p:cNvSpPr>
                <p:nvPr/>
              </p:nvSpPr>
              <p:spPr bwMode="auto">
                <a:xfrm>
                  <a:off x="3792" y="1728"/>
                  <a:ext cx="4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800"/>
                </a:p>
              </p:txBody>
            </p:sp>
            <p:sp>
              <p:nvSpPr>
                <p:cNvPr id="9251" name="Arc 36"/>
                <p:cNvSpPr>
                  <a:spLocks/>
                </p:cNvSpPr>
                <p:nvPr/>
              </p:nvSpPr>
              <p:spPr bwMode="auto">
                <a:xfrm flipH="1">
                  <a:off x="4944" y="1728"/>
                  <a:ext cx="96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800"/>
                </a:p>
              </p:txBody>
            </p:sp>
          </p:grpSp>
          <p:grpSp>
            <p:nvGrpSpPr>
              <p:cNvPr id="9238" name="Group 37"/>
              <p:cNvGrpSpPr>
                <a:grpSpLocks/>
              </p:cNvGrpSpPr>
              <p:nvPr/>
            </p:nvGrpSpPr>
            <p:grpSpPr bwMode="auto">
              <a:xfrm>
                <a:off x="3552" y="915"/>
                <a:ext cx="1776" cy="1200"/>
                <a:chOff x="3552" y="915"/>
                <a:chExt cx="1776" cy="1200"/>
              </a:xfrm>
            </p:grpSpPr>
            <p:sp>
              <p:nvSpPr>
                <p:cNvPr id="9239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3936" y="915"/>
                  <a:ext cx="192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 sz="2800" dirty="0">
                      <a:solidFill>
                        <a:srgbClr val="BC0082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</a:p>
              </p:txBody>
            </p:sp>
            <p:sp>
              <p:nvSpPr>
                <p:cNvPr id="9240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4704" y="942"/>
                  <a:ext cx="240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eaLnBrk="0" hangingPunct="0"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en-US" sz="2800" dirty="0">
                      <a:solidFill>
                        <a:srgbClr val="BC0082"/>
                      </a:solidFill>
                      <a:latin typeface="Times New Roman" pitchFamily="18" charset="0"/>
                      <a:cs typeface="Times New Roman" pitchFamily="18" charset="0"/>
                    </a:rPr>
                    <a:t>B</a:t>
                  </a:r>
                </a:p>
              </p:txBody>
            </p:sp>
            <p:grpSp>
              <p:nvGrpSpPr>
                <p:cNvPr id="9241" name="Group 40"/>
                <p:cNvGrpSpPr>
                  <a:grpSpLocks/>
                </p:cNvGrpSpPr>
                <p:nvPr/>
              </p:nvGrpSpPr>
              <p:grpSpPr bwMode="auto">
                <a:xfrm>
                  <a:off x="3552" y="1200"/>
                  <a:ext cx="1776" cy="915"/>
                  <a:chOff x="3552" y="1200"/>
                  <a:chExt cx="1776" cy="915"/>
                </a:xfrm>
              </p:grpSpPr>
              <p:grpSp>
                <p:nvGrpSpPr>
                  <p:cNvPr id="9242" name="Group 41"/>
                  <p:cNvGrpSpPr>
                    <a:grpSpLocks/>
                  </p:cNvGrpSpPr>
                  <p:nvPr/>
                </p:nvGrpSpPr>
                <p:grpSpPr bwMode="auto">
                  <a:xfrm>
                    <a:off x="3744" y="1200"/>
                    <a:ext cx="1344" cy="624"/>
                    <a:chOff x="2880" y="1584"/>
                    <a:chExt cx="2304" cy="1152"/>
                  </a:xfrm>
                </p:grpSpPr>
                <p:grpSp>
                  <p:nvGrpSpPr>
                    <p:cNvPr id="9245" name="Group 4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80" y="1584"/>
                      <a:ext cx="2304" cy="1152"/>
                      <a:chOff x="2880" y="1584"/>
                      <a:chExt cx="2304" cy="1152"/>
                    </a:xfrm>
                  </p:grpSpPr>
                  <p:sp>
                    <p:nvSpPr>
                      <p:cNvPr id="9247" name="Line 4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456" y="1584"/>
                        <a:ext cx="1152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BC0082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 sz="2800"/>
                      </a:p>
                    </p:txBody>
                  </p:sp>
                  <p:sp>
                    <p:nvSpPr>
                      <p:cNvPr id="9248" name="Line 44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2880" y="1584"/>
                        <a:ext cx="576" cy="115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BC0082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 sz="2800"/>
                      </a:p>
                    </p:txBody>
                  </p:sp>
                  <p:sp>
                    <p:nvSpPr>
                      <p:cNvPr id="9249" name="Line 4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608" y="1584"/>
                        <a:ext cx="576" cy="1152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BC0082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 sz="2800"/>
                      </a:p>
                    </p:txBody>
                  </p:sp>
                </p:grpSp>
                <p:sp>
                  <p:nvSpPr>
                    <p:cNvPr id="9246" name="Line 4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2736"/>
                      <a:ext cx="2304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BC0082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 sz="2800"/>
                    </a:p>
                  </p:txBody>
                </p:sp>
              </p:grpSp>
              <p:sp>
                <p:nvSpPr>
                  <p:cNvPr id="9243" name="Text Box 4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88" y="1776"/>
                    <a:ext cx="240" cy="3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3200"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>
                      <a:defRPr sz="2800"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>
                      <a:defRPr sz="2400"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sz="2800">
                        <a:solidFill>
                          <a:srgbClr val="BC0082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C</a:t>
                    </a:r>
                  </a:p>
                </p:txBody>
              </p:sp>
              <p:sp>
                <p:nvSpPr>
                  <p:cNvPr id="9244" name="Text Box 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52" y="1785"/>
                    <a:ext cx="288" cy="3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3200"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>
                      <a:defRPr sz="2800"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>
                      <a:defRPr sz="2400"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eaLnBrk="0" hangingPunct="0"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altLang="en-US" sz="2800">
                        <a:solidFill>
                          <a:srgbClr val="BC0082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D</a:t>
                    </a:r>
                  </a:p>
                </p:txBody>
              </p:sp>
            </p:grpSp>
          </p:grpSp>
        </p:grpSp>
        <p:sp>
          <p:nvSpPr>
            <p:cNvPr id="9233" name="Line 49"/>
            <p:cNvSpPr>
              <a:spLocks noChangeShapeType="1"/>
            </p:cNvSpPr>
            <p:nvPr/>
          </p:nvSpPr>
          <p:spPr bwMode="auto">
            <a:xfrm>
              <a:off x="3456" y="2592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9234" name="Line 50"/>
            <p:cNvSpPr>
              <a:spLocks noChangeShapeType="1"/>
            </p:cNvSpPr>
            <p:nvPr/>
          </p:nvSpPr>
          <p:spPr bwMode="auto">
            <a:xfrm>
              <a:off x="3432" y="2622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9235" name="Line 51"/>
            <p:cNvSpPr>
              <a:spLocks noChangeShapeType="1"/>
            </p:cNvSpPr>
            <p:nvPr/>
          </p:nvSpPr>
          <p:spPr bwMode="auto">
            <a:xfrm>
              <a:off x="4386" y="2538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9236" name="Line 52"/>
            <p:cNvSpPr>
              <a:spLocks noChangeShapeType="1"/>
            </p:cNvSpPr>
            <p:nvPr/>
          </p:nvSpPr>
          <p:spPr bwMode="auto">
            <a:xfrm>
              <a:off x="4416" y="2592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</p:grpSp>
    </p:spTree>
    <p:extLst>
      <p:ext uri="{BB962C8B-B14F-4D97-AF65-F5344CB8AC3E}">
        <p14:creationId xmlns:p14="http://schemas.microsoft.com/office/powerpoint/2010/main" val="3869546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8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8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38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8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10" grpId="0"/>
      <p:bldP spid="33810" grpId="1"/>
      <p:bldP spid="33811" grpId="0"/>
      <p:bldP spid="33811" grpId="1"/>
      <p:bldP spid="338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888</Words>
  <Application>Microsoft Office PowerPoint</Application>
  <PresentationFormat>On-screen Show (4:3)</PresentationFormat>
  <Paragraphs>184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Equation</vt:lpstr>
      <vt:lpstr>Visio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34</cp:revision>
  <dcterms:created xsi:type="dcterms:W3CDTF">2006-08-16T00:00:00Z</dcterms:created>
  <dcterms:modified xsi:type="dcterms:W3CDTF">2023-06-08T09:02:52Z</dcterms:modified>
</cp:coreProperties>
</file>