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292" r:id="rId2"/>
    <p:sldId id="293" r:id="rId3"/>
    <p:sldId id="294" r:id="rId4"/>
    <p:sldId id="295" r:id="rId5"/>
    <p:sldId id="312" r:id="rId6"/>
    <p:sldId id="311" r:id="rId7"/>
    <p:sldId id="313" r:id="rId8"/>
    <p:sldId id="299" r:id="rId9"/>
    <p:sldId id="310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FF"/>
    <a:srgbClr val="FF00FF"/>
    <a:srgbClr val="FFE36D"/>
    <a:srgbClr val="FFF1B3"/>
    <a:srgbClr val="CC00CC"/>
    <a:srgbClr val="C8FFFF"/>
    <a:srgbClr val="FF9900"/>
    <a:srgbClr val="FF704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56" autoAdjust="0"/>
  </p:normalViewPr>
  <p:slideViewPr>
    <p:cSldViewPr>
      <p:cViewPr varScale="1">
        <p:scale>
          <a:sx n="131" d="100"/>
          <a:sy n="131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7772400" cy="1470025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b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NHẠC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839200" cy="3733800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1</a:t>
            </a:r>
            <a:endParaRPr lang="en-US" sz="4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Hát: Bài </a:t>
            </a:r>
            <a:r>
              <a:rPr lang="en-US" sz="28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hát</a:t>
            </a:r>
            <a:endParaRPr lang="en-US" sz="28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Lí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                                 </a:t>
            </a:r>
            <a:endParaRPr lang="en-US" sz="28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khám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phá</a:t>
            </a:r>
            <a:endParaRPr lang="en-US" sz="28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413"/>
            <a:ext cx="1727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92" y="228601"/>
            <a:ext cx="7036308" cy="648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315200" cy="715962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vi-VN" sz="2800" b="1">
                <a:solidFill>
                  <a:srgbClr val="0000FF"/>
                </a:solidFill>
                <a:cs typeface="Times New Roman" panose="02020603050405020304" pitchFamily="18" charset="0"/>
              </a:rPr>
              <a:t> Hát</a:t>
            </a:r>
            <a:endParaRPr lang="en-US" sz="2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6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55637"/>
            <a:ext cx="7848600" cy="715962"/>
          </a:xfrm>
        </p:spPr>
        <p:txBody>
          <a:bodyPr/>
          <a:lstStyle/>
          <a:p>
            <a:r>
              <a:rPr lang="vi-VN" sz="2800" b="1">
                <a:solidFill>
                  <a:srgbClr val="0000FF"/>
                </a:solidFill>
                <a:cs typeface="Times New Roman" panose="02020603050405020304" pitchFamily="18" charset="0"/>
              </a:rPr>
              <a:t>Tác </a:t>
            </a:r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giả và bài hát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70037"/>
            <a:ext cx="7620000" cy="4221163"/>
          </a:xfrm>
        </p:spPr>
        <p:txBody>
          <a:bodyPr/>
          <a:lstStyle/>
          <a:p>
            <a:pPr marL="0" indent="0" algn="just">
              <a:buNone/>
            </a:pPr>
            <a:r>
              <a:rPr lang="vi-VN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Đinh Viễn là một thầy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dạy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ăn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ngành Giáo dục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nụ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Nhịp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2400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dạy, ...</a:t>
            </a:r>
            <a:endParaRPr lang="vi-VN" sz="2400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2400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en-US" sz="2400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Em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2400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được ông sáng </a:t>
            </a:r>
            <a:r>
              <a:rPr lang="en-US" sz="240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năm</a:t>
            </a:r>
            <a:r>
              <a:rPr lang="vi-VN" sz="24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1992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dạt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dào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2999"/>
            <a:ext cx="284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76200"/>
            <a:ext cx="7391400" cy="792162"/>
          </a:xfrm>
        </p:spPr>
        <p:txBody>
          <a:bodyPr/>
          <a:lstStyle/>
          <a:p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Nghe hát mẫu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8799" y="152400"/>
            <a:ext cx="8229600" cy="685800"/>
          </a:xfrm>
        </p:spPr>
        <p:txBody>
          <a:bodyPr/>
          <a:lstStyle/>
          <a:p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Học hát từng câu (lời 1)</a:t>
            </a:r>
            <a:endParaRPr 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250" t="33333" r="57917" b="54074"/>
          <a:stretch/>
        </p:blipFill>
        <p:spPr>
          <a:xfrm>
            <a:off x="3104199" y="914400"/>
            <a:ext cx="56388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250" t="32962" r="57916" b="53704"/>
          <a:stretch/>
        </p:blipFill>
        <p:spPr>
          <a:xfrm>
            <a:off x="3104199" y="2286000"/>
            <a:ext cx="56388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667" t="33704" r="57917" b="54444"/>
          <a:stretch/>
        </p:blipFill>
        <p:spPr>
          <a:xfrm>
            <a:off x="3180399" y="3721100"/>
            <a:ext cx="55626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667" t="33704" r="57917" b="53704"/>
          <a:stretch/>
        </p:blipFill>
        <p:spPr>
          <a:xfrm>
            <a:off x="3180399" y="5105400"/>
            <a:ext cx="5562600" cy="1295400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 bwMode="auto">
          <a:xfrm>
            <a:off x="2418399" y="1016000"/>
            <a:ext cx="685800" cy="2616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1300" y="1219200"/>
            <a:ext cx="2190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637" y="2628900"/>
            <a:ext cx="219075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2625" y="2174875"/>
            <a:ext cx="219075" cy="466725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>
            <a:off x="2418399" y="3657600"/>
            <a:ext cx="685800" cy="2616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1300" y="3990976"/>
            <a:ext cx="219075" cy="466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637" y="5270500"/>
            <a:ext cx="219075" cy="46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2625" y="4816475"/>
            <a:ext cx="219075" cy="466725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 bwMode="auto">
          <a:xfrm>
            <a:off x="2189799" y="990600"/>
            <a:ext cx="685800" cy="5283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6409" y="3445193"/>
            <a:ext cx="240983" cy="5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1667" t="33704" r="51250" b="54444"/>
          <a:stretch/>
        </p:blipFill>
        <p:spPr>
          <a:xfrm>
            <a:off x="2048012" y="304800"/>
            <a:ext cx="67818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250" t="33704" r="50833" b="54444"/>
          <a:stretch/>
        </p:blipFill>
        <p:spPr>
          <a:xfrm>
            <a:off x="1971812" y="1587500"/>
            <a:ext cx="6934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1250" t="33704" r="51250" b="54444"/>
          <a:stretch/>
        </p:blipFill>
        <p:spPr>
          <a:xfrm>
            <a:off x="2009912" y="2895600"/>
            <a:ext cx="68580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0834" t="33704" r="51250" b="53703"/>
          <a:stretch/>
        </p:blipFill>
        <p:spPr>
          <a:xfrm>
            <a:off x="1971812" y="4203700"/>
            <a:ext cx="6934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1250" t="33704" r="51250" b="54444"/>
          <a:stretch/>
        </p:blipFill>
        <p:spPr>
          <a:xfrm>
            <a:off x="2048012" y="5511800"/>
            <a:ext cx="68580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5113" y="571501"/>
            <a:ext cx="219075" cy="466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5112" y="1854201"/>
            <a:ext cx="219075" cy="466725"/>
          </a:xfrm>
          <a:prstGeom prst="rect">
            <a:avLst/>
          </a:prstGeom>
        </p:spPr>
      </p:pic>
      <p:sp>
        <p:nvSpPr>
          <p:cNvPr id="24" name="Left Brace 23"/>
          <p:cNvSpPr/>
          <p:nvPr/>
        </p:nvSpPr>
        <p:spPr bwMode="auto">
          <a:xfrm>
            <a:off x="1471749" y="304800"/>
            <a:ext cx="685800" cy="2501900"/>
          </a:xfrm>
          <a:prstGeom prst="leftBrace">
            <a:avLst>
              <a:gd name="adj1" fmla="val 8333"/>
              <a:gd name="adj2" fmla="val 46345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7419" y="1290638"/>
            <a:ext cx="219075" cy="466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5112" y="3160487"/>
            <a:ext cx="219075" cy="466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715" y="4454798"/>
            <a:ext cx="219075" cy="466725"/>
          </a:xfrm>
          <a:prstGeom prst="rect">
            <a:avLst/>
          </a:prstGeom>
        </p:spPr>
      </p:pic>
      <p:sp>
        <p:nvSpPr>
          <p:cNvPr id="28" name="Left Brace 27"/>
          <p:cNvSpPr/>
          <p:nvPr/>
        </p:nvSpPr>
        <p:spPr bwMode="auto">
          <a:xfrm>
            <a:off x="1471749" y="2947490"/>
            <a:ext cx="685800" cy="2462711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1770" y="4023633"/>
            <a:ext cx="219075" cy="466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8652" y="5802450"/>
            <a:ext cx="219075" cy="466725"/>
          </a:xfrm>
          <a:prstGeom prst="rect">
            <a:avLst/>
          </a:prstGeom>
        </p:spPr>
      </p:pic>
      <p:sp>
        <p:nvSpPr>
          <p:cNvPr id="31" name="Left Brace 30"/>
          <p:cNvSpPr/>
          <p:nvPr/>
        </p:nvSpPr>
        <p:spPr bwMode="auto">
          <a:xfrm>
            <a:off x="1433649" y="304800"/>
            <a:ext cx="685800" cy="64262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608" y="3338876"/>
            <a:ext cx="240983" cy="5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8799" y="152400"/>
            <a:ext cx="8229600" cy="685800"/>
          </a:xfrm>
        </p:spPr>
        <p:txBody>
          <a:bodyPr/>
          <a:lstStyle/>
          <a:p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Học hát lời 2 </a:t>
            </a:r>
            <a:endParaRPr 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1250" t="18889" r="31250" b="13704"/>
          <a:stretch/>
        </p:blipFill>
        <p:spPr>
          <a:xfrm>
            <a:off x="1525772" y="838200"/>
            <a:ext cx="9043416" cy="5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1554162"/>
          </a:xfrm>
        </p:spPr>
        <p:txBody>
          <a:bodyPr/>
          <a:lstStyle/>
          <a:p>
            <a:r>
              <a:rPr lang="vi-VN" sz="3200" b="1" dirty="0">
                <a:solidFill>
                  <a:srgbClr val="0000FF"/>
                </a:solidFill>
              </a:rPr>
              <a:t>2. Lí thuyết âm nhạc</a:t>
            </a:r>
            <a:br>
              <a:rPr lang="vi-VN" sz="3200" b="1" dirty="0">
                <a:solidFill>
                  <a:srgbClr val="0000FF"/>
                </a:solidFill>
              </a:rPr>
            </a:br>
            <a:r>
              <a:rPr lang="vi-VN" sz="3200" b="1" dirty="0">
                <a:solidFill>
                  <a:srgbClr val="C00000"/>
                </a:solidFill>
              </a:rPr>
              <a:t>Các thuộc tính </a:t>
            </a:r>
            <a:r>
              <a:rPr lang="vi-VN" sz="3200" b="1">
                <a:solidFill>
                  <a:srgbClr val="C00000"/>
                </a:solidFill>
              </a:rPr>
              <a:t>cơ bản</a:t>
            </a:r>
            <a:br>
              <a:rPr lang="vi-VN" sz="3200" b="1">
                <a:solidFill>
                  <a:srgbClr val="C00000"/>
                </a:solidFill>
              </a:rPr>
            </a:br>
            <a:r>
              <a:rPr lang="vi-VN" sz="3200" b="1">
                <a:solidFill>
                  <a:srgbClr val="C00000"/>
                </a:solidFill>
              </a:rPr>
              <a:t>của </a:t>
            </a:r>
            <a:r>
              <a:rPr lang="vi-VN" sz="3200" b="1" dirty="0">
                <a:solidFill>
                  <a:srgbClr val="C00000"/>
                </a:solidFill>
              </a:rPr>
              <a:t>âm thanh có tính nhạc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905001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0000FF"/>
                </a:solidFill>
              </a:rPr>
              <a:t>Một số ví dụ về âm thanh: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1" y="2662536"/>
            <a:ext cx="24643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0000FF"/>
                </a:solidFill>
              </a:rPr>
              <a:t>Tiếng chim hót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0000FF"/>
                </a:solidFill>
              </a:rPr>
              <a:t>Tiếng suối chảy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vi-VN" sz="2000" b="1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0000FF"/>
                </a:solidFill>
              </a:rPr>
              <a:t>Tiếng sấm sét</a:t>
            </a:r>
          </a:p>
        </p:txBody>
      </p:sp>
      <p:pic>
        <p:nvPicPr>
          <p:cNvPr id="2050" name="Picture 2" descr="Ý nghĩa bất ngờ đằng sau tiếng hót của loài chim - KhoaHoc.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87" y="2209800"/>
            <a:ext cx="2470529" cy="1293168"/>
          </a:xfrm>
          <a:prstGeom prst="rect">
            <a:avLst/>
          </a:prstGeom>
          <a:noFill/>
          <a:ln w="38100">
            <a:solidFill>
              <a:srgbClr val="FFCC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 con suối đẹp như tranh vẽ ở Phú Quốc - VnExpress Du lị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7"/>
          <a:stretch/>
        </p:blipFill>
        <p:spPr bwMode="auto">
          <a:xfrm>
            <a:off x="7166987" y="3747640"/>
            <a:ext cx="2510413" cy="1307664"/>
          </a:xfrm>
          <a:prstGeom prst="rect">
            <a:avLst/>
          </a:prstGeom>
          <a:noFill/>
          <a:ln w="38100">
            <a:solidFill>
              <a:srgbClr val="FFCC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ấm sét | Kiến thức Wiki | Fand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 bwMode="auto">
          <a:xfrm>
            <a:off x="7172462" y="5234220"/>
            <a:ext cx="2499460" cy="1412268"/>
          </a:xfrm>
          <a:prstGeom prst="rect">
            <a:avLst/>
          </a:prstGeom>
          <a:noFill/>
          <a:ln w="38100">
            <a:solidFill>
              <a:srgbClr val="FFCC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0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9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4" y="3911400"/>
              <a:ext cx="2519671" cy="29098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79638"/>
            <a:ext cx="8229600" cy="3459163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- Tập hát bài </a:t>
            </a:r>
            <a:r>
              <a:rPr lang="en-US" sz="2800" i="1">
                <a:solidFill>
                  <a:srgbClr val="0000FF"/>
                </a:solidFill>
              </a:rPr>
              <a:t>Em </a:t>
            </a:r>
            <a:r>
              <a:rPr lang="en-US" sz="2800" i="1" dirty="0" err="1">
                <a:solidFill>
                  <a:srgbClr val="0000FF"/>
                </a:solidFill>
              </a:rPr>
              <a:t>yêu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giờ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err="1">
                <a:solidFill>
                  <a:srgbClr val="0000FF"/>
                </a:solidFill>
              </a:rPr>
              <a:t>học</a:t>
            </a:r>
            <a:r>
              <a:rPr lang="en-US" sz="2800" i="1">
                <a:solidFill>
                  <a:srgbClr val="0000FF"/>
                </a:solidFill>
              </a:rPr>
              <a:t> hát; </a:t>
            </a:r>
            <a:r>
              <a:rPr lang="en-US" sz="2800">
                <a:solidFill>
                  <a:srgbClr val="0000FF"/>
                </a:solidFill>
              </a:rPr>
              <a:t>thuộc lời ca.</a:t>
            </a:r>
          </a:p>
          <a:p>
            <a:pPr marL="0" indent="0">
              <a:buNone/>
            </a:pPr>
            <a:r>
              <a:rPr lang="en-US" sz="2800">
                <a:solidFill>
                  <a:srgbClr val="0000FF"/>
                </a:solidFill>
              </a:rPr>
              <a:t>- Tìm thêm các ví dụ minh hoạ cho 4 thuộc tính của âm thanh.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219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258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Default Design</vt:lpstr>
      <vt:lpstr>Chủ đề 1 EM YÊU ÂM NHẠC</vt:lpstr>
      <vt:lpstr>1. Hát</vt:lpstr>
      <vt:lpstr>Tác giả và bài hát</vt:lpstr>
      <vt:lpstr>Nghe hát mẫu</vt:lpstr>
      <vt:lpstr>Học hát từng câu (lời 1)</vt:lpstr>
      <vt:lpstr>PowerPoint Presentation</vt:lpstr>
      <vt:lpstr>Học hát lời 2 </vt:lpstr>
      <vt:lpstr>2. Lí thuyết âm nhạc Các thuộc tính cơ bản của âm thanh có tính nhạc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258</cp:revision>
  <dcterms:created xsi:type="dcterms:W3CDTF">2006-11-06T13:45:38Z</dcterms:created>
  <dcterms:modified xsi:type="dcterms:W3CDTF">2023-10-04T03:38:32Z</dcterms:modified>
</cp:coreProperties>
</file>