
<file path=[Content_Types].xml><?xml version="1.0" encoding="utf-8"?>
<Types xmlns="http://schemas.openxmlformats.org/package/2006/content-types">
  <Default Extension="bmp" ContentType="image/bmp"/>
  <Default Extension="gif" ContentType="image/gif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2"/>
  </p:notesMasterIdLst>
  <p:sldIdLst>
    <p:sldId id="292" r:id="rId2"/>
    <p:sldId id="318" r:id="rId3"/>
    <p:sldId id="475" r:id="rId4"/>
    <p:sldId id="294" r:id="rId5"/>
    <p:sldId id="295" r:id="rId6"/>
    <p:sldId id="338" r:id="rId7"/>
    <p:sldId id="497" r:id="rId8"/>
    <p:sldId id="500" r:id="rId9"/>
    <p:sldId id="420" r:id="rId10"/>
    <p:sldId id="375" r:id="rId1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  <a:srgbClr val="CC00CC"/>
    <a:srgbClr val="FFF1B3"/>
    <a:srgbClr val="EDF6F7"/>
    <a:srgbClr val="C8FFFF"/>
    <a:srgbClr val="FF7043"/>
    <a:srgbClr val="FF00FF"/>
    <a:srgbClr val="FF99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356" autoAdjust="0"/>
  </p:normalViewPr>
  <p:slideViewPr>
    <p:cSldViewPr>
      <p:cViewPr varScale="1">
        <p:scale>
          <a:sx n="105" d="100"/>
          <a:sy n="105" d="100"/>
        </p:scale>
        <p:origin x="216" y="75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67A44-B9E3-4839-A5C6-5F8A911FFAFC}" type="datetimeFigureOut">
              <a:rPr lang="en-US" smtClean="0"/>
              <a:pPr/>
              <a:t>10/4/23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F8F5B-8E1F-4947-81C1-D51EE90A8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C4A0E-AE95-454F-A2E2-71B23AF28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EE483-DD1C-4192-AD40-C8F21048B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4362E-EEC3-4576-BDFE-7739F93ED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DB6DB-3D4F-49D8-8FDB-612300820E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A0F44-ECC0-4664-BB81-4589E688E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B2E09-7A25-4679-9E62-65DB48CA2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0C62B-41F5-48A8-B539-C8361A264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130BA-9B41-4D5B-8CD7-263DBE816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3D9F9-6FA6-4913-AC9C-E88B45A273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EDE19-A640-4E92-93C1-021EA3118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95E3F-7D6A-4CA7-B93E-E99E08BA5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3C4FF-FCF3-423C-AF0D-CC2F270AC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4EED5-014E-4B21-AF20-0FAAD83CE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9440E-59E1-47FA-B69F-0F304E999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BE4AC-A57C-4D7A-8622-A771FD9AD3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35C7E76-F3A5-4018-853D-E449C62038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b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bmp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5000" b="-6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09800" y="685800"/>
            <a:ext cx="7772400" cy="1470025"/>
          </a:xfrm>
        </p:spPr>
        <p:txBody>
          <a:bodyPr/>
          <a:lstStyle/>
          <a:p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Chủ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đề</a:t>
            </a:r>
            <a:r>
              <a:rPr lang="en-US" sz="40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br>
              <a:rPr lang="en-US" sz="40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THIÊN NHIÊN TƯƠI ĐẸP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895600" y="3684476"/>
            <a:ext cx="6477000" cy="2162908"/>
          </a:xfrm>
        </p:spPr>
        <p:txBody>
          <a:bodyPr/>
          <a:lstStyle/>
          <a:p>
            <a:pPr algn="just">
              <a:spcAft>
                <a:spcPts val="300"/>
              </a:spcAft>
            </a:pPr>
            <a:r>
              <a:rPr lang="en-US" sz="2800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– Hát</a:t>
            </a:r>
            <a:r>
              <a:rPr lang="vi-VN" sz="2800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: </a:t>
            </a:r>
            <a:r>
              <a:rPr lang="en-US" sz="2800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bài hát </a:t>
            </a:r>
            <a:r>
              <a:rPr lang="en-US" sz="2800" b="1" i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Khúc ca bốn mùa</a:t>
            </a:r>
          </a:p>
          <a:p>
            <a:pPr algn="just">
              <a:spcAft>
                <a:spcPts val="300"/>
              </a:spcAft>
            </a:pPr>
            <a:r>
              <a:rPr lang="vi-VN" sz="2800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– Nghe nhạc: </a:t>
            </a:r>
            <a:r>
              <a:rPr lang="en-US" sz="2800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tác phẩm </a:t>
            </a:r>
            <a:r>
              <a:rPr lang="en-US" sz="2800" b="1" i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Con cá Foren </a:t>
            </a:r>
          </a:p>
          <a:p>
            <a:pPr algn="just">
              <a:spcAft>
                <a:spcPts val="300"/>
              </a:spcAft>
            </a:pPr>
            <a:r>
              <a:rPr lang="vi-VN" sz="2800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– </a:t>
            </a:r>
            <a:r>
              <a:rPr lang="en-US" sz="2800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Lí thuyết</a:t>
            </a:r>
            <a:r>
              <a:rPr lang="vi-VN" sz="2800" b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âm nhạc: </a:t>
            </a:r>
            <a:r>
              <a:rPr lang="nl-NL" sz="2800" b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Nhịp </a:t>
            </a:r>
            <a:endParaRPr lang="vi-VN" sz="2800" b="1">
              <a:solidFill>
                <a:srgbClr val="0000FF"/>
              </a:solidFill>
              <a:latin typeface="+mj-lt"/>
              <a:cs typeface="Times New Roman" panose="02020603050405020304" pitchFamily="18" charset="0"/>
            </a:endParaRPr>
          </a:p>
          <a:p>
            <a:pPr algn="just">
              <a:spcAft>
                <a:spcPts val="300"/>
              </a:spcAft>
            </a:pPr>
            <a:endParaRPr lang="vi-VN" sz="2800" b="1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9FEFF"/>
              </a:clrFrom>
              <a:clrTo>
                <a:srgbClr val="F9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568116" cy="17526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92BD1CE-73F9-E2A5-7906-5E2587F76410}"/>
              </a:ext>
            </a:extLst>
          </p:cNvPr>
          <p:cNvGrpSpPr/>
          <p:nvPr/>
        </p:nvGrpSpPr>
        <p:grpSpPr>
          <a:xfrm>
            <a:off x="7391400" y="4628184"/>
            <a:ext cx="385042" cy="840968"/>
            <a:chOff x="7463558" y="4264433"/>
            <a:chExt cx="385042" cy="840968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E53D898-F882-C937-8AAC-A75A88C270DB}"/>
                </a:ext>
              </a:extLst>
            </p:cNvPr>
            <p:cNvSpPr txBox="1"/>
            <p:nvPr/>
          </p:nvSpPr>
          <p:spPr>
            <a:xfrm>
              <a:off x="7463558" y="4264433"/>
              <a:ext cx="385042" cy="550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b="1">
                  <a:solidFill>
                    <a:srgbClr val="C00000"/>
                  </a:solidFill>
                  <a:latin typeface="+mj-lt"/>
                  <a:cs typeface="Times New Roman" panose="02020603050405020304" pitchFamily="18" charset="0"/>
                </a:rPr>
                <a:t>3</a:t>
              </a:r>
              <a:endParaRPr lang="en-US" sz="280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966D67A-C62B-96EE-334C-2B0285C1B8F1}"/>
                </a:ext>
              </a:extLst>
            </p:cNvPr>
            <p:cNvSpPr txBox="1"/>
            <p:nvPr/>
          </p:nvSpPr>
          <p:spPr>
            <a:xfrm>
              <a:off x="7463558" y="4555349"/>
              <a:ext cx="385042" cy="550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b="1">
                  <a:solidFill>
                    <a:srgbClr val="C00000"/>
                  </a:solidFill>
                  <a:latin typeface="+mj-lt"/>
                  <a:cs typeface="Times New Roman" panose="02020603050405020304" pitchFamily="18" charset="0"/>
                </a:rPr>
                <a:t>8</a:t>
              </a:r>
              <a:endParaRPr lang="en-US" sz="2800"/>
            </a:p>
          </p:txBody>
        </p:sp>
      </p:grpSp>
      <p:sp>
        <p:nvSpPr>
          <p:cNvPr id="8" name="Title 3">
            <a:extLst>
              <a:ext uri="{FF2B5EF4-FFF2-40B4-BE49-F238E27FC236}">
                <a16:creationId xmlns:a16="http://schemas.microsoft.com/office/drawing/2014/main" id="{AB190598-6BD6-7A79-7B53-56444E90E2CC}"/>
              </a:ext>
            </a:extLst>
          </p:cNvPr>
          <p:cNvSpPr txBox="1">
            <a:spLocks/>
          </p:cNvSpPr>
          <p:nvPr/>
        </p:nvSpPr>
        <p:spPr bwMode="auto">
          <a:xfrm>
            <a:off x="2209800" y="2443784"/>
            <a:ext cx="77724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b="1" ker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1</a:t>
            </a:r>
            <a:endParaRPr lang="en-US" sz="40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4349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4555" y="0"/>
            <a:ext cx="12192000" cy="6858000"/>
            <a:chOff x="-14555" y="0"/>
            <a:chExt cx="12192000" cy="6858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899"/>
            <a:stretch/>
          </p:blipFill>
          <p:spPr>
            <a:xfrm>
              <a:off x="-14555" y="0"/>
              <a:ext cx="12192000" cy="6858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2484" y="3574293"/>
              <a:ext cx="2519671" cy="290981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854076"/>
            <a:ext cx="8229600" cy="873587"/>
          </a:xfrm>
        </p:spPr>
        <p:txBody>
          <a:bodyPr/>
          <a:lstStyle/>
          <a:p>
            <a:r>
              <a:rPr lang="en-US" sz="3200" b="1" dirty="0" err="1">
                <a:solidFill>
                  <a:srgbClr val="0000FF"/>
                </a:solidFill>
              </a:rPr>
              <a:t>Dặn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dò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về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nhà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2179639"/>
            <a:ext cx="8839200" cy="10207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FF"/>
                </a:solidFill>
              </a:rPr>
              <a:t>Tập hát bài </a:t>
            </a:r>
            <a:r>
              <a:rPr lang="en-US" sz="2800" i="1">
                <a:solidFill>
                  <a:srgbClr val="C00000"/>
                </a:solidFill>
              </a:rPr>
              <a:t>Khúc ca bốn mùa</a:t>
            </a:r>
            <a:r>
              <a:rPr lang="en-US" sz="2800" i="1">
                <a:solidFill>
                  <a:srgbClr val="0000FF"/>
                </a:solidFill>
              </a:rPr>
              <a:t>; </a:t>
            </a:r>
            <a:r>
              <a:rPr lang="en-US" sz="2800">
                <a:solidFill>
                  <a:srgbClr val="0000FF"/>
                </a:solidFill>
              </a:rPr>
              <a:t>thuộc lời ca.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116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9000" b="-5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048000" y="2015591"/>
            <a:ext cx="6248400" cy="2327809"/>
          </a:xfrm>
        </p:spPr>
        <p:txBody>
          <a:bodyPr/>
          <a:lstStyle/>
          <a:p>
            <a:r>
              <a:rPr lang="en-US" sz="40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Tiết</a:t>
            </a:r>
            <a:r>
              <a:rPr lang="vi-VN" sz="40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1</a:t>
            </a:r>
            <a:endParaRPr lang="en-US" sz="4000" b="1" dirty="0">
              <a:solidFill>
                <a:srgbClr val="0000FF"/>
              </a:solidFill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en-US" sz="2800" b="1" i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– </a:t>
            </a:r>
            <a:r>
              <a:rPr lang="en-US" b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Hát bài </a:t>
            </a:r>
            <a:r>
              <a:rPr lang="vi-VN" sz="3200" b="1" i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Khúc ca bốn mùa</a:t>
            </a:r>
            <a:endParaRPr lang="en-US" sz="3200" b="1" i="1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en-US" sz="2800" b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–</a:t>
            </a:r>
            <a:r>
              <a:rPr lang="en-US" b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vi-VN" b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Nghe tác phẩm </a:t>
            </a:r>
            <a:r>
              <a:rPr lang="vi-VN" b="1" i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Con cá Foren </a:t>
            </a:r>
            <a:endParaRPr lang="en-US" i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D4A743-68B4-C235-2BA9-B0F2289AAA4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9FEFF"/>
              </a:clrFrom>
              <a:clrTo>
                <a:srgbClr val="F9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568116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451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63562"/>
          </a:xfrm>
        </p:spPr>
        <p:txBody>
          <a:bodyPr/>
          <a:lstStyle/>
          <a:p>
            <a:r>
              <a:rPr lang="en-US" sz="3200" b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I.</a:t>
            </a:r>
            <a:r>
              <a:rPr lang="vi-VN" sz="3200" b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H</a:t>
            </a:r>
            <a:r>
              <a:rPr lang="en-US" sz="3200" b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át bài</a:t>
            </a:r>
            <a:endParaRPr lang="en-US" sz="3200" b="1" i="1" dirty="0">
              <a:solidFill>
                <a:srgbClr val="C0000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B18CDD-8D67-CBFA-1437-F2960D577C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50" t="11111" r="31250" b="14444"/>
          <a:stretch/>
        </p:blipFill>
        <p:spPr>
          <a:xfrm>
            <a:off x="1546746" y="609600"/>
            <a:ext cx="9098507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462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503238"/>
            <a:ext cx="7848600" cy="715962"/>
          </a:xfrm>
        </p:spPr>
        <p:txBody>
          <a:bodyPr/>
          <a:lstStyle/>
          <a:p>
            <a:r>
              <a:rPr lang="en-US" sz="2800" b="1">
                <a:solidFill>
                  <a:srgbClr val="0000FF"/>
                </a:solidFill>
                <a:cs typeface="Times New Roman" panose="02020603050405020304" pitchFamily="18" charset="0"/>
              </a:rPr>
              <a:t>Giới thiệu </a:t>
            </a:r>
            <a:r>
              <a:rPr lang="vi-VN" sz="2800" b="1">
                <a:solidFill>
                  <a:srgbClr val="0000FF"/>
                </a:solidFill>
                <a:cs typeface="Times New Roman" panose="02020603050405020304" pitchFamily="18" charset="0"/>
              </a:rPr>
              <a:t>bài </a:t>
            </a:r>
            <a:r>
              <a:rPr lang="vi-VN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hát</a:t>
            </a:r>
            <a:endParaRPr lang="en-US" sz="28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5867400" cy="4876800"/>
          </a:xfrm>
        </p:spPr>
        <p:txBody>
          <a:bodyPr/>
          <a:lstStyle/>
          <a:p>
            <a:pPr marL="0" indent="274320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vi-VN" sz="2400"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Bốn mùa xuân, hạ, thu, đông cứ tuần tự trôi theo quy luật của vũ trụ. Với nét nhạc nhịp nhàng, êm ái, bài </a:t>
            </a:r>
            <a:r>
              <a:rPr lang="vi-VN" sz="2400" i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Khúc ca bốn mùa </a:t>
            </a:r>
            <a:r>
              <a:rPr lang="vi-VN" sz="2400"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thể hiện cách nhìn hồn nhiên và lạc quan của tuổi thơ trước hiện tượng mưa nắng của thiên nhiên. </a:t>
            </a:r>
            <a:endParaRPr lang="en-US" sz="2400">
              <a:solidFill>
                <a:srgbClr val="0000FF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274320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vi-VN" sz="2400"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Tác giả bài hát là nhạc sĩ </a:t>
            </a:r>
            <a:r>
              <a:rPr lang="vi-VN" sz="240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Nguyễn Hải</a:t>
            </a:r>
            <a:r>
              <a:rPr lang="en-US" sz="2400"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ông đã sáng tác </a:t>
            </a:r>
            <a:r>
              <a:rPr lang="vi-VN" sz="2400"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một số ca khúc cho thiếu nhi như: </a:t>
            </a:r>
            <a:r>
              <a:rPr lang="vi-VN" sz="2400" i="1">
                <a:solidFill>
                  <a:srgbClr val="00B05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Khúc ca bốn mùa, Tình mẹ, Bay lên cùng dáng rồng, Mãi xanh tình bạn,…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EC755C-74C2-E94B-41CE-B38FDA648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2" y="1447800"/>
            <a:ext cx="5832778" cy="436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632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-76200"/>
            <a:ext cx="7391400" cy="792162"/>
          </a:xfrm>
        </p:spPr>
        <p:txBody>
          <a:bodyPr/>
          <a:lstStyle/>
          <a:p>
            <a:r>
              <a:rPr lang="vi-VN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Nghe hát mẫu</a:t>
            </a:r>
            <a:endParaRPr lang="en-US" sz="28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358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hoi dong Bai hat giong truong">
            <a:hlinkClick r:id="" action="ppaction://media"/>
            <a:extLst>
              <a:ext uri="{FF2B5EF4-FFF2-40B4-BE49-F238E27FC236}">
                <a16:creationId xmlns:a16="http://schemas.microsoft.com/office/drawing/2014/main" id="{E9655D38-BCB7-09E7-A13F-D52BFA84723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95400" y="152400"/>
            <a:ext cx="9649810" cy="42240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1710CE-3097-46AD-829E-6ECE837730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589981"/>
            <a:ext cx="2967227" cy="219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311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9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CCA16E4D-8119-3E8A-0096-F915AE90F6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75" t="36666" r="45000" b="52634"/>
          <a:stretch/>
        </p:blipFill>
        <p:spPr>
          <a:xfrm>
            <a:off x="1786890" y="4744720"/>
            <a:ext cx="7509510" cy="9906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F67C207-E11E-03EE-402A-6C9FCD98C1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75" t="36444" r="45000" b="51778"/>
          <a:stretch/>
        </p:blipFill>
        <p:spPr>
          <a:xfrm>
            <a:off x="1710690" y="1673077"/>
            <a:ext cx="7509510" cy="109044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0D409E3-F296-31C9-1E2E-5FE53CAE6E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375" t="49333" r="45000" b="39576"/>
          <a:stretch/>
        </p:blipFill>
        <p:spPr>
          <a:xfrm>
            <a:off x="1710690" y="3697605"/>
            <a:ext cx="7509510" cy="1026795"/>
          </a:xfrm>
          <a:prstGeom prst="rect">
            <a:avLst/>
          </a:prstGeom>
        </p:spPr>
      </p:pic>
      <p:sp>
        <p:nvSpPr>
          <p:cNvPr id="18" name="Left Brace 17"/>
          <p:cNvSpPr/>
          <p:nvPr/>
        </p:nvSpPr>
        <p:spPr bwMode="auto">
          <a:xfrm>
            <a:off x="990600" y="685800"/>
            <a:ext cx="642937" cy="6085840"/>
          </a:xfrm>
          <a:prstGeom prst="leftBrac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vi-VN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8229600" cy="685800"/>
          </a:xfrm>
        </p:spPr>
        <p:txBody>
          <a:bodyPr/>
          <a:lstStyle/>
          <a:p>
            <a:r>
              <a:rPr lang="vi-VN" sz="3200" b="1">
                <a:solidFill>
                  <a:srgbClr val="0000FF"/>
                </a:solidFill>
                <a:cs typeface="Times New Roman" panose="02020603050405020304" pitchFamily="18" charset="0"/>
              </a:rPr>
              <a:t>Học hát từng câu</a:t>
            </a:r>
            <a:r>
              <a:rPr lang="en-US" sz="3200" b="1">
                <a:solidFill>
                  <a:srgbClr val="0000FF"/>
                </a:solidFill>
                <a:cs typeface="Times New Roman" panose="02020603050405020304" pitchFamily="18" charset="0"/>
              </a:rPr>
              <a:t> (Đoạn 2)</a:t>
            </a:r>
            <a:endParaRPr lang="en-US" sz="32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Left Brace 1"/>
          <p:cNvSpPr/>
          <p:nvPr/>
        </p:nvSpPr>
        <p:spPr bwMode="auto">
          <a:xfrm>
            <a:off x="1066800" y="711200"/>
            <a:ext cx="642937" cy="1966255"/>
          </a:xfrm>
          <a:prstGeom prst="leftBrac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72835" y="904240"/>
            <a:ext cx="219075" cy="4667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3888" y="1552575"/>
            <a:ext cx="219075" cy="466725"/>
          </a:xfrm>
          <a:prstGeom prst="rect">
            <a:avLst/>
          </a:prstGeom>
        </p:spPr>
      </p:pic>
      <p:sp>
        <p:nvSpPr>
          <p:cNvPr id="14" name="Left Brace 13"/>
          <p:cNvSpPr/>
          <p:nvPr/>
        </p:nvSpPr>
        <p:spPr bwMode="auto">
          <a:xfrm>
            <a:off x="1066799" y="2717800"/>
            <a:ext cx="642937" cy="2006600"/>
          </a:xfrm>
          <a:prstGeom prst="leftBrac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vi-VN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3888" y="3579495"/>
            <a:ext cx="219075" cy="4667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3385" y="3566478"/>
            <a:ext cx="240983" cy="51339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017ABD8-A34D-9059-1531-D13264AA63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67100" y="2903220"/>
            <a:ext cx="219075" cy="4667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B991DF5-29E4-A097-DBEC-6D2FDDF439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0437" y="3965575"/>
            <a:ext cx="219075" cy="4667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799E1F8-D7E2-7187-7C61-FE78661D061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375" t="36666" r="45000" b="52588"/>
          <a:stretch/>
        </p:blipFill>
        <p:spPr>
          <a:xfrm>
            <a:off x="1710690" y="687557"/>
            <a:ext cx="7509510" cy="99494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26095F7-B944-3082-3919-A5911D2526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375" t="36666" r="45000" b="52634"/>
          <a:stretch/>
        </p:blipFill>
        <p:spPr>
          <a:xfrm>
            <a:off x="1710690" y="2687320"/>
            <a:ext cx="7509510" cy="9906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918F92C-9C91-6B1C-8CD4-CBCCA261C6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75" t="49971" r="45000" b="39329"/>
          <a:stretch/>
        </p:blipFill>
        <p:spPr>
          <a:xfrm>
            <a:off x="1786890" y="5735320"/>
            <a:ext cx="7509510" cy="990600"/>
          </a:xfrm>
          <a:prstGeom prst="rect">
            <a:avLst/>
          </a:prstGeom>
        </p:spPr>
      </p:pic>
      <p:sp>
        <p:nvSpPr>
          <p:cNvPr id="30" name="Left Brace 29">
            <a:extLst>
              <a:ext uri="{FF2B5EF4-FFF2-40B4-BE49-F238E27FC236}">
                <a16:creationId xmlns:a16="http://schemas.microsoft.com/office/drawing/2014/main" id="{7DB19550-DF92-30F8-EF07-4D8D018D6FEF}"/>
              </a:ext>
            </a:extLst>
          </p:cNvPr>
          <p:cNvSpPr/>
          <p:nvPr/>
        </p:nvSpPr>
        <p:spPr bwMode="auto">
          <a:xfrm>
            <a:off x="1069656" y="4765040"/>
            <a:ext cx="642937" cy="2006600"/>
          </a:xfrm>
          <a:prstGeom prst="leftBrac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vi-VN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6BC5A0C-BC13-D231-8B31-37880FC51E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6745" y="5626100"/>
            <a:ext cx="219075" cy="46672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F5CF68A-91E1-91D5-F47B-13D1233950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69957" y="4970780"/>
            <a:ext cx="219075" cy="46672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81090EA-F6D6-A822-F11F-6C4C4BB366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3294" y="5931535"/>
            <a:ext cx="219075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753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  <p:bldP spid="2" grpId="1" animBg="1"/>
      <p:bldP spid="14" grpId="0" animBg="1"/>
      <p:bldP spid="14" grpId="1" animBg="1"/>
      <p:bldP spid="30" grpId="0" animBg="1"/>
      <p:bldP spid="3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E69E3C0-8323-4AED-AB4E-1A4866065112}"/>
              </a:ext>
            </a:extLst>
          </p:cNvPr>
          <p:cNvSpPr txBox="1">
            <a:spLocks/>
          </p:cNvSpPr>
          <p:nvPr/>
        </p:nvSpPr>
        <p:spPr bwMode="auto">
          <a:xfrm>
            <a:off x="76200" y="152400"/>
            <a:ext cx="1203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b="1" kern="0">
                <a:solidFill>
                  <a:srgbClr val="C00000"/>
                </a:solidFill>
                <a:cs typeface="Times New Roman" panose="02020603050405020304" pitchFamily="18" charset="0"/>
              </a:rPr>
              <a:t>II. Nghe </a:t>
            </a:r>
            <a:r>
              <a:rPr lang="vi-VN" sz="3200" b="1" kern="0">
                <a:solidFill>
                  <a:srgbClr val="C00000"/>
                </a:solidFill>
                <a:cs typeface="Times New Roman" panose="02020603050405020304" pitchFamily="18" charset="0"/>
              </a:rPr>
              <a:t>tác phẩm </a:t>
            </a:r>
            <a:r>
              <a:rPr lang="en-US" sz="3200" b="1" i="1" kern="0">
                <a:solidFill>
                  <a:srgbClr val="C00000"/>
                </a:solidFill>
                <a:cs typeface="Times New Roman" panose="02020603050405020304" pitchFamily="18" charset="0"/>
              </a:rPr>
              <a:t>Con cá Foren </a:t>
            </a:r>
            <a:endParaRPr lang="en-US" sz="3200" b="1" kern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B43A6762-C6DF-BD73-D490-1E9B10ECBD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E2E6E9-53D4-7198-E9B2-A7604453FB9A}"/>
              </a:ext>
            </a:extLst>
          </p:cNvPr>
          <p:cNvSpPr txBox="1">
            <a:spLocks/>
          </p:cNvSpPr>
          <p:nvPr/>
        </p:nvSpPr>
        <p:spPr bwMode="auto">
          <a:xfrm>
            <a:off x="76200" y="762000"/>
            <a:ext cx="1203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800" kern="0">
                <a:solidFill>
                  <a:srgbClr val="0000FF"/>
                </a:solidFill>
                <a:cs typeface="Times New Roman" panose="02020603050405020304" pitchFamily="18" charset="0"/>
              </a:rPr>
              <a:t>(Nghe tác phẩm lần 1)</a:t>
            </a:r>
          </a:p>
        </p:txBody>
      </p:sp>
    </p:spTree>
    <p:extLst>
      <p:ext uri="{BB962C8B-B14F-4D97-AF65-F5344CB8AC3E}">
        <p14:creationId xmlns:p14="http://schemas.microsoft.com/office/powerpoint/2010/main" val="198083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3962400" cy="457200"/>
          </a:xfrm>
        </p:spPr>
        <p:txBody>
          <a:bodyPr/>
          <a:lstStyle/>
          <a:p>
            <a:r>
              <a:rPr lang="en-US" sz="3200" b="1">
                <a:solidFill>
                  <a:srgbClr val="00B050"/>
                </a:solidFill>
                <a:cs typeface="Times New Roman" panose="02020603050405020304" pitchFamily="18" charset="0"/>
              </a:rPr>
              <a:t>Thảo luận nhóm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399" y="1516018"/>
            <a:ext cx="5366571" cy="351318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38088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vi-VN" sz="2000"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</a:rPr>
              <a:t>Bài hát </a:t>
            </a:r>
            <a:r>
              <a:rPr lang="vi-VN" sz="2000" i="1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</a:rPr>
              <a:t>Con cá Foren </a:t>
            </a:r>
            <a:r>
              <a:rPr lang="vi-VN" sz="2000"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</a:rPr>
              <a:t>được trình bày theo hình thức đơn ca hay song ca, tốp ca,…?</a:t>
            </a:r>
            <a:endParaRPr lang="en-US" sz="2000">
              <a:solidFill>
                <a:srgbClr val="0000FF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vi-VN" sz="2000"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</a:rPr>
              <a:t> Bài hát được trình bày với phần đệm của nhạc cụ gì?</a:t>
            </a:r>
            <a:endParaRPr lang="en-US" sz="2000">
              <a:solidFill>
                <a:srgbClr val="0000FF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vi-VN" sz="2000"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</a:rPr>
              <a:t>Bài hát được thể hiện ở nhịp độ nhanh hay chậm?</a:t>
            </a:r>
            <a:endParaRPr lang="en-US" sz="2000">
              <a:solidFill>
                <a:srgbClr val="0000FF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vi-VN" sz="2000"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</a:rPr>
              <a:t>Giai điệu bài hát có tính chất âm nhạc như thế nào?</a:t>
            </a:r>
            <a:endParaRPr lang="en-US" sz="2000">
              <a:solidFill>
                <a:srgbClr val="0000FF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vi-VN" sz="2000"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</a:rPr>
              <a:t>Nêu cảm nhận của em về bài hát.</a:t>
            </a:r>
            <a:endParaRPr kumimoji="0" lang="en-US" altLang="vi-VN" sz="2000" b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+mj-lt"/>
            </a:endParaRPr>
          </a:p>
        </p:txBody>
      </p:sp>
      <p:pic>
        <p:nvPicPr>
          <p:cNvPr id="11" name="Picture 4" descr="https://tuannguyenweb.files.wordpress.com/2017/05/8209cd50d6a29bf52a674ca37df94565_students-group-work-by-pietluk-children-group-work-clipart_2213-1650.png?w=107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326356"/>
            <a:ext cx="1981200" cy="147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718F1D-012A-9D5E-7DFC-2F35CF817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8971" y="264999"/>
            <a:ext cx="6673029" cy="63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703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9353</TotalTime>
  <Words>272</Words>
  <Application>Microsoft Macintosh PowerPoint</Application>
  <PresentationFormat>Widescreen</PresentationFormat>
  <Paragraphs>26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Default Design</vt:lpstr>
      <vt:lpstr>Chủ đề 1 THIÊN NHIÊN TƯƠI ĐẸP</vt:lpstr>
      <vt:lpstr>PowerPoint Presentation</vt:lpstr>
      <vt:lpstr>I. Hát bài</vt:lpstr>
      <vt:lpstr>Giới thiệu bài hát</vt:lpstr>
      <vt:lpstr>Nghe hát mẫu</vt:lpstr>
      <vt:lpstr>PowerPoint Presentation</vt:lpstr>
      <vt:lpstr>Học hát từng câu (Đoạn 2)</vt:lpstr>
      <vt:lpstr>PowerPoint Presentation</vt:lpstr>
      <vt:lpstr>Thảo luận nhóm</vt:lpstr>
      <vt:lpstr>Dặn dò về nhà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Microsoft Office User</cp:lastModifiedBy>
  <cp:revision>322</cp:revision>
  <dcterms:created xsi:type="dcterms:W3CDTF">2006-11-06T13:45:38Z</dcterms:created>
  <dcterms:modified xsi:type="dcterms:W3CDTF">2023-10-04T03:33:03Z</dcterms:modified>
</cp:coreProperties>
</file>