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83" r:id="rId7"/>
    <p:sldId id="260" r:id="rId8"/>
    <p:sldId id="261" r:id="rId9"/>
    <p:sldId id="262" r:id="rId10"/>
    <p:sldId id="263" r:id="rId11"/>
    <p:sldId id="264" r:id="rId12"/>
    <p:sldId id="282" r:id="rId13"/>
    <p:sldId id="268" r:id="rId14"/>
    <p:sldId id="287" r:id="rId15"/>
    <p:sldId id="265" r:id="rId16"/>
    <p:sldId id="266" r:id="rId17"/>
    <p:sldId id="288" r:id="rId18"/>
    <p:sldId id="267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5" r:id="rId30"/>
    <p:sldId id="284" r:id="rId31"/>
    <p:sldId id="280" r:id="rId32"/>
    <p:sldId id="281" r:id="rId33"/>
    <p:sldId id="286" r:id="rId34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59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2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0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2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87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94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3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7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6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5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78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50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3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05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0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10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2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80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5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12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68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9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05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6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4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4223-EE13-4C99-83B1-1B894D460EA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1FB3-0A0C-4F3A-9A24-8EF8F3E3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8" r:id="rId3"/>
    <p:sldLayoutId id="2147483666" r:id="rId4"/>
    <p:sldLayoutId id="2147483665" r:id="rId5"/>
    <p:sldLayoutId id="2147483650" r:id="rId6"/>
    <p:sldLayoutId id="2147483681" r:id="rId7"/>
    <p:sldLayoutId id="2147483680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5" Type="http://schemas.openxmlformats.org/officeDocument/2006/relationships/slide" Target="slide28.xml"/><Relationship Id="rId4" Type="http://schemas.openxmlformats.org/officeDocument/2006/relationships/slide" Target="slide24.xml"/><Relationship Id="rId9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1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10" Type="http://schemas.openxmlformats.org/officeDocument/2006/relationships/image" Target="../media/image1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6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oce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oc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895901"/>
            <a:ext cx="78454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oce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oc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5" y="1895901"/>
            <a:ext cx="737116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2362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itchFamily="66" charset="0"/>
              </a:rPr>
              <a:t>UNIT 7. POLLUTION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" y="3394501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omic Sans MS" pitchFamily="66" charset="0"/>
              </a:rPr>
              <a:t>Period 55. Lesson 1. Getting started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D60701-BE05-4764-A54D-9083E123834D}"/>
              </a:ext>
            </a:extLst>
          </p:cNvPr>
          <p:cNvSpPr txBox="1"/>
          <p:nvPr/>
        </p:nvSpPr>
        <p:spPr>
          <a:xfrm>
            <a:off x="47244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0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21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601" y="4533577"/>
            <a:ext cx="30163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Comic Sans MS" pitchFamily="66" charset="0"/>
              </a:rPr>
              <a:t>Illustrate(v)</a:t>
            </a:r>
          </a:p>
          <a:p>
            <a:pPr algn="ctr"/>
            <a:r>
              <a:rPr lang="en-US" sz="3800" dirty="0">
                <a:latin typeface="Arial" pitchFamily="34" charset="0"/>
                <a:cs typeface="Arial" pitchFamily="34" charset="0"/>
              </a:rPr>
              <a:t>/ˈ</a:t>
            </a:r>
            <a:r>
              <a:rPr lang="en-US" sz="3800" dirty="0" err="1">
                <a:latin typeface="Arial" pitchFamily="34" charset="0"/>
                <a:cs typeface="Arial" pitchFamily="34" charset="0"/>
              </a:rPr>
              <a:t>ɪləstreɪt</a:t>
            </a:r>
            <a:r>
              <a:rPr lang="en-US" sz="38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4528296"/>
            <a:ext cx="33683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Comic Sans MS" pitchFamily="66" charset="0"/>
              </a:rPr>
              <a:t>come up with</a:t>
            </a:r>
          </a:p>
          <a:p>
            <a:pPr algn="ctr"/>
            <a:r>
              <a:rPr lang="en-US" sz="3800" dirty="0"/>
              <a:t>/</a:t>
            </a:r>
            <a:r>
              <a:rPr lang="en-US" sz="3800" dirty="0" err="1"/>
              <a:t>kʌm</a:t>
            </a:r>
            <a:r>
              <a:rPr lang="en-US" sz="3800" dirty="0"/>
              <a:t> </a:t>
            </a:r>
            <a:r>
              <a:rPr lang="en-US" sz="3800" dirty="0" err="1"/>
              <a:t>ʌp</a:t>
            </a:r>
            <a:r>
              <a:rPr lang="en-US" sz="3800" dirty="0"/>
              <a:t> </a:t>
            </a:r>
            <a:r>
              <a:rPr lang="en-US" sz="3800" dirty="0" err="1"/>
              <a:t>wɪð</a:t>
            </a:r>
            <a:r>
              <a:rPr lang="en-US" sz="3800" dirty="0"/>
              <a:t> /</a:t>
            </a:r>
            <a:endParaRPr lang="en-US" sz="38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97" y="966194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pic>
        <p:nvPicPr>
          <p:cNvPr id="1028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52" y="1492213"/>
            <a:ext cx="3368384" cy="28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4" y="1617661"/>
            <a:ext cx="3430944" cy="293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2D917-87E1-4B35-B3A8-D9C9353C6782}"/>
              </a:ext>
            </a:extLst>
          </p:cNvPr>
          <p:cNvSpPr txBox="1"/>
          <p:nvPr/>
        </p:nvSpPr>
        <p:spPr>
          <a:xfrm>
            <a:off x="457200" y="5927811"/>
            <a:ext cx="285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Minh </a:t>
            </a:r>
            <a:r>
              <a:rPr lang="en-US" sz="32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họa</a:t>
            </a:r>
            <a:endParaRPr lang="en-US" sz="32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BF556-AA9A-4E34-8618-ECAC1CA60214}"/>
              </a:ext>
            </a:extLst>
          </p:cNvPr>
          <p:cNvSpPr txBox="1"/>
          <p:nvPr/>
        </p:nvSpPr>
        <p:spPr>
          <a:xfrm>
            <a:off x="6140595" y="5827927"/>
            <a:ext cx="1755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104609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21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339" y="4227729"/>
            <a:ext cx="2528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Comic Sans MS" pitchFamily="66" charset="0"/>
              </a:rPr>
              <a:t>Poison (n)</a:t>
            </a:r>
          </a:p>
          <a:p>
            <a:pPr algn="ctr"/>
            <a:r>
              <a:rPr lang="en-US" sz="3800" dirty="0"/>
              <a:t>/ˈ</a:t>
            </a:r>
            <a:r>
              <a:rPr lang="en-US" sz="3800" dirty="0" err="1"/>
              <a:t>pɔɪzən</a:t>
            </a:r>
            <a:r>
              <a:rPr lang="en-US" sz="3800" dirty="0"/>
              <a:t>/</a:t>
            </a:r>
          </a:p>
        </p:txBody>
      </p:sp>
      <p:pic>
        <p:nvPicPr>
          <p:cNvPr id="3074" name="Picture 2" descr="Image result for pois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35813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497" y="966194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A18BA-C68F-4415-952A-FBCD6E695D93}"/>
              </a:ext>
            </a:extLst>
          </p:cNvPr>
          <p:cNvSpPr txBox="1"/>
          <p:nvPr/>
        </p:nvSpPr>
        <p:spPr>
          <a:xfrm>
            <a:off x="2603439" y="4355855"/>
            <a:ext cx="2141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73E5B-1981-4DBE-98AD-C23264AD8074}"/>
              </a:ext>
            </a:extLst>
          </p:cNvPr>
          <p:cNvSpPr txBox="1"/>
          <p:nvPr/>
        </p:nvSpPr>
        <p:spPr>
          <a:xfrm>
            <a:off x="74630" y="5526343"/>
            <a:ext cx="40401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3600" dirty="0">
                <a:latin typeface="Comic Sans MS" panose="030F0702030302020204" pitchFamily="66" charset="0"/>
                <a:cs typeface="Times New Roman" pitchFamily="18" charset="0"/>
              </a:rPr>
              <a:t> poisonous ( adj)</a:t>
            </a:r>
          </a:p>
          <a:p>
            <a:r>
              <a:rPr lang="en-US" sz="3200" dirty="0"/>
              <a:t>  /ˈ</a:t>
            </a:r>
            <a:r>
              <a:rPr lang="en-US" sz="3200" dirty="0" err="1"/>
              <a:t>pɔɪ.zən.əs</a:t>
            </a:r>
            <a:r>
              <a:rPr lang="en-US" sz="3200" dirty="0"/>
              <a:t>/</a:t>
            </a:r>
            <a:endParaRPr lang="en-US" sz="32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5278D-B892-4139-87CF-A0841742CC92}"/>
              </a:ext>
            </a:extLst>
          </p:cNvPr>
          <p:cNvSpPr txBox="1"/>
          <p:nvPr/>
        </p:nvSpPr>
        <p:spPr>
          <a:xfrm>
            <a:off x="3962400" y="5635864"/>
            <a:ext cx="266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63218-DE94-4B0A-A937-EE806BBC6FAA}"/>
              </a:ext>
            </a:extLst>
          </p:cNvPr>
          <p:cNvSpPr txBox="1"/>
          <p:nvPr/>
        </p:nvSpPr>
        <p:spPr>
          <a:xfrm>
            <a:off x="5321824" y="3445249"/>
            <a:ext cx="336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- death</a:t>
            </a:r>
            <a:r>
              <a:rPr lang="en-US" dirty="0"/>
              <a:t> </a:t>
            </a:r>
            <a:r>
              <a:rPr lang="en-US" sz="3200" dirty="0"/>
              <a:t>/de</a:t>
            </a:r>
            <a:r>
              <a:rPr lang="el-GR" sz="3200" dirty="0"/>
              <a:t>θ/</a:t>
            </a:r>
            <a:r>
              <a:rPr lang="en-US" sz="32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1FA35-D75A-48AD-B6CA-23F5665D33D0}"/>
              </a:ext>
            </a:extLst>
          </p:cNvPr>
          <p:cNvSpPr txBox="1"/>
          <p:nvPr/>
        </p:nvSpPr>
        <p:spPr>
          <a:xfrm>
            <a:off x="5410200" y="2049861"/>
            <a:ext cx="2790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- die</a:t>
            </a:r>
            <a:r>
              <a:rPr lang="en-US" dirty="0"/>
              <a:t>  </a:t>
            </a:r>
            <a:r>
              <a:rPr lang="en-US" sz="3200" dirty="0"/>
              <a:t>/</a:t>
            </a:r>
            <a:r>
              <a:rPr lang="en-US" sz="3200" dirty="0" err="1"/>
              <a:t>daɪ</a:t>
            </a:r>
            <a:r>
              <a:rPr lang="en-US" sz="3200" dirty="0"/>
              <a:t>/</a:t>
            </a:r>
            <a:r>
              <a:rPr lang="en-US" sz="32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(v)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E169B6-F2A4-445F-AE28-037C518FFF0F}"/>
              </a:ext>
            </a:extLst>
          </p:cNvPr>
          <p:cNvSpPr txBox="1"/>
          <p:nvPr/>
        </p:nvSpPr>
        <p:spPr>
          <a:xfrm>
            <a:off x="5410200" y="2747555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- dead</a:t>
            </a:r>
            <a:r>
              <a:rPr lang="en-US" dirty="0"/>
              <a:t> </a:t>
            </a:r>
            <a:r>
              <a:rPr lang="en-US" sz="3200" dirty="0"/>
              <a:t>/</a:t>
            </a:r>
            <a:r>
              <a:rPr lang="en-US" sz="3200" dirty="0" err="1"/>
              <a:t>ded</a:t>
            </a:r>
            <a:r>
              <a:rPr lang="en-US" sz="3200" dirty="0"/>
              <a:t>/</a:t>
            </a:r>
            <a:r>
              <a:rPr lang="en-US" sz="32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(adj)</a:t>
            </a:r>
          </a:p>
        </p:txBody>
      </p:sp>
    </p:spTree>
    <p:extLst>
      <p:ext uri="{BB962C8B-B14F-4D97-AF65-F5344CB8AC3E}">
        <p14:creationId xmlns:p14="http://schemas.microsoft.com/office/powerpoint/2010/main" val="32955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16" grpId="0"/>
      <p:bldP spid="18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19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oce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oc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5256" y="4613933"/>
            <a:ext cx="3484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Aquatic (adj)</a:t>
            </a:r>
          </a:p>
          <a:p>
            <a:pPr algn="ctr"/>
            <a:r>
              <a:rPr lang="en-US" sz="4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əˈkwæt̬ɪk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285" y="890818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6675" y="4612702"/>
            <a:ext cx="3170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itchFamily="66" charset="0"/>
              </a:rPr>
              <a:t>dump….into</a:t>
            </a:r>
          </a:p>
          <a:p>
            <a:pPr algn="ctr"/>
            <a:r>
              <a:rPr lang="en-US" sz="4000" dirty="0"/>
              <a:t> /</a:t>
            </a:r>
            <a:r>
              <a:rPr lang="en-US" sz="4000" dirty="0" err="1"/>
              <a:t>dʌmp</a:t>
            </a:r>
            <a:r>
              <a:rPr lang="en-US" sz="4000" dirty="0"/>
              <a:t>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6" y="1542093"/>
            <a:ext cx="3933967" cy="304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85" y="1568453"/>
            <a:ext cx="4474088" cy="301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2116C5-0EA7-4EDF-A884-7BB5339E7435}"/>
              </a:ext>
            </a:extLst>
          </p:cNvPr>
          <p:cNvSpPr txBox="1"/>
          <p:nvPr/>
        </p:nvSpPr>
        <p:spPr>
          <a:xfrm>
            <a:off x="6019800" y="5937590"/>
            <a:ext cx="1908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6309A-5514-4F2C-955B-8B031D974999}"/>
              </a:ext>
            </a:extLst>
          </p:cNvPr>
          <p:cNvSpPr txBox="1"/>
          <p:nvPr/>
        </p:nvSpPr>
        <p:spPr>
          <a:xfrm>
            <a:off x="838200" y="5967442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6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29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oce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oc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35250"/>
              </p:ext>
            </p:extLst>
          </p:nvPr>
        </p:nvGraphicFramePr>
        <p:xfrm>
          <a:off x="230187" y="1922059"/>
          <a:ext cx="8683625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omic Sans MS" pitchFamily="66" charset="0"/>
                        </a:rPr>
                        <a:t>Word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omic Sans MS" pitchFamily="66" charset="0"/>
                        </a:rPr>
                        <a:t>Meaning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omic Sans MS" pitchFamily="66" charset="0"/>
                        </a:rPr>
                        <a:t>Key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1. aquatic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Comic Sans MS" pitchFamily="66" charset="0"/>
                        </a:rPr>
                        <a:t>A. no longer alive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2. dump…into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Comic Sans MS" pitchFamily="66" charset="0"/>
                        </a:rPr>
                        <a:t>B. a substance that can make people or animals ill or kill them if they eat or drink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Comic Sans MS" pitchFamily="66" charset="0"/>
                        </a:rPr>
                        <a:t>3. poison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C.</a:t>
                      </a:r>
                      <a:r>
                        <a:rPr lang="en-US" sz="2200" baseline="0" dirty="0">
                          <a:latin typeface="Comic Sans MS" pitchFamily="66" charset="0"/>
                        </a:rPr>
                        <a:t> throw away </a:t>
                      </a:r>
                      <a:r>
                        <a:rPr lang="en-US" sz="2200" baseline="0" dirty="0" err="1">
                          <a:latin typeface="Comic Sans MS" pitchFamily="66" charset="0"/>
                        </a:rPr>
                        <a:t>sth</a:t>
                      </a:r>
                      <a:r>
                        <a:rPr lang="en-US" sz="2200" baseline="0" dirty="0">
                          <a:latin typeface="Comic Sans MS" pitchFamily="66" charset="0"/>
                        </a:rPr>
                        <a:t> you don’t want, especially in a place which is not allow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4. illustrate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Comic Sans MS" pitchFamily="66" charset="0"/>
                        </a:rPr>
                        <a:t>D. growing or living in, on or near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5. pollute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E. think of and idea, or a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Comic Sans MS" pitchFamily="66" charset="0"/>
                        </a:rPr>
                        <a:t>6. come up 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F. explain</a:t>
                      </a:r>
                      <a:r>
                        <a:rPr lang="en-US" sz="2200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2200" baseline="0" dirty="0" err="1">
                          <a:latin typeface="Comic Sans MS" pitchFamily="66" charset="0"/>
                        </a:rPr>
                        <a:t>sth</a:t>
                      </a:r>
                      <a:r>
                        <a:rPr lang="en-US" sz="2200" baseline="0" dirty="0">
                          <a:latin typeface="Comic Sans MS" pitchFamily="66" charset="0"/>
                        </a:rPr>
                        <a:t> by using examples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7. dead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mic Sans MS" pitchFamily="66" charset="0"/>
                        </a:rPr>
                        <a:t>G. made unclean</a:t>
                      </a:r>
                      <a:r>
                        <a:rPr lang="en-US" sz="2200" baseline="0" dirty="0">
                          <a:latin typeface="Comic Sans MS" pitchFamily="66" charset="0"/>
                        </a:rPr>
                        <a:t> or unsafe to use </a:t>
                      </a:r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2400" y="1160059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   Matching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0" y="2362200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1-D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7824" y="2895600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2-C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4038600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3-B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1472" y="4800600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4-F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1472" y="5413528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5-G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1472" y="6292713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7-A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1472" y="5839472"/>
            <a:ext cx="8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6-E</a:t>
            </a:r>
          </a:p>
        </p:txBody>
      </p:sp>
    </p:spTree>
    <p:extLst>
      <p:ext uri="{BB962C8B-B14F-4D97-AF65-F5344CB8AC3E}">
        <p14:creationId xmlns:p14="http://schemas.microsoft.com/office/powerpoint/2010/main" val="40904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1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136" y="4339379"/>
            <a:ext cx="3518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Poison/ˈ</a:t>
            </a:r>
            <a:r>
              <a:rPr lang="en-US" sz="2800" dirty="0" err="1">
                <a:latin typeface="Comic Sans MS" panose="030F0702030302020204" pitchFamily="66" charset="0"/>
              </a:rPr>
              <a:t>pɔɪzən</a:t>
            </a:r>
            <a:r>
              <a:rPr lang="en-US" sz="2800" dirty="0">
                <a:latin typeface="Comic Sans MS" panose="030F0702030302020204" pitchFamily="66" charset="0"/>
              </a:rPr>
              <a:t>/(n)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762000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A18BA-C68F-4415-952A-FBCD6E695D93}"/>
              </a:ext>
            </a:extLst>
          </p:cNvPr>
          <p:cNvSpPr txBox="1"/>
          <p:nvPr/>
        </p:nvSpPr>
        <p:spPr>
          <a:xfrm>
            <a:off x="5082805" y="4243965"/>
            <a:ext cx="2141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độc</a:t>
            </a:r>
            <a:endParaRPr lang="en-US" sz="2800" dirty="0">
              <a:solidFill>
                <a:srgbClr val="0070C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73E5B-1981-4DBE-98AD-C23264AD8074}"/>
              </a:ext>
            </a:extLst>
          </p:cNvPr>
          <p:cNvSpPr txBox="1"/>
          <p:nvPr/>
        </p:nvSpPr>
        <p:spPr>
          <a:xfrm>
            <a:off x="52426" y="4946647"/>
            <a:ext cx="5030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 poisonous </a:t>
            </a:r>
            <a:r>
              <a:rPr lang="en-US" sz="2800" dirty="0">
                <a:latin typeface="Comic Sans MS" panose="030F0702030302020204" pitchFamily="66" charset="0"/>
              </a:rPr>
              <a:t>/ˈ</a:t>
            </a:r>
            <a:r>
              <a:rPr lang="en-US" sz="2800" dirty="0" err="1">
                <a:latin typeface="Comic Sans MS" panose="030F0702030302020204" pitchFamily="66" charset="0"/>
              </a:rPr>
              <a:t>pɔɪ.zən.əs</a:t>
            </a:r>
            <a:r>
              <a:rPr lang="en-US" sz="2800" dirty="0">
                <a:latin typeface="Comic Sans MS" panose="030F0702030302020204" pitchFamily="66" charset="0"/>
              </a:rPr>
              <a:t>/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( adj)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5278D-B892-4139-87CF-A0841742CC92}"/>
              </a:ext>
            </a:extLst>
          </p:cNvPr>
          <p:cNvSpPr txBox="1"/>
          <p:nvPr/>
        </p:nvSpPr>
        <p:spPr>
          <a:xfrm>
            <a:off x="5099302" y="4960674"/>
            <a:ext cx="266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độc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hại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463218-DE94-4B0A-A937-EE806BBC6FAA}"/>
              </a:ext>
            </a:extLst>
          </p:cNvPr>
          <p:cNvSpPr txBox="1"/>
          <p:nvPr/>
        </p:nvSpPr>
        <p:spPr>
          <a:xfrm>
            <a:off x="-56561" y="3756990"/>
            <a:ext cx="4400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- death</a:t>
            </a:r>
            <a:r>
              <a:rPr lang="en-US" sz="2800" dirty="0">
                <a:latin typeface="Comic Sans MS" panose="030F0702030302020204" pitchFamily="66" charset="0"/>
              </a:rPr>
              <a:t> /de</a:t>
            </a:r>
            <a:r>
              <a:rPr lang="el-GR" sz="2800" dirty="0">
                <a:latin typeface="Comic Sans MS" panose="030F0702030302020204" pitchFamily="66" charset="0"/>
              </a:rPr>
              <a:t>θ/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1FA35-D75A-48AD-B6CA-23F5665D33D0}"/>
              </a:ext>
            </a:extLst>
          </p:cNvPr>
          <p:cNvSpPr txBox="1"/>
          <p:nvPr/>
        </p:nvSpPr>
        <p:spPr>
          <a:xfrm>
            <a:off x="23960" y="2528798"/>
            <a:ext cx="364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- die</a:t>
            </a:r>
            <a:r>
              <a:rPr lang="en-US" sz="2800" dirty="0">
                <a:latin typeface="Comic Sans MS" panose="030F0702030302020204" pitchFamily="66" charset="0"/>
              </a:rPr>
              <a:t>  /</a:t>
            </a:r>
            <a:r>
              <a:rPr lang="en-US" sz="2800" dirty="0" err="1">
                <a:latin typeface="Comic Sans MS" panose="030F0702030302020204" pitchFamily="66" charset="0"/>
              </a:rPr>
              <a:t>daɪ</a:t>
            </a:r>
            <a:r>
              <a:rPr lang="en-US" sz="2800" dirty="0">
                <a:latin typeface="Comic Sans MS" panose="030F0702030302020204" pitchFamily="66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(v)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E169B6-F2A4-445F-AE28-037C518FFF0F}"/>
              </a:ext>
            </a:extLst>
          </p:cNvPr>
          <p:cNvSpPr txBox="1"/>
          <p:nvPr/>
        </p:nvSpPr>
        <p:spPr>
          <a:xfrm>
            <a:off x="0" y="3123256"/>
            <a:ext cx="4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- dead</a:t>
            </a:r>
            <a:r>
              <a:rPr lang="en-US" sz="2800" dirty="0">
                <a:latin typeface="Comic Sans MS" panose="030F0702030302020204" pitchFamily="66" charset="0"/>
              </a:rPr>
              <a:t> /</a:t>
            </a:r>
            <a:r>
              <a:rPr lang="en-US" sz="2800" dirty="0" err="1">
                <a:latin typeface="Comic Sans MS" panose="030F0702030302020204" pitchFamily="66" charset="0"/>
              </a:rPr>
              <a:t>ded</a:t>
            </a:r>
            <a:r>
              <a:rPr lang="en-US" sz="2800" dirty="0">
                <a:latin typeface="Comic Sans MS" panose="030F0702030302020204" pitchFamily="66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(adj)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F7942-540D-4466-B5ED-34834880EE57}"/>
              </a:ext>
            </a:extLst>
          </p:cNvPr>
          <p:cNvSpPr txBox="1"/>
          <p:nvPr/>
        </p:nvSpPr>
        <p:spPr>
          <a:xfrm>
            <a:off x="-19246" y="1388842"/>
            <a:ext cx="452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Illustrate(v) </a:t>
            </a:r>
            <a:r>
              <a:rPr lang="en-US" sz="2800" dirty="0">
                <a:latin typeface="Comic Sans MS" panose="030F0702030302020204" pitchFamily="66" charset="0"/>
                <a:cs typeface="Arial" pitchFamily="34" charset="0"/>
              </a:rPr>
              <a:t>/ˈ</a:t>
            </a:r>
            <a:r>
              <a:rPr lang="en-US" sz="2800" dirty="0" err="1">
                <a:latin typeface="Comic Sans MS" panose="030F0702030302020204" pitchFamily="66" charset="0"/>
                <a:cs typeface="Arial" pitchFamily="34" charset="0"/>
              </a:rPr>
              <a:t>ɪləstreɪt</a:t>
            </a:r>
            <a:r>
              <a:rPr lang="en-US" sz="2800" dirty="0">
                <a:latin typeface="Comic Sans MS" panose="030F0702030302020204" pitchFamily="66" charset="0"/>
                <a:cs typeface="Arial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32D5F-74F2-4715-9530-6DCF3B1076C6}"/>
              </a:ext>
            </a:extLst>
          </p:cNvPr>
          <p:cNvSpPr txBox="1"/>
          <p:nvPr/>
        </p:nvSpPr>
        <p:spPr>
          <a:xfrm>
            <a:off x="0" y="1996110"/>
            <a:ext cx="485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come up with/</a:t>
            </a:r>
            <a:r>
              <a:rPr lang="en-US" sz="2800" dirty="0" err="1">
                <a:latin typeface="Comic Sans MS" panose="030F0702030302020204" pitchFamily="66" charset="0"/>
              </a:rPr>
              <a:t>kʌm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ʌp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wɪð</a:t>
            </a:r>
            <a:r>
              <a:rPr lang="en-US" sz="2800" dirty="0">
                <a:latin typeface="Comic Sans MS" pitchFamily="66" charset="0"/>
              </a:rPr>
              <a:t> 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CFD9B-1D5B-442C-ABF5-F1086DFEF44E}"/>
              </a:ext>
            </a:extLst>
          </p:cNvPr>
          <p:cNvSpPr txBox="1"/>
          <p:nvPr/>
        </p:nvSpPr>
        <p:spPr>
          <a:xfrm>
            <a:off x="4854047" y="1324548"/>
            <a:ext cx="285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:Minh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họa</a:t>
            </a:r>
            <a:endParaRPr lang="en-US" sz="2800" dirty="0">
              <a:solidFill>
                <a:srgbClr val="0070C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D03B7-043D-4222-B22E-A81B28378E79}"/>
              </a:ext>
            </a:extLst>
          </p:cNvPr>
          <p:cNvSpPr txBox="1"/>
          <p:nvPr/>
        </p:nvSpPr>
        <p:spPr>
          <a:xfrm>
            <a:off x="4854047" y="1970133"/>
            <a:ext cx="1755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5C091-80E7-4CC4-9BAC-0A469B99E6A3}"/>
              </a:ext>
            </a:extLst>
          </p:cNvPr>
          <p:cNvSpPr txBox="1"/>
          <p:nvPr/>
        </p:nvSpPr>
        <p:spPr>
          <a:xfrm>
            <a:off x="-5892" y="553928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- aquatic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əˈkwæt̬ɪk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dirty="0">
                <a:latin typeface="Comic Sans MS" pitchFamily="66" charset="0"/>
              </a:rPr>
              <a:t>(adj)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168DE5-7974-4702-8FA3-D5623026F5ED}"/>
              </a:ext>
            </a:extLst>
          </p:cNvPr>
          <p:cNvSpPr txBox="1"/>
          <p:nvPr/>
        </p:nvSpPr>
        <p:spPr>
          <a:xfrm>
            <a:off x="1393" y="6125138"/>
            <a:ext cx="342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- dump….into</a:t>
            </a:r>
            <a:r>
              <a:rPr lang="en-US" sz="2800" dirty="0"/>
              <a:t>/</a:t>
            </a:r>
            <a:r>
              <a:rPr lang="en-US" sz="2800" dirty="0" err="1"/>
              <a:t>dʌmp</a:t>
            </a:r>
            <a:r>
              <a:rPr lang="en-US" sz="2800" dirty="0"/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BC845-15BA-4D10-ACC1-BD5BF6362747}"/>
              </a:ext>
            </a:extLst>
          </p:cNvPr>
          <p:cNvSpPr txBox="1"/>
          <p:nvPr/>
        </p:nvSpPr>
        <p:spPr>
          <a:xfrm>
            <a:off x="5181600" y="6126927"/>
            <a:ext cx="175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vứt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đổ</a:t>
            </a:r>
            <a:endParaRPr lang="en-US" sz="2800" dirty="0">
              <a:solidFill>
                <a:srgbClr val="0070C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F02310-6234-4AC7-A743-8F4C310A633E}"/>
              </a:ext>
            </a:extLst>
          </p:cNvPr>
          <p:cNvSpPr txBox="1"/>
          <p:nvPr/>
        </p:nvSpPr>
        <p:spPr>
          <a:xfrm>
            <a:off x="5099302" y="5521293"/>
            <a:ext cx="251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nước</a:t>
            </a:r>
            <a:endParaRPr lang="en-US" sz="2800" dirty="0">
              <a:solidFill>
                <a:srgbClr val="0070C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DBB21D-C9AE-4C0F-9B20-1B9CE66305D9}"/>
              </a:ext>
            </a:extLst>
          </p:cNvPr>
          <p:cNvSpPr txBox="1"/>
          <p:nvPr/>
        </p:nvSpPr>
        <p:spPr>
          <a:xfrm>
            <a:off x="4953000" y="2935170"/>
            <a:ext cx="2757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chết</a:t>
            </a:r>
            <a:endParaRPr lang="en-US" sz="2800" dirty="0">
              <a:solidFill>
                <a:srgbClr val="0070C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4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oce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oce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6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20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7160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 project on pollution</a:t>
            </a:r>
          </a:p>
          <a:p>
            <a:r>
              <a:rPr lang="en-US" b="1" i="1" dirty="0">
                <a:latin typeface="Comic Sans MS" pitchFamily="66" charset="0"/>
              </a:rPr>
              <a:t>Nick</a:t>
            </a:r>
            <a:r>
              <a:rPr lang="en-US" i="1" dirty="0">
                <a:latin typeface="Comic Sans MS" pitchFamily="66" charset="0"/>
              </a:rPr>
              <a:t>: </a:t>
            </a:r>
            <a:r>
              <a:rPr lang="en-US" dirty="0">
                <a:latin typeface="Comic Sans MS" pitchFamily="66" charset="0"/>
              </a:rPr>
              <a:t>Your home village is so beautiful. There are so many trees, flowers and birds.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 </a:t>
            </a:r>
            <a:r>
              <a:rPr lang="en-US" dirty="0">
                <a:latin typeface="Comic Sans MS" pitchFamily="66" charset="0"/>
              </a:rPr>
              <a:t>Yes, that’s why I like coming back here on holiday. </a:t>
            </a:r>
          </a:p>
          <a:p>
            <a:r>
              <a:rPr lang="en-US" b="1" i="1" dirty="0">
                <a:latin typeface="Comic Sans MS" pitchFamily="66" charset="0"/>
              </a:rPr>
              <a:t>Nick: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Mi</a:t>
            </a:r>
            <a:r>
              <a:rPr lang="en-US" dirty="0">
                <a:latin typeface="Comic Sans MS" pitchFamily="66" charset="0"/>
              </a:rPr>
              <a:t>, what’s that factory? It looks new.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</a:t>
            </a:r>
            <a:r>
              <a:rPr lang="en-US" dirty="0">
                <a:latin typeface="Comic Sans MS" pitchFamily="66" charset="0"/>
              </a:rPr>
              <a:t> I don’t know. There wasn’t a factory here last year. </a:t>
            </a:r>
          </a:p>
          <a:p>
            <a:r>
              <a:rPr lang="en-US" b="1" i="1" dirty="0">
                <a:latin typeface="Comic Sans MS" pitchFamily="66" charset="0"/>
              </a:rPr>
              <a:t>Nick: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Mi</a:t>
            </a:r>
            <a:r>
              <a:rPr lang="en-US" dirty="0">
                <a:latin typeface="Comic Sans MS" pitchFamily="66" charset="0"/>
              </a:rPr>
              <a:t>, look at the lake! Its water is almost black. 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</a:t>
            </a:r>
            <a:r>
              <a:rPr lang="en-US" dirty="0">
                <a:latin typeface="Comic Sans MS" pitchFamily="66" charset="0"/>
              </a:rPr>
              <a:t> Let’s go closer. ... I can’t believe my eyes. The fish are dead! </a:t>
            </a:r>
          </a:p>
          <a:p>
            <a:r>
              <a:rPr lang="en-US" b="1" i="1" dirty="0">
                <a:latin typeface="Comic Sans MS" pitchFamily="66" charset="0"/>
              </a:rPr>
              <a:t>Nick:</a:t>
            </a:r>
            <a:r>
              <a:rPr lang="en-US" dirty="0">
                <a:latin typeface="Comic Sans MS" pitchFamily="66" charset="0"/>
              </a:rPr>
              <a:t> I think the waste from the factory has polluted the lake. The fish have died because of the polluted water. 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</a:t>
            </a:r>
            <a:r>
              <a:rPr lang="en-US" dirty="0">
                <a:latin typeface="Comic Sans MS" pitchFamily="66" charset="0"/>
              </a:rPr>
              <a:t> That’s right. If the factory continues dumping poison into the lake, all the fish and other aquatic animals will die. </a:t>
            </a:r>
          </a:p>
          <a:p>
            <a:r>
              <a:rPr lang="en-US" b="1" i="1" dirty="0">
                <a:latin typeface="Comic Sans MS" pitchFamily="66" charset="0"/>
              </a:rPr>
              <a:t>Nick: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Ahchoo</a:t>
            </a:r>
            <a:r>
              <a:rPr lang="en-US" dirty="0">
                <a:latin typeface="Comic Sans MS" pitchFamily="66" charset="0"/>
              </a:rPr>
              <a:t>! 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</a:t>
            </a:r>
            <a:r>
              <a:rPr lang="en-US" dirty="0">
                <a:latin typeface="Comic Sans MS" pitchFamily="66" charset="0"/>
              </a:rPr>
              <a:t> Bless you! What’s the matter? </a:t>
            </a:r>
          </a:p>
          <a:p>
            <a:r>
              <a:rPr lang="en-US" b="1" i="1" dirty="0">
                <a:latin typeface="Comic Sans MS" pitchFamily="66" charset="0"/>
              </a:rPr>
              <a:t>Nick:</a:t>
            </a:r>
            <a:r>
              <a:rPr lang="en-US" dirty="0">
                <a:latin typeface="Comic Sans MS" pitchFamily="66" charset="0"/>
              </a:rPr>
              <a:t> Thanks. </a:t>
            </a:r>
            <a:r>
              <a:rPr lang="en-US" dirty="0" err="1">
                <a:latin typeface="Comic Sans MS" pitchFamily="66" charset="0"/>
              </a:rPr>
              <a:t>Ahchoo</a:t>
            </a:r>
            <a:r>
              <a:rPr lang="en-US" dirty="0">
                <a:latin typeface="Comic Sans MS" pitchFamily="66" charset="0"/>
              </a:rPr>
              <a:t>! I think there’s air pollution here as well. If the air wasn’t dirty, I wouldn’t sneeze so much. </a:t>
            </a:r>
            <a:r>
              <a:rPr lang="en-US" dirty="0" err="1">
                <a:latin typeface="Comic Sans MS" pitchFamily="66" charset="0"/>
              </a:rPr>
              <a:t>Ahchoo</a:t>
            </a:r>
            <a:r>
              <a:rPr lang="en-US" dirty="0">
                <a:latin typeface="Comic Sans MS" pitchFamily="66" charset="0"/>
              </a:rPr>
              <a:t>! </a:t>
            </a:r>
          </a:p>
          <a:p>
            <a:r>
              <a:rPr lang="en-US" b="1" i="1" dirty="0" err="1">
                <a:latin typeface="Comic Sans MS" pitchFamily="66" charset="0"/>
              </a:rPr>
              <a:t>Mi</a:t>
            </a:r>
            <a:r>
              <a:rPr lang="en-US" b="1" i="1" dirty="0">
                <a:latin typeface="Comic Sans MS" pitchFamily="66" charset="0"/>
              </a:rPr>
              <a:t>:</a:t>
            </a:r>
            <a:r>
              <a:rPr lang="en-US" dirty="0">
                <a:latin typeface="Comic Sans MS" pitchFamily="66" charset="0"/>
              </a:rPr>
              <a:t> I’ve come up with an idea about our environmental project! How about giving a presentation about water and air pollution? </a:t>
            </a:r>
          </a:p>
          <a:p>
            <a:r>
              <a:rPr lang="en-US" b="1" i="1" dirty="0">
                <a:latin typeface="Comic Sans MS" pitchFamily="66" charset="0"/>
              </a:rPr>
              <a:t>Nick: </a:t>
            </a:r>
            <a:r>
              <a:rPr lang="en-US" dirty="0">
                <a:latin typeface="Comic Sans MS" pitchFamily="66" charset="0"/>
              </a:rPr>
              <a:t>That’s a good idea. Let’s take some pictures of the factory and the lake to illustrate our presentation. </a:t>
            </a:r>
            <a:r>
              <a:rPr lang="en-US" dirty="0" err="1">
                <a:latin typeface="Comic Sans MS" pitchFamily="66" charset="0"/>
              </a:rPr>
              <a:t>Ahchoo</a:t>
            </a:r>
            <a:r>
              <a:rPr lang="en-US" dirty="0">
                <a:latin typeface="Comic Sans MS" pitchFamily="66" charset="0"/>
              </a:rPr>
              <a:t>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05" y="917913"/>
            <a:ext cx="301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II. Reading</a:t>
            </a:r>
          </a:p>
        </p:txBody>
      </p:sp>
      <p:pic>
        <p:nvPicPr>
          <p:cNvPr id="2" name="02-track-2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5297" y="839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27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71758"/>
              </p:ext>
            </p:extLst>
          </p:nvPr>
        </p:nvGraphicFramePr>
        <p:xfrm>
          <a:off x="1600200" y="1895901"/>
          <a:ext cx="6629400" cy="4810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2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29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75795" y="1906332"/>
            <a:ext cx="4477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P    L   A   S   T    I   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4462" y="244470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C   O   R   A   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302948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L    I   G   H   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3474931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I    L   </a:t>
            </a:r>
            <a:r>
              <a:rPr lang="en-US" sz="3200" dirty="0" err="1">
                <a:latin typeface="Comic Sans MS" pitchFamily="66" charset="0"/>
              </a:rPr>
              <a:t>L</a:t>
            </a:r>
            <a:r>
              <a:rPr lang="en-US" sz="3200" dirty="0">
                <a:latin typeface="Comic Sans MS" pitchFamily="66" charset="0"/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0384" y="4036617"/>
            <a:ext cx="495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R   U   B    </a:t>
            </a:r>
            <a:r>
              <a:rPr lang="en-US" sz="3200" dirty="0" err="1">
                <a:latin typeface="Comic Sans MS" pitchFamily="66" charset="0"/>
              </a:rPr>
              <a:t>B</a:t>
            </a:r>
            <a:r>
              <a:rPr lang="en-US" sz="3200" dirty="0">
                <a:latin typeface="Comic Sans MS" pitchFamily="66" charset="0"/>
              </a:rPr>
              <a:t>   I   S    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6143" y="4610993"/>
            <a:ext cx="495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T   R    E   </a:t>
            </a:r>
            <a:r>
              <a:rPr lang="en-US" sz="3200" dirty="0" err="1">
                <a:latin typeface="Comic Sans MS" pitchFamily="66" charset="0"/>
              </a:rPr>
              <a:t>E</a:t>
            </a:r>
            <a:r>
              <a:rPr lang="en-US" sz="3200" dirty="0">
                <a:latin typeface="Comic Sans MS" pitchFamily="66" charset="0"/>
              </a:rPr>
              <a:t>  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6358" y="5160285"/>
            <a:ext cx="622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V    E   H   I    C    L   E   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143" y="5638800"/>
            <a:ext cx="333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O   C   E   A   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1490" y="6196475"/>
            <a:ext cx="480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  A   N   I   M   A   L   S</a:t>
            </a:r>
          </a:p>
        </p:txBody>
      </p:sp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457200" y="1895901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4" name="Oval 13">
            <a:hlinkClick r:id="rId4" action="ppaction://hlinksldjump"/>
          </p:cNvPr>
          <p:cNvSpPr/>
          <p:nvPr/>
        </p:nvSpPr>
        <p:spPr>
          <a:xfrm>
            <a:off x="457200" y="2444705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5" name="Oval 14">
            <a:hlinkClick r:id="rId5" action="ppaction://hlinksldjump"/>
          </p:cNvPr>
          <p:cNvSpPr/>
          <p:nvPr/>
        </p:nvSpPr>
        <p:spPr>
          <a:xfrm>
            <a:off x="457200" y="3029480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6" name="Oval 15">
            <a:hlinkClick r:id="rId6" action="ppaction://hlinksldjump"/>
          </p:cNvPr>
          <p:cNvSpPr/>
          <p:nvPr/>
        </p:nvSpPr>
        <p:spPr>
          <a:xfrm>
            <a:off x="464024" y="3614255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7" name="Oval 16">
            <a:hlinkClick r:id="rId7" action="ppaction://hlinksldjump"/>
          </p:cNvPr>
          <p:cNvSpPr/>
          <p:nvPr/>
        </p:nvSpPr>
        <p:spPr>
          <a:xfrm>
            <a:off x="464024" y="4133954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18" name="Oval 17">
            <a:hlinkClick r:id="rId8" action="ppaction://hlinksldjump"/>
          </p:cNvPr>
          <p:cNvSpPr/>
          <p:nvPr/>
        </p:nvSpPr>
        <p:spPr>
          <a:xfrm>
            <a:off x="477672" y="4621392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19" name="Oval 18">
            <a:hlinkClick r:id="rId9" action="ppaction://hlinksldjump"/>
          </p:cNvPr>
          <p:cNvSpPr/>
          <p:nvPr/>
        </p:nvSpPr>
        <p:spPr>
          <a:xfrm>
            <a:off x="477672" y="5137148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20" name="Oval 19">
            <a:hlinkClick r:id="rId10" action="ppaction://hlinksldjump"/>
          </p:cNvPr>
          <p:cNvSpPr/>
          <p:nvPr/>
        </p:nvSpPr>
        <p:spPr>
          <a:xfrm>
            <a:off x="457200" y="5706959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8</a:t>
            </a:r>
          </a:p>
        </p:txBody>
      </p:sp>
      <p:sp>
        <p:nvSpPr>
          <p:cNvPr id="21" name="Oval 20">
            <a:hlinkClick r:id="rId11" action="ppaction://hlinksldjump"/>
          </p:cNvPr>
          <p:cNvSpPr/>
          <p:nvPr/>
        </p:nvSpPr>
        <p:spPr>
          <a:xfrm>
            <a:off x="457198" y="6223575"/>
            <a:ext cx="764275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22" name="Oval 21"/>
          <p:cNvSpPr/>
          <p:nvPr/>
        </p:nvSpPr>
        <p:spPr>
          <a:xfrm>
            <a:off x="3471081" y="1340470"/>
            <a:ext cx="989462" cy="390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10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411842"/>
              </p:ext>
            </p:extLst>
          </p:nvPr>
        </p:nvGraphicFramePr>
        <p:xfrm>
          <a:off x="3587086" y="1892489"/>
          <a:ext cx="662940" cy="4810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2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P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U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I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45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Left Arrow 24">
            <a:hlinkClick r:id="rId12" action="ppaction://hlinksldjump"/>
          </p:cNvPr>
          <p:cNvSpPr/>
          <p:nvPr/>
        </p:nvSpPr>
        <p:spPr>
          <a:xfrm flipH="1">
            <a:off x="148988" y="76200"/>
            <a:ext cx="711958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-1"/>
            <a:ext cx="9144000" cy="29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94257"/>
              </p:ext>
            </p:extLst>
          </p:nvPr>
        </p:nvGraphicFramePr>
        <p:xfrm>
          <a:off x="247650" y="2057400"/>
          <a:ext cx="8648700" cy="464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6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omic Sans MS" pitchFamily="66" charset="0"/>
                        </a:rPr>
                        <a:t>Statements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itchFamily="66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itchFamily="66" charset="0"/>
                        </a:rPr>
                        <a:t>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omic Sans MS" pitchFamily="66" charset="0"/>
                        </a:rPr>
                        <a:t>NI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1.</a:t>
                      </a:r>
                      <a:r>
                        <a:rPr lang="en-US" sz="2400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The water in the lake has been polluted by a ship.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2.</a:t>
                      </a:r>
                      <a:r>
                        <a:rPr lang="en-US" sz="2400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Water pollution in the lake has made the fish die.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3.</a:t>
                      </a:r>
                      <a:r>
                        <a:rPr lang="en-US" sz="2400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Aquatic plants may also die because of the polluted water.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4.</a:t>
                      </a:r>
                      <a:r>
                        <a:rPr lang="en-US" sz="2400" baseline="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Nick wouldn’t sneeze so much if the air was clean.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5. Nick and </a:t>
                      </a:r>
                      <a:r>
                        <a:rPr lang="en-US" sz="2400" dirty="0" err="1">
                          <a:latin typeface="Comic Sans MS" pitchFamily="66" charset="0"/>
                        </a:rPr>
                        <a:t>Mi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 will give a talk about water and air pollution.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34979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b. Read and tick (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  <a:sym typeface="Wingdings"/>
              </a:rPr>
              <a:t>)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2697609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sym typeface="Wingdings"/>
              </a:rPr>
              <a:t>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350520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sym typeface="Wingdings"/>
              </a:rPr>
              <a:t>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6272" y="434340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sym typeface="Wingdings"/>
              </a:rPr>
              <a:t>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518160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sym typeface="Wingdings"/>
              </a:rPr>
              <a:t>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01980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sym typeface="Wingdings"/>
              </a:rPr>
              <a:t>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A5096-3C8E-4EBA-9F3F-D892B532ABF7}"/>
              </a:ext>
            </a:extLst>
          </p:cNvPr>
          <p:cNvSpPr txBox="1"/>
          <p:nvPr/>
        </p:nvSpPr>
        <p:spPr>
          <a:xfrm>
            <a:off x="1295400" y="2994192"/>
            <a:ext cx="124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factory</a:t>
            </a:r>
          </a:p>
        </p:txBody>
      </p:sp>
    </p:spTree>
    <p:extLst>
      <p:ext uri="{BB962C8B-B14F-4D97-AF65-F5344CB8AC3E}">
        <p14:creationId xmlns:p14="http://schemas.microsoft.com/office/powerpoint/2010/main" val="32851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226" y="1494998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a. Answer the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106" y="2132108"/>
            <a:ext cx="8425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Comic Sans MS" pitchFamily="66" charset="0"/>
              </a:rPr>
              <a:t>Q1.</a:t>
            </a:r>
            <a:r>
              <a:rPr lang="en-US" sz="3600" dirty="0">
                <a:latin typeface="Comic Sans MS" pitchFamily="66" charset="0"/>
              </a:rPr>
              <a:t>Where are Nick and </a:t>
            </a:r>
            <a:r>
              <a:rPr lang="en-US" sz="3600" dirty="0" err="1">
                <a:latin typeface="Comic Sans MS" pitchFamily="66" charset="0"/>
              </a:rPr>
              <a:t>Mi</a:t>
            </a:r>
            <a:r>
              <a:rPr lang="en-US" sz="3600" dirty="0">
                <a:latin typeface="Comic Sans MS" pitchFamily="66" charset="0"/>
              </a:rPr>
              <a:t>?</a:t>
            </a:r>
          </a:p>
          <a:p>
            <a:r>
              <a:rPr lang="en-US" sz="3600" b="1" i="1" dirty="0">
                <a:latin typeface="Comic Sans MS" pitchFamily="66" charset="0"/>
              </a:rPr>
              <a:t>Q2.</a:t>
            </a:r>
            <a:r>
              <a:rPr lang="en-US" sz="3600" dirty="0">
                <a:latin typeface="Comic Sans MS" pitchFamily="66" charset="0"/>
              </a:rPr>
              <a:t>What does the water in the lake look like?</a:t>
            </a:r>
          </a:p>
          <a:p>
            <a:r>
              <a:rPr lang="en-US" sz="3600" b="1" i="1" dirty="0">
                <a:latin typeface="Comic Sans MS" pitchFamily="66" charset="0"/>
              </a:rPr>
              <a:t>Q3.</a:t>
            </a:r>
            <a:r>
              <a:rPr lang="en-US" sz="3600" dirty="0">
                <a:latin typeface="Comic Sans MS" pitchFamily="66" charset="0"/>
              </a:rPr>
              <a:t>Why is </a:t>
            </a:r>
            <a:r>
              <a:rPr lang="en-US" sz="3600" dirty="0" err="1">
                <a:latin typeface="Comic Sans MS" pitchFamily="66" charset="0"/>
              </a:rPr>
              <a:t>Mi</a:t>
            </a:r>
            <a:r>
              <a:rPr lang="en-US" sz="3600" dirty="0">
                <a:latin typeface="Comic Sans MS" pitchFamily="66" charset="0"/>
              </a:rPr>
              <a:t> surprised when they get closer to the lake?</a:t>
            </a:r>
          </a:p>
          <a:p>
            <a:r>
              <a:rPr lang="en-US" sz="3600" b="1" i="1" dirty="0">
                <a:latin typeface="Comic Sans MS" pitchFamily="66" charset="0"/>
              </a:rPr>
              <a:t>Q4.</a:t>
            </a:r>
            <a:r>
              <a:rPr lang="en-US" sz="3600" dirty="0">
                <a:latin typeface="Comic Sans MS" pitchFamily="66" charset="0"/>
              </a:rPr>
              <a:t>What is the factory dumping into the lake?</a:t>
            </a:r>
          </a:p>
          <a:p>
            <a:r>
              <a:rPr lang="en-US" sz="3600" b="1" i="1" dirty="0">
                <a:latin typeface="Comic Sans MS" pitchFamily="66" charset="0"/>
              </a:rPr>
              <a:t>Q5.</a:t>
            </a:r>
            <a:r>
              <a:rPr lang="en-US" sz="3600" dirty="0">
                <a:latin typeface="Comic Sans MS" pitchFamily="66" charset="0"/>
              </a:rPr>
              <a:t>Why is Nick sneezing so much?</a:t>
            </a:r>
          </a:p>
        </p:txBody>
      </p:sp>
    </p:spTree>
    <p:extLst>
      <p:ext uri="{BB962C8B-B14F-4D97-AF65-F5344CB8AC3E}">
        <p14:creationId xmlns:p14="http://schemas.microsoft.com/office/powerpoint/2010/main" val="2984690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849005" y="3250442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1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3167987" y="38100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2</a:t>
            </a: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1371600" y="58674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3</a:t>
            </a:r>
          </a:p>
        </p:txBody>
      </p:sp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4475897" y="5345373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4</a:t>
            </a: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6247831" y="3413792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5</a:t>
            </a: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5866831" y="5173930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6</a:t>
            </a:r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7409028" y="574732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7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8572500" y="4163943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8</a:t>
            </a:r>
          </a:p>
        </p:txBody>
      </p:sp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7710132" y="35256"/>
            <a:ext cx="1218348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46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913419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860" y="1905000"/>
            <a:ext cx="63246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</a:rPr>
              <a:t>Q1.Where are Nick and </a:t>
            </a:r>
            <a:r>
              <a:rPr lang="en-US" sz="3200" b="1" i="1" dirty="0" err="1">
                <a:latin typeface="Comic Sans MS" pitchFamily="66" charset="0"/>
              </a:rPr>
              <a:t>Mi</a:t>
            </a:r>
            <a:r>
              <a:rPr lang="en-US" sz="3200" b="1" i="1" dirty="0">
                <a:latin typeface="Comic Sans MS" pitchFamily="66" charset="0"/>
              </a:rPr>
              <a:t>?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1860" y="5410200"/>
            <a:ext cx="8517340" cy="14478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672435"/>
            <a:ext cx="7620000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They are in </a:t>
            </a:r>
            <a:r>
              <a:rPr lang="en-US" sz="4000" dirty="0" err="1">
                <a:solidFill>
                  <a:srgbClr val="C00000"/>
                </a:solidFill>
                <a:latin typeface="Comic Sans MS" pitchFamily="66" charset="0"/>
              </a:rPr>
              <a:t>Mi’s</a:t>
            </a:r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 home village.</a:t>
            </a:r>
          </a:p>
          <a:p>
            <a:pPr algn="ctr"/>
            <a:endParaRPr lang="en-US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086600" y="10668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482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913419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705" y="1904999"/>
            <a:ext cx="6324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</a:rPr>
              <a:t>Q2.What does the water in the lake look like?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860" y="5410200"/>
            <a:ext cx="8517340" cy="14478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672435"/>
            <a:ext cx="7620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It’s almost black. </a:t>
            </a:r>
            <a:endParaRPr lang="en-US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086600" y="10668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94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913419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860" y="1905000"/>
            <a:ext cx="63246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</a:rPr>
              <a:t>Q3.Why is </a:t>
            </a:r>
            <a:r>
              <a:rPr lang="en-US" sz="2800" b="1" i="1" dirty="0" err="1">
                <a:latin typeface="Comic Sans MS" pitchFamily="66" charset="0"/>
              </a:rPr>
              <a:t>Mi</a:t>
            </a:r>
            <a:r>
              <a:rPr lang="en-US" sz="2800" b="1" i="1" dirty="0">
                <a:latin typeface="Comic Sans MS" pitchFamily="66" charset="0"/>
              </a:rPr>
              <a:t> surprised when they get closer to the lake?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860" y="5410200"/>
            <a:ext cx="8517340" cy="14478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534561"/>
            <a:ext cx="7620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Because she sees the fish are dead.</a:t>
            </a: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086600" y="10668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94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913419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885666"/>
            <a:ext cx="6096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omic Sans MS" pitchFamily="66" charset="0"/>
              </a:rPr>
              <a:t>Q4.What is the factory dumping into the lake?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860" y="5410200"/>
            <a:ext cx="8517340" cy="14478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9410" y="5780157"/>
            <a:ext cx="82197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It’s dumping poison into the lake.</a:t>
            </a:r>
            <a:endParaRPr lang="en-US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086600" y="10668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94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9134191" cy="6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959" y="1801504"/>
            <a:ext cx="63246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</a:rPr>
              <a:t>Q5.Why is Nick sneezing so much?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860" y="5410200"/>
            <a:ext cx="8517340" cy="14478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562600"/>
            <a:ext cx="7620000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itchFamily="66" charset="0"/>
              </a:rPr>
              <a:t>Because the air is not clean.</a:t>
            </a:r>
          </a:p>
          <a:p>
            <a:pPr algn="ctr"/>
            <a:endParaRPr lang="en-US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7086600" y="10668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94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228600" y="6096000"/>
            <a:ext cx="1295400" cy="533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94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13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E873C-C964-4B7C-B15D-08212741E3AC}"/>
              </a:ext>
            </a:extLst>
          </p:cNvPr>
          <p:cNvSpPr txBox="1"/>
          <p:nvPr/>
        </p:nvSpPr>
        <p:spPr>
          <a:xfrm>
            <a:off x="4038600" y="418237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Answer the questions.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4DC4D-B968-4A8B-B9CD-1884E74D1728}"/>
              </a:ext>
            </a:extLst>
          </p:cNvPr>
          <p:cNvSpPr txBox="1"/>
          <p:nvPr/>
        </p:nvSpPr>
        <p:spPr>
          <a:xfrm>
            <a:off x="30480" y="11678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81622-EAA4-46F4-A0D1-FEF84ABAFB2F}"/>
              </a:ext>
            </a:extLst>
          </p:cNvPr>
          <p:cNvSpPr txBox="1"/>
          <p:nvPr/>
        </p:nvSpPr>
        <p:spPr>
          <a:xfrm>
            <a:off x="30480" y="22860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50848-80FE-4509-BB73-0E58C74CF4BF}"/>
              </a:ext>
            </a:extLst>
          </p:cNvPr>
          <p:cNvSpPr txBox="1"/>
          <p:nvPr/>
        </p:nvSpPr>
        <p:spPr>
          <a:xfrm>
            <a:off x="30480" y="3429000"/>
            <a:ext cx="873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D5EBA-6B5F-4212-93EE-B2360DDAD2E5}"/>
              </a:ext>
            </a:extLst>
          </p:cNvPr>
          <p:cNvSpPr txBox="1"/>
          <p:nvPr/>
        </p:nvSpPr>
        <p:spPr>
          <a:xfrm>
            <a:off x="30480" y="4648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34DF4-EDF4-4ACF-A2DE-6D5678F28BFA}"/>
              </a:ext>
            </a:extLst>
          </p:cNvPr>
          <p:cNvSpPr txBox="1"/>
          <p:nvPr/>
        </p:nvSpPr>
        <p:spPr>
          <a:xfrm>
            <a:off x="106680" y="5791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AE94D-7763-4812-9D02-030C24A10F32}"/>
              </a:ext>
            </a:extLst>
          </p:cNvPr>
          <p:cNvSpPr txBox="1"/>
          <p:nvPr/>
        </p:nvSpPr>
        <p:spPr>
          <a:xfrm>
            <a:off x="106680" y="17145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They are in Mi’s home village.</a:t>
            </a: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A55DF-4A30-4397-BA30-D04516B951F4}"/>
              </a:ext>
            </a:extLst>
          </p:cNvPr>
          <p:cNvSpPr txBox="1"/>
          <p:nvPr/>
        </p:nvSpPr>
        <p:spPr>
          <a:xfrm>
            <a:off x="30480" y="2829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It’s almost black.</a:t>
            </a: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9F97C-9B93-47AB-97F0-653177904FE8}"/>
              </a:ext>
            </a:extLst>
          </p:cNvPr>
          <p:cNvSpPr txBox="1"/>
          <p:nvPr/>
        </p:nvSpPr>
        <p:spPr>
          <a:xfrm>
            <a:off x="30480" y="3972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she sees the fish are dead.</a:t>
            </a: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8E52C-2E65-4D3C-97E2-20553937B290}"/>
              </a:ext>
            </a:extLst>
          </p:cNvPr>
          <p:cNvSpPr txBox="1"/>
          <p:nvPr/>
        </p:nvSpPr>
        <p:spPr>
          <a:xfrm>
            <a:off x="30480" y="52679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dumping poison into the lake.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30593-F12B-453D-8EF1-AB59B42B87A5}"/>
              </a:ext>
            </a:extLst>
          </p:cNvPr>
          <p:cNvSpPr txBox="1"/>
          <p:nvPr/>
        </p:nvSpPr>
        <p:spPr>
          <a:xfrm>
            <a:off x="30480" y="620521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Because the air is not clean.</a:t>
            </a:r>
            <a:endParaRPr lang="en-US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68191"/>
            <a:ext cx="8191500" cy="4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7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5EE14-D08C-469C-95C7-7AD00B54ED27}"/>
              </a:ext>
            </a:extLst>
          </p:cNvPr>
          <p:cNvSpPr txBox="1"/>
          <p:nvPr/>
        </p:nvSpPr>
        <p:spPr>
          <a:xfrm>
            <a:off x="4668520" y="4584044"/>
            <a:ext cx="243586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Radioactive</a:t>
            </a:r>
          </a:p>
          <a:p>
            <a:r>
              <a:rPr lang="en-US" sz="2200" b="1" dirty="0"/>
              <a:t>ˌ</a:t>
            </a:r>
            <a:r>
              <a:rPr lang="en-US" sz="2200" b="1" dirty="0" err="1"/>
              <a:t>reɪ.di.oʊˈæk.tɪv</a:t>
            </a:r>
            <a:r>
              <a:rPr lang="en-US" sz="2200" b="1" dirty="0"/>
              <a:t>/</a:t>
            </a:r>
            <a:endParaRPr lang="en-US" sz="2200" b="1" dirty="0">
              <a:latin typeface="Comic Sans MS" pitchFamily="66" charset="0"/>
            </a:endParaRPr>
          </a:p>
          <a:p>
            <a:r>
              <a:rPr lang="en-US" sz="2600" b="1" dirty="0">
                <a:latin typeface="Comic Sans MS" pitchFamily="66" charset="0"/>
              </a:rPr>
              <a:t> pollution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FBE70-637B-4011-A70A-7113CEB5EDE0}"/>
              </a:ext>
            </a:extLst>
          </p:cNvPr>
          <p:cNvSpPr txBox="1"/>
          <p:nvPr/>
        </p:nvSpPr>
        <p:spPr>
          <a:xfrm>
            <a:off x="-132080" y="4578778"/>
            <a:ext cx="26314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Comic Sans MS" pitchFamily="66" charset="0"/>
              </a:rPr>
              <a:t>thermal</a:t>
            </a:r>
            <a:r>
              <a:rPr lang="el-GR" dirty="0"/>
              <a:t> </a:t>
            </a:r>
            <a:r>
              <a:rPr lang="el-G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/ˈθ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ɝːməl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600" b="1" dirty="0">
                <a:latin typeface="Comic Sans MS" pitchFamily="66" charset="0"/>
              </a:rPr>
              <a:t>pollution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AB804-E180-41CC-A905-9791EA83752C}"/>
              </a:ext>
            </a:extLst>
          </p:cNvPr>
          <p:cNvSpPr txBox="1"/>
          <p:nvPr/>
        </p:nvSpPr>
        <p:spPr>
          <a:xfrm>
            <a:off x="2496820" y="4559366"/>
            <a:ext cx="22575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visual</a:t>
            </a:r>
            <a:r>
              <a:rPr lang="en-US" dirty="0"/>
              <a:t> </a:t>
            </a:r>
            <a:r>
              <a:rPr lang="en-US" sz="2200" b="1" dirty="0"/>
              <a:t>ˈ</a:t>
            </a:r>
            <a:r>
              <a:rPr lang="en-US" sz="2200" b="1" dirty="0" err="1"/>
              <a:t>vɪʒuəl</a:t>
            </a:r>
            <a:r>
              <a:rPr lang="en-US" sz="2200" b="1" dirty="0"/>
              <a:t>/</a:t>
            </a:r>
            <a:r>
              <a:rPr lang="en-US" sz="2200" b="1" dirty="0">
                <a:latin typeface="Comic Sans MS" pitchFamily="66" charset="0"/>
              </a:rPr>
              <a:t> </a:t>
            </a:r>
            <a:r>
              <a:rPr lang="en-US" sz="2600" b="1" dirty="0">
                <a:latin typeface="Comic Sans MS" pitchFamily="66" charset="0"/>
              </a:rPr>
              <a:t>pollution 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6E7F6-AC57-443D-AC9B-89F9DB0126CD}"/>
              </a:ext>
            </a:extLst>
          </p:cNvPr>
          <p:cNvSpPr txBox="1"/>
          <p:nvPr/>
        </p:nvSpPr>
        <p:spPr>
          <a:xfrm>
            <a:off x="7157720" y="4582350"/>
            <a:ext cx="194564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light</a:t>
            </a:r>
            <a:r>
              <a:rPr lang="en-US" dirty="0"/>
              <a:t> </a:t>
            </a:r>
            <a:r>
              <a:rPr lang="en-US" sz="2200" b="1" dirty="0"/>
              <a:t>/</a:t>
            </a:r>
            <a:r>
              <a:rPr lang="en-US" sz="2200" b="1" dirty="0" err="1"/>
              <a:t>laɪt</a:t>
            </a:r>
            <a:r>
              <a:rPr lang="en-US" sz="2200" b="1" dirty="0"/>
              <a:t>/</a:t>
            </a:r>
            <a:r>
              <a:rPr lang="en-US" sz="2200" b="1" dirty="0">
                <a:latin typeface="Comic Sans MS" pitchFamily="66" charset="0"/>
              </a:rPr>
              <a:t> </a:t>
            </a:r>
            <a:r>
              <a:rPr lang="en-US" sz="2600" b="1" dirty="0">
                <a:latin typeface="Comic Sans MS" pitchFamily="66" charset="0"/>
              </a:rPr>
              <a:t>pollution </a:t>
            </a:r>
            <a:endParaRPr lang="en-US" sz="2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41C92-9B37-4019-8EB2-1EBEFA643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968494"/>
            <a:ext cx="2209800" cy="35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1C2E3D-2501-4166-BBB1-29194ED923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5800" y="958333"/>
            <a:ext cx="2209800" cy="3517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A0F07-6EE3-4A00-833D-FA034C1791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958334"/>
            <a:ext cx="2057400" cy="3505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8E4EFB-38FE-4455-A0E1-3C7207638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560" y="923150"/>
            <a:ext cx="2209800" cy="3550544"/>
          </a:xfrm>
          <a:prstGeom prst="rect">
            <a:avLst/>
          </a:prstGeom>
        </p:spPr>
      </p:pic>
      <p:pic>
        <p:nvPicPr>
          <p:cNvPr id="3" name="65361798">
            <a:hlinkClick r:id="" action="ppaction://media"/>
            <a:extLst>
              <a:ext uri="{FF2B5EF4-FFF2-40B4-BE49-F238E27FC236}">
                <a16:creationId xmlns:a16="http://schemas.microsoft.com/office/drawing/2014/main" id="{EB3EDA31-8652-4336-B72F-C0D34C90F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82377" y="5348801"/>
            <a:ext cx="487363" cy="487363"/>
          </a:xfrm>
          <a:prstGeom prst="rect">
            <a:avLst/>
          </a:prstGeom>
        </p:spPr>
      </p:pic>
      <p:pic>
        <p:nvPicPr>
          <p:cNvPr id="5" name="65361812">
            <a:hlinkClick r:id="" action="ppaction://media"/>
            <a:extLst>
              <a:ext uri="{FF2B5EF4-FFF2-40B4-BE49-F238E27FC236}">
                <a16:creationId xmlns:a16="http://schemas.microsoft.com/office/drawing/2014/main" id="{7B6BFAED-D1BC-412A-B1E0-2FE92012BC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086" y="5320863"/>
            <a:ext cx="487363" cy="487363"/>
          </a:xfrm>
          <a:prstGeom prst="rect">
            <a:avLst/>
          </a:prstGeom>
        </p:spPr>
      </p:pic>
      <p:pic>
        <p:nvPicPr>
          <p:cNvPr id="7" name="65361833">
            <a:hlinkClick r:id="" action="ppaction://media"/>
            <a:extLst>
              <a:ext uri="{FF2B5EF4-FFF2-40B4-BE49-F238E27FC236}">
                <a16:creationId xmlns:a16="http://schemas.microsoft.com/office/drawing/2014/main" id="{2BD987A4-2BA8-4C05-ADA3-13D3D739EE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65624" y="5666134"/>
            <a:ext cx="487363" cy="487363"/>
          </a:xfrm>
          <a:prstGeom prst="rect">
            <a:avLst/>
          </a:prstGeom>
        </p:spPr>
      </p:pic>
      <p:pic>
        <p:nvPicPr>
          <p:cNvPr id="9" name="65361861">
            <a:hlinkClick r:id="" action="ppaction://media"/>
            <a:extLst>
              <a:ext uri="{FF2B5EF4-FFF2-40B4-BE49-F238E27FC236}">
                <a16:creationId xmlns:a16="http://schemas.microsoft.com/office/drawing/2014/main" id="{147DA6B4-57AA-43C1-A281-D9DF3D38DF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39467" y="5447487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29FD6-BED9-430D-AB32-8E7907768E62}"/>
              </a:ext>
            </a:extLst>
          </p:cNvPr>
          <p:cNvSpPr txBox="1"/>
          <p:nvPr/>
        </p:nvSpPr>
        <p:spPr>
          <a:xfrm flipH="1">
            <a:off x="2516029" y="5808226"/>
            <a:ext cx="1666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nhiễm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endParaRPr lang="en-US" sz="2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80671-7F43-4083-9EBD-57D579409F6A}"/>
              </a:ext>
            </a:extLst>
          </p:cNvPr>
          <p:cNvSpPr txBox="1"/>
          <p:nvPr/>
        </p:nvSpPr>
        <p:spPr>
          <a:xfrm flipH="1">
            <a:off x="423307" y="5791200"/>
            <a:ext cx="1363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nhiễm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nhiệt</a:t>
            </a:r>
            <a:endParaRPr lang="en-US" sz="2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F2459A-4E06-477E-81E1-5B15F9525232}"/>
              </a:ext>
            </a:extLst>
          </p:cNvPr>
          <p:cNvSpPr txBox="1"/>
          <p:nvPr/>
        </p:nvSpPr>
        <p:spPr>
          <a:xfrm flipH="1">
            <a:off x="4822746" y="5836164"/>
            <a:ext cx="1620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nhiễm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phóng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xạ</a:t>
            </a:r>
            <a:endParaRPr lang="en-US" sz="2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814148-DB44-421D-9EE1-E3A299315BB5}"/>
              </a:ext>
            </a:extLst>
          </p:cNvPr>
          <p:cNvSpPr txBox="1"/>
          <p:nvPr/>
        </p:nvSpPr>
        <p:spPr>
          <a:xfrm flipH="1">
            <a:off x="7157720" y="5783202"/>
            <a:ext cx="162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nhiễm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ánh</a:t>
            </a:r>
            <a:r>
              <a:rPr lang="en-US" sz="2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endParaRPr lang="en-US" sz="2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7" grpId="0"/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8T2SHS/U7-L1-2-2-rwmfppmdgdipfx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8442"/>
            <a:ext cx="2492769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8T2SHS/U7-L1-2-3-vduwpjobqhcysqb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96" y="2336469"/>
            <a:ext cx="2605408" cy="15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336469"/>
            <a:ext cx="2476500" cy="160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36470"/>
            <a:ext cx="2628900" cy="152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1" y="4495800"/>
            <a:ext cx="2279745" cy="157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572366"/>
            <a:ext cx="22479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03" y="4572365"/>
            <a:ext cx="22479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572366"/>
            <a:ext cx="2324100" cy="144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752" y="1013475"/>
            <a:ext cx="91189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Comic Sans MS" pitchFamily="66" charset="0"/>
              </a:rPr>
              <a:t>radioactive pollution	land/soil pollution	     air pollution    </a:t>
            </a:r>
          </a:p>
          <a:p>
            <a:r>
              <a:rPr lang="en-US" sz="2300" b="1" dirty="0">
                <a:latin typeface="Comic Sans MS" pitchFamily="66" charset="0"/>
              </a:rPr>
              <a:t>water pollution		thermal pollution        light pollution   </a:t>
            </a:r>
          </a:p>
          <a:p>
            <a:r>
              <a:rPr lang="en-US" sz="2300" b="1" dirty="0">
                <a:latin typeface="Comic Sans MS" pitchFamily="66" charset="0"/>
              </a:rPr>
              <a:t>visual pollution           	noise pollution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7879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1._________________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0845" y="37879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2._________________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5850" y="3864479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3._________________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7550" y="3864479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4._________________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8223" y="608721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5._________________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09850" y="608721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6._________________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9553" y="60936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7._________________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48500" y="605890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8._________________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8386" y="37879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radioactive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97317" y="37879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noise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42764" y="386448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visual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69707" y="3864479"/>
            <a:ext cx="14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thermal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6944" y="6066001"/>
            <a:ext cx="14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water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23334" y="6058906"/>
            <a:ext cx="14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soil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1600" y="6086512"/>
            <a:ext cx="1262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light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13778" y="6017180"/>
            <a:ext cx="141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air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pollution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271FA9-760D-4865-937C-C168CFFD3011}"/>
              </a:ext>
            </a:extLst>
          </p:cNvPr>
          <p:cNvSpPr txBox="1"/>
          <p:nvPr/>
        </p:nvSpPr>
        <p:spPr>
          <a:xfrm>
            <a:off x="3657600" y="514609"/>
            <a:ext cx="4836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Write each type under a picture.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05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70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348800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itchFamily="66" charset="0"/>
              </a:rPr>
              <a:t>1. When………………………………………happens, the water temperature in streams, rivers, lakes, or oceans changes.</a:t>
            </a:r>
          </a:p>
          <a:p>
            <a:r>
              <a:rPr lang="en-US" sz="2200" dirty="0">
                <a:latin typeface="Comic Sans MS" pitchFamily="66" charset="0"/>
              </a:rPr>
              <a:t>2……………………………………occurs when the atmosphere contains gases, dust, or fumes in harmful amounts.</a:t>
            </a:r>
          </a:p>
          <a:p>
            <a:r>
              <a:rPr lang="en-US" sz="2200" dirty="0">
                <a:latin typeface="Comic Sans MS" pitchFamily="66" charset="0"/>
              </a:rPr>
              <a:t>3.When radiation goes into the land, air or water, it is called……………………….</a:t>
            </a:r>
          </a:p>
          <a:p>
            <a:r>
              <a:rPr lang="en-US" sz="2200" dirty="0">
                <a:latin typeface="Comic Sans MS" pitchFamily="66" charset="0"/>
              </a:rPr>
              <a:t>4.Too much use of electric lights in cities may cause……………………………. </a:t>
            </a:r>
          </a:p>
          <a:p>
            <a:r>
              <a:rPr lang="en-US" sz="2200" dirty="0">
                <a:latin typeface="Comic Sans MS" pitchFamily="66" charset="0"/>
              </a:rPr>
              <a:t>5…………………………………..is the contamination of lakes, rivers, oceans, or groundwater, usually by human activities.</a:t>
            </a:r>
          </a:p>
          <a:p>
            <a:r>
              <a:rPr lang="en-US" sz="2200" dirty="0">
                <a:latin typeface="Comic Sans MS" pitchFamily="66" charset="0"/>
              </a:rPr>
              <a:t>6………………………………………happens when human activities destroy the Earth’s surface.</a:t>
            </a:r>
          </a:p>
          <a:p>
            <a:r>
              <a:rPr lang="en-US" sz="2200" dirty="0">
                <a:latin typeface="Comic Sans MS" pitchFamily="66" charset="0"/>
              </a:rPr>
              <a:t>7…………………………………occurs because there are too many loud sounds in the environment.</a:t>
            </a:r>
          </a:p>
          <a:p>
            <a:r>
              <a:rPr lang="en-US" sz="2200" dirty="0">
                <a:latin typeface="Comic Sans MS" pitchFamily="66" charset="0"/>
              </a:rPr>
              <a:t>8.The sight of too many telephone poles, advertising billboards, overhead power lines, or shop signs may cause……………………………….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529" y="1305528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thermal pollution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98120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Air pollution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3309786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light pollution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082" y="3657600"/>
            <a:ext cx="2672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Water pollution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398" y="2974536"/>
            <a:ext cx="312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radioactive pollution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399" y="4364130"/>
            <a:ext cx="2672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Land/Soil pollution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99" y="4995079"/>
            <a:ext cx="2286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Noise pollution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6472" y="6031921"/>
            <a:ext cx="2672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visual pollution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D680-472E-46CF-842F-052C4A51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46051"/>
            <a:ext cx="8229600" cy="51100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Complete the sentences with the types of pollution.</a:t>
            </a:r>
          </a:p>
        </p:txBody>
      </p:sp>
    </p:spTree>
    <p:extLst>
      <p:ext uri="{BB962C8B-B14F-4D97-AF65-F5344CB8AC3E}">
        <p14:creationId xmlns:p14="http://schemas.microsoft.com/office/powerpoint/2010/main" val="35687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ải xuống">
            <a:extLst>
              <a:ext uri="{FF2B5EF4-FFF2-40B4-BE49-F238E27FC236}">
                <a16:creationId xmlns:a16="http://schemas.microsoft.com/office/drawing/2014/main" id="{A97B6160-F241-46CF-A720-EC722512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105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3F0A0A3-88E6-430F-AAF4-5650A20F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438400"/>
            <a:ext cx="883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CC"/>
                </a:solidFill>
              </a:rPr>
              <a:t>Revise the new words, exercises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CC"/>
                </a:solidFill>
              </a:rPr>
              <a:t>Prepare the new lesson : A closer look 1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 dirty="0"/>
          </a:p>
          <a:p>
            <a:pPr marL="342900" indent="-342900">
              <a:spcBef>
                <a:spcPct val="20000"/>
              </a:spcBef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0014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" y="1895901"/>
            <a:ext cx="8236527" cy="47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0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95900"/>
            <a:ext cx="8077200" cy="480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9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ill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Image result for ill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752600"/>
            <a:ext cx="5867400" cy="49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3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895901"/>
            <a:ext cx="8458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1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1895901"/>
            <a:ext cx="7693025" cy="465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6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9144000" cy="3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tre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Image result for veh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10188"/>
            <a:ext cx="826346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152400" y="15923"/>
            <a:ext cx="762000" cy="6096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90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988713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1298</Words>
  <Application>Microsoft Office PowerPoint</Application>
  <PresentationFormat>On-screen Show (4:3)</PresentationFormat>
  <Paragraphs>227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#9Slide03 Arima Madurai Black</vt:lpstr>
      <vt:lpstr>#9Slide03 Arima Madurai Bold</vt:lpstr>
      <vt:lpstr>#9Slide04 Tinos Bold</vt:lpstr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Complete the sentences with the types of pollution.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Thi Phuong Thuy</cp:lastModifiedBy>
  <cp:revision>50</cp:revision>
  <dcterms:created xsi:type="dcterms:W3CDTF">2019-12-20T03:54:01Z</dcterms:created>
  <dcterms:modified xsi:type="dcterms:W3CDTF">2023-01-16T03:58:21Z</dcterms:modified>
</cp:coreProperties>
</file>