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0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60" r:id="rId11"/>
    <p:sldId id="359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CC6600"/>
    <a:srgbClr val="048DA4"/>
    <a:srgbClr val="00A9A5"/>
    <a:srgbClr val="F7941E"/>
    <a:srgbClr val="FF9801"/>
    <a:srgbClr val="FFDAAB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5713" y="392331"/>
            <a:ext cx="3673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0321" y="3515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106" y="24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6" y="207665"/>
            <a:ext cx="29788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1" y="1143361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0" y="0"/>
            <a:ext cx="2472813" cy="2227006"/>
          </a:xfrm>
          <a:prstGeom prst="flowChartMagneticTap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973" y="851893"/>
            <a:ext cx="200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.VnBodoni" pitchFamily="34" charset="0"/>
              </a:rPr>
              <a:t>Example:</a:t>
            </a:r>
            <a:endParaRPr lang="en-US" sz="2800" b="1" dirty="0">
              <a:solidFill>
                <a:srgbClr val="002060"/>
              </a:solidFill>
              <a:latin typeface=".VnBodoni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>
            <a:off x="3165987" y="1337016"/>
            <a:ext cx="1257889" cy="830997"/>
          </a:xfrm>
          <a:prstGeom prst="flowChartDelay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863" y="1381261"/>
            <a:ext cx="10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go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298" y="13751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 go to school at 7 </a:t>
            </a:r>
            <a:r>
              <a:rPr lang="en-GB" sz="3200" b="1" dirty="0" err="1">
                <a:solidFill>
                  <a:srgbClr val="0070C0"/>
                </a:solidFill>
              </a:rPr>
              <a:t>a.m</a:t>
            </a:r>
            <a:r>
              <a:rPr lang="en-GB" sz="3200" b="1" dirty="0">
                <a:solidFill>
                  <a:srgbClr val="0070C0"/>
                </a:solidFill>
              </a:rPr>
              <a:t> every day.</a:t>
            </a:r>
          </a:p>
          <a:p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244" y="267118"/>
            <a:ext cx="53835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Game: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 Race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3181947" y="2379406"/>
            <a:ext cx="1241929" cy="776749"/>
          </a:xfrm>
          <a:prstGeom prst="flowChartDelay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.VnArial Narrow" pitchFamily="34" charset="0"/>
              </a:rPr>
              <a:t>watch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9241" y="2538870"/>
            <a:ext cx="616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My brother watches TV at the weekend.</a:t>
            </a:r>
          </a:p>
        </p:txBody>
      </p:sp>
      <p:sp>
        <p:nvSpPr>
          <p:cNvPr id="18" name="Flowchart: Delay 17"/>
          <p:cNvSpPr/>
          <p:nvPr/>
        </p:nvSpPr>
        <p:spPr>
          <a:xfrm>
            <a:off x="3181947" y="3340198"/>
            <a:ext cx="1241929" cy="776749"/>
          </a:xfrm>
          <a:prstGeom prst="flowChartDelay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.VnArial Narrow" pitchFamily="34" charset="0"/>
              </a:rPr>
              <a:t>listen</a:t>
            </a:r>
            <a:endParaRPr lang="en-US" sz="2800" b="1" dirty="0">
              <a:solidFill>
                <a:srgbClr val="7030A0"/>
              </a:solidFill>
              <a:latin typeface=".Vn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9241" y="3525178"/>
            <a:ext cx="526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My father usually listens to music.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3181947" y="4392251"/>
            <a:ext cx="1241929" cy="776749"/>
          </a:xfrm>
          <a:prstGeom prst="flowChartDelay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C6600"/>
                </a:solidFill>
                <a:latin typeface=".VnArial Narrow" pitchFamily="34" charset="0"/>
              </a:rPr>
              <a:t>play</a:t>
            </a:r>
            <a:endParaRPr lang="en-US" sz="2800" b="1" dirty="0">
              <a:solidFill>
                <a:srgbClr val="CC6600"/>
              </a:solidFill>
              <a:latin typeface=".Vn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1046" y="4581211"/>
            <a:ext cx="614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C6600"/>
                </a:solidFill>
              </a:rPr>
              <a:t>We play football every Sunday morning.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 animBg="1"/>
      <p:bldP spid="11" grpId="0"/>
      <p:bldP spid="18" grpId="0" animBg="1"/>
      <p:bldP spid="17" grpId="0"/>
      <p:bldP spid="2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919" y="1060138"/>
            <a:ext cx="20962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983" y="10441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8" y="941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2215" y="194104"/>
            <a:ext cx="4040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pic>
        <p:nvPicPr>
          <p:cNvPr id="9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xmlns="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4" y="1546771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3234812" y="185555"/>
            <a:ext cx="56896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115721"/>
            <a:ext cx="3625849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11348" y="2018650"/>
            <a:ext cx="6934200" cy="16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Practise</a:t>
            </a: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the exercises again.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marL="265075" indent="-2650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Do exercises in workbook.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communication.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8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86"/>
            <a:ext cx="12324735" cy="6975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4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27723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8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xmlns="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132735" y="1550563"/>
            <a:ext cx="4685528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B6F30F-3425-407D-B01E-DFAA6D0C1FD1}"/>
              </a:ext>
            </a:extLst>
          </p:cNvPr>
          <p:cNvSpPr txBox="1"/>
          <p:nvPr/>
        </p:nvSpPr>
        <p:spPr>
          <a:xfrm>
            <a:off x="5507960" y="550884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The 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Example: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Water, grow, flowers, vegetables.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</a:t>
            </a:r>
            <a:r>
              <a:rPr lang="en-US" sz="2400" b="1" dirty="0"/>
              <a:t>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Yes, it is.</a:t>
            </a:r>
          </a:p>
        </p:txBody>
      </p:sp>
      <p:pic>
        <p:nvPicPr>
          <p:cNvPr id="20" name="Content Placeholder 3" descr="diffic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6" y="5194613"/>
            <a:ext cx="1342646" cy="1577181"/>
          </a:xfrm>
          <a:prstGeom prst="rect">
            <a:avLst/>
          </a:prstGeom>
        </p:spPr>
      </p:pic>
      <p:pic>
        <p:nvPicPr>
          <p:cNvPr id="21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80" y="5194613"/>
            <a:ext cx="220980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3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4438" y="1414486"/>
            <a:ext cx="567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.VnBahamasB" pitchFamily="34" charset="0"/>
              </a:rPr>
              <a:t>LESSON 3: </a:t>
            </a:r>
            <a:r>
              <a:rPr lang="en-US" sz="3200" b="1" dirty="0">
                <a:solidFill>
                  <a:srgbClr val="FF0000"/>
                </a:solidFill>
                <a:latin typeface=".VnBahamasB" pitchFamily="34" charset="0"/>
              </a:rPr>
              <a:t>A CLOSER LOOK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792" y="260995"/>
            <a:ext cx="309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Unit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1689" y="260995"/>
            <a:ext cx="39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541" y="2196395"/>
            <a:ext cx="35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48DA4"/>
                </a:solidFill>
                <a:latin typeface=".VnBodoni" pitchFamily="34" charset="0"/>
              </a:rPr>
              <a:t>GRAMMAR</a:t>
            </a:r>
            <a:endParaRPr lang="en-US" sz="3200" b="1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44" y="1253156"/>
            <a:ext cx="8803562" cy="412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0B3834-4C81-4FEB-AFD7-98DFCE8021FF}"/>
              </a:ext>
            </a:extLst>
          </p:cNvPr>
          <p:cNvSpPr txBox="1"/>
          <p:nvPr/>
        </p:nvSpPr>
        <p:spPr>
          <a:xfrm>
            <a:off x="3206344" y="287404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present simple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29"/>
            <a:ext cx="30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48DA4"/>
                </a:solidFill>
              </a:rPr>
              <a:t>* </a:t>
            </a:r>
            <a:r>
              <a:rPr lang="en-GB" sz="3600" b="1" u="sng" dirty="0">
                <a:solidFill>
                  <a:srgbClr val="048DA4"/>
                </a:solidFill>
              </a:rPr>
              <a:t>Grammar</a:t>
            </a:r>
            <a:r>
              <a:rPr lang="en-GB" sz="3600" b="1" dirty="0">
                <a:solidFill>
                  <a:srgbClr val="048DA4"/>
                </a:solidFill>
              </a:rPr>
              <a:t>:</a:t>
            </a:r>
            <a:endParaRPr lang="en-US" sz="36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xmlns="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727680" y="527480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39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13306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6" y="1891552"/>
            <a:ext cx="10463469" cy="3886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CA0BE8-1ED5-434C-B24A-B45DA336EA03}"/>
              </a:ext>
            </a:extLst>
          </p:cNvPr>
          <p:cNvSpPr txBox="1"/>
          <p:nvPr/>
        </p:nvSpPr>
        <p:spPr>
          <a:xfrm>
            <a:off x="1039448" y="1991968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BFC54F-E31D-4316-B403-0FE978F31AA5}"/>
              </a:ext>
            </a:extLst>
          </p:cNvPr>
          <p:cNvSpPr txBox="1"/>
          <p:nvPr/>
        </p:nvSpPr>
        <p:spPr>
          <a:xfrm>
            <a:off x="1039448" y="272599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E05723-D6C9-4B12-A002-0B62C8C0976B}"/>
              </a:ext>
            </a:extLst>
          </p:cNvPr>
          <p:cNvSpPr txBox="1"/>
          <p:nvPr/>
        </p:nvSpPr>
        <p:spPr>
          <a:xfrm>
            <a:off x="1039448" y="3469943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E2DEEB-174C-41F9-A195-85955BA31B92}"/>
              </a:ext>
            </a:extLst>
          </p:cNvPr>
          <p:cNvSpPr txBox="1"/>
          <p:nvPr/>
        </p:nvSpPr>
        <p:spPr>
          <a:xfrm>
            <a:off x="1039448" y="42374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4F294D-DFAA-4E64-9504-F42EBABC53C2}"/>
              </a:ext>
            </a:extLst>
          </p:cNvPr>
          <p:cNvSpPr txBox="1"/>
          <p:nvPr/>
        </p:nvSpPr>
        <p:spPr>
          <a:xfrm>
            <a:off x="1039448" y="501600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429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9105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067" y="9593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56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58E00B-AED8-415F-89B7-1DA73F6E952B}"/>
              </a:ext>
            </a:extLst>
          </p:cNvPr>
          <p:cNvSpPr txBox="1"/>
          <p:nvPr/>
        </p:nvSpPr>
        <p:spPr>
          <a:xfrm>
            <a:off x="1042458" y="1383866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8585C9-85ED-4AFD-B34C-2F833378BB93}"/>
              </a:ext>
            </a:extLst>
          </p:cNvPr>
          <p:cNvSpPr txBox="1"/>
          <p:nvPr/>
        </p:nvSpPr>
        <p:spPr>
          <a:xfrm>
            <a:off x="4962832" y="1753958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make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A0D7E8-7C63-4299-AB33-A824C4404B42}"/>
              </a:ext>
            </a:extLst>
          </p:cNvPr>
          <p:cNvSpPr txBox="1"/>
          <p:nvPr/>
        </p:nvSpPr>
        <p:spPr>
          <a:xfrm>
            <a:off x="2542863" y="2676861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DC6931-6A78-4D3E-85B7-7FC9359990B0}"/>
              </a:ext>
            </a:extLst>
          </p:cNvPr>
          <p:cNvSpPr txBox="1"/>
          <p:nvPr/>
        </p:nvSpPr>
        <p:spPr>
          <a:xfrm>
            <a:off x="5445029" y="2660712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6348CA-ADC9-4325-8E43-41AF03B9F40C}"/>
              </a:ext>
            </a:extLst>
          </p:cNvPr>
          <p:cNvSpPr txBox="1"/>
          <p:nvPr/>
        </p:nvSpPr>
        <p:spPr>
          <a:xfrm>
            <a:off x="2856688" y="3583615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7CB73E-B21C-4350-8F21-60D5FAB249D7}"/>
              </a:ext>
            </a:extLst>
          </p:cNvPr>
          <p:cNvSpPr txBox="1"/>
          <p:nvPr/>
        </p:nvSpPr>
        <p:spPr>
          <a:xfrm>
            <a:off x="3540522" y="4490369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6BB41F-FF51-4814-A3C6-18BD841018A3}"/>
              </a:ext>
            </a:extLst>
          </p:cNvPr>
          <p:cNvSpPr txBox="1"/>
          <p:nvPr/>
        </p:nvSpPr>
        <p:spPr>
          <a:xfrm>
            <a:off x="1719868" y="5397048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Does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F9EEE8-F5AF-40ED-9E8B-51CA77C09F63}"/>
              </a:ext>
            </a:extLst>
          </p:cNvPr>
          <p:cNvSpPr txBox="1"/>
          <p:nvPr/>
        </p:nvSpPr>
        <p:spPr>
          <a:xfrm>
            <a:off x="6985139" y="5397048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91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112" y="1014453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812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786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9C4D5B-4D63-423F-ACB4-C1451F28DBE4}"/>
              </a:ext>
            </a:extLst>
          </p:cNvPr>
          <p:cNvSpPr txBox="1"/>
          <p:nvPr/>
        </p:nvSpPr>
        <p:spPr>
          <a:xfrm>
            <a:off x="628983" y="1459797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9 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cannot cook very well.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FA4E60-02F8-4881-A0AE-7355AEC00ABB}"/>
              </a:ext>
            </a:extLst>
          </p:cNvPr>
          <p:cNvSpPr txBox="1"/>
          <p:nvPr/>
        </p:nvSpPr>
        <p:spPr>
          <a:xfrm>
            <a:off x="9213032" y="1649177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enjoys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E6666C-43AB-418B-94E4-D62B4C7F7514}"/>
              </a:ext>
            </a:extLst>
          </p:cNvPr>
          <p:cNvSpPr txBox="1"/>
          <p:nvPr/>
        </p:nvSpPr>
        <p:spPr>
          <a:xfrm>
            <a:off x="4528457" y="2413991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spends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4E0614-4A31-46F2-85DC-353986D64EC8}"/>
              </a:ext>
            </a:extLst>
          </p:cNvPr>
          <p:cNvSpPr txBox="1"/>
          <p:nvPr/>
        </p:nvSpPr>
        <p:spPr>
          <a:xfrm>
            <a:off x="3811110" y="3154398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CD3980-5575-4C96-B06A-78AD17D043CC}"/>
              </a:ext>
            </a:extLst>
          </p:cNvPr>
          <p:cNvSpPr txBox="1"/>
          <p:nvPr/>
        </p:nvSpPr>
        <p:spPr>
          <a:xfrm>
            <a:off x="1078804" y="3871862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5B0E0D-0619-4B87-A37A-307495D82D1C}"/>
              </a:ext>
            </a:extLst>
          </p:cNvPr>
          <p:cNvSpPr txBox="1"/>
          <p:nvPr/>
        </p:nvSpPr>
        <p:spPr>
          <a:xfrm>
            <a:off x="9726366" y="3871862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begins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4C2A81-3094-44EF-B62A-FE68FEA5B887}"/>
              </a:ext>
            </a:extLst>
          </p:cNvPr>
          <p:cNvSpPr txBox="1"/>
          <p:nvPr/>
        </p:nvSpPr>
        <p:spPr>
          <a:xfrm>
            <a:off x="3727855" y="4569255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enjoy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323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7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195" y="80488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075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048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04BEF4-8562-4A52-AA52-EE8F72F6C3EE}"/>
              </a:ext>
            </a:extLst>
          </p:cNvPr>
          <p:cNvSpPr txBox="1"/>
          <p:nvPr/>
        </p:nvSpPr>
        <p:spPr>
          <a:xfrm>
            <a:off x="949423" y="1635880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dirty="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4A82B2-E214-4D07-B9C7-A253F69C6429}"/>
              </a:ext>
            </a:extLst>
          </p:cNvPr>
          <p:cNvSpPr txBox="1"/>
          <p:nvPr/>
        </p:nvSpPr>
        <p:spPr>
          <a:xfrm>
            <a:off x="1250302" y="2097545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sun sets in the west every evening.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940004-1AD1-42C4-8969-0FFDA8C4BC43}"/>
              </a:ext>
            </a:extLst>
          </p:cNvPr>
          <p:cNvSpPr txBox="1"/>
          <p:nvPr/>
        </p:nvSpPr>
        <p:spPr>
          <a:xfrm>
            <a:off x="1250302" y="295848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Trang and Minh play basketball every day after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215BE-6C11-4E4B-A933-999F74D0B673}"/>
              </a:ext>
            </a:extLst>
          </p:cNvPr>
          <p:cNvSpPr txBox="1"/>
          <p:nvPr/>
        </p:nvSpPr>
        <p:spPr>
          <a:xfrm>
            <a:off x="1250302" y="383098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flight from Ho Chi Minh City doesn’t arrive at 10:30.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605811-5BF7-4813-A2ED-38AFF596E70C}"/>
              </a:ext>
            </a:extLst>
          </p:cNvPr>
          <p:cNvSpPr txBox="1"/>
          <p:nvPr/>
        </p:nvSpPr>
        <p:spPr>
          <a:xfrm>
            <a:off x="1250302" y="468412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</a:rPr>
              <a:t>Our </a:t>
            </a:r>
            <a:r>
              <a:rPr lang="en-US" sz="2400" b="1" i="1" dirty="0">
                <a:solidFill>
                  <a:srgbClr val="0070C0"/>
                </a:solidFill>
              </a:rPr>
              <a:t>science teacher starts our lessons </a:t>
            </a:r>
            <a:r>
              <a:rPr lang="en-US" sz="2400" b="1" i="1">
                <a:solidFill>
                  <a:srgbClr val="0070C0"/>
                </a:solidFill>
              </a:rPr>
              <a:t>at 1 p.m. </a:t>
            </a:r>
            <a:r>
              <a:rPr lang="en-US" sz="2400" b="1" i="1" dirty="0">
                <a:solidFill>
                  <a:srgbClr val="0070C0"/>
                </a:solidFill>
              </a:rPr>
              <a:t>on Fridays.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5EB225-9832-467B-8716-81C2411A69E3}"/>
              </a:ext>
            </a:extLst>
          </p:cNvPr>
          <p:cNvSpPr txBox="1"/>
          <p:nvPr/>
        </p:nvSpPr>
        <p:spPr>
          <a:xfrm>
            <a:off x="1250302" y="559482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you make models at the weekend?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067" y="11114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</TotalTime>
  <Words>386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190</cp:revision>
  <dcterms:created xsi:type="dcterms:W3CDTF">2020-12-09T02:04:09Z</dcterms:created>
  <dcterms:modified xsi:type="dcterms:W3CDTF">2022-08-26T13:00:44Z</dcterms:modified>
</cp:coreProperties>
</file>