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4" r:id="rId2"/>
    <p:sldId id="273" r:id="rId3"/>
    <p:sldId id="258" r:id="rId4"/>
    <p:sldId id="282" r:id="rId5"/>
    <p:sldId id="275" r:id="rId6"/>
    <p:sldId id="259" r:id="rId7"/>
    <p:sldId id="278" r:id="rId8"/>
    <p:sldId id="260" r:id="rId9"/>
    <p:sldId id="261" r:id="rId10"/>
    <p:sldId id="262" r:id="rId11"/>
    <p:sldId id="263" r:id="rId12"/>
    <p:sldId id="264" r:id="rId13"/>
    <p:sldId id="272" r:id="rId14"/>
    <p:sldId id="265" r:id="rId15"/>
    <p:sldId id="269" r:id="rId16"/>
    <p:sldId id="266" r:id="rId17"/>
    <p:sldId id="267" r:id="rId18"/>
    <p:sldId id="268" r:id="rId19"/>
    <p:sldId id="270" r:id="rId20"/>
    <p:sldId id="271" r:id="rId21"/>
    <p:sldId id="283" r:id="rId22"/>
    <p:sldId id="284"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p:cViewPr varScale="1">
        <p:scale>
          <a:sx n="85" d="100"/>
          <a:sy n="85" d="100"/>
        </p:scale>
        <p:origin x="136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673BE-025B-4A49-8B8E-A60FBA773FEC}" type="datetimeFigureOut">
              <a:rPr lang="en-US" smtClean="0"/>
              <a:t>12/9/2022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A5154-C3C4-4653-A05F-1F7A887585EC}" type="slidenum">
              <a:rPr lang="en-US" smtClean="0"/>
              <a:t>‹#›</a:t>
            </a:fld>
            <a:endParaRPr lang="en-US"/>
          </a:p>
        </p:txBody>
      </p:sp>
    </p:spTree>
    <p:extLst>
      <p:ext uri="{BB962C8B-B14F-4D97-AF65-F5344CB8AC3E}">
        <p14:creationId xmlns:p14="http://schemas.microsoft.com/office/powerpoint/2010/main" val="128800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A5154-C3C4-4653-A05F-1F7A887585EC}" type="slidenum">
              <a:rPr lang="en-US" smtClean="0"/>
              <a:t>3</a:t>
            </a:fld>
            <a:endParaRPr lang="en-US"/>
          </a:p>
        </p:txBody>
      </p:sp>
    </p:spTree>
    <p:extLst>
      <p:ext uri="{BB962C8B-B14F-4D97-AF65-F5344CB8AC3E}">
        <p14:creationId xmlns:p14="http://schemas.microsoft.com/office/powerpoint/2010/main" val="49517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A5154-C3C4-4653-A05F-1F7A887585EC}" type="slidenum">
              <a:rPr lang="en-US" smtClean="0"/>
              <a:t>6</a:t>
            </a:fld>
            <a:endParaRPr lang="en-US"/>
          </a:p>
        </p:txBody>
      </p:sp>
    </p:spTree>
    <p:extLst>
      <p:ext uri="{BB962C8B-B14F-4D97-AF65-F5344CB8AC3E}">
        <p14:creationId xmlns:p14="http://schemas.microsoft.com/office/powerpoint/2010/main" val="49517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A5154-C3C4-4653-A05F-1F7A887585EC}" type="slidenum">
              <a:rPr lang="en-US" smtClean="0"/>
              <a:t>8</a:t>
            </a:fld>
            <a:endParaRPr lang="en-US"/>
          </a:p>
        </p:txBody>
      </p:sp>
    </p:spTree>
    <p:extLst>
      <p:ext uri="{BB962C8B-B14F-4D97-AF65-F5344CB8AC3E}">
        <p14:creationId xmlns:p14="http://schemas.microsoft.com/office/powerpoint/2010/main" val="49517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A5154-C3C4-4653-A05F-1F7A887585EC}" type="slidenum">
              <a:rPr lang="en-US" smtClean="0"/>
              <a:t>9</a:t>
            </a:fld>
            <a:endParaRPr lang="en-US"/>
          </a:p>
        </p:txBody>
      </p:sp>
    </p:spTree>
    <p:extLst>
      <p:ext uri="{BB962C8B-B14F-4D97-AF65-F5344CB8AC3E}">
        <p14:creationId xmlns:p14="http://schemas.microsoft.com/office/powerpoint/2010/main" val="49517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7620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30823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565685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94229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106851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070305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705897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30863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734536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5301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01705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1570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41110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728374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49067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839098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437058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952780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615148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023084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772961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9053F3-B685-4BF7-848E-32F2AB2AFE0A}"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20145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172587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9053F3-B685-4BF7-848E-32F2AB2AFE0A}" type="datetimeFigureOut">
              <a:rPr lang="en-US" smtClean="0"/>
              <a:t>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516477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9053F3-B685-4BF7-848E-32F2AB2AFE0A}" type="datetimeFigureOut">
              <a:rPr lang="en-US" smtClean="0"/>
              <a:t>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72947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053F3-B685-4BF7-848E-32F2AB2AFE0A}" type="datetimeFigureOut">
              <a:rPr lang="en-US" smtClean="0"/>
              <a:t>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188425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9053F3-B685-4BF7-848E-32F2AB2AFE0A}"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765057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9053F3-B685-4BF7-848E-32F2AB2AFE0A}" type="datetimeFigureOut">
              <a:rPr lang="en-US" smtClean="0"/>
              <a:t>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465280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00390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23960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1085372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70133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95033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45591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327254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9053F3-B685-4BF7-848E-32F2AB2AFE0A}"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8D1CED-3328-424C-993C-BD58EC222D0E}" type="slidenum">
              <a:rPr lang="en-US" smtClean="0"/>
              <a:t>‹#›</a:t>
            </a:fld>
            <a:endParaRPr lang="en-US"/>
          </a:p>
        </p:txBody>
      </p:sp>
    </p:spTree>
    <p:extLst>
      <p:ext uri="{BB962C8B-B14F-4D97-AF65-F5344CB8AC3E}">
        <p14:creationId xmlns:p14="http://schemas.microsoft.com/office/powerpoint/2010/main" val="203759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053F3-B685-4BF7-848E-32F2AB2AFE0A}" type="datetimeFigureOut">
              <a:rPr lang="en-US" smtClean="0"/>
              <a:t>12/9/2022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D1CED-3328-424C-993C-BD58EC222D0E}" type="slidenum">
              <a:rPr lang="en-US" smtClean="0"/>
              <a:t>‹#›</a:t>
            </a:fld>
            <a:endParaRPr lang="en-US"/>
          </a:p>
        </p:txBody>
      </p:sp>
    </p:spTree>
    <p:extLst>
      <p:ext uri="{BB962C8B-B14F-4D97-AF65-F5344CB8AC3E}">
        <p14:creationId xmlns:p14="http://schemas.microsoft.com/office/powerpoint/2010/main" val="2983451428"/>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4" r:id="rId3"/>
    <p:sldLayoutId id="2147483671" r:id="rId4"/>
    <p:sldLayoutId id="2147483670" r:id="rId5"/>
    <p:sldLayoutId id="2147483669" r:id="rId6"/>
    <p:sldLayoutId id="2147483665" r:id="rId7"/>
    <p:sldLayoutId id="2147483664" r:id="rId8"/>
    <p:sldLayoutId id="2147483663" r:id="rId9"/>
    <p:sldLayoutId id="2147483662" r:id="rId10"/>
    <p:sldLayoutId id="2147483661" r:id="rId11"/>
    <p:sldLayoutId id="2147483650" r:id="rId12"/>
    <p:sldLayoutId id="2147483684" r:id="rId13"/>
    <p:sldLayoutId id="2147483683" r:id="rId14"/>
    <p:sldLayoutId id="2147483682" r:id="rId15"/>
    <p:sldLayoutId id="2147483681" r:id="rId16"/>
    <p:sldLayoutId id="2147483680" r:id="rId17"/>
    <p:sldLayoutId id="2147483679" r:id="rId18"/>
    <p:sldLayoutId id="2147483678" r:id="rId19"/>
    <p:sldLayoutId id="2147483677" r:id="rId20"/>
    <p:sldLayoutId id="2147483676" r:id="rId21"/>
    <p:sldLayoutId id="2147483673" r:id="rId22"/>
    <p:sldLayoutId id="2147483672" r:id="rId23"/>
    <p:sldLayoutId id="2147483668" r:id="rId24"/>
    <p:sldLayoutId id="2147483667" r:id="rId25"/>
    <p:sldLayoutId id="2147483666" r:id="rId26"/>
    <p:sldLayoutId id="214748366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notesSlide" Target="../notesSlides/notesSlide4.xml"/><Relationship Id="rId16"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228600"/>
            <a:ext cx="8201736" cy="584775"/>
          </a:xfrm>
          <a:prstGeom prst="rect">
            <a:avLst/>
          </a:prstGeom>
          <a:solidFill>
            <a:schemeClr val="bg1"/>
          </a:solidFill>
        </p:spPr>
        <p:txBody>
          <a:bodyPr wrap="square" rtlCol="0">
            <a:spAutoFit/>
          </a:bodyPr>
          <a:lstStyle/>
          <a:p>
            <a:pPr algn="ctr"/>
            <a:r>
              <a:rPr lang="en-US" sz="3200" dirty="0">
                <a:solidFill>
                  <a:srgbClr val="C00000"/>
                </a:solidFill>
                <a:latin typeface="Comic Sans MS" pitchFamily="66" charset="0"/>
              </a:rPr>
              <a:t>Which tenses are mentioned in the video?</a:t>
            </a:r>
          </a:p>
        </p:txBody>
      </p:sp>
      <p:pic>
        <p:nvPicPr>
          <p:cNvPr id="3" name="y2mate.com - Past Simple - Past Continuous - when_108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6" y="914400"/>
            <a:ext cx="9144000" cy="5943600"/>
          </a:xfrm>
          <a:prstGeom prst="rect">
            <a:avLst/>
          </a:prstGeom>
        </p:spPr>
      </p:pic>
    </p:spTree>
    <p:extLst>
      <p:ext uri="{BB962C8B-B14F-4D97-AF65-F5344CB8AC3E}">
        <p14:creationId xmlns:p14="http://schemas.microsoft.com/office/powerpoint/2010/main" val="865558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2802"/>
            <a:ext cx="2667000" cy="210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382" y="1585312"/>
            <a:ext cx="2601036" cy="210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72801"/>
            <a:ext cx="2881667" cy="210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33634" y="3816825"/>
            <a:ext cx="2819400" cy="2354491"/>
          </a:xfrm>
          <a:prstGeom prst="rect">
            <a:avLst/>
          </a:prstGeom>
          <a:noFill/>
          <a:ln>
            <a:solidFill>
              <a:schemeClr val="tx1"/>
            </a:solidFill>
          </a:ln>
        </p:spPr>
        <p:txBody>
          <a:bodyPr wrap="square" rtlCol="0">
            <a:spAutoFit/>
          </a:bodyPr>
          <a:lstStyle/>
          <a:p>
            <a:pPr algn="just"/>
            <a:r>
              <a:rPr lang="en-US" sz="2100" dirty="0">
                <a:latin typeface="Comic Sans MS" pitchFamily="66" charset="0"/>
              </a:rPr>
              <a:t>1.The prince (walk) ……………….……….along the road when he met a princess, so he (stop)……….…….......and  (have)……………....a chat with her.</a:t>
            </a:r>
          </a:p>
        </p:txBody>
      </p:sp>
      <p:sp>
        <p:nvSpPr>
          <p:cNvPr id="11" name="TextBox 10"/>
          <p:cNvSpPr txBox="1"/>
          <p:nvPr/>
        </p:nvSpPr>
        <p:spPr>
          <a:xfrm>
            <a:off x="3072168" y="3816825"/>
            <a:ext cx="2923464" cy="2800767"/>
          </a:xfrm>
          <a:prstGeom prst="rect">
            <a:avLst/>
          </a:prstGeom>
          <a:noFill/>
          <a:ln>
            <a:solidFill>
              <a:schemeClr val="tx1"/>
            </a:solidFill>
          </a:ln>
        </p:spPr>
        <p:txBody>
          <a:bodyPr wrap="square" rtlCol="0">
            <a:spAutoFit/>
          </a:bodyPr>
          <a:lstStyle/>
          <a:p>
            <a:r>
              <a:rPr lang="en-US" sz="2200" dirty="0">
                <a:latin typeface="Comic Sans MS" pitchFamily="66" charset="0"/>
              </a:rPr>
              <a:t>2.When Saint </a:t>
            </a:r>
            <a:r>
              <a:rPr lang="en-US" sz="2200" dirty="0" err="1">
                <a:latin typeface="Comic Sans MS" pitchFamily="66" charset="0"/>
              </a:rPr>
              <a:t>Giong</a:t>
            </a:r>
            <a:r>
              <a:rPr lang="en-US" sz="2200" dirty="0">
                <a:latin typeface="Comic Sans MS" pitchFamily="66" charset="0"/>
              </a:rPr>
              <a:t> (lie)………………..on the bed, he (hear).………...</a:t>
            </a:r>
          </a:p>
          <a:p>
            <a:r>
              <a:rPr lang="en-US" sz="2200" dirty="0">
                <a:latin typeface="Comic Sans MS" pitchFamily="66" charset="0"/>
              </a:rPr>
              <a:t>an announcement that the emperor (need).................brave men to protect his land.</a:t>
            </a:r>
          </a:p>
        </p:txBody>
      </p:sp>
      <p:sp>
        <p:nvSpPr>
          <p:cNvPr id="12" name="TextBox 11"/>
          <p:cNvSpPr txBox="1"/>
          <p:nvPr/>
        </p:nvSpPr>
        <p:spPr>
          <a:xfrm>
            <a:off x="6096000" y="3807726"/>
            <a:ext cx="2952750" cy="2862322"/>
          </a:xfrm>
          <a:prstGeom prst="rect">
            <a:avLst/>
          </a:prstGeom>
          <a:solidFill>
            <a:schemeClr val="bg1"/>
          </a:solidFill>
          <a:ln>
            <a:solidFill>
              <a:schemeClr val="tx1"/>
            </a:solidFill>
          </a:ln>
        </p:spPr>
        <p:txBody>
          <a:bodyPr wrap="square" rtlCol="0">
            <a:spAutoFit/>
          </a:bodyPr>
          <a:lstStyle/>
          <a:p>
            <a:r>
              <a:rPr lang="en-US" sz="2000" dirty="0">
                <a:latin typeface="Comic Sans MS" pitchFamily="66" charset="0"/>
              </a:rPr>
              <a:t>3.Alice was walking alone in the woods when she suddenly (hear)…………. footsteps behind her. Someone (follow) …........................her. She was frightened and she (start)………………..to run.</a:t>
            </a:r>
          </a:p>
        </p:txBody>
      </p:sp>
      <p:sp>
        <p:nvSpPr>
          <p:cNvPr id="13" name="TextBox 12"/>
          <p:cNvSpPr txBox="1"/>
          <p:nvPr/>
        </p:nvSpPr>
        <p:spPr>
          <a:xfrm>
            <a:off x="222345" y="4089107"/>
            <a:ext cx="1618966" cy="400110"/>
          </a:xfrm>
          <a:prstGeom prst="rect">
            <a:avLst/>
          </a:prstGeom>
          <a:noFill/>
        </p:spPr>
        <p:txBody>
          <a:bodyPr wrap="square" rtlCol="0">
            <a:spAutoFit/>
          </a:bodyPr>
          <a:lstStyle/>
          <a:p>
            <a:r>
              <a:rPr lang="en-US" sz="2000" dirty="0">
                <a:solidFill>
                  <a:srgbClr val="FF0000"/>
                </a:solidFill>
                <a:latin typeface="Comic Sans MS" pitchFamily="66" charset="0"/>
              </a:rPr>
              <a:t>was walking</a:t>
            </a:r>
          </a:p>
        </p:txBody>
      </p:sp>
      <p:sp>
        <p:nvSpPr>
          <p:cNvPr id="14" name="TextBox 13"/>
          <p:cNvSpPr txBox="1"/>
          <p:nvPr/>
        </p:nvSpPr>
        <p:spPr>
          <a:xfrm>
            <a:off x="1105906" y="5047481"/>
            <a:ext cx="1247349" cy="400110"/>
          </a:xfrm>
          <a:prstGeom prst="rect">
            <a:avLst/>
          </a:prstGeom>
          <a:noFill/>
        </p:spPr>
        <p:txBody>
          <a:bodyPr wrap="square" rtlCol="0">
            <a:spAutoFit/>
          </a:bodyPr>
          <a:lstStyle/>
          <a:p>
            <a:r>
              <a:rPr lang="en-US" sz="2000" dirty="0">
                <a:solidFill>
                  <a:srgbClr val="FF0000"/>
                </a:solidFill>
                <a:latin typeface="Comic Sans MS" pitchFamily="66" charset="0"/>
              </a:rPr>
              <a:t>stopped</a:t>
            </a:r>
          </a:p>
        </p:txBody>
      </p:sp>
      <p:sp>
        <p:nvSpPr>
          <p:cNvPr id="15" name="TextBox 14"/>
          <p:cNvSpPr txBox="1"/>
          <p:nvPr/>
        </p:nvSpPr>
        <p:spPr>
          <a:xfrm>
            <a:off x="1199439" y="5386288"/>
            <a:ext cx="748068" cy="400110"/>
          </a:xfrm>
          <a:prstGeom prst="rect">
            <a:avLst/>
          </a:prstGeom>
          <a:noFill/>
        </p:spPr>
        <p:txBody>
          <a:bodyPr wrap="square" rtlCol="0">
            <a:spAutoFit/>
          </a:bodyPr>
          <a:lstStyle/>
          <a:p>
            <a:r>
              <a:rPr lang="en-US" sz="2000" dirty="0">
                <a:solidFill>
                  <a:srgbClr val="FF0000"/>
                </a:solidFill>
                <a:latin typeface="Comic Sans MS" pitchFamily="66" charset="0"/>
              </a:rPr>
              <a:t>had</a:t>
            </a:r>
          </a:p>
        </p:txBody>
      </p:sp>
      <p:sp>
        <p:nvSpPr>
          <p:cNvPr id="16" name="TextBox 15"/>
          <p:cNvSpPr txBox="1"/>
          <p:nvPr/>
        </p:nvSpPr>
        <p:spPr>
          <a:xfrm>
            <a:off x="3607845" y="4140081"/>
            <a:ext cx="1376432" cy="400110"/>
          </a:xfrm>
          <a:prstGeom prst="rect">
            <a:avLst/>
          </a:prstGeom>
          <a:noFill/>
        </p:spPr>
        <p:txBody>
          <a:bodyPr wrap="square" rtlCol="0">
            <a:spAutoFit/>
          </a:bodyPr>
          <a:lstStyle/>
          <a:p>
            <a:r>
              <a:rPr lang="en-US" sz="2000" dirty="0">
                <a:solidFill>
                  <a:srgbClr val="FF0000"/>
                </a:solidFill>
                <a:latin typeface="Comic Sans MS" pitchFamily="66" charset="0"/>
              </a:rPr>
              <a:t>was lying</a:t>
            </a:r>
          </a:p>
        </p:txBody>
      </p:sp>
      <p:sp>
        <p:nvSpPr>
          <p:cNvPr id="17" name="TextBox 16"/>
          <p:cNvSpPr txBox="1"/>
          <p:nvPr/>
        </p:nvSpPr>
        <p:spPr>
          <a:xfrm>
            <a:off x="4984277" y="4466377"/>
            <a:ext cx="876586" cy="400110"/>
          </a:xfrm>
          <a:prstGeom prst="rect">
            <a:avLst/>
          </a:prstGeom>
          <a:noFill/>
        </p:spPr>
        <p:txBody>
          <a:bodyPr wrap="square" rtlCol="0">
            <a:spAutoFit/>
          </a:bodyPr>
          <a:lstStyle/>
          <a:p>
            <a:r>
              <a:rPr lang="en-US" sz="2000" dirty="0">
                <a:solidFill>
                  <a:srgbClr val="FF0000"/>
                </a:solidFill>
                <a:latin typeface="Comic Sans MS" pitchFamily="66" charset="0"/>
              </a:rPr>
              <a:t>heard</a:t>
            </a:r>
          </a:p>
        </p:txBody>
      </p:sp>
      <p:sp>
        <p:nvSpPr>
          <p:cNvPr id="18" name="TextBox 17"/>
          <p:cNvSpPr txBox="1"/>
          <p:nvPr/>
        </p:nvSpPr>
        <p:spPr>
          <a:xfrm>
            <a:off x="4000500" y="5467290"/>
            <a:ext cx="1143000" cy="400110"/>
          </a:xfrm>
          <a:prstGeom prst="rect">
            <a:avLst/>
          </a:prstGeom>
          <a:noFill/>
        </p:spPr>
        <p:txBody>
          <a:bodyPr wrap="square" rtlCol="0">
            <a:spAutoFit/>
          </a:bodyPr>
          <a:lstStyle/>
          <a:p>
            <a:r>
              <a:rPr lang="en-US" sz="2000" dirty="0">
                <a:solidFill>
                  <a:srgbClr val="FF0000"/>
                </a:solidFill>
                <a:latin typeface="Comic Sans MS" pitchFamily="66" charset="0"/>
              </a:rPr>
              <a:t>needed</a:t>
            </a:r>
          </a:p>
        </p:txBody>
      </p:sp>
      <p:sp>
        <p:nvSpPr>
          <p:cNvPr id="19" name="TextBox 18"/>
          <p:cNvSpPr txBox="1"/>
          <p:nvPr/>
        </p:nvSpPr>
        <p:spPr>
          <a:xfrm>
            <a:off x="6858000" y="4684720"/>
            <a:ext cx="990600" cy="400110"/>
          </a:xfrm>
          <a:prstGeom prst="rect">
            <a:avLst/>
          </a:prstGeom>
          <a:noFill/>
        </p:spPr>
        <p:txBody>
          <a:bodyPr wrap="square" rtlCol="0">
            <a:spAutoFit/>
          </a:bodyPr>
          <a:lstStyle/>
          <a:p>
            <a:r>
              <a:rPr lang="en-US" sz="2000" dirty="0">
                <a:solidFill>
                  <a:srgbClr val="FF0000"/>
                </a:solidFill>
                <a:latin typeface="Comic Sans MS" pitchFamily="66" charset="0"/>
              </a:rPr>
              <a:t>heard</a:t>
            </a:r>
          </a:p>
        </p:txBody>
      </p:sp>
      <p:sp>
        <p:nvSpPr>
          <p:cNvPr id="20" name="TextBox 19"/>
          <p:cNvSpPr txBox="1"/>
          <p:nvPr/>
        </p:nvSpPr>
        <p:spPr>
          <a:xfrm>
            <a:off x="7077075" y="5295725"/>
            <a:ext cx="1900592" cy="400110"/>
          </a:xfrm>
          <a:prstGeom prst="rect">
            <a:avLst/>
          </a:prstGeom>
          <a:noFill/>
        </p:spPr>
        <p:txBody>
          <a:bodyPr wrap="square" rtlCol="0">
            <a:spAutoFit/>
          </a:bodyPr>
          <a:lstStyle/>
          <a:p>
            <a:r>
              <a:rPr lang="en-US" sz="2000" dirty="0">
                <a:solidFill>
                  <a:srgbClr val="FF0000"/>
                </a:solidFill>
                <a:latin typeface="Comic Sans MS" pitchFamily="66" charset="0"/>
              </a:rPr>
              <a:t>was following</a:t>
            </a:r>
          </a:p>
        </p:txBody>
      </p:sp>
      <p:sp>
        <p:nvSpPr>
          <p:cNvPr id="21" name="TextBox 20"/>
          <p:cNvSpPr txBox="1"/>
          <p:nvPr/>
        </p:nvSpPr>
        <p:spPr>
          <a:xfrm>
            <a:off x="7077075" y="6171315"/>
            <a:ext cx="1900592" cy="400110"/>
          </a:xfrm>
          <a:prstGeom prst="rect">
            <a:avLst/>
          </a:prstGeom>
          <a:noFill/>
        </p:spPr>
        <p:txBody>
          <a:bodyPr wrap="square" rtlCol="0">
            <a:spAutoFit/>
          </a:bodyPr>
          <a:lstStyle/>
          <a:p>
            <a:r>
              <a:rPr lang="en-US" sz="2000" dirty="0">
                <a:solidFill>
                  <a:srgbClr val="FF0000"/>
                </a:solidFill>
                <a:latin typeface="Comic Sans MS" pitchFamily="66" charset="0"/>
              </a:rPr>
              <a:t>started</a:t>
            </a:r>
          </a:p>
        </p:txBody>
      </p:sp>
      <p:sp>
        <p:nvSpPr>
          <p:cNvPr id="22" name="TextBox 21"/>
          <p:cNvSpPr txBox="1"/>
          <p:nvPr/>
        </p:nvSpPr>
        <p:spPr>
          <a:xfrm>
            <a:off x="804648" y="181325"/>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
        <p:nvSpPr>
          <p:cNvPr id="23" name="TextBox 22"/>
          <p:cNvSpPr txBox="1"/>
          <p:nvPr/>
        </p:nvSpPr>
        <p:spPr>
          <a:xfrm>
            <a:off x="810336" y="852771"/>
            <a:ext cx="7543800" cy="646331"/>
          </a:xfrm>
          <a:prstGeom prst="rect">
            <a:avLst/>
          </a:prstGeom>
          <a:noFill/>
        </p:spPr>
        <p:txBody>
          <a:bodyPr wrap="square" rtlCol="0">
            <a:spAutoFit/>
          </a:bodyPr>
          <a:lstStyle/>
          <a:p>
            <a:r>
              <a:rPr lang="en-US" sz="3600" dirty="0">
                <a:solidFill>
                  <a:srgbClr val="0558FF"/>
                </a:solidFill>
                <a:latin typeface="Comic Sans MS" pitchFamily="66" charset="0"/>
              </a:rPr>
              <a:t>4. Give the correct form of verbs </a:t>
            </a:r>
          </a:p>
        </p:txBody>
      </p:sp>
    </p:spTree>
    <p:extLst>
      <p:ext uri="{BB962C8B-B14F-4D97-AF65-F5344CB8AC3E}">
        <p14:creationId xmlns:p14="http://schemas.microsoft.com/office/powerpoint/2010/main" val="185231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3" y="-4809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3634" y="3816825"/>
            <a:ext cx="2819400" cy="2067554"/>
          </a:xfrm>
          <a:prstGeom prst="rect">
            <a:avLst/>
          </a:prstGeom>
          <a:noFill/>
          <a:ln>
            <a:solidFill>
              <a:schemeClr val="tx1"/>
            </a:solidFill>
          </a:ln>
        </p:spPr>
        <p:txBody>
          <a:bodyPr wrap="square" rtlCol="0">
            <a:spAutoFit/>
          </a:bodyPr>
          <a:lstStyle/>
          <a:p>
            <a:pPr>
              <a:lnSpc>
                <a:spcPct val="150000"/>
              </a:lnSpc>
            </a:pPr>
            <a:r>
              <a:rPr lang="en-US" sz="2200" dirty="0">
                <a:latin typeface="Comic Sans MS" pitchFamily="66" charset="0"/>
              </a:rPr>
              <a:t>4. When the crow</a:t>
            </a:r>
          </a:p>
          <a:p>
            <a:pPr>
              <a:lnSpc>
                <a:spcPct val="150000"/>
              </a:lnSpc>
            </a:pPr>
            <a:r>
              <a:rPr lang="en-US" sz="2200" dirty="0">
                <a:latin typeface="Comic Sans MS" pitchFamily="66" charset="0"/>
              </a:rPr>
              <a:t>(drop)………..…………..</a:t>
            </a:r>
          </a:p>
          <a:p>
            <a:pPr>
              <a:lnSpc>
                <a:spcPct val="150000"/>
              </a:lnSpc>
            </a:pPr>
            <a:r>
              <a:rPr lang="en-US" sz="2200" dirty="0">
                <a:latin typeface="Comic Sans MS" pitchFamily="66" charset="0"/>
              </a:rPr>
              <a:t>the cheese, the fox (eat)…………it.</a:t>
            </a:r>
          </a:p>
        </p:txBody>
      </p:sp>
      <p:sp>
        <p:nvSpPr>
          <p:cNvPr id="11" name="TextBox 10"/>
          <p:cNvSpPr txBox="1"/>
          <p:nvPr/>
        </p:nvSpPr>
        <p:spPr>
          <a:xfrm>
            <a:off x="3048001" y="3816825"/>
            <a:ext cx="3118800" cy="1977721"/>
          </a:xfrm>
          <a:prstGeom prst="rect">
            <a:avLst/>
          </a:prstGeom>
          <a:noFill/>
          <a:ln>
            <a:solidFill>
              <a:schemeClr val="tx1"/>
            </a:solidFill>
          </a:ln>
        </p:spPr>
        <p:txBody>
          <a:bodyPr wrap="square" rtlCol="0">
            <a:spAutoFit/>
          </a:bodyPr>
          <a:lstStyle/>
          <a:p>
            <a:pPr>
              <a:lnSpc>
                <a:spcPct val="150000"/>
              </a:lnSpc>
            </a:pPr>
            <a:r>
              <a:rPr lang="en-US" sz="2100" dirty="0">
                <a:latin typeface="Comic Sans MS" pitchFamily="66" charset="0"/>
              </a:rPr>
              <a:t>5. They (dance)…………...</a:t>
            </a:r>
          </a:p>
          <a:p>
            <a:pPr>
              <a:lnSpc>
                <a:spcPct val="150000"/>
              </a:lnSpc>
            </a:pPr>
            <a:r>
              <a:rPr lang="en-US" sz="2100" dirty="0">
                <a:latin typeface="Comic Sans MS" pitchFamily="66" charset="0"/>
              </a:rPr>
              <a:t>………………merrily when Cinderella suddenly</a:t>
            </a:r>
          </a:p>
          <a:p>
            <a:pPr>
              <a:lnSpc>
                <a:spcPct val="150000"/>
              </a:lnSpc>
            </a:pPr>
            <a:r>
              <a:rPr lang="en-US" sz="2100" dirty="0">
                <a:latin typeface="Comic Sans MS" pitchFamily="66" charset="0"/>
              </a:rPr>
              <a:t>(leave)……… the party.</a:t>
            </a:r>
          </a:p>
        </p:txBody>
      </p:sp>
      <p:sp>
        <p:nvSpPr>
          <p:cNvPr id="12" name="TextBox 11"/>
          <p:cNvSpPr txBox="1"/>
          <p:nvPr/>
        </p:nvSpPr>
        <p:spPr>
          <a:xfrm>
            <a:off x="6095999" y="3807726"/>
            <a:ext cx="3080983" cy="3083216"/>
          </a:xfrm>
          <a:prstGeom prst="rect">
            <a:avLst/>
          </a:prstGeom>
          <a:solidFill>
            <a:schemeClr val="bg1"/>
          </a:solidFill>
          <a:ln>
            <a:solidFill>
              <a:schemeClr val="tx1"/>
            </a:solidFill>
          </a:ln>
        </p:spPr>
        <p:txBody>
          <a:bodyPr wrap="square" rtlCol="0">
            <a:spAutoFit/>
          </a:bodyPr>
          <a:lstStyle/>
          <a:p>
            <a:pPr>
              <a:lnSpc>
                <a:spcPct val="150000"/>
              </a:lnSpc>
            </a:pPr>
            <a:r>
              <a:rPr lang="en-US" sz="2200" dirty="0">
                <a:latin typeface="Comic Sans MS" pitchFamily="66" charset="0"/>
              </a:rPr>
              <a:t>6. Lac Long </a:t>
            </a:r>
            <a:r>
              <a:rPr lang="en-US" sz="2200" dirty="0" err="1">
                <a:latin typeface="Comic Sans MS" pitchFamily="66" charset="0"/>
              </a:rPr>
              <a:t>Quan</a:t>
            </a:r>
            <a:r>
              <a:rPr lang="en-US" sz="2200" dirty="0">
                <a:latin typeface="Comic Sans MS" pitchFamily="66" charset="0"/>
              </a:rPr>
              <a:t> (miss) …………………his life under the sea, so he (decide)………………….</a:t>
            </a:r>
          </a:p>
          <a:p>
            <a:pPr>
              <a:lnSpc>
                <a:spcPct val="150000"/>
              </a:lnSpc>
            </a:pPr>
            <a:r>
              <a:rPr lang="en-US" sz="2200" dirty="0">
                <a:latin typeface="Comic Sans MS" pitchFamily="66" charset="0"/>
              </a:rPr>
              <a:t>to take fifty of his sons back there.</a:t>
            </a:r>
          </a:p>
        </p:txBody>
      </p:sp>
      <p:sp>
        <p:nvSpPr>
          <p:cNvPr id="13" name="TextBox 12"/>
          <p:cNvSpPr txBox="1"/>
          <p:nvPr/>
        </p:nvSpPr>
        <p:spPr>
          <a:xfrm>
            <a:off x="1136722" y="4375180"/>
            <a:ext cx="1618966" cy="430887"/>
          </a:xfrm>
          <a:prstGeom prst="rect">
            <a:avLst/>
          </a:prstGeom>
          <a:noFill/>
        </p:spPr>
        <p:txBody>
          <a:bodyPr wrap="square" rtlCol="0">
            <a:spAutoFit/>
          </a:bodyPr>
          <a:lstStyle/>
          <a:p>
            <a:r>
              <a:rPr lang="en-US" sz="2200" dirty="0">
                <a:solidFill>
                  <a:srgbClr val="FF0000"/>
                </a:solidFill>
                <a:latin typeface="Comic Sans MS" pitchFamily="66" charset="0"/>
              </a:rPr>
              <a:t>dropped</a:t>
            </a:r>
          </a:p>
        </p:txBody>
      </p:sp>
      <p:sp>
        <p:nvSpPr>
          <p:cNvPr id="14" name="TextBox 13"/>
          <p:cNvSpPr txBox="1"/>
          <p:nvPr/>
        </p:nvSpPr>
        <p:spPr>
          <a:xfrm>
            <a:off x="919659" y="5371226"/>
            <a:ext cx="623675" cy="430887"/>
          </a:xfrm>
          <a:prstGeom prst="rect">
            <a:avLst/>
          </a:prstGeom>
          <a:noFill/>
        </p:spPr>
        <p:txBody>
          <a:bodyPr wrap="square" rtlCol="0">
            <a:spAutoFit/>
          </a:bodyPr>
          <a:lstStyle/>
          <a:p>
            <a:r>
              <a:rPr lang="en-US" sz="2200" dirty="0">
                <a:solidFill>
                  <a:srgbClr val="FF0000"/>
                </a:solidFill>
                <a:latin typeface="Comic Sans MS" pitchFamily="66" charset="0"/>
              </a:rPr>
              <a:t>ate</a:t>
            </a:r>
          </a:p>
        </p:txBody>
      </p:sp>
      <p:sp>
        <p:nvSpPr>
          <p:cNvPr id="16" name="TextBox 15"/>
          <p:cNvSpPr txBox="1"/>
          <p:nvPr/>
        </p:nvSpPr>
        <p:spPr>
          <a:xfrm>
            <a:off x="5150892" y="3889052"/>
            <a:ext cx="890233" cy="400110"/>
          </a:xfrm>
          <a:prstGeom prst="rect">
            <a:avLst/>
          </a:prstGeom>
          <a:noFill/>
        </p:spPr>
        <p:txBody>
          <a:bodyPr wrap="square" rtlCol="0">
            <a:spAutoFit/>
          </a:bodyPr>
          <a:lstStyle/>
          <a:p>
            <a:r>
              <a:rPr lang="en-US" sz="2000" dirty="0">
                <a:solidFill>
                  <a:srgbClr val="FF0000"/>
                </a:solidFill>
                <a:latin typeface="Comic Sans MS" pitchFamily="66" charset="0"/>
              </a:rPr>
              <a:t>were</a:t>
            </a:r>
          </a:p>
        </p:txBody>
      </p:sp>
      <p:sp>
        <p:nvSpPr>
          <p:cNvPr id="17" name="TextBox 16"/>
          <p:cNvSpPr txBox="1"/>
          <p:nvPr/>
        </p:nvSpPr>
        <p:spPr>
          <a:xfrm>
            <a:off x="3086644" y="4375180"/>
            <a:ext cx="1330086" cy="400110"/>
          </a:xfrm>
          <a:prstGeom prst="rect">
            <a:avLst/>
          </a:prstGeom>
          <a:noFill/>
        </p:spPr>
        <p:txBody>
          <a:bodyPr wrap="square" rtlCol="0">
            <a:spAutoFit/>
          </a:bodyPr>
          <a:lstStyle/>
          <a:p>
            <a:r>
              <a:rPr lang="en-US" sz="2000" dirty="0">
                <a:solidFill>
                  <a:srgbClr val="FF0000"/>
                </a:solidFill>
                <a:latin typeface="Comic Sans MS" pitchFamily="66" charset="0"/>
              </a:rPr>
              <a:t>dancing</a:t>
            </a:r>
          </a:p>
        </p:txBody>
      </p:sp>
      <p:sp>
        <p:nvSpPr>
          <p:cNvPr id="18" name="TextBox 17"/>
          <p:cNvSpPr txBox="1"/>
          <p:nvPr/>
        </p:nvSpPr>
        <p:spPr>
          <a:xfrm>
            <a:off x="3953017" y="5333645"/>
            <a:ext cx="1143000" cy="400110"/>
          </a:xfrm>
          <a:prstGeom prst="rect">
            <a:avLst/>
          </a:prstGeom>
          <a:noFill/>
        </p:spPr>
        <p:txBody>
          <a:bodyPr wrap="square" rtlCol="0">
            <a:spAutoFit/>
          </a:bodyPr>
          <a:lstStyle/>
          <a:p>
            <a:r>
              <a:rPr lang="en-US" sz="2000" dirty="0">
                <a:solidFill>
                  <a:srgbClr val="FF0000"/>
                </a:solidFill>
                <a:latin typeface="Comic Sans MS" pitchFamily="66" charset="0"/>
              </a:rPr>
              <a:t>left</a:t>
            </a:r>
          </a:p>
        </p:txBody>
      </p:sp>
      <p:sp>
        <p:nvSpPr>
          <p:cNvPr id="19" name="TextBox 18"/>
          <p:cNvSpPr txBox="1"/>
          <p:nvPr/>
        </p:nvSpPr>
        <p:spPr>
          <a:xfrm>
            <a:off x="7176591" y="4390568"/>
            <a:ext cx="990600" cy="400110"/>
          </a:xfrm>
          <a:prstGeom prst="rect">
            <a:avLst/>
          </a:prstGeom>
          <a:noFill/>
        </p:spPr>
        <p:txBody>
          <a:bodyPr wrap="square" rtlCol="0">
            <a:spAutoFit/>
          </a:bodyPr>
          <a:lstStyle/>
          <a:p>
            <a:r>
              <a:rPr lang="en-US" sz="2000" dirty="0">
                <a:solidFill>
                  <a:srgbClr val="FF0000"/>
                </a:solidFill>
                <a:latin typeface="Comic Sans MS" pitchFamily="66" charset="0"/>
              </a:rPr>
              <a:t>missed</a:t>
            </a:r>
          </a:p>
        </p:txBody>
      </p:sp>
      <p:sp>
        <p:nvSpPr>
          <p:cNvPr id="20" name="TextBox 19"/>
          <p:cNvSpPr txBox="1"/>
          <p:nvPr/>
        </p:nvSpPr>
        <p:spPr>
          <a:xfrm>
            <a:off x="7732145" y="5386614"/>
            <a:ext cx="1152525" cy="400110"/>
          </a:xfrm>
          <a:prstGeom prst="rect">
            <a:avLst/>
          </a:prstGeom>
          <a:noFill/>
        </p:spPr>
        <p:txBody>
          <a:bodyPr wrap="square" rtlCol="0">
            <a:spAutoFit/>
          </a:bodyPr>
          <a:lstStyle/>
          <a:p>
            <a:r>
              <a:rPr lang="en-US" sz="2000" dirty="0">
                <a:solidFill>
                  <a:srgbClr val="FF0000"/>
                </a:solidFill>
                <a:latin typeface="Comic Sans MS" pitchFamily="66" charset="0"/>
              </a:rPr>
              <a:t>decided</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11" y="1611470"/>
            <a:ext cx="2945357" cy="206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858" y="1611470"/>
            <a:ext cx="2664084" cy="206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23214"/>
            <a:ext cx="278867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810336" y="852771"/>
            <a:ext cx="7543800" cy="646331"/>
          </a:xfrm>
          <a:prstGeom prst="rect">
            <a:avLst/>
          </a:prstGeom>
          <a:noFill/>
        </p:spPr>
        <p:txBody>
          <a:bodyPr wrap="square" rtlCol="0">
            <a:spAutoFit/>
          </a:bodyPr>
          <a:lstStyle/>
          <a:p>
            <a:r>
              <a:rPr lang="en-US" sz="3600" dirty="0">
                <a:solidFill>
                  <a:srgbClr val="0558FF"/>
                </a:solidFill>
                <a:latin typeface="Comic Sans MS" pitchFamily="66" charset="0"/>
              </a:rPr>
              <a:t>4. Give the correct form of verbs </a:t>
            </a:r>
          </a:p>
        </p:txBody>
      </p:sp>
      <p:sp>
        <p:nvSpPr>
          <p:cNvPr id="22" name="TextBox 21"/>
          <p:cNvSpPr txBox="1"/>
          <p:nvPr/>
        </p:nvSpPr>
        <p:spPr>
          <a:xfrm>
            <a:off x="804648" y="181325"/>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Tree>
    <p:extLst>
      <p:ext uri="{BB962C8B-B14F-4D97-AF65-F5344CB8AC3E}">
        <p14:creationId xmlns:p14="http://schemas.microsoft.com/office/powerpoint/2010/main" val="22247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sachmem.vn/public/images/TA8T1SHS/U6-L3-5-osgkpxdanbqlztm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250" y="275563"/>
            <a:ext cx="3505510" cy="1565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614" y="929661"/>
            <a:ext cx="5129851" cy="584775"/>
          </a:xfrm>
          <a:prstGeom prst="rect">
            <a:avLst/>
          </a:prstGeom>
          <a:noFill/>
        </p:spPr>
        <p:txBody>
          <a:bodyPr wrap="square" rtlCol="0">
            <a:spAutoFit/>
          </a:bodyPr>
          <a:lstStyle/>
          <a:p>
            <a:r>
              <a:rPr lang="en-US" sz="3200" dirty="0">
                <a:solidFill>
                  <a:srgbClr val="0558FF"/>
                </a:solidFill>
                <a:latin typeface="Comic Sans MS" pitchFamily="66" charset="0"/>
              </a:rPr>
              <a:t>5. Complete the passage</a:t>
            </a:r>
          </a:p>
        </p:txBody>
      </p:sp>
      <p:sp>
        <p:nvSpPr>
          <p:cNvPr id="8" name="TextBox 7"/>
          <p:cNvSpPr txBox="1"/>
          <p:nvPr/>
        </p:nvSpPr>
        <p:spPr>
          <a:xfrm>
            <a:off x="36394" y="1909571"/>
            <a:ext cx="9107606" cy="5017079"/>
          </a:xfrm>
          <a:prstGeom prst="rect">
            <a:avLst/>
          </a:prstGeom>
          <a:noFill/>
        </p:spPr>
        <p:txBody>
          <a:bodyPr wrap="square" rtlCol="0">
            <a:spAutoFit/>
          </a:bodyPr>
          <a:lstStyle/>
          <a:p>
            <a:pPr algn="just">
              <a:lnSpc>
                <a:spcPct val="150000"/>
              </a:lnSpc>
            </a:pPr>
            <a:r>
              <a:rPr lang="en-US" sz="2400" dirty="0">
                <a:latin typeface="Comic Sans MS" pitchFamily="66" charset="0"/>
              </a:rPr>
              <a:t>It was a nice day. The sun </a:t>
            </a:r>
            <a:r>
              <a:rPr lang="en-US" sz="2400" b="1" dirty="0">
                <a:latin typeface="Comic Sans MS" pitchFamily="66" charset="0"/>
              </a:rPr>
              <a:t>(1. shine)</a:t>
            </a:r>
            <a:r>
              <a:rPr lang="en-US" sz="2400" dirty="0">
                <a:latin typeface="Comic Sans MS" pitchFamily="66" charset="0"/>
              </a:rPr>
              <a:t> …...........…..…………..… and a tortoise </a:t>
            </a:r>
            <a:r>
              <a:rPr lang="en-US" sz="2400" b="1" dirty="0">
                <a:latin typeface="Comic Sans MS" pitchFamily="66" charset="0"/>
              </a:rPr>
              <a:t>(2. sleep) </a:t>
            </a:r>
            <a:r>
              <a:rPr lang="en-US" sz="2400" dirty="0">
                <a:latin typeface="Comic Sans MS" pitchFamily="66" charset="0"/>
              </a:rPr>
              <a:t> ……………………………….in the sun. He opened his eyes and saw that an eagle was flying in the sky. “I want to fly like that!” the tortoise said. The eagle heard him and agreed to help. The eagle picked up the tortoise, and off they </a:t>
            </a:r>
            <a:r>
              <a:rPr lang="en-US" sz="2400" b="1" dirty="0">
                <a:latin typeface="Comic Sans MS" pitchFamily="66" charset="0"/>
              </a:rPr>
              <a:t>(3. go)</a:t>
            </a:r>
            <a:r>
              <a:rPr lang="en-US" sz="2400" dirty="0">
                <a:latin typeface="Comic Sans MS" pitchFamily="66" charset="0"/>
              </a:rPr>
              <a:t> …………... When they </a:t>
            </a:r>
            <a:r>
              <a:rPr lang="en-US" sz="2400" b="1" dirty="0">
                <a:latin typeface="Comic Sans MS" pitchFamily="66" charset="0"/>
              </a:rPr>
              <a:t>(4. fly)</a:t>
            </a:r>
            <a:r>
              <a:rPr lang="en-US" sz="2400" dirty="0">
                <a:latin typeface="Comic Sans MS" pitchFamily="66" charset="0"/>
              </a:rPr>
              <a:t>…………………………….very high in the sky, the eagle </a:t>
            </a:r>
            <a:r>
              <a:rPr lang="en-US" sz="2400" b="1" dirty="0">
                <a:latin typeface="Comic Sans MS" pitchFamily="66" charset="0"/>
              </a:rPr>
              <a:t>(5. open)</a:t>
            </a:r>
            <a:r>
              <a:rPr lang="en-US" sz="2400" dirty="0">
                <a:latin typeface="Comic Sans MS" pitchFamily="66" charset="0"/>
              </a:rPr>
              <a:t> …………. his claws for the tortoise to fly. But the poor tortoise </a:t>
            </a:r>
            <a:r>
              <a:rPr lang="en-US" sz="2400" b="1" dirty="0">
                <a:latin typeface="Comic Sans MS" pitchFamily="66" charset="0"/>
              </a:rPr>
              <a:t>(6. fall)</a:t>
            </a:r>
            <a:r>
              <a:rPr lang="en-US" sz="2400" dirty="0">
                <a:latin typeface="Comic Sans MS" pitchFamily="66" charset="0"/>
              </a:rPr>
              <a:t>  ……………all the way down to earth.</a:t>
            </a:r>
          </a:p>
        </p:txBody>
      </p:sp>
      <p:sp>
        <p:nvSpPr>
          <p:cNvPr id="9" name="TextBox 8"/>
          <p:cNvSpPr txBox="1"/>
          <p:nvPr/>
        </p:nvSpPr>
        <p:spPr>
          <a:xfrm>
            <a:off x="489328" y="1445636"/>
            <a:ext cx="4339988" cy="523220"/>
          </a:xfrm>
          <a:prstGeom prst="rect">
            <a:avLst/>
          </a:prstGeom>
          <a:noFill/>
        </p:spPr>
        <p:txBody>
          <a:bodyPr wrap="square" rtlCol="0">
            <a:spAutoFit/>
          </a:bodyPr>
          <a:lstStyle/>
          <a:p>
            <a:r>
              <a:rPr lang="en-US" sz="2800" b="1" dirty="0">
                <a:solidFill>
                  <a:schemeClr val="accent6">
                    <a:lumMod val="75000"/>
                  </a:schemeClr>
                </a:solidFill>
                <a:latin typeface="Comic Sans MS" pitchFamily="66" charset="0"/>
              </a:rPr>
              <a:t>An eagle and a tortoise</a:t>
            </a:r>
          </a:p>
        </p:txBody>
      </p:sp>
      <p:sp>
        <p:nvSpPr>
          <p:cNvPr id="10" name="TextBox 9"/>
          <p:cNvSpPr txBox="1"/>
          <p:nvPr/>
        </p:nvSpPr>
        <p:spPr>
          <a:xfrm>
            <a:off x="5827645" y="1909571"/>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shinning</a:t>
            </a:r>
          </a:p>
        </p:txBody>
      </p:sp>
      <p:sp>
        <p:nvSpPr>
          <p:cNvPr id="11" name="TextBox 10"/>
          <p:cNvSpPr txBox="1"/>
          <p:nvPr/>
        </p:nvSpPr>
        <p:spPr>
          <a:xfrm>
            <a:off x="3200400" y="2484831"/>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sleeping</a:t>
            </a:r>
          </a:p>
        </p:txBody>
      </p:sp>
      <p:sp>
        <p:nvSpPr>
          <p:cNvPr id="12" name="TextBox 11"/>
          <p:cNvSpPr txBox="1"/>
          <p:nvPr/>
        </p:nvSpPr>
        <p:spPr>
          <a:xfrm>
            <a:off x="1355673" y="4627535"/>
            <a:ext cx="990600" cy="523220"/>
          </a:xfrm>
          <a:prstGeom prst="rect">
            <a:avLst/>
          </a:prstGeom>
          <a:noFill/>
        </p:spPr>
        <p:txBody>
          <a:bodyPr wrap="square" rtlCol="0">
            <a:spAutoFit/>
          </a:bodyPr>
          <a:lstStyle/>
          <a:p>
            <a:r>
              <a:rPr lang="en-US" sz="2800" dirty="0">
                <a:solidFill>
                  <a:srgbClr val="FF0000"/>
                </a:solidFill>
                <a:latin typeface="Comic Sans MS" pitchFamily="66" charset="0"/>
              </a:rPr>
              <a:t>went</a:t>
            </a:r>
          </a:p>
        </p:txBody>
      </p:sp>
      <p:sp>
        <p:nvSpPr>
          <p:cNvPr id="13" name="TextBox 12"/>
          <p:cNvSpPr txBox="1"/>
          <p:nvPr/>
        </p:nvSpPr>
        <p:spPr>
          <a:xfrm>
            <a:off x="5486400" y="4656012"/>
            <a:ext cx="2209800" cy="523220"/>
          </a:xfrm>
          <a:prstGeom prst="rect">
            <a:avLst/>
          </a:prstGeom>
          <a:noFill/>
        </p:spPr>
        <p:txBody>
          <a:bodyPr wrap="square" rtlCol="0">
            <a:spAutoFit/>
          </a:bodyPr>
          <a:lstStyle/>
          <a:p>
            <a:r>
              <a:rPr lang="en-US" sz="2800" dirty="0">
                <a:solidFill>
                  <a:srgbClr val="FF0000"/>
                </a:solidFill>
                <a:latin typeface="Comic Sans MS" pitchFamily="66" charset="0"/>
              </a:rPr>
              <a:t>were flying</a:t>
            </a:r>
          </a:p>
        </p:txBody>
      </p:sp>
      <p:sp>
        <p:nvSpPr>
          <p:cNvPr id="14" name="TextBox 13"/>
          <p:cNvSpPr txBox="1"/>
          <p:nvPr/>
        </p:nvSpPr>
        <p:spPr>
          <a:xfrm>
            <a:off x="5008053" y="5289532"/>
            <a:ext cx="1499549" cy="523220"/>
          </a:xfrm>
          <a:prstGeom prst="rect">
            <a:avLst/>
          </a:prstGeom>
          <a:noFill/>
        </p:spPr>
        <p:txBody>
          <a:bodyPr wrap="square" rtlCol="0">
            <a:spAutoFit/>
          </a:bodyPr>
          <a:lstStyle/>
          <a:p>
            <a:r>
              <a:rPr lang="en-US" sz="2800" dirty="0">
                <a:solidFill>
                  <a:srgbClr val="FF0000"/>
                </a:solidFill>
                <a:latin typeface="Comic Sans MS" pitchFamily="66" charset="0"/>
              </a:rPr>
              <a:t>opened</a:t>
            </a:r>
          </a:p>
        </p:txBody>
      </p:sp>
      <p:sp>
        <p:nvSpPr>
          <p:cNvPr id="15" name="TextBox 14"/>
          <p:cNvSpPr txBox="1"/>
          <p:nvPr/>
        </p:nvSpPr>
        <p:spPr>
          <a:xfrm>
            <a:off x="7162800" y="5812752"/>
            <a:ext cx="761999" cy="523220"/>
          </a:xfrm>
          <a:prstGeom prst="rect">
            <a:avLst/>
          </a:prstGeom>
          <a:noFill/>
        </p:spPr>
        <p:txBody>
          <a:bodyPr wrap="square" rtlCol="0">
            <a:spAutoFit/>
          </a:bodyPr>
          <a:lstStyle/>
          <a:p>
            <a:r>
              <a:rPr lang="en-US" sz="2800" dirty="0">
                <a:solidFill>
                  <a:srgbClr val="FF0000"/>
                </a:solidFill>
                <a:latin typeface="Comic Sans MS" pitchFamily="66" charset="0"/>
              </a:rPr>
              <a:t>fell</a:t>
            </a:r>
          </a:p>
        </p:txBody>
      </p:sp>
      <p:sp>
        <p:nvSpPr>
          <p:cNvPr id="16" name="TextBox 15"/>
          <p:cNvSpPr txBox="1"/>
          <p:nvPr/>
        </p:nvSpPr>
        <p:spPr>
          <a:xfrm>
            <a:off x="818293" y="278272"/>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Tree>
    <p:extLst>
      <p:ext uri="{BB962C8B-B14F-4D97-AF65-F5344CB8AC3E}">
        <p14:creationId xmlns:p14="http://schemas.microsoft.com/office/powerpoint/2010/main" val="240193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Image result for who is the millionai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9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534537"/>
            <a:ext cx="7162800" cy="2123658"/>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1. (2000$)</a:t>
            </a:r>
          </a:p>
          <a:p>
            <a:r>
              <a:rPr lang="en-US" sz="4400" dirty="0">
                <a:solidFill>
                  <a:schemeClr val="bg1"/>
                </a:solidFill>
                <a:latin typeface="Comic Sans MS" pitchFamily="66" charset="0"/>
              </a:rPr>
              <a:t> We (have) ………. dinner when he came.</a:t>
            </a:r>
          </a:p>
        </p:txBody>
      </p:sp>
      <p:sp>
        <p:nvSpPr>
          <p:cNvPr id="6" name="TextBox 5"/>
          <p:cNvSpPr txBox="1"/>
          <p:nvPr/>
        </p:nvSpPr>
        <p:spPr>
          <a:xfrm>
            <a:off x="1286301" y="2819400"/>
            <a:ext cx="210403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having</a:t>
            </a:r>
          </a:p>
        </p:txBody>
      </p:sp>
      <p:sp>
        <p:nvSpPr>
          <p:cNvPr id="7" name="TextBox 6"/>
          <p:cNvSpPr txBox="1"/>
          <p:nvPr/>
        </p:nvSpPr>
        <p:spPr>
          <a:xfrm>
            <a:off x="1286300" y="3810000"/>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having</a:t>
            </a:r>
          </a:p>
        </p:txBody>
      </p:sp>
      <p:sp>
        <p:nvSpPr>
          <p:cNvPr id="8" name="TextBox 7"/>
          <p:cNvSpPr txBox="1"/>
          <p:nvPr/>
        </p:nvSpPr>
        <p:spPr>
          <a:xfrm>
            <a:off x="1284025" y="4779468"/>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had</a:t>
            </a:r>
          </a:p>
        </p:txBody>
      </p:sp>
      <p:sp>
        <p:nvSpPr>
          <p:cNvPr id="9" name="TextBox 8"/>
          <p:cNvSpPr txBox="1"/>
          <p:nvPr/>
        </p:nvSpPr>
        <p:spPr>
          <a:xfrm>
            <a:off x="1286301" y="5782101"/>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have</a:t>
            </a:r>
          </a:p>
        </p:txBody>
      </p:sp>
      <p:sp>
        <p:nvSpPr>
          <p:cNvPr id="5" name="Oval 4"/>
          <p:cNvSpPr/>
          <p:nvPr/>
        </p:nvSpPr>
        <p:spPr>
          <a:xfrm>
            <a:off x="653384" y="3811376"/>
            <a:ext cx="3916340"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4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381000"/>
            <a:ext cx="7162800" cy="2123658"/>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2. (4000$)</a:t>
            </a:r>
            <a:r>
              <a:rPr lang="en-US" sz="4400" dirty="0">
                <a:solidFill>
                  <a:schemeClr val="bg1"/>
                </a:solidFill>
                <a:latin typeface="Comic Sans MS" pitchFamily="66" charset="0"/>
              </a:rPr>
              <a:t> </a:t>
            </a:r>
          </a:p>
          <a:p>
            <a:r>
              <a:rPr lang="en-US" sz="4400" dirty="0">
                <a:solidFill>
                  <a:schemeClr val="bg1"/>
                </a:solidFill>
                <a:latin typeface="Comic Sans MS" pitchFamily="66" charset="0"/>
              </a:rPr>
              <a:t>What (you/do) ………. from 3p.m to 6 </a:t>
            </a:r>
            <a:r>
              <a:rPr lang="en-US" sz="4400" dirty="0" err="1">
                <a:solidFill>
                  <a:schemeClr val="bg1"/>
                </a:solidFill>
                <a:latin typeface="Comic Sans MS" pitchFamily="66" charset="0"/>
              </a:rPr>
              <a:t>p.m</a:t>
            </a:r>
            <a:r>
              <a:rPr lang="en-US" sz="4400" dirty="0">
                <a:solidFill>
                  <a:schemeClr val="bg1"/>
                </a:solidFill>
                <a:latin typeface="Comic Sans MS" pitchFamily="66" charset="0"/>
              </a:rPr>
              <a:t> yesterday?</a:t>
            </a:r>
          </a:p>
        </p:txBody>
      </p:sp>
      <p:sp>
        <p:nvSpPr>
          <p:cNvPr id="6" name="TextBox 5"/>
          <p:cNvSpPr txBox="1"/>
          <p:nvPr/>
        </p:nvSpPr>
        <p:spPr>
          <a:xfrm>
            <a:off x="1286300" y="2819400"/>
            <a:ext cx="4428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did you do</a:t>
            </a:r>
          </a:p>
        </p:txBody>
      </p:sp>
      <p:sp>
        <p:nvSpPr>
          <p:cNvPr id="7" name="TextBox 6"/>
          <p:cNvSpPr txBox="1"/>
          <p:nvPr/>
        </p:nvSpPr>
        <p:spPr>
          <a:xfrm>
            <a:off x="1286300" y="3810000"/>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do you do</a:t>
            </a:r>
          </a:p>
        </p:txBody>
      </p:sp>
      <p:sp>
        <p:nvSpPr>
          <p:cNvPr id="8" name="TextBox 7"/>
          <p:cNvSpPr txBox="1"/>
          <p:nvPr/>
        </p:nvSpPr>
        <p:spPr>
          <a:xfrm>
            <a:off x="1284025" y="4779468"/>
            <a:ext cx="3973775"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are you doing</a:t>
            </a:r>
          </a:p>
        </p:txBody>
      </p:sp>
      <p:sp>
        <p:nvSpPr>
          <p:cNvPr id="9" name="TextBox 8"/>
          <p:cNvSpPr txBox="1"/>
          <p:nvPr/>
        </p:nvSpPr>
        <p:spPr>
          <a:xfrm>
            <a:off x="1286301" y="5782101"/>
            <a:ext cx="42000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you doing</a:t>
            </a:r>
          </a:p>
        </p:txBody>
      </p:sp>
      <p:sp>
        <p:nvSpPr>
          <p:cNvPr id="5" name="Oval 4"/>
          <p:cNvSpPr/>
          <p:nvPr/>
        </p:nvSpPr>
        <p:spPr>
          <a:xfrm>
            <a:off x="655660" y="5793474"/>
            <a:ext cx="4830740"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6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81000"/>
            <a:ext cx="7543800" cy="2000548"/>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3. (6000$)</a:t>
            </a:r>
          </a:p>
          <a:p>
            <a:r>
              <a:rPr lang="en-US" sz="4000" dirty="0">
                <a:solidFill>
                  <a:schemeClr val="bg1"/>
                </a:solidFill>
                <a:latin typeface="Comic Sans MS" pitchFamily="66" charset="0"/>
              </a:rPr>
              <a:t>When I (come) …….. home, my mother was cooking dinner.</a:t>
            </a:r>
          </a:p>
        </p:txBody>
      </p:sp>
      <p:sp>
        <p:nvSpPr>
          <p:cNvPr id="6" name="TextBox 5"/>
          <p:cNvSpPr txBox="1"/>
          <p:nvPr/>
        </p:nvSpPr>
        <p:spPr>
          <a:xfrm>
            <a:off x="1286301" y="2819400"/>
            <a:ext cx="210403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came</a:t>
            </a:r>
          </a:p>
        </p:txBody>
      </p:sp>
      <p:sp>
        <p:nvSpPr>
          <p:cNvPr id="7" name="TextBox 6"/>
          <p:cNvSpPr txBox="1"/>
          <p:nvPr/>
        </p:nvSpPr>
        <p:spPr>
          <a:xfrm>
            <a:off x="1286300" y="3810000"/>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coming</a:t>
            </a:r>
          </a:p>
        </p:txBody>
      </p:sp>
      <p:sp>
        <p:nvSpPr>
          <p:cNvPr id="8" name="TextBox 7"/>
          <p:cNvSpPr txBox="1"/>
          <p:nvPr/>
        </p:nvSpPr>
        <p:spPr>
          <a:xfrm>
            <a:off x="1284025" y="4779468"/>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come</a:t>
            </a:r>
          </a:p>
        </p:txBody>
      </p:sp>
      <p:sp>
        <p:nvSpPr>
          <p:cNvPr id="9" name="TextBox 8"/>
          <p:cNvSpPr txBox="1"/>
          <p:nvPr/>
        </p:nvSpPr>
        <p:spPr>
          <a:xfrm>
            <a:off x="1286301" y="5782101"/>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comes</a:t>
            </a:r>
          </a:p>
        </p:txBody>
      </p:sp>
      <p:sp>
        <p:nvSpPr>
          <p:cNvPr id="5" name="Oval 4"/>
          <p:cNvSpPr/>
          <p:nvPr/>
        </p:nvSpPr>
        <p:spPr>
          <a:xfrm>
            <a:off x="635187" y="2809403"/>
            <a:ext cx="2412813"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9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381000"/>
            <a:ext cx="7162800" cy="2000548"/>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4. (8000$)</a:t>
            </a:r>
          </a:p>
          <a:p>
            <a:r>
              <a:rPr lang="en-US" sz="4000" dirty="0">
                <a:solidFill>
                  <a:schemeClr val="bg1"/>
                </a:solidFill>
                <a:latin typeface="Comic Sans MS" pitchFamily="66" charset="0"/>
              </a:rPr>
              <a:t>Last night, I (watch) ………….. TV with my brother.</a:t>
            </a:r>
          </a:p>
        </p:txBody>
      </p:sp>
      <p:sp>
        <p:nvSpPr>
          <p:cNvPr id="6" name="TextBox 5"/>
          <p:cNvSpPr txBox="1"/>
          <p:nvPr/>
        </p:nvSpPr>
        <p:spPr>
          <a:xfrm>
            <a:off x="1286300" y="2819400"/>
            <a:ext cx="4428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am watching</a:t>
            </a:r>
          </a:p>
        </p:txBody>
      </p:sp>
      <p:sp>
        <p:nvSpPr>
          <p:cNvPr id="7" name="TextBox 6"/>
          <p:cNvSpPr txBox="1"/>
          <p:nvPr/>
        </p:nvSpPr>
        <p:spPr>
          <a:xfrm>
            <a:off x="1286300" y="3810000"/>
            <a:ext cx="488590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watching</a:t>
            </a:r>
          </a:p>
        </p:txBody>
      </p:sp>
      <p:sp>
        <p:nvSpPr>
          <p:cNvPr id="8" name="TextBox 7"/>
          <p:cNvSpPr txBox="1"/>
          <p:nvPr/>
        </p:nvSpPr>
        <p:spPr>
          <a:xfrm>
            <a:off x="1284025" y="4779468"/>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watch</a:t>
            </a:r>
          </a:p>
        </p:txBody>
      </p:sp>
      <p:sp>
        <p:nvSpPr>
          <p:cNvPr id="9" name="TextBox 8"/>
          <p:cNvSpPr txBox="1"/>
          <p:nvPr/>
        </p:nvSpPr>
        <p:spPr>
          <a:xfrm>
            <a:off x="1286301" y="5782101"/>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watched</a:t>
            </a:r>
          </a:p>
        </p:txBody>
      </p:sp>
      <p:sp>
        <p:nvSpPr>
          <p:cNvPr id="5" name="Oval 4"/>
          <p:cNvSpPr/>
          <p:nvPr/>
        </p:nvSpPr>
        <p:spPr>
          <a:xfrm>
            <a:off x="762001" y="5809874"/>
            <a:ext cx="2967250"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5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381000"/>
            <a:ext cx="7162800" cy="2123658"/>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5. (10.000$)</a:t>
            </a:r>
          </a:p>
          <a:p>
            <a:r>
              <a:rPr lang="en-US" sz="4400" dirty="0">
                <a:solidFill>
                  <a:schemeClr val="bg1"/>
                </a:solidFill>
                <a:latin typeface="Comic Sans MS" pitchFamily="66" charset="0"/>
              </a:rPr>
              <a:t>He (plant) ….. trees in the garden at 4 pm yesterday.</a:t>
            </a:r>
          </a:p>
        </p:txBody>
      </p:sp>
      <p:sp>
        <p:nvSpPr>
          <p:cNvPr id="6" name="TextBox 5"/>
          <p:cNvSpPr txBox="1"/>
          <p:nvPr/>
        </p:nvSpPr>
        <p:spPr>
          <a:xfrm>
            <a:off x="1286301" y="2819400"/>
            <a:ext cx="210403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plant</a:t>
            </a:r>
          </a:p>
        </p:txBody>
      </p:sp>
      <p:sp>
        <p:nvSpPr>
          <p:cNvPr id="7" name="TextBox 6"/>
          <p:cNvSpPr txBox="1"/>
          <p:nvPr/>
        </p:nvSpPr>
        <p:spPr>
          <a:xfrm>
            <a:off x="1286300" y="3810000"/>
            <a:ext cx="404770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planting</a:t>
            </a:r>
          </a:p>
        </p:txBody>
      </p:sp>
      <p:sp>
        <p:nvSpPr>
          <p:cNvPr id="8" name="TextBox 7"/>
          <p:cNvSpPr txBox="1"/>
          <p:nvPr/>
        </p:nvSpPr>
        <p:spPr>
          <a:xfrm>
            <a:off x="1284025" y="4779468"/>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was planting</a:t>
            </a:r>
          </a:p>
        </p:txBody>
      </p:sp>
      <p:sp>
        <p:nvSpPr>
          <p:cNvPr id="9" name="TextBox 8"/>
          <p:cNvSpPr txBox="1"/>
          <p:nvPr/>
        </p:nvSpPr>
        <p:spPr>
          <a:xfrm>
            <a:off x="1286301" y="5782101"/>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planted</a:t>
            </a:r>
          </a:p>
        </p:txBody>
      </p:sp>
      <p:sp>
        <p:nvSpPr>
          <p:cNvPr id="10" name="Oval 9"/>
          <p:cNvSpPr/>
          <p:nvPr/>
        </p:nvSpPr>
        <p:spPr>
          <a:xfrm>
            <a:off x="653384" y="4779945"/>
            <a:ext cx="4299616"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0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381000"/>
            <a:ext cx="7162800" cy="1938992"/>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6. (12.000$) </a:t>
            </a:r>
          </a:p>
          <a:p>
            <a:r>
              <a:rPr lang="en-US" sz="3800" dirty="0">
                <a:solidFill>
                  <a:schemeClr val="bg1"/>
                </a:solidFill>
                <a:latin typeface="Comic Sans MS" pitchFamily="66" charset="0"/>
              </a:rPr>
              <a:t>At this time last year, I (attend) …… an English course.</a:t>
            </a:r>
          </a:p>
        </p:txBody>
      </p:sp>
      <p:sp>
        <p:nvSpPr>
          <p:cNvPr id="6" name="TextBox 5"/>
          <p:cNvSpPr txBox="1"/>
          <p:nvPr/>
        </p:nvSpPr>
        <p:spPr>
          <a:xfrm>
            <a:off x="1286300" y="2819400"/>
            <a:ext cx="3666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was attending</a:t>
            </a:r>
          </a:p>
        </p:txBody>
      </p:sp>
      <p:sp>
        <p:nvSpPr>
          <p:cNvPr id="7" name="TextBox 6"/>
          <p:cNvSpPr txBox="1"/>
          <p:nvPr/>
        </p:nvSpPr>
        <p:spPr>
          <a:xfrm>
            <a:off x="1286300" y="3810000"/>
            <a:ext cx="404770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attending</a:t>
            </a:r>
          </a:p>
        </p:txBody>
      </p:sp>
      <p:sp>
        <p:nvSpPr>
          <p:cNvPr id="8" name="TextBox 7"/>
          <p:cNvSpPr txBox="1"/>
          <p:nvPr/>
        </p:nvSpPr>
        <p:spPr>
          <a:xfrm>
            <a:off x="1284025" y="4779468"/>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attending</a:t>
            </a:r>
          </a:p>
        </p:txBody>
      </p:sp>
      <p:sp>
        <p:nvSpPr>
          <p:cNvPr id="9" name="TextBox 8"/>
          <p:cNvSpPr txBox="1"/>
          <p:nvPr/>
        </p:nvSpPr>
        <p:spPr>
          <a:xfrm>
            <a:off x="1286301" y="5782101"/>
            <a:ext cx="3285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attended</a:t>
            </a:r>
          </a:p>
        </p:txBody>
      </p:sp>
      <p:sp>
        <p:nvSpPr>
          <p:cNvPr id="10" name="Oval 9"/>
          <p:cNvSpPr/>
          <p:nvPr/>
        </p:nvSpPr>
        <p:spPr>
          <a:xfrm>
            <a:off x="653384" y="2804615"/>
            <a:ext cx="4299616"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9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3504" y="1668650"/>
            <a:ext cx="8201736" cy="1015663"/>
          </a:xfrm>
          <a:prstGeom prst="rect">
            <a:avLst/>
          </a:prstGeom>
          <a:solidFill>
            <a:schemeClr val="bg1"/>
          </a:solidFill>
        </p:spPr>
        <p:txBody>
          <a:bodyPr wrap="square" rtlCol="0">
            <a:spAutoFit/>
          </a:bodyPr>
          <a:lstStyle/>
          <a:p>
            <a:pPr algn="ctr"/>
            <a:r>
              <a:rPr lang="en-US" sz="6000" dirty="0">
                <a:solidFill>
                  <a:srgbClr val="C00000"/>
                </a:solidFill>
                <a:latin typeface="Comic Sans MS" pitchFamily="66" charset="0"/>
              </a:rPr>
              <a:t>UNIT 6. FOLK TALES</a:t>
            </a:r>
          </a:p>
        </p:txBody>
      </p:sp>
      <p:sp>
        <p:nvSpPr>
          <p:cNvPr id="6" name="TextBox 5"/>
          <p:cNvSpPr txBox="1"/>
          <p:nvPr/>
        </p:nvSpPr>
        <p:spPr>
          <a:xfrm>
            <a:off x="453504" y="2921168"/>
            <a:ext cx="8201736" cy="1938992"/>
          </a:xfrm>
          <a:prstGeom prst="rect">
            <a:avLst/>
          </a:prstGeom>
          <a:solidFill>
            <a:schemeClr val="bg1"/>
          </a:solidFill>
        </p:spPr>
        <p:txBody>
          <a:bodyPr wrap="square" rtlCol="0">
            <a:spAutoFit/>
          </a:bodyPr>
          <a:lstStyle/>
          <a:p>
            <a:pPr algn="ctr"/>
            <a:r>
              <a:rPr lang="en-US" sz="6000" dirty="0">
                <a:solidFill>
                  <a:srgbClr val="002060"/>
                </a:solidFill>
                <a:latin typeface="Comic Sans MS" pitchFamily="66" charset="0"/>
              </a:rPr>
              <a:t>Period 44. Lesson 3. </a:t>
            </a:r>
          </a:p>
          <a:p>
            <a:pPr algn="ctr"/>
            <a:r>
              <a:rPr lang="en-US" sz="6000" dirty="0">
                <a:solidFill>
                  <a:srgbClr val="002060"/>
                </a:solidFill>
                <a:latin typeface="Comic Sans MS" pitchFamily="66" charset="0"/>
              </a:rPr>
              <a:t>A closer look 2</a:t>
            </a:r>
          </a:p>
        </p:txBody>
      </p:sp>
      <p:sp>
        <p:nvSpPr>
          <p:cNvPr id="7" name="TextBox 6">
            <a:extLst>
              <a:ext uri="{FF2B5EF4-FFF2-40B4-BE49-F238E27FC236}">
                <a16:creationId xmlns:a16="http://schemas.microsoft.com/office/drawing/2014/main" id="{8FCDA239-D875-4B59-8B91-E998C781C248}"/>
              </a:ext>
            </a:extLst>
          </p:cNvPr>
          <p:cNvSpPr txBox="1"/>
          <p:nvPr/>
        </p:nvSpPr>
        <p:spPr>
          <a:xfrm>
            <a:off x="2133600" y="847020"/>
            <a:ext cx="5123518" cy="584775"/>
          </a:xfrm>
          <a:prstGeom prst="rect">
            <a:avLst/>
          </a:prstGeom>
          <a:noFill/>
        </p:spPr>
        <p:txBody>
          <a:bodyPr wrap="none" rtlCol="0">
            <a:spAutoFit/>
          </a:bodyPr>
          <a:lstStyle/>
          <a:p>
            <a:r>
              <a:rPr lang="en-US" sz="3200" dirty="0"/>
              <a:t>Monday, 13</a:t>
            </a:r>
            <a:r>
              <a:rPr lang="en-US" sz="3200" baseline="30000" dirty="0"/>
              <a:t>th</a:t>
            </a:r>
            <a:r>
              <a:rPr lang="en-US" sz="3200" dirty="0"/>
              <a:t> December 2021</a:t>
            </a:r>
          </a:p>
        </p:txBody>
      </p:sp>
    </p:spTree>
    <p:extLst>
      <p:ext uri="{BB962C8B-B14F-4D97-AF65-F5344CB8AC3E}">
        <p14:creationId xmlns:p14="http://schemas.microsoft.com/office/powerpoint/2010/main" val="51118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4012" y="427964"/>
            <a:ext cx="7391400" cy="1877437"/>
          </a:xfrm>
          <a:prstGeom prst="rect">
            <a:avLst/>
          </a:prstGeom>
          <a:solidFill>
            <a:schemeClr val="tx1"/>
          </a:solidFill>
        </p:spPr>
        <p:txBody>
          <a:bodyPr wrap="square" rtlCol="0">
            <a:spAutoFit/>
          </a:bodyPr>
          <a:lstStyle/>
          <a:p>
            <a:r>
              <a:rPr lang="en-US" sz="4400" i="1" dirty="0">
                <a:solidFill>
                  <a:schemeClr val="bg1"/>
                </a:solidFill>
                <a:latin typeface="Comic Sans MS" pitchFamily="66" charset="0"/>
              </a:rPr>
              <a:t>Question 7. (14.000$)</a:t>
            </a:r>
          </a:p>
          <a:p>
            <a:r>
              <a:rPr lang="en-US" sz="3600" dirty="0">
                <a:solidFill>
                  <a:schemeClr val="bg1"/>
                </a:solidFill>
                <a:latin typeface="Comic Sans MS" pitchFamily="66" charset="0"/>
              </a:rPr>
              <a:t>When I (go) ……shopping, I (meet)</a:t>
            </a:r>
          </a:p>
          <a:p>
            <a:r>
              <a:rPr lang="en-US" sz="3600" dirty="0">
                <a:solidFill>
                  <a:schemeClr val="bg1"/>
                </a:solidFill>
                <a:latin typeface="Comic Sans MS" pitchFamily="66" charset="0"/>
              </a:rPr>
              <a:t>...........my old friend.</a:t>
            </a:r>
          </a:p>
        </p:txBody>
      </p:sp>
      <p:sp>
        <p:nvSpPr>
          <p:cNvPr id="6" name="TextBox 5"/>
          <p:cNvSpPr txBox="1"/>
          <p:nvPr/>
        </p:nvSpPr>
        <p:spPr>
          <a:xfrm>
            <a:off x="1286300" y="2819400"/>
            <a:ext cx="519070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went/ was meeting</a:t>
            </a:r>
          </a:p>
        </p:txBody>
      </p:sp>
      <p:sp>
        <p:nvSpPr>
          <p:cNvPr id="7" name="TextBox 6"/>
          <p:cNvSpPr txBox="1"/>
          <p:nvPr/>
        </p:nvSpPr>
        <p:spPr>
          <a:xfrm>
            <a:off x="1286300" y="3810000"/>
            <a:ext cx="4047700"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were going/ met</a:t>
            </a:r>
          </a:p>
        </p:txBody>
      </p:sp>
      <p:sp>
        <p:nvSpPr>
          <p:cNvPr id="8" name="TextBox 7"/>
          <p:cNvSpPr txBox="1"/>
          <p:nvPr/>
        </p:nvSpPr>
        <p:spPr>
          <a:xfrm>
            <a:off x="1284025" y="4779468"/>
            <a:ext cx="4507175"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was going/ met</a:t>
            </a:r>
          </a:p>
        </p:txBody>
      </p:sp>
      <p:sp>
        <p:nvSpPr>
          <p:cNvPr id="9" name="TextBox 8"/>
          <p:cNvSpPr txBox="1"/>
          <p:nvPr/>
        </p:nvSpPr>
        <p:spPr>
          <a:xfrm>
            <a:off x="1286301" y="5782101"/>
            <a:ext cx="4428699" cy="707886"/>
          </a:xfrm>
          <a:prstGeom prst="rect">
            <a:avLst/>
          </a:prstGeom>
          <a:solidFill>
            <a:schemeClr val="tx1"/>
          </a:solidFill>
        </p:spPr>
        <p:txBody>
          <a:bodyPr wrap="square" rtlCol="0">
            <a:spAutoFit/>
          </a:bodyPr>
          <a:lstStyle/>
          <a:p>
            <a:r>
              <a:rPr lang="en-US" sz="4000" dirty="0">
                <a:solidFill>
                  <a:schemeClr val="bg1"/>
                </a:solidFill>
                <a:latin typeface="Comic Sans MS" pitchFamily="66" charset="0"/>
              </a:rPr>
              <a:t>am going/ meet </a:t>
            </a:r>
          </a:p>
        </p:txBody>
      </p:sp>
      <p:sp>
        <p:nvSpPr>
          <p:cNvPr id="10" name="Oval 9"/>
          <p:cNvSpPr/>
          <p:nvPr/>
        </p:nvSpPr>
        <p:spPr>
          <a:xfrm>
            <a:off x="653384" y="4779468"/>
            <a:ext cx="4909216" cy="7078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sachmem.vn/public/images/TA8T1SHS/U6-L3-5-osgkpxdanbqlztm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250" y="275563"/>
            <a:ext cx="3505510" cy="1565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614" y="929661"/>
            <a:ext cx="5129851" cy="584775"/>
          </a:xfrm>
          <a:prstGeom prst="rect">
            <a:avLst/>
          </a:prstGeom>
          <a:noFill/>
        </p:spPr>
        <p:txBody>
          <a:bodyPr wrap="square" rtlCol="0">
            <a:spAutoFit/>
          </a:bodyPr>
          <a:lstStyle/>
          <a:p>
            <a:r>
              <a:rPr lang="en-US" sz="3200" dirty="0">
                <a:solidFill>
                  <a:srgbClr val="0558FF"/>
                </a:solidFill>
                <a:latin typeface="Comic Sans MS" pitchFamily="66" charset="0"/>
              </a:rPr>
              <a:t>5. Complete the passage</a:t>
            </a:r>
          </a:p>
        </p:txBody>
      </p:sp>
      <p:sp>
        <p:nvSpPr>
          <p:cNvPr id="8" name="TextBox 7"/>
          <p:cNvSpPr txBox="1"/>
          <p:nvPr/>
        </p:nvSpPr>
        <p:spPr>
          <a:xfrm>
            <a:off x="36394" y="1909571"/>
            <a:ext cx="9107606" cy="5017079"/>
          </a:xfrm>
          <a:prstGeom prst="rect">
            <a:avLst/>
          </a:prstGeom>
          <a:noFill/>
        </p:spPr>
        <p:txBody>
          <a:bodyPr wrap="square" rtlCol="0">
            <a:spAutoFit/>
          </a:bodyPr>
          <a:lstStyle/>
          <a:p>
            <a:pPr algn="just">
              <a:lnSpc>
                <a:spcPct val="150000"/>
              </a:lnSpc>
            </a:pPr>
            <a:r>
              <a:rPr lang="en-US" sz="2400" dirty="0">
                <a:latin typeface="Comic Sans MS" pitchFamily="66" charset="0"/>
              </a:rPr>
              <a:t>It was a nice day. The sun </a:t>
            </a:r>
            <a:r>
              <a:rPr lang="en-US" sz="2400" b="1" dirty="0">
                <a:latin typeface="Comic Sans MS" pitchFamily="66" charset="0"/>
              </a:rPr>
              <a:t>(1. shine)</a:t>
            </a:r>
            <a:r>
              <a:rPr lang="en-US" sz="2400" dirty="0">
                <a:latin typeface="Comic Sans MS" pitchFamily="66" charset="0"/>
              </a:rPr>
              <a:t> …...........…..…………..… and a tortoise </a:t>
            </a:r>
            <a:r>
              <a:rPr lang="en-US" sz="2400" b="1" dirty="0">
                <a:latin typeface="Comic Sans MS" pitchFamily="66" charset="0"/>
              </a:rPr>
              <a:t>(2. sleep) </a:t>
            </a:r>
            <a:r>
              <a:rPr lang="en-US" sz="2400" dirty="0">
                <a:latin typeface="Comic Sans MS" pitchFamily="66" charset="0"/>
              </a:rPr>
              <a:t> ……………………………….in the sun. He opened his eyes and saw that an eagle was flying in the sky. “I want to fly like that!” the tortoise said. The eagle heard him and agreed to help. The eagle picked up the tortoise, and off they </a:t>
            </a:r>
            <a:r>
              <a:rPr lang="en-US" sz="2400" b="1" dirty="0">
                <a:latin typeface="Comic Sans MS" pitchFamily="66" charset="0"/>
              </a:rPr>
              <a:t>(3. go)</a:t>
            </a:r>
            <a:r>
              <a:rPr lang="en-US" sz="2400" dirty="0">
                <a:latin typeface="Comic Sans MS" pitchFamily="66" charset="0"/>
              </a:rPr>
              <a:t> …………... When they </a:t>
            </a:r>
            <a:r>
              <a:rPr lang="en-US" sz="2400" b="1" dirty="0">
                <a:latin typeface="Comic Sans MS" pitchFamily="66" charset="0"/>
              </a:rPr>
              <a:t>(4. fly)</a:t>
            </a:r>
            <a:r>
              <a:rPr lang="en-US" sz="2400" dirty="0">
                <a:latin typeface="Comic Sans MS" pitchFamily="66" charset="0"/>
              </a:rPr>
              <a:t>…………………………….very high in the sky, the eagle </a:t>
            </a:r>
            <a:r>
              <a:rPr lang="en-US" sz="2400" b="1" dirty="0">
                <a:latin typeface="Comic Sans MS" pitchFamily="66" charset="0"/>
              </a:rPr>
              <a:t>(5. open)</a:t>
            </a:r>
            <a:r>
              <a:rPr lang="en-US" sz="2400" dirty="0">
                <a:latin typeface="Comic Sans MS" pitchFamily="66" charset="0"/>
              </a:rPr>
              <a:t> …………. his claws for the tortoise to fly. But the poor tortoise </a:t>
            </a:r>
            <a:r>
              <a:rPr lang="en-US" sz="2400" b="1" dirty="0">
                <a:latin typeface="Comic Sans MS" pitchFamily="66" charset="0"/>
              </a:rPr>
              <a:t>(6. fall)</a:t>
            </a:r>
            <a:r>
              <a:rPr lang="en-US" sz="2400" dirty="0">
                <a:latin typeface="Comic Sans MS" pitchFamily="66" charset="0"/>
              </a:rPr>
              <a:t>  ……………all the way down to earth.</a:t>
            </a:r>
          </a:p>
        </p:txBody>
      </p:sp>
      <p:sp>
        <p:nvSpPr>
          <p:cNvPr id="9" name="TextBox 8"/>
          <p:cNvSpPr txBox="1"/>
          <p:nvPr/>
        </p:nvSpPr>
        <p:spPr>
          <a:xfrm>
            <a:off x="489328" y="1445636"/>
            <a:ext cx="4339988" cy="523220"/>
          </a:xfrm>
          <a:prstGeom prst="rect">
            <a:avLst/>
          </a:prstGeom>
          <a:noFill/>
        </p:spPr>
        <p:txBody>
          <a:bodyPr wrap="square" rtlCol="0">
            <a:spAutoFit/>
          </a:bodyPr>
          <a:lstStyle/>
          <a:p>
            <a:r>
              <a:rPr lang="en-US" sz="2800" b="1" dirty="0">
                <a:solidFill>
                  <a:schemeClr val="accent6">
                    <a:lumMod val="75000"/>
                  </a:schemeClr>
                </a:solidFill>
                <a:latin typeface="Comic Sans MS" pitchFamily="66" charset="0"/>
              </a:rPr>
              <a:t>An eagle and a tortoise</a:t>
            </a:r>
          </a:p>
        </p:txBody>
      </p:sp>
      <p:sp>
        <p:nvSpPr>
          <p:cNvPr id="10" name="TextBox 9"/>
          <p:cNvSpPr txBox="1"/>
          <p:nvPr/>
        </p:nvSpPr>
        <p:spPr>
          <a:xfrm>
            <a:off x="5827645" y="13716000"/>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shinning</a:t>
            </a:r>
          </a:p>
        </p:txBody>
      </p:sp>
      <p:sp>
        <p:nvSpPr>
          <p:cNvPr id="11" name="TextBox 10"/>
          <p:cNvSpPr txBox="1"/>
          <p:nvPr/>
        </p:nvSpPr>
        <p:spPr>
          <a:xfrm>
            <a:off x="3200400" y="13716000"/>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sleeping</a:t>
            </a:r>
          </a:p>
        </p:txBody>
      </p:sp>
      <p:sp>
        <p:nvSpPr>
          <p:cNvPr id="12" name="TextBox 11"/>
          <p:cNvSpPr txBox="1"/>
          <p:nvPr/>
        </p:nvSpPr>
        <p:spPr>
          <a:xfrm>
            <a:off x="1355673" y="13716000"/>
            <a:ext cx="990600" cy="523220"/>
          </a:xfrm>
          <a:prstGeom prst="rect">
            <a:avLst/>
          </a:prstGeom>
          <a:noFill/>
        </p:spPr>
        <p:txBody>
          <a:bodyPr wrap="square" rtlCol="0">
            <a:spAutoFit/>
          </a:bodyPr>
          <a:lstStyle/>
          <a:p>
            <a:r>
              <a:rPr lang="en-US" sz="2800" dirty="0">
                <a:solidFill>
                  <a:srgbClr val="FF0000"/>
                </a:solidFill>
                <a:latin typeface="Comic Sans MS" pitchFamily="66" charset="0"/>
              </a:rPr>
              <a:t>went</a:t>
            </a:r>
          </a:p>
        </p:txBody>
      </p:sp>
      <p:sp>
        <p:nvSpPr>
          <p:cNvPr id="13" name="TextBox 12"/>
          <p:cNvSpPr txBox="1"/>
          <p:nvPr/>
        </p:nvSpPr>
        <p:spPr>
          <a:xfrm>
            <a:off x="5486400" y="13716000"/>
            <a:ext cx="2209800" cy="523220"/>
          </a:xfrm>
          <a:prstGeom prst="rect">
            <a:avLst/>
          </a:prstGeom>
          <a:noFill/>
        </p:spPr>
        <p:txBody>
          <a:bodyPr wrap="square" rtlCol="0">
            <a:spAutoFit/>
          </a:bodyPr>
          <a:lstStyle/>
          <a:p>
            <a:r>
              <a:rPr lang="en-US" sz="2800" dirty="0">
                <a:solidFill>
                  <a:srgbClr val="FF0000"/>
                </a:solidFill>
                <a:latin typeface="Comic Sans MS" pitchFamily="66" charset="0"/>
              </a:rPr>
              <a:t>were flying</a:t>
            </a:r>
          </a:p>
        </p:txBody>
      </p:sp>
      <p:sp>
        <p:nvSpPr>
          <p:cNvPr id="14" name="TextBox 13"/>
          <p:cNvSpPr txBox="1"/>
          <p:nvPr/>
        </p:nvSpPr>
        <p:spPr>
          <a:xfrm>
            <a:off x="5008053" y="13716000"/>
            <a:ext cx="1499549" cy="523220"/>
          </a:xfrm>
          <a:prstGeom prst="rect">
            <a:avLst/>
          </a:prstGeom>
          <a:noFill/>
        </p:spPr>
        <p:txBody>
          <a:bodyPr wrap="square" rtlCol="0">
            <a:spAutoFit/>
          </a:bodyPr>
          <a:lstStyle/>
          <a:p>
            <a:r>
              <a:rPr lang="en-US" sz="2800" dirty="0">
                <a:solidFill>
                  <a:srgbClr val="FF0000"/>
                </a:solidFill>
                <a:latin typeface="Comic Sans MS" pitchFamily="66" charset="0"/>
              </a:rPr>
              <a:t>opened</a:t>
            </a:r>
          </a:p>
        </p:txBody>
      </p:sp>
      <p:sp>
        <p:nvSpPr>
          <p:cNvPr id="15" name="TextBox 14"/>
          <p:cNvSpPr txBox="1"/>
          <p:nvPr/>
        </p:nvSpPr>
        <p:spPr>
          <a:xfrm>
            <a:off x="7162800" y="13716000"/>
            <a:ext cx="761999" cy="523220"/>
          </a:xfrm>
          <a:prstGeom prst="rect">
            <a:avLst/>
          </a:prstGeom>
          <a:noFill/>
        </p:spPr>
        <p:txBody>
          <a:bodyPr wrap="square" rtlCol="0">
            <a:spAutoFit/>
          </a:bodyPr>
          <a:lstStyle/>
          <a:p>
            <a:r>
              <a:rPr lang="en-US" sz="2800" dirty="0">
                <a:solidFill>
                  <a:srgbClr val="FF0000"/>
                </a:solidFill>
                <a:latin typeface="Comic Sans MS" pitchFamily="66" charset="0"/>
              </a:rPr>
              <a:t>fell</a:t>
            </a:r>
          </a:p>
        </p:txBody>
      </p:sp>
      <p:sp>
        <p:nvSpPr>
          <p:cNvPr id="16" name="TextBox 15"/>
          <p:cNvSpPr txBox="1"/>
          <p:nvPr/>
        </p:nvSpPr>
        <p:spPr>
          <a:xfrm>
            <a:off x="818293" y="278272"/>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Tree>
    <p:extLst>
      <p:ext uri="{BB962C8B-B14F-4D97-AF65-F5344CB8AC3E}">
        <p14:creationId xmlns:p14="http://schemas.microsoft.com/office/powerpoint/2010/main" val="14045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s.sachmem.vn/public/images/TA8T1SHS/U6-L3-5-osgkpxdanbqlztm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250" y="275563"/>
            <a:ext cx="3505510" cy="1565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614" y="929661"/>
            <a:ext cx="5129851" cy="584775"/>
          </a:xfrm>
          <a:prstGeom prst="rect">
            <a:avLst/>
          </a:prstGeom>
          <a:noFill/>
        </p:spPr>
        <p:txBody>
          <a:bodyPr wrap="square" rtlCol="0">
            <a:spAutoFit/>
          </a:bodyPr>
          <a:lstStyle/>
          <a:p>
            <a:r>
              <a:rPr lang="en-US" sz="3200" dirty="0">
                <a:solidFill>
                  <a:srgbClr val="0558FF"/>
                </a:solidFill>
                <a:latin typeface="Comic Sans MS" pitchFamily="66" charset="0"/>
              </a:rPr>
              <a:t>5. Complete the passage</a:t>
            </a:r>
          </a:p>
        </p:txBody>
      </p:sp>
      <p:sp>
        <p:nvSpPr>
          <p:cNvPr id="8" name="TextBox 7"/>
          <p:cNvSpPr txBox="1"/>
          <p:nvPr/>
        </p:nvSpPr>
        <p:spPr>
          <a:xfrm>
            <a:off x="36394" y="1909571"/>
            <a:ext cx="9107606" cy="5017079"/>
          </a:xfrm>
          <a:prstGeom prst="rect">
            <a:avLst/>
          </a:prstGeom>
          <a:noFill/>
        </p:spPr>
        <p:txBody>
          <a:bodyPr wrap="square" rtlCol="0">
            <a:spAutoFit/>
          </a:bodyPr>
          <a:lstStyle/>
          <a:p>
            <a:pPr algn="just">
              <a:lnSpc>
                <a:spcPct val="150000"/>
              </a:lnSpc>
            </a:pPr>
            <a:r>
              <a:rPr lang="en-US" sz="2400" dirty="0">
                <a:latin typeface="Comic Sans MS" pitchFamily="66" charset="0"/>
              </a:rPr>
              <a:t>It was a nice day. The sun </a:t>
            </a:r>
            <a:r>
              <a:rPr lang="en-US" sz="2400" b="1" dirty="0">
                <a:latin typeface="Comic Sans MS" pitchFamily="66" charset="0"/>
              </a:rPr>
              <a:t>(1. shine)</a:t>
            </a:r>
            <a:r>
              <a:rPr lang="en-US" sz="2400" dirty="0">
                <a:latin typeface="Comic Sans MS" pitchFamily="66" charset="0"/>
              </a:rPr>
              <a:t> …...........…..…………..… and a tortoise </a:t>
            </a:r>
            <a:r>
              <a:rPr lang="en-US" sz="2400" b="1" dirty="0">
                <a:latin typeface="Comic Sans MS" pitchFamily="66" charset="0"/>
              </a:rPr>
              <a:t>(2. sleep) </a:t>
            </a:r>
            <a:r>
              <a:rPr lang="en-US" sz="2400" dirty="0">
                <a:latin typeface="Comic Sans MS" pitchFamily="66" charset="0"/>
              </a:rPr>
              <a:t> ……………………………….in the sun. He opened his eyes and saw that an eagle was flying in the sky. “I want to fly like that!” the tortoise said. The eagle heard him and agreed to help. The eagle picked up the tortoise, and off they </a:t>
            </a:r>
            <a:r>
              <a:rPr lang="en-US" sz="2400" b="1" dirty="0">
                <a:latin typeface="Comic Sans MS" pitchFamily="66" charset="0"/>
              </a:rPr>
              <a:t>(3. go)</a:t>
            </a:r>
            <a:r>
              <a:rPr lang="en-US" sz="2400" dirty="0">
                <a:latin typeface="Comic Sans MS" pitchFamily="66" charset="0"/>
              </a:rPr>
              <a:t> …………... When they </a:t>
            </a:r>
            <a:r>
              <a:rPr lang="en-US" sz="2400" b="1" dirty="0">
                <a:latin typeface="Comic Sans MS" pitchFamily="66" charset="0"/>
              </a:rPr>
              <a:t>(4. fly)</a:t>
            </a:r>
            <a:r>
              <a:rPr lang="en-US" sz="2400" dirty="0">
                <a:latin typeface="Comic Sans MS" pitchFamily="66" charset="0"/>
              </a:rPr>
              <a:t>…………………………….very high in the sky, the eagle </a:t>
            </a:r>
            <a:r>
              <a:rPr lang="en-US" sz="2400" b="1" dirty="0">
                <a:latin typeface="Comic Sans MS" pitchFamily="66" charset="0"/>
              </a:rPr>
              <a:t>(5. open)</a:t>
            </a:r>
            <a:r>
              <a:rPr lang="en-US" sz="2400" dirty="0">
                <a:latin typeface="Comic Sans MS" pitchFamily="66" charset="0"/>
              </a:rPr>
              <a:t> …………. his claws for the tortoise to fly. But the poor tortoise </a:t>
            </a:r>
            <a:r>
              <a:rPr lang="en-US" sz="2400" b="1" dirty="0">
                <a:latin typeface="Comic Sans MS" pitchFamily="66" charset="0"/>
              </a:rPr>
              <a:t>(6. fall)</a:t>
            </a:r>
            <a:r>
              <a:rPr lang="en-US" sz="2400" dirty="0">
                <a:latin typeface="Comic Sans MS" pitchFamily="66" charset="0"/>
              </a:rPr>
              <a:t>  ……………all the way down to earth.</a:t>
            </a:r>
          </a:p>
        </p:txBody>
      </p:sp>
      <p:sp>
        <p:nvSpPr>
          <p:cNvPr id="9" name="TextBox 8"/>
          <p:cNvSpPr txBox="1"/>
          <p:nvPr/>
        </p:nvSpPr>
        <p:spPr>
          <a:xfrm>
            <a:off x="489328" y="1445636"/>
            <a:ext cx="4339988" cy="523220"/>
          </a:xfrm>
          <a:prstGeom prst="rect">
            <a:avLst/>
          </a:prstGeom>
          <a:noFill/>
        </p:spPr>
        <p:txBody>
          <a:bodyPr wrap="square" rtlCol="0">
            <a:spAutoFit/>
          </a:bodyPr>
          <a:lstStyle/>
          <a:p>
            <a:r>
              <a:rPr lang="en-US" sz="2800" b="1" dirty="0">
                <a:solidFill>
                  <a:schemeClr val="accent6">
                    <a:lumMod val="75000"/>
                  </a:schemeClr>
                </a:solidFill>
                <a:latin typeface="Comic Sans MS" pitchFamily="66" charset="0"/>
              </a:rPr>
              <a:t>An eagle and a tortoise</a:t>
            </a:r>
          </a:p>
        </p:txBody>
      </p:sp>
      <p:sp>
        <p:nvSpPr>
          <p:cNvPr id="10" name="TextBox 9"/>
          <p:cNvSpPr txBox="1"/>
          <p:nvPr/>
        </p:nvSpPr>
        <p:spPr>
          <a:xfrm>
            <a:off x="5827645" y="1909571"/>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shinning</a:t>
            </a:r>
          </a:p>
        </p:txBody>
      </p:sp>
      <p:sp>
        <p:nvSpPr>
          <p:cNvPr id="11" name="TextBox 10"/>
          <p:cNvSpPr txBox="1"/>
          <p:nvPr/>
        </p:nvSpPr>
        <p:spPr>
          <a:xfrm>
            <a:off x="3200400" y="2484831"/>
            <a:ext cx="2286000" cy="523220"/>
          </a:xfrm>
          <a:prstGeom prst="rect">
            <a:avLst/>
          </a:prstGeom>
          <a:noFill/>
        </p:spPr>
        <p:txBody>
          <a:bodyPr wrap="square" rtlCol="0">
            <a:spAutoFit/>
          </a:bodyPr>
          <a:lstStyle/>
          <a:p>
            <a:r>
              <a:rPr lang="en-US" sz="2800" dirty="0">
                <a:solidFill>
                  <a:srgbClr val="FF0000"/>
                </a:solidFill>
                <a:latin typeface="Comic Sans MS" pitchFamily="66" charset="0"/>
              </a:rPr>
              <a:t>was sleeping</a:t>
            </a:r>
          </a:p>
        </p:txBody>
      </p:sp>
      <p:sp>
        <p:nvSpPr>
          <p:cNvPr id="12" name="TextBox 11"/>
          <p:cNvSpPr txBox="1"/>
          <p:nvPr/>
        </p:nvSpPr>
        <p:spPr>
          <a:xfrm>
            <a:off x="1355673" y="4627535"/>
            <a:ext cx="990600" cy="523220"/>
          </a:xfrm>
          <a:prstGeom prst="rect">
            <a:avLst/>
          </a:prstGeom>
          <a:noFill/>
        </p:spPr>
        <p:txBody>
          <a:bodyPr wrap="square" rtlCol="0">
            <a:spAutoFit/>
          </a:bodyPr>
          <a:lstStyle/>
          <a:p>
            <a:r>
              <a:rPr lang="en-US" sz="2800" dirty="0">
                <a:solidFill>
                  <a:srgbClr val="FF0000"/>
                </a:solidFill>
                <a:latin typeface="Comic Sans MS" pitchFamily="66" charset="0"/>
              </a:rPr>
              <a:t>went</a:t>
            </a:r>
          </a:p>
        </p:txBody>
      </p:sp>
      <p:sp>
        <p:nvSpPr>
          <p:cNvPr id="13" name="TextBox 12"/>
          <p:cNvSpPr txBox="1"/>
          <p:nvPr/>
        </p:nvSpPr>
        <p:spPr>
          <a:xfrm>
            <a:off x="5486400" y="4656012"/>
            <a:ext cx="2209800" cy="523220"/>
          </a:xfrm>
          <a:prstGeom prst="rect">
            <a:avLst/>
          </a:prstGeom>
          <a:noFill/>
        </p:spPr>
        <p:txBody>
          <a:bodyPr wrap="square" rtlCol="0">
            <a:spAutoFit/>
          </a:bodyPr>
          <a:lstStyle/>
          <a:p>
            <a:r>
              <a:rPr lang="en-US" sz="2800" dirty="0">
                <a:solidFill>
                  <a:srgbClr val="FF0000"/>
                </a:solidFill>
                <a:latin typeface="Comic Sans MS" pitchFamily="66" charset="0"/>
              </a:rPr>
              <a:t>were flying</a:t>
            </a:r>
          </a:p>
        </p:txBody>
      </p:sp>
      <p:sp>
        <p:nvSpPr>
          <p:cNvPr id="14" name="TextBox 13"/>
          <p:cNvSpPr txBox="1"/>
          <p:nvPr/>
        </p:nvSpPr>
        <p:spPr>
          <a:xfrm>
            <a:off x="5008053" y="5289532"/>
            <a:ext cx="1499549" cy="523220"/>
          </a:xfrm>
          <a:prstGeom prst="rect">
            <a:avLst/>
          </a:prstGeom>
          <a:noFill/>
        </p:spPr>
        <p:txBody>
          <a:bodyPr wrap="square" rtlCol="0">
            <a:spAutoFit/>
          </a:bodyPr>
          <a:lstStyle/>
          <a:p>
            <a:r>
              <a:rPr lang="en-US" sz="2800" dirty="0">
                <a:solidFill>
                  <a:srgbClr val="FF0000"/>
                </a:solidFill>
                <a:latin typeface="Comic Sans MS" pitchFamily="66" charset="0"/>
              </a:rPr>
              <a:t>opened</a:t>
            </a:r>
          </a:p>
        </p:txBody>
      </p:sp>
      <p:sp>
        <p:nvSpPr>
          <p:cNvPr id="15" name="TextBox 14"/>
          <p:cNvSpPr txBox="1"/>
          <p:nvPr/>
        </p:nvSpPr>
        <p:spPr>
          <a:xfrm>
            <a:off x="7162800" y="5812752"/>
            <a:ext cx="761999" cy="523220"/>
          </a:xfrm>
          <a:prstGeom prst="rect">
            <a:avLst/>
          </a:prstGeom>
          <a:noFill/>
        </p:spPr>
        <p:txBody>
          <a:bodyPr wrap="square" rtlCol="0">
            <a:spAutoFit/>
          </a:bodyPr>
          <a:lstStyle/>
          <a:p>
            <a:r>
              <a:rPr lang="en-US" sz="2800" dirty="0">
                <a:solidFill>
                  <a:srgbClr val="FF0000"/>
                </a:solidFill>
                <a:latin typeface="Comic Sans MS" pitchFamily="66" charset="0"/>
              </a:rPr>
              <a:t>fell</a:t>
            </a:r>
          </a:p>
        </p:txBody>
      </p:sp>
      <p:sp>
        <p:nvSpPr>
          <p:cNvPr id="16" name="TextBox 15"/>
          <p:cNvSpPr txBox="1"/>
          <p:nvPr/>
        </p:nvSpPr>
        <p:spPr>
          <a:xfrm>
            <a:off x="818293" y="278272"/>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Tree>
    <p:extLst>
      <p:ext uri="{BB962C8B-B14F-4D97-AF65-F5344CB8AC3E}">
        <p14:creationId xmlns:p14="http://schemas.microsoft.com/office/powerpoint/2010/main" val="290495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7464" y="217557"/>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 Grammar: Past continuous tense</a:t>
            </a:r>
          </a:p>
        </p:txBody>
      </p:sp>
      <p:sp>
        <p:nvSpPr>
          <p:cNvPr id="7" name="TextBox 6"/>
          <p:cNvSpPr txBox="1"/>
          <p:nvPr/>
        </p:nvSpPr>
        <p:spPr>
          <a:xfrm>
            <a:off x="734831" y="932171"/>
            <a:ext cx="7543800" cy="646331"/>
          </a:xfrm>
          <a:prstGeom prst="rect">
            <a:avLst/>
          </a:prstGeom>
          <a:noFill/>
        </p:spPr>
        <p:txBody>
          <a:bodyPr wrap="square" rtlCol="0">
            <a:spAutoFit/>
          </a:bodyPr>
          <a:lstStyle/>
          <a:p>
            <a:r>
              <a:rPr lang="en-US" sz="3600" dirty="0">
                <a:solidFill>
                  <a:srgbClr val="002060"/>
                </a:solidFill>
                <a:latin typeface="Comic Sans MS" pitchFamily="66" charset="0"/>
              </a:rPr>
              <a:t>1. Usages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824" y="1630040"/>
            <a:ext cx="3400903" cy="2590800"/>
          </a:xfrm>
          <a:prstGeom prst="rect">
            <a:avLst/>
          </a:prstGeom>
        </p:spPr>
      </p:pic>
      <p:sp>
        <p:nvSpPr>
          <p:cNvPr id="10" name="TextBox 9"/>
          <p:cNvSpPr txBox="1"/>
          <p:nvPr/>
        </p:nvSpPr>
        <p:spPr>
          <a:xfrm>
            <a:off x="152399" y="4462355"/>
            <a:ext cx="4144855" cy="1384995"/>
          </a:xfrm>
          <a:prstGeom prst="rect">
            <a:avLst/>
          </a:prstGeom>
          <a:noFill/>
        </p:spPr>
        <p:txBody>
          <a:bodyPr wrap="square" rtlCol="0">
            <a:spAutoFit/>
          </a:bodyPr>
          <a:lstStyle/>
          <a:p>
            <a:pPr algn="ctr"/>
            <a:r>
              <a:rPr lang="en-US" sz="2800" dirty="0">
                <a:latin typeface="Comic Sans MS" pitchFamily="66" charset="0"/>
              </a:rPr>
              <a:t>At 3.00p.m, the tortoise </a:t>
            </a:r>
            <a:r>
              <a:rPr lang="en-US" sz="2800" dirty="0">
                <a:solidFill>
                  <a:srgbClr val="FF0000"/>
                </a:solidFill>
                <a:latin typeface="Comic Sans MS" pitchFamily="66" charset="0"/>
              </a:rPr>
              <a:t>was running </a:t>
            </a:r>
            <a:r>
              <a:rPr lang="en-US" sz="2800" dirty="0">
                <a:latin typeface="Comic Sans MS" pitchFamily="66" charset="0"/>
              </a:rPr>
              <a:t>ahead of the hare.</a:t>
            </a:r>
          </a:p>
        </p:txBody>
      </p:sp>
      <p:sp>
        <p:nvSpPr>
          <p:cNvPr id="13" name="TextBox 12"/>
          <p:cNvSpPr txBox="1"/>
          <p:nvPr/>
        </p:nvSpPr>
        <p:spPr>
          <a:xfrm>
            <a:off x="4787905" y="4585312"/>
            <a:ext cx="3875680" cy="954107"/>
          </a:xfrm>
          <a:prstGeom prst="rect">
            <a:avLst/>
          </a:prstGeom>
          <a:noFill/>
        </p:spPr>
        <p:txBody>
          <a:bodyPr wrap="square" rtlCol="0">
            <a:spAutoFit/>
          </a:bodyPr>
          <a:lstStyle/>
          <a:p>
            <a:pPr algn="ctr"/>
            <a:r>
              <a:rPr lang="en-US" sz="2800" dirty="0">
                <a:latin typeface="Comic Sans MS" pitchFamily="66" charset="0"/>
              </a:rPr>
              <a:t>When she </a:t>
            </a:r>
            <a:r>
              <a:rPr lang="en-US" sz="2800" dirty="0">
                <a:solidFill>
                  <a:srgbClr val="FF0000"/>
                </a:solidFill>
                <a:latin typeface="Comic Sans MS" pitchFamily="66" charset="0"/>
              </a:rPr>
              <a:t>was crying</a:t>
            </a:r>
            <a:r>
              <a:rPr lang="en-US" sz="2800" dirty="0">
                <a:latin typeface="Comic Sans MS" pitchFamily="66" charset="0"/>
              </a:rPr>
              <a:t>, a fairy appeared.</a:t>
            </a:r>
          </a:p>
        </p:txBody>
      </p:sp>
      <p:grpSp>
        <p:nvGrpSpPr>
          <p:cNvPr id="2" name="Group 1"/>
          <p:cNvGrpSpPr/>
          <p:nvPr/>
        </p:nvGrpSpPr>
        <p:grpSpPr>
          <a:xfrm>
            <a:off x="625576" y="1600470"/>
            <a:ext cx="3671679" cy="2620370"/>
            <a:chOff x="705272" y="1951630"/>
            <a:chExt cx="3671679" cy="262037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72" y="1951630"/>
              <a:ext cx="3671679" cy="2620370"/>
            </a:xfrm>
            <a:prstGeom prst="rect">
              <a:avLst/>
            </a:prstGeom>
          </p:spPr>
        </p:pic>
        <p:sp>
          <p:nvSpPr>
            <p:cNvPr id="11" name="TextBox 10"/>
            <p:cNvSpPr txBox="1"/>
            <p:nvPr/>
          </p:nvSpPr>
          <p:spPr>
            <a:xfrm>
              <a:off x="705272" y="2271144"/>
              <a:ext cx="1725873" cy="523220"/>
            </a:xfrm>
            <a:prstGeom prst="rect">
              <a:avLst/>
            </a:prstGeom>
            <a:noFill/>
          </p:spPr>
          <p:txBody>
            <a:bodyPr wrap="square" rtlCol="0">
              <a:spAutoFit/>
            </a:bodyPr>
            <a:lstStyle/>
            <a:p>
              <a:r>
                <a:rPr lang="en-US" sz="2800" b="1" dirty="0">
                  <a:latin typeface="Comic Sans MS" pitchFamily="66" charset="0"/>
                </a:rPr>
                <a:t>3.00p.m</a:t>
              </a:r>
            </a:p>
          </p:txBody>
        </p:sp>
      </p:grpSp>
    </p:spTree>
    <p:extLst>
      <p:ext uri="{BB962C8B-B14F-4D97-AF65-F5344CB8AC3E}">
        <p14:creationId xmlns:p14="http://schemas.microsoft.com/office/powerpoint/2010/main" val="71235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C:\Users\huyanh\Documents\U6-L3-1-1-gurczlxftaqbojvp.jpg">
            <a:extLst>
              <a:ext uri="{FF2B5EF4-FFF2-40B4-BE49-F238E27FC236}">
                <a16:creationId xmlns:a16="http://schemas.microsoft.com/office/drawing/2014/main" id="{6CD35DA2-5077-43C0-8A69-35763BD88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descr="C:\Users\huyanh\Documents\U6-L3-1-2-mrvtdlyuczsghjpk.jpg">
            <a:extLst>
              <a:ext uri="{FF2B5EF4-FFF2-40B4-BE49-F238E27FC236}">
                <a16:creationId xmlns:a16="http://schemas.microsoft.com/office/drawing/2014/main" id="{9BDECAD6-988D-492C-BABB-CA1E9E5A3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 y="-15998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4648" y="181325"/>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 Grammar: Past continuous tense</a:t>
            </a:r>
          </a:p>
        </p:txBody>
      </p:sp>
      <p:sp>
        <p:nvSpPr>
          <p:cNvPr id="7" name="TextBox 6"/>
          <p:cNvSpPr txBox="1"/>
          <p:nvPr/>
        </p:nvSpPr>
        <p:spPr>
          <a:xfrm>
            <a:off x="810336" y="843718"/>
            <a:ext cx="2847264" cy="646331"/>
          </a:xfrm>
          <a:prstGeom prst="rect">
            <a:avLst/>
          </a:prstGeom>
          <a:noFill/>
        </p:spPr>
        <p:txBody>
          <a:bodyPr wrap="square" rtlCol="0">
            <a:spAutoFit/>
          </a:bodyPr>
          <a:lstStyle/>
          <a:p>
            <a:r>
              <a:rPr lang="en-US" sz="3600" dirty="0">
                <a:solidFill>
                  <a:srgbClr val="002060"/>
                </a:solidFill>
                <a:latin typeface="Comic Sans MS" pitchFamily="66" charset="0"/>
              </a:rPr>
              <a:t>2. Form:</a:t>
            </a:r>
          </a:p>
        </p:txBody>
      </p:sp>
      <p:sp>
        <p:nvSpPr>
          <p:cNvPr id="6" name="TextBox 5"/>
          <p:cNvSpPr txBox="1"/>
          <p:nvPr/>
        </p:nvSpPr>
        <p:spPr>
          <a:xfrm>
            <a:off x="134659" y="1544090"/>
            <a:ext cx="9034817" cy="584775"/>
          </a:xfrm>
          <a:prstGeom prst="rect">
            <a:avLst/>
          </a:prstGeom>
          <a:noFill/>
        </p:spPr>
        <p:txBody>
          <a:bodyPr wrap="square" rtlCol="0">
            <a:spAutoFit/>
          </a:bodyPr>
          <a:lstStyle/>
          <a:p>
            <a:r>
              <a:rPr lang="en-US" sz="3200" dirty="0">
                <a:latin typeface="Comic Sans MS" pitchFamily="66" charset="0"/>
              </a:rPr>
              <a:t>I </a:t>
            </a:r>
            <a:r>
              <a:rPr lang="en-US" sz="3200" dirty="0">
                <a:solidFill>
                  <a:srgbClr val="FF0000"/>
                </a:solidFill>
                <a:latin typeface="Comic Sans MS" pitchFamily="66" charset="0"/>
              </a:rPr>
              <a:t>was reading </a:t>
            </a:r>
            <a:r>
              <a:rPr lang="en-US" sz="3200" dirty="0">
                <a:latin typeface="Comic Sans MS" pitchFamily="66" charset="0"/>
              </a:rPr>
              <a:t>a fairy story at 9 </a:t>
            </a:r>
            <a:r>
              <a:rPr lang="en-US" sz="3200" dirty="0" err="1">
                <a:latin typeface="Comic Sans MS" pitchFamily="66" charset="0"/>
              </a:rPr>
              <a:t>p.m</a:t>
            </a:r>
            <a:r>
              <a:rPr lang="en-US" sz="3200" dirty="0">
                <a:latin typeface="Comic Sans MS" pitchFamily="66" charset="0"/>
              </a:rPr>
              <a:t> yesterday.</a:t>
            </a:r>
          </a:p>
        </p:txBody>
      </p:sp>
      <p:sp>
        <p:nvSpPr>
          <p:cNvPr id="9" name="TextBox 8"/>
          <p:cNvSpPr txBox="1"/>
          <p:nvPr/>
        </p:nvSpPr>
        <p:spPr>
          <a:xfrm>
            <a:off x="762000" y="2243931"/>
            <a:ext cx="7543800" cy="1754326"/>
          </a:xfrm>
          <a:prstGeom prst="rect">
            <a:avLst/>
          </a:prstGeom>
          <a:solidFill>
            <a:srgbClr val="FFFF00"/>
          </a:solidFill>
        </p:spPr>
        <p:txBody>
          <a:bodyPr wrap="square" rtlCol="0">
            <a:spAutoFit/>
          </a:bodyPr>
          <a:lstStyle/>
          <a:p>
            <a:r>
              <a:rPr lang="en-US" sz="3600" dirty="0">
                <a:latin typeface="Comic Sans MS" pitchFamily="66" charset="0"/>
              </a:rPr>
              <a:t>(+) S + was/were + </a:t>
            </a:r>
            <a:r>
              <a:rPr lang="en-US" sz="3600" dirty="0" err="1">
                <a:latin typeface="Comic Sans MS" pitchFamily="66" charset="0"/>
              </a:rPr>
              <a:t>Ving</a:t>
            </a:r>
            <a:endParaRPr lang="en-US" sz="3600" dirty="0">
              <a:latin typeface="Comic Sans MS" pitchFamily="66" charset="0"/>
            </a:endParaRPr>
          </a:p>
          <a:p>
            <a:r>
              <a:rPr lang="en-US" sz="3600" dirty="0">
                <a:latin typeface="Comic Sans MS" pitchFamily="66" charset="0"/>
              </a:rPr>
              <a:t>(-) S + wasn’t/weren’t + Ving</a:t>
            </a:r>
          </a:p>
          <a:p>
            <a:r>
              <a:rPr lang="en-US" sz="3600" dirty="0">
                <a:latin typeface="Comic Sans MS" pitchFamily="66" charset="0"/>
              </a:rPr>
              <a:t>(?) Was/Were + S + Ving?</a:t>
            </a:r>
          </a:p>
        </p:txBody>
      </p:sp>
      <p:sp>
        <p:nvSpPr>
          <p:cNvPr id="10" name="TextBox 9"/>
          <p:cNvSpPr txBox="1"/>
          <p:nvPr/>
        </p:nvSpPr>
        <p:spPr>
          <a:xfrm>
            <a:off x="730725" y="4113323"/>
            <a:ext cx="7543800" cy="646331"/>
          </a:xfrm>
          <a:prstGeom prst="rect">
            <a:avLst/>
          </a:prstGeom>
          <a:noFill/>
        </p:spPr>
        <p:txBody>
          <a:bodyPr wrap="square" rtlCol="0">
            <a:spAutoFit/>
          </a:bodyPr>
          <a:lstStyle/>
          <a:p>
            <a:r>
              <a:rPr lang="en-US" sz="3600" dirty="0">
                <a:solidFill>
                  <a:srgbClr val="002060"/>
                </a:solidFill>
                <a:latin typeface="Comic Sans MS" pitchFamily="66" charset="0"/>
              </a:rPr>
              <a:t>3. Signal words:</a:t>
            </a:r>
          </a:p>
        </p:txBody>
      </p:sp>
      <p:sp>
        <p:nvSpPr>
          <p:cNvPr id="11" name="TextBox 10"/>
          <p:cNvSpPr txBox="1"/>
          <p:nvPr/>
        </p:nvSpPr>
        <p:spPr>
          <a:xfrm>
            <a:off x="685800" y="4776826"/>
            <a:ext cx="8382000" cy="1200329"/>
          </a:xfrm>
          <a:prstGeom prst="rect">
            <a:avLst/>
          </a:prstGeom>
          <a:noFill/>
        </p:spPr>
        <p:txBody>
          <a:bodyPr wrap="square" rtlCol="0">
            <a:spAutoFit/>
          </a:bodyPr>
          <a:lstStyle/>
          <a:p>
            <a:r>
              <a:rPr lang="en-US" sz="3600" i="1" dirty="0">
                <a:solidFill>
                  <a:srgbClr val="7030A0"/>
                </a:solidFill>
                <a:latin typeface="Comic Sans MS" pitchFamily="66" charset="0"/>
              </a:rPr>
              <a:t>at……..am/pm + last …., </a:t>
            </a:r>
          </a:p>
          <a:p>
            <a:r>
              <a:rPr lang="en-US" sz="3600" i="1" dirty="0">
                <a:solidFill>
                  <a:srgbClr val="7030A0"/>
                </a:solidFill>
                <a:latin typeface="Comic Sans MS" pitchFamily="66" charset="0"/>
              </a:rPr>
              <a:t>at this time + last, when, while,…</a:t>
            </a:r>
          </a:p>
        </p:txBody>
      </p:sp>
    </p:spTree>
    <p:extLst>
      <p:ext uri="{BB962C8B-B14F-4D97-AF65-F5344CB8AC3E}">
        <p14:creationId xmlns:p14="http://schemas.microsoft.com/office/powerpoint/2010/main" val="285091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Users\huyanh\Documents\U6-L3-Grammar.jpg">
            <a:extLst>
              <a:ext uri="{FF2B5EF4-FFF2-40B4-BE49-F238E27FC236}">
                <a16:creationId xmlns:a16="http://schemas.microsoft.com/office/drawing/2014/main" id="{C6AF90E0-0336-4478-88EA-6A1A5B4B1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4648" y="181325"/>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
        <p:nvSpPr>
          <p:cNvPr id="7" name="TextBox 6"/>
          <p:cNvSpPr txBox="1"/>
          <p:nvPr/>
        </p:nvSpPr>
        <p:spPr>
          <a:xfrm>
            <a:off x="810336" y="852771"/>
            <a:ext cx="7543800" cy="646331"/>
          </a:xfrm>
          <a:prstGeom prst="rect">
            <a:avLst/>
          </a:prstGeom>
          <a:noFill/>
        </p:spPr>
        <p:txBody>
          <a:bodyPr wrap="square" rtlCol="0">
            <a:spAutoFit/>
          </a:bodyPr>
          <a:lstStyle/>
          <a:p>
            <a:r>
              <a:rPr lang="en-US" sz="3600" dirty="0">
                <a:solidFill>
                  <a:srgbClr val="0558FF"/>
                </a:solidFill>
                <a:latin typeface="Comic Sans MS" pitchFamily="66" charset="0"/>
              </a:rPr>
              <a:t>2. Give the correct form of verbs </a:t>
            </a:r>
          </a:p>
        </p:txBody>
      </p:sp>
      <p:sp>
        <p:nvSpPr>
          <p:cNvPr id="12" name="TextBox 11"/>
          <p:cNvSpPr txBox="1"/>
          <p:nvPr/>
        </p:nvSpPr>
        <p:spPr>
          <a:xfrm>
            <a:off x="46630" y="1481288"/>
            <a:ext cx="9133764" cy="5016758"/>
          </a:xfrm>
          <a:prstGeom prst="rect">
            <a:avLst/>
          </a:prstGeom>
          <a:noFill/>
        </p:spPr>
        <p:txBody>
          <a:bodyPr wrap="square" rtlCol="0">
            <a:spAutoFit/>
          </a:bodyPr>
          <a:lstStyle/>
          <a:p>
            <a:r>
              <a:rPr lang="en-US" sz="3200" dirty="0">
                <a:latin typeface="Comic Sans MS" pitchFamily="66" charset="0"/>
              </a:rPr>
              <a:t>1. When the prince saw Cinderella at the party, she (wear) ………….………... a beautiful gown.</a:t>
            </a:r>
          </a:p>
          <a:p>
            <a:r>
              <a:rPr lang="en-US" sz="3200" dirty="0">
                <a:latin typeface="Comic Sans MS" pitchFamily="66" charset="0"/>
              </a:rPr>
              <a:t>2. What (you/ do)  …………………….…….this time yesterday?</a:t>
            </a:r>
          </a:p>
          <a:p>
            <a:r>
              <a:rPr lang="en-US" sz="3200" dirty="0">
                <a:latin typeface="Comic Sans MS" pitchFamily="66" charset="0"/>
              </a:rPr>
              <a:t>3. When Jack (go) ……………….........to the market, he met a magician.</a:t>
            </a:r>
          </a:p>
          <a:p>
            <a:r>
              <a:rPr lang="en-US" sz="3200" dirty="0">
                <a:latin typeface="Comic Sans MS" pitchFamily="66" charset="0"/>
              </a:rPr>
              <a:t>4. While the hare was sleeping, the tortoise (run) …………… to the finish as fast as he could.</a:t>
            </a:r>
          </a:p>
          <a:p>
            <a:r>
              <a:rPr lang="en-US" sz="3200" dirty="0">
                <a:latin typeface="Comic Sans MS" pitchFamily="66" charset="0"/>
              </a:rPr>
              <a:t>5. When the princess returned, the prince (not wait)  …………………………for her.</a:t>
            </a:r>
          </a:p>
        </p:txBody>
      </p:sp>
      <p:sp>
        <p:nvSpPr>
          <p:cNvPr id="13" name="TextBox 12"/>
          <p:cNvSpPr txBox="1"/>
          <p:nvPr/>
        </p:nvSpPr>
        <p:spPr>
          <a:xfrm>
            <a:off x="2209800" y="1905000"/>
            <a:ext cx="2590800" cy="584775"/>
          </a:xfrm>
          <a:prstGeom prst="rect">
            <a:avLst/>
          </a:prstGeom>
          <a:noFill/>
        </p:spPr>
        <p:txBody>
          <a:bodyPr wrap="square" rtlCol="0">
            <a:spAutoFit/>
          </a:bodyPr>
          <a:lstStyle/>
          <a:p>
            <a:r>
              <a:rPr lang="en-US" sz="3200" dirty="0">
                <a:solidFill>
                  <a:srgbClr val="FF0000"/>
                </a:solidFill>
                <a:latin typeface="Comic Sans MS" pitchFamily="66" charset="0"/>
              </a:rPr>
              <a:t>was wearing</a:t>
            </a:r>
          </a:p>
        </p:txBody>
      </p:sp>
      <p:sp>
        <p:nvSpPr>
          <p:cNvPr id="14" name="TextBox 13"/>
          <p:cNvSpPr txBox="1"/>
          <p:nvPr/>
        </p:nvSpPr>
        <p:spPr>
          <a:xfrm>
            <a:off x="3536190" y="2402202"/>
            <a:ext cx="3124200" cy="584775"/>
          </a:xfrm>
          <a:prstGeom prst="rect">
            <a:avLst/>
          </a:prstGeom>
          <a:noFill/>
        </p:spPr>
        <p:txBody>
          <a:bodyPr wrap="square" rtlCol="0">
            <a:spAutoFit/>
          </a:bodyPr>
          <a:lstStyle/>
          <a:p>
            <a:r>
              <a:rPr lang="en-US" sz="3200" dirty="0">
                <a:solidFill>
                  <a:srgbClr val="FF0000"/>
                </a:solidFill>
                <a:latin typeface="Comic Sans MS" pitchFamily="66" charset="0"/>
              </a:rPr>
              <a:t>were you doing</a:t>
            </a:r>
          </a:p>
        </p:txBody>
      </p:sp>
      <p:sp>
        <p:nvSpPr>
          <p:cNvPr id="15" name="TextBox 14"/>
          <p:cNvSpPr txBox="1"/>
          <p:nvPr/>
        </p:nvSpPr>
        <p:spPr>
          <a:xfrm>
            <a:off x="3771328" y="3394656"/>
            <a:ext cx="2172272" cy="584775"/>
          </a:xfrm>
          <a:prstGeom prst="rect">
            <a:avLst/>
          </a:prstGeom>
          <a:noFill/>
        </p:spPr>
        <p:txBody>
          <a:bodyPr wrap="square" rtlCol="0">
            <a:spAutoFit/>
          </a:bodyPr>
          <a:lstStyle/>
          <a:p>
            <a:r>
              <a:rPr lang="en-US" sz="3200" dirty="0">
                <a:solidFill>
                  <a:srgbClr val="FF0000"/>
                </a:solidFill>
                <a:latin typeface="Comic Sans MS" pitchFamily="66" charset="0"/>
              </a:rPr>
              <a:t>was going</a:t>
            </a:r>
          </a:p>
        </p:txBody>
      </p:sp>
      <p:sp>
        <p:nvSpPr>
          <p:cNvPr id="16" name="TextBox 15"/>
          <p:cNvSpPr txBox="1"/>
          <p:nvPr/>
        </p:nvSpPr>
        <p:spPr>
          <a:xfrm>
            <a:off x="914400" y="4768291"/>
            <a:ext cx="3576852" cy="584775"/>
          </a:xfrm>
          <a:prstGeom prst="rect">
            <a:avLst/>
          </a:prstGeom>
          <a:noFill/>
        </p:spPr>
        <p:txBody>
          <a:bodyPr wrap="square" rtlCol="0">
            <a:spAutoFit/>
          </a:bodyPr>
          <a:lstStyle/>
          <a:p>
            <a:r>
              <a:rPr lang="en-US" sz="3200" dirty="0">
                <a:solidFill>
                  <a:srgbClr val="FF0000"/>
                </a:solidFill>
                <a:latin typeface="Comic Sans MS" pitchFamily="66" charset="0"/>
              </a:rPr>
              <a:t>was running</a:t>
            </a:r>
          </a:p>
        </p:txBody>
      </p:sp>
      <p:sp>
        <p:nvSpPr>
          <p:cNvPr id="17" name="TextBox 16"/>
          <p:cNvSpPr txBox="1"/>
          <p:nvPr/>
        </p:nvSpPr>
        <p:spPr>
          <a:xfrm>
            <a:off x="1299948" y="5801809"/>
            <a:ext cx="3476768" cy="584775"/>
          </a:xfrm>
          <a:prstGeom prst="rect">
            <a:avLst/>
          </a:prstGeom>
          <a:noFill/>
        </p:spPr>
        <p:txBody>
          <a:bodyPr wrap="square" rtlCol="0">
            <a:spAutoFit/>
          </a:bodyPr>
          <a:lstStyle/>
          <a:p>
            <a:r>
              <a:rPr lang="en-US" sz="3200" dirty="0">
                <a:solidFill>
                  <a:srgbClr val="FF0000"/>
                </a:solidFill>
                <a:latin typeface="Comic Sans MS" pitchFamily="66" charset="0"/>
              </a:rPr>
              <a:t>wasn’t waiting</a:t>
            </a:r>
          </a:p>
        </p:txBody>
      </p:sp>
    </p:spTree>
    <p:extLst>
      <p:ext uri="{BB962C8B-B14F-4D97-AF65-F5344CB8AC3E}">
        <p14:creationId xmlns:p14="http://schemas.microsoft.com/office/powerpoint/2010/main" val="16191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583" y="853602"/>
            <a:ext cx="7543800" cy="646331"/>
          </a:xfrm>
          <a:prstGeom prst="rect">
            <a:avLst/>
          </a:prstGeom>
          <a:noFill/>
        </p:spPr>
        <p:txBody>
          <a:bodyPr wrap="square" rtlCol="0">
            <a:spAutoFit/>
          </a:bodyPr>
          <a:lstStyle/>
          <a:p>
            <a:r>
              <a:rPr lang="en-US" sz="3600" dirty="0">
                <a:solidFill>
                  <a:srgbClr val="0558FF"/>
                </a:solidFill>
                <a:latin typeface="Comic Sans MS" pitchFamily="66" charset="0"/>
              </a:rPr>
              <a:t>3a. Write a full sentence</a:t>
            </a:r>
          </a:p>
        </p:txBody>
      </p:sp>
      <p:pic>
        <p:nvPicPr>
          <p:cNvPr id="11" name="Picture 4" descr="C:\Users\huyanh\Documents\U6-L3-3-1-eiakgnxbqjyrhozv.jpg">
            <a:extLst>
              <a:ext uri="{FF2B5EF4-FFF2-40B4-BE49-F238E27FC236}">
                <a16:creationId xmlns:a16="http://schemas.microsoft.com/office/drawing/2014/main" id="{0D56A5E6-90C0-4630-A34A-B1C728E89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73" y="1490051"/>
            <a:ext cx="1956179" cy="15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706" y="1490051"/>
            <a:ext cx="2331494" cy="153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434" y="1495640"/>
            <a:ext cx="2054086" cy="152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3355" y="4016922"/>
            <a:ext cx="1950493" cy="149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1735" y="4126491"/>
            <a:ext cx="2123363" cy="152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5051" y="4194013"/>
            <a:ext cx="2079869" cy="150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2834" y="1457164"/>
            <a:ext cx="1901147" cy="156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413" y="4179688"/>
            <a:ext cx="1756713" cy="151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3203" y="2991142"/>
            <a:ext cx="2070479" cy="1015663"/>
          </a:xfrm>
          <a:prstGeom prst="rect">
            <a:avLst/>
          </a:prstGeom>
          <a:noFill/>
        </p:spPr>
        <p:txBody>
          <a:bodyPr wrap="square" rtlCol="0">
            <a:spAutoFit/>
          </a:bodyPr>
          <a:lstStyle/>
          <a:p>
            <a:pPr algn="ctr"/>
            <a:r>
              <a:rPr lang="en-US" sz="2000" dirty="0">
                <a:latin typeface="Comic Sans MS" pitchFamily="66" charset="0"/>
              </a:rPr>
              <a:t>1.The servant was spinning in the woods.</a:t>
            </a:r>
          </a:p>
        </p:txBody>
      </p:sp>
      <p:sp>
        <p:nvSpPr>
          <p:cNvPr id="15" name="TextBox 14"/>
          <p:cNvSpPr txBox="1"/>
          <p:nvPr/>
        </p:nvSpPr>
        <p:spPr>
          <a:xfrm>
            <a:off x="2196338" y="3037308"/>
            <a:ext cx="2344112" cy="923330"/>
          </a:xfrm>
          <a:prstGeom prst="rect">
            <a:avLst/>
          </a:prstGeom>
          <a:noFill/>
        </p:spPr>
        <p:txBody>
          <a:bodyPr wrap="square" rtlCol="0">
            <a:spAutoFit/>
          </a:bodyPr>
          <a:lstStyle/>
          <a:p>
            <a:pPr algn="ctr"/>
            <a:r>
              <a:rPr lang="en-US" dirty="0">
                <a:latin typeface="Comic Sans MS" pitchFamily="66" charset="0"/>
              </a:rPr>
              <a:t>2. The girl was picking flowers by the side of the road</a:t>
            </a:r>
          </a:p>
        </p:txBody>
      </p:sp>
      <p:sp>
        <p:nvSpPr>
          <p:cNvPr id="16" name="TextBox 15"/>
          <p:cNvSpPr txBox="1"/>
          <p:nvPr/>
        </p:nvSpPr>
        <p:spPr>
          <a:xfrm>
            <a:off x="4759909" y="3007880"/>
            <a:ext cx="2179282" cy="923330"/>
          </a:xfrm>
          <a:prstGeom prst="rect">
            <a:avLst/>
          </a:prstGeom>
          <a:noFill/>
        </p:spPr>
        <p:txBody>
          <a:bodyPr wrap="square" rtlCol="0">
            <a:spAutoFit/>
          </a:bodyPr>
          <a:lstStyle/>
          <a:p>
            <a:pPr algn="ctr"/>
            <a:r>
              <a:rPr lang="en-US" dirty="0">
                <a:latin typeface="Comic Sans MS" pitchFamily="66" charset="0"/>
              </a:rPr>
              <a:t>3. The knights were riding horses to the castle</a:t>
            </a:r>
          </a:p>
        </p:txBody>
      </p:sp>
      <p:sp>
        <p:nvSpPr>
          <p:cNvPr id="17" name="TextBox 16"/>
          <p:cNvSpPr txBox="1"/>
          <p:nvPr/>
        </p:nvSpPr>
        <p:spPr>
          <a:xfrm>
            <a:off x="7066953" y="3315656"/>
            <a:ext cx="2160927" cy="400110"/>
          </a:xfrm>
          <a:prstGeom prst="rect">
            <a:avLst/>
          </a:prstGeom>
          <a:noFill/>
        </p:spPr>
        <p:txBody>
          <a:bodyPr wrap="square" rtlCol="0">
            <a:spAutoFit/>
          </a:bodyPr>
          <a:lstStyle/>
          <a:p>
            <a:r>
              <a:rPr lang="en-US" sz="2000" dirty="0">
                <a:latin typeface="Comic Sans MS" pitchFamily="66" charset="0"/>
              </a:rPr>
              <a:t>Congratulations!</a:t>
            </a:r>
          </a:p>
        </p:txBody>
      </p:sp>
      <p:sp>
        <p:nvSpPr>
          <p:cNvPr id="18" name="TextBox 17"/>
          <p:cNvSpPr txBox="1"/>
          <p:nvPr/>
        </p:nvSpPr>
        <p:spPr>
          <a:xfrm>
            <a:off x="117978" y="5791200"/>
            <a:ext cx="2160927" cy="400110"/>
          </a:xfrm>
          <a:prstGeom prst="rect">
            <a:avLst/>
          </a:prstGeom>
          <a:noFill/>
        </p:spPr>
        <p:txBody>
          <a:bodyPr wrap="square" rtlCol="0">
            <a:spAutoFit/>
          </a:bodyPr>
          <a:lstStyle/>
          <a:p>
            <a:r>
              <a:rPr lang="en-US" sz="2000" dirty="0">
                <a:latin typeface="Comic Sans MS" pitchFamily="66" charset="0"/>
              </a:rPr>
              <a:t>Congratulations!</a:t>
            </a:r>
          </a:p>
        </p:txBody>
      </p:sp>
      <p:sp>
        <p:nvSpPr>
          <p:cNvPr id="19" name="TextBox 18"/>
          <p:cNvSpPr txBox="1"/>
          <p:nvPr/>
        </p:nvSpPr>
        <p:spPr>
          <a:xfrm>
            <a:off x="2257457" y="5536874"/>
            <a:ext cx="2153034" cy="1015663"/>
          </a:xfrm>
          <a:prstGeom prst="rect">
            <a:avLst/>
          </a:prstGeom>
          <a:noFill/>
        </p:spPr>
        <p:txBody>
          <a:bodyPr wrap="square" rtlCol="0">
            <a:spAutoFit/>
          </a:bodyPr>
          <a:lstStyle/>
          <a:p>
            <a:pPr algn="ctr"/>
            <a:r>
              <a:rPr lang="en-US" sz="2000" dirty="0">
                <a:latin typeface="Comic Sans MS" pitchFamily="66" charset="0"/>
              </a:rPr>
              <a:t>4. Cinderella was dancing with the prince</a:t>
            </a:r>
          </a:p>
        </p:txBody>
      </p:sp>
      <p:sp>
        <p:nvSpPr>
          <p:cNvPr id="20" name="TextBox 19"/>
          <p:cNvSpPr txBox="1"/>
          <p:nvPr/>
        </p:nvSpPr>
        <p:spPr>
          <a:xfrm>
            <a:off x="4678053" y="5617694"/>
            <a:ext cx="2059053" cy="1015663"/>
          </a:xfrm>
          <a:prstGeom prst="rect">
            <a:avLst/>
          </a:prstGeom>
          <a:noFill/>
        </p:spPr>
        <p:txBody>
          <a:bodyPr wrap="square" rtlCol="0">
            <a:spAutoFit/>
          </a:bodyPr>
          <a:lstStyle/>
          <a:p>
            <a:pPr algn="ctr"/>
            <a:r>
              <a:rPr lang="en-US" sz="2000" dirty="0">
                <a:latin typeface="Comic Sans MS" pitchFamily="66" charset="0"/>
              </a:rPr>
              <a:t>5. Saint </a:t>
            </a:r>
            <a:r>
              <a:rPr lang="en-US" sz="2000" dirty="0" err="1">
                <a:latin typeface="Comic Sans MS" pitchFamily="66" charset="0"/>
              </a:rPr>
              <a:t>Giong</a:t>
            </a:r>
            <a:r>
              <a:rPr lang="en-US" sz="2000" dirty="0">
                <a:latin typeface="Comic Sans MS" pitchFamily="66" charset="0"/>
              </a:rPr>
              <a:t> was flying to heaven.</a:t>
            </a:r>
          </a:p>
        </p:txBody>
      </p:sp>
      <p:sp>
        <p:nvSpPr>
          <p:cNvPr id="21" name="TextBox 20"/>
          <p:cNvSpPr txBox="1"/>
          <p:nvPr/>
        </p:nvSpPr>
        <p:spPr>
          <a:xfrm>
            <a:off x="6635541" y="5665050"/>
            <a:ext cx="2451765" cy="707886"/>
          </a:xfrm>
          <a:prstGeom prst="rect">
            <a:avLst/>
          </a:prstGeom>
          <a:noFill/>
        </p:spPr>
        <p:txBody>
          <a:bodyPr wrap="square" rtlCol="0">
            <a:spAutoFit/>
          </a:bodyPr>
          <a:lstStyle/>
          <a:p>
            <a:pPr algn="ctr"/>
            <a:r>
              <a:rPr lang="en-US" sz="2000" dirty="0">
                <a:latin typeface="Comic Sans MS" pitchFamily="66" charset="0"/>
              </a:rPr>
              <a:t>6. The ogre was roaring with anger.</a:t>
            </a:r>
          </a:p>
        </p:txBody>
      </p:sp>
      <p:grpSp>
        <p:nvGrpSpPr>
          <p:cNvPr id="6" name="Group 5"/>
          <p:cNvGrpSpPr/>
          <p:nvPr/>
        </p:nvGrpSpPr>
        <p:grpSpPr>
          <a:xfrm>
            <a:off x="117978" y="1455512"/>
            <a:ext cx="2204243" cy="2516756"/>
            <a:chOff x="142999" y="1490049"/>
            <a:chExt cx="2090683" cy="2516756"/>
          </a:xfrm>
        </p:grpSpPr>
        <p:pic>
          <p:nvPicPr>
            <p:cNvPr id="1028" name="Picture 4"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999" y="1490049"/>
              <a:ext cx="2090683" cy="251675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52856" y="3228945"/>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1</a:t>
              </a:r>
            </a:p>
          </p:txBody>
        </p:sp>
      </p:grpSp>
      <p:grpSp>
        <p:nvGrpSpPr>
          <p:cNvPr id="8" name="Group 7"/>
          <p:cNvGrpSpPr/>
          <p:nvPr/>
        </p:nvGrpSpPr>
        <p:grpSpPr>
          <a:xfrm>
            <a:off x="2189309" y="1460231"/>
            <a:ext cx="2499248" cy="2566379"/>
            <a:chOff x="2148952" y="1457164"/>
            <a:chExt cx="2499248" cy="2566379"/>
          </a:xfrm>
        </p:grpSpPr>
        <p:pic>
          <p:nvPicPr>
            <p:cNvPr id="23" name="Picture 4"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48952" y="1457164"/>
              <a:ext cx="2499248" cy="2566379"/>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2890722" y="3273963"/>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2</a:t>
              </a:r>
            </a:p>
          </p:txBody>
        </p:sp>
      </p:grpSp>
      <p:grpSp>
        <p:nvGrpSpPr>
          <p:cNvPr id="9" name="Group 8"/>
          <p:cNvGrpSpPr/>
          <p:nvPr/>
        </p:nvGrpSpPr>
        <p:grpSpPr>
          <a:xfrm>
            <a:off x="4551187" y="1455512"/>
            <a:ext cx="2473629" cy="2516756"/>
            <a:chOff x="4513586" y="1481975"/>
            <a:chExt cx="2499248" cy="2516756"/>
          </a:xfrm>
        </p:grpSpPr>
        <p:pic>
          <p:nvPicPr>
            <p:cNvPr id="24" name="Picture 4" descr="Related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3586" y="1481975"/>
              <a:ext cx="2499248" cy="2516756"/>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p:cNvSpPr/>
            <p:nvPr/>
          </p:nvSpPr>
          <p:spPr>
            <a:xfrm>
              <a:off x="5223617" y="3246005"/>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3</a:t>
              </a:r>
            </a:p>
          </p:txBody>
        </p:sp>
      </p:grpSp>
      <p:grpSp>
        <p:nvGrpSpPr>
          <p:cNvPr id="10" name="Group 9"/>
          <p:cNvGrpSpPr/>
          <p:nvPr/>
        </p:nvGrpSpPr>
        <p:grpSpPr>
          <a:xfrm>
            <a:off x="6874327" y="1480869"/>
            <a:ext cx="2197834" cy="2383887"/>
            <a:chOff x="6644752" y="1481975"/>
            <a:chExt cx="2499248" cy="2586729"/>
          </a:xfrm>
        </p:grpSpPr>
        <p:pic>
          <p:nvPicPr>
            <p:cNvPr id="25" name="Picture 4" descr="Related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4752" y="1481975"/>
              <a:ext cx="2499248" cy="258672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7321014" y="3315656"/>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4</a:t>
              </a:r>
            </a:p>
          </p:txBody>
        </p:sp>
      </p:grpSp>
      <p:grpSp>
        <p:nvGrpSpPr>
          <p:cNvPr id="13" name="Group 12"/>
          <p:cNvGrpSpPr/>
          <p:nvPr/>
        </p:nvGrpSpPr>
        <p:grpSpPr>
          <a:xfrm>
            <a:off x="10237" y="4052362"/>
            <a:ext cx="2311984" cy="2383320"/>
            <a:chOff x="10237" y="4052362"/>
            <a:chExt cx="2311984" cy="2383320"/>
          </a:xfrm>
        </p:grpSpPr>
        <p:pic>
          <p:nvPicPr>
            <p:cNvPr id="26" name="Picture 4"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7" y="4052362"/>
              <a:ext cx="2311984" cy="2383320"/>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639209" y="5725416"/>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5</a:t>
              </a:r>
            </a:p>
          </p:txBody>
        </p:sp>
      </p:grpSp>
      <p:grpSp>
        <p:nvGrpSpPr>
          <p:cNvPr id="22" name="Group 21"/>
          <p:cNvGrpSpPr/>
          <p:nvPr/>
        </p:nvGrpSpPr>
        <p:grpSpPr>
          <a:xfrm>
            <a:off x="2354375" y="3970009"/>
            <a:ext cx="2315685" cy="2500838"/>
            <a:chOff x="2321915" y="4022100"/>
            <a:chExt cx="2315685" cy="2500838"/>
          </a:xfrm>
        </p:grpSpPr>
        <p:pic>
          <p:nvPicPr>
            <p:cNvPr id="27" name="Picture 4" descr="Related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21915" y="4022100"/>
              <a:ext cx="2315685" cy="2500838"/>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2882671" y="5818938"/>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6</a:t>
              </a:r>
            </a:p>
          </p:txBody>
        </p:sp>
      </p:grpSp>
      <p:grpSp>
        <p:nvGrpSpPr>
          <p:cNvPr id="30" name="Group 29"/>
          <p:cNvGrpSpPr/>
          <p:nvPr/>
        </p:nvGrpSpPr>
        <p:grpSpPr>
          <a:xfrm>
            <a:off x="4441625" y="4052362"/>
            <a:ext cx="2245433" cy="2500838"/>
            <a:chOff x="4390107" y="4052362"/>
            <a:chExt cx="2245433" cy="2500838"/>
          </a:xfrm>
        </p:grpSpPr>
        <p:pic>
          <p:nvPicPr>
            <p:cNvPr id="28" name="Picture 4" descr="Related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0107" y="4052362"/>
              <a:ext cx="2245433" cy="2500838"/>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5008508" y="5818938"/>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7</a:t>
              </a:r>
            </a:p>
          </p:txBody>
        </p:sp>
      </p:grpSp>
      <p:grpSp>
        <p:nvGrpSpPr>
          <p:cNvPr id="38" name="Group 37"/>
          <p:cNvGrpSpPr/>
          <p:nvPr/>
        </p:nvGrpSpPr>
        <p:grpSpPr>
          <a:xfrm>
            <a:off x="6639271" y="4052362"/>
            <a:ext cx="2471746" cy="2500838"/>
            <a:chOff x="6618513" y="4068704"/>
            <a:chExt cx="2295468" cy="2500838"/>
          </a:xfrm>
        </p:grpSpPr>
        <p:pic>
          <p:nvPicPr>
            <p:cNvPr id="29" name="Picture 4" descr="Related imag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18513" y="4068704"/>
              <a:ext cx="2295468" cy="2500838"/>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a:off x="7272783" y="5816619"/>
              <a:ext cx="361581" cy="40011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itchFamily="66" charset="0"/>
                </a:rPr>
                <a:t>8</a:t>
              </a:r>
            </a:p>
          </p:txBody>
        </p:sp>
      </p:grpSp>
      <p:sp>
        <p:nvSpPr>
          <p:cNvPr id="45" name="TextBox 44"/>
          <p:cNvSpPr txBox="1"/>
          <p:nvPr/>
        </p:nvSpPr>
        <p:spPr>
          <a:xfrm>
            <a:off x="804648" y="181325"/>
            <a:ext cx="8306369" cy="707886"/>
          </a:xfrm>
          <a:prstGeom prst="rect">
            <a:avLst/>
          </a:prstGeom>
          <a:noFill/>
        </p:spPr>
        <p:txBody>
          <a:bodyPr wrap="square" rtlCol="0">
            <a:spAutoFit/>
          </a:bodyPr>
          <a:lstStyle/>
          <a:p>
            <a:r>
              <a:rPr lang="en-US" sz="4000" dirty="0">
                <a:solidFill>
                  <a:srgbClr val="C00000"/>
                </a:solidFill>
                <a:latin typeface="Comic Sans MS" pitchFamily="66" charset="0"/>
              </a:rPr>
              <a:t>II. Practice</a:t>
            </a:r>
          </a:p>
        </p:txBody>
      </p:sp>
    </p:spTree>
    <p:extLst>
      <p:ext uri="{BB962C8B-B14F-4D97-AF65-F5344CB8AC3E}">
        <p14:creationId xmlns:p14="http://schemas.microsoft.com/office/powerpoint/2010/main" val="3175952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4098"/>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childTnLst>
              </p:cTn>
              <p:nextCondLst>
                <p:cond evt="onClick" delay="0">
                  <p:tgtEl>
                    <p:spTgt spid="4098"/>
                  </p:tgtEl>
                </p:cond>
              </p:nextCondLst>
            </p:seq>
            <p:seq concurrent="1" nextAc="seek">
              <p:cTn id="54" restart="whenNotActive" fill="hold" evtFilter="cancelBubble" nodeType="interactiveSeq">
                <p:stCondLst>
                  <p:cond evt="onClick" delay="0">
                    <p:tgtEl>
                      <p:spTgt spid="409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nextCondLst>
                <p:cond evt="onClick" delay="0">
                  <p:tgtEl>
                    <p:spTgt spid="4099"/>
                  </p:tgtEl>
                </p:cond>
              </p:nextCondLst>
            </p:seq>
            <p:seq concurrent="1" nextAc="seek">
              <p:cTn id="60" restart="whenNotActive" fill="hold" evtFilter="cancelBubble" nodeType="interactiveSeq">
                <p:stCondLst>
                  <p:cond evt="onClick" delay="0">
                    <p:tgtEl>
                      <p:spTgt spid="4101"/>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101"/>
                  </p:tgtEl>
                </p:cond>
              </p:nextCondLst>
            </p:seq>
            <p:seq concurrent="1" nextAc="seek">
              <p:cTn id="65" restart="whenNotActive" fill="hold" evtFilter="cancelBubble" nodeType="interactiveSeq">
                <p:stCondLst>
                  <p:cond evt="onClick" delay="0">
                    <p:tgtEl>
                      <p:spTgt spid="4102"/>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4102"/>
                  </p:tgtEl>
                </p:cond>
              </p:nextCondLst>
            </p:seq>
            <p:seq concurrent="1" nextAc="seek">
              <p:cTn id="70" restart="whenNotActive" fill="hold" evtFilter="cancelBubble" nodeType="interactiveSeq">
                <p:stCondLst>
                  <p:cond evt="onClick" delay="0">
                    <p:tgtEl>
                      <p:spTgt spid="410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100"/>
                  </p:tgtEl>
                </p:cond>
              </p:nextCondLst>
            </p:seq>
          </p:childTnLst>
        </p:cTn>
      </p:par>
    </p:tnLst>
    <p:bldLst>
      <p:bldP spid="3" grpId="0"/>
      <p:bldP spid="15" grpId="0"/>
      <p:bldP spid="16"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896898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TotalTime>
  <Words>1178</Words>
  <Application>Microsoft Office PowerPoint</Application>
  <PresentationFormat>On-screen Show (4:3)</PresentationFormat>
  <Paragraphs>158</Paragraphs>
  <Slides>22</Slides>
  <Notes>4</Notes>
  <HiddenSlides>2</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 Thi Phuong Thuy</cp:lastModifiedBy>
  <cp:revision>38</cp:revision>
  <dcterms:created xsi:type="dcterms:W3CDTF">2019-11-26T07:48:05Z</dcterms:created>
  <dcterms:modified xsi:type="dcterms:W3CDTF">2022-12-09T03:36:23Z</dcterms:modified>
</cp:coreProperties>
</file>