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1" r:id="rId2"/>
    <p:sldId id="263" r:id="rId3"/>
    <p:sldId id="283" r:id="rId4"/>
    <p:sldId id="284" r:id="rId5"/>
    <p:sldId id="262" r:id="rId6"/>
    <p:sldId id="285" r:id="rId7"/>
    <p:sldId id="286" r:id="rId8"/>
    <p:sldId id="287" r:id="rId9"/>
    <p:sldId id="288" r:id="rId10"/>
    <p:sldId id="290" r:id="rId11"/>
    <p:sldId id="291" r:id="rId12"/>
    <p:sldId id="28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758"/>
    <a:srgbClr val="E6E6E6"/>
    <a:srgbClr val="81C233"/>
    <a:srgbClr val="FF6666"/>
    <a:srgbClr val="FF8100"/>
    <a:srgbClr val="F28B51"/>
    <a:srgbClr val="FE5600"/>
    <a:srgbClr val="FF4500"/>
    <a:srgbClr val="E76784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1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15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66E0-8DB9-4070-8F0E-7C0B33694A58}" type="datetimeFigureOut">
              <a:rPr lang="zh-CN" altLang="en-US" smtClean="0"/>
              <a:t>2023/9/19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BBD4-C1CE-48E1-B86E-CDF9DA13D4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26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49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7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0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19986415">
            <a:off x="9643448" y="-76852"/>
            <a:ext cx="2005837" cy="2879239"/>
            <a:chOff x="9375743" y="-402225"/>
            <a:chExt cx="2005837" cy="2879239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4E955A8B-BC99-42BF-AF8E-FCCE89113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5" t="12097"/>
            <a:stretch/>
          </p:blipFill>
          <p:spPr>
            <a:xfrm rot="19864215">
              <a:off x="9375743" y="-402225"/>
              <a:ext cx="1707147" cy="2879239"/>
            </a:xfrm>
            <a:prstGeom prst="rect">
              <a:avLst/>
            </a:prstGeom>
          </p:spPr>
        </p:pic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id="{4E955A8B-BC99-42BF-AF8E-FCCE89113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5" t="12097"/>
            <a:stretch/>
          </p:blipFill>
          <p:spPr>
            <a:xfrm>
              <a:off x="10538854" y="326731"/>
              <a:ext cx="842726" cy="1421324"/>
            </a:xfrm>
            <a:prstGeom prst="rect">
              <a:avLst/>
            </a:prstGeom>
          </p:spPr>
        </p:pic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9D70164-7A1E-451C-8BEB-9482D59B7D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25609" r="1"/>
          <a:stretch/>
        </p:blipFill>
        <p:spPr>
          <a:xfrm>
            <a:off x="-1" y="1756228"/>
            <a:ext cx="12854609" cy="51017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55078" y="2075017"/>
            <a:ext cx="3192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Toán</a:t>
            </a:r>
            <a:r>
              <a:rPr lang="en-US" sz="7200" dirty="0"/>
              <a:t>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110" y="3562420"/>
            <a:ext cx="9616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Ôn</a:t>
            </a:r>
            <a:r>
              <a:rPr lang="en-US" sz="6000" b="1" dirty="0"/>
              <a:t> </a:t>
            </a:r>
            <a:r>
              <a:rPr lang="en-US" sz="6000" b="1" dirty="0" err="1"/>
              <a:t>tập</a:t>
            </a:r>
            <a:r>
              <a:rPr lang="en-US" sz="6000" b="1" dirty="0"/>
              <a:t> </a:t>
            </a:r>
            <a:r>
              <a:rPr lang="en-US" sz="6000" b="1" dirty="0" err="1"/>
              <a:t>và</a:t>
            </a:r>
            <a:r>
              <a:rPr lang="en-US" sz="6000" b="1" dirty="0"/>
              <a:t> </a:t>
            </a:r>
            <a:r>
              <a:rPr lang="en-US" sz="6000" b="1" dirty="0" err="1"/>
              <a:t>bổ</a:t>
            </a:r>
            <a:r>
              <a:rPr lang="en-US" sz="6000" b="1" dirty="0"/>
              <a:t> sung </a:t>
            </a:r>
            <a:r>
              <a:rPr lang="en-US" sz="6000" b="1" dirty="0" err="1"/>
              <a:t>về</a:t>
            </a:r>
            <a:r>
              <a:rPr lang="en-US" sz="6000" b="1" dirty="0"/>
              <a:t> </a:t>
            </a:r>
          </a:p>
          <a:p>
            <a:pPr algn="ctr"/>
            <a:r>
              <a:rPr lang="en-US" sz="6000" b="1" dirty="0" err="1"/>
              <a:t>giải</a:t>
            </a:r>
            <a:r>
              <a:rPr lang="en-US" sz="6000" b="1" dirty="0"/>
              <a:t> </a:t>
            </a:r>
            <a:r>
              <a:rPr lang="en-US" sz="6000" b="1" dirty="0" err="1"/>
              <a:t>toán</a:t>
            </a:r>
            <a:r>
              <a:rPr lang="en-US" sz="6000" b="1" dirty="0"/>
              <a:t> (</a:t>
            </a:r>
            <a:r>
              <a:rPr lang="en-US" sz="6000" b="1" dirty="0" err="1"/>
              <a:t>tiếp</a:t>
            </a:r>
            <a:r>
              <a:rPr lang="en-US" sz="6000" b="1" dirty="0"/>
              <a:t> </a:t>
            </a:r>
            <a:r>
              <a:rPr lang="en-US" sz="6000" b="1" dirty="0" err="1"/>
              <a:t>theo</a:t>
            </a:r>
            <a:r>
              <a:rPr lang="en-US" sz="6000" b="1" dirty="0"/>
              <a:t>)</a:t>
            </a:r>
          </a:p>
        </p:txBody>
      </p:sp>
      <p:pic>
        <p:nvPicPr>
          <p:cNvPr id="14" name="图片 1">
            <a:extLst>
              <a:ext uri="{FF2B5EF4-FFF2-40B4-BE49-F238E27FC236}">
                <a16:creationId xmlns:a16="http://schemas.microsoft.com/office/drawing/2014/main" id="{B9D70164-7A1E-451C-8BEB-9482D59B7D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0" t="-3068" r="11043" b="74920"/>
          <a:stretch/>
        </p:blipFill>
        <p:spPr>
          <a:xfrm flipH="1">
            <a:off x="-1474470" y="-208765"/>
            <a:ext cx="5852160" cy="193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2435" y="161621"/>
            <a:ext cx="4227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UBND QUẬN LONG BIÊN</a:t>
            </a:r>
          </a:p>
          <a:p>
            <a:pPr algn="ctr"/>
            <a:r>
              <a:rPr lang="en-US" sz="2400" b="1" u="sng" dirty="0"/>
              <a:t>TRƯỜNG TIỂU HỌC ÁI MỘ 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7" y="278551"/>
            <a:ext cx="1351722" cy="13517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11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5103" y="503562"/>
            <a:ext cx="113538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3200" b="1" u="sng" dirty="0" err="1">
                <a:latin typeface="+mn-lt"/>
              </a:rPr>
              <a:t>Bài</a:t>
            </a:r>
            <a:r>
              <a:rPr lang="en-US" altLang="en-US" sz="3200" b="1" u="sng" dirty="0">
                <a:latin typeface="+mn-lt"/>
              </a:rPr>
              <a:t> 2: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Một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bếp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ăn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dự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trữ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gạo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đủ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cho</a:t>
            </a:r>
            <a:r>
              <a:rPr lang="en-US" altLang="en-US" sz="3200" b="1" dirty="0">
                <a:latin typeface="+mn-lt"/>
              </a:rPr>
              <a:t> 120 </a:t>
            </a:r>
            <a:r>
              <a:rPr lang="en-US" altLang="en-US" sz="3200" b="1" dirty="0" err="1">
                <a:latin typeface="+mn-lt"/>
              </a:rPr>
              <a:t>người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ăn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trong</a:t>
            </a:r>
            <a:r>
              <a:rPr lang="en-US" altLang="en-US" sz="3200" b="1" dirty="0">
                <a:latin typeface="+mn-lt"/>
              </a:rPr>
              <a:t> 20 </a:t>
            </a:r>
            <a:r>
              <a:rPr lang="en-US" altLang="en-US" sz="3200" b="1" dirty="0" err="1">
                <a:latin typeface="+mn-lt"/>
              </a:rPr>
              <a:t>ngày</a:t>
            </a:r>
            <a:r>
              <a:rPr lang="en-US" altLang="en-US" sz="3200" b="1" dirty="0">
                <a:latin typeface="+mn-lt"/>
              </a:rPr>
              <a:t>, </a:t>
            </a:r>
            <a:r>
              <a:rPr lang="en-US" altLang="en-US" sz="3200" b="1" dirty="0" err="1">
                <a:latin typeface="+mn-lt"/>
              </a:rPr>
              <a:t>thực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tế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đã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có</a:t>
            </a:r>
            <a:r>
              <a:rPr lang="en-US" altLang="en-US" sz="3200" b="1" dirty="0">
                <a:latin typeface="+mn-lt"/>
              </a:rPr>
              <a:t> 150 </a:t>
            </a:r>
            <a:r>
              <a:rPr lang="en-US" altLang="en-US" sz="3200" b="1" dirty="0" err="1">
                <a:latin typeface="+mn-lt"/>
              </a:rPr>
              <a:t>người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ăn</a:t>
            </a:r>
            <a:r>
              <a:rPr lang="en-US" altLang="en-US" sz="3200" b="1" dirty="0">
                <a:latin typeface="+mn-lt"/>
              </a:rPr>
              <a:t>. </a:t>
            </a:r>
            <a:r>
              <a:rPr lang="en-US" altLang="en-US" sz="3200" b="1" dirty="0" err="1">
                <a:latin typeface="+mn-lt"/>
              </a:rPr>
              <a:t>Hỏi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số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gạo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dự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trữ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đó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đủ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ăn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trong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bao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nhiêu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ngày</a:t>
            </a:r>
            <a:r>
              <a:rPr lang="en-US" altLang="en-US" sz="3200" b="1" dirty="0">
                <a:latin typeface="+mn-lt"/>
              </a:rPr>
              <a:t>? (</a:t>
            </a:r>
            <a:r>
              <a:rPr lang="en-US" altLang="en-US" sz="3200" b="1" dirty="0" err="1">
                <a:latin typeface="+mn-lt"/>
              </a:rPr>
              <a:t>mức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ăn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của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mỗi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người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như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nhau</a:t>
            </a:r>
            <a:r>
              <a:rPr lang="en-US" altLang="en-US" sz="3200" b="1" dirty="0">
                <a:latin typeface="+mn-lt"/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5103" y="2150166"/>
            <a:ext cx="415787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u="sng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n-lt"/>
              </a:rPr>
              <a:t>120 người : 20  ngày</a:t>
            </a:r>
            <a:endParaRPr lang="vi-VN" sz="2800" dirty="0">
              <a:latin typeface="+mn-lt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n-lt"/>
              </a:rPr>
              <a:t>150 người : . . . ngày?</a:t>
            </a:r>
            <a:endParaRPr lang="vi-VN" sz="28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n-US" altLang="en-US" sz="2800" b="1" u="sng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6383" y="2150166"/>
            <a:ext cx="8235196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sz="2800" b="1" dirty="0">
                <a:solidFill>
                  <a:srgbClr val="0033CC"/>
                </a:solidFill>
                <a:latin typeface="+mn-lt"/>
              </a:rPr>
              <a:t>Để ăn hết số gạo trong 1 ngày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vi-VN" sz="2800" b="1" dirty="0">
                <a:solidFill>
                  <a:srgbClr val="0033CC"/>
                </a:solidFill>
                <a:latin typeface="+mn-lt"/>
              </a:rPr>
              <a:t>cần số người là:</a:t>
            </a:r>
            <a:endParaRPr lang="vi-VN" sz="2800" dirty="0">
              <a:latin typeface="+mn-lt"/>
            </a:endParaRPr>
          </a:p>
          <a:p>
            <a:pPr algn="ctr"/>
            <a:r>
              <a:rPr lang="vi-VN" sz="2800" b="1" dirty="0">
                <a:solidFill>
                  <a:srgbClr val="0033CC"/>
                </a:solidFill>
                <a:latin typeface="+mn-lt"/>
              </a:rPr>
              <a:t>20 x  120  = 2400 (người)</a:t>
            </a:r>
            <a:endParaRPr lang="vi-VN" sz="2800" dirty="0"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vi-VN" sz="2800" b="1" dirty="0">
                <a:solidFill>
                  <a:srgbClr val="0033CC"/>
                </a:solidFill>
                <a:latin typeface="+mn-lt"/>
              </a:rPr>
              <a:t>Số </a:t>
            </a:r>
            <a:r>
              <a:rPr lang="en-US" sz="2800" b="1" dirty="0" err="1">
                <a:solidFill>
                  <a:srgbClr val="0033CC"/>
                </a:solidFill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cs typeface="Arial" panose="020B0604020202020204" pitchFamily="34" charset="0"/>
              </a:rPr>
              <a:t>dự</a:t>
            </a:r>
            <a:r>
              <a:rPr lang="en-US" sz="28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cs typeface="Arial" panose="020B0604020202020204" pitchFamily="34" charset="0"/>
              </a:rPr>
              <a:t>trữ</a:t>
            </a:r>
            <a:r>
              <a:rPr lang="en-US" sz="28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cs typeface="Arial" panose="020B0604020202020204" pitchFamily="34" charset="0"/>
              </a:rPr>
              <a:t>đủ</a:t>
            </a:r>
            <a:r>
              <a:rPr lang="en-US" sz="28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cs typeface="Arial" panose="020B0604020202020204" pitchFamily="34" charset="0"/>
              </a:rPr>
              <a:t>ăn</a:t>
            </a:r>
            <a:r>
              <a:rPr lang="en-US" sz="28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33CC"/>
                </a:solidFill>
                <a:latin typeface="+mn-lt"/>
              </a:rPr>
              <a:t>là: </a:t>
            </a:r>
            <a:endParaRPr lang="en-US" sz="2800" b="1" dirty="0">
              <a:solidFill>
                <a:srgbClr val="0033CC"/>
              </a:solidFill>
              <a:latin typeface="+mn-lt"/>
            </a:endParaRPr>
          </a:p>
          <a:p>
            <a:pPr algn="ctr"/>
            <a:r>
              <a:rPr lang="vi-VN" sz="2800" b="1" dirty="0">
                <a:solidFill>
                  <a:srgbClr val="0033CC"/>
                </a:solidFill>
                <a:latin typeface="+mn-lt"/>
              </a:rPr>
              <a:t>2400 : 150 = 16 (ngày)</a:t>
            </a:r>
            <a:endParaRPr lang="vi-VN" sz="2800" dirty="0">
              <a:latin typeface="+mn-lt"/>
            </a:endParaRPr>
          </a:p>
          <a:p>
            <a:pPr algn="ctr"/>
            <a:r>
              <a:rPr lang="vi-VN" sz="2800" b="1" dirty="0">
                <a:solidFill>
                  <a:srgbClr val="0033CC"/>
                </a:solidFill>
                <a:latin typeface="+mn-lt"/>
              </a:rPr>
              <a:t>                  </a:t>
            </a:r>
            <a:r>
              <a:rPr lang="vi-VN" sz="2800" b="1" u="sng" dirty="0">
                <a:solidFill>
                  <a:srgbClr val="0033CC"/>
                </a:solidFill>
                <a:latin typeface="+mn-lt"/>
              </a:rPr>
              <a:t>Đáp số:</a:t>
            </a:r>
            <a:r>
              <a:rPr lang="vi-VN" sz="2800" b="1" dirty="0">
                <a:solidFill>
                  <a:srgbClr val="0033CC"/>
                </a:solidFill>
                <a:latin typeface="+mn-lt"/>
              </a:rPr>
              <a:t> 16 (ngày)</a:t>
            </a:r>
            <a:endParaRPr lang="vi-VN" sz="2800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en-US" altLang="en-US" sz="2800" b="1" u="sng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2" b="68042"/>
          <a:stretch/>
        </p:blipFill>
        <p:spPr>
          <a:xfrm rot="10800000" flipH="1">
            <a:off x="-682350" y="5161308"/>
            <a:ext cx="4703354" cy="16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2" b="68042"/>
          <a:stretch/>
        </p:blipFill>
        <p:spPr>
          <a:xfrm rot="10800000" flipH="1">
            <a:off x="-682350" y="5161308"/>
            <a:ext cx="4703354" cy="169669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5103" y="503562"/>
            <a:ext cx="1135380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3200" b="1" u="sng" dirty="0" err="1">
                <a:latin typeface="+mn-lt"/>
              </a:rPr>
              <a:t>Bài</a:t>
            </a:r>
            <a:r>
              <a:rPr lang="en-US" altLang="en-US" sz="3200" b="1" u="sng" dirty="0">
                <a:latin typeface="+mn-lt"/>
              </a:rPr>
              <a:t> 3: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Để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hút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hết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nước</a:t>
            </a:r>
            <a:r>
              <a:rPr lang="en-US" altLang="en-US" sz="3200" b="1" dirty="0">
                <a:latin typeface="+mn-lt"/>
              </a:rPr>
              <a:t> ở </a:t>
            </a:r>
            <a:r>
              <a:rPr lang="en-US" altLang="en-US" sz="3200" b="1" dirty="0" err="1">
                <a:latin typeface="+mn-lt"/>
              </a:rPr>
              <a:t>một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cái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hồ</a:t>
            </a:r>
            <a:r>
              <a:rPr lang="en-US" altLang="en-US" sz="3200" b="1" dirty="0">
                <a:latin typeface="+mn-lt"/>
              </a:rPr>
              <a:t>, </a:t>
            </a:r>
            <a:r>
              <a:rPr lang="en-US" altLang="en-US" sz="3200" b="1" dirty="0" err="1">
                <a:latin typeface="+mn-lt"/>
              </a:rPr>
              <a:t>phải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dùng</a:t>
            </a:r>
            <a:r>
              <a:rPr lang="en-US" altLang="en-US" sz="3200" b="1" dirty="0">
                <a:latin typeface="+mn-lt"/>
              </a:rPr>
              <a:t> 3 </a:t>
            </a:r>
            <a:r>
              <a:rPr lang="en-US" altLang="en-US" sz="3200" b="1" dirty="0" err="1">
                <a:latin typeface="+mn-lt"/>
              </a:rPr>
              <a:t>máy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bơm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làm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việc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liên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tục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trong</a:t>
            </a:r>
            <a:r>
              <a:rPr lang="en-US" altLang="en-US" sz="3200" b="1" dirty="0">
                <a:latin typeface="+mn-lt"/>
              </a:rPr>
              <a:t> 4 </a:t>
            </a:r>
            <a:r>
              <a:rPr lang="en-US" altLang="en-US" sz="3200" b="1" dirty="0" err="1">
                <a:latin typeface="+mn-lt"/>
              </a:rPr>
              <a:t>giờ</a:t>
            </a:r>
            <a:r>
              <a:rPr lang="en-US" altLang="en-US" sz="3200" b="1" dirty="0">
                <a:latin typeface="+mn-lt"/>
              </a:rPr>
              <a:t>. </a:t>
            </a:r>
            <a:r>
              <a:rPr lang="en-US" altLang="en-US" sz="3200" b="1" dirty="0" err="1">
                <a:latin typeface="+mn-lt"/>
              </a:rPr>
              <a:t>Vì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muốn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công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việc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hoàn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thành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sớm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hơn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nên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người</a:t>
            </a:r>
            <a:r>
              <a:rPr lang="en-US" altLang="en-US" sz="3200" b="1" dirty="0">
                <a:latin typeface="+mn-lt"/>
              </a:rPr>
              <a:t> ta </a:t>
            </a:r>
            <a:r>
              <a:rPr lang="en-US" altLang="en-US" sz="3200" b="1" dirty="0" err="1">
                <a:latin typeface="+mn-lt"/>
              </a:rPr>
              <a:t>đã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dùng</a:t>
            </a:r>
            <a:r>
              <a:rPr lang="en-US" altLang="en-US" sz="3200" b="1" dirty="0">
                <a:latin typeface="+mn-lt"/>
              </a:rPr>
              <a:t> 6 </a:t>
            </a:r>
            <a:r>
              <a:rPr lang="en-US" altLang="en-US" sz="3200" b="1" dirty="0" err="1">
                <a:latin typeface="+mn-lt"/>
              </a:rPr>
              <a:t>máy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bơm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như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thế</a:t>
            </a:r>
            <a:r>
              <a:rPr lang="en-US" altLang="en-US" sz="3200" b="1" dirty="0">
                <a:latin typeface="+mn-lt"/>
              </a:rPr>
              <a:t>. </a:t>
            </a:r>
            <a:r>
              <a:rPr lang="en-US" altLang="en-US" sz="3200" b="1" dirty="0" err="1">
                <a:latin typeface="+mn-lt"/>
              </a:rPr>
              <a:t>Hỏi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sau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mấy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giờ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sẽ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hút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hết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nước</a:t>
            </a:r>
            <a:r>
              <a:rPr lang="en-US" altLang="en-US" sz="3200" b="1" dirty="0">
                <a:latin typeface="+mn-lt"/>
              </a:rPr>
              <a:t> ở </a:t>
            </a:r>
            <a:r>
              <a:rPr lang="en-US" altLang="en-US" sz="3200" b="1" dirty="0" err="1">
                <a:latin typeface="+mn-lt"/>
              </a:rPr>
              <a:t>hồ</a:t>
            </a:r>
            <a:r>
              <a:rPr lang="en-US" altLang="en-US" sz="3200" b="1" dirty="0">
                <a:latin typeface="+mn-lt"/>
              </a:rPr>
              <a:t>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5103" y="2752397"/>
            <a:ext cx="415787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b="1" u="sng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n-lt"/>
              </a:rPr>
              <a:t>3 máy:  4 giờ</a:t>
            </a:r>
            <a:endParaRPr lang="vi-VN" sz="2800" dirty="0">
              <a:latin typeface="+mn-lt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n-lt"/>
              </a:rPr>
              <a:t>6 máy : . . . giờ?</a:t>
            </a:r>
            <a:endParaRPr lang="en-US" altLang="en-US" sz="2800" b="1" u="sng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50365" y="2747140"/>
            <a:ext cx="844163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b="1" u="sng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+mn-lt"/>
              </a:rPr>
              <a:t>6 máy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bơm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+mn-lt"/>
              </a:rPr>
              <a:t> gấp 3 máy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n-lt"/>
              </a:rPr>
              <a:t>bơm</a:t>
            </a:r>
            <a:r>
              <a:rPr lang="vi-VN" sz="2800" b="1" dirty="0">
                <a:solidFill>
                  <a:srgbClr val="002060"/>
                </a:solidFill>
                <a:latin typeface="+mn-lt"/>
              </a:rPr>
              <a:t> số lần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+mn-lt"/>
              </a:rPr>
              <a:t>là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: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+mn-lt"/>
              </a:rPr>
              <a:t>       6 : 3 = 2 (lần)</a:t>
            </a:r>
            <a:endParaRPr lang="vi-VN" sz="28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vi-VN" sz="2700" b="1" dirty="0">
                <a:solidFill>
                  <a:srgbClr val="002060"/>
                </a:solidFill>
                <a:latin typeface="+mn-lt"/>
              </a:rPr>
              <a:t>Thời gian để 6 máy bơm hút hết nước trong hồ</a:t>
            </a:r>
            <a:r>
              <a:rPr lang="en-US" sz="27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vi-VN" sz="2800" b="1" dirty="0">
                <a:solidFill>
                  <a:srgbClr val="002060"/>
                </a:solidFill>
                <a:latin typeface="+mn-lt"/>
              </a:rPr>
              <a:t> </a:t>
            </a:r>
            <a:endParaRPr lang="vi-VN" sz="28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+mn-lt"/>
              </a:rPr>
              <a:t>          4 : 2 = 2 (giờ)</a:t>
            </a:r>
            <a:endParaRPr lang="vi-VN" sz="28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vi-VN" sz="2800" dirty="0">
                <a:solidFill>
                  <a:srgbClr val="002060"/>
                </a:solidFill>
                <a:latin typeface="+mn-lt"/>
              </a:rPr>
              <a:t>      </a:t>
            </a:r>
            <a:r>
              <a:rPr lang="vi-VN" sz="2800" b="1" u="sng" dirty="0">
                <a:solidFill>
                  <a:srgbClr val="002060"/>
                </a:solidFill>
                <a:latin typeface="+mn-lt"/>
              </a:rPr>
              <a:t>Đáp số</a:t>
            </a:r>
            <a:r>
              <a:rPr lang="vi-VN" sz="2800" b="1" dirty="0">
                <a:solidFill>
                  <a:srgbClr val="002060"/>
                </a:solidFill>
                <a:latin typeface="+mn-lt"/>
              </a:rPr>
              <a:t>: 2(giờ)</a:t>
            </a:r>
            <a:endParaRPr lang="vi-VN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59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CCFA0BB-149D-4A7F-8D01-28B2C2631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0545"/>
            <a:ext cx="12192000" cy="35974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70F2FB25-1859-4577-BB6D-22079BFDACDA}"/>
              </a:ext>
            </a:extLst>
          </p:cNvPr>
          <p:cNvSpPr txBox="1"/>
          <p:nvPr/>
        </p:nvSpPr>
        <p:spPr>
          <a:xfrm>
            <a:off x="5512843" y="1445793"/>
            <a:ext cx="62369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0" b="1" dirty="0" err="1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Tạm</a:t>
            </a:r>
            <a:r>
              <a:rPr lang="en-US" altLang="zh-CN" sz="12000" b="1" dirty="0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 </a:t>
            </a:r>
            <a:r>
              <a:rPr lang="en-US" altLang="zh-CN" sz="12000" b="1" dirty="0" err="1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biệt</a:t>
            </a:r>
            <a:r>
              <a:rPr lang="en-US" altLang="zh-CN" sz="12000" b="1" dirty="0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 </a:t>
            </a:r>
            <a:r>
              <a:rPr lang="en-US" altLang="zh-CN" sz="12000" b="1" dirty="0" err="1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các</a:t>
            </a:r>
            <a:r>
              <a:rPr lang="en-US" altLang="zh-CN" sz="12000" b="1" dirty="0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 </a:t>
            </a:r>
            <a:r>
              <a:rPr lang="en-US" altLang="zh-CN" sz="12000" b="1" dirty="0" err="1">
                <a:ln>
                  <a:solidFill>
                    <a:srgbClr val="FF8100"/>
                  </a:solidFill>
                </a:ln>
                <a:solidFill>
                  <a:srgbClr val="F28B51"/>
                </a:solidFill>
                <a:ea typeface="字魂36号-正文宋楷" panose="02000000000000000000" pitchFamily="2" charset="-122"/>
              </a:rPr>
              <a:t>em</a:t>
            </a:r>
            <a:endParaRPr lang="zh-CN" altLang="en-US" sz="12000" b="1" dirty="0">
              <a:ln>
                <a:solidFill>
                  <a:srgbClr val="FF8100"/>
                </a:solidFill>
              </a:ln>
              <a:solidFill>
                <a:srgbClr val="F28B51"/>
              </a:solidFill>
              <a:ea typeface="字魂36号-正文宋楷" panose="02000000000000000000" pitchFamily="2" charset="-122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A008D724-B526-4479-BC20-152AFDDE9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450" y="-14650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E5D8AD-E80D-4A72-9ACB-A71B8C8CF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" y="634066"/>
            <a:ext cx="5836920" cy="4450080"/>
          </a:xfrm>
          <a:prstGeom prst="rect">
            <a:avLst/>
          </a:prstGeom>
        </p:spPr>
      </p:pic>
      <p:sp>
        <p:nvSpPr>
          <p:cNvPr id="8" name="TextBox 29">
            <a:extLst>
              <a:ext uri="{FF2B5EF4-FFF2-40B4-BE49-F238E27FC236}">
                <a16:creationId xmlns:a16="http://schemas.microsoft.com/office/drawing/2014/main" id="{86E42A50-F6B8-44C9-8696-645B9354D818}"/>
              </a:ext>
            </a:extLst>
          </p:cNvPr>
          <p:cNvSpPr txBox="1"/>
          <p:nvPr/>
        </p:nvSpPr>
        <p:spPr>
          <a:xfrm>
            <a:off x="424870" y="2047726"/>
            <a:ext cx="49262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434">
              <a:defRPr/>
            </a:pP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  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ô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tô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3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giờ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120 km.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Cứ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thế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hỏi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5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giờ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ô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tô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đó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bao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nhiêu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3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ki-lô-mét</a:t>
            </a:r>
            <a:r>
              <a:rPr lang="en-US" sz="2800" b="1" spc="3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9260" y="1154593"/>
            <a:ext cx="222504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cũ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5488" y="61613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8758" y="1382226"/>
            <a:ext cx="4861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giờ: 120 km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 giờ: …   km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6368" y="2701869"/>
            <a:ext cx="64998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: 3 = 40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x 5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km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2" b="68042"/>
          <a:stretch/>
        </p:blipFill>
        <p:spPr>
          <a:xfrm flipH="1">
            <a:off x="8113486" y="0"/>
            <a:ext cx="4703354" cy="2191657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B9D70164-7A1E-451C-8BEB-9482D59B7D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80212" r="15345"/>
          <a:stretch/>
        </p:blipFill>
        <p:spPr>
          <a:xfrm flipH="1">
            <a:off x="0" y="5500914"/>
            <a:ext cx="12192000" cy="13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4669"/>
              </p:ext>
            </p:extLst>
          </p:nvPr>
        </p:nvGraphicFramePr>
        <p:xfrm>
          <a:off x="3185899" y="1669944"/>
          <a:ext cx="8980312" cy="5187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078">
                  <a:extLst>
                    <a:ext uri="{9D8B030D-6E8A-4147-A177-3AD203B41FA5}">
                      <a16:colId xmlns:a16="http://schemas.microsoft.com/office/drawing/2014/main" val="3910722948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3325126769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1494731492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866240019"/>
                    </a:ext>
                  </a:extLst>
                </a:gridCol>
              </a:tblGrid>
              <a:tr h="147938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lô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-gam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bao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283853"/>
                  </a:ext>
                </a:extLst>
              </a:tr>
              <a:tr h="37084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3036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83" y="2278176"/>
            <a:ext cx="661574" cy="66157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01135" y="1641563"/>
            <a:ext cx="1290352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>5kg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07" y="3144651"/>
            <a:ext cx="661574" cy="66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37" y="3141900"/>
            <a:ext cx="661574" cy="661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39" y="3141900"/>
            <a:ext cx="661574" cy="661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99" y="3141900"/>
            <a:ext cx="661574" cy="6615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11" y="3141900"/>
            <a:ext cx="661574" cy="6615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90" y="3889768"/>
            <a:ext cx="661574" cy="661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0" y="3887017"/>
            <a:ext cx="661574" cy="661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2" y="3887017"/>
            <a:ext cx="661574" cy="6615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82" y="3887017"/>
            <a:ext cx="661574" cy="661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94" y="3887017"/>
            <a:ext cx="661574" cy="661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90" y="4567420"/>
            <a:ext cx="661574" cy="661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0" y="4564669"/>
            <a:ext cx="661574" cy="661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2" y="4564669"/>
            <a:ext cx="661574" cy="6615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82" y="4564669"/>
            <a:ext cx="661574" cy="6615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94" y="4564669"/>
            <a:ext cx="661574" cy="6615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90" y="5315289"/>
            <a:ext cx="661574" cy="6615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0" y="5312538"/>
            <a:ext cx="661574" cy="6615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2" y="5312538"/>
            <a:ext cx="661574" cy="6615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82" y="5312538"/>
            <a:ext cx="661574" cy="6615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94" y="5312538"/>
            <a:ext cx="661574" cy="661574"/>
          </a:xfrm>
          <a:prstGeom prst="rect">
            <a:avLst/>
          </a:prstGeom>
        </p:spPr>
      </p:pic>
      <p:sp>
        <p:nvSpPr>
          <p:cNvPr id="34" name="Left Brace 33"/>
          <p:cNvSpPr/>
          <p:nvPr/>
        </p:nvSpPr>
        <p:spPr>
          <a:xfrm rot="16200000">
            <a:off x="6340859" y="5088427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892083" y="6334577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20 bao</a:t>
            </a:r>
          </a:p>
        </p:txBody>
      </p:sp>
      <p:sp>
        <p:nvSpPr>
          <p:cNvPr id="36" name="Oval 35"/>
          <p:cNvSpPr/>
          <p:nvPr/>
        </p:nvSpPr>
        <p:spPr>
          <a:xfrm>
            <a:off x="8056581" y="1649141"/>
            <a:ext cx="1527815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>10kg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55" y="1775633"/>
            <a:ext cx="1202860" cy="12028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89" y="3065327"/>
            <a:ext cx="1202860" cy="12028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75" y="3078497"/>
            <a:ext cx="1202860" cy="12028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11" y="3065326"/>
            <a:ext cx="1202860" cy="120286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01" y="3081243"/>
            <a:ext cx="1202860" cy="12028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89" y="4142820"/>
            <a:ext cx="1202860" cy="12028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45" y="4137363"/>
            <a:ext cx="1202860" cy="12028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11" y="4159149"/>
            <a:ext cx="1202860" cy="12028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04" y="4158173"/>
            <a:ext cx="1202860" cy="12028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3" y="5130695"/>
            <a:ext cx="1202860" cy="120286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1" y="5149906"/>
            <a:ext cx="1202860" cy="1202860"/>
          </a:xfrm>
          <a:prstGeom prst="rect">
            <a:avLst/>
          </a:prstGeom>
        </p:spPr>
      </p:pic>
      <p:sp>
        <p:nvSpPr>
          <p:cNvPr id="52" name="Left Brace 51"/>
          <p:cNvSpPr/>
          <p:nvPr/>
        </p:nvSpPr>
        <p:spPr>
          <a:xfrm rot="16200000">
            <a:off x="8652524" y="5321246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271566" y="6408755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10 bao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77" y="1481473"/>
            <a:ext cx="1835055" cy="1835055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10573498" y="1649141"/>
            <a:ext cx="1527815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>20kg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61" y="3106225"/>
            <a:ext cx="1835055" cy="183505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242" y="3110641"/>
            <a:ext cx="1835055" cy="183505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24" y="3089838"/>
            <a:ext cx="1835055" cy="183505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07" y="4530863"/>
            <a:ext cx="1835055" cy="183505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045" y="4546827"/>
            <a:ext cx="1835055" cy="1835055"/>
          </a:xfrm>
          <a:prstGeom prst="rect">
            <a:avLst/>
          </a:prstGeom>
        </p:spPr>
      </p:pic>
      <p:sp>
        <p:nvSpPr>
          <p:cNvPr id="61" name="Left Brace 60"/>
          <p:cNvSpPr/>
          <p:nvPr/>
        </p:nvSpPr>
        <p:spPr>
          <a:xfrm rot="16200000">
            <a:off x="10870219" y="5312896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0484792" y="6356224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5 bao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7675" y="29010"/>
            <a:ext cx="849085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cs typeface="Times New Roman" panose="02020603050405020304" pitchFamily="18" charset="0"/>
              </a:rPr>
              <a:t>a) Ví dụ</a:t>
            </a:r>
            <a:r>
              <a:rPr lang="en-US" sz="2800">
                <a:cs typeface="Times New Roman" panose="02020603050405020304" pitchFamily="18" charset="0"/>
              </a:rPr>
              <a:t>: </a:t>
            </a:r>
            <a:r>
              <a:rPr lang="en-US" sz="2800" b="1">
                <a:cs typeface="Times New Roman" panose="02020603050405020304" pitchFamily="18" charset="0"/>
              </a:rPr>
              <a:t>Có 100kg gạo được chia đều vào các bao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316"/>
            <a:ext cx="3341744" cy="592941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448972" y="614436"/>
            <a:ext cx="9410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Bảng dưới đây cho biết số bao gạo có được khi chia hết số gạo đó vào các bao, mỗi bao đựng 5kg, 10kg, 20kg:</a:t>
            </a:r>
          </a:p>
        </p:txBody>
      </p:sp>
      <p:sp>
        <p:nvSpPr>
          <p:cNvPr id="6" name="Oval 5"/>
          <p:cNvSpPr/>
          <p:nvPr/>
        </p:nvSpPr>
        <p:spPr>
          <a:xfrm>
            <a:off x="864291" y="4371661"/>
            <a:ext cx="1552290" cy="13598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cs typeface="Times New Roman" panose="02020603050405020304" pitchFamily="18" charset="0"/>
              </a:rPr>
              <a:t>100kg gạo</a:t>
            </a:r>
          </a:p>
        </p:txBody>
      </p:sp>
      <p:pic>
        <p:nvPicPr>
          <p:cNvPr id="67" name="图片 20" descr="r 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6594" y="-11955"/>
            <a:ext cx="1753516" cy="10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 animBg="1"/>
      <p:bldP spid="35" grpId="0"/>
      <p:bldP spid="36" grpId="0"/>
      <p:bldP spid="52" grpId="0" animBg="1"/>
      <p:bldP spid="53" grpId="0"/>
      <p:bldP spid="55" grpId="0"/>
      <p:bldP spid="61" grpId="0" animBg="1"/>
      <p:bldP spid="62" grpId="0"/>
      <p:bldP spid="2" grpId="0"/>
      <p:bldP spid="66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53787"/>
              </p:ext>
            </p:extLst>
          </p:nvPr>
        </p:nvGraphicFramePr>
        <p:xfrm>
          <a:off x="1338049" y="926994"/>
          <a:ext cx="8980312" cy="5187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078">
                  <a:extLst>
                    <a:ext uri="{9D8B030D-6E8A-4147-A177-3AD203B41FA5}">
                      <a16:colId xmlns:a16="http://schemas.microsoft.com/office/drawing/2014/main" val="3910722948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3325126769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1494731492"/>
                    </a:ext>
                  </a:extLst>
                </a:gridCol>
                <a:gridCol w="2245078">
                  <a:extLst>
                    <a:ext uri="{9D8B030D-6E8A-4147-A177-3AD203B41FA5}">
                      <a16:colId xmlns:a16="http://schemas.microsoft.com/office/drawing/2014/main" val="866240019"/>
                    </a:ext>
                  </a:extLst>
                </a:gridCol>
              </a:tblGrid>
              <a:tr h="147938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lô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-gam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bao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283853"/>
                  </a:ext>
                </a:extLst>
              </a:tr>
              <a:tr h="37084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3036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33" y="1535226"/>
            <a:ext cx="661574" cy="66157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53285" y="898613"/>
            <a:ext cx="1290352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>5kg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57" y="2401701"/>
            <a:ext cx="661574" cy="661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87" y="2398950"/>
            <a:ext cx="661574" cy="661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89" y="2398950"/>
            <a:ext cx="661574" cy="661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9" y="2398950"/>
            <a:ext cx="661574" cy="661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61" y="2398950"/>
            <a:ext cx="661574" cy="66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0" y="3146818"/>
            <a:ext cx="661574" cy="661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0" y="3144067"/>
            <a:ext cx="661574" cy="661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72" y="3144067"/>
            <a:ext cx="661574" cy="661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32" y="3144067"/>
            <a:ext cx="661574" cy="661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44" y="3144067"/>
            <a:ext cx="661574" cy="661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0" y="3824470"/>
            <a:ext cx="661574" cy="6615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0" y="3821719"/>
            <a:ext cx="661574" cy="661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72" y="3821719"/>
            <a:ext cx="661574" cy="6615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32" y="3821719"/>
            <a:ext cx="661574" cy="661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44" y="3821719"/>
            <a:ext cx="661574" cy="661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0" y="4572339"/>
            <a:ext cx="661574" cy="6615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0" y="4569588"/>
            <a:ext cx="661574" cy="661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72" y="4569588"/>
            <a:ext cx="661574" cy="661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32" y="4569588"/>
            <a:ext cx="661574" cy="661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44" y="4569588"/>
            <a:ext cx="661574" cy="661574"/>
          </a:xfrm>
          <a:prstGeom prst="rect">
            <a:avLst/>
          </a:prstGeom>
        </p:spPr>
      </p:pic>
      <p:sp>
        <p:nvSpPr>
          <p:cNvPr id="25" name="Left Brace 24"/>
          <p:cNvSpPr/>
          <p:nvPr/>
        </p:nvSpPr>
        <p:spPr>
          <a:xfrm rot="16200000">
            <a:off x="4493009" y="4345477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044233" y="5591627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20 bao</a:t>
            </a:r>
          </a:p>
        </p:txBody>
      </p:sp>
      <p:sp>
        <p:nvSpPr>
          <p:cNvPr id="27" name="Oval 26"/>
          <p:cNvSpPr/>
          <p:nvPr/>
        </p:nvSpPr>
        <p:spPr>
          <a:xfrm>
            <a:off x="6208731" y="906191"/>
            <a:ext cx="1527815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>10kg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05" y="1032683"/>
            <a:ext cx="1202860" cy="12028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39" y="2322377"/>
            <a:ext cx="1202860" cy="12028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25" y="2335547"/>
            <a:ext cx="1202860" cy="12028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1" y="2322376"/>
            <a:ext cx="1202860" cy="12028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51" y="2338293"/>
            <a:ext cx="1202860" cy="12028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39" y="3399870"/>
            <a:ext cx="1202860" cy="12028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95" y="3394413"/>
            <a:ext cx="1202860" cy="12028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1" y="3416199"/>
            <a:ext cx="1202860" cy="12028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54" y="3415223"/>
            <a:ext cx="1202860" cy="12028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93" y="4387745"/>
            <a:ext cx="1202860" cy="12028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61" y="4406956"/>
            <a:ext cx="1202860" cy="1202860"/>
          </a:xfrm>
          <a:prstGeom prst="rect">
            <a:avLst/>
          </a:prstGeom>
        </p:spPr>
      </p:pic>
      <p:sp>
        <p:nvSpPr>
          <p:cNvPr id="39" name="Left Brace 38"/>
          <p:cNvSpPr/>
          <p:nvPr/>
        </p:nvSpPr>
        <p:spPr>
          <a:xfrm rot="16200000">
            <a:off x="6804674" y="4578296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23716" y="5665805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10 bao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27" y="738523"/>
            <a:ext cx="1835055" cy="183505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8725648" y="906191"/>
            <a:ext cx="1527815" cy="998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cs typeface="Times New Roman" panose="02020603050405020304" pitchFamily="18" charset="0"/>
              </a:rPr>
              <a:t>20kg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411" y="2363275"/>
            <a:ext cx="1835055" cy="183505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92" y="2367691"/>
            <a:ext cx="1835055" cy="18350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74" y="2346888"/>
            <a:ext cx="1835055" cy="18350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7" y="3787913"/>
            <a:ext cx="1835055" cy="18350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95" y="3803877"/>
            <a:ext cx="1835055" cy="1835055"/>
          </a:xfrm>
          <a:prstGeom prst="rect">
            <a:avLst/>
          </a:prstGeom>
        </p:spPr>
      </p:pic>
      <p:sp>
        <p:nvSpPr>
          <p:cNvPr id="48" name="Left Brace 47"/>
          <p:cNvSpPr/>
          <p:nvPr/>
        </p:nvSpPr>
        <p:spPr>
          <a:xfrm rot="16200000">
            <a:off x="9022369" y="4569946"/>
            <a:ext cx="283240" cy="1909619"/>
          </a:xfrm>
          <a:prstGeom prst="leftBrace">
            <a:avLst>
              <a:gd name="adj1" fmla="val 17144"/>
              <a:gd name="adj2" fmla="val 496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636942" y="5613274"/>
            <a:ext cx="138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5 bao</a:t>
            </a:r>
          </a:p>
        </p:txBody>
      </p:sp>
      <p:sp>
        <p:nvSpPr>
          <p:cNvPr id="50" name="Curved Down Arrow 49"/>
          <p:cNvSpPr/>
          <p:nvPr/>
        </p:nvSpPr>
        <p:spPr>
          <a:xfrm>
            <a:off x="4294272" y="685888"/>
            <a:ext cx="2582990" cy="518872"/>
          </a:xfrm>
          <a:prstGeom prst="curvedDownArrow">
            <a:avLst>
              <a:gd name="adj1" fmla="val 25000"/>
              <a:gd name="adj2" fmla="val 50000"/>
              <a:gd name="adj3" fmla="val 3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39921" y="261124"/>
            <a:ext cx="219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Gấp lên 2 lần</a:t>
            </a:r>
          </a:p>
        </p:txBody>
      </p:sp>
      <p:sp>
        <p:nvSpPr>
          <p:cNvPr id="52" name="Curved Up Arrow 51"/>
          <p:cNvSpPr/>
          <p:nvPr/>
        </p:nvSpPr>
        <p:spPr>
          <a:xfrm>
            <a:off x="4548724" y="6042895"/>
            <a:ext cx="2444677" cy="3556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18973" y="6354688"/>
            <a:ext cx="219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Giảm đi 2 lần</a:t>
            </a:r>
          </a:p>
        </p:txBody>
      </p:sp>
      <p:sp>
        <p:nvSpPr>
          <p:cNvPr id="54" name="Curved Down Arrow 53"/>
          <p:cNvSpPr/>
          <p:nvPr/>
        </p:nvSpPr>
        <p:spPr>
          <a:xfrm>
            <a:off x="3902870" y="105721"/>
            <a:ext cx="5546193" cy="1136210"/>
          </a:xfrm>
          <a:prstGeom prst="curvedDownArrow">
            <a:avLst>
              <a:gd name="adj1" fmla="val 25000"/>
              <a:gd name="adj2" fmla="val 50000"/>
              <a:gd name="adj3" fmla="val 3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68814" y="70839"/>
            <a:ext cx="219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Gấp lên 4 lần</a:t>
            </a:r>
          </a:p>
        </p:txBody>
      </p:sp>
      <p:sp>
        <p:nvSpPr>
          <p:cNvPr id="56" name="Curved Up Arrow 55"/>
          <p:cNvSpPr/>
          <p:nvPr/>
        </p:nvSpPr>
        <p:spPr>
          <a:xfrm>
            <a:off x="4701124" y="5949047"/>
            <a:ext cx="4310450" cy="4681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49976" y="6237386"/>
            <a:ext cx="219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Giảm đi 4 lần</a:t>
            </a:r>
          </a:p>
        </p:txBody>
      </p:sp>
      <p:pic>
        <p:nvPicPr>
          <p:cNvPr id="58" name="图片 2">
            <a:extLst>
              <a:ext uri="{FF2B5EF4-FFF2-40B4-BE49-F238E27FC236}">
                <a16:creationId xmlns:a16="http://schemas.microsoft.com/office/drawing/2014/main" id="{59F9362E-FB1C-40B7-9991-DB7D105A8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059"/>
            <a:ext cx="1138243" cy="3589241"/>
          </a:xfrm>
          <a:prstGeom prst="rect">
            <a:avLst/>
          </a:prstGeom>
        </p:spPr>
      </p:pic>
      <p:pic>
        <p:nvPicPr>
          <p:cNvPr id="59" name="图片 4">
            <a:extLst>
              <a:ext uri="{FF2B5EF4-FFF2-40B4-BE49-F238E27FC236}">
                <a16:creationId xmlns:a16="http://schemas.microsoft.com/office/drawing/2014/main" id="{A008D724-B526-4479-BC20-152AFDDE9B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450" y="-14650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59F9362E-FB1C-40B7-9991-DB7D105A8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3" y="1015663"/>
            <a:ext cx="1710328" cy="39418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895874E-DFB9-47B8-A9A3-6A361B27F2EB}"/>
              </a:ext>
            </a:extLst>
          </p:cNvPr>
          <p:cNvSpPr txBox="1"/>
          <p:nvPr/>
        </p:nvSpPr>
        <p:spPr>
          <a:xfrm>
            <a:off x="5610128" y="302921"/>
            <a:ext cx="588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>
                <a:solidFill>
                  <a:srgbClr val="FF6666"/>
                </a:solidFill>
                <a:ea typeface="字魂36号-正文宋楷" panose="02000000000000000000" pitchFamily="2" charset="-122"/>
              </a:rPr>
              <a:t>Nhận xét</a:t>
            </a:r>
            <a:endParaRPr lang="zh-CN" altLang="en-US" sz="6000" b="1" dirty="0">
              <a:solidFill>
                <a:srgbClr val="FF6666"/>
              </a:solidFill>
              <a:ea typeface="字魂36号-正文宋楷" panose="02000000000000000000" pitchFamily="2" charset="-122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C1A362E3-3674-4BED-AD58-1F32F9E569F5}"/>
              </a:ext>
            </a:extLst>
          </p:cNvPr>
          <p:cNvSpPr txBox="1"/>
          <p:nvPr/>
        </p:nvSpPr>
        <p:spPr>
          <a:xfrm>
            <a:off x="4462139" y="1278417"/>
            <a:ext cx="70293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   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Khi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số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ki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-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lô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-gam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gạo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ở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mỗi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bao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gấp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lên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bao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nhiêu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lần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thì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số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bao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gạo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được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lại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giảm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đi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bấy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nhiêu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spc="300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lần</a:t>
            </a:r>
            <a:r>
              <a:rPr lang="en-US" sz="3600" spc="3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C23C67CF-8490-4514-9B1B-BF9E5ADE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3" y="1390765"/>
            <a:ext cx="3643086" cy="5165043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4" r="45430"/>
          <a:stretch/>
        </p:blipFill>
        <p:spPr>
          <a:xfrm flipH="1">
            <a:off x="0" y="3673725"/>
            <a:ext cx="12192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9010"/>
            <a:ext cx="1158240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algn="just"/>
            <a:r>
              <a:rPr lang="en-US" sz="2800" b="1">
                <a:cs typeface="Times New Roman" panose="02020603050405020304" pitchFamily="18" charset="0"/>
              </a:rPr>
              <a:t>b) Bài toán: Muốn đắp xong nền nhà trong 2 ngày, cần có 12 người. Hỏi muốn đắp xong nền nhà đó trong 4 ngày thì cần có bao nhiêu người? (Mức làm của mỗi người như nhau)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83323" y="1782302"/>
            <a:ext cx="17208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Cách 1: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81000" y="1774825"/>
            <a:ext cx="2376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8000"/>
                </a:solidFill>
                <a:latin typeface="+mn-lt"/>
              </a:rPr>
              <a:t>Tóm tắt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93297" y="2247212"/>
            <a:ext cx="19351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8000"/>
                </a:solidFill>
                <a:latin typeface="+mn-lt"/>
              </a:rPr>
              <a:t>Bài giải: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583323" y="2736162"/>
            <a:ext cx="9155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+mn-lt"/>
                <a:cs typeface="Times New Roman" panose="02020603050405020304" pitchFamily="18" charset="0"/>
              </a:rPr>
              <a:t>Muốn đắp xong nền nhà trong 1 ngày cần số người là:</a:t>
            </a:r>
          </a:p>
          <a:p>
            <a:pPr algn="ctr"/>
            <a:r>
              <a:rPr lang="en-US" altLang="en-US" sz="3000">
                <a:latin typeface="+mn-lt"/>
                <a:cs typeface="Times New Roman" panose="02020603050405020304" pitchFamily="18" charset="0"/>
              </a:rPr>
              <a:t>	12 x 2 = 24 (người) (*)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29382" y="2272170"/>
            <a:ext cx="329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+mn-lt"/>
                <a:cs typeface="Times New Roman" panose="02020603050405020304" pitchFamily="18" charset="0"/>
              </a:rPr>
              <a:t>2 ngày: 12 người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200400" y="3751118"/>
            <a:ext cx="92011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latin typeface="+mn-lt"/>
                <a:cs typeface="Times New Roman" panose="02020603050405020304" pitchFamily="18" charset="0"/>
              </a:rPr>
              <a:t>Muốn đắp xong nền nhà trong 4 ngày cần số người là:</a:t>
            </a:r>
          </a:p>
          <a:p>
            <a:pPr algn="ctr"/>
            <a:r>
              <a:rPr lang="en-US" altLang="en-US" sz="3000">
                <a:latin typeface="+mn-lt"/>
                <a:cs typeface="Times New Roman" panose="02020603050405020304" pitchFamily="18" charset="0"/>
              </a:rPr>
              <a:t>	24 : 4 = 6 (người)</a:t>
            </a:r>
          </a:p>
          <a:p>
            <a:pPr algn="ctr"/>
            <a:r>
              <a:rPr lang="en-US" altLang="en-US" sz="3000">
                <a:latin typeface="+mn-lt"/>
                <a:cs typeface="Times New Roman" panose="02020603050405020304" pitchFamily="18" charset="0"/>
              </a:rPr>
              <a:t>		                   Đáp số: 6 người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04173" y="5359665"/>
            <a:ext cx="822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+mn-lt"/>
              </a:rPr>
              <a:t>(*)</a:t>
            </a:r>
            <a:r>
              <a:rPr lang="en-US" altLang="en-US" sz="3200" i="1">
                <a:latin typeface="+mn-lt"/>
              </a:rPr>
              <a:t> </a:t>
            </a:r>
            <a:r>
              <a:rPr lang="en-US" altLang="en-US" sz="3200" b="1" i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Bước này là bước “rút về đơn vị”.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29381" y="2803785"/>
            <a:ext cx="329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+mn-lt"/>
                <a:cs typeface="Times New Roman" panose="02020603050405020304" pitchFamily="18" charset="0"/>
              </a:rPr>
              <a:t>4 ngày: …người?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7193297" y="465722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9671468" y="465722"/>
            <a:ext cx="12852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219975" y="908167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9174163" y="902435"/>
            <a:ext cx="2424279" cy="49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4" r="45430"/>
          <a:stretch/>
        </p:blipFill>
        <p:spPr>
          <a:xfrm>
            <a:off x="0" y="3673725"/>
            <a:ext cx="12192000" cy="329565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757489" y="2271252"/>
            <a:ext cx="1047292" cy="46491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62554" y="2263775"/>
            <a:ext cx="307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cs typeface="Times New Roman" panose="02020603050405020304" pitchFamily="18" charset="0"/>
              </a:rPr>
              <a:t>1 ngày: … người</a:t>
            </a:r>
          </a:p>
        </p:txBody>
      </p:sp>
    </p:spTree>
    <p:extLst>
      <p:ext uri="{BB962C8B-B14F-4D97-AF65-F5344CB8AC3E}">
        <p14:creationId xmlns:p14="http://schemas.microsoft.com/office/powerpoint/2010/main" val="42304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0" grpId="0"/>
      <p:bldP spid="11" grpId="0"/>
      <p:bldP spid="19" grpId="0" animBg="1"/>
      <p:bldP spid="19" grpId="1" animBg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22167" y="2399967"/>
            <a:ext cx="34829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+mn-lt"/>
                <a:cs typeface="Times New Roman" panose="02020603050405020304" pitchFamily="18" charset="0"/>
              </a:rPr>
              <a:t>2 ngày:  12người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+mn-lt"/>
                <a:cs typeface="Times New Roman" panose="02020603050405020304" pitchFamily="18" charset="0"/>
              </a:rPr>
              <a:t>4 ngày: …người?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57668" y="2327972"/>
            <a:ext cx="521347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+mn-lt"/>
                <a:cs typeface="Times New Roman" panose="02020603050405020304" pitchFamily="18" charset="0"/>
              </a:rPr>
              <a:t>4 ngày gấp 2 ngày số lần là:</a:t>
            </a:r>
          </a:p>
          <a:p>
            <a:r>
              <a:rPr lang="en-US" altLang="en-US" sz="3000">
                <a:latin typeface="+mn-lt"/>
                <a:cs typeface="Times New Roman" panose="02020603050405020304" pitchFamily="18" charset="0"/>
              </a:rPr>
              <a:t>	4:2 = 2 (lần) (**)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233613" y="3314436"/>
            <a:ext cx="7391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+mn-lt"/>
              </a:rPr>
              <a:t>Muốn đắp xong nền nhà trong 4 ngày cần số người là:</a:t>
            </a:r>
          </a:p>
          <a:p>
            <a:pPr algn="ctr"/>
            <a:r>
              <a:rPr lang="en-US" altLang="en-US" sz="3000">
                <a:latin typeface="+mn-lt"/>
              </a:rPr>
              <a:t>	12:2 = 6 (người)</a:t>
            </a:r>
          </a:p>
          <a:p>
            <a:pPr algn="ctr"/>
            <a:r>
              <a:rPr lang="en-US" altLang="en-US" sz="3000">
                <a:latin typeface="+mn-lt"/>
              </a:rPr>
              <a:t>		                Đáp số: 6 người</a:t>
            </a:r>
          </a:p>
          <a:p>
            <a:pPr>
              <a:spcBef>
                <a:spcPct val="50000"/>
              </a:spcBef>
            </a:pPr>
            <a:endParaRPr lang="en-US" altLang="en-US" sz="3000"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33613" y="1515684"/>
            <a:ext cx="17208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Cách 2: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45764" y="5088192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+mn-lt"/>
                <a:cs typeface="Times New Roman" panose="02020603050405020304" pitchFamily="18" charset="0"/>
              </a:rPr>
              <a:t>(**)</a:t>
            </a:r>
            <a:r>
              <a:rPr lang="en-US" altLang="en-US" sz="3200" b="1" i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Bước này là bước “tìm tỉ số”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9010"/>
            <a:ext cx="1158240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 algn="just"/>
            <a:r>
              <a:rPr lang="en-US" sz="2800" b="1">
                <a:cs typeface="Times New Roman" panose="02020603050405020304" pitchFamily="18" charset="0"/>
              </a:rPr>
              <a:t>b) Bài toán: Muốn đắp xong nền nhà trong 2 ngày, cần có 12 người. Hỏi muốn đắp xong nền nhà đó trong 4 ngày thì cần có bao nhiêu người? (Mức làm của mỗi người như nhau)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7345363" y="465722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9671468" y="465722"/>
            <a:ext cx="128529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6246479" y="90688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9174163" y="902435"/>
            <a:ext cx="2424279" cy="494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84856" y="1808660"/>
            <a:ext cx="2376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8000"/>
                </a:solidFill>
                <a:latin typeface="+mn-lt"/>
              </a:rPr>
              <a:t>Tóm tắt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59069" y="1744196"/>
            <a:ext cx="19351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8000"/>
                </a:solidFill>
                <a:latin typeface="+mn-lt"/>
              </a:rPr>
              <a:t>Bài giải:</a:t>
            </a:r>
          </a:p>
        </p:txBody>
      </p:sp>
      <p:sp>
        <p:nvSpPr>
          <p:cNvPr id="17" name="Up Arrow 16"/>
          <p:cNvSpPr/>
          <p:nvPr/>
        </p:nvSpPr>
        <p:spPr>
          <a:xfrm>
            <a:off x="946360" y="2495295"/>
            <a:ext cx="259932" cy="90261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2544158"/>
            <a:ext cx="1296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cs typeface="Times New Roman" panose="02020603050405020304" pitchFamily="18" charset="0"/>
              </a:rPr>
              <a:t>Tăng</a:t>
            </a:r>
          </a:p>
          <a:p>
            <a:r>
              <a:rPr lang="en-US" sz="2800">
                <a:solidFill>
                  <a:srgbClr val="C00000"/>
                </a:solidFill>
                <a:cs typeface="Times New Roman" panose="02020603050405020304" pitchFamily="18" charset="0"/>
              </a:rPr>
              <a:t> 2 lần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3882254" y="2495295"/>
            <a:ext cx="236077" cy="90261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2941" y="2495295"/>
            <a:ext cx="1296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cs typeface="Times New Roman" panose="02020603050405020304" pitchFamily="18" charset="0"/>
              </a:rPr>
              <a:t>Giảm</a:t>
            </a:r>
          </a:p>
          <a:p>
            <a:r>
              <a:rPr lang="en-US" sz="2800">
                <a:solidFill>
                  <a:srgbClr val="C00000"/>
                </a:solidFill>
                <a:cs typeface="Times New Roman" panose="02020603050405020304" pitchFamily="18" charset="0"/>
              </a:rPr>
              <a:t> 2 lần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17432" y="1780806"/>
            <a:ext cx="16042" cy="37423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4" r="45430"/>
          <a:stretch/>
        </p:blipFill>
        <p:spPr>
          <a:xfrm>
            <a:off x="0" y="4217055"/>
            <a:ext cx="12192000" cy="28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/>
      <p:bldP spid="14" grpId="0"/>
      <p:bldP spid="15" grpId="0"/>
      <p:bldP spid="17" grpId="0" animBg="1"/>
      <p:bldP spid="18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1000" y="109538"/>
            <a:ext cx="2376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u="sng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</a:rPr>
              <a:t>Tóm tắt 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0" y="685800"/>
            <a:ext cx="3292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+mn-lt"/>
                <a:cs typeface="Times New Roman" panose="02020603050405020304" pitchFamily="18" charset="0"/>
              </a:rPr>
              <a:t>2 ngày: 12 người</a:t>
            </a:r>
          </a:p>
          <a:p>
            <a:r>
              <a:rPr lang="en-US" altLang="en-US" sz="2800">
                <a:latin typeface="+mn-lt"/>
                <a:cs typeface="Times New Roman" panose="02020603050405020304" pitchFamily="18" charset="0"/>
              </a:rPr>
              <a:t>4 ngày: …người?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1648995"/>
            <a:ext cx="17208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Cách 1: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1863725"/>
            <a:ext cx="1935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u="sng">
                <a:solidFill>
                  <a:srgbClr val="C00000"/>
                </a:solidFill>
                <a:latin typeface="+mn-lt"/>
              </a:rPr>
              <a:t>Bài giải: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2400" y="2360613"/>
            <a:ext cx="5257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Muốn đắp xong nền nhà trong 1 ngày cần số người là:</a:t>
            </a:r>
          </a:p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	12 x 2 = 24 (người) (*)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99" y="3732213"/>
            <a:ext cx="52419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Muốn đắp xong nền nhà trong 4 ngày cần số người là:</a:t>
            </a:r>
          </a:p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	24 : 4 = 6 (người)</a:t>
            </a:r>
          </a:p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		   Đáp số: 6 người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8425" y="5422106"/>
            <a:ext cx="55483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dirty="0">
                <a:latin typeface="+mn-lt"/>
              </a:rPr>
              <a:t>(* )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Bước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này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bước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“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rút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đơn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vị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49444" y="1926807"/>
            <a:ext cx="2743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u="sng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00688" y="1470025"/>
            <a:ext cx="17208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Cách 2: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6280484" y="5331777"/>
            <a:ext cx="5638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dirty="0">
                <a:latin typeface="+mn-lt"/>
                <a:cs typeface="Times New Roman" panose="02020603050405020304" pitchFamily="18" charset="0"/>
              </a:rPr>
              <a:t>(**)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Bước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này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bước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“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tỉ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600" i="1" dirty="0">
                <a:latin typeface="+mn-lt"/>
                <a:cs typeface="Times New Roman" panose="02020603050405020304" pitchFamily="18" charset="0"/>
              </a:rPr>
              <a:t>”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0" y="598488"/>
            <a:ext cx="0" cy="5805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665913" y="2560637"/>
            <a:ext cx="3984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latin typeface="+mn-lt"/>
                <a:cs typeface="Times New Roman" panose="02020603050405020304" pitchFamily="18" charset="0"/>
              </a:rPr>
              <a:t>4 ngày gấp 2 ngày số lần là:</a:t>
            </a:r>
          </a:p>
          <a:p>
            <a:pPr algn="ctr"/>
            <a:r>
              <a:rPr lang="en-US" altLang="en-US" sz="2600">
                <a:latin typeface="+mn-lt"/>
                <a:cs typeface="Times New Roman" panose="02020603050405020304" pitchFamily="18" charset="0"/>
              </a:rPr>
              <a:t>	4 : 2 = 2 (lần)</a:t>
            </a:r>
            <a:r>
              <a:rPr lang="vi-VN" altLang="en-US" sz="2600">
                <a:latin typeface="+mn-lt"/>
                <a:cs typeface="Times New Roman" panose="02020603050405020304" pitchFamily="18" charset="0"/>
              </a:rPr>
              <a:t> (**)</a:t>
            </a:r>
            <a:endParaRPr lang="en-US" altLang="en-US" sz="26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500688" y="3363913"/>
            <a:ext cx="6418596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latin typeface="+mn-lt"/>
                <a:cs typeface="Times New Roman" panose="02020603050405020304" pitchFamily="18" charset="0"/>
              </a:rPr>
              <a:t>Muốn đắp xong nền nhà trong 4 ngày, cần số người là:</a:t>
            </a:r>
          </a:p>
          <a:p>
            <a:pPr algn="ctr"/>
            <a:r>
              <a:rPr lang="en-US" altLang="en-US" sz="2600">
                <a:latin typeface="+mn-lt"/>
                <a:cs typeface="Times New Roman" panose="02020603050405020304" pitchFamily="18" charset="0"/>
              </a:rPr>
              <a:t>	12 : 2 = 6 (người)</a:t>
            </a:r>
          </a:p>
          <a:p>
            <a:pPr algn="ctr"/>
            <a:r>
              <a:rPr lang="en-US" altLang="en-US" sz="2600">
                <a:latin typeface="+mn-lt"/>
                <a:cs typeface="Times New Roman" panose="02020603050405020304" pitchFamily="18" charset="0"/>
              </a:rPr>
              <a:t>		                       Đáp số: 6 người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A008D724-B526-4479-BC20-152AFDDE9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450" y="-146505"/>
            <a:ext cx="2057400" cy="205740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2" b="68042"/>
          <a:stretch/>
        </p:blipFill>
        <p:spPr>
          <a:xfrm flipH="1">
            <a:off x="7388225" y="-47696"/>
            <a:ext cx="4703354" cy="16966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29783D-1659-2328-6240-F7FE5FD19C3F}"/>
              </a:ext>
            </a:extLst>
          </p:cNvPr>
          <p:cNvSpPr txBox="1"/>
          <p:nvPr/>
        </p:nvSpPr>
        <p:spPr>
          <a:xfrm>
            <a:off x="152399" y="6319112"/>
            <a:ext cx="1127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Chú</a:t>
            </a:r>
            <a:r>
              <a:rPr lang="en-US" sz="24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ý: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Khi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làm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học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sinh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có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thể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giải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bài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toán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bằng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một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hai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cách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trên</a:t>
            </a:r>
            <a:r>
              <a:rPr lang="en-US" sz="2400" u="none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028" y="61119"/>
            <a:ext cx="11922339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3200" b="1" u="sng" dirty="0" err="1">
                <a:latin typeface="+mn-lt"/>
              </a:rPr>
              <a:t>Bài</a:t>
            </a:r>
            <a:r>
              <a:rPr lang="en-US" altLang="en-US" sz="3200" b="1" u="sng" dirty="0">
                <a:latin typeface="+mn-lt"/>
              </a:rPr>
              <a:t> 1:</a:t>
            </a:r>
            <a:r>
              <a:rPr lang="en-US" altLang="en-US" sz="3200" b="1" dirty="0">
                <a:latin typeface="+mn-lt"/>
              </a:rPr>
              <a:t> 10 </a:t>
            </a:r>
            <a:r>
              <a:rPr lang="en-US" altLang="en-US" sz="3200" b="1" dirty="0" err="1">
                <a:latin typeface="+mn-lt"/>
              </a:rPr>
              <a:t>người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làm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xong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một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công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việc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phải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hết</a:t>
            </a:r>
            <a:r>
              <a:rPr lang="en-US" altLang="en-US" sz="3200" b="1" dirty="0">
                <a:latin typeface="+mn-lt"/>
              </a:rPr>
              <a:t> 7 </a:t>
            </a:r>
            <a:r>
              <a:rPr lang="en-US" altLang="en-US" sz="3200" b="1" dirty="0" err="1">
                <a:latin typeface="+mn-lt"/>
              </a:rPr>
              <a:t>ngày</a:t>
            </a:r>
            <a:r>
              <a:rPr lang="en-US" altLang="en-US" sz="3200" b="1" dirty="0">
                <a:latin typeface="+mn-lt"/>
              </a:rPr>
              <a:t>. Nay </a:t>
            </a:r>
            <a:r>
              <a:rPr lang="en-US" altLang="en-US" sz="3200" b="1" dirty="0" err="1">
                <a:latin typeface="+mn-lt"/>
              </a:rPr>
              <a:t>muốn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làm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xong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công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việc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đó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trong</a:t>
            </a:r>
            <a:r>
              <a:rPr lang="en-US" altLang="en-US" sz="3200" b="1" dirty="0">
                <a:latin typeface="+mn-lt"/>
              </a:rPr>
              <a:t> 5 </a:t>
            </a:r>
            <a:r>
              <a:rPr lang="en-US" altLang="en-US" sz="3200" b="1" dirty="0" err="1">
                <a:latin typeface="+mn-lt"/>
              </a:rPr>
              <a:t>ngày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thì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bao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nhiêu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người</a:t>
            </a:r>
            <a:r>
              <a:rPr lang="en-US" altLang="en-US" sz="3200" b="1" dirty="0">
                <a:latin typeface="+mn-lt"/>
              </a:rPr>
              <a:t> ? (</a:t>
            </a:r>
            <a:r>
              <a:rPr lang="en-US" altLang="en-US" sz="3200" b="1" dirty="0" err="1">
                <a:latin typeface="+mn-lt"/>
              </a:rPr>
              <a:t>Mức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làm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của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mỗi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người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như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nhau</a:t>
            </a:r>
            <a:r>
              <a:rPr lang="en-US" altLang="en-US" sz="3200" b="1" dirty="0">
                <a:latin typeface="+mn-lt"/>
              </a:rPr>
              <a:t>)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599" y="1828800"/>
            <a:ext cx="208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Tóm tắt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2514600"/>
            <a:ext cx="378437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7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:  10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người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5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14999" y="1752600"/>
            <a:ext cx="298058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u="sng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9540" y="533400"/>
            <a:ext cx="15730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8242951" y="533400"/>
            <a:ext cx="13247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5290058" y="1037766"/>
            <a:ext cx="13247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7823563" y="1037766"/>
            <a:ext cx="2879435" cy="150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758687" y="1537252"/>
            <a:ext cx="132470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193774" y="2438400"/>
            <a:ext cx="87575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Muốn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xong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việc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1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ngày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cần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10 x 7 = 70 (</a:t>
            </a:r>
            <a:r>
              <a:rPr lang="en-US" altLang="en-US" sz="3000" dirty="0" err="1"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193774" y="3620750"/>
            <a:ext cx="8645299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dirty="0" err="1">
                <a:latin typeface="+mn-lt"/>
              </a:rPr>
              <a:t>Muốn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làm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xong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công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việc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trong</a:t>
            </a:r>
            <a:r>
              <a:rPr lang="en-US" altLang="en-US" sz="3000" dirty="0">
                <a:latin typeface="+mn-lt"/>
              </a:rPr>
              <a:t> 5 </a:t>
            </a:r>
            <a:r>
              <a:rPr lang="en-US" altLang="en-US" sz="3000" dirty="0" err="1">
                <a:latin typeface="+mn-lt"/>
              </a:rPr>
              <a:t>ngày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cần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số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người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là</a:t>
            </a:r>
            <a:r>
              <a:rPr lang="en-US" altLang="en-US" sz="3000" dirty="0">
                <a:latin typeface="+mn-lt"/>
              </a:rPr>
              <a:t>:</a:t>
            </a:r>
          </a:p>
          <a:p>
            <a:pPr algn="ctr"/>
            <a:r>
              <a:rPr lang="en-US" altLang="en-US" sz="3000" dirty="0">
                <a:latin typeface="+mn-lt"/>
              </a:rPr>
              <a:t>70 : 5 = 14 (</a:t>
            </a:r>
            <a:r>
              <a:rPr lang="en-US" altLang="en-US" sz="3000" dirty="0" err="1">
                <a:latin typeface="+mn-lt"/>
              </a:rPr>
              <a:t>người</a:t>
            </a:r>
            <a:r>
              <a:rPr lang="en-US" altLang="en-US" sz="3000" dirty="0">
                <a:latin typeface="+mn-lt"/>
              </a:rPr>
              <a:t>)</a:t>
            </a:r>
          </a:p>
          <a:p>
            <a:pPr algn="ctr"/>
            <a:r>
              <a:rPr lang="en-US" altLang="en-US" sz="3000" dirty="0">
                <a:latin typeface="+mn-lt"/>
              </a:rPr>
              <a:t>                        </a:t>
            </a:r>
            <a:r>
              <a:rPr lang="en-US" altLang="en-US" sz="3000" dirty="0" err="1">
                <a:latin typeface="+mn-lt"/>
              </a:rPr>
              <a:t>Đáp</a:t>
            </a:r>
            <a:r>
              <a:rPr lang="en-US" altLang="en-US" sz="3000" dirty="0">
                <a:latin typeface="+mn-lt"/>
              </a:rPr>
              <a:t> </a:t>
            </a:r>
            <a:r>
              <a:rPr lang="en-US" altLang="en-US" sz="3000" dirty="0" err="1">
                <a:latin typeface="+mn-lt"/>
              </a:rPr>
              <a:t>số</a:t>
            </a:r>
            <a:r>
              <a:rPr lang="en-US" altLang="en-US" sz="3000" dirty="0">
                <a:latin typeface="+mn-lt"/>
              </a:rPr>
              <a:t>: 14 </a:t>
            </a:r>
            <a:r>
              <a:rPr lang="en-US" altLang="en-US" sz="3000" dirty="0" err="1">
                <a:latin typeface="+mn-lt"/>
              </a:rPr>
              <a:t>người</a:t>
            </a:r>
            <a:endParaRPr lang="en-US" altLang="en-US" sz="30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n-US" alt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08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7953796-A3B5-424F-AA01-7DCB171B031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2"/>
</p:tagLst>
</file>

<file path=ppt/theme/theme1.xml><?xml version="1.0" encoding="utf-8"?>
<a:theme xmlns:a="http://schemas.openxmlformats.org/drawingml/2006/main" name="Office Theme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1017</Words>
  <Application>Microsoft Office PowerPoint</Application>
  <PresentationFormat>Widescreen</PresentationFormat>
  <Paragraphs>127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微软雅黑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</dc:title>
  <dc:creator>WIN7</dc:creator>
  <cp:lastModifiedBy>Admin</cp:lastModifiedBy>
  <cp:revision>155</cp:revision>
  <dcterms:created xsi:type="dcterms:W3CDTF">2017-08-18T03:02:00Z</dcterms:created>
  <dcterms:modified xsi:type="dcterms:W3CDTF">2023-09-19T05:54:26Z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