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4" r:id="rId3"/>
    <p:sldId id="295" r:id="rId4"/>
    <p:sldId id="298" r:id="rId5"/>
    <p:sldId id="299" r:id="rId6"/>
    <p:sldId id="300" r:id="rId7"/>
    <p:sldId id="287" r:id="rId8"/>
    <p:sldId id="288" r:id="rId9"/>
    <p:sldId id="289" r:id="rId10"/>
    <p:sldId id="274" r:id="rId11"/>
    <p:sldId id="301" r:id="rId12"/>
    <p:sldId id="302" r:id="rId13"/>
    <p:sldId id="303" r:id="rId14"/>
    <p:sldId id="304" r:id="rId15"/>
    <p:sldId id="264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F4B"/>
    <a:srgbClr val="65A1BD"/>
    <a:srgbClr val="FFFFFF"/>
    <a:srgbClr val="FF9E50"/>
    <a:srgbClr val="2F745A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38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06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810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593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92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42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4722294E-797C-4E50-A301-EFD15D146E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slide" Target="slide4.xml"/><Relationship Id="rId17" Type="http://schemas.openxmlformats.org/officeDocument/2006/relationships/image" Target="../media/image13.gif"/><Relationship Id="rId2" Type="http://schemas.openxmlformats.org/officeDocument/2006/relationships/audio" Target="../media/audio1.wav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5" Type="http://schemas.openxmlformats.org/officeDocument/2006/relationships/image" Target="../media/image11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2192000" cy="7772400"/>
          </a:xfrm>
          <a:prstGeom prst="rect">
            <a:avLst/>
          </a:prstGeom>
        </p:spPr>
      </p:pic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1121307" y="1278660"/>
            <a:ext cx="97242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TOÁN 5</a:t>
            </a:r>
            <a:endParaRPr lang="zh-CN" altLang="en-US" sz="7200" b="1" dirty="0">
              <a:solidFill>
                <a:srgbClr val="C00000"/>
              </a:solidFill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1233850" y="2478989"/>
            <a:ext cx="97242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7200" b="1" dirty="0">
                <a:solidFill>
                  <a:srgbClr val="65A1B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ÔN TẬP VÀ BỔ SUNG VỀ GIẢI TOÁN</a:t>
            </a:r>
            <a:endParaRPr lang="zh-CN" altLang="en-US" sz="7200" b="1" dirty="0">
              <a:solidFill>
                <a:srgbClr val="65A1BD"/>
              </a:solidFill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1862" y="-233368"/>
            <a:ext cx="4403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UBND QUẬN LONG BIÊN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TRƯỜNG TIỂU HỌC ÁI MỘ 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546" y="-116684"/>
            <a:ext cx="1797958" cy="1797958"/>
          </a:xfrm>
          <a:prstGeom prst="ellipse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0"/>
              <a:ext cx="12192002" cy="6858000"/>
              <a:chOff x="-1" y="0"/>
              <a:chExt cx="12192002" cy="68580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1" y="1120139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755652" y="1929570"/>
            <a:ext cx="4058944" cy="2549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69346" y="1929569"/>
            <a:ext cx="5064711" cy="4265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433806" y="166032"/>
            <a:ext cx="10758194" cy="146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1.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Mua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5m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vải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hết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80 000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đồng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Hỏi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mua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7m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vải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loại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đó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hết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bao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nhiêu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tiền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20881" y="2173295"/>
            <a:ext cx="372848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Tóm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tắt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5m: 80 000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đồng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7m:   …     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đồng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004116" y="1929569"/>
            <a:ext cx="5578284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ua 1mét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vải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hết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tiền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là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80 000 : 5 = 16 000 (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đồng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M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ua 7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mét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vải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hết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tiền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là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16 000 x 7 = 112 000 (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đồng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3200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Đáp</a:t>
            </a:r>
            <a:r>
              <a:rPr lang="en-US" sz="32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112 000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đồng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0"/>
              <a:ext cx="12192002" cy="6858000"/>
              <a:chOff x="-1" y="0"/>
              <a:chExt cx="12192002" cy="68580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1" y="1120139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755652" y="1929570"/>
            <a:ext cx="4058944" cy="2549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69346" y="1929569"/>
            <a:ext cx="5064711" cy="4265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20505" y="166032"/>
            <a:ext cx="1167149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2. </a:t>
            </a:r>
            <a:r>
              <a:rPr lang="vi-VN" sz="2800" b="1" dirty="0"/>
              <a:t>Một đội trồng rừng trung bình cứ 3 ngày trồng được 1200 cây thông. Hỏi trong 12 ngày đội đó trồng được bao nhiêu cây thông?</a:t>
            </a:r>
            <a:endParaRPr lang="en-US" sz="4400" b="1" u="none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55651" y="2020064"/>
            <a:ext cx="405894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Tóm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tắt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3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ngày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1200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cây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12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ngày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  … 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cây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169346" y="1929569"/>
            <a:ext cx="6022654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vi-VN" dirty="0"/>
              <a:t>         </a:t>
            </a:r>
            <a:r>
              <a:rPr lang="vi-VN" sz="2800" b="1" dirty="0"/>
              <a:t>Trung bình 1 ngày</a:t>
            </a:r>
            <a:r>
              <a:rPr lang="en-US" sz="2800" b="1" dirty="0"/>
              <a:t> </a:t>
            </a:r>
            <a:r>
              <a:rPr lang="en-US" sz="2800" b="1" dirty="0" err="1"/>
              <a:t>đội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vi-VN" sz="2800" b="1" dirty="0"/>
              <a:t> trồng được số </a:t>
            </a:r>
            <a:r>
              <a:rPr lang="en-US" sz="2800" b="1" dirty="0"/>
              <a:t>  </a:t>
            </a:r>
            <a:r>
              <a:rPr lang="vi-VN" sz="2800" b="1" dirty="0"/>
              <a:t>cây là:</a:t>
            </a:r>
            <a:endParaRPr lang="vi-VN" sz="4400" dirty="0"/>
          </a:p>
          <a:p>
            <a:r>
              <a:rPr lang="vi-VN" sz="2800" b="1" dirty="0"/>
              <a:t>              1200 : 3 = 400 (cây)</a:t>
            </a:r>
            <a:endParaRPr lang="vi-VN" sz="4400" dirty="0"/>
          </a:p>
          <a:p>
            <a:r>
              <a:rPr lang="vi-VN" sz="2800" b="1" dirty="0"/>
              <a:t>     Trong 12 ngày đội đó trồng được số cây là:</a:t>
            </a:r>
            <a:endParaRPr lang="vi-VN" sz="4400" dirty="0"/>
          </a:p>
          <a:p>
            <a:r>
              <a:rPr lang="vi-VN" sz="2800" b="1" dirty="0"/>
              <a:t>                400 x 12 = 4800 (</a:t>
            </a:r>
            <a:r>
              <a:rPr lang="vi-VN" sz="3200" b="1" dirty="0"/>
              <a:t>cây)</a:t>
            </a:r>
            <a:endParaRPr lang="vi-VN" sz="4800" dirty="0"/>
          </a:p>
          <a:p>
            <a:r>
              <a:rPr lang="vi-VN" sz="2000" b="1" dirty="0"/>
              <a:t>                         </a:t>
            </a:r>
            <a:r>
              <a:rPr lang="en-US" sz="2000" b="1" dirty="0"/>
              <a:t>     </a:t>
            </a:r>
            <a:r>
              <a:rPr lang="vi-VN" sz="2400" b="1" u="sng" dirty="0"/>
              <a:t>Đáp số</a:t>
            </a:r>
            <a:r>
              <a:rPr lang="vi-VN" sz="2400" b="1" dirty="0"/>
              <a:t>: 4800 cây</a:t>
            </a:r>
            <a:endParaRPr lang="vi-VN" sz="4000" dirty="0"/>
          </a:p>
          <a:p>
            <a:br>
              <a:rPr lang="vi-VN" sz="3200" dirty="0"/>
            </a:br>
            <a:endParaRPr lang="en-US" sz="32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33603" y="1576085"/>
            <a:ext cx="16732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797388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5" grpId="0"/>
      <p:bldP spid="16" grpId="0"/>
      <p:bldP spid="1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0"/>
              <a:ext cx="12192002" cy="6858000"/>
              <a:chOff x="-1" y="0"/>
              <a:chExt cx="12192002" cy="68580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1" y="1120139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755652" y="1929570"/>
            <a:ext cx="4058944" cy="2549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69346" y="1929569"/>
            <a:ext cx="5064711" cy="4265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20505" y="166032"/>
            <a:ext cx="1167149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2. </a:t>
            </a:r>
            <a:r>
              <a:rPr lang="vi-VN" sz="2800" b="1" dirty="0"/>
              <a:t>Một đội trồng rừng trung bình cứ 3 ngày trồng được 1200 cây thông. Hỏi trong 12 ngày đội đó trồng được bao nhiêu cây thông?</a:t>
            </a:r>
            <a:endParaRPr lang="en-US" sz="4400" b="1" u="none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55651" y="2020064"/>
            <a:ext cx="405894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Tóm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tắt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3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ngày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1200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cây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12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ngày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  … 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cây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725551" y="1929569"/>
            <a:ext cx="6466449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vi-VN" dirty="0"/>
              <a:t>        </a:t>
            </a:r>
            <a:r>
              <a:rPr lang="vi-VN" sz="2800" b="1" dirty="0"/>
              <a:t>12 ngày gấp 3 ngày số lần là:</a:t>
            </a:r>
            <a:endParaRPr lang="vi-VN" sz="2800" dirty="0"/>
          </a:p>
          <a:p>
            <a:r>
              <a:rPr lang="vi-VN" sz="2800" b="1" dirty="0"/>
              <a:t>               12 : 3 = 4 (lần)   </a:t>
            </a:r>
            <a:endParaRPr lang="vi-VN" sz="2800" dirty="0"/>
          </a:p>
          <a:p>
            <a:r>
              <a:rPr lang="vi-VN" sz="2800" b="1" dirty="0"/>
              <a:t> Trong 12 ngày đội đó</a:t>
            </a:r>
            <a:r>
              <a:rPr lang="en-US" sz="2800" b="1" dirty="0"/>
              <a:t> </a:t>
            </a:r>
            <a:r>
              <a:rPr lang="vi-VN" sz="2800" b="1" dirty="0"/>
              <a:t>trồng được</a:t>
            </a:r>
            <a:r>
              <a:rPr lang="en-US" sz="2800" b="1" dirty="0"/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/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vi-VN" sz="2800" b="1" dirty="0"/>
              <a:t> là:</a:t>
            </a:r>
          </a:p>
          <a:p>
            <a:r>
              <a:rPr lang="vi-VN" sz="2800" b="1" dirty="0"/>
              <a:t>                  1200 x 4 = 4800 (cây)</a:t>
            </a:r>
            <a:endParaRPr lang="vi-VN" sz="2800" dirty="0"/>
          </a:p>
          <a:p>
            <a:pPr algn="ctr"/>
            <a:r>
              <a:rPr lang="vi-VN" sz="2800" b="1" u="sng" dirty="0"/>
              <a:t>Đáp số</a:t>
            </a:r>
            <a:r>
              <a:rPr lang="vi-VN" sz="2800" b="1" dirty="0"/>
              <a:t>: 4800 cây.</a:t>
            </a:r>
            <a:br>
              <a:rPr lang="vi-VN" sz="3200" dirty="0"/>
            </a:br>
            <a:endParaRPr lang="en-US" sz="32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814596" y="1859438"/>
            <a:ext cx="16732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852289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5" grpId="0"/>
      <p:bldP spid="16" grpId="0"/>
      <p:bldP spid="1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0"/>
              <a:ext cx="12192002" cy="6858000"/>
              <a:chOff x="-1" y="0"/>
              <a:chExt cx="12192002" cy="68580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1" y="1120139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2851692" y="2568652"/>
            <a:ext cx="5047407" cy="2710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36650" y="59380"/>
            <a:ext cx="12065391" cy="23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2. </a:t>
            </a:r>
            <a:r>
              <a:rPr lang="vi-VN" sz="2400" b="1" dirty="0"/>
              <a:t>Số dân ở một xã hiện nay có 4000 người.</a:t>
            </a:r>
            <a:endParaRPr lang="vi-VN" sz="3600" b="1" dirty="0"/>
          </a:p>
          <a:p>
            <a:pPr>
              <a:lnSpc>
                <a:spcPts val="3500"/>
              </a:lnSpc>
            </a:pPr>
            <a:r>
              <a:rPr lang="vi-VN" sz="2400" b="1" dirty="0"/>
              <a:t>a, Với mức tăng hàng năm là cứ 1000 người thì tăng thêm 21 người. Hãy tính xem 1 năm sau số của xã đó tăng thêm bao nhiêu người ?</a:t>
            </a:r>
            <a:endParaRPr lang="vi-VN" sz="3600" b="1" dirty="0"/>
          </a:p>
          <a:p>
            <a:pPr>
              <a:lnSpc>
                <a:spcPts val="3500"/>
              </a:lnSpc>
            </a:pPr>
            <a:r>
              <a:rPr lang="vi-VN" sz="2400" b="1" dirty="0"/>
              <a:t> b,Nếu hạ mức tăng hàng năm</a:t>
            </a:r>
            <a:r>
              <a:rPr lang="en-US" sz="3600" b="1" dirty="0"/>
              <a:t> </a:t>
            </a:r>
            <a:r>
              <a:rPr lang="vi-VN" sz="2400" b="1" dirty="0"/>
              <a:t>xuống cứ 1000 người chỉ tăng thêm 1</a:t>
            </a:r>
            <a:r>
              <a:rPr lang="en-US" sz="2400" b="1" dirty="0"/>
              <a:t>5 </a:t>
            </a:r>
            <a:r>
              <a:rPr lang="vi-VN" sz="2400" b="1" dirty="0"/>
              <a:t>người  thì sau một năm dân số của xã đó</a:t>
            </a:r>
            <a:r>
              <a:rPr lang="en-US" sz="2400" b="1" dirty="0"/>
              <a:t> </a:t>
            </a:r>
            <a:r>
              <a:rPr lang="vi-VN" sz="2400" b="1" dirty="0"/>
              <a:t>tang</a:t>
            </a:r>
            <a:r>
              <a:rPr lang="en-US" sz="3600" b="1" dirty="0"/>
              <a:t> </a:t>
            </a:r>
            <a:r>
              <a:rPr lang="vi-VN" sz="2400" b="1" dirty="0"/>
              <a:t>thêm bao nhiêu người ?</a:t>
            </a:r>
            <a:endParaRPr lang="vi-VN" sz="3600" b="1" dirty="0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841651" y="2682838"/>
            <a:ext cx="5047408" cy="318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50000"/>
              </a:spcBef>
            </a:pPr>
            <a:r>
              <a:rPr lang="en-US" sz="28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Tóm</a:t>
            </a:r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tắt</a:t>
            </a:r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a)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Cứ 1000 người tăng: 21 người 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      4000 người tăng: …người? 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b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Cứ 1000 người tăng: 15 người 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4000 người tăng: …người ?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br>
              <a:rPr lang="vi-VN" sz="2800" dirty="0"/>
            </a:br>
            <a:endParaRPr lang="en-US" sz="2800" b="1" u="sng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52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0" t="31286" r="15896" b="-3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0" y="2395917"/>
            <a:ext cx="11758863" cy="44557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giải</a:t>
            </a:r>
            <a:endParaRPr lang="en-US" sz="2800" b="1" dirty="0"/>
          </a:p>
          <a:p>
            <a:pPr algn="ctr"/>
            <a:r>
              <a:rPr lang="vi-VN" sz="2800" b="1" dirty="0"/>
              <a:t> 4000 người gấp 1000 người số lần là:</a:t>
            </a:r>
            <a:endParaRPr lang="vi-VN" sz="4400" dirty="0"/>
          </a:p>
          <a:p>
            <a:pPr algn="ctr"/>
            <a:r>
              <a:rPr lang="vi-VN" sz="2800" b="1" dirty="0"/>
              <a:t>4000 : 1000 = 4 (lần)</a:t>
            </a:r>
            <a:endParaRPr lang="vi-VN" sz="4400" dirty="0"/>
          </a:p>
          <a:p>
            <a:r>
              <a:rPr lang="en-US" sz="2800" b="1" dirty="0"/>
              <a:t>a) </a:t>
            </a:r>
            <a:r>
              <a:rPr lang="vi-VN" sz="2800" b="1" dirty="0"/>
              <a:t>Nếu cứ 1000 người tăng 21 người, sau 1 năm số dân của xã đó tăng thêm là:</a:t>
            </a:r>
            <a:r>
              <a:rPr lang="en-US" sz="4400" dirty="0"/>
              <a:t>             </a:t>
            </a:r>
            <a:r>
              <a:rPr lang="vi-VN" sz="2800" b="1" dirty="0"/>
              <a:t>21 x 4 = 84 (người)</a:t>
            </a:r>
            <a:endParaRPr lang="vi-VN" sz="4400" dirty="0"/>
          </a:p>
          <a:p>
            <a:r>
              <a:rPr lang="vi-VN" sz="2800" b="1" dirty="0"/>
              <a:t>b) Nếu cứ 1000 người tăng 15 người, sau 1 năm số dân của xã đó tăng thêm là:</a:t>
            </a:r>
            <a:endParaRPr lang="vi-VN" sz="4400" dirty="0"/>
          </a:p>
          <a:p>
            <a:pPr algn="ctr"/>
            <a:r>
              <a:rPr lang="vi-VN" sz="2800" b="1" dirty="0"/>
              <a:t>15 x 4 = 60 (người)</a:t>
            </a:r>
            <a:endParaRPr lang="vi-VN" sz="4400" dirty="0"/>
          </a:p>
          <a:p>
            <a:pPr algn="ctr"/>
            <a:r>
              <a:rPr lang="vi-VN" sz="2800" b="1" dirty="0"/>
              <a:t>                                   </a:t>
            </a:r>
            <a:r>
              <a:rPr lang="vi-VN" sz="2800" b="1" u="sng" dirty="0"/>
              <a:t>Đáp số</a:t>
            </a:r>
            <a:r>
              <a:rPr lang="vi-VN" sz="2800" b="1" dirty="0"/>
              <a:t>: a) 84 người</a:t>
            </a:r>
            <a:endParaRPr lang="vi-VN" sz="4400" dirty="0"/>
          </a:p>
          <a:p>
            <a:pPr algn="ctr"/>
            <a:r>
              <a:rPr lang="vi-VN" sz="2800" b="1" dirty="0"/>
              <a:t>                                                 b) 60 người</a:t>
            </a:r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36650" y="59380"/>
            <a:ext cx="12065391" cy="23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2. </a:t>
            </a:r>
            <a:r>
              <a:rPr lang="vi-VN" sz="2400" b="1" dirty="0"/>
              <a:t>Số dân ở một xã hiện nay có 4000 người.</a:t>
            </a:r>
            <a:endParaRPr lang="vi-VN" sz="3600" b="1" dirty="0"/>
          </a:p>
          <a:p>
            <a:pPr>
              <a:lnSpc>
                <a:spcPts val="3500"/>
              </a:lnSpc>
            </a:pPr>
            <a:r>
              <a:rPr lang="vi-VN" sz="2400" b="1" dirty="0"/>
              <a:t>a, Với mức tăng hàng năm là cứ 1000 người thì tăng thêm 21 người. Hãy tính xem 1 năm sau số của xã đó tăng thêm bao nhiêu người ?</a:t>
            </a:r>
            <a:endParaRPr lang="vi-VN" sz="3600" b="1" dirty="0"/>
          </a:p>
          <a:p>
            <a:pPr>
              <a:lnSpc>
                <a:spcPts val="3500"/>
              </a:lnSpc>
            </a:pPr>
            <a:r>
              <a:rPr lang="vi-VN" sz="2400" b="1" dirty="0"/>
              <a:t> b,Nếu hạ mức tăng hàng năm</a:t>
            </a:r>
            <a:r>
              <a:rPr lang="en-US" sz="3600" b="1" dirty="0"/>
              <a:t> </a:t>
            </a:r>
            <a:r>
              <a:rPr lang="vi-VN" sz="2400" b="1" dirty="0"/>
              <a:t>xuống cứ 1000 người chỉ tăng thêm 1</a:t>
            </a:r>
            <a:r>
              <a:rPr lang="en-US" sz="2400" b="1" dirty="0"/>
              <a:t>5 </a:t>
            </a:r>
            <a:r>
              <a:rPr lang="vi-VN" sz="2400" b="1" dirty="0"/>
              <a:t>người  thì sau một năm dân số của xã đó</a:t>
            </a:r>
            <a:r>
              <a:rPr lang="en-US" sz="2400" b="1" dirty="0"/>
              <a:t> </a:t>
            </a:r>
            <a:r>
              <a:rPr lang="vi-VN" sz="2400" b="1" dirty="0"/>
              <a:t>tang</a:t>
            </a:r>
            <a:r>
              <a:rPr lang="en-US" sz="3600" b="1" dirty="0"/>
              <a:t> </a:t>
            </a:r>
            <a:r>
              <a:rPr lang="vi-VN" sz="2400" b="1" dirty="0"/>
              <a:t>thêm bao nhiêu người ?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3130328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622300" y="3013501"/>
            <a:ext cx="11201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sz="6600" b="1" dirty="0">
                <a:solidFill>
                  <a:srgbClr val="65A1B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CHÚC CÁC BẠN HỌC TỐT!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9434" y="507966"/>
            <a:ext cx="3333750" cy="2705100"/>
          </a:xfrm>
          <a:prstGeom prst="rect">
            <a:avLst/>
          </a:prstGeom>
        </p:spPr>
      </p:pic>
      <p:pic>
        <p:nvPicPr>
          <p:cNvPr id="56" name="Picture 10" descr="[effects output image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3875" y="823243"/>
            <a:ext cx="2638425" cy="21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5257" y="5898918"/>
            <a:ext cx="2306304" cy="861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047" y="5181600"/>
            <a:ext cx="2400106" cy="17253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690" y="3706519"/>
            <a:ext cx="2400106" cy="17253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5594" y="4687145"/>
            <a:ext cx="2591158" cy="1862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454" y="3800351"/>
            <a:ext cx="2400106" cy="1725359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616670" y="4415145"/>
            <a:ext cx="13216104" cy="1169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68" y="3431324"/>
            <a:ext cx="1290383" cy="1270141"/>
          </a:xfrm>
          <a:prstGeom prst="rect">
            <a:avLst/>
          </a:prstGeom>
        </p:spPr>
      </p:pic>
      <p:pic>
        <p:nvPicPr>
          <p:cNvPr id="51" name="Picture 5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29" y="4531830"/>
            <a:ext cx="1321255" cy="1305709"/>
          </a:xfrm>
          <a:prstGeom prst="rect">
            <a:avLst/>
          </a:prstGeom>
        </p:spPr>
      </p:pic>
      <p:pic>
        <p:nvPicPr>
          <p:cNvPr id="52" name="Picture 5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34" y="3776434"/>
            <a:ext cx="1300829" cy="129058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34" y="1522846"/>
            <a:ext cx="1629512" cy="1362530"/>
          </a:xfrm>
          <a:prstGeom prst="rect">
            <a:avLst/>
          </a:prstGeom>
        </p:spPr>
      </p:pic>
      <p:pic>
        <p:nvPicPr>
          <p:cNvPr id="59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02" y="-1228118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Go Forward or Next 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AB91FBDF-EBC6-4F7A-B2B4-ADC7255453DC}"/>
              </a:ext>
            </a:extLst>
          </p:cNvPr>
          <p:cNvSpPr/>
          <p:nvPr/>
        </p:nvSpPr>
        <p:spPr>
          <a:xfrm>
            <a:off x="10910289" y="6035432"/>
            <a:ext cx="534593" cy="365402"/>
          </a:xfrm>
          <a:prstGeom prst="actionButtonForwardNext">
            <a:avLst/>
          </a:prstGeom>
          <a:solidFill>
            <a:srgbClr val="087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0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14 0.00208 L 0.46914 0.00231 C 0.4707 -0.00394 0.47474 -0.01921 0.47748 -0.02546 C 0.47839 -0.02801 0.47995 -0.02963 0.48099 -0.03195 C 0.4819 -0.0338 0.48255 -0.03611 0.48333 -0.0382 C 0.48542 -0.04954 0.4832 -0.04028 0.48815 -0.05093 C 0.48906 -0.05301 0.48971 -0.05532 0.4905 -0.05741 C 0.49167 -0.06019 0.4931 -0.06273 0.49414 -0.06574 C 0.49505 -0.06852 0.49544 -0.07176 0.49649 -0.07431 C 0.4974 -0.07662 0.49896 -0.07824 0.5 -0.08056 C 0.50091 -0.08264 0.50156 -0.08495 0.50248 -0.08704 C 0.50352 -0.08935 0.50508 -0.09097 0.50599 -0.09329 C 0.51055 -0.10486 0.5056 -0.1 0.51198 -0.10394 C 0.52331 -0.12407 0.5099 -0.09815 0.5168 -0.11667 C 0.51771 -0.11898 0.51927 -0.1206 0.52031 -0.12292 C 0.52526 -0.13357 0.51966 -0.1257 0.5263 -0.13357 C 0.52708 -0.13565 0.52761 -0.1382 0.52865 -0.13982 C 0.53008 -0.14236 0.53542 -0.14722 0.53698 -0.14838 C 0.53932 -0.15 0.5418 -0.15116 0.54414 -0.15255 C 0.54531 -0.15324 0.54649 -0.15463 0.54766 -0.15463 C 0.56276 -0.15695 0.55716 -0.15671 0.56445 -0.15671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45 -0.15671 L 0.56445 -0.15625 C 0.56758 -0.17245 0.57018 -0.18912 0.57396 -0.20417 C 0.57539 -0.21065 0.57826 -0.21505 0.57995 -0.22107 C 0.58151 -0.22616 0.58255 -0.23195 0.5836 -0.2375 C 0.58425 -0.2412 0.58386 -0.24583 0.58477 -0.24884 C 0.58555 -0.25162 0.58724 -0.25208 0.58828 -0.2544 C 0.58958 -0.25695 0.59076 -0.26019 0.59206 -0.26273 C 0.5931 -0.26505 0.59453 -0.2662 0.59557 -0.26829 C 0.59857 -0.27454 0.60065 -0.28264 0.60404 -0.28773 L 0.6112 -0.29907 C 0.61237 -0.30093 0.61341 -0.30347 0.61485 -0.30463 L 0.61849 -0.30741 C 0.62383 -0.32593 0.61758 -0.30764 0.62448 -0.31875 C 0.62591 -0.32083 0.62682 -0.32407 0.628 -0.32685 C 0.63047 -0.33171 0.63294 -0.33611 0.63529 -0.34097 C 0.64219 -0.35532 0.63529 -0.34398 0.64492 -0.36042 C 0.64727 -0.36412 0.64935 -0.36921 0.65208 -0.37153 C 0.65326 -0.37245 0.65456 -0.37292 0.65573 -0.37407 C 0.6582 -0.37685 0.66042 -0.38056 0.66289 -0.38264 C 0.66524 -0.38449 0.66771 -0.38449 0.67018 -0.38542 C 0.67227 -0.38727 0.67409 -0.38935 0.67617 -0.39097 C 0.68333 -0.39607 0.6862 -0.39676 0.69297 -0.39907 C 0.70248 -0.39861 0.72331 -0.39977 0.73633 -0.39375 C 0.73893 -0.39259 0.74258 -0.3882 0.74466 -0.38542 C 0.74596 -0.38357 0.74701 -0.38125 0.74831 -0.37986 C 0.74987 -0.37847 0.75156 -0.37778 0.75313 -0.37685 C 0.75443 -0.37407 0.75547 -0.37107 0.75677 -0.36875 C 0.76498 -0.35278 0.75768 -0.36921 0.76172 -0.36042 " pathEditMode="relative" rAng="0" ptsTypes="AAAAAAAAAAAAAAAAAAAAAAAAAAA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-12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139 C 0.00091 -0.01065 0.00261 -0.02107 0.00391 -0.03218 C 0.00729 -0.06273 0.00117 -0.04097 0.00846 -0.08495 C 0.00951 -0.09144 0.01094 -0.09815 0.01198 -0.10509 C 0.01471 -0.12477 0.01042 -0.11227 0.01758 -0.13426 C 0.02969 -0.17338 0.0155 -0.12014 0.03373 -0.1669 C 0.03451 -0.16945 0.03555 -0.17338 0.03711 -0.17523 C 0.03867 -0.17894 0.04063 -0.18148 0.04258 -0.18426 C 0.04636 -0.18935 0.04792 -0.19167 0.05169 -0.19282 C 0.06485 -0.19861 0.06979 -0.1963 0.08672 -0.1963 " pathEditMode="relative" rAng="0" ptsTypes="AAAAAAAAAAA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93 -0.1294 L 0.09193 -0.1287 C 0.09714 -0.13958 0.103 -0.14699 0.1082 -0.16111 C 0.1099 -0.16551 0.11146 -0.17153 0.11328 -0.175 C 0.11471 -0.17732 0.11641 -0.17755 0.11784 -0.1787 C 0.12995 -0.20139 0.11458 -0.175 0.12839 -0.19167 C 0.13008 -0.19329 0.13164 -0.19884 0.1332 -0.20046 C 0.14583 -0.21458 0.14596 -0.21227 0.15768 -0.21389 L 0.23763 -0.18657 C 0.24401 -0.18403 0.24362 -0.17847 0.24818 -0.16806 C 0.24935 -0.16574 0.25039 -0.16343 0.25156 -0.16204 C 0.25964 -0.15 0.26042 -0.15 0.26745 -0.1419 C 0.26862 -0.13796 0.2694 -0.1338 0.27057 -0.13056 C 0.27344 -0.12292 0.27682 -0.12315 0.28021 -0.11759 C 0.28229 -0.11412 0.28399 -0.10926 0.28607 -0.10579 C 0.28711 -0.10324 0.28867 -0.10232 0.28958 -0.09931 C 0.29154 -0.09282 0.29349 -0.08426 0.29557 -0.07685 C 0.29662 -0.07338 0.29727 -0.06806 0.29857 -0.06597 C 0.3 -0.06389 0.30117 -0.0625 0.30208 -0.05949 C 0.30443 -0.05301 0.30534 -0.04074 0.3082 -0.03704 C 0.31406 -0.0294 0.31302 -0.03681 0.31367 -0.01968 " pathEditMode="relative" rAng="540000" ptsTypes="AAAAAAAAAAAAAAAAAAA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67 -0.01991 L 0.31367 -0.01898 C 0.34987 -0.00185 0.31471 -0.0169 0.39648 -0.00949 C 0.40208 -0.00857 0.41263 -0.00463 0.41263 -0.00556 C 0.4168 -0.00556 0.43828 -0.00671 0.44531 -0.00949 C 0.44805 -0.01042 0.45052 -0.01227 0.45339 -0.01319 C 0.45964 -0.01597 0.45755 -0.01505 0.46484 -0.0169 C 0.46654 -0.01806 0.46797 -0.01898 0.46966 -0.01991 C 0.47747 -0.02639 0.47148 -0.02176 0.48112 -0.02546 C 0.49727 -0.03125 0.48424 -0.02824 0.50221 -0.03125 C 0.50378 -0.0331 0.50547 -0.03495 0.50716 -0.03588 C 0.50859 -0.03681 0.51081 -0.03588 0.51198 -0.03773 C 0.5138 -0.03958 0.51393 -0.04352 0.51523 -0.0463 C 0.51706 -0.05 0.52122 -0.05671 0.52331 -0.06042 C 0.52708 -0.07454 0.52214 -0.05671 0.52812 -0.07454 C 0.53242 -0.08681 0.52643 -0.07361 0.53307 -0.09051 C 0.53411 -0.09352 0.53529 -0.09537 0.53633 -0.09722 C 0.53685 -0.1 0.53711 -0.10278 0.53802 -0.10579 C 0.53971 -0.10949 0.54453 -0.11806 0.54453 -0.11713 C 0.54557 -0.12176 0.54583 -0.12639 0.54779 -0.13032 C 0.55156 -0.13681 0.55013 -0.13403 0.55286 -0.13958 " pathEditMode="relative" rAng="0" ptsTypes="AAAAAAAAAAAAAAAAAAA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-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55856" y="1206795"/>
            <a:ext cx="882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1. Nêu các bước giải bài toán tổng tỉ ?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1162" y="2929812"/>
            <a:ext cx="8416212" cy="3551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889" y="3015388"/>
            <a:ext cx="8387291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Tìm tổng số phần bằng nhau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 bé = tổng : tổng số phần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x số phần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 lớn = tổng – số bé</a:t>
            </a:r>
          </a:p>
        </p:txBody>
      </p:sp>
    </p:spTree>
    <p:extLst>
      <p:ext uri="{BB962C8B-B14F-4D97-AF65-F5344CB8AC3E}">
        <p14:creationId xmlns:p14="http://schemas.microsoft.com/office/powerpoint/2010/main" val="1140368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66093" y="1254224"/>
            <a:ext cx="9409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2. Nêu các bước giải bài toán </a:t>
            </a:r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hiệu</a:t>
            </a: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tỉ 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1162" y="2929812"/>
            <a:ext cx="8416212" cy="3551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3237" y="2929812"/>
            <a:ext cx="7389845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Tìm hiệu số phần bằng nhau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 bé = hiệu : hiệu số phần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nhau</a:t>
            </a: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x số phần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 lớn = số bé + hiệu</a:t>
            </a:r>
          </a:p>
        </p:txBody>
      </p:sp>
    </p:spTree>
    <p:extLst>
      <p:ext uri="{BB962C8B-B14F-4D97-AF65-F5344CB8AC3E}">
        <p14:creationId xmlns:p14="http://schemas.microsoft.com/office/powerpoint/2010/main" val="369718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79216" y="249362"/>
            <a:ext cx="11551297" cy="18593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9216" y="249362"/>
                <a:ext cx="11551297" cy="1682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80.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6" y="249362"/>
                <a:ext cx="11551297" cy="1682705"/>
              </a:xfrm>
              <a:prstGeom prst="rect">
                <a:avLst/>
              </a:prstGeom>
              <a:blipFill>
                <a:blip r:embed="rId6"/>
                <a:stretch>
                  <a:fillRect l="-1900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234297" y="2298770"/>
            <a:ext cx="9591165" cy="440060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4359" y="2365406"/>
            <a:ext cx="53350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Tổng số phần bằng nhau:</a:t>
            </a:r>
          </a:p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 + 9 = 16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)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 bé là:</a:t>
            </a:r>
          </a:p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80 : 16 x 7  = 35</a:t>
            </a:r>
          </a:p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 lớn là:</a:t>
            </a:r>
          </a:p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80 – 35 = 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4AF4A-E9FA-4C65-BB03-C3440F4F3B66}"/>
              </a:ext>
            </a:extLst>
          </p:cNvPr>
          <p:cNvSpPr txBox="1"/>
          <p:nvPr/>
        </p:nvSpPr>
        <p:spPr>
          <a:xfrm>
            <a:off x="3955708" y="5709003"/>
            <a:ext cx="35990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bé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35</a:t>
            </a:r>
          </a:p>
          <a:p>
            <a:pPr defTabSz="723900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	      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45</a:t>
            </a:r>
          </a:p>
        </p:txBody>
      </p:sp>
    </p:spTree>
    <p:extLst>
      <p:ext uri="{BB962C8B-B14F-4D97-AF65-F5344CB8AC3E}">
        <p14:creationId xmlns:p14="http://schemas.microsoft.com/office/powerpoint/2010/main" val="3389660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2192000" cy="7772400"/>
          </a:xfrm>
          <a:prstGeom prst="rect">
            <a:avLst/>
          </a:prstGeom>
        </p:spPr>
      </p:pic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1233850" y="2122633"/>
            <a:ext cx="97242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Ôn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tập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và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bổ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sung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về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toán</a:t>
            </a:r>
            <a:endParaRPr lang="zh-CN" altLang="en-US" sz="7200" b="1" dirty="0">
              <a:solidFill>
                <a:srgbClr val="C00000"/>
              </a:solidFill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13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0" t="31286" r="15896" b="-3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 flipV="1">
              <a:off x="-1" y="1120139"/>
              <a:ext cx="12192002" cy="55468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ïṧḷïḓê-Rectangle 4"/>
          <p:cNvSpPr/>
          <p:nvPr/>
        </p:nvSpPr>
        <p:spPr>
          <a:xfrm>
            <a:off x="551541" y="455459"/>
            <a:ext cx="9608457" cy="3608144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51540" y="467843"/>
            <a:ext cx="960845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Ví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dụ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Một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người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bộ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trung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bình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mỗi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4km.</a:t>
            </a:r>
          </a:p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Bảng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dưới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đây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cho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biết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quãng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đường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của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người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bộ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trong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1giờ, 2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3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25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436827"/>
              </p:ext>
            </p:extLst>
          </p:nvPr>
        </p:nvGraphicFramePr>
        <p:xfrm>
          <a:off x="1031550" y="2794671"/>
          <a:ext cx="8229600" cy="103632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1giờ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2giờ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3giờ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Quãng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4km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8km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12km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ïṧḷïḓê-Rectangle 4"/>
          <p:cNvSpPr/>
          <p:nvPr/>
        </p:nvSpPr>
        <p:spPr>
          <a:xfrm>
            <a:off x="551544" y="4426856"/>
            <a:ext cx="11132456" cy="1739447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727525" y="4533375"/>
            <a:ext cx="10912931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3200" b="1" i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Nhận</a:t>
            </a:r>
            <a:r>
              <a:rPr lang="en-US" sz="3200" b="1" i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xét</a:t>
            </a:r>
            <a:r>
              <a:rPr lang="en-US" sz="3200" b="1" i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Khi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thời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gian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gấp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lên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bao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nhiêu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lần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thì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quãng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đường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cũng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gấp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lên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bấy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nhiêu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lần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3200" b="1" i="1" u="none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29" y="578683"/>
            <a:ext cx="4634389" cy="38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69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0" t="31286" r="15896" b="-3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 flipV="1">
              <a:off x="-2" y="999854"/>
              <a:ext cx="12192002" cy="55468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1227498" y="74793"/>
              <a:ext cx="10672402" cy="1388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320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b) </a:t>
              </a:r>
              <a:r>
                <a:rPr lang="en-US" sz="3200" b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Bài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toán</a:t>
              </a:r>
              <a:r>
                <a:rPr lang="en-US" sz="3200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: </a:t>
              </a:r>
              <a:r>
                <a:rPr lang="en-US" sz="3200" b="1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b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ô tô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2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giờ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đi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90 km.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Hỏi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4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giờ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ô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tô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đó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đi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bao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nhiêu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ki-lô-mét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" y="1543590"/>
            <a:ext cx="12192001" cy="0"/>
          </a:xfrm>
          <a:prstGeom prst="line">
            <a:avLst/>
          </a:prstGeom>
          <a:ln>
            <a:solidFill>
              <a:srgbClr val="65A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55650" y="1929570"/>
            <a:ext cx="3337379" cy="2549555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57733" y="1929570"/>
            <a:ext cx="5048895" cy="4328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57685" y="2173295"/>
            <a:ext cx="292384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Tóm</a:t>
            </a:r>
            <a:r>
              <a:rPr lang="en-US" sz="3200" u="sng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tắt:</a:t>
            </a:r>
            <a:endParaRPr lang="en-US" sz="3200" u="sng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90 km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4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… km? 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257730" y="2001001"/>
            <a:ext cx="519337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ô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90 : 2 = 45 (km)*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ôtô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45 x 4 = 180 (km)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180 km 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464697" y="2043884"/>
            <a:ext cx="17930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-5" y="5888342"/>
            <a:ext cx="66118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(*)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Bước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này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bước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“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rút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đơn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vị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46129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" y="-59981"/>
            <a:ext cx="12192004" cy="6917981"/>
            <a:chOff x="-2" y="-59981"/>
            <a:chExt cx="12192004" cy="6917981"/>
          </a:xfrm>
        </p:grpSpPr>
        <p:grpSp>
          <p:nvGrpSpPr>
            <p:cNvPr id="10" name="组合 9"/>
            <p:cNvGrpSpPr/>
            <p:nvPr/>
          </p:nvGrpSpPr>
          <p:grpSpPr>
            <a:xfrm>
              <a:off x="-2" y="-59981"/>
              <a:ext cx="12192002" cy="6917981"/>
              <a:chOff x="-2" y="-59981"/>
              <a:chExt cx="12192002" cy="691798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2" y="999854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8"/>
              <p:cNvSpPr txBox="1">
                <a:spLocks noChangeArrowheads="1"/>
              </p:cNvSpPr>
              <p:nvPr/>
            </p:nvSpPr>
            <p:spPr bwMode="auto">
              <a:xfrm>
                <a:off x="1244084" y="-59981"/>
                <a:ext cx="10947916" cy="1388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sz="320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200" b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Bài toán</a:t>
                </a:r>
                <a:r>
                  <a:rPr lang="en-US" sz="320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b="1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200" b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ô tô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90 km.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ki-lô-mét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1" y="1356980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833403" y="1742097"/>
            <a:ext cx="3337379" cy="2549555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96001" y="1537689"/>
            <a:ext cx="5210627" cy="41374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096001" y="1462452"/>
            <a:ext cx="5210627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4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gấp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2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lần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4 : 2 = 2 (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lần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)**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Trong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4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ôtô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90 x 2 = 180 (km)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Đáp</a:t>
            </a:r>
            <a:r>
              <a:rPr lang="en-US" sz="32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180 km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036603" y="1986422"/>
            <a:ext cx="293097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Tóm</a:t>
            </a:r>
            <a:r>
              <a:rPr lang="en-US" sz="3200" u="sng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tắt:</a:t>
            </a:r>
            <a:endParaRPr lang="en-US" sz="3200" u="sng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: 90 km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4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: … km? 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254759" y="1574709"/>
            <a:ext cx="16732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9590" y="4843971"/>
            <a:ext cx="62186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(**)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Bước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này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là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bước</a:t>
            </a:r>
            <a:r>
              <a:rPr lang="en-US" sz="3200" i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“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tìm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tỉ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0" y="5780639"/>
            <a:ext cx="12192000" cy="107721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Chú</a:t>
            </a:r>
            <a:r>
              <a:rPr lang="en-US" sz="32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ý: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Khi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làm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học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sinh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có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thể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toán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bằng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một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trong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hai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cách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trên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37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5" grpId="0"/>
      <p:bldP spid="17" grpId="0"/>
      <p:bldP spid="18" grpId="0"/>
      <p:bldP spid="19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367</TotalTime>
  <Words>1044</Words>
  <Application>Microsoft Office PowerPoint</Application>
  <PresentationFormat>Widescreen</PresentationFormat>
  <Paragraphs>124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等线 Light</vt:lpstr>
      <vt:lpstr>Arial</vt:lpstr>
      <vt:lpstr>Calibri</vt:lpstr>
      <vt:lpstr>Cambria Math</vt:lpstr>
      <vt:lpstr>Wingdings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Admin</cp:lastModifiedBy>
  <cp:revision>292</cp:revision>
  <dcterms:created xsi:type="dcterms:W3CDTF">2018-02-23T07:21:00Z</dcterms:created>
  <dcterms:modified xsi:type="dcterms:W3CDTF">2023-09-19T05:55:40Z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B06410EDFEFA4EC494276585585CD177</vt:lpwstr>
  </property>
</Properties>
</file>