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77" r:id="rId3"/>
    <p:sldId id="283" r:id="rId4"/>
    <p:sldId id="284" r:id="rId5"/>
    <p:sldId id="285" r:id="rId6"/>
    <p:sldId id="286" r:id="rId7"/>
    <p:sldId id="287" r:id="rId8"/>
    <p:sldId id="288" r:id="rId9"/>
    <p:sldId id="291" r:id="rId10"/>
    <p:sldId id="289" r:id="rId11"/>
    <p:sldId id="290" r:id="rId12"/>
    <p:sldId id="25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E5D"/>
    <a:srgbClr val="E55C5B"/>
    <a:srgbClr val="DD8653"/>
    <a:srgbClr val="F29057"/>
    <a:srgbClr val="60AC30"/>
    <a:srgbClr val="80B726"/>
    <a:srgbClr val="F4A8A6"/>
    <a:srgbClr val="F29896"/>
    <a:srgbClr val="ED7672"/>
    <a:srgbClr val="8A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746196" y="3358312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LUYỆN TẬP</a:t>
            </a:r>
            <a:endParaRPr lang="zh-CN" altLang="en-US" sz="6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+mj-lt"/>
              <a:ea typeface="汉仪夏日体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52999" y="2369996"/>
            <a:ext cx="4560846" cy="928411"/>
            <a:chOff x="4648202" y="4125594"/>
            <a:chExt cx="2895598" cy="620012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08033" y="4125594"/>
              <a:ext cx="1575936" cy="6200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汉仪夏日体W" panose="00020600040101010101" pitchFamily="18" charset="-122"/>
                </a:rPr>
                <a:t>TOÁN 5</a:t>
              </a:r>
              <a:endParaRPr lang="zh-CN" altLang="en-US" sz="6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9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7921" y="482600"/>
            <a:ext cx="459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UBND QUẬN LONG BIÊN</a:t>
            </a:r>
          </a:p>
          <a:p>
            <a:pPr algn="ctr"/>
            <a:r>
              <a:rPr lang="en-US" sz="2400" b="1" u="sng" dirty="0"/>
              <a:t>TRƯỜNG TIỂU HỌC ÁI MỘ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7" y="228600"/>
            <a:ext cx="1790700" cy="1790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978144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10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+mj-lt"/>
                  <a:cs typeface="Times New Roman" panose="02020603050405020304" pitchFamily="18" charset="0"/>
                </a:rPr>
                <a:t>3. </a:t>
              </a:r>
              <a:r>
                <a:rPr lang="vi-VN" sz="2800">
                  <a:latin typeface="+mj-lt"/>
                  <a:cs typeface="Times New Roman" panose="02020603050405020304" pitchFamily="18" charset="0"/>
                </a:rPr>
                <a:t>Một trường tổ chức cho học sinh đi tham quan di tích lịch sử. Đợt thứ nhất cần có 3 xe ô tô để chở 120 học sinh. Hỏi đợt thứ hai muốn chở 160 học sinh đi tham quan thì cần dùng mấy xe ô tô như thế nào?</a:t>
              </a:r>
              <a:endParaRPr lang="zh-CN" altLang="en-US" sz="280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758" y="223908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58" y="27623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  <a:cs typeface="Times New Roman" panose="02020603050405020304" pitchFamily="18" charset="0"/>
              </a:rPr>
              <a:t>3 xe chở được: 120 học sinh</a:t>
            </a:r>
            <a:endParaRPr lang="en-US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285523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  <a:cs typeface="Times New Roman" panose="02020603050405020304" pitchFamily="18" charset="0"/>
              </a:rPr>
              <a:t>? xe chở: 160 học sinh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758" y="2808469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  <a:cs typeface="Times New Roman" panose="02020603050405020304" pitchFamily="18" charset="0"/>
              </a:rPr>
              <a:t>120 học sinh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: 3 xe chở</a:t>
            </a:r>
            <a:endParaRPr lang="vi-VN" sz="2800">
              <a:latin typeface="+mj-lt"/>
              <a:cs typeface="Times New Roman" panose="02020603050405020304" pitchFamily="18" charset="0"/>
            </a:endParaRPr>
          </a:p>
          <a:p>
            <a:r>
              <a:rPr lang="vi-VN" sz="2800">
                <a:latin typeface="+mj-lt"/>
                <a:cs typeface="Times New Roman" panose="02020603050405020304" pitchFamily="18" charset="0"/>
              </a:rPr>
              <a:t>160 học sinh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: …xe chở</a:t>
            </a:r>
            <a:endParaRPr lang="vi-VN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501" y="3761319"/>
            <a:ext cx="7259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  <a:cs typeface="Times New Roman" panose="02020603050405020304" pitchFamily="18" charset="0"/>
              </a:rPr>
              <a:t>Mỗi ô tô chở được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 dirty="0">
                <a:latin typeface="+mj-lt"/>
                <a:cs typeface="Times New Roman" panose="02020603050405020304" pitchFamily="18" charset="0"/>
              </a:rPr>
              <a:t>120 : 3 = 40 (học sinh)</a:t>
            </a:r>
          </a:p>
          <a:p>
            <a:r>
              <a:rPr lang="vi-VN" sz="2800" dirty="0">
                <a:latin typeface="+mj-lt"/>
                <a:cs typeface="Times New Roman" panose="02020603050405020304" pitchFamily="18" charset="0"/>
              </a:rPr>
              <a:t>Số ô tô để chở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160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học sinh đợt thứ hai là:</a:t>
            </a:r>
          </a:p>
          <a:p>
            <a:pPr algn="ctr"/>
            <a:r>
              <a:rPr lang="vi-VN" sz="2800" dirty="0">
                <a:latin typeface="+mj-lt"/>
                <a:cs typeface="Times New Roman" panose="02020603050405020304" pitchFamily="18" charset="0"/>
              </a:rPr>
              <a:t>160 : 40 = 4 (ô tô)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latin typeface="+mj-lt"/>
                <a:cs typeface="Times New Roman" panose="02020603050405020304" pitchFamily="18" charset="0"/>
              </a:rPr>
              <a:t>Đáp số: 4 ô tô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" y="4947169"/>
            <a:ext cx="2323012" cy="1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576000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05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4.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Một người làm trong hai ngày được trả 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300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 000 đồng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tiền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. Hỏi với mức trả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 như thế, nếu làm trong 5 ngày thì người đó được trả bao nhiêu tiền?</a:t>
              </a:r>
              <a:endParaRPr lang="zh-CN" altLang="en-US" sz="2800" dirty="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288" y="1959781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88" y="243075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300 000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002899"/>
            <a:ext cx="338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  <a:cs typeface="Times New Roman" panose="02020603050405020304" pitchFamily="18" charset="0"/>
              </a:rPr>
              <a:t>5 ngày: …       đồng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786" y="3424945"/>
            <a:ext cx="7464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300 000 : 2 = 150 000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150 000 × 5 = 750 000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750 000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20039" y="2630714"/>
            <a:ext cx="6871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汉仪夏日体W" panose="00020600040101010101" pitchFamily="18" charset="-122"/>
              </a:rPr>
              <a:t>THANK YOU</a:t>
            </a:r>
            <a:endParaRPr lang="zh-CN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+mj-lt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7542" y="2218164"/>
            <a:ext cx="587692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Khởi</a:t>
            </a:r>
            <a:r>
              <a:rPr lang="en-US" altLang="zh-CN" sz="88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8800" b="1" dirty="0" err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động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汉仪夏日体W" panose="00020600040101010101" pitchFamily="18" charset="-122"/>
              <a:cs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701839" y="64772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305" y="404143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8493551" y="46228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81" y="3991272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94628" y="1162740"/>
            <a:ext cx="4441371" cy="1970997"/>
          </a:xfrm>
          <a:prstGeom prst="cloudCallout">
            <a:avLst>
              <a:gd name="adj1" fmla="val 23938"/>
              <a:gd name="adj2" fmla="val 97846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Nếu muốn vào nhà mình, hãy trả lời câu hỏi sau nhé!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377139" y="2148113"/>
            <a:ext cx="2628803" cy="164172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Đồng ý!</a:t>
            </a:r>
          </a:p>
        </p:txBody>
      </p:sp>
    </p:spTree>
    <p:extLst>
      <p:ext uri="{BB962C8B-B14F-4D97-AF65-F5344CB8AC3E}">
        <p14:creationId xmlns:p14="http://schemas.microsoft.com/office/powerpoint/2010/main" val="221014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Một đội trồng rừng trung bình cứ 4 ngày trồng được 1200 cây thông. Hỏi trong 24 ngày đội đó trồng được bao nhiêu cây thông?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32997" y="3075555"/>
            <a:ext cx="3392038" cy="101466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 bạn ơi! Giúp mình nhé!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8892" y="333828"/>
            <a:ext cx="89900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2800" i="1" u="sng" dirty="0">
                <a:latin typeface="+mj-lt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1200 : 4 = 300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300 x 24 = 7200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: 7200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343" y="3442371"/>
            <a:ext cx="83602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+mj-lt"/>
                <a:cs typeface="Times New Roman" panose="02020603050405020304" pitchFamily="18" charset="0"/>
              </a:rPr>
              <a:t>Cách 2</a:t>
            </a:r>
          </a:p>
          <a:p>
            <a:pPr algn="ctr"/>
            <a:r>
              <a:rPr lang="en-US" sz="2800" u="sng">
                <a:latin typeface="+mj-lt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>
                <a:latin typeface="+mj-lt"/>
                <a:cs typeface="Times New Roman" panose="02020603050405020304" pitchFamily="18" charset="0"/>
              </a:rPr>
              <a:t>24 ngày gấp 4 ngày số lần là:</a:t>
            </a:r>
          </a:p>
          <a:p>
            <a:pPr algn="ctr"/>
            <a:r>
              <a:rPr lang="en-US" sz="2800">
                <a:latin typeface="+mj-lt"/>
                <a:cs typeface="Times New Roman" panose="02020603050405020304" pitchFamily="18" charset="0"/>
              </a:rPr>
              <a:t>24 : 4 = 6 (lần)</a:t>
            </a:r>
          </a:p>
          <a:p>
            <a:pPr algn="ctr"/>
            <a:r>
              <a:rPr lang="en-US" sz="2800">
                <a:latin typeface="+mj-lt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>
                <a:latin typeface="+mj-lt"/>
                <a:cs typeface="Times New Roman" panose="02020603050405020304" pitchFamily="18" charset="0"/>
              </a:rPr>
              <a:t>1200 x 6 = 7200 (cây)</a:t>
            </a:r>
          </a:p>
          <a:p>
            <a:pPr algn="r"/>
            <a:r>
              <a:rPr lang="en-US" sz="2800">
                <a:latin typeface="+mj-lt"/>
                <a:cs typeface="Times New Roman" panose="02020603050405020304" pitchFamily="18" charset="0"/>
              </a:rPr>
              <a:t>Đáp số : 7200 cây</a:t>
            </a:r>
          </a:p>
          <a:p>
            <a:endParaRPr lang="en-US">
              <a:latin typeface="+mj-lt"/>
            </a:endParaRPr>
          </a:p>
        </p:txBody>
      </p:sp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43609" y="1500074"/>
            <a:ext cx="5516508" cy="1646579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06844" y="2635803"/>
            <a:ext cx="4301656" cy="1506675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Yeah!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nè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95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7265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45221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2945946" y="2421765"/>
            <a:ext cx="599715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 err="1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Luyện</a:t>
            </a:r>
            <a:r>
              <a:rPr lang="en-US" altLang="zh-CN" sz="9600" b="1" dirty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 </a:t>
            </a:r>
            <a:r>
              <a:rPr lang="en-US" altLang="zh-CN" sz="9600" b="1" dirty="0" err="1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tập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+mj-lt"/>
              <a:ea typeface="汉仪夏日体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6300" y="1498435"/>
            <a:ext cx="390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22225">
                  <a:solidFill>
                    <a:srgbClr val="EB5E5D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4382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122170"/>
            <a:ext cx="10537368" cy="1202515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6360" y="490213"/>
              <a:ext cx="8961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Mua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12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quyển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vở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96 000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mua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30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quyển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vở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như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thế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bao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nhiêu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tiền</a:t>
              </a:r>
              <a:r>
                <a:rPr lang="en-US" altLang="zh-CN" sz="2800" dirty="0">
                  <a:latin typeface="+mj-lt"/>
                  <a:cs typeface="Times New Roman" panose="02020603050405020304" pitchFamily="18" charset="0"/>
                </a:rPr>
                <a:t>?</a:t>
              </a:r>
              <a:endParaRPr lang="zh-CN" altLang="en-US" sz="2800" dirty="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12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96 000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188" y="2432676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  <a:cs typeface="Times New Roman" panose="02020603050405020304" pitchFamily="18" charset="0"/>
              </a:rPr>
              <a:t>30 quyển vở: …..     đồng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1320" y="3206492"/>
            <a:ext cx="656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96 000 : 12  = 8 000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8 000 x 30 = 240 000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: 60 000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84887"/>
            <a:ext cx="10537368" cy="1384995"/>
            <a:chOff x="540798" y="328727"/>
            <a:chExt cx="10537368" cy="138499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228" y="328727"/>
              <a:ext cx="10019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2. </a:t>
              </a:r>
              <a:r>
                <a:rPr lang="vi-VN" sz="2800" b="1" dirty="0"/>
                <a:t>Bạn Hà mua 2 tá bút chì hết 168 000 đồng. Hỏi bạn Mai muốn mua 8 cái bút chì như thế thì phải trả người bán hàng bao nhiêu tiền?</a:t>
              </a:r>
              <a:endParaRPr lang="vi-VN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sz="2800" i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sz="2800" i="1" u="sng" dirty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</a:t>
            </a:r>
            <a:r>
              <a:rPr lang="en-US" sz="2800" dirty="0" err="1"/>
              <a:t>tá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: 168 000 </a:t>
            </a:r>
            <a:r>
              <a:rPr lang="en-US" sz="2800" dirty="0" err="1"/>
              <a:t>đồng</a:t>
            </a:r>
            <a:endParaRPr lang="en-US" sz="4000" dirty="0"/>
          </a:p>
          <a:p>
            <a:r>
              <a:rPr lang="en-US" sz="2800" dirty="0"/>
              <a:t>8 </a:t>
            </a:r>
            <a:r>
              <a:rPr lang="en-US" sz="2800" dirty="0" err="1"/>
              <a:t>chiếc</a:t>
            </a:r>
            <a:r>
              <a:rPr lang="en-US" sz="2800" dirty="0"/>
              <a:t>: ?           </a:t>
            </a:r>
            <a:r>
              <a:rPr lang="en-US" sz="2800" dirty="0" err="1"/>
              <a:t>đồng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928" y="4017074"/>
            <a:ext cx="63981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/>
              <a:t>Mua một chiếc bút </a:t>
            </a:r>
            <a:r>
              <a:rPr lang="en-US" sz="2600" b="1" dirty="0" err="1"/>
              <a:t>chì</a:t>
            </a:r>
            <a:r>
              <a:rPr lang="en-US" sz="2600" b="1" dirty="0"/>
              <a:t> </a:t>
            </a:r>
            <a:r>
              <a:rPr lang="vi-VN" sz="2600" b="1" dirty="0"/>
              <a:t>hết số tiền là:</a:t>
            </a:r>
            <a:endParaRPr lang="vi-VN" sz="2600" dirty="0"/>
          </a:p>
          <a:p>
            <a:pPr algn="ctr"/>
            <a:r>
              <a:rPr lang="vi-VN" sz="2600" b="1" dirty="0"/>
              <a:t>168 000 : 24 = 7 000 (đồng)</a:t>
            </a:r>
            <a:endParaRPr lang="en-US" sz="2600" dirty="0"/>
          </a:p>
          <a:p>
            <a:r>
              <a:rPr lang="vi-VN" sz="2600" b="1" dirty="0"/>
              <a:t>Mua 8 chiếc bút </a:t>
            </a:r>
            <a:r>
              <a:rPr lang="en-US" sz="2600" b="1" dirty="0" err="1"/>
              <a:t>chì</a:t>
            </a:r>
            <a:r>
              <a:rPr lang="en-US" sz="2600" b="1" dirty="0"/>
              <a:t> </a:t>
            </a:r>
            <a:r>
              <a:rPr lang="vi-VN" sz="2600" b="1" dirty="0"/>
              <a:t>như thế hết số tiền </a:t>
            </a:r>
            <a:r>
              <a:rPr lang="en-US" sz="2600" b="1" dirty="0"/>
              <a:t>    </a:t>
            </a:r>
            <a:r>
              <a:rPr lang="vi-VN" sz="2600" b="1" dirty="0"/>
              <a:t>là:  </a:t>
            </a:r>
            <a:endParaRPr lang="vi-VN" sz="2600" dirty="0"/>
          </a:p>
          <a:p>
            <a:pPr algn="ctr"/>
            <a:r>
              <a:rPr lang="vi-VN" sz="2600" b="1" dirty="0"/>
              <a:t>7 000 x 8 = 56 000 (đồng)</a:t>
            </a:r>
            <a:endParaRPr lang="vi-VN" sz="2600" dirty="0"/>
          </a:p>
          <a:p>
            <a:pPr algn="ctr"/>
            <a:r>
              <a:rPr lang="vi-VN" sz="2600" b="1" dirty="0"/>
              <a:t>Đáp số: 56 000 đồng</a:t>
            </a:r>
            <a:endParaRPr lang="vi-VN" sz="2600" dirty="0"/>
          </a:p>
          <a:p>
            <a:pPr algn="ctr"/>
            <a:br>
              <a:rPr lang="vi-VN" sz="2600" dirty="0"/>
            </a:b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994" y="2684946"/>
            <a:ext cx="492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/>
              <a:t>Đổi</a:t>
            </a:r>
            <a:r>
              <a:rPr lang="en-US" sz="2800" dirty="0"/>
              <a:t>: 2 </a:t>
            </a:r>
            <a:r>
              <a:rPr lang="en-US" sz="2800" dirty="0" err="1"/>
              <a:t>tá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= 24 </a:t>
            </a:r>
            <a:r>
              <a:rPr lang="en-US" sz="2800" dirty="0" err="1"/>
              <a:t>chiếc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156960" y="4069941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+mj-lt"/>
              </a:rPr>
              <a:t>24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chì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gấp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8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chì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: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24 : 8 = 3 (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)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Mua 8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chì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hết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tiền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 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168 000 : 3 = 56 000 (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đồng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)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Đáp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: 56 000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đồng</a:t>
            </a:r>
            <a:endParaRPr lang="en-US" sz="2600" b="1" dirty="0">
              <a:latin typeface="+mj-lt"/>
            </a:endParaRPr>
          </a:p>
          <a:p>
            <a:br>
              <a:rPr lang="en-US" sz="2800" b="1" dirty="0">
                <a:latin typeface="+mj-lt"/>
              </a:rPr>
            </a:b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3735" y="3601576"/>
            <a:ext cx="162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CÁCH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089" y="3601576"/>
            <a:ext cx="149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28636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5" grpId="0"/>
      <p:bldP spid="12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678</Words>
  <Application>Microsoft Office PowerPoint</Application>
  <PresentationFormat>Widescreen</PresentationFormat>
  <Paragraphs>86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等线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Admin</cp:lastModifiedBy>
  <cp:revision>53</cp:revision>
  <dcterms:created xsi:type="dcterms:W3CDTF">2017-07-02T01:46:00Z</dcterms:created>
  <dcterms:modified xsi:type="dcterms:W3CDTF">2023-09-19T05:54:05Z</dcterms:modified>
</cp:coreProperties>
</file>